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70" r:id="rId4"/>
    <p:sldId id="278" r:id="rId5"/>
    <p:sldId id="271" r:id="rId6"/>
    <p:sldId id="274" r:id="rId7"/>
    <p:sldId id="282" r:id="rId8"/>
    <p:sldId id="272" r:id="rId9"/>
    <p:sldId id="279" r:id="rId10"/>
    <p:sldId id="281" r:id="rId11"/>
    <p:sldId id="284" r:id="rId12"/>
    <p:sldId id="290" r:id="rId13"/>
    <p:sldId id="283" r:id="rId14"/>
    <p:sldId id="285" r:id="rId15"/>
    <p:sldId id="289" r:id="rId16"/>
    <p:sldId id="287" r:id="rId17"/>
    <p:sldId id="268" r:id="rId18"/>
    <p:sldId id="28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4" autoAdjust="0"/>
    <p:restoredTop sz="94660"/>
  </p:normalViewPr>
  <p:slideViewPr>
    <p:cSldViewPr snapToGrid="0">
      <p:cViewPr>
        <p:scale>
          <a:sx n="88" d="100"/>
          <a:sy n="88" d="100"/>
        </p:scale>
        <p:origin x="69" y="426"/>
      </p:cViewPr>
      <p:guideLst/>
    </p:cSldViewPr>
  </p:slideViewPr>
  <p:notesTextViewPr>
    <p:cViewPr>
      <p:scale>
        <a:sx n="1" d="1"/>
        <a:sy n="1" d="1"/>
      </p:scale>
      <p:origin x="0" y="0"/>
    </p:cViewPr>
  </p:notesTextViewPr>
  <p:notesViewPr>
    <p:cSldViewPr snapToGrid="0">
      <p:cViewPr>
        <p:scale>
          <a:sx n="79" d="100"/>
          <a:sy n="79" d="100"/>
        </p:scale>
        <p:origin x="2139" y="5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19AB61-C454-4F90-A790-7A29BDB6FBCF}" type="datetimeFigureOut">
              <a:rPr lang="en-GB" smtClean="0"/>
              <a:t>16/05/2019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C55B64-846C-4822-B969-75AEC37309D7}" type="slidenum">
              <a:rPr lang="en-GB" smtClean="0"/>
              <a:t>‹#›</a:t>
            </a:fld>
            <a:endParaRPr lang="en-GB"/>
          </a:p>
        </p:txBody>
      </p:sp>
    </p:spTree>
    <p:extLst>
      <p:ext uri="{BB962C8B-B14F-4D97-AF65-F5344CB8AC3E}">
        <p14:creationId xmlns:p14="http://schemas.microsoft.com/office/powerpoint/2010/main" val="3248808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55B64-846C-4822-B969-75AEC37309D7}" type="slidenum">
              <a:rPr lang="en-GB" smtClean="0"/>
              <a:t>1</a:t>
            </a:fld>
            <a:endParaRPr lang="en-GB"/>
          </a:p>
        </p:txBody>
      </p:sp>
    </p:spTree>
    <p:extLst>
      <p:ext uri="{BB962C8B-B14F-4D97-AF65-F5344CB8AC3E}">
        <p14:creationId xmlns:p14="http://schemas.microsoft.com/office/powerpoint/2010/main" val="3067771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solidFill>
                  <a:schemeClr val="accent6"/>
                </a:solidFill>
              </a:rPr>
              <a:t>scale </a:t>
            </a:r>
            <a:r>
              <a:rPr lang="en-GB" i="1" dirty="0">
                <a:solidFill>
                  <a:schemeClr val="accent6"/>
                </a:solidFill>
              </a:rPr>
              <a:t>of change &amp; how consortia &amp; HEIs working together to provide genuinely impactful professional, accredited learning for a profession that needs and deserves it – something like that. Bringing best expertise of schools, regions &amp; universities together </a:t>
            </a:r>
            <a:r>
              <a:rPr lang="en-GB" i="1" dirty="0" err="1">
                <a:solidFill>
                  <a:schemeClr val="accent6"/>
                </a:solidFill>
              </a:rPr>
              <a:t>etc</a:t>
            </a:r>
            <a:r>
              <a:rPr lang="en-GB" i="1" dirty="0">
                <a:solidFill>
                  <a:schemeClr val="accent6"/>
                </a:solidFill>
              </a:rPr>
              <a:t> etc..)</a:t>
            </a:r>
            <a:br>
              <a:rPr lang="en-GB" i="1" dirty="0">
                <a:solidFill>
                  <a:schemeClr val="accent6"/>
                </a:solidFill>
              </a:rPr>
            </a:br>
            <a:endParaRPr lang="en-GB" dirty="0"/>
          </a:p>
        </p:txBody>
      </p:sp>
      <p:sp>
        <p:nvSpPr>
          <p:cNvPr id="4" name="Slide Number Placeholder 3"/>
          <p:cNvSpPr>
            <a:spLocks noGrp="1"/>
          </p:cNvSpPr>
          <p:nvPr>
            <p:ph type="sldNum" sz="quarter" idx="10"/>
          </p:nvPr>
        </p:nvSpPr>
        <p:spPr/>
        <p:txBody>
          <a:bodyPr/>
          <a:lstStyle/>
          <a:p>
            <a:fld id="{27C55B64-846C-4822-B969-75AEC37309D7}" type="slidenum">
              <a:rPr lang="en-GB" smtClean="0"/>
              <a:t>2</a:t>
            </a:fld>
            <a:endParaRPr lang="en-GB"/>
          </a:p>
        </p:txBody>
      </p:sp>
    </p:spTree>
    <p:extLst>
      <p:ext uri="{BB962C8B-B14F-4D97-AF65-F5344CB8AC3E}">
        <p14:creationId xmlns:p14="http://schemas.microsoft.com/office/powerpoint/2010/main" val="3774201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5074616"/>
            <a:ext cx="5486400" cy="2926383"/>
          </a:xfrm>
        </p:spPr>
        <p:txBody>
          <a:bodyPr/>
          <a:lstStyle/>
          <a:p>
            <a:r>
              <a:rPr lang="en-GB" dirty="0" smtClean="0">
                <a:solidFill>
                  <a:schemeClr val="accent6"/>
                </a:solidFill>
              </a:rPr>
              <a:t>The national mission is clear on the transformative scale of change and what it means for learners – pupils and practitioners</a:t>
            </a:r>
            <a:r>
              <a:rPr lang="en-GB" i="1" dirty="0">
                <a:solidFill>
                  <a:schemeClr val="accent6"/>
                </a:solidFill>
              </a:rPr>
              <a:t/>
            </a:r>
            <a:br>
              <a:rPr lang="en-GB" i="1" dirty="0">
                <a:solidFill>
                  <a:schemeClr val="accent6"/>
                </a:solidFill>
              </a:rPr>
            </a:br>
            <a:endParaRPr lang="en-GB" dirty="0"/>
          </a:p>
        </p:txBody>
      </p:sp>
      <p:sp>
        <p:nvSpPr>
          <p:cNvPr id="4" name="Slide Number Placeholder 3"/>
          <p:cNvSpPr>
            <a:spLocks noGrp="1"/>
          </p:cNvSpPr>
          <p:nvPr>
            <p:ph type="sldNum" sz="quarter" idx="10"/>
          </p:nvPr>
        </p:nvSpPr>
        <p:spPr/>
        <p:txBody>
          <a:bodyPr/>
          <a:lstStyle/>
          <a:p>
            <a:fld id="{27C55B64-846C-4822-B969-75AEC37309D7}" type="slidenum">
              <a:rPr lang="en-GB" smtClean="0"/>
              <a:t>3</a:t>
            </a:fld>
            <a:endParaRPr lang="en-GB"/>
          </a:p>
        </p:txBody>
      </p:sp>
    </p:spTree>
    <p:extLst>
      <p:ext uri="{BB962C8B-B14F-4D97-AF65-F5344CB8AC3E}">
        <p14:creationId xmlns:p14="http://schemas.microsoft.com/office/powerpoint/2010/main" val="3164244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solidFill>
                  <a:schemeClr val="accent6"/>
                </a:solidFill>
              </a:rPr>
              <a:t>And for practitioners…the importance of continued professional learning is very clear – also of course reflected in the PTLS</a:t>
            </a:r>
          </a:p>
          <a:p>
            <a:endParaRPr lang="en-GB" i="1" dirty="0">
              <a:solidFill>
                <a:schemeClr val="accent6"/>
              </a:solidFill>
            </a:endParaRPr>
          </a:p>
          <a:p>
            <a:r>
              <a:rPr lang="en-GB" i="1" dirty="0" smtClean="0">
                <a:solidFill>
                  <a:schemeClr val="accent6"/>
                </a:solidFill>
              </a:rPr>
              <a:t>This programme is a significant part of the response </a:t>
            </a:r>
            <a:r>
              <a:rPr lang="en-GB" i="1" dirty="0">
                <a:solidFill>
                  <a:schemeClr val="accent6"/>
                </a:solidFill>
              </a:rPr>
              <a:t/>
            </a:r>
            <a:br>
              <a:rPr lang="en-GB" i="1" dirty="0">
                <a:solidFill>
                  <a:schemeClr val="accent6"/>
                </a:solidFill>
              </a:rPr>
            </a:br>
            <a:endParaRPr lang="en-GB" dirty="0"/>
          </a:p>
        </p:txBody>
      </p:sp>
      <p:sp>
        <p:nvSpPr>
          <p:cNvPr id="4" name="Slide Number Placeholder 3"/>
          <p:cNvSpPr>
            <a:spLocks noGrp="1"/>
          </p:cNvSpPr>
          <p:nvPr>
            <p:ph type="sldNum" sz="quarter" idx="10"/>
          </p:nvPr>
        </p:nvSpPr>
        <p:spPr/>
        <p:txBody>
          <a:bodyPr/>
          <a:lstStyle/>
          <a:p>
            <a:fld id="{27C55B64-846C-4822-B969-75AEC37309D7}" type="slidenum">
              <a:rPr lang="en-GB" smtClean="0"/>
              <a:t>4</a:t>
            </a:fld>
            <a:endParaRPr lang="en-GB"/>
          </a:p>
        </p:txBody>
      </p:sp>
    </p:spTree>
    <p:extLst>
      <p:ext uri="{BB962C8B-B14F-4D97-AF65-F5344CB8AC3E}">
        <p14:creationId xmlns:p14="http://schemas.microsoft.com/office/powerpoint/2010/main" val="2535397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solidFill>
                  <a:schemeClr val="accent6"/>
                </a:solidFill>
              </a:rPr>
              <a:t/>
            </a:r>
            <a:br>
              <a:rPr lang="en-GB" i="1" dirty="0">
                <a:solidFill>
                  <a:schemeClr val="accent6"/>
                </a:solidFill>
              </a:rPr>
            </a:br>
            <a:endParaRPr lang="en-GB" dirty="0"/>
          </a:p>
        </p:txBody>
      </p:sp>
      <p:sp>
        <p:nvSpPr>
          <p:cNvPr id="4" name="Slide Number Placeholder 3"/>
          <p:cNvSpPr>
            <a:spLocks noGrp="1"/>
          </p:cNvSpPr>
          <p:nvPr>
            <p:ph type="sldNum" sz="quarter" idx="10"/>
          </p:nvPr>
        </p:nvSpPr>
        <p:spPr/>
        <p:txBody>
          <a:bodyPr/>
          <a:lstStyle/>
          <a:p>
            <a:fld id="{27C55B64-846C-4822-B969-75AEC37309D7}" type="slidenum">
              <a:rPr lang="en-GB" smtClean="0"/>
              <a:t>5</a:t>
            </a:fld>
            <a:endParaRPr lang="en-GB"/>
          </a:p>
        </p:txBody>
      </p:sp>
    </p:spTree>
    <p:extLst>
      <p:ext uri="{BB962C8B-B14F-4D97-AF65-F5344CB8AC3E}">
        <p14:creationId xmlns:p14="http://schemas.microsoft.com/office/powerpoint/2010/main" val="1414109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solidFill>
                  <a:schemeClr val="accent6"/>
                </a:solidFill>
              </a:rPr>
              <a:t/>
            </a:r>
            <a:br>
              <a:rPr lang="en-GB" i="1" dirty="0">
                <a:solidFill>
                  <a:schemeClr val="accent6"/>
                </a:solidFill>
              </a:rPr>
            </a:br>
            <a:endParaRPr lang="en-GB" dirty="0"/>
          </a:p>
        </p:txBody>
      </p:sp>
      <p:sp>
        <p:nvSpPr>
          <p:cNvPr id="4" name="Slide Number Placeholder 3"/>
          <p:cNvSpPr>
            <a:spLocks noGrp="1"/>
          </p:cNvSpPr>
          <p:nvPr>
            <p:ph type="sldNum" sz="quarter" idx="10"/>
          </p:nvPr>
        </p:nvSpPr>
        <p:spPr/>
        <p:txBody>
          <a:bodyPr/>
          <a:lstStyle/>
          <a:p>
            <a:fld id="{27C55B64-846C-4822-B969-75AEC37309D7}" type="slidenum">
              <a:rPr lang="en-GB" smtClean="0"/>
              <a:t>6</a:t>
            </a:fld>
            <a:endParaRPr lang="en-GB"/>
          </a:p>
        </p:txBody>
      </p:sp>
    </p:spTree>
    <p:extLst>
      <p:ext uri="{BB962C8B-B14F-4D97-AF65-F5344CB8AC3E}">
        <p14:creationId xmlns:p14="http://schemas.microsoft.com/office/powerpoint/2010/main" val="996321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solidFill>
                  <a:schemeClr val="accent6"/>
                </a:solidFill>
              </a:rPr>
              <a:t/>
            </a:r>
            <a:br>
              <a:rPr lang="en-GB" i="1" dirty="0">
                <a:solidFill>
                  <a:schemeClr val="accent6"/>
                </a:solidFill>
              </a:rPr>
            </a:br>
            <a:endParaRPr lang="en-GB" dirty="0"/>
          </a:p>
        </p:txBody>
      </p:sp>
      <p:sp>
        <p:nvSpPr>
          <p:cNvPr id="4" name="Slide Number Placeholder 3"/>
          <p:cNvSpPr>
            <a:spLocks noGrp="1"/>
          </p:cNvSpPr>
          <p:nvPr>
            <p:ph type="sldNum" sz="quarter" idx="10"/>
          </p:nvPr>
        </p:nvSpPr>
        <p:spPr/>
        <p:txBody>
          <a:bodyPr/>
          <a:lstStyle/>
          <a:p>
            <a:fld id="{27C55B64-846C-4822-B969-75AEC37309D7}" type="slidenum">
              <a:rPr lang="en-GB" smtClean="0"/>
              <a:t>7</a:t>
            </a:fld>
            <a:endParaRPr lang="en-GB"/>
          </a:p>
        </p:txBody>
      </p:sp>
    </p:spTree>
    <p:extLst>
      <p:ext uri="{BB962C8B-B14F-4D97-AF65-F5344CB8AC3E}">
        <p14:creationId xmlns:p14="http://schemas.microsoft.com/office/powerpoint/2010/main" val="4789844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solidFill>
                  <a:schemeClr val="accent6"/>
                </a:solidFill>
              </a:rPr>
              <a:t/>
            </a:r>
            <a:br>
              <a:rPr lang="en-GB" i="1" dirty="0">
                <a:solidFill>
                  <a:schemeClr val="accent6"/>
                </a:solidFill>
              </a:rPr>
            </a:br>
            <a:endParaRPr lang="en-GB" dirty="0"/>
          </a:p>
        </p:txBody>
      </p:sp>
      <p:sp>
        <p:nvSpPr>
          <p:cNvPr id="4" name="Slide Number Placeholder 3"/>
          <p:cNvSpPr>
            <a:spLocks noGrp="1"/>
          </p:cNvSpPr>
          <p:nvPr>
            <p:ph type="sldNum" sz="quarter" idx="10"/>
          </p:nvPr>
        </p:nvSpPr>
        <p:spPr/>
        <p:txBody>
          <a:bodyPr/>
          <a:lstStyle/>
          <a:p>
            <a:fld id="{27C55B64-846C-4822-B969-75AEC37309D7}" type="slidenum">
              <a:rPr lang="en-GB" smtClean="0"/>
              <a:t>8</a:t>
            </a:fld>
            <a:endParaRPr lang="en-GB"/>
          </a:p>
        </p:txBody>
      </p:sp>
    </p:spTree>
    <p:extLst>
      <p:ext uri="{BB962C8B-B14F-4D97-AF65-F5344CB8AC3E}">
        <p14:creationId xmlns:p14="http://schemas.microsoft.com/office/powerpoint/2010/main" val="2083645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solidFill>
                  <a:schemeClr val="accent6"/>
                </a:solidFill>
              </a:rPr>
              <a:t/>
            </a:r>
            <a:br>
              <a:rPr lang="en-GB" i="1" dirty="0">
                <a:solidFill>
                  <a:schemeClr val="accent6"/>
                </a:solidFill>
              </a:rPr>
            </a:br>
            <a:endParaRPr lang="en-GB" dirty="0"/>
          </a:p>
        </p:txBody>
      </p:sp>
      <p:sp>
        <p:nvSpPr>
          <p:cNvPr id="4" name="Slide Number Placeholder 3"/>
          <p:cNvSpPr>
            <a:spLocks noGrp="1"/>
          </p:cNvSpPr>
          <p:nvPr>
            <p:ph type="sldNum" sz="quarter" idx="10"/>
          </p:nvPr>
        </p:nvSpPr>
        <p:spPr/>
        <p:txBody>
          <a:bodyPr/>
          <a:lstStyle/>
          <a:p>
            <a:fld id="{27C55B64-846C-4822-B969-75AEC37309D7}" type="slidenum">
              <a:rPr lang="en-GB" smtClean="0"/>
              <a:t>9</a:t>
            </a:fld>
            <a:endParaRPr lang="en-GB"/>
          </a:p>
        </p:txBody>
      </p:sp>
    </p:spTree>
    <p:extLst>
      <p:ext uri="{BB962C8B-B14F-4D97-AF65-F5344CB8AC3E}">
        <p14:creationId xmlns:p14="http://schemas.microsoft.com/office/powerpoint/2010/main" val="32520378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solidFill>
                  <a:schemeClr val="accent6"/>
                </a:solidFill>
              </a:rPr>
              <a:t>We will concentrate on module one today to take you through the process</a:t>
            </a:r>
          </a:p>
          <a:p>
            <a:endParaRPr lang="en-GB" i="1" dirty="0">
              <a:solidFill>
                <a:schemeClr val="accent6"/>
              </a:solidFill>
            </a:endParaRPr>
          </a:p>
          <a:p>
            <a:endParaRPr lang="en-GB" i="1" dirty="0" smtClean="0">
              <a:solidFill>
                <a:schemeClr val="accent6"/>
              </a:solidFill>
            </a:endParaRPr>
          </a:p>
          <a:p>
            <a:r>
              <a:rPr lang="en-GB" i="1" dirty="0" smtClean="0">
                <a:solidFill>
                  <a:schemeClr val="accent6"/>
                </a:solidFill>
              </a:rPr>
              <a:t>The assessment and assignment requirements are the same for modules 1-5</a:t>
            </a:r>
          </a:p>
          <a:p>
            <a:endParaRPr lang="en-GB" i="1" dirty="0">
              <a:solidFill>
                <a:schemeClr val="accent6"/>
              </a:solidFill>
            </a:endParaRPr>
          </a:p>
          <a:p>
            <a:r>
              <a:rPr lang="en-GB" i="1" dirty="0" smtClean="0">
                <a:solidFill>
                  <a:schemeClr val="accent6"/>
                </a:solidFill>
              </a:rPr>
              <a:t>The only difference – obviously- is that the context of your portfolio &amp; written assignment is aligned to the learning outcomes for the individual modules</a:t>
            </a:r>
            <a:r>
              <a:rPr lang="en-GB" i="1" dirty="0">
                <a:solidFill>
                  <a:schemeClr val="accent6"/>
                </a:solidFill>
              </a:rPr>
              <a:t/>
            </a:r>
            <a:br>
              <a:rPr lang="en-GB" i="1" dirty="0">
                <a:solidFill>
                  <a:schemeClr val="accent6"/>
                </a:solidFill>
              </a:rPr>
            </a:br>
            <a:endParaRPr lang="en-GB" dirty="0"/>
          </a:p>
        </p:txBody>
      </p:sp>
      <p:sp>
        <p:nvSpPr>
          <p:cNvPr id="4" name="Slide Number Placeholder 3"/>
          <p:cNvSpPr>
            <a:spLocks noGrp="1"/>
          </p:cNvSpPr>
          <p:nvPr>
            <p:ph type="sldNum" sz="quarter" idx="10"/>
          </p:nvPr>
        </p:nvSpPr>
        <p:spPr/>
        <p:txBody>
          <a:bodyPr/>
          <a:lstStyle/>
          <a:p>
            <a:fld id="{27C55B64-846C-4822-B969-75AEC37309D7}" type="slidenum">
              <a:rPr lang="en-GB" smtClean="0"/>
              <a:t>10</a:t>
            </a:fld>
            <a:endParaRPr lang="en-GB"/>
          </a:p>
        </p:txBody>
      </p:sp>
    </p:spTree>
    <p:extLst>
      <p:ext uri="{BB962C8B-B14F-4D97-AF65-F5344CB8AC3E}">
        <p14:creationId xmlns:p14="http://schemas.microsoft.com/office/powerpoint/2010/main" val="34902406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solidFill>
                  <a:schemeClr val="accent6"/>
                </a:solidFill>
              </a:rPr>
              <a:t>Module 1 learning outcomes are these</a:t>
            </a:r>
            <a:r>
              <a:rPr lang="en-GB" i="1" dirty="0">
                <a:solidFill>
                  <a:schemeClr val="accent6"/>
                </a:solidFill>
              </a:rPr>
              <a:t/>
            </a:r>
            <a:br>
              <a:rPr lang="en-GB" i="1" dirty="0">
                <a:solidFill>
                  <a:schemeClr val="accent6"/>
                </a:solidFill>
              </a:rPr>
            </a:br>
            <a:endParaRPr lang="en-GB" dirty="0"/>
          </a:p>
        </p:txBody>
      </p:sp>
      <p:sp>
        <p:nvSpPr>
          <p:cNvPr id="4" name="Slide Number Placeholder 3"/>
          <p:cNvSpPr>
            <a:spLocks noGrp="1"/>
          </p:cNvSpPr>
          <p:nvPr>
            <p:ph type="sldNum" sz="quarter" idx="10"/>
          </p:nvPr>
        </p:nvSpPr>
        <p:spPr/>
        <p:txBody>
          <a:bodyPr/>
          <a:lstStyle/>
          <a:p>
            <a:fld id="{27C55B64-846C-4822-B969-75AEC37309D7}" type="slidenum">
              <a:rPr lang="en-GB" smtClean="0"/>
              <a:t>11</a:t>
            </a:fld>
            <a:endParaRPr lang="en-GB"/>
          </a:p>
        </p:txBody>
      </p:sp>
    </p:spTree>
    <p:extLst>
      <p:ext uri="{BB962C8B-B14F-4D97-AF65-F5344CB8AC3E}">
        <p14:creationId xmlns:p14="http://schemas.microsoft.com/office/powerpoint/2010/main" val="12561945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543615"/>
          </a:xfrm>
        </p:spPr>
        <p:txBody>
          <a:bodyPr/>
          <a:lstStyle/>
          <a:p>
            <a:r>
              <a:rPr lang="en-GB" dirty="0" smtClean="0">
                <a:solidFill>
                  <a:srgbClr val="92D050"/>
                </a:solidFill>
              </a:rPr>
              <a:t>What could these assignments look like? </a:t>
            </a:r>
          </a:p>
          <a:p>
            <a:endParaRPr lang="en-GB" dirty="0">
              <a:solidFill>
                <a:srgbClr val="92D050"/>
              </a:solidFill>
            </a:endParaRPr>
          </a:p>
          <a:p>
            <a:r>
              <a:rPr lang="en-GB" dirty="0" smtClean="0">
                <a:solidFill>
                  <a:srgbClr val="92D050"/>
                </a:solidFill>
              </a:rPr>
              <a:t>Our starting point in constructing the assessment for this programme was:</a:t>
            </a:r>
          </a:p>
          <a:p>
            <a:r>
              <a:rPr lang="en-GB" dirty="0" smtClean="0">
                <a:solidFill>
                  <a:srgbClr val="92D050"/>
                </a:solidFill>
              </a:rPr>
              <a:t>- You are senior practitioners</a:t>
            </a:r>
          </a:p>
          <a:p>
            <a:r>
              <a:rPr lang="en-GB" dirty="0" smtClean="0">
                <a:solidFill>
                  <a:srgbClr val="92D050"/>
                </a:solidFill>
              </a:rPr>
              <a:t>- You don’t do ‘essays’!</a:t>
            </a:r>
          </a:p>
          <a:p>
            <a:r>
              <a:rPr lang="en-GB" dirty="0" smtClean="0">
                <a:solidFill>
                  <a:srgbClr val="92D050"/>
                </a:solidFill>
              </a:rPr>
              <a:t>- The assessment is built around your telling us how you are using the theory &amp; knowledge to inform your practice, how you reflect in that. What works, what doesn’t. Warts and all. Linked to the programme development days &amp; the module learning outcomes.</a:t>
            </a:r>
          </a:p>
          <a:p>
            <a:r>
              <a:rPr lang="en-GB" dirty="0" smtClean="0">
                <a:solidFill>
                  <a:srgbClr val="92D050"/>
                </a:solidFill>
              </a:rPr>
              <a:t>- You could think of it as your opportunity to write the textbook you’d like to read</a:t>
            </a:r>
          </a:p>
          <a:p>
            <a:endParaRPr lang="en-GB" dirty="0">
              <a:solidFill>
                <a:srgbClr val="92D050"/>
              </a:solidFill>
            </a:endParaRPr>
          </a:p>
          <a:p>
            <a:r>
              <a:rPr lang="en-GB" dirty="0" smtClean="0">
                <a:solidFill>
                  <a:srgbClr val="92D050"/>
                </a:solidFill>
              </a:rPr>
              <a:t>So what could it look like?</a:t>
            </a:r>
          </a:p>
          <a:p>
            <a:r>
              <a:rPr lang="en-GB" dirty="0" smtClean="0">
                <a:solidFill>
                  <a:srgbClr val="92D050"/>
                </a:solidFill>
              </a:rPr>
              <a:t>- You’ve done the reading</a:t>
            </a:r>
          </a:p>
          <a:p>
            <a:r>
              <a:rPr lang="en-GB" dirty="0" smtClean="0">
                <a:solidFill>
                  <a:srgbClr val="92D050"/>
                </a:solidFill>
              </a:rPr>
              <a:t>- You’ve had some input (particularly relevant perhaps the leadership journeys some of the heads shared with you in the development days)</a:t>
            </a:r>
          </a:p>
          <a:p>
            <a:pPr marL="171450" indent="-171450">
              <a:buFontTx/>
              <a:buChar char="-"/>
            </a:pPr>
            <a:r>
              <a:rPr lang="en-GB" dirty="0" smtClean="0">
                <a:solidFill>
                  <a:srgbClr val="92D050"/>
                </a:solidFill>
              </a:rPr>
              <a:t>You have things you do in your school – a series of engagements with your staff team about your vision, for example. </a:t>
            </a:r>
          </a:p>
          <a:p>
            <a:r>
              <a:rPr lang="en-GB" dirty="0" smtClean="0">
                <a:solidFill>
                  <a:srgbClr val="92D050"/>
                </a:solidFill>
              </a:rPr>
              <a:t>Whatever you used to facilitate that engagement could form part of your portfolio</a:t>
            </a:r>
          </a:p>
          <a:p>
            <a:r>
              <a:rPr lang="en-GB" b="1" dirty="0" smtClean="0">
                <a:solidFill>
                  <a:srgbClr val="92D050"/>
                </a:solidFill>
              </a:rPr>
              <a:t>What is new is your critical reflection on that journey – what worked, what didn’t. What have you learned?</a:t>
            </a:r>
          </a:p>
          <a:p>
            <a:endParaRPr lang="en-GB" dirty="0">
              <a:solidFill>
                <a:srgbClr val="92D050"/>
              </a:solidFill>
            </a:endParaRPr>
          </a:p>
          <a:p>
            <a:r>
              <a:rPr lang="en-GB" dirty="0" smtClean="0">
                <a:solidFill>
                  <a:srgbClr val="FF0000"/>
                </a:solidFill>
              </a:rPr>
              <a:t>(am hoping to be able to share a worked model of a leadership RAL submission which might help them understand what this looks like in the flesh as it were. Asking Sarah Loxdale for that?</a:t>
            </a:r>
            <a:endParaRPr lang="en-GB" dirty="0">
              <a:solidFill>
                <a:srgbClr val="FF0000"/>
              </a:solidFill>
            </a:endParaRPr>
          </a:p>
        </p:txBody>
      </p:sp>
      <p:sp>
        <p:nvSpPr>
          <p:cNvPr id="4" name="Slide Number Placeholder 3"/>
          <p:cNvSpPr>
            <a:spLocks noGrp="1"/>
          </p:cNvSpPr>
          <p:nvPr>
            <p:ph type="sldNum" sz="quarter" idx="10"/>
          </p:nvPr>
        </p:nvSpPr>
        <p:spPr/>
        <p:txBody>
          <a:bodyPr/>
          <a:lstStyle/>
          <a:p>
            <a:fld id="{27C55B64-846C-4822-B969-75AEC37309D7}" type="slidenum">
              <a:rPr lang="en-GB" smtClean="0"/>
              <a:t>12</a:t>
            </a:fld>
            <a:endParaRPr lang="en-GB" dirty="0"/>
          </a:p>
        </p:txBody>
      </p:sp>
    </p:spTree>
    <p:extLst>
      <p:ext uri="{BB962C8B-B14F-4D97-AF65-F5344CB8AC3E}">
        <p14:creationId xmlns:p14="http://schemas.microsoft.com/office/powerpoint/2010/main" val="34781909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55B64-846C-4822-B969-75AEC37309D7}" type="slidenum">
              <a:rPr lang="en-GB" smtClean="0"/>
              <a:t>13</a:t>
            </a:fld>
            <a:endParaRPr lang="en-GB"/>
          </a:p>
        </p:txBody>
      </p:sp>
    </p:spTree>
    <p:extLst>
      <p:ext uri="{BB962C8B-B14F-4D97-AF65-F5344CB8AC3E}">
        <p14:creationId xmlns:p14="http://schemas.microsoft.com/office/powerpoint/2010/main" val="2243590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solidFill>
                  <a:schemeClr val="accent6"/>
                </a:solidFill>
              </a:rPr>
              <a:t>We will share more guidance on this as you progress through the programme but the principle that this will demonstrate critical reflection </a:t>
            </a:r>
            <a:r>
              <a:rPr lang="en-GB" b="1" dirty="0" smtClean="0">
                <a:solidFill>
                  <a:schemeClr val="accent6"/>
                </a:solidFill>
              </a:rPr>
              <a:t>on your practice </a:t>
            </a:r>
            <a:r>
              <a:rPr lang="en-GB" dirty="0" smtClean="0">
                <a:solidFill>
                  <a:schemeClr val="accent6"/>
                </a:solidFill>
              </a:rPr>
              <a:t>will hold good here too</a:t>
            </a:r>
            <a:r>
              <a:rPr lang="en-GB" i="1" dirty="0">
                <a:solidFill>
                  <a:schemeClr val="accent6"/>
                </a:solidFill>
              </a:rPr>
              <a:t/>
            </a:r>
            <a:br>
              <a:rPr lang="en-GB" i="1" dirty="0">
                <a:solidFill>
                  <a:schemeClr val="accent6"/>
                </a:solidFill>
              </a:rPr>
            </a:br>
            <a:endParaRPr lang="en-GB" dirty="0"/>
          </a:p>
        </p:txBody>
      </p:sp>
      <p:sp>
        <p:nvSpPr>
          <p:cNvPr id="4" name="Slide Number Placeholder 3"/>
          <p:cNvSpPr>
            <a:spLocks noGrp="1"/>
          </p:cNvSpPr>
          <p:nvPr>
            <p:ph type="sldNum" sz="quarter" idx="10"/>
          </p:nvPr>
        </p:nvSpPr>
        <p:spPr/>
        <p:txBody>
          <a:bodyPr/>
          <a:lstStyle/>
          <a:p>
            <a:fld id="{27C55B64-846C-4822-B969-75AEC37309D7}" type="slidenum">
              <a:rPr lang="en-GB" smtClean="0"/>
              <a:t>14</a:t>
            </a:fld>
            <a:endParaRPr lang="en-GB"/>
          </a:p>
        </p:txBody>
      </p:sp>
    </p:spTree>
    <p:extLst>
      <p:ext uri="{BB962C8B-B14F-4D97-AF65-F5344CB8AC3E}">
        <p14:creationId xmlns:p14="http://schemas.microsoft.com/office/powerpoint/2010/main" val="20797297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solidFill>
                  <a:schemeClr val="accent6"/>
                </a:solidFill>
              </a:rPr>
              <a:t/>
            </a:r>
            <a:br>
              <a:rPr lang="en-GB" i="1" dirty="0">
                <a:solidFill>
                  <a:schemeClr val="accent6"/>
                </a:solidFill>
              </a:rPr>
            </a:br>
            <a:endParaRPr lang="en-GB" dirty="0"/>
          </a:p>
        </p:txBody>
      </p:sp>
      <p:sp>
        <p:nvSpPr>
          <p:cNvPr id="4" name="Slide Number Placeholder 3"/>
          <p:cNvSpPr>
            <a:spLocks noGrp="1"/>
          </p:cNvSpPr>
          <p:nvPr>
            <p:ph type="sldNum" sz="quarter" idx="10"/>
          </p:nvPr>
        </p:nvSpPr>
        <p:spPr/>
        <p:txBody>
          <a:bodyPr/>
          <a:lstStyle/>
          <a:p>
            <a:fld id="{27C55B64-846C-4822-B969-75AEC37309D7}" type="slidenum">
              <a:rPr lang="en-GB" smtClean="0"/>
              <a:t>15</a:t>
            </a:fld>
            <a:endParaRPr lang="en-GB"/>
          </a:p>
        </p:txBody>
      </p:sp>
    </p:spTree>
    <p:extLst>
      <p:ext uri="{BB962C8B-B14F-4D97-AF65-F5344CB8AC3E}">
        <p14:creationId xmlns:p14="http://schemas.microsoft.com/office/powerpoint/2010/main" val="13966279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solidFill>
                  <a:schemeClr val="accent6"/>
                </a:solidFill>
              </a:rPr>
              <a:t/>
            </a:r>
            <a:br>
              <a:rPr lang="en-GB" i="1" dirty="0">
                <a:solidFill>
                  <a:schemeClr val="accent6"/>
                </a:solidFill>
              </a:rPr>
            </a:br>
            <a:endParaRPr lang="en-GB" dirty="0"/>
          </a:p>
        </p:txBody>
      </p:sp>
      <p:sp>
        <p:nvSpPr>
          <p:cNvPr id="4" name="Slide Number Placeholder 3"/>
          <p:cNvSpPr>
            <a:spLocks noGrp="1"/>
          </p:cNvSpPr>
          <p:nvPr>
            <p:ph type="sldNum" sz="quarter" idx="10"/>
          </p:nvPr>
        </p:nvSpPr>
        <p:spPr>
          <a:xfrm>
            <a:off x="3884613" y="8691269"/>
            <a:ext cx="2971800" cy="458787"/>
          </a:xfrm>
        </p:spPr>
        <p:txBody>
          <a:bodyPr/>
          <a:lstStyle/>
          <a:p>
            <a:fld id="{27C55B64-846C-4822-B969-75AEC37309D7}" type="slidenum">
              <a:rPr lang="en-GB" smtClean="0"/>
              <a:t>16</a:t>
            </a:fld>
            <a:endParaRPr lang="en-GB"/>
          </a:p>
        </p:txBody>
      </p:sp>
    </p:spTree>
    <p:extLst>
      <p:ext uri="{BB962C8B-B14F-4D97-AF65-F5344CB8AC3E}">
        <p14:creationId xmlns:p14="http://schemas.microsoft.com/office/powerpoint/2010/main" val="36702658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7C55B64-846C-4822-B969-75AEC37309D7}" type="slidenum">
              <a:rPr lang="en-GB" smtClean="0"/>
              <a:t>17</a:t>
            </a:fld>
            <a:endParaRPr lang="en-GB"/>
          </a:p>
        </p:txBody>
      </p:sp>
    </p:spTree>
    <p:extLst>
      <p:ext uri="{BB962C8B-B14F-4D97-AF65-F5344CB8AC3E}">
        <p14:creationId xmlns:p14="http://schemas.microsoft.com/office/powerpoint/2010/main" val="7009654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C55B64-846C-4822-B969-75AEC37309D7}" type="slidenum">
              <a:rPr lang="en-GB" smtClean="0"/>
              <a:t>18</a:t>
            </a:fld>
            <a:endParaRPr lang="en-GB"/>
          </a:p>
        </p:txBody>
      </p:sp>
    </p:spTree>
    <p:extLst>
      <p:ext uri="{BB962C8B-B14F-4D97-AF65-F5344CB8AC3E}">
        <p14:creationId xmlns:p14="http://schemas.microsoft.com/office/powerpoint/2010/main" val="4266518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2DF779B-4365-4846-92DD-71545C27DABD}" type="datetime1">
              <a:rPr lang="en-GB" smtClean="0"/>
              <a:t>16/05/2019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870DDD-719B-48DF-8FDC-753C970782E1}" type="slidenum">
              <a:rPr lang="en-GB" smtClean="0"/>
              <a:t>‹#›</a:t>
            </a:fld>
            <a:endParaRPr lang="en-GB"/>
          </a:p>
        </p:txBody>
      </p:sp>
    </p:spTree>
    <p:extLst>
      <p:ext uri="{BB962C8B-B14F-4D97-AF65-F5344CB8AC3E}">
        <p14:creationId xmlns:p14="http://schemas.microsoft.com/office/powerpoint/2010/main" val="184106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E0A6058-0222-4495-9B95-7F11E8ED782B}" type="datetime1">
              <a:rPr lang="en-GB" smtClean="0"/>
              <a:t>16/05/2019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870DDD-719B-48DF-8FDC-753C970782E1}" type="slidenum">
              <a:rPr lang="en-GB" smtClean="0"/>
              <a:t>‹#›</a:t>
            </a:fld>
            <a:endParaRPr lang="en-GB"/>
          </a:p>
        </p:txBody>
      </p:sp>
    </p:spTree>
    <p:extLst>
      <p:ext uri="{BB962C8B-B14F-4D97-AF65-F5344CB8AC3E}">
        <p14:creationId xmlns:p14="http://schemas.microsoft.com/office/powerpoint/2010/main" val="706159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D92B398-B39A-4306-A018-0B9206C75497}" type="datetime1">
              <a:rPr lang="en-GB" smtClean="0"/>
              <a:t>16/05/2019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870DDD-719B-48DF-8FDC-753C970782E1}" type="slidenum">
              <a:rPr lang="en-GB" smtClean="0"/>
              <a:t>‹#›</a:t>
            </a:fld>
            <a:endParaRPr lang="en-GB"/>
          </a:p>
        </p:txBody>
      </p:sp>
    </p:spTree>
    <p:extLst>
      <p:ext uri="{BB962C8B-B14F-4D97-AF65-F5344CB8AC3E}">
        <p14:creationId xmlns:p14="http://schemas.microsoft.com/office/powerpoint/2010/main" val="3871294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54526E8-CCC8-4D8B-9A73-02E0E7DF5D95}" type="datetime1">
              <a:rPr lang="en-GB" smtClean="0"/>
              <a:t>16/05/2019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870DDD-719B-48DF-8FDC-753C970782E1}" type="slidenum">
              <a:rPr lang="en-GB" smtClean="0"/>
              <a:t>‹#›</a:t>
            </a:fld>
            <a:endParaRPr lang="en-GB"/>
          </a:p>
        </p:txBody>
      </p:sp>
    </p:spTree>
    <p:extLst>
      <p:ext uri="{BB962C8B-B14F-4D97-AF65-F5344CB8AC3E}">
        <p14:creationId xmlns:p14="http://schemas.microsoft.com/office/powerpoint/2010/main" val="3005763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F6ECCAE-697B-4937-A886-E60B6432DA47}" type="datetime1">
              <a:rPr lang="en-GB" smtClean="0"/>
              <a:t>16/05/2019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870DDD-719B-48DF-8FDC-753C970782E1}" type="slidenum">
              <a:rPr lang="en-GB" smtClean="0"/>
              <a:t>‹#›</a:t>
            </a:fld>
            <a:endParaRPr lang="en-GB"/>
          </a:p>
        </p:txBody>
      </p:sp>
    </p:spTree>
    <p:extLst>
      <p:ext uri="{BB962C8B-B14F-4D97-AF65-F5344CB8AC3E}">
        <p14:creationId xmlns:p14="http://schemas.microsoft.com/office/powerpoint/2010/main" val="1864139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E6CFB3C-BA8C-45C5-832E-D1708D019A68}" type="datetime1">
              <a:rPr lang="en-GB" smtClean="0"/>
              <a:t>16/05/2019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870DDD-719B-48DF-8FDC-753C970782E1}" type="slidenum">
              <a:rPr lang="en-GB" smtClean="0"/>
              <a:t>‹#›</a:t>
            </a:fld>
            <a:endParaRPr lang="en-GB"/>
          </a:p>
        </p:txBody>
      </p:sp>
    </p:spTree>
    <p:extLst>
      <p:ext uri="{BB962C8B-B14F-4D97-AF65-F5344CB8AC3E}">
        <p14:creationId xmlns:p14="http://schemas.microsoft.com/office/powerpoint/2010/main" val="3428723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0F3866-FF71-4CCF-9815-065838772648}" type="datetime1">
              <a:rPr lang="en-GB" smtClean="0"/>
              <a:t>16/05/2019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870DDD-719B-48DF-8FDC-753C970782E1}" type="slidenum">
              <a:rPr lang="en-GB" smtClean="0"/>
              <a:t>‹#›</a:t>
            </a:fld>
            <a:endParaRPr lang="en-GB"/>
          </a:p>
        </p:txBody>
      </p:sp>
    </p:spTree>
    <p:extLst>
      <p:ext uri="{BB962C8B-B14F-4D97-AF65-F5344CB8AC3E}">
        <p14:creationId xmlns:p14="http://schemas.microsoft.com/office/powerpoint/2010/main" val="2606196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B390391-3CA4-41B9-95F8-BDF11152DB8F}" type="datetime1">
              <a:rPr lang="en-GB" smtClean="0"/>
              <a:t>16/05/2019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870DDD-719B-48DF-8FDC-753C970782E1}" type="slidenum">
              <a:rPr lang="en-GB" smtClean="0"/>
              <a:t>‹#›</a:t>
            </a:fld>
            <a:endParaRPr lang="en-GB"/>
          </a:p>
        </p:txBody>
      </p:sp>
    </p:spTree>
    <p:extLst>
      <p:ext uri="{BB962C8B-B14F-4D97-AF65-F5344CB8AC3E}">
        <p14:creationId xmlns:p14="http://schemas.microsoft.com/office/powerpoint/2010/main" val="2804487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AD0EED4-E309-4E02-B15F-9A8973BED6DE}" type="datetime1">
              <a:rPr lang="en-GB" smtClean="0"/>
              <a:t>16/05/2019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870DDD-719B-48DF-8FDC-753C970782E1}" type="slidenum">
              <a:rPr lang="en-GB" smtClean="0"/>
              <a:t>‹#›</a:t>
            </a:fld>
            <a:endParaRPr lang="en-GB"/>
          </a:p>
        </p:txBody>
      </p:sp>
    </p:spTree>
    <p:extLst>
      <p:ext uri="{BB962C8B-B14F-4D97-AF65-F5344CB8AC3E}">
        <p14:creationId xmlns:p14="http://schemas.microsoft.com/office/powerpoint/2010/main" val="1546182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D72878-27C5-45E2-96ED-BDC1FB65217D}" type="datetime1">
              <a:rPr lang="en-GB" smtClean="0"/>
              <a:t>16/05/2019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870DDD-719B-48DF-8FDC-753C970782E1}" type="slidenum">
              <a:rPr lang="en-GB" smtClean="0"/>
              <a:t>‹#›</a:t>
            </a:fld>
            <a:endParaRPr lang="en-GB"/>
          </a:p>
        </p:txBody>
      </p:sp>
    </p:spTree>
    <p:extLst>
      <p:ext uri="{BB962C8B-B14F-4D97-AF65-F5344CB8AC3E}">
        <p14:creationId xmlns:p14="http://schemas.microsoft.com/office/powerpoint/2010/main" val="4045379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19DB86-7877-4EFB-BE7D-EB5F43257316}" type="datetime1">
              <a:rPr lang="en-GB" smtClean="0"/>
              <a:t>16/05/2019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870DDD-719B-48DF-8FDC-753C970782E1}" type="slidenum">
              <a:rPr lang="en-GB" smtClean="0"/>
              <a:t>‹#›</a:t>
            </a:fld>
            <a:endParaRPr lang="en-GB"/>
          </a:p>
        </p:txBody>
      </p:sp>
    </p:spTree>
    <p:extLst>
      <p:ext uri="{BB962C8B-B14F-4D97-AF65-F5344CB8AC3E}">
        <p14:creationId xmlns:p14="http://schemas.microsoft.com/office/powerpoint/2010/main" val="857614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483A10-3C4A-42F7-AC61-B3513A2156FD}" type="datetime1">
              <a:rPr lang="en-GB" smtClean="0"/>
              <a:t>16/05/2019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870DDD-719B-48DF-8FDC-753C970782E1}" type="slidenum">
              <a:rPr lang="en-GB" smtClean="0"/>
              <a:t>‹#›</a:t>
            </a:fld>
            <a:endParaRPr lang="en-GB"/>
          </a:p>
        </p:txBody>
      </p:sp>
    </p:spTree>
    <p:extLst>
      <p:ext uri="{BB962C8B-B14F-4D97-AF65-F5344CB8AC3E}">
        <p14:creationId xmlns:p14="http://schemas.microsoft.com/office/powerpoint/2010/main" val="983249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image" Target="../media/image2.jp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image" Target="../media/image2.jp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image" Target="../media/image2.jp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image" Target="../media/image2.jp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image" Target="../media/image2.jp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image" Target="../media/image2.jp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image" Target="../media/image2.jp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image" Target="../media/image2.jp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image" Target="../media/image2.jp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image" Target="../media/image2.jp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image" Target="../media/image2.jp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4.xml"/><Relationship Id="rId5" Type="http://schemas.openxmlformats.org/officeDocument/2006/relationships/image" Target="../media/image3.jpg"/><Relationship Id="rId4" Type="http://schemas.openxmlformats.org/officeDocument/2006/relationships/image" Target="../media/image2.jp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8" Type="http://schemas.openxmlformats.org/officeDocument/2006/relationships/hyperlink" Target="mailto:jeremy.Griffiths@bangor.ac.uk" TargetMode="External"/><Relationship Id="rId3" Type="http://schemas.openxmlformats.org/officeDocument/2006/relationships/hyperlink" Target="mailto:a.brychan@uwtsd.ac.uk" TargetMode="External"/><Relationship Id="rId7"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image" Target="../media/image2.jpg"/><Relationship Id="rId5" Type="http://schemas.openxmlformats.org/officeDocument/2006/relationships/image" Target="../media/image1.png"/><Relationship Id="rId4" Type="http://schemas.openxmlformats.org/officeDocument/2006/relationships/hyperlink" Target="mailto:rhyshowardhughes@gwegogledd.cymr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9443" y="1127806"/>
            <a:ext cx="9144000" cy="2387600"/>
          </a:xfrm>
        </p:spPr>
        <p:txBody>
          <a:bodyPr>
            <a:normAutofit fontScale="90000"/>
          </a:bodyPr>
          <a:lstStyle/>
          <a:p>
            <a:pPr algn="r"/>
            <a:r>
              <a:rPr lang="en-GB" b="1" dirty="0" smtClean="0"/>
              <a:t/>
            </a:r>
            <a:br>
              <a:rPr lang="en-GB" b="1" dirty="0" smtClean="0"/>
            </a:br>
            <a:r>
              <a:rPr lang="en-GB" sz="3600" b="1" dirty="0" smtClean="0"/>
              <a:t>Y </a:t>
            </a:r>
            <a:r>
              <a:rPr lang="en-GB" sz="3600" b="1" dirty="0" err="1"/>
              <a:t>r</a:t>
            </a:r>
            <a:r>
              <a:rPr lang="en-GB" sz="3600" b="1" dirty="0" err="1" smtClean="0"/>
              <a:t>haglen</a:t>
            </a:r>
            <a:r>
              <a:rPr lang="en-GB" sz="3600" b="1" dirty="0" smtClean="0"/>
              <a:t> </a:t>
            </a:r>
            <a:r>
              <a:rPr lang="en-GB" sz="3600" b="1" dirty="0" err="1" smtClean="0"/>
              <a:t>ar</a:t>
            </a:r>
            <a:r>
              <a:rPr lang="en-GB" sz="3600" b="1" dirty="0" smtClean="0"/>
              <a:t> </a:t>
            </a:r>
            <a:r>
              <a:rPr lang="en-GB" sz="3600" b="1" dirty="0" err="1" smtClean="0"/>
              <a:t>gyfer</a:t>
            </a:r>
            <a:r>
              <a:rPr lang="en-GB" sz="3600" b="1" dirty="0" smtClean="0"/>
              <a:t> </a:t>
            </a:r>
            <a:r>
              <a:rPr lang="en-GB" sz="3600" b="1" dirty="0" err="1" smtClean="0"/>
              <a:t>penaethiaid</a:t>
            </a:r>
            <a:r>
              <a:rPr lang="en-GB" sz="3600" b="1" dirty="0" smtClean="0"/>
              <a:t> </a:t>
            </a:r>
            <a:r>
              <a:rPr lang="en-GB" sz="3600" b="1" dirty="0" err="1" smtClean="0"/>
              <a:t>newydd</a:t>
            </a:r>
            <a:r>
              <a:rPr lang="en-GB" sz="3600" b="1" dirty="0" smtClean="0"/>
              <a:t> a </a:t>
            </a:r>
            <a:r>
              <a:rPr lang="en-GB" sz="3600" b="1" dirty="0" err="1" smtClean="0"/>
              <a:t>phenaethiaid</a:t>
            </a:r>
            <a:r>
              <a:rPr lang="en-GB" sz="3600" b="1" dirty="0" smtClean="0"/>
              <a:t> </a:t>
            </a:r>
            <a:r>
              <a:rPr lang="en-GB" sz="3600" b="1" dirty="0" err="1" smtClean="0"/>
              <a:t>dros</a:t>
            </a:r>
            <a:r>
              <a:rPr lang="en-GB" sz="3600" b="1" dirty="0" smtClean="0"/>
              <a:t> </a:t>
            </a:r>
            <a:r>
              <a:rPr lang="en-GB" sz="3600" b="1" dirty="0" err="1" smtClean="0"/>
              <a:t>dro</a:t>
            </a:r>
            <a:r>
              <a:rPr lang="en-GB" sz="3600" b="1" dirty="0" smtClean="0"/>
              <a:t> – </a:t>
            </a:r>
            <a:r>
              <a:rPr lang="en-GB" sz="3600" b="1" dirty="0" err="1" smtClean="0"/>
              <a:t>croeso</a:t>
            </a:r>
            <a:r>
              <a:rPr lang="en-GB" sz="3600" b="1" dirty="0" smtClean="0"/>
              <a:t> </a:t>
            </a:r>
            <a:r>
              <a:rPr lang="en-GB" sz="3600" b="1" dirty="0" err="1" smtClean="0"/>
              <a:t>i’ch</a:t>
            </a:r>
            <a:r>
              <a:rPr lang="en-GB" sz="3600" b="1" dirty="0" smtClean="0"/>
              <a:t> </a:t>
            </a:r>
            <a:r>
              <a:rPr lang="en-GB" sz="3600" b="1" dirty="0" err="1" smtClean="0"/>
              <a:t>gradd</a:t>
            </a:r>
            <a:r>
              <a:rPr lang="en-GB" sz="3600" b="1" dirty="0" smtClean="0"/>
              <a:t> </a:t>
            </a:r>
            <a:r>
              <a:rPr lang="en-GB" sz="3600" b="1" dirty="0" err="1" smtClean="0"/>
              <a:t>meistr</a:t>
            </a:r>
            <a:r>
              <a:rPr lang="en-GB" sz="3600" b="1" dirty="0" smtClean="0"/>
              <a:t/>
            </a:r>
            <a:br>
              <a:rPr lang="en-GB" sz="3600" b="1" dirty="0" smtClean="0"/>
            </a:br>
            <a:r>
              <a:rPr lang="en-GB" sz="3600" b="1" dirty="0" smtClean="0"/>
              <a:t/>
            </a:r>
            <a:br>
              <a:rPr lang="en-GB" sz="3600" b="1" dirty="0" smtClean="0"/>
            </a:br>
            <a:r>
              <a:rPr lang="en-GB" sz="3600" b="1" dirty="0" smtClean="0"/>
              <a:t>The new and acting </a:t>
            </a:r>
            <a:r>
              <a:rPr lang="en-GB" sz="3600" b="1" dirty="0" err="1" smtClean="0"/>
              <a:t>headteacher</a:t>
            </a:r>
            <a:r>
              <a:rPr lang="en-GB" sz="3600" b="1" dirty="0" smtClean="0"/>
              <a:t> programme</a:t>
            </a:r>
            <a:br>
              <a:rPr lang="en-GB" sz="3600" b="1" dirty="0" smtClean="0"/>
            </a:br>
            <a:r>
              <a:rPr lang="en-GB" sz="3600" b="1" dirty="0" smtClean="0"/>
              <a:t>- Welcome to your MSc</a:t>
            </a:r>
            <a:endParaRPr lang="en-GB" sz="3600" b="1" dirty="0"/>
          </a:p>
        </p:txBody>
      </p:sp>
      <p:sp>
        <p:nvSpPr>
          <p:cNvPr id="3" name="Subtitle 2"/>
          <p:cNvSpPr>
            <a:spLocks noGrp="1"/>
          </p:cNvSpPr>
          <p:nvPr>
            <p:ph type="subTitle" idx="1"/>
          </p:nvPr>
        </p:nvSpPr>
        <p:spPr/>
        <p:txBody>
          <a:bodyPr/>
          <a:lstStyle/>
          <a:p>
            <a:r>
              <a:rPr lang="en-GB" dirty="0" err="1" smtClean="0"/>
              <a:t>Athrofa</a:t>
            </a:r>
            <a:r>
              <a:rPr lang="en-GB" dirty="0" smtClean="0"/>
              <a:t>: Institute of Education UWTSD 15.05.19</a:t>
            </a:r>
          </a:p>
          <a:p>
            <a:r>
              <a:rPr lang="en-GB" dirty="0" smtClean="0"/>
              <a:t>University of Bangor: 17.05.19</a:t>
            </a:r>
          </a:p>
          <a:p>
            <a:endParaRPr lang="en-GB" dirty="0"/>
          </a:p>
        </p:txBody>
      </p:sp>
      <p:sp>
        <p:nvSpPr>
          <p:cNvPr id="4" name="Footer Placeholder 3"/>
          <p:cNvSpPr>
            <a:spLocks noGrp="1"/>
          </p:cNvSpPr>
          <p:nvPr>
            <p:ph type="ftr" sz="quarter" idx="11"/>
          </p:nvPr>
        </p:nvSpPr>
        <p:spPr>
          <a:xfrm>
            <a:off x="1632859" y="5943600"/>
            <a:ext cx="8844642" cy="758610"/>
          </a:xfrm>
        </p:spPr>
        <p:txBody>
          <a:bodyPr/>
          <a:lstStyle/>
          <a:p>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Tree>
    <p:extLst>
      <p:ext uri="{BB962C8B-B14F-4D97-AF65-F5344CB8AC3E}">
        <p14:creationId xmlns:p14="http://schemas.microsoft.com/office/powerpoint/2010/main" val="4004042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pPr algn="r"/>
            <a:r>
              <a:rPr lang="en-GB" dirty="0" err="1" smtClean="0"/>
              <a:t>Addysg</a:t>
            </a:r>
            <a:r>
              <a:rPr lang="en-GB" dirty="0" smtClean="0"/>
              <a:t> </a:t>
            </a:r>
            <a:r>
              <a:rPr lang="en-GB" dirty="0" err="1" smtClean="0"/>
              <a:t>yng</a:t>
            </a:r>
            <a:r>
              <a:rPr lang="en-GB" dirty="0" smtClean="0"/>
              <a:t> </a:t>
            </a:r>
            <a:r>
              <a:rPr lang="en-GB" dirty="0" err="1" smtClean="0"/>
              <a:t>Nghymru</a:t>
            </a:r>
            <a:r>
              <a:rPr lang="en-GB" dirty="0" smtClean="0"/>
              <a:t> – </a:t>
            </a:r>
            <a:r>
              <a:rPr lang="en-GB" dirty="0" err="1" smtClean="0"/>
              <a:t>cyd-destun</a:t>
            </a:r>
            <a:r>
              <a:rPr lang="en-GB" dirty="0" smtClean="0"/>
              <a:t/>
            </a:r>
            <a:br>
              <a:rPr lang="en-GB" dirty="0" smtClean="0"/>
            </a:br>
            <a:r>
              <a:rPr lang="en-GB" b="1" dirty="0" smtClean="0"/>
              <a:t>Education in Wales - context</a:t>
            </a:r>
            <a:endParaRPr lang="en-GB" sz="1000" b="1" dirty="0">
              <a:solidFill>
                <a:schemeClr val="accent6"/>
              </a:solidFill>
            </a:endParaRPr>
          </a:p>
        </p:txBody>
      </p:sp>
      <p:sp>
        <p:nvSpPr>
          <p:cNvPr id="9" name="Content Placeholder 8"/>
          <p:cNvSpPr>
            <a:spLocks noGrp="1"/>
          </p:cNvSpPr>
          <p:nvPr>
            <p:ph sz="half" idx="1"/>
          </p:nvPr>
        </p:nvSpPr>
        <p:spPr/>
        <p:txBody>
          <a:bodyPr>
            <a:normAutofit/>
          </a:bodyPr>
          <a:lstStyle/>
          <a:p>
            <a:r>
              <a:rPr lang="en-GB" dirty="0" smtClean="0"/>
              <a:t>National Mission</a:t>
            </a:r>
          </a:p>
          <a:p>
            <a:r>
              <a:rPr lang="en-GB" dirty="0" smtClean="0"/>
              <a:t>Curriculum for Wales</a:t>
            </a:r>
          </a:p>
          <a:p>
            <a:r>
              <a:rPr lang="en-GB" dirty="0" smtClean="0"/>
              <a:t>NPLM</a:t>
            </a:r>
          </a:p>
          <a:p>
            <a:r>
              <a:rPr lang="en-GB" dirty="0" smtClean="0"/>
              <a:t>PSTL</a:t>
            </a:r>
          </a:p>
          <a:p>
            <a:r>
              <a:rPr lang="en-GB" dirty="0" smtClean="0"/>
              <a:t>ALN</a:t>
            </a:r>
          </a:p>
          <a:p>
            <a:r>
              <a:rPr lang="en-GB" dirty="0" smtClean="0"/>
              <a:t>WFGA (Wellbeing &amp; Future Generations Act)</a:t>
            </a:r>
          </a:p>
          <a:p>
            <a:pPr marL="0" indent="0">
              <a:buNone/>
            </a:pPr>
            <a:r>
              <a:rPr lang="en-GB" dirty="0" err="1" smtClean="0"/>
              <a:t>etc</a:t>
            </a:r>
            <a:endParaRPr lang="en-GB" dirty="0"/>
          </a:p>
          <a:p>
            <a:pPr marL="0" indent="0">
              <a:buNone/>
            </a:pPr>
            <a:endParaRPr lang="en-GB" dirty="0"/>
          </a:p>
          <a:p>
            <a:endParaRPr lang="en-GB" dirty="0" smtClean="0"/>
          </a:p>
          <a:p>
            <a:endParaRPr lang="en-GB" dirty="0" smtClean="0"/>
          </a:p>
          <a:p>
            <a:endParaRPr lang="en-GB" dirty="0"/>
          </a:p>
          <a:p>
            <a:endParaRPr lang="en-GB" dirty="0"/>
          </a:p>
        </p:txBody>
      </p:sp>
      <p:sp>
        <p:nvSpPr>
          <p:cNvPr id="10" name="Content Placeholder 9"/>
          <p:cNvSpPr>
            <a:spLocks noGrp="1"/>
          </p:cNvSpPr>
          <p:nvPr>
            <p:ph sz="half" idx="2"/>
          </p:nvPr>
        </p:nvSpPr>
        <p:spPr/>
        <p:txBody>
          <a:bodyPr>
            <a:normAutofit/>
          </a:bodyPr>
          <a:lstStyle/>
          <a:p>
            <a:r>
              <a:rPr lang="en-GB" dirty="0" err="1" smtClean="0"/>
              <a:t>Cenhadaeth</a:t>
            </a:r>
            <a:r>
              <a:rPr lang="en-GB" dirty="0" smtClean="0"/>
              <a:t> </a:t>
            </a:r>
            <a:r>
              <a:rPr lang="en-GB" dirty="0" err="1" smtClean="0"/>
              <a:t>ein</a:t>
            </a:r>
            <a:r>
              <a:rPr lang="en-GB" dirty="0" smtClean="0"/>
              <a:t> </a:t>
            </a:r>
            <a:r>
              <a:rPr lang="en-GB" dirty="0" err="1" smtClean="0"/>
              <a:t>Cenedl</a:t>
            </a:r>
            <a:endParaRPr lang="en-GB" dirty="0" smtClean="0"/>
          </a:p>
          <a:p>
            <a:r>
              <a:rPr lang="en-GB" dirty="0" err="1" smtClean="0"/>
              <a:t>Cwricwlwm</a:t>
            </a:r>
            <a:r>
              <a:rPr lang="en-GB" dirty="0" smtClean="0"/>
              <a:t> </a:t>
            </a:r>
            <a:r>
              <a:rPr lang="en-GB" dirty="0" err="1" smtClean="0"/>
              <a:t>i</a:t>
            </a:r>
            <a:r>
              <a:rPr lang="en-GB" dirty="0" smtClean="0"/>
              <a:t> </a:t>
            </a:r>
            <a:r>
              <a:rPr lang="en-GB" dirty="0" err="1" smtClean="0"/>
              <a:t>Gymru</a:t>
            </a:r>
            <a:endParaRPr lang="en-GB" dirty="0" smtClean="0"/>
          </a:p>
          <a:p>
            <a:r>
              <a:rPr lang="en-GB" dirty="0" smtClean="0"/>
              <a:t>MDPC</a:t>
            </a:r>
          </a:p>
          <a:p>
            <a:r>
              <a:rPr lang="en-GB" dirty="0" smtClean="0"/>
              <a:t>Y </a:t>
            </a:r>
            <a:r>
              <a:rPr lang="en-GB" dirty="0" err="1" smtClean="0"/>
              <a:t>Safonau</a:t>
            </a:r>
            <a:endParaRPr lang="en-GB" dirty="0" smtClean="0"/>
          </a:p>
          <a:p>
            <a:r>
              <a:rPr lang="en-GB" dirty="0" smtClean="0"/>
              <a:t>ADY</a:t>
            </a:r>
          </a:p>
          <a:p>
            <a:r>
              <a:rPr lang="en-GB" dirty="0" err="1" smtClean="0"/>
              <a:t>Deddf</a:t>
            </a:r>
            <a:r>
              <a:rPr lang="en-GB" dirty="0" smtClean="0"/>
              <a:t> </a:t>
            </a:r>
            <a:r>
              <a:rPr lang="en-GB" dirty="0" err="1" smtClean="0"/>
              <a:t>Llesiant</a:t>
            </a:r>
            <a:r>
              <a:rPr lang="en-GB" dirty="0" smtClean="0"/>
              <a:t> a </a:t>
            </a:r>
            <a:r>
              <a:rPr lang="en-GB" dirty="0" err="1" smtClean="0"/>
              <a:t>Chenedlaethau’r</a:t>
            </a:r>
            <a:r>
              <a:rPr lang="en-GB" dirty="0" smtClean="0"/>
              <a:t> </a:t>
            </a:r>
            <a:r>
              <a:rPr lang="en-GB" dirty="0" err="1" smtClean="0"/>
              <a:t>Dyfodol</a:t>
            </a:r>
            <a:endParaRPr lang="en-GB" dirty="0"/>
          </a:p>
        </p:txBody>
      </p:sp>
      <p:sp>
        <p:nvSpPr>
          <p:cNvPr id="4" name="Footer Placeholder 3"/>
          <p:cNvSpPr>
            <a:spLocks noGrp="1"/>
          </p:cNvSpPr>
          <p:nvPr>
            <p:ph type="ftr" sz="quarter" idx="11"/>
          </p:nvPr>
        </p:nvSpPr>
        <p:spPr/>
        <p:txBody>
          <a:bodyPr/>
          <a:lstStyle/>
          <a:p>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Tree>
    <p:extLst>
      <p:ext uri="{BB962C8B-B14F-4D97-AF65-F5344CB8AC3E}">
        <p14:creationId xmlns:p14="http://schemas.microsoft.com/office/powerpoint/2010/main" val="35246491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pPr algn="r"/>
            <a:r>
              <a:rPr lang="en-GB" dirty="0" err="1" smtClean="0"/>
              <a:t>Addysg</a:t>
            </a:r>
            <a:r>
              <a:rPr lang="en-GB" dirty="0" smtClean="0"/>
              <a:t> </a:t>
            </a:r>
            <a:r>
              <a:rPr lang="en-GB" dirty="0" err="1" smtClean="0"/>
              <a:t>yng</a:t>
            </a:r>
            <a:r>
              <a:rPr lang="en-GB" dirty="0" smtClean="0"/>
              <a:t> </a:t>
            </a:r>
            <a:r>
              <a:rPr lang="en-GB" dirty="0" err="1" smtClean="0"/>
              <a:t>Nghymru</a:t>
            </a:r>
            <a:r>
              <a:rPr lang="en-GB" dirty="0" smtClean="0"/>
              <a:t> – </a:t>
            </a:r>
            <a:r>
              <a:rPr lang="en-GB" dirty="0" err="1" smtClean="0"/>
              <a:t>addysg</a:t>
            </a:r>
            <a:r>
              <a:rPr lang="en-GB" dirty="0" smtClean="0"/>
              <a:t> </a:t>
            </a:r>
            <a:r>
              <a:rPr lang="en-GB" dirty="0" err="1" smtClean="0"/>
              <a:t>i</a:t>
            </a:r>
            <a:r>
              <a:rPr lang="en-GB" dirty="0" smtClean="0"/>
              <a:t> </a:t>
            </a:r>
            <a:r>
              <a:rPr lang="en-GB" dirty="0" err="1" smtClean="0"/>
              <a:t>bawb</a:t>
            </a:r>
            <a:r>
              <a:rPr lang="en-GB" dirty="0" smtClean="0"/>
              <a:t/>
            </a:r>
            <a:br>
              <a:rPr lang="en-GB" dirty="0" smtClean="0"/>
            </a:br>
            <a:r>
              <a:rPr lang="en-GB" b="1" dirty="0" smtClean="0"/>
              <a:t>Education in Wales – learning for all</a:t>
            </a:r>
            <a:endParaRPr lang="en-GB" sz="1000" b="1" dirty="0">
              <a:solidFill>
                <a:schemeClr val="accent6"/>
              </a:solidFill>
            </a:endParaRPr>
          </a:p>
        </p:txBody>
      </p:sp>
      <p:sp>
        <p:nvSpPr>
          <p:cNvPr id="9" name="Content Placeholder 8"/>
          <p:cNvSpPr>
            <a:spLocks noGrp="1"/>
          </p:cNvSpPr>
          <p:nvPr>
            <p:ph sz="half" idx="1"/>
          </p:nvPr>
        </p:nvSpPr>
        <p:spPr/>
        <p:txBody>
          <a:bodyPr>
            <a:normAutofit fontScale="85000" lnSpcReduction="20000"/>
          </a:bodyPr>
          <a:lstStyle/>
          <a:p>
            <a:pPr marL="0" indent="0">
              <a:buNone/>
            </a:pPr>
            <a:r>
              <a:rPr lang="en-GB" sz="2300" dirty="0" smtClean="0"/>
              <a:t>We are committed to the success and well-being  of every learner, regardless of background or personal circumstance. </a:t>
            </a:r>
          </a:p>
          <a:p>
            <a:pPr marL="0" indent="0">
              <a:buNone/>
            </a:pPr>
            <a:r>
              <a:rPr lang="en-GB" sz="2300" dirty="0" smtClean="0"/>
              <a:t>Our learners will be resilient, imaginative, compassionate and ambitious – they will  aim high and achieve their goals.</a:t>
            </a:r>
          </a:p>
          <a:p>
            <a:pPr marL="0" indent="0">
              <a:buNone/>
            </a:pPr>
            <a:r>
              <a:rPr lang="en-GB" sz="2300" b="1" dirty="0" smtClean="0"/>
              <a:t>To do that, we will require a high-quality education workforce that is vibrant, engaged and committed to continuous learning for all. Our teaching profession, with an emphasis on strong leadership and professional learning, will help deliver on the high expectations we all share for our learners, schools and education system.</a:t>
            </a:r>
          </a:p>
          <a:p>
            <a:pPr marL="0" indent="0">
              <a:buNone/>
            </a:pPr>
            <a:endParaRPr lang="en-GB" dirty="0"/>
          </a:p>
          <a:p>
            <a:pPr marL="0" indent="0">
              <a:buNone/>
            </a:pPr>
            <a:r>
              <a:rPr lang="en-GB" sz="2100" i="1" dirty="0" smtClean="0"/>
              <a:t>Education in Wales: Our National Mission. (Minister, Kirsty Williams’ foreword)</a:t>
            </a:r>
          </a:p>
          <a:p>
            <a:endParaRPr lang="en-GB" dirty="0"/>
          </a:p>
          <a:p>
            <a:endParaRPr lang="en-GB" dirty="0"/>
          </a:p>
        </p:txBody>
      </p:sp>
      <p:sp>
        <p:nvSpPr>
          <p:cNvPr id="10" name="Content Placeholder 9"/>
          <p:cNvSpPr>
            <a:spLocks noGrp="1"/>
          </p:cNvSpPr>
          <p:nvPr>
            <p:ph sz="half" idx="2"/>
          </p:nvPr>
        </p:nvSpPr>
        <p:spPr/>
        <p:txBody>
          <a:bodyPr>
            <a:normAutofit fontScale="85000" lnSpcReduction="20000"/>
          </a:bodyPr>
          <a:lstStyle/>
          <a:p>
            <a:pPr marL="0" indent="0">
              <a:buNone/>
            </a:pPr>
            <a:r>
              <a:rPr lang="en-GB" sz="2300" dirty="0" err="1" smtClean="0"/>
              <a:t>Rydym</a:t>
            </a:r>
            <a:r>
              <a:rPr lang="en-GB" sz="2300" dirty="0" smtClean="0"/>
              <a:t> </a:t>
            </a:r>
            <a:r>
              <a:rPr lang="en-GB" sz="2300" dirty="0" err="1" smtClean="0"/>
              <a:t>wedi</a:t>
            </a:r>
            <a:r>
              <a:rPr lang="en-GB" sz="2300" dirty="0" smtClean="0"/>
              <a:t> </a:t>
            </a:r>
            <a:r>
              <a:rPr lang="en-GB" sz="2300" dirty="0" err="1" smtClean="0"/>
              <a:t>ymrwymo</a:t>
            </a:r>
            <a:r>
              <a:rPr lang="en-GB" sz="2300" dirty="0" smtClean="0"/>
              <a:t> </a:t>
            </a:r>
            <a:r>
              <a:rPr lang="en-GB" sz="2300" dirty="0" err="1" smtClean="0"/>
              <a:t>i</a:t>
            </a:r>
            <a:r>
              <a:rPr lang="en-GB" sz="2300" dirty="0" smtClean="0"/>
              <a:t> </a:t>
            </a:r>
            <a:r>
              <a:rPr lang="en-GB" sz="2300" dirty="0" err="1" smtClean="0"/>
              <a:t>lwyddiant</a:t>
            </a:r>
            <a:r>
              <a:rPr lang="en-GB" sz="2300" dirty="0" smtClean="0"/>
              <a:t> a </a:t>
            </a:r>
            <a:r>
              <a:rPr lang="en-GB" sz="2300" dirty="0" err="1" smtClean="0"/>
              <a:t>lles</a:t>
            </a:r>
            <a:r>
              <a:rPr lang="en-GB" sz="2300" dirty="0" smtClean="0"/>
              <a:t> </a:t>
            </a:r>
            <a:r>
              <a:rPr lang="en-GB" sz="2300" dirty="0" err="1" smtClean="0"/>
              <a:t>pob</a:t>
            </a:r>
            <a:r>
              <a:rPr lang="en-GB" sz="2300" dirty="0" smtClean="0"/>
              <a:t> </a:t>
            </a:r>
            <a:r>
              <a:rPr lang="en-GB" sz="2300" dirty="0" err="1" smtClean="0"/>
              <a:t>dysgwr</a:t>
            </a:r>
            <a:r>
              <a:rPr lang="en-GB" sz="2300" dirty="0" smtClean="0"/>
              <a:t>, </a:t>
            </a:r>
            <a:r>
              <a:rPr lang="en-GB" sz="2300" dirty="0" err="1" smtClean="0"/>
              <a:t>waeth</a:t>
            </a:r>
            <a:r>
              <a:rPr lang="en-GB" sz="2300" dirty="0" smtClean="0"/>
              <a:t> </a:t>
            </a:r>
            <a:r>
              <a:rPr lang="en-GB" sz="2300" dirty="0" err="1" smtClean="0"/>
              <a:t>beth</a:t>
            </a:r>
            <a:r>
              <a:rPr lang="en-GB" sz="2300" dirty="0" smtClean="0"/>
              <a:t> </a:t>
            </a:r>
            <a:r>
              <a:rPr lang="en-GB" sz="2300" dirty="0" err="1" smtClean="0"/>
              <a:t>fo’i</a:t>
            </a:r>
            <a:r>
              <a:rPr lang="en-GB" sz="2300" dirty="0" smtClean="0"/>
              <a:t> </a:t>
            </a:r>
            <a:r>
              <a:rPr lang="en-GB" sz="2300" dirty="0" err="1" smtClean="0"/>
              <a:t>gefndir</a:t>
            </a:r>
            <a:r>
              <a:rPr lang="en-GB" sz="2300" dirty="0" smtClean="0"/>
              <a:t> </a:t>
            </a:r>
            <a:r>
              <a:rPr lang="en-GB" sz="2300" dirty="0" err="1" smtClean="0"/>
              <a:t>neu</a:t>
            </a:r>
            <a:r>
              <a:rPr lang="en-GB" sz="2300" dirty="0" smtClean="0"/>
              <a:t> </a:t>
            </a:r>
            <a:r>
              <a:rPr lang="en-GB" sz="2300" dirty="0" err="1" smtClean="0"/>
              <a:t>ei</a:t>
            </a:r>
            <a:r>
              <a:rPr lang="en-GB" sz="2300" dirty="0" smtClean="0"/>
              <a:t> </a:t>
            </a:r>
            <a:r>
              <a:rPr lang="en-GB" sz="2300" dirty="0" err="1" smtClean="0"/>
              <a:t>amgylchiadau</a:t>
            </a:r>
            <a:r>
              <a:rPr lang="en-GB" sz="2300" dirty="0" smtClean="0"/>
              <a:t> </a:t>
            </a:r>
            <a:r>
              <a:rPr lang="en-GB" sz="2300" dirty="0" err="1" smtClean="0"/>
              <a:t>personol</a:t>
            </a:r>
            <a:endParaRPr lang="en-GB" sz="2300" dirty="0" smtClean="0"/>
          </a:p>
          <a:p>
            <a:pPr marL="0" indent="0">
              <a:buNone/>
            </a:pPr>
            <a:r>
              <a:rPr lang="en-GB" sz="2300" dirty="0" err="1" smtClean="0"/>
              <a:t>Bydd</a:t>
            </a:r>
            <a:r>
              <a:rPr lang="en-GB" sz="2300" dirty="0" smtClean="0"/>
              <a:t> </a:t>
            </a:r>
            <a:r>
              <a:rPr lang="en-GB" sz="2300" dirty="0" err="1" smtClean="0"/>
              <a:t>ein</a:t>
            </a:r>
            <a:r>
              <a:rPr lang="en-GB" sz="2300" dirty="0" smtClean="0"/>
              <a:t> </a:t>
            </a:r>
            <a:r>
              <a:rPr lang="en-GB" sz="2300" dirty="0" err="1" smtClean="0"/>
              <a:t>dysgwyr</a:t>
            </a:r>
            <a:r>
              <a:rPr lang="en-GB" sz="2300" dirty="0" smtClean="0"/>
              <a:t> </a:t>
            </a:r>
            <a:r>
              <a:rPr lang="en-GB" sz="2300" dirty="0" err="1" smtClean="0"/>
              <a:t>yn</a:t>
            </a:r>
            <a:r>
              <a:rPr lang="en-GB" sz="2300" dirty="0" smtClean="0"/>
              <a:t> </a:t>
            </a:r>
            <a:r>
              <a:rPr lang="en-GB" sz="2300" dirty="0" err="1" smtClean="0"/>
              <a:t>gydnerth</a:t>
            </a:r>
            <a:r>
              <a:rPr lang="en-GB" sz="2300" dirty="0" smtClean="0"/>
              <a:t>, </a:t>
            </a:r>
            <a:r>
              <a:rPr lang="en-GB" sz="2300" dirty="0" err="1" smtClean="0"/>
              <a:t>yn</a:t>
            </a:r>
            <a:r>
              <a:rPr lang="en-GB" sz="2300" dirty="0" smtClean="0"/>
              <a:t> </a:t>
            </a:r>
            <a:r>
              <a:rPr lang="en-GB" sz="2300" dirty="0" err="1" smtClean="0"/>
              <a:t>ddychmygus</a:t>
            </a:r>
            <a:r>
              <a:rPr lang="en-GB" sz="2300" dirty="0" smtClean="0"/>
              <a:t>, </a:t>
            </a:r>
            <a:r>
              <a:rPr lang="en-GB" sz="2300" dirty="0" err="1" smtClean="0"/>
              <a:t>yn</a:t>
            </a:r>
            <a:r>
              <a:rPr lang="en-GB" sz="2300" dirty="0" smtClean="0"/>
              <a:t> </a:t>
            </a:r>
            <a:r>
              <a:rPr lang="en-GB" sz="2300" dirty="0" err="1" smtClean="0"/>
              <a:t>dosturiol</a:t>
            </a:r>
            <a:r>
              <a:rPr lang="en-GB" sz="2300" dirty="0" smtClean="0"/>
              <a:t> ac </a:t>
            </a:r>
            <a:r>
              <a:rPr lang="en-GB" sz="2300" dirty="0" err="1" smtClean="0"/>
              <a:t>yn</a:t>
            </a:r>
            <a:r>
              <a:rPr lang="en-GB" sz="2300" dirty="0" smtClean="0"/>
              <a:t> </a:t>
            </a:r>
            <a:r>
              <a:rPr lang="en-GB" sz="2300" dirty="0" err="1" smtClean="0"/>
              <a:t>uchelgeisiol</a:t>
            </a:r>
            <a:r>
              <a:rPr lang="en-GB" sz="2300" dirty="0" smtClean="0"/>
              <a:t> – </a:t>
            </a:r>
            <a:r>
              <a:rPr lang="en-GB" sz="2300" dirty="0" err="1" smtClean="0"/>
              <a:t>byddant</a:t>
            </a:r>
            <a:r>
              <a:rPr lang="en-GB" sz="2300" dirty="0" smtClean="0"/>
              <a:t> </a:t>
            </a:r>
            <a:r>
              <a:rPr lang="en-GB" sz="2300" dirty="0" err="1" smtClean="0"/>
              <a:t>yn</a:t>
            </a:r>
            <a:r>
              <a:rPr lang="en-GB" sz="2300" dirty="0" smtClean="0"/>
              <a:t> </a:t>
            </a:r>
            <a:r>
              <a:rPr lang="en-GB" sz="2300" dirty="0" err="1" smtClean="0"/>
              <a:t>anelu’n</a:t>
            </a:r>
            <a:r>
              <a:rPr lang="en-GB" sz="2300" dirty="0" smtClean="0"/>
              <a:t> </a:t>
            </a:r>
            <a:r>
              <a:rPr lang="en-GB" sz="2300" dirty="0" err="1" smtClean="0"/>
              <a:t>uchel</a:t>
            </a:r>
            <a:r>
              <a:rPr lang="en-GB" sz="2300" dirty="0" smtClean="0"/>
              <a:t> ac </a:t>
            </a:r>
            <a:r>
              <a:rPr lang="en-GB" sz="2300" dirty="0" err="1" smtClean="0"/>
              <a:t>yn</a:t>
            </a:r>
            <a:r>
              <a:rPr lang="en-GB" sz="2300" dirty="0" smtClean="0"/>
              <a:t> </a:t>
            </a:r>
            <a:r>
              <a:rPr lang="en-GB" sz="2300" dirty="0" err="1" smtClean="0"/>
              <a:t>cyflawni</a:t>
            </a:r>
            <a:r>
              <a:rPr lang="en-GB" sz="2300" dirty="0" smtClean="0"/>
              <a:t> </a:t>
            </a:r>
            <a:r>
              <a:rPr lang="en-GB" sz="2300" dirty="0" err="1" smtClean="0"/>
              <a:t>eu</a:t>
            </a:r>
            <a:r>
              <a:rPr lang="en-GB" sz="2300" dirty="0" smtClean="0"/>
              <a:t> </a:t>
            </a:r>
            <a:r>
              <a:rPr lang="en-GB" sz="2300" dirty="0" err="1" smtClean="0"/>
              <a:t>nodau</a:t>
            </a:r>
            <a:r>
              <a:rPr lang="en-GB" sz="2300" dirty="0" smtClean="0"/>
              <a:t>.</a:t>
            </a:r>
          </a:p>
          <a:p>
            <a:pPr marL="0" indent="0">
              <a:buNone/>
            </a:pPr>
            <a:r>
              <a:rPr lang="en-GB" sz="2300" b="1" dirty="0" err="1" smtClean="0"/>
              <a:t>Er</a:t>
            </a:r>
            <a:r>
              <a:rPr lang="en-GB" sz="2300" b="1" dirty="0" smtClean="0"/>
              <a:t> </a:t>
            </a:r>
            <a:r>
              <a:rPr lang="en-GB" sz="2300" b="1" dirty="0" err="1" smtClean="0"/>
              <a:t>mwyn</a:t>
            </a:r>
            <a:r>
              <a:rPr lang="en-GB" sz="2300" b="1" dirty="0" smtClean="0"/>
              <a:t> </a:t>
            </a:r>
            <a:r>
              <a:rPr lang="en-GB" sz="2300" b="1" dirty="0" err="1" smtClean="0"/>
              <a:t>cyflawni</a:t>
            </a:r>
            <a:r>
              <a:rPr lang="en-GB" sz="2300" b="1" dirty="0" smtClean="0"/>
              <a:t> </a:t>
            </a:r>
            <a:r>
              <a:rPr lang="en-GB" sz="2300" b="1" dirty="0" err="1" smtClean="0"/>
              <a:t>hynny</a:t>
            </a:r>
            <a:r>
              <a:rPr lang="en-GB" sz="2300" b="1" dirty="0" smtClean="0"/>
              <a:t>, </a:t>
            </a:r>
            <a:r>
              <a:rPr lang="en-GB" sz="2300" b="1" dirty="0" err="1" smtClean="0"/>
              <a:t>bydd</a:t>
            </a:r>
            <a:r>
              <a:rPr lang="en-GB" sz="2300" b="1" dirty="0" smtClean="0"/>
              <a:t> </a:t>
            </a:r>
            <a:r>
              <a:rPr lang="en-GB" sz="2300" b="1" dirty="0" err="1" smtClean="0"/>
              <a:t>angen</a:t>
            </a:r>
            <a:r>
              <a:rPr lang="en-GB" sz="2300" b="1" dirty="0" smtClean="0"/>
              <a:t> </a:t>
            </a:r>
            <a:r>
              <a:rPr lang="en-GB" sz="2300" b="1" dirty="0" err="1" smtClean="0"/>
              <a:t>gweithlu</a:t>
            </a:r>
            <a:r>
              <a:rPr lang="en-GB" sz="2300" b="1" dirty="0" smtClean="0"/>
              <a:t> </a:t>
            </a:r>
            <a:r>
              <a:rPr lang="en-GB" sz="2300" b="1" dirty="0" err="1" smtClean="0"/>
              <a:t>addysg</a:t>
            </a:r>
            <a:r>
              <a:rPr lang="en-GB" sz="2300" b="1" dirty="0" smtClean="0"/>
              <a:t> o </a:t>
            </a:r>
            <a:r>
              <a:rPr lang="en-GB" sz="2300" b="1" dirty="0" err="1" smtClean="0"/>
              <a:t>safon</a:t>
            </a:r>
            <a:r>
              <a:rPr lang="en-GB" sz="2300" b="1" dirty="0" smtClean="0"/>
              <a:t> </a:t>
            </a:r>
            <a:r>
              <a:rPr lang="en-GB" sz="2300" b="1" dirty="0" err="1" smtClean="0"/>
              <a:t>uchel</a:t>
            </a:r>
            <a:r>
              <a:rPr lang="en-GB" sz="2300" b="1" dirty="0" smtClean="0"/>
              <a:t> </a:t>
            </a:r>
            <a:r>
              <a:rPr lang="en-GB" sz="2300" b="1" dirty="0" err="1" smtClean="0"/>
              <a:t>sy’n</a:t>
            </a:r>
            <a:r>
              <a:rPr lang="en-GB" sz="2300" b="1" dirty="0" smtClean="0"/>
              <a:t> </a:t>
            </a:r>
            <a:r>
              <a:rPr lang="en-GB" sz="2300" b="1" dirty="0" err="1" smtClean="0"/>
              <a:t>egnïol</a:t>
            </a:r>
            <a:r>
              <a:rPr lang="en-GB" sz="2300" b="1" dirty="0" smtClean="0"/>
              <a:t> a </a:t>
            </a:r>
            <a:r>
              <a:rPr lang="en-GB" sz="2300" b="1" dirty="0" err="1" smtClean="0"/>
              <a:t>brwdfrydig</a:t>
            </a:r>
            <a:r>
              <a:rPr lang="en-GB" sz="2300" b="1" dirty="0" smtClean="0"/>
              <a:t> a </a:t>
            </a:r>
            <a:r>
              <a:rPr lang="en-GB" sz="2300" b="1" dirty="0" err="1" smtClean="0"/>
              <a:t>brwdfrydedd</a:t>
            </a:r>
            <a:r>
              <a:rPr lang="en-GB" sz="2300" b="1" dirty="0" smtClean="0"/>
              <a:t> ac </a:t>
            </a:r>
            <a:r>
              <a:rPr lang="en-GB" sz="2300" b="1" dirty="0" err="1" smtClean="0"/>
              <a:t>sydd</a:t>
            </a:r>
            <a:r>
              <a:rPr lang="en-GB" sz="2300" b="1" dirty="0" smtClean="0"/>
              <a:t> </a:t>
            </a:r>
            <a:r>
              <a:rPr lang="en-GB" sz="2300" b="1" dirty="0" err="1" smtClean="0"/>
              <a:t>wedi</a:t>
            </a:r>
            <a:r>
              <a:rPr lang="en-GB" sz="2300" b="1" dirty="0" smtClean="0"/>
              <a:t> </a:t>
            </a:r>
            <a:r>
              <a:rPr lang="en-GB" sz="2300" b="1" dirty="0" err="1" smtClean="0"/>
              <a:t>ymrwymo</a:t>
            </a:r>
            <a:r>
              <a:rPr lang="en-GB" sz="2300" b="1" dirty="0" smtClean="0"/>
              <a:t> </a:t>
            </a:r>
            <a:r>
              <a:rPr lang="en-GB" sz="2300" b="1" dirty="0" err="1" smtClean="0"/>
              <a:t>i</a:t>
            </a:r>
            <a:r>
              <a:rPr lang="en-GB" sz="2300" b="1" dirty="0" smtClean="0"/>
              <a:t> </a:t>
            </a:r>
            <a:r>
              <a:rPr lang="en-GB" sz="2300" b="1" dirty="0" err="1" smtClean="0"/>
              <a:t>sicrhau</a:t>
            </a:r>
            <a:r>
              <a:rPr lang="en-GB" sz="2300" b="1" dirty="0" smtClean="0"/>
              <a:t> </a:t>
            </a:r>
            <a:r>
              <a:rPr lang="en-GB" sz="2300" b="1" dirty="0" err="1" smtClean="0"/>
              <a:t>dysgu</a:t>
            </a:r>
            <a:r>
              <a:rPr lang="en-GB" sz="2300" b="1" dirty="0" smtClean="0"/>
              <a:t> </a:t>
            </a:r>
            <a:r>
              <a:rPr lang="en-GB" sz="2300" b="1" dirty="0" err="1" smtClean="0"/>
              <a:t>parhaus</a:t>
            </a:r>
            <a:r>
              <a:rPr lang="en-GB" sz="2300" b="1" dirty="0" smtClean="0"/>
              <a:t> </a:t>
            </a:r>
            <a:r>
              <a:rPr lang="en-GB" sz="2300" b="1" dirty="0" err="1" smtClean="0"/>
              <a:t>i</a:t>
            </a:r>
            <a:r>
              <a:rPr lang="en-GB" sz="2300" b="1" dirty="0" smtClean="0"/>
              <a:t> </a:t>
            </a:r>
            <a:r>
              <a:rPr lang="en-GB" sz="2300" b="1" dirty="0" err="1" smtClean="0"/>
              <a:t>bawb</a:t>
            </a:r>
            <a:r>
              <a:rPr lang="en-GB" sz="2300" b="1" dirty="0" smtClean="0"/>
              <a:t>. </a:t>
            </a:r>
            <a:r>
              <a:rPr lang="en-GB" sz="2300" b="1" dirty="0" err="1" smtClean="0"/>
              <a:t>Bydd</a:t>
            </a:r>
            <a:r>
              <a:rPr lang="en-GB" sz="2300" b="1" dirty="0" smtClean="0"/>
              <a:t> </a:t>
            </a:r>
            <a:r>
              <a:rPr lang="en-GB" sz="2300" b="1" dirty="0" err="1" smtClean="0"/>
              <a:t>ein</a:t>
            </a:r>
            <a:r>
              <a:rPr lang="en-GB" sz="2300" b="1" dirty="0" smtClean="0"/>
              <a:t> </a:t>
            </a:r>
            <a:r>
              <a:rPr lang="en-GB" sz="2300" b="1" dirty="0" err="1" smtClean="0"/>
              <a:t>proffesiwn</a:t>
            </a:r>
            <a:r>
              <a:rPr lang="en-GB" sz="2300" b="1" dirty="0" smtClean="0"/>
              <a:t> </a:t>
            </a:r>
            <a:r>
              <a:rPr lang="en-GB" sz="2300" b="1" dirty="0" err="1" smtClean="0"/>
              <a:t>addysgu</a:t>
            </a:r>
            <a:r>
              <a:rPr lang="en-GB" sz="2300" b="1" dirty="0" smtClean="0"/>
              <a:t>, </a:t>
            </a:r>
            <a:r>
              <a:rPr lang="en-GB" sz="2300" b="1" dirty="0" err="1" smtClean="0"/>
              <a:t>gyda</a:t>
            </a:r>
            <a:r>
              <a:rPr lang="en-GB" sz="2300" b="1" dirty="0" smtClean="0"/>
              <a:t> </a:t>
            </a:r>
            <a:r>
              <a:rPr lang="en-GB" sz="2300" b="1" dirty="0" err="1" smtClean="0"/>
              <a:t>phwyslais</a:t>
            </a:r>
            <a:r>
              <a:rPr lang="en-GB" sz="2300" b="1" dirty="0" smtClean="0"/>
              <a:t> </a:t>
            </a:r>
            <a:r>
              <a:rPr lang="en-GB" sz="2300" b="1" dirty="0" err="1" smtClean="0"/>
              <a:t>ar</a:t>
            </a:r>
            <a:r>
              <a:rPr lang="en-GB" sz="2300" b="1" dirty="0" smtClean="0"/>
              <a:t> </a:t>
            </a:r>
            <a:r>
              <a:rPr lang="en-GB" sz="2300" b="1" dirty="0" err="1" smtClean="0"/>
              <a:t>arweinyddiaeth</a:t>
            </a:r>
            <a:r>
              <a:rPr lang="en-GB" sz="2300" b="1" dirty="0" smtClean="0"/>
              <a:t> </a:t>
            </a:r>
            <a:r>
              <a:rPr lang="en-GB" sz="2300" b="1" dirty="0" err="1" smtClean="0"/>
              <a:t>gref</a:t>
            </a:r>
            <a:r>
              <a:rPr lang="en-GB" sz="2300" b="1" dirty="0" smtClean="0"/>
              <a:t> a </a:t>
            </a:r>
            <a:r>
              <a:rPr lang="en-GB" sz="2300" b="1" dirty="0" err="1" smtClean="0"/>
              <a:t>dysgu</a:t>
            </a:r>
            <a:r>
              <a:rPr lang="en-GB" sz="2300" b="1" dirty="0" smtClean="0"/>
              <a:t> </a:t>
            </a:r>
            <a:r>
              <a:rPr lang="en-GB" sz="2300" b="1" dirty="0" err="1" smtClean="0"/>
              <a:t>proffesiynol</a:t>
            </a:r>
            <a:r>
              <a:rPr lang="en-GB" sz="2300" b="1" dirty="0" smtClean="0"/>
              <a:t>, </a:t>
            </a:r>
            <a:r>
              <a:rPr lang="en-GB" sz="2300" b="1" dirty="0" err="1" smtClean="0"/>
              <a:t>yn</a:t>
            </a:r>
            <a:r>
              <a:rPr lang="en-GB" sz="2300" b="1" dirty="0" smtClean="0"/>
              <a:t> </a:t>
            </a:r>
            <a:r>
              <a:rPr lang="en-GB" sz="2300" b="1" dirty="0" err="1" smtClean="0"/>
              <a:t>helpu</a:t>
            </a:r>
            <a:r>
              <a:rPr lang="en-GB" sz="2300" b="1" dirty="0" smtClean="0"/>
              <a:t> </a:t>
            </a:r>
            <a:r>
              <a:rPr lang="en-GB" sz="2300" b="1" dirty="0" err="1" smtClean="0"/>
              <a:t>i</a:t>
            </a:r>
            <a:r>
              <a:rPr lang="en-GB" sz="2300" b="1" dirty="0" smtClean="0"/>
              <a:t> </a:t>
            </a:r>
            <a:r>
              <a:rPr lang="en-GB" sz="2300" b="1" dirty="0" err="1" smtClean="0"/>
              <a:t>fodloni’r</a:t>
            </a:r>
            <a:r>
              <a:rPr lang="en-GB" sz="2300" b="1" dirty="0" smtClean="0"/>
              <a:t> </a:t>
            </a:r>
            <a:r>
              <a:rPr lang="en-GB" sz="2300" b="1" dirty="0" err="1" smtClean="0"/>
              <a:t>disgwyliadau</a:t>
            </a:r>
            <a:r>
              <a:rPr lang="en-GB" sz="2300" b="1" dirty="0" smtClean="0"/>
              <a:t> </a:t>
            </a:r>
            <a:r>
              <a:rPr lang="en-GB" sz="2300" b="1" dirty="0" err="1" smtClean="0"/>
              <a:t>uchel</a:t>
            </a:r>
            <a:r>
              <a:rPr lang="en-GB" sz="2300" b="1" dirty="0" smtClean="0"/>
              <a:t> a </a:t>
            </a:r>
            <a:r>
              <a:rPr lang="en-GB" sz="2300" b="1" dirty="0" err="1" smtClean="0"/>
              <a:t>rennir</a:t>
            </a:r>
            <a:r>
              <a:rPr lang="en-GB" sz="2300" b="1" dirty="0" smtClean="0"/>
              <a:t> </a:t>
            </a:r>
            <a:r>
              <a:rPr lang="en-GB" sz="2300" b="1" dirty="0" err="1" smtClean="0"/>
              <a:t>gennym</a:t>
            </a:r>
            <a:r>
              <a:rPr lang="en-GB" sz="2300" b="1" dirty="0" smtClean="0"/>
              <a:t> </a:t>
            </a:r>
            <a:r>
              <a:rPr lang="en-GB" sz="2300" b="1" dirty="0" err="1" smtClean="0"/>
              <a:t>i</a:t>
            </a:r>
            <a:r>
              <a:rPr lang="en-GB" sz="2300" b="1" dirty="0" smtClean="0"/>
              <a:t> </a:t>
            </a:r>
            <a:r>
              <a:rPr lang="en-GB" sz="2300" b="1" dirty="0" err="1" smtClean="0"/>
              <a:t>gyd</a:t>
            </a:r>
            <a:r>
              <a:rPr lang="en-GB" sz="2300" b="1" dirty="0" smtClean="0"/>
              <a:t> </a:t>
            </a:r>
            <a:r>
              <a:rPr lang="en-GB" sz="2300" b="1" dirty="0" err="1" smtClean="0"/>
              <a:t>ar</a:t>
            </a:r>
            <a:r>
              <a:rPr lang="en-GB" sz="2300" b="1" dirty="0" smtClean="0"/>
              <a:t> </a:t>
            </a:r>
            <a:r>
              <a:rPr lang="en-GB" sz="2300" b="1" dirty="0" err="1" smtClean="0"/>
              <a:t>gyfer</a:t>
            </a:r>
            <a:r>
              <a:rPr lang="en-GB" sz="2300" b="1" dirty="0" smtClean="0"/>
              <a:t> </a:t>
            </a:r>
            <a:r>
              <a:rPr lang="en-GB" sz="2300" b="1" dirty="0" err="1" smtClean="0"/>
              <a:t>ein</a:t>
            </a:r>
            <a:r>
              <a:rPr lang="en-GB" sz="2300" b="1" dirty="0" smtClean="0"/>
              <a:t> </a:t>
            </a:r>
            <a:r>
              <a:rPr lang="en-GB" sz="2300" b="1" dirty="0" err="1" smtClean="0"/>
              <a:t>dysgwyr</a:t>
            </a:r>
            <a:r>
              <a:rPr lang="en-GB" sz="2300" b="1" dirty="0" smtClean="0"/>
              <a:t>, </a:t>
            </a:r>
            <a:r>
              <a:rPr lang="en-GB" sz="2300" b="1" dirty="0" err="1" smtClean="0"/>
              <a:t>ein</a:t>
            </a:r>
            <a:r>
              <a:rPr lang="en-GB" sz="2300" b="1" dirty="0" smtClean="0"/>
              <a:t> </a:t>
            </a:r>
            <a:r>
              <a:rPr lang="en-GB" sz="2300" b="1" dirty="0" err="1" smtClean="0"/>
              <a:t>hysgolion</a:t>
            </a:r>
            <a:r>
              <a:rPr lang="en-GB" sz="2300" b="1" dirty="0" smtClean="0"/>
              <a:t> </a:t>
            </a:r>
            <a:r>
              <a:rPr lang="en-GB" sz="2300" b="1" dirty="0" err="1" smtClean="0"/>
              <a:t>a’n</a:t>
            </a:r>
            <a:r>
              <a:rPr lang="en-GB" sz="2300" b="1" dirty="0" smtClean="0"/>
              <a:t> system </a:t>
            </a:r>
            <a:r>
              <a:rPr lang="en-GB" sz="2300" b="1" dirty="0" err="1" smtClean="0"/>
              <a:t>addysg</a:t>
            </a:r>
            <a:r>
              <a:rPr lang="en-GB" sz="2300" b="1" dirty="0" smtClean="0"/>
              <a:t>.</a:t>
            </a:r>
          </a:p>
          <a:p>
            <a:pPr marL="0" indent="0">
              <a:buNone/>
            </a:pPr>
            <a:r>
              <a:rPr lang="en-GB" sz="2100" i="1" dirty="0" err="1" smtClean="0"/>
              <a:t>Addysg</a:t>
            </a:r>
            <a:r>
              <a:rPr lang="en-GB" sz="2100" i="1" dirty="0" smtClean="0"/>
              <a:t> </a:t>
            </a:r>
            <a:r>
              <a:rPr lang="en-GB" sz="2100" i="1" dirty="0" err="1" smtClean="0"/>
              <a:t>yng</a:t>
            </a:r>
            <a:r>
              <a:rPr lang="en-GB" sz="2100" i="1" dirty="0" smtClean="0"/>
              <a:t> </a:t>
            </a:r>
            <a:r>
              <a:rPr lang="en-GB" sz="2100" i="1" dirty="0" err="1" smtClean="0"/>
              <a:t>Nghymru</a:t>
            </a:r>
            <a:r>
              <a:rPr lang="en-GB" sz="2100" i="1" dirty="0" smtClean="0"/>
              <a:t>: </a:t>
            </a:r>
            <a:r>
              <a:rPr lang="en-GB" sz="2100" i="1" dirty="0" err="1" smtClean="0"/>
              <a:t>Cenhadaeth</a:t>
            </a:r>
            <a:r>
              <a:rPr lang="en-GB" sz="2100" i="1" dirty="0" smtClean="0"/>
              <a:t> </a:t>
            </a:r>
            <a:r>
              <a:rPr lang="en-GB" sz="2100" i="1" dirty="0" err="1" smtClean="0"/>
              <a:t>ein</a:t>
            </a:r>
            <a:r>
              <a:rPr lang="en-GB" sz="2100" i="1" dirty="0" smtClean="0"/>
              <a:t> </a:t>
            </a:r>
            <a:r>
              <a:rPr lang="en-GB" sz="2100" i="1" dirty="0" err="1" smtClean="0"/>
              <a:t>Cenedl</a:t>
            </a:r>
            <a:r>
              <a:rPr lang="en-GB" sz="2100" i="1" dirty="0" smtClean="0"/>
              <a:t> (</a:t>
            </a:r>
            <a:r>
              <a:rPr lang="en-GB" sz="2100" i="1" dirty="0" err="1" smtClean="0"/>
              <a:t>Rhagair</a:t>
            </a:r>
            <a:r>
              <a:rPr lang="en-GB" sz="2100" i="1" dirty="0" smtClean="0"/>
              <a:t> </a:t>
            </a:r>
            <a:r>
              <a:rPr lang="en-GB" sz="2100" i="1" dirty="0" err="1" smtClean="0"/>
              <a:t>gan</a:t>
            </a:r>
            <a:r>
              <a:rPr lang="en-GB" sz="2100" i="1" dirty="0" smtClean="0"/>
              <a:t> y </a:t>
            </a:r>
            <a:r>
              <a:rPr lang="en-GB" sz="2100" i="1" dirty="0" err="1" smtClean="0"/>
              <a:t>Gweinidog</a:t>
            </a:r>
            <a:r>
              <a:rPr lang="en-GB" sz="2100" i="1" dirty="0" smtClean="0"/>
              <a:t>, </a:t>
            </a:r>
            <a:r>
              <a:rPr lang="en-GB" sz="2100" i="1" dirty="0" err="1" smtClean="0"/>
              <a:t>Kisty</a:t>
            </a:r>
            <a:r>
              <a:rPr lang="en-GB" sz="2100" i="1" dirty="0" smtClean="0"/>
              <a:t> Williams)</a:t>
            </a:r>
            <a:endParaRPr lang="en-GB" sz="2100" i="1" dirty="0"/>
          </a:p>
        </p:txBody>
      </p:sp>
      <p:sp>
        <p:nvSpPr>
          <p:cNvPr id="4" name="Footer Placeholder 3"/>
          <p:cNvSpPr>
            <a:spLocks noGrp="1"/>
          </p:cNvSpPr>
          <p:nvPr>
            <p:ph type="ftr" sz="quarter" idx="11"/>
          </p:nvPr>
        </p:nvSpPr>
        <p:spPr/>
        <p:txBody>
          <a:bodyPr/>
          <a:lstStyle/>
          <a:p>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Tree>
    <p:extLst>
      <p:ext uri="{BB962C8B-B14F-4D97-AF65-F5344CB8AC3E}">
        <p14:creationId xmlns:p14="http://schemas.microsoft.com/office/powerpoint/2010/main" val="367256639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GB" dirty="0" err="1"/>
              <a:t>A</a:t>
            </a:r>
            <a:r>
              <a:rPr lang="en-GB" dirty="0" err="1" smtClean="0"/>
              <a:t>ddysg</a:t>
            </a:r>
            <a:r>
              <a:rPr lang="en-GB" dirty="0" smtClean="0"/>
              <a:t> </a:t>
            </a:r>
            <a:r>
              <a:rPr lang="en-GB" dirty="0" err="1" smtClean="0"/>
              <a:t>yng</a:t>
            </a:r>
            <a:r>
              <a:rPr lang="en-GB" dirty="0" smtClean="0"/>
              <a:t> </a:t>
            </a:r>
            <a:r>
              <a:rPr lang="en-GB" dirty="0" err="1" smtClean="0"/>
              <a:t>Nghymru</a:t>
            </a:r>
            <a:r>
              <a:rPr lang="en-GB" dirty="0" smtClean="0"/>
              <a:t> –</a:t>
            </a:r>
            <a:r>
              <a:rPr lang="en-GB" dirty="0" err="1" smtClean="0"/>
              <a:t>ymarferwyr</a:t>
            </a:r>
            <a:r>
              <a:rPr lang="en-GB" dirty="0" smtClean="0"/>
              <a:t> </a:t>
            </a:r>
            <a:r>
              <a:rPr lang="en-GB" dirty="0" err="1" smtClean="0"/>
              <a:t>yn</a:t>
            </a:r>
            <a:r>
              <a:rPr lang="en-GB" dirty="0" smtClean="0"/>
              <a:t> </a:t>
            </a:r>
            <a:r>
              <a:rPr lang="en-GB" dirty="0" err="1" smtClean="0"/>
              <a:t>dysgu</a:t>
            </a:r>
            <a:r>
              <a:rPr lang="en-GB" dirty="0" smtClean="0"/>
              <a:t/>
            </a:r>
            <a:br>
              <a:rPr lang="en-GB" dirty="0" smtClean="0"/>
            </a:br>
            <a:r>
              <a:rPr lang="en-GB" b="1" dirty="0" smtClean="0"/>
              <a:t>Education in Wales – learning for </a:t>
            </a:r>
            <a:r>
              <a:rPr lang="en-GB" b="1" dirty="0" err="1" smtClean="0"/>
              <a:t>practioners</a:t>
            </a:r>
            <a:endParaRPr lang="en-GB" sz="1000" b="1" dirty="0">
              <a:solidFill>
                <a:schemeClr val="accent6"/>
              </a:solidFill>
            </a:endParaRPr>
          </a:p>
        </p:txBody>
      </p:sp>
      <p:sp>
        <p:nvSpPr>
          <p:cNvPr id="9" name="Content Placeholder 8"/>
          <p:cNvSpPr>
            <a:spLocks noGrp="1"/>
          </p:cNvSpPr>
          <p:nvPr>
            <p:ph sz="half" idx="1"/>
          </p:nvPr>
        </p:nvSpPr>
        <p:spPr/>
        <p:txBody>
          <a:bodyPr>
            <a:normAutofit fontScale="92500" lnSpcReduction="20000"/>
          </a:bodyPr>
          <a:lstStyle/>
          <a:p>
            <a:pPr marL="0" indent="0">
              <a:buNone/>
            </a:pPr>
            <a:endParaRPr lang="en-GB" dirty="0"/>
          </a:p>
          <a:p>
            <a:pPr marL="0" indent="0">
              <a:buNone/>
            </a:pPr>
            <a:r>
              <a:rPr lang="en-GB" sz="2100" dirty="0" smtClean="0"/>
              <a:t>‘An education system cannot exceed the quality of its teachers, and our new curriculum cannot be delivered without a well-supported, aspirational teaching profession. </a:t>
            </a:r>
          </a:p>
          <a:p>
            <a:pPr marL="0" indent="0">
              <a:buNone/>
            </a:pPr>
            <a:endParaRPr lang="en-GB" sz="2100" dirty="0"/>
          </a:p>
          <a:p>
            <a:pPr marL="0" indent="0">
              <a:buNone/>
            </a:pPr>
            <a:r>
              <a:rPr lang="en-GB" sz="2100" dirty="0" smtClean="0"/>
              <a:t>The world’s highest-performing education systems have vibrant, engaged educators and support staff who are committed to continuous learning.  We will support teachers in Wales to be lifelong professional learners that reflect on and enhance their own practice to motivate and inspire the children and young people in their care’. </a:t>
            </a:r>
          </a:p>
          <a:p>
            <a:pPr marL="0" indent="0">
              <a:buNone/>
            </a:pPr>
            <a:r>
              <a:rPr lang="en-GB" sz="2100" i="1" dirty="0" smtClean="0"/>
              <a:t>[Welsh Government, 2017, Education in Wales: Our National Mission, p.25.] </a:t>
            </a:r>
            <a:endParaRPr lang="en-GB" dirty="0"/>
          </a:p>
          <a:p>
            <a:endParaRPr lang="en-GB" dirty="0"/>
          </a:p>
        </p:txBody>
      </p:sp>
      <p:sp>
        <p:nvSpPr>
          <p:cNvPr id="10" name="Content Placeholder 9"/>
          <p:cNvSpPr>
            <a:spLocks noGrp="1"/>
          </p:cNvSpPr>
          <p:nvPr>
            <p:ph sz="half" idx="2"/>
          </p:nvPr>
        </p:nvSpPr>
        <p:spPr/>
        <p:txBody>
          <a:bodyPr>
            <a:normAutofit fontScale="92500" lnSpcReduction="20000"/>
          </a:bodyPr>
          <a:lstStyle/>
          <a:p>
            <a:pPr marL="0" indent="0">
              <a:buNone/>
            </a:pPr>
            <a:endParaRPr lang="en-GB" sz="2100" dirty="0" smtClean="0"/>
          </a:p>
          <a:p>
            <a:pPr marL="0" indent="0">
              <a:buNone/>
            </a:pPr>
            <a:r>
              <a:rPr lang="en-GB" sz="2100" dirty="0" smtClean="0"/>
              <a:t>Ni </a:t>
            </a:r>
            <a:r>
              <a:rPr lang="en-GB" sz="2100" dirty="0"/>
              <a:t>all system </a:t>
            </a:r>
            <a:r>
              <a:rPr lang="en-GB" sz="2100" dirty="0" err="1"/>
              <a:t>addysg</a:t>
            </a:r>
            <a:r>
              <a:rPr lang="en-GB" sz="2100" dirty="0"/>
              <a:t> </a:t>
            </a:r>
            <a:r>
              <a:rPr lang="en-GB" sz="2100" dirty="0" err="1"/>
              <a:t>fod</a:t>
            </a:r>
            <a:r>
              <a:rPr lang="en-GB" sz="2100" dirty="0"/>
              <a:t> </a:t>
            </a:r>
            <a:r>
              <a:rPr lang="en-GB" sz="2100" dirty="0" err="1"/>
              <a:t>yn</a:t>
            </a:r>
            <a:r>
              <a:rPr lang="en-GB" sz="2100" dirty="0"/>
              <a:t> well </a:t>
            </a:r>
            <a:r>
              <a:rPr lang="en-GB" sz="2100" dirty="0" err="1"/>
              <a:t>na</a:t>
            </a:r>
            <a:r>
              <a:rPr lang="en-GB" sz="2100" dirty="0"/>
              <a:t> </a:t>
            </a:r>
            <a:r>
              <a:rPr lang="en-GB" sz="2100" dirty="0" err="1"/>
              <a:t>safon</a:t>
            </a:r>
            <a:r>
              <a:rPr lang="en-GB" sz="2100" dirty="0"/>
              <a:t> </a:t>
            </a:r>
            <a:r>
              <a:rPr lang="en-GB" sz="2100" dirty="0" err="1"/>
              <a:t>ei</a:t>
            </a:r>
            <a:r>
              <a:rPr lang="en-GB" sz="2100" dirty="0"/>
              <a:t> </a:t>
            </a:r>
            <a:r>
              <a:rPr lang="en-GB" sz="2100" dirty="0" err="1"/>
              <a:t>hathrawon</a:t>
            </a:r>
            <a:r>
              <a:rPr lang="en-GB" sz="2100" dirty="0"/>
              <a:t>, ac </a:t>
            </a:r>
            <a:r>
              <a:rPr lang="en-GB" sz="2100" dirty="0" err="1"/>
              <a:t>ni</a:t>
            </a:r>
            <a:r>
              <a:rPr lang="en-GB" sz="2100" dirty="0"/>
              <a:t> </a:t>
            </a:r>
            <a:r>
              <a:rPr lang="en-GB" sz="2100" dirty="0" err="1"/>
              <a:t>ellir</a:t>
            </a:r>
            <a:r>
              <a:rPr lang="en-GB" sz="2100" dirty="0"/>
              <a:t> </a:t>
            </a:r>
            <a:r>
              <a:rPr lang="en-GB" sz="2100" dirty="0" err="1"/>
              <a:t>cyflwyno</a:t>
            </a:r>
            <a:r>
              <a:rPr lang="en-GB" sz="2100" dirty="0"/>
              <a:t> </a:t>
            </a:r>
            <a:r>
              <a:rPr lang="en-GB" sz="2100" dirty="0" err="1"/>
              <a:t>ein</a:t>
            </a:r>
            <a:r>
              <a:rPr lang="en-GB" sz="2100" dirty="0"/>
              <a:t> </a:t>
            </a:r>
            <a:r>
              <a:rPr lang="en-GB" sz="2100" dirty="0" err="1"/>
              <a:t>cwricwlwm</a:t>
            </a:r>
            <a:r>
              <a:rPr lang="en-GB" sz="2100" dirty="0"/>
              <a:t> </a:t>
            </a:r>
            <a:r>
              <a:rPr lang="en-GB" sz="2100" dirty="0" err="1"/>
              <a:t>newydd</a:t>
            </a:r>
            <a:r>
              <a:rPr lang="en-GB" sz="2100" dirty="0"/>
              <a:t> </a:t>
            </a:r>
            <a:r>
              <a:rPr lang="en-GB" sz="2100" dirty="0" err="1"/>
              <a:t>heb</a:t>
            </a:r>
            <a:r>
              <a:rPr lang="en-GB" sz="2100" dirty="0"/>
              <a:t> </a:t>
            </a:r>
            <a:r>
              <a:rPr lang="en-GB" sz="2100" dirty="0" err="1"/>
              <a:t>broffesiwn</a:t>
            </a:r>
            <a:r>
              <a:rPr lang="en-GB" sz="2100" dirty="0"/>
              <a:t> </a:t>
            </a:r>
            <a:r>
              <a:rPr lang="en-GB" sz="2100" dirty="0" err="1"/>
              <a:t>addysgu</a:t>
            </a:r>
            <a:r>
              <a:rPr lang="en-GB" sz="2100" dirty="0"/>
              <a:t> </a:t>
            </a:r>
            <a:r>
              <a:rPr lang="en-GB" sz="2100" dirty="0" err="1"/>
              <a:t>uchelgeisiol</a:t>
            </a:r>
            <a:r>
              <a:rPr lang="en-GB" sz="2100" dirty="0"/>
              <a:t> a </a:t>
            </a:r>
            <a:r>
              <a:rPr lang="en-GB" sz="2100" dirty="0" err="1"/>
              <a:t>gefnogir</a:t>
            </a:r>
            <a:r>
              <a:rPr lang="en-GB" sz="2100" dirty="0"/>
              <a:t> </a:t>
            </a:r>
            <a:r>
              <a:rPr lang="en-GB" sz="2100" dirty="0" err="1"/>
              <a:t>yn</a:t>
            </a:r>
            <a:r>
              <a:rPr lang="en-GB" sz="2100" dirty="0"/>
              <a:t> </a:t>
            </a:r>
            <a:r>
              <a:rPr lang="en-GB" sz="2100" dirty="0" err="1"/>
              <a:t>dda</a:t>
            </a:r>
            <a:r>
              <a:rPr lang="en-GB" sz="2100" dirty="0"/>
              <a:t>. </a:t>
            </a:r>
            <a:endParaRPr lang="en-GB" sz="2100" dirty="0" smtClean="0"/>
          </a:p>
          <a:p>
            <a:pPr marL="0" indent="0">
              <a:buNone/>
            </a:pPr>
            <a:endParaRPr lang="en-GB" sz="2100" dirty="0"/>
          </a:p>
          <a:p>
            <a:pPr marL="0" indent="0">
              <a:buNone/>
            </a:pPr>
            <a:r>
              <a:rPr lang="en-GB" sz="2100" dirty="0" smtClean="0"/>
              <a:t>Mae </a:t>
            </a:r>
            <a:r>
              <a:rPr lang="en-GB" sz="2100" dirty="0" err="1"/>
              <a:t>gan</a:t>
            </a:r>
            <a:r>
              <a:rPr lang="en-GB" sz="2100" dirty="0"/>
              <a:t> y </a:t>
            </a:r>
            <a:r>
              <a:rPr lang="en-GB" sz="2100" dirty="0" err="1"/>
              <a:t>systemau</a:t>
            </a:r>
            <a:r>
              <a:rPr lang="en-GB" sz="2100" dirty="0"/>
              <a:t> </a:t>
            </a:r>
            <a:r>
              <a:rPr lang="en-GB" sz="2100" dirty="0" err="1"/>
              <a:t>addysg</a:t>
            </a:r>
            <a:r>
              <a:rPr lang="en-GB" sz="2100" dirty="0"/>
              <a:t> </a:t>
            </a:r>
            <a:r>
              <a:rPr lang="en-GB" sz="2100" dirty="0" err="1"/>
              <a:t>sy’n</a:t>
            </a:r>
            <a:r>
              <a:rPr lang="en-GB" sz="2100" dirty="0"/>
              <a:t> </a:t>
            </a:r>
            <a:r>
              <a:rPr lang="en-GB" sz="2100" dirty="0" err="1"/>
              <a:t>perfformio</a:t>
            </a:r>
            <a:r>
              <a:rPr lang="en-GB" sz="2100" dirty="0"/>
              <a:t> </a:t>
            </a:r>
            <a:r>
              <a:rPr lang="en-GB" sz="2100" dirty="0" err="1"/>
              <a:t>orau</a:t>
            </a:r>
            <a:r>
              <a:rPr lang="en-GB" sz="2100" dirty="0"/>
              <a:t> </a:t>
            </a:r>
            <a:r>
              <a:rPr lang="en-GB" sz="2100" dirty="0" err="1"/>
              <a:t>yn</a:t>
            </a:r>
            <a:r>
              <a:rPr lang="en-GB" sz="2100" dirty="0"/>
              <a:t> y </a:t>
            </a:r>
            <a:r>
              <a:rPr lang="en-GB" sz="2100" dirty="0" err="1"/>
              <a:t>byd</a:t>
            </a:r>
            <a:r>
              <a:rPr lang="en-GB" sz="2100" dirty="0"/>
              <a:t> </a:t>
            </a:r>
            <a:r>
              <a:rPr lang="en-GB" sz="2100" dirty="0" err="1"/>
              <a:t>addysgwyr</a:t>
            </a:r>
            <a:r>
              <a:rPr lang="en-GB" sz="2100" dirty="0"/>
              <a:t> a staff </a:t>
            </a:r>
            <a:r>
              <a:rPr lang="en-GB" sz="2100" dirty="0" err="1"/>
              <a:t>cymorth</a:t>
            </a:r>
            <a:r>
              <a:rPr lang="en-GB" sz="2100" dirty="0"/>
              <a:t> </a:t>
            </a:r>
            <a:r>
              <a:rPr lang="en-GB" sz="2100" dirty="0" err="1"/>
              <a:t>egnïol</a:t>
            </a:r>
            <a:r>
              <a:rPr lang="en-GB" sz="2100" dirty="0"/>
              <a:t> a </a:t>
            </a:r>
            <a:r>
              <a:rPr lang="en-GB" sz="2100" dirty="0" err="1"/>
              <a:t>brwdfrydig</a:t>
            </a:r>
            <a:r>
              <a:rPr lang="en-GB" sz="2100" dirty="0"/>
              <a:t> </a:t>
            </a:r>
            <a:r>
              <a:rPr lang="en-GB" sz="2100" dirty="0" err="1"/>
              <a:t>sydd</a:t>
            </a:r>
            <a:r>
              <a:rPr lang="en-GB" sz="2100" dirty="0"/>
              <a:t> </a:t>
            </a:r>
            <a:r>
              <a:rPr lang="en-GB" sz="2100" dirty="0" err="1"/>
              <a:t>wedi</a:t>
            </a:r>
            <a:r>
              <a:rPr lang="en-GB" sz="2100" dirty="0"/>
              <a:t> </a:t>
            </a:r>
            <a:r>
              <a:rPr lang="en-GB" sz="2100" dirty="0" err="1"/>
              <a:t>ymrwymo</a:t>
            </a:r>
            <a:r>
              <a:rPr lang="en-GB" sz="2100" dirty="0"/>
              <a:t> </a:t>
            </a:r>
            <a:r>
              <a:rPr lang="en-GB" sz="2100" dirty="0" err="1"/>
              <a:t>i</a:t>
            </a:r>
            <a:r>
              <a:rPr lang="en-GB" sz="2100" dirty="0"/>
              <a:t> </a:t>
            </a:r>
            <a:r>
              <a:rPr lang="en-GB" sz="2100" dirty="0" err="1"/>
              <a:t>ddysgu</a:t>
            </a:r>
            <a:r>
              <a:rPr lang="en-GB" sz="2100" dirty="0"/>
              <a:t> </a:t>
            </a:r>
            <a:r>
              <a:rPr lang="en-GB" sz="2100" dirty="0" err="1"/>
              <a:t>parhaus</a:t>
            </a:r>
            <a:r>
              <a:rPr lang="en-GB" sz="2100" dirty="0"/>
              <a:t>. </a:t>
            </a:r>
            <a:r>
              <a:rPr lang="en-GB" sz="2100" dirty="0" err="1"/>
              <a:t>Byddwn</a:t>
            </a:r>
            <a:r>
              <a:rPr lang="en-GB" sz="2100" dirty="0"/>
              <a:t> </a:t>
            </a:r>
            <a:r>
              <a:rPr lang="en-GB" sz="2100" dirty="0" err="1"/>
              <a:t>yn</a:t>
            </a:r>
            <a:r>
              <a:rPr lang="en-GB" sz="2100" dirty="0"/>
              <a:t> </a:t>
            </a:r>
            <a:r>
              <a:rPr lang="en-GB" sz="2100" dirty="0" err="1"/>
              <a:t>cefnogi</a:t>
            </a:r>
            <a:r>
              <a:rPr lang="en-GB" sz="2100" dirty="0"/>
              <a:t> </a:t>
            </a:r>
            <a:r>
              <a:rPr lang="en-GB" sz="2100" dirty="0" err="1"/>
              <a:t>athrawon</a:t>
            </a:r>
            <a:r>
              <a:rPr lang="en-GB" sz="2100" dirty="0"/>
              <a:t> </a:t>
            </a:r>
            <a:r>
              <a:rPr lang="en-GB" sz="2100" dirty="0" err="1"/>
              <a:t>yng</a:t>
            </a:r>
            <a:r>
              <a:rPr lang="en-GB" sz="2100" dirty="0"/>
              <a:t> </a:t>
            </a:r>
            <a:r>
              <a:rPr lang="en-GB" sz="2100" dirty="0" err="1"/>
              <a:t>Nghymru</a:t>
            </a:r>
            <a:r>
              <a:rPr lang="en-GB" sz="2100" dirty="0"/>
              <a:t> </a:t>
            </a:r>
            <a:r>
              <a:rPr lang="en-GB" sz="2100" dirty="0" err="1"/>
              <a:t>i</a:t>
            </a:r>
            <a:r>
              <a:rPr lang="en-GB" sz="2100" dirty="0"/>
              <a:t> </a:t>
            </a:r>
            <a:r>
              <a:rPr lang="en-GB" sz="2100" dirty="0" err="1"/>
              <a:t>fod</a:t>
            </a:r>
            <a:r>
              <a:rPr lang="en-GB" sz="2100" dirty="0"/>
              <a:t> </a:t>
            </a:r>
            <a:r>
              <a:rPr lang="en-GB" sz="2100" dirty="0" err="1"/>
              <a:t>yn</a:t>
            </a:r>
            <a:r>
              <a:rPr lang="en-GB" sz="2100" dirty="0"/>
              <a:t> </a:t>
            </a:r>
            <a:r>
              <a:rPr lang="en-GB" sz="2100" dirty="0" err="1"/>
              <a:t>ddysgwyr</a:t>
            </a:r>
            <a:r>
              <a:rPr lang="en-GB" sz="2100" dirty="0"/>
              <a:t> </a:t>
            </a:r>
            <a:r>
              <a:rPr lang="en-GB" sz="2100" dirty="0" err="1"/>
              <a:t>proffesiynol</a:t>
            </a:r>
            <a:r>
              <a:rPr lang="en-GB" sz="2100" dirty="0"/>
              <a:t> </a:t>
            </a:r>
            <a:r>
              <a:rPr lang="en-GB" sz="2100" dirty="0" err="1"/>
              <a:t>gydol</a:t>
            </a:r>
            <a:r>
              <a:rPr lang="en-GB" sz="2100" dirty="0"/>
              <a:t> </a:t>
            </a:r>
            <a:r>
              <a:rPr lang="en-GB" sz="2100" dirty="0" err="1"/>
              <a:t>oes</a:t>
            </a:r>
            <a:r>
              <a:rPr lang="en-GB" sz="2100" dirty="0"/>
              <a:t> </a:t>
            </a:r>
            <a:r>
              <a:rPr lang="en-GB" sz="2100" dirty="0" err="1"/>
              <a:t>sy’n</a:t>
            </a:r>
            <a:r>
              <a:rPr lang="en-GB" sz="2100" dirty="0"/>
              <a:t> </a:t>
            </a:r>
            <a:r>
              <a:rPr lang="en-GB" sz="2100" dirty="0" err="1"/>
              <a:t>myfyrio</a:t>
            </a:r>
            <a:r>
              <a:rPr lang="en-GB" sz="2100" dirty="0"/>
              <a:t> </a:t>
            </a:r>
            <a:r>
              <a:rPr lang="en-GB" sz="2100" dirty="0" err="1"/>
              <a:t>ar</a:t>
            </a:r>
            <a:r>
              <a:rPr lang="en-GB" sz="2100" dirty="0"/>
              <a:t> </a:t>
            </a:r>
            <a:r>
              <a:rPr lang="en-GB" sz="2100" dirty="0" err="1"/>
              <a:t>eu</a:t>
            </a:r>
            <a:r>
              <a:rPr lang="en-GB" sz="2100" dirty="0"/>
              <a:t> </a:t>
            </a:r>
            <a:r>
              <a:rPr lang="en-GB" sz="2100" dirty="0" err="1"/>
              <a:t>hymarfer</a:t>
            </a:r>
            <a:r>
              <a:rPr lang="en-GB" sz="2100" dirty="0"/>
              <a:t> </a:t>
            </a:r>
            <a:r>
              <a:rPr lang="en-GB" sz="2100" dirty="0" err="1"/>
              <a:t>eu</a:t>
            </a:r>
            <a:r>
              <a:rPr lang="en-GB" sz="2100" dirty="0"/>
              <a:t> </a:t>
            </a:r>
            <a:r>
              <a:rPr lang="en-GB" sz="2100" dirty="0" err="1"/>
              <a:t>hunain</a:t>
            </a:r>
            <a:r>
              <a:rPr lang="en-GB" sz="2100" dirty="0"/>
              <a:t> </a:t>
            </a:r>
            <a:r>
              <a:rPr lang="en-GB" sz="2100" dirty="0" err="1"/>
              <a:t>a’i</a:t>
            </a:r>
            <a:r>
              <a:rPr lang="en-GB" sz="2100" dirty="0"/>
              <a:t> </a:t>
            </a:r>
            <a:r>
              <a:rPr lang="en-GB" sz="2100" dirty="0" err="1"/>
              <a:t>wella</a:t>
            </a:r>
            <a:r>
              <a:rPr lang="en-GB" sz="2100" dirty="0"/>
              <a:t> </a:t>
            </a:r>
            <a:r>
              <a:rPr lang="en-GB" sz="2100" dirty="0" err="1"/>
              <a:t>er</a:t>
            </a:r>
            <a:r>
              <a:rPr lang="en-GB" sz="2100" dirty="0"/>
              <a:t> </a:t>
            </a:r>
            <a:r>
              <a:rPr lang="en-GB" sz="2100" dirty="0" err="1"/>
              <a:t>mwyn</a:t>
            </a:r>
            <a:r>
              <a:rPr lang="en-GB" sz="2100" dirty="0"/>
              <a:t> </a:t>
            </a:r>
            <a:r>
              <a:rPr lang="en-GB" sz="2100" dirty="0" err="1"/>
              <a:t>cymell</a:t>
            </a:r>
            <a:r>
              <a:rPr lang="en-GB" sz="2100" dirty="0"/>
              <a:t> ac </a:t>
            </a:r>
            <a:r>
              <a:rPr lang="en-GB" sz="2100" dirty="0" err="1"/>
              <a:t>ysbrydoli’r</a:t>
            </a:r>
            <a:r>
              <a:rPr lang="en-GB" sz="2100" dirty="0"/>
              <a:t> plant </a:t>
            </a:r>
            <a:r>
              <a:rPr lang="en-GB" sz="2100" dirty="0" err="1"/>
              <a:t>a’r</a:t>
            </a:r>
            <a:r>
              <a:rPr lang="en-GB" sz="2100" dirty="0"/>
              <a:t> </a:t>
            </a:r>
            <a:r>
              <a:rPr lang="en-GB" sz="2100" dirty="0" err="1"/>
              <a:t>bobl</a:t>
            </a:r>
            <a:r>
              <a:rPr lang="en-GB" sz="2100" dirty="0"/>
              <a:t> </a:t>
            </a:r>
            <a:r>
              <a:rPr lang="en-GB" sz="2100" dirty="0" err="1"/>
              <a:t>ifanc</a:t>
            </a:r>
            <a:r>
              <a:rPr lang="en-GB" sz="2100" dirty="0"/>
              <a:t> </a:t>
            </a:r>
            <a:r>
              <a:rPr lang="en-GB" sz="2100" dirty="0" err="1"/>
              <a:t>yn</a:t>
            </a:r>
            <a:r>
              <a:rPr lang="en-GB" sz="2100" dirty="0"/>
              <a:t> </a:t>
            </a:r>
            <a:r>
              <a:rPr lang="en-GB" sz="2100" dirty="0" err="1"/>
              <a:t>eu</a:t>
            </a:r>
            <a:r>
              <a:rPr lang="en-GB" sz="2100" dirty="0"/>
              <a:t> </a:t>
            </a:r>
            <a:r>
              <a:rPr lang="en-GB" sz="2100" dirty="0" err="1"/>
              <a:t>gofal</a:t>
            </a:r>
            <a:r>
              <a:rPr lang="en-GB" sz="2100" dirty="0"/>
              <a:t>.</a:t>
            </a:r>
          </a:p>
          <a:p>
            <a:pPr marL="0" indent="0">
              <a:buNone/>
            </a:pPr>
            <a:endParaRPr lang="en-GB" sz="2100" i="1" dirty="0" smtClean="0"/>
          </a:p>
          <a:p>
            <a:pPr marL="0" indent="0">
              <a:buNone/>
            </a:pPr>
            <a:endParaRPr lang="en-GB" sz="2100" i="1" dirty="0"/>
          </a:p>
          <a:p>
            <a:pPr marL="0" indent="0">
              <a:buNone/>
            </a:pPr>
            <a:r>
              <a:rPr lang="en-GB" sz="2100" i="1" dirty="0" smtClean="0"/>
              <a:t>[</a:t>
            </a:r>
            <a:r>
              <a:rPr lang="en-GB" sz="2100" i="1" dirty="0" err="1" smtClean="0"/>
              <a:t>Llywodraeth</a:t>
            </a:r>
            <a:r>
              <a:rPr lang="en-GB" sz="2100" i="1" dirty="0" smtClean="0"/>
              <a:t> </a:t>
            </a:r>
            <a:r>
              <a:rPr lang="en-GB" sz="2100" i="1" dirty="0" err="1" smtClean="0"/>
              <a:t>Cymru</a:t>
            </a:r>
            <a:r>
              <a:rPr lang="en-GB" sz="2100" i="1" dirty="0" smtClean="0"/>
              <a:t> 2017, </a:t>
            </a:r>
            <a:r>
              <a:rPr lang="en-GB" sz="2100" i="1" dirty="0" err="1" smtClean="0"/>
              <a:t>Addysg</a:t>
            </a:r>
            <a:r>
              <a:rPr lang="en-GB" sz="2100" i="1" dirty="0" smtClean="0"/>
              <a:t> </a:t>
            </a:r>
            <a:r>
              <a:rPr lang="en-GB" sz="2100" i="1" dirty="0" err="1" smtClean="0"/>
              <a:t>yng</a:t>
            </a:r>
            <a:r>
              <a:rPr lang="en-GB" sz="2100" i="1" dirty="0" smtClean="0"/>
              <a:t> </a:t>
            </a:r>
            <a:r>
              <a:rPr lang="en-GB" sz="2100" i="1" dirty="0" err="1" smtClean="0"/>
              <a:t>Nghymru</a:t>
            </a:r>
            <a:r>
              <a:rPr lang="en-GB" sz="2100" i="1" dirty="0" smtClean="0"/>
              <a:t>: </a:t>
            </a:r>
            <a:r>
              <a:rPr lang="en-GB" sz="2100" i="1" dirty="0" err="1" smtClean="0"/>
              <a:t>Cenhadaeth</a:t>
            </a:r>
            <a:r>
              <a:rPr lang="en-GB" sz="2100" i="1" dirty="0" smtClean="0"/>
              <a:t> </a:t>
            </a:r>
            <a:r>
              <a:rPr lang="en-GB" sz="2100" i="1" dirty="0" err="1" smtClean="0"/>
              <a:t>ein</a:t>
            </a:r>
            <a:r>
              <a:rPr lang="en-GB" sz="2100" i="1" dirty="0" smtClean="0"/>
              <a:t> </a:t>
            </a:r>
            <a:r>
              <a:rPr lang="en-GB" sz="2100" i="1" dirty="0" err="1" smtClean="0"/>
              <a:t>Cenedl</a:t>
            </a:r>
            <a:r>
              <a:rPr lang="en-GB" sz="2100" i="1" dirty="0" smtClean="0"/>
              <a:t>, tud.25]</a:t>
            </a:r>
            <a:endParaRPr lang="en-GB" sz="2100" i="1" dirty="0"/>
          </a:p>
        </p:txBody>
      </p:sp>
      <p:sp>
        <p:nvSpPr>
          <p:cNvPr id="4" name="Footer Placeholder 3"/>
          <p:cNvSpPr>
            <a:spLocks noGrp="1"/>
          </p:cNvSpPr>
          <p:nvPr>
            <p:ph type="ftr" sz="quarter" idx="11"/>
          </p:nvPr>
        </p:nvSpPr>
        <p:spPr/>
        <p:txBody>
          <a:bodyPr/>
          <a:lstStyle/>
          <a:p>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Tree>
    <p:extLst>
      <p:ext uri="{BB962C8B-B14F-4D97-AF65-F5344CB8AC3E}">
        <p14:creationId xmlns:p14="http://schemas.microsoft.com/office/powerpoint/2010/main" val="303806238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r"/>
            <a:r>
              <a:rPr lang="en-GB" sz="2800" dirty="0" err="1" smtClean="0"/>
              <a:t>Dysgu</a:t>
            </a:r>
            <a:r>
              <a:rPr lang="en-GB" sz="2800" dirty="0" smtClean="0"/>
              <a:t> </a:t>
            </a:r>
            <a:r>
              <a:rPr lang="en-GB" sz="2800" dirty="0" err="1" smtClean="0"/>
              <a:t>ar</a:t>
            </a:r>
            <a:r>
              <a:rPr lang="en-GB" sz="2800" dirty="0" smtClean="0"/>
              <a:t> </a:t>
            </a:r>
            <a:r>
              <a:rPr lang="en-GB" sz="2800" dirty="0" err="1" smtClean="0"/>
              <a:t>gyfer</a:t>
            </a:r>
            <a:r>
              <a:rPr lang="en-GB" sz="2800" dirty="0" smtClean="0"/>
              <a:t> </a:t>
            </a:r>
            <a:r>
              <a:rPr lang="en-GB" sz="2800" dirty="0" err="1" smtClean="0"/>
              <a:t>athrawon</a:t>
            </a:r>
            <a:r>
              <a:rPr lang="en-GB" sz="2800" dirty="0" smtClean="0"/>
              <a:t> </a:t>
            </a:r>
            <a:r>
              <a:rPr lang="en-GB" sz="2800" i="1" dirty="0" smtClean="0"/>
              <a:t>ac</a:t>
            </a:r>
            <a:r>
              <a:rPr lang="en-GB" sz="2800" dirty="0" smtClean="0"/>
              <a:t> </a:t>
            </a:r>
            <a:r>
              <a:rPr lang="en-GB" sz="2800" dirty="0" err="1" smtClean="0"/>
              <a:t>arweinyddion</a:t>
            </a:r>
            <a:r>
              <a:rPr lang="en-GB" sz="2800" b="1" dirty="0" smtClean="0"/>
              <a:t/>
            </a:r>
            <a:br>
              <a:rPr lang="en-GB" sz="2800" b="1" dirty="0" smtClean="0"/>
            </a:br>
            <a:r>
              <a:rPr lang="en-GB" sz="2800" b="1" dirty="0" smtClean="0"/>
              <a:t>Learning for teachers </a:t>
            </a:r>
            <a:r>
              <a:rPr lang="en-GB" sz="2800" b="1" i="1" dirty="0" smtClean="0"/>
              <a:t>and</a:t>
            </a:r>
            <a:r>
              <a:rPr lang="en-GB" sz="2800" b="1" dirty="0" smtClean="0"/>
              <a:t> leaders</a:t>
            </a:r>
            <a:endParaRPr lang="en-GB" sz="2800" b="1" dirty="0"/>
          </a:p>
        </p:txBody>
      </p:sp>
      <p:sp>
        <p:nvSpPr>
          <p:cNvPr id="9" name="Content Placeholder 8"/>
          <p:cNvSpPr>
            <a:spLocks noGrp="1"/>
          </p:cNvSpPr>
          <p:nvPr>
            <p:ph sz="half" idx="1"/>
          </p:nvPr>
        </p:nvSpPr>
        <p:spPr>
          <a:xfrm>
            <a:off x="838200" y="1825625"/>
            <a:ext cx="4784271" cy="4351338"/>
          </a:xfrm>
        </p:spPr>
        <p:txBody>
          <a:bodyPr>
            <a:normAutofit fontScale="70000" lnSpcReduction="20000"/>
          </a:bodyPr>
          <a:lstStyle/>
          <a:p>
            <a:r>
              <a:rPr lang="en-GB" sz="2600" dirty="0" smtClean="0"/>
              <a:t>Practitioners need to be able to access the very best professional learning opportunities</a:t>
            </a:r>
          </a:p>
          <a:p>
            <a:pPr marL="0" indent="0">
              <a:buNone/>
            </a:pPr>
            <a:endParaRPr lang="en-GB" sz="2600" dirty="0" smtClean="0"/>
          </a:p>
          <a:p>
            <a:r>
              <a:rPr lang="en-GB" sz="2600" dirty="0" smtClean="0"/>
              <a:t>Part of the response to that has been the development of the bespoke programme for new and acting </a:t>
            </a:r>
            <a:r>
              <a:rPr lang="en-GB" sz="2600" dirty="0" err="1" smtClean="0"/>
              <a:t>headteachers</a:t>
            </a:r>
            <a:r>
              <a:rPr lang="en-GB" sz="2600" dirty="0" smtClean="0"/>
              <a:t> </a:t>
            </a:r>
            <a:r>
              <a:rPr lang="en-GB" sz="2600" b="1" dirty="0" smtClean="0"/>
              <a:t>developed by the education consortia</a:t>
            </a:r>
            <a:r>
              <a:rPr lang="en-GB" sz="2600" dirty="0" smtClean="0"/>
              <a:t> </a:t>
            </a:r>
          </a:p>
          <a:p>
            <a:pPr marL="0" indent="0">
              <a:buNone/>
            </a:pPr>
            <a:endParaRPr lang="en-GB" sz="2600" dirty="0" smtClean="0"/>
          </a:p>
          <a:p>
            <a:r>
              <a:rPr lang="en-GB" sz="2600" b="1" dirty="0" smtClean="0"/>
              <a:t>Endorsed by the NAEL </a:t>
            </a:r>
            <a:r>
              <a:rPr lang="en-GB" sz="2600" dirty="0" smtClean="0"/>
              <a:t>(the first programme to be so)</a:t>
            </a:r>
          </a:p>
          <a:p>
            <a:pPr marL="0" indent="0">
              <a:buNone/>
            </a:pPr>
            <a:endParaRPr lang="en-GB" sz="2600" dirty="0" smtClean="0"/>
          </a:p>
          <a:p>
            <a:r>
              <a:rPr lang="en-GB" sz="2600" dirty="0" smtClean="0"/>
              <a:t>And accredited </a:t>
            </a:r>
            <a:r>
              <a:rPr lang="en-GB" sz="2600" b="1" dirty="0" smtClean="0"/>
              <a:t>as a level 7, masters qualification</a:t>
            </a:r>
            <a:r>
              <a:rPr lang="en-GB" sz="2600" dirty="0" smtClean="0"/>
              <a:t> by two universities </a:t>
            </a:r>
          </a:p>
          <a:p>
            <a:pPr marL="0" indent="0">
              <a:buNone/>
            </a:pPr>
            <a:endParaRPr lang="en-GB" sz="2100" i="1" dirty="0" smtClean="0"/>
          </a:p>
          <a:p>
            <a:endParaRPr lang="en-GB" dirty="0"/>
          </a:p>
          <a:p>
            <a:endParaRPr lang="en-GB" dirty="0"/>
          </a:p>
        </p:txBody>
      </p:sp>
      <p:sp>
        <p:nvSpPr>
          <p:cNvPr id="4" name="Footer Placeholder 3"/>
          <p:cNvSpPr>
            <a:spLocks noGrp="1"/>
          </p:cNvSpPr>
          <p:nvPr>
            <p:ph type="ftr" sz="quarter" idx="11"/>
          </p:nvPr>
        </p:nvSpPr>
        <p:spPr/>
        <p:txBody>
          <a:bodyPr/>
          <a:lstStyle/>
          <a:p>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
        <p:nvSpPr>
          <p:cNvPr id="3" name="Content Placeholder 2"/>
          <p:cNvSpPr>
            <a:spLocks noGrp="1"/>
          </p:cNvSpPr>
          <p:nvPr>
            <p:ph sz="half" idx="2"/>
          </p:nvPr>
        </p:nvSpPr>
        <p:spPr/>
        <p:txBody>
          <a:bodyPr>
            <a:normAutofit fontScale="70000" lnSpcReduction="20000"/>
          </a:bodyPr>
          <a:lstStyle/>
          <a:p>
            <a:r>
              <a:rPr lang="en-GB" dirty="0"/>
              <a:t>Mae </a:t>
            </a:r>
            <a:r>
              <a:rPr lang="en-GB" dirty="0" err="1"/>
              <a:t>angen</a:t>
            </a:r>
            <a:r>
              <a:rPr lang="en-GB" dirty="0"/>
              <a:t> </a:t>
            </a:r>
            <a:r>
              <a:rPr lang="en-GB" dirty="0" err="1"/>
              <a:t>i</a:t>
            </a:r>
            <a:r>
              <a:rPr lang="en-GB" dirty="0"/>
              <a:t> </a:t>
            </a:r>
            <a:r>
              <a:rPr lang="en-GB" dirty="0" err="1"/>
              <a:t>ymarferwyr</a:t>
            </a:r>
            <a:r>
              <a:rPr lang="en-GB" dirty="0"/>
              <a:t> </a:t>
            </a:r>
            <a:r>
              <a:rPr lang="en-GB" dirty="0" err="1"/>
              <a:t>gael</a:t>
            </a:r>
            <a:r>
              <a:rPr lang="en-GB" dirty="0"/>
              <a:t> </a:t>
            </a:r>
            <a:r>
              <a:rPr lang="en-GB" dirty="0" err="1"/>
              <a:t>mynediad</a:t>
            </a:r>
            <a:r>
              <a:rPr lang="en-GB" dirty="0"/>
              <a:t> </a:t>
            </a:r>
            <a:r>
              <a:rPr lang="en-GB" dirty="0" err="1"/>
              <a:t>i</a:t>
            </a:r>
            <a:r>
              <a:rPr lang="en-GB" dirty="0"/>
              <a:t> </a:t>
            </a:r>
            <a:r>
              <a:rPr lang="en-GB" dirty="0" err="1"/>
              <a:t>gyfleon</a:t>
            </a:r>
            <a:r>
              <a:rPr lang="en-GB" dirty="0"/>
              <a:t> </a:t>
            </a:r>
            <a:r>
              <a:rPr lang="en-GB" dirty="0" err="1"/>
              <a:t>dysgu</a:t>
            </a:r>
            <a:r>
              <a:rPr lang="en-GB" dirty="0"/>
              <a:t> </a:t>
            </a:r>
            <a:r>
              <a:rPr lang="en-GB" dirty="0" err="1"/>
              <a:t>proffesiynol</a:t>
            </a:r>
            <a:r>
              <a:rPr lang="en-GB" dirty="0"/>
              <a:t> </a:t>
            </a:r>
            <a:r>
              <a:rPr lang="en-GB" dirty="0" err="1"/>
              <a:t>o’r</a:t>
            </a:r>
            <a:r>
              <a:rPr lang="en-GB" dirty="0"/>
              <a:t> </a:t>
            </a:r>
            <a:r>
              <a:rPr lang="en-GB" dirty="0" err="1"/>
              <a:t>radd</a:t>
            </a:r>
            <a:r>
              <a:rPr lang="en-GB" dirty="0"/>
              <a:t> </a:t>
            </a:r>
            <a:r>
              <a:rPr lang="en-GB" dirty="0" err="1"/>
              <a:t>flaenaf</a:t>
            </a:r>
            <a:endParaRPr lang="en-GB" dirty="0"/>
          </a:p>
          <a:p>
            <a:endParaRPr lang="en-GB" dirty="0"/>
          </a:p>
          <a:p>
            <a:r>
              <a:rPr lang="en-GB" dirty="0" err="1"/>
              <a:t>Mae’r</a:t>
            </a:r>
            <a:r>
              <a:rPr lang="en-GB" dirty="0"/>
              <a:t> </a:t>
            </a:r>
            <a:r>
              <a:rPr lang="en-GB" dirty="0" err="1"/>
              <a:t>rhaglen</a:t>
            </a:r>
            <a:r>
              <a:rPr lang="en-GB" dirty="0"/>
              <a:t> </a:t>
            </a:r>
            <a:r>
              <a:rPr lang="en-GB" dirty="0" err="1"/>
              <a:t>newydd</a:t>
            </a:r>
            <a:r>
              <a:rPr lang="en-GB" dirty="0"/>
              <a:t> </a:t>
            </a:r>
            <a:r>
              <a:rPr lang="en-GB" dirty="0" err="1"/>
              <a:t>ar</a:t>
            </a:r>
            <a:r>
              <a:rPr lang="en-GB" dirty="0"/>
              <a:t> </a:t>
            </a:r>
            <a:r>
              <a:rPr lang="en-GB" dirty="0" err="1"/>
              <a:t>gyfer</a:t>
            </a:r>
            <a:r>
              <a:rPr lang="en-GB" dirty="0"/>
              <a:t> </a:t>
            </a:r>
            <a:r>
              <a:rPr lang="en-GB" dirty="0" err="1"/>
              <a:t>penaethiaid</a:t>
            </a:r>
            <a:r>
              <a:rPr lang="en-GB" dirty="0"/>
              <a:t> a </a:t>
            </a:r>
            <a:r>
              <a:rPr lang="en-GB" dirty="0" err="1"/>
              <a:t>phenaethiaid</a:t>
            </a:r>
            <a:r>
              <a:rPr lang="en-GB" dirty="0"/>
              <a:t> </a:t>
            </a:r>
            <a:r>
              <a:rPr lang="en-GB" dirty="0" err="1"/>
              <a:t>dros</a:t>
            </a:r>
            <a:r>
              <a:rPr lang="en-GB" dirty="0"/>
              <a:t> </a:t>
            </a:r>
            <a:r>
              <a:rPr lang="en-GB" dirty="0" err="1"/>
              <a:t>dro</a:t>
            </a:r>
            <a:r>
              <a:rPr lang="en-GB" dirty="0"/>
              <a:t>, </a:t>
            </a:r>
            <a:r>
              <a:rPr lang="en-GB" b="1" dirty="0"/>
              <a:t>a </a:t>
            </a:r>
            <a:r>
              <a:rPr lang="en-GB" b="1" dirty="0" err="1"/>
              <a:t>ddatblygwyd</a:t>
            </a:r>
            <a:r>
              <a:rPr lang="en-GB" b="1" dirty="0"/>
              <a:t> </a:t>
            </a:r>
            <a:r>
              <a:rPr lang="en-GB" b="1" dirty="0" err="1"/>
              <a:t>ar</a:t>
            </a:r>
            <a:r>
              <a:rPr lang="en-GB" b="1" dirty="0"/>
              <a:t> y </a:t>
            </a:r>
            <a:r>
              <a:rPr lang="en-GB" b="1" dirty="0" err="1"/>
              <a:t>cyd</a:t>
            </a:r>
            <a:r>
              <a:rPr lang="en-GB" b="1" dirty="0"/>
              <a:t> </a:t>
            </a:r>
            <a:r>
              <a:rPr lang="en-GB" b="1" dirty="0" err="1"/>
              <a:t>gan</a:t>
            </a:r>
            <a:r>
              <a:rPr lang="en-GB" b="1" dirty="0"/>
              <a:t> y consortia </a:t>
            </a:r>
            <a:r>
              <a:rPr lang="en-GB" b="1" dirty="0" err="1"/>
              <a:t>addysg</a:t>
            </a:r>
            <a:r>
              <a:rPr lang="en-GB" b="1" dirty="0"/>
              <a:t>,</a:t>
            </a:r>
            <a:r>
              <a:rPr lang="en-GB" dirty="0"/>
              <a:t> </a:t>
            </a:r>
            <a:r>
              <a:rPr lang="en-GB" dirty="0" err="1"/>
              <a:t>yn</a:t>
            </a:r>
            <a:r>
              <a:rPr lang="en-GB" dirty="0"/>
              <a:t> </a:t>
            </a:r>
            <a:r>
              <a:rPr lang="en-GB" dirty="0" err="1"/>
              <a:t>rhan</a:t>
            </a:r>
            <a:r>
              <a:rPr lang="en-GB" dirty="0"/>
              <a:t> </a:t>
            </a:r>
            <a:r>
              <a:rPr lang="en-GB" dirty="0" err="1"/>
              <a:t>bwysig</a:t>
            </a:r>
            <a:r>
              <a:rPr lang="en-GB" dirty="0"/>
              <a:t> </a:t>
            </a:r>
            <a:r>
              <a:rPr lang="en-GB" dirty="0" err="1"/>
              <a:t>o’r</a:t>
            </a:r>
            <a:r>
              <a:rPr lang="en-GB" dirty="0"/>
              <a:t> </a:t>
            </a:r>
            <a:r>
              <a:rPr lang="en-GB" dirty="0" err="1"/>
              <a:t>ddarpariaeth</a:t>
            </a:r>
            <a:r>
              <a:rPr lang="en-GB" dirty="0"/>
              <a:t> </a:t>
            </a:r>
          </a:p>
          <a:p>
            <a:endParaRPr lang="en-GB" dirty="0"/>
          </a:p>
          <a:p>
            <a:r>
              <a:rPr lang="en-GB" b="1" dirty="0" err="1"/>
              <a:t>Dilyswyd</a:t>
            </a:r>
            <a:r>
              <a:rPr lang="en-GB" b="1" dirty="0"/>
              <a:t> y </a:t>
            </a:r>
            <a:r>
              <a:rPr lang="en-GB" b="1" dirty="0" err="1"/>
              <a:t>rhaglen</a:t>
            </a:r>
            <a:r>
              <a:rPr lang="en-GB" b="1" dirty="0"/>
              <a:t> </a:t>
            </a:r>
            <a:r>
              <a:rPr lang="en-GB" b="1" dirty="0" err="1"/>
              <a:t>gan</a:t>
            </a:r>
            <a:r>
              <a:rPr lang="en-GB" b="1" dirty="0"/>
              <a:t> </a:t>
            </a:r>
            <a:r>
              <a:rPr lang="en-GB" b="1" dirty="0" err="1"/>
              <a:t>yr</a:t>
            </a:r>
            <a:r>
              <a:rPr lang="en-GB" b="1" dirty="0"/>
              <a:t> AAGA </a:t>
            </a:r>
            <a:r>
              <a:rPr lang="en-GB" dirty="0"/>
              <a:t>(y </a:t>
            </a:r>
            <a:r>
              <a:rPr lang="en-GB" dirty="0" err="1"/>
              <a:t>rhaglen</a:t>
            </a:r>
            <a:r>
              <a:rPr lang="en-GB" dirty="0"/>
              <a:t> </a:t>
            </a:r>
            <a:r>
              <a:rPr lang="en-GB" dirty="0" err="1"/>
              <a:t>i’w</a:t>
            </a:r>
            <a:r>
              <a:rPr lang="en-GB" dirty="0"/>
              <a:t> </a:t>
            </a:r>
            <a:r>
              <a:rPr lang="en-GB" dirty="0" err="1"/>
              <a:t>dilysu</a:t>
            </a:r>
            <a:r>
              <a:rPr lang="en-GB" dirty="0"/>
              <a:t> </a:t>
            </a:r>
            <a:r>
              <a:rPr lang="en-GB" dirty="0" err="1"/>
              <a:t>gan</a:t>
            </a:r>
            <a:r>
              <a:rPr lang="en-GB" dirty="0"/>
              <a:t> y </a:t>
            </a:r>
            <a:r>
              <a:rPr lang="en-GB" dirty="0" err="1"/>
              <a:t>corff</a:t>
            </a:r>
            <a:r>
              <a:rPr lang="en-GB" dirty="0"/>
              <a:t> </a:t>
            </a:r>
            <a:r>
              <a:rPr lang="en-GB" dirty="0" err="1"/>
              <a:t>newydd</a:t>
            </a:r>
            <a:r>
              <a:rPr lang="en-GB" dirty="0"/>
              <a:t> </a:t>
            </a:r>
            <a:r>
              <a:rPr lang="en-GB" dirty="0" err="1"/>
              <a:t>hwn</a:t>
            </a:r>
            <a:r>
              <a:rPr lang="en-GB" dirty="0"/>
              <a:t>)</a:t>
            </a:r>
          </a:p>
          <a:p>
            <a:endParaRPr lang="en-GB" dirty="0"/>
          </a:p>
          <a:p>
            <a:r>
              <a:rPr lang="en-GB" dirty="0" err="1"/>
              <a:t>Achredwyd</a:t>
            </a:r>
            <a:r>
              <a:rPr lang="en-GB" dirty="0"/>
              <a:t> </a:t>
            </a:r>
            <a:r>
              <a:rPr lang="en-GB" dirty="0" err="1"/>
              <a:t>ar</a:t>
            </a:r>
            <a:r>
              <a:rPr lang="en-GB" dirty="0"/>
              <a:t> y </a:t>
            </a:r>
            <a:r>
              <a:rPr lang="en-GB" b="1" dirty="0" err="1"/>
              <a:t>cyd</a:t>
            </a:r>
            <a:r>
              <a:rPr lang="en-GB" b="1" dirty="0"/>
              <a:t> </a:t>
            </a:r>
            <a:r>
              <a:rPr lang="en-GB" b="1" dirty="0" err="1"/>
              <a:t>gan</a:t>
            </a:r>
            <a:r>
              <a:rPr lang="en-GB" b="1" dirty="0"/>
              <a:t> </a:t>
            </a:r>
            <a:r>
              <a:rPr lang="en-GB" b="1" dirty="0" err="1"/>
              <a:t>ddwy</a:t>
            </a:r>
            <a:r>
              <a:rPr lang="en-GB" b="1" dirty="0"/>
              <a:t> </a:t>
            </a:r>
            <a:r>
              <a:rPr lang="en-GB" b="1" dirty="0" err="1"/>
              <a:t>brifysgol</a:t>
            </a:r>
            <a:r>
              <a:rPr lang="en-GB" b="1" dirty="0"/>
              <a:t> </a:t>
            </a:r>
            <a:r>
              <a:rPr lang="en-GB" b="1" dirty="0" err="1"/>
              <a:t>fel</a:t>
            </a:r>
            <a:r>
              <a:rPr lang="en-GB" b="1" dirty="0"/>
              <a:t> </a:t>
            </a:r>
            <a:r>
              <a:rPr lang="en-GB" b="1" dirty="0" err="1"/>
              <a:t>cymhwyster</a:t>
            </a:r>
            <a:r>
              <a:rPr lang="en-GB" b="1" dirty="0"/>
              <a:t> </a:t>
            </a:r>
            <a:r>
              <a:rPr lang="en-GB" b="1" dirty="0" err="1"/>
              <a:t>meistr</a:t>
            </a:r>
            <a:r>
              <a:rPr lang="en-GB" b="1" dirty="0"/>
              <a:t> (</a:t>
            </a:r>
            <a:r>
              <a:rPr lang="en-GB" b="1" dirty="0" err="1"/>
              <a:t>lefel</a:t>
            </a:r>
            <a:r>
              <a:rPr lang="en-GB" b="1" dirty="0"/>
              <a:t> 7)</a:t>
            </a:r>
          </a:p>
          <a:p>
            <a:endParaRPr lang="en-GB" dirty="0"/>
          </a:p>
        </p:txBody>
      </p:sp>
    </p:spTree>
    <p:extLst>
      <p:ext uri="{BB962C8B-B14F-4D97-AF65-F5344CB8AC3E}">
        <p14:creationId xmlns:p14="http://schemas.microsoft.com/office/powerpoint/2010/main" val="11821254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r"/>
            <a:r>
              <a:rPr lang="en-GB" sz="3200" dirty="0" err="1" smtClean="0"/>
              <a:t>Achredu</a:t>
            </a:r>
            <a:r>
              <a:rPr lang="en-GB" sz="3200" b="1" dirty="0" smtClean="0"/>
              <a:t/>
            </a:r>
            <a:br>
              <a:rPr lang="en-GB" sz="3200" b="1" dirty="0" smtClean="0"/>
            </a:br>
            <a:r>
              <a:rPr lang="en-GB" sz="3200" b="1" dirty="0" smtClean="0"/>
              <a:t>Accreditation</a:t>
            </a:r>
            <a:endParaRPr lang="en-GB" sz="3200" b="1" dirty="0"/>
          </a:p>
        </p:txBody>
      </p:sp>
      <p:sp>
        <p:nvSpPr>
          <p:cNvPr id="9" name="Content Placeholder 8"/>
          <p:cNvSpPr>
            <a:spLocks noGrp="1"/>
          </p:cNvSpPr>
          <p:nvPr>
            <p:ph sz="half" idx="1"/>
          </p:nvPr>
        </p:nvSpPr>
        <p:spPr>
          <a:xfrm>
            <a:off x="838200" y="1825625"/>
            <a:ext cx="4784271" cy="4351338"/>
          </a:xfrm>
        </p:spPr>
        <p:txBody>
          <a:bodyPr>
            <a:normAutofit fontScale="62500" lnSpcReduction="20000"/>
          </a:bodyPr>
          <a:lstStyle/>
          <a:p>
            <a:r>
              <a:rPr lang="en-GB" sz="3400" dirty="0" smtClean="0"/>
              <a:t>You are the first cohort to do the </a:t>
            </a:r>
            <a:r>
              <a:rPr lang="en-GB" sz="3400" dirty="0"/>
              <a:t>N</a:t>
            </a:r>
            <a:r>
              <a:rPr lang="en-GB" sz="3400" dirty="0" smtClean="0"/>
              <a:t>ew &amp; Acting </a:t>
            </a:r>
            <a:r>
              <a:rPr lang="en-GB" sz="3400" dirty="0" err="1" smtClean="0"/>
              <a:t>headteacher</a:t>
            </a:r>
            <a:r>
              <a:rPr lang="en-GB" sz="3400" dirty="0" smtClean="0"/>
              <a:t> programme</a:t>
            </a:r>
          </a:p>
          <a:p>
            <a:r>
              <a:rPr lang="en-GB" sz="3400" dirty="0" smtClean="0"/>
              <a:t>You will continue to work alongside your colleagues across Wales &amp; follow the same programme</a:t>
            </a:r>
          </a:p>
          <a:p>
            <a:r>
              <a:rPr lang="en-GB" sz="3400" dirty="0" smtClean="0"/>
              <a:t>You have additionally chosen to follow the accreditation pathway – deepen and extend your engagement with the concepts and content explored in the programme </a:t>
            </a:r>
          </a:p>
          <a:p>
            <a:r>
              <a:rPr lang="en-GB" sz="3400" dirty="0" smtClean="0"/>
              <a:t>Today is about exploring in detail what your journey to an MSc, masters qualification will look like</a:t>
            </a:r>
          </a:p>
          <a:p>
            <a:r>
              <a:rPr lang="en-GB" sz="3400" dirty="0" smtClean="0"/>
              <a:t>At the end of the day, we hope you will be a registered student at UWTSD/Bangor</a:t>
            </a:r>
          </a:p>
          <a:p>
            <a:pPr marL="0" indent="0">
              <a:buNone/>
            </a:pPr>
            <a:endParaRPr lang="en-GB" sz="3400" i="1" dirty="0" smtClean="0"/>
          </a:p>
          <a:p>
            <a:endParaRPr lang="en-GB" dirty="0"/>
          </a:p>
          <a:p>
            <a:endParaRPr lang="en-GB" dirty="0"/>
          </a:p>
        </p:txBody>
      </p:sp>
      <p:sp>
        <p:nvSpPr>
          <p:cNvPr id="4" name="Footer Placeholder 3"/>
          <p:cNvSpPr>
            <a:spLocks noGrp="1"/>
          </p:cNvSpPr>
          <p:nvPr>
            <p:ph type="ftr" sz="quarter" idx="11"/>
          </p:nvPr>
        </p:nvSpPr>
        <p:spPr/>
        <p:txBody>
          <a:bodyPr/>
          <a:lstStyle/>
          <a:p>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
        <p:nvSpPr>
          <p:cNvPr id="3" name="Content Placeholder 2"/>
          <p:cNvSpPr>
            <a:spLocks noGrp="1"/>
          </p:cNvSpPr>
          <p:nvPr>
            <p:ph sz="half" idx="2"/>
          </p:nvPr>
        </p:nvSpPr>
        <p:spPr/>
        <p:txBody>
          <a:bodyPr>
            <a:noAutofit/>
          </a:bodyPr>
          <a:lstStyle/>
          <a:p>
            <a:r>
              <a:rPr lang="en-GB" sz="2000" dirty="0" err="1"/>
              <a:t>Rydych</a:t>
            </a:r>
            <a:r>
              <a:rPr lang="en-GB" sz="2000" dirty="0"/>
              <a:t> </a:t>
            </a:r>
            <a:r>
              <a:rPr lang="en-GB" sz="2000" dirty="0" err="1"/>
              <a:t>yn</a:t>
            </a:r>
            <a:r>
              <a:rPr lang="en-GB" sz="2000" dirty="0"/>
              <a:t> </a:t>
            </a:r>
            <a:r>
              <a:rPr lang="en-GB" sz="2000" dirty="0" err="1"/>
              <a:t>rhan</a:t>
            </a:r>
            <a:r>
              <a:rPr lang="en-GB" sz="2000" dirty="0"/>
              <a:t> </a:t>
            </a:r>
            <a:r>
              <a:rPr lang="en-GB" sz="2000" dirty="0" err="1"/>
              <a:t>o’r</a:t>
            </a:r>
            <a:r>
              <a:rPr lang="en-GB" sz="2000" dirty="0"/>
              <a:t> cohort </a:t>
            </a:r>
            <a:r>
              <a:rPr lang="en-GB" sz="2000" dirty="0" err="1"/>
              <a:t>cyntaf</a:t>
            </a:r>
            <a:r>
              <a:rPr lang="en-GB" sz="2000" dirty="0"/>
              <a:t> </a:t>
            </a:r>
            <a:r>
              <a:rPr lang="en-GB" sz="2000" dirty="0" err="1"/>
              <a:t>i</a:t>
            </a:r>
            <a:r>
              <a:rPr lang="en-GB" sz="2000" dirty="0"/>
              <a:t> </a:t>
            </a:r>
            <a:r>
              <a:rPr lang="en-GB" sz="2000" dirty="0" err="1"/>
              <a:t>ddilyn</a:t>
            </a:r>
            <a:r>
              <a:rPr lang="en-GB" sz="2000" dirty="0"/>
              <a:t> y </a:t>
            </a:r>
            <a:r>
              <a:rPr lang="en-GB" sz="2000" dirty="0" err="1"/>
              <a:t>rhaglen</a:t>
            </a:r>
            <a:r>
              <a:rPr lang="en-GB" sz="2000" dirty="0"/>
              <a:t> </a:t>
            </a:r>
            <a:r>
              <a:rPr lang="en-GB" sz="2000" dirty="0" err="1"/>
              <a:t>ar</a:t>
            </a:r>
            <a:r>
              <a:rPr lang="en-GB" sz="2000" dirty="0"/>
              <a:t> </a:t>
            </a:r>
            <a:r>
              <a:rPr lang="en-GB" sz="2000" dirty="0" err="1"/>
              <a:t>gyfer</a:t>
            </a:r>
            <a:r>
              <a:rPr lang="en-GB" sz="2000" dirty="0"/>
              <a:t> </a:t>
            </a:r>
            <a:r>
              <a:rPr lang="en-GB" sz="2000" dirty="0" err="1"/>
              <a:t>penaethiaid</a:t>
            </a:r>
            <a:r>
              <a:rPr lang="en-GB" sz="2000" dirty="0"/>
              <a:t> </a:t>
            </a:r>
            <a:r>
              <a:rPr lang="en-GB" sz="2000" dirty="0" err="1"/>
              <a:t>newydd</a:t>
            </a:r>
            <a:r>
              <a:rPr lang="en-GB" sz="2000" dirty="0"/>
              <a:t> a </a:t>
            </a:r>
            <a:r>
              <a:rPr lang="en-GB" sz="2000" dirty="0" err="1"/>
              <a:t>thros</a:t>
            </a:r>
            <a:r>
              <a:rPr lang="en-GB" sz="2000" dirty="0"/>
              <a:t> </a:t>
            </a:r>
            <a:r>
              <a:rPr lang="en-GB" sz="2000" dirty="0" err="1"/>
              <a:t>dro</a:t>
            </a:r>
            <a:endParaRPr lang="en-GB" sz="2000" dirty="0"/>
          </a:p>
          <a:p>
            <a:r>
              <a:rPr lang="en-GB" sz="2000" dirty="0" err="1"/>
              <a:t>Byddwch</a:t>
            </a:r>
            <a:r>
              <a:rPr lang="en-GB" sz="2000" dirty="0"/>
              <a:t> </a:t>
            </a:r>
            <a:r>
              <a:rPr lang="en-GB" sz="2000" dirty="0" err="1"/>
              <a:t>yn</a:t>
            </a:r>
            <a:r>
              <a:rPr lang="en-GB" sz="2000" dirty="0"/>
              <a:t> </a:t>
            </a:r>
            <a:r>
              <a:rPr lang="en-GB" sz="2000" dirty="0" err="1"/>
              <a:t>parhau</a:t>
            </a:r>
            <a:r>
              <a:rPr lang="en-GB" sz="2000" dirty="0"/>
              <a:t> </a:t>
            </a:r>
            <a:r>
              <a:rPr lang="en-GB" sz="2000" dirty="0" err="1"/>
              <a:t>i</a:t>
            </a:r>
            <a:r>
              <a:rPr lang="en-GB" sz="2000" dirty="0"/>
              <a:t> </a:t>
            </a:r>
            <a:r>
              <a:rPr lang="en-GB" sz="2000" dirty="0" err="1"/>
              <a:t>weithio</a:t>
            </a:r>
            <a:r>
              <a:rPr lang="en-GB" sz="2000" dirty="0"/>
              <a:t> </a:t>
            </a:r>
            <a:r>
              <a:rPr lang="en-GB" sz="2000" dirty="0" err="1"/>
              <a:t>ochr</a:t>
            </a:r>
            <a:r>
              <a:rPr lang="en-GB" sz="2000" dirty="0"/>
              <a:t> </a:t>
            </a:r>
            <a:r>
              <a:rPr lang="en-GB" sz="2000" dirty="0" err="1"/>
              <a:t>yn</a:t>
            </a:r>
            <a:r>
              <a:rPr lang="en-GB" sz="2000" dirty="0"/>
              <a:t> </a:t>
            </a:r>
            <a:r>
              <a:rPr lang="en-GB" sz="2000" dirty="0" err="1"/>
              <a:t>ochr</a:t>
            </a:r>
            <a:r>
              <a:rPr lang="en-GB" sz="2000" dirty="0"/>
              <a:t> </a:t>
            </a:r>
            <a:r>
              <a:rPr lang="en-GB" sz="2000" dirty="0" err="1"/>
              <a:t>â’ch</a:t>
            </a:r>
            <a:r>
              <a:rPr lang="en-GB" sz="2000" dirty="0"/>
              <a:t> </a:t>
            </a:r>
            <a:r>
              <a:rPr lang="en-GB" sz="2000" dirty="0" err="1"/>
              <a:t>cydweithwyr</a:t>
            </a:r>
            <a:r>
              <a:rPr lang="en-GB" sz="2000" dirty="0"/>
              <a:t>, </a:t>
            </a:r>
            <a:r>
              <a:rPr lang="en-GB" sz="2000" dirty="0" err="1"/>
              <a:t>gan</a:t>
            </a:r>
            <a:r>
              <a:rPr lang="en-GB" sz="2000" dirty="0"/>
              <a:t> </a:t>
            </a:r>
            <a:r>
              <a:rPr lang="en-GB" sz="2000" dirty="0" err="1"/>
              <a:t>ddilyn</a:t>
            </a:r>
            <a:r>
              <a:rPr lang="en-GB" sz="2000" dirty="0"/>
              <a:t> </a:t>
            </a:r>
            <a:r>
              <a:rPr lang="en-GB" sz="2000" dirty="0" err="1"/>
              <a:t>yr</a:t>
            </a:r>
            <a:r>
              <a:rPr lang="en-GB" sz="2000" dirty="0"/>
              <a:t> un </a:t>
            </a:r>
            <a:r>
              <a:rPr lang="en-GB" sz="2000" dirty="0" err="1"/>
              <a:t>rhaglen</a:t>
            </a:r>
            <a:endParaRPr lang="en-GB" sz="2000" dirty="0"/>
          </a:p>
          <a:p>
            <a:r>
              <a:rPr lang="en-GB" sz="2000" dirty="0" err="1"/>
              <a:t>Rydych</a:t>
            </a:r>
            <a:r>
              <a:rPr lang="en-GB" sz="2000" dirty="0"/>
              <a:t> chi </a:t>
            </a:r>
            <a:r>
              <a:rPr lang="en-GB" sz="2000" dirty="0" err="1"/>
              <a:t>wedi</a:t>
            </a:r>
            <a:r>
              <a:rPr lang="en-GB" sz="2000" dirty="0"/>
              <a:t> </a:t>
            </a:r>
            <a:r>
              <a:rPr lang="en-GB" sz="2000" dirty="0" err="1"/>
              <a:t>dewis</a:t>
            </a:r>
            <a:r>
              <a:rPr lang="en-GB" sz="2000" dirty="0"/>
              <a:t> </a:t>
            </a:r>
            <a:r>
              <a:rPr lang="en-GB" sz="2000" dirty="0" err="1"/>
              <a:t>dilyn</a:t>
            </a:r>
            <a:r>
              <a:rPr lang="en-GB" sz="2000" dirty="0"/>
              <a:t> y </a:t>
            </a:r>
            <a:r>
              <a:rPr lang="en-GB" sz="2000" dirty="0" err="1"/>
              <a:t>llwybr</a:t>
            </a:r>
            <a:r>
              <a:rPr lang="en-GB" sz="2000" dirty="0"/>
              <a:t> </a:t>
            </a:r>
            <a:r>
              <a:rPr lang="en-GB" sz="2000" dirty="0" err="1"/>
              <a:t>achredu</a:t>
            </a:r>
            <a:r>
              <a:rPr lang="en-GB" sz="2000" dirty="0"/>
              <a:t> – </a:t>
            </a:r>
            <a:r>
              <a:rPr lang="en-GB" sz="2000" dirty="0" err="1" smtClean="0"/>
              <a:t>i</a:t>
            </a:r>
            <a:r>
              <a:rPr lang="en-GB" sz="2000" dirty="0" smtClean="0"/>
              <a:t> </a:t>
            </a:r>
            <a:r>
              <a:rPr lang="en-GB" sz="2000" dirty="0" err="1" smtClean="0"/>
              <a:t>ymestyn</a:t>
            </a:r>
            <a:r>
              <a:rPr lang="en-GB" sz="2000" dirty="0" smtClean="0"/>
              <a:t> </a:t>
            </a:r>
            <a:r>
              <a:rPr lang="en-GB" sz="2000" dirty="0"/>
              <a:t>a </a:t>
            </a:r>
            <a:r>
              <a:rPr lang="en-GB" sz="2000" dirty="0" err="1"/>
              <a:t>dyfnhau</a:t>
            </a:r>
            <a:r>
              <a:rPr lang="en-GB" sz="2000" dirty="0"/>
              <a:t> </a:t>
            </a:r>
            <a:r>
              <a:rPr lang="en-GB" sz="2000" dirty="0" err="1"/>
              <a:t>eich</a:t>
            </a:r>
            <a:r>
              <a:rPr lang="en-GB" sz="2000" dirty="0"/>
              <a:t> </a:t>
            </a:r>
            <a:r>
              <a:rPr lang="en-GB" sz="2000" dirty="0" err="1"/>
              <a:t>ymwneud</a:t>
            </a:r>
            <a:r>
              <a:rPr lang="en-GB" sz="2000" dirty="0"/>
              <a:t> </a:t>
            </a:r>
            <a:r>
              <a:rPr lang="en-GB" sz="2000" dirty="0" err="1"/>
              <a:t>gyda’r</a:t>
            </a:r>
            <a:r>
              <a:rPr lang="en-GB" sz="2000" dirty="0"/>
              <a:t> </a:t>
            </a:r>
            <a:r>
              <a:rPr lang="en-GB" sz="2000" dirty="0" err="1"/>
              <a:t>cysyniadau</a:t>
            </a:r>
            <a:r>
              <a:rPr lang="en-GB" sz="2000" dirty="0"/>
              <a:t> </a:t>
            </a:r>
            <a:r>
              <a:rPr lang="en-GB" sz="2000" dirty="0" err="1"/>
              <a:t>a’r</a:t>
            </a:r>
            <a:r>
              <a:rPr lang="en-GB" sz="2000" dirty="0"/>
              <a:t> </a:t>
            </a:r>
            <a:r>
              <a:rPr lang="en-GB" sz="2000" dirty="0" err="1"/>
              <a:t>cynnwys</a:t>
            </a:r>
            <a:r>
              <a:rPr lang="en-GB" sz="2000" dirty="0"/>
              <a:t> </a:t>
            </a:r>
            <a:r>
              <a:rPr lang="en-GB" sz="2000" dirty="0" err="1"/>
              <a:t>sy’n</a:t>
            </a:r>
            <a:r>
              <a:rPr lang="en-GB" sz="2000" dirty="0"/>
              <a:t> </a:t>
            </a:r>
            <a:r>
              <a:rPr lang="en-GB" sz="2000" dirty="0" err="1"/>
              <a:t>rhan</a:t>
            </a:r>
            <a:r>
              <a:rPr lang="en-GB" sz="2000" dirty="0"/>
              <a:t> </a:t>
            </a:r>
            <a:r>
              <a:rPr lang="en-GB" sz="2000" dirty="0" err="1"/>
              <a:t>o’r</a:t>
            </a:r>
            <a:r>
              <a:rPr lang="en-GB" sz="2000" dirty="0"/>
              <a:t> </a:t>
            </a:r>
            <a:r>
              <a:rPr lang="en-GB" sz="2000" dirty="0" err="1"/>
              <a:t>rhaglen</a:t>
            </a:r>
            <a:endParaRPr lang="en-GB" sz="2000" dirty="0"/>
          </a:p>
          <a:p>
            <a:r>
              <a:rPr lang="en-GB" sz="2000" dirty="0" err="1"/>
              <a:t>Pwrpas</a:t>
            </a:r>
            <a:r>
              <a:rPr lang="en-GB" sz="2000" dirty="0"/>
              <a:t> </a:t>
            </a:r>
            <a:r>
              <a:rPr lang="en-GB" sz="2000" dirty="0" err="1"/>
              <a:t>heddiw</a:t>
            </a:r>
            <a:r>
              <a:rPr lang="en-GB" sz="2000" dirty="0"/>
              <a:t> </a:t>
            </a:r>
            <a:r>
              <a:rPr lang="en-GB" sz="2000" dirty="0" err="1"/>
              <a:t>yw</a:t>
            </a:r>
            <a:r>
              <a:rPr lang="en-GB" sz="2000" dirty="0"/>
              <a:t> </a:t>
            </a:r>
            <a:r>
              <a:rPr lang="en-GB" sz="2000" dirty="0" err="1"/>
              <a:t>rhoi</a:t>
            </a:r>
            <a:r>
              <a:rPr lang="en-GB" sz="2000" dirty="0"/>
              <a:t> </a:t>
            </a:r>
            <a:r>
              <a:rPr lang="en-GB" sz="2000" dirty="0" err="1"/>
              <a:t>gwybodaeth</a:t>
            </a:r>
            <a:r>
              <a:rPr lang="en-GB" sz="2000" dirty="0"/>
              <a:t> </a:t>
            </a:r>
            <a:r>
              <a:rPr lang="en-GB" sz="2000" dirty="0" err="1"/>
              <a:t>bellach</a:t>
            </a:r>
            <a:r>
              <a:rPr lang="en-GB" sz="2000" dirty="0"/>
              <a:t> </a:t>
            </a:r>
            <a:r>
              <a:rPr lang="en-GB" sz="2000" dirty="0" err="1"/>
              <a:t>i</a:t>
            </a:r>
            <a:r>
              <a:rPr lang="en-GB" sz="2000" dirty="0"/>
              <a:t> chi am </a:t>
            </a:r>
            <a:r>
              <a:rPr lang="en-GB" sz="2000" dirty="0" err="1"/>
              <a:t>eich</a:t>
            </a:r>
            <a:r>
              <a:rPr lang="en-GB" sz="2000" dirty="0"/>
              <a:t> </a:t>
            </a:r>
            <a:r>
              <a:rPr lang="en-GB" sz="2000" dirty="0" err="1"/>
              <a:t>siwrne</a:t>
            </a:r>
            <a:r>
              <a:rPr lang="en-GB" sz="2000" dirty="0"/>
              <a:t> </a:t>
            </a:r>
            <a:r>
              <a:rPr lang="en-GB" sz="2000" dirty="0" err="1"/>
              <a:t>tuag</a:t>
            </a:r>
            <a:r>
              <a:rPr lang="en-GB" sz="2000" dirty="0"/>
              <a:t> at </a:t>
            </a:r>
            <a:r>
              <a:rPr lang="en-GB" sz="2000" dirty="0" err="1"/>
              <a:t>radd</a:t>
            </a:r>
            <a:r>
              <a:rPr lang="en-GB" sz="2000" dirty="0"/>
              <a:t> </a:t>
            </a:r>
            <a:r>
              <a:rPr lang="en-GB" sz="2000" dirty="0" err="1"/>
              <a:t>meistr</a:t>
            </a:r>
            <a:endParaRPr lang="en-GB" sz="2000" dirty="0"/>
          </a:p>
          <a:p>
            <a:r>
              <a:rPr lang="en-GB" sz="2000" dirty="0" err="1"/>
              <a:t>Ar</a:t>
            </a:r>
            <a:r>
              <a:rPr lang="en-GB" sz="2000" dirty="0"/>
              <a:t> </a:t>
            </a:r>
            <a:r>
              <a:rPr lang="en-GB" sz="2000" dirty="0" err="1"/>
              <a:t>ddiwedd</a:t>
            </a:r>
            <a:r>
              <a:rPr lang="en-GB" sz="2000" dirty="0"/>
              <a:t> y </a:t>
            </a:r>
            <a:r>
              <a:rPr lang="en-GB" sz="2000" dirty="0" err="1"/>
              <a:t>dydd</a:t>
            </a:r>
            <a:r>
              <a:rPr lang="en-GB" sz="2000" dirty="0"/>
              <a:t>, </a:t>
            </a:r>
            <a:r>
              <a:rPr lang="en-GB" sz="2000" dirty="0" err="1"/>
              <a:t>gobeithiwn</a:t>
            </a:r>
            <a:r>
              <a:rPr lang="en-GB" sz="2000" dirty="0"/>
              <a:t> y </a:t>
            </a:r>
            <a:r>
              <a:rPr lang="en-GB" sz="2000" dirty="0" err="1"/>
              <a:t>byddwch</a:t>
            </a:r>
            <a:r>
              <a:rPr lang="en-GB" sz="2000" dirty="0"/>
              <a:t> </a:t>
            </a:r>
            <a:r>
              <a:rPr lang="en-GB" sz="2000" dirty="0" err="1"/>
              <a:t>yn</a:t>
            </a:r>
            <a:r>
              <a:rPr lang="en-GB" sz="2000" dirty="0"/>
              <a:t> </a:t>
            </a:r>
            <a:r>
              <a:rPr lang="en-GB" sz="2000" dirty="0" err="1"/>
              <a:t>fyfyriwr</a:t>
            </a:r>
            <a:r>
              <a:rPr lang="en-GB" sz="2000" dirty="0"/>
              <a:t> </a:t>
            </a:r>
            <a:r>
              <a:rPr lang="en-GB" sz="2000" dirty="0" err="1"/>
              <a:t>cofrestredig</a:t>
            </a:r>
            <a:r>
              <a:rPr lang="en-GB" sz="2000" dirty="0"/>
              <a:t> </a:t>
            </a:r>
            <a:r>
              <a:rPr lang="en-GB" sz="2000" dirty="0" err="1"/>
              <a:t>gyda</a:t>
            </a:r>
            <a:r>
              <a:rPr lang="en-GB" sz="2000" dirty="0"/>
              <a:t> </a:t>
            </a:r>
            <a:r>
              <a:rPr lang="en-GB" sz="2000" dirty="0" err="1"/>
              <a:t>Phrifysgol</a:t>
            </a:r>
            <a:r>
              <a:rPr lang="en-GB" sz="2000" dirty="0"/>
              <a:t> </a:t>
            </a:r>
            <a:r>
              <a:rPr lang="en-GB" sz="2000" dirty="0" err="1"/>
              <a:t>Cymru</a:t>
            </a:r>
            <a:r>
              <a:rPr lang="en-GB" sz="2000" dirty="0"/>
              <a:t> </a:t>
            </a:r>
            <a:r>
              <a:rPr lang="en-GB" sz="2000" dirty="0" err="1"/>
              <a:t>Dewi</a:t>
            </a:r>
            <a:r>
              <a:rPr lang="en-GB" sz="2000" dirty="0"/>
              <a:t> </a:t>
            </a:r>
            <a:r>
              <a:rPr lang="en-GB" sz="2000" dirty="0" err="1"/>
              <a:t>Sant</a:t>
            </a:r>
            <a:r>
              <a:rPr lang="en-GB" sz="2000" dirty="0"/>
              <a:t>/</a:t>
            </a:r>
            <a:r>
              <a:rPr lang="en-GB" sz="2000" dirty="0" err="1"/>
              <a:t>Prifysgol</a:t>
            </a:r>
            <a:r>
              <a:rPr lang="en-GB" sz="2000" dirty="0"/>
              <a:t> Bangor</a:t>
            </a:r>
          </a:p>
        </p:txBody>
      </p:sp>
    </p:spTree>
    <p:extLst>
      <p:ext uri="{BB962C8B-B14F-4D97-AF65-F5344CB8AC3E}">
        <p14:creationId xmlns:p14="http://schemas.microsoft.com/office/powerpoint/2010/main" val="24813484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r"/>
            <a:r>
              <a:rPr lang="en-GB" sz="4000" b="1" dirty="0" smtClean="0"/>
              <a:t>Y </a:t>
            </a:r>
            <a:r>
              <a:rPr lang="en-GB" sz="4000" b="1" dirty="0" err="1" smtClean="0"/>
              <a:t>manylion</a:t>
            </a:r>
            <a:r>
              <a:rPr lang="en-GB" sz="4000" b="1" dirty="0" smtClean="0"/>
              <a:t/>
            </a:r>
            <a:br>
              <a:rPr lang="en-GB" sz="4000" b="1" dirty="0" smtClean="0"/>
            </a:br>
            <a:r>
              <a:rPr lang="en-GB" sz="4000" dirty="0" smtClean="0"/>
              <a:t>The detail</a:t>
            </a:r>
            <a:endParaRPr lang="en-GB" sz="4000" dirty="0"/>
          </a:p>
        </p:txBody>
      </p:sp>
      <p:sp>
        <p:nvSpPr>
          <p:cNvPr id="9" name="Content Placeholder 8"/>
          <p:cNvSpPr>
            <a:spLocks noGrp="1"/>
          </p:cNvSpPr>
          <p:nvPr>
            <p:ph sz="half" idx="1"/>
          </p:nvPr>
        </p:nvSpPr>
        <p:spPr>
          <a:xfrm>
            <a:off x="838200" y="1825625"/>
            <a:ext cx="4784271" cy="4351338"/>
          </a:xfrm>
        </p:spPr>
        <p:txBody>
          <a:bodyPr>
            <a:normAutofit/>
          </a:bodyPr>
          <a:lstStyle/>
          <a:p>
            <a:r>
              <a:rPr lang="en-GB" dirty="0" smtClean="0"/>
              <a:t>This is a Masters qualification - MSc</a:t>
            </a:r>
          </a:p>
          <a:p>
            <a:r>
              <a:rPr lang="en-GB" dirty="0" smtClean="0"/>
              <a:t>It is a level 7 qualification which requires the completion of 180 credits. </a:t>
            </a:r>
          </a:p>
          <a:p>
            <a:r>
              <a:rPr lang="en-GB" dirty="0" smtClean="0"/>
              <a:t>It consists of 4 modules of 30 credits and a project report worth 60 credits.</a:t>
            </a:r>
            <a:endParaRPr lang="en-GB" sz="1800" dirty="0" smtClean="0"/>
          </a:p>
          <a:p>
            <a:pPr marL="0" indent="0">
              <a:buNone/>
            </a:pPr>
            <a:endParaRPr lang="en-GB" sz="2100" i="1" dirty="0" smtClean="0"/>
          </a:p>
          <a:p>
            <a:endParaRPr lang="en-GB" dirty="0"/>
          </a:p>
          <a:p>
            <a:endParaRPr lang="en-GB" dirty="0"/>
          </a:p>
        </p:txBody>
      </p:sp>
      <p:sp>
        <p:nvSpPr>
          <p:cNvPr id="4" name="Footer Placeholder 3"/>
          <p:cNvSpPr>
            <a:spLocks noGrp="1"/>
          </p:cNvSpPr>
          <p:nvPr>
            <p:ph type="ftr" sz="quarter" idx="11"/>
          </p:nvPr>
        </p:nvSpPr>
        <p:spPr/>
        <p:txBody>
          <a:bodyPr/>
          <a:lstStyle/>
          <a:p>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
        <p:nvSpPr>
          <p:cNvPr id="3" name="Content Placeholder 2"/>
          <p:cNvSpPr>
            <a:spLocks noGrp="1"/>
          </p:cNvSpPr>
          <p:nvPr>
            <p:ph sz="half" idx="2"/>
          </p:nvPr>
        </p:nvSpPr>
        <p:spPr/>
        <p:txBody>
          <a:bodyPr>
            <a:normAutofit/>
          </a:bodyPr>
          <a:lstStyle/>
          <a:p>
            <a:r>
              <a:rPr lang="en-GB" dirty="0"/>
              <a:t>Mae </a:t>
            </a:r>
            <a:r>
              <a:rPr lang="en-GB" dirty="0" err="1"/>
              <a:t>hwn</a:t>
            </a:r>
            <a:r>
              <a:rPr lang="en-GB" dirty="0"/>
              <a:t> </a:t>
            </a:r>
            <a:r>
              <a:rPr lang="en-GB" dirty="0" err="1"/>
              <a:t>yn</a:t>
            </a:r>
            <a:r>
              <a:rPr lang="en-GB" dirty="0"/>
              <a:t> </a:t>
            </a:r>
            <a:r>
              <a:rPr lang="en-GB" dirty="0" err="1"/>
              <a:t>radd</a:t>
            </a:r>
            <a:r>
              <a:rPr lang="en-GB" dirty="0"/>
              <a:t> </a:t>
            </a:r>
            <a:r>
              <a:rPr lang="en-GB" dirty="0" err="1"/>
              <a:t>meistr</a:t>
            </a:r>
            <a:r>
              <a:rPr lang="en-GB" dirty="0"/>
              <a:t>  - MSc</a:t>
            </a:r>
          </a:p>
          <a:p>
            <a:r>
              <a:rPr lang="en-GB" dirty="0"/>
              <a:t>Mae </a:t>
            </a:r>
            <a:r>
              <a:rPr lang="en-GB" dirty="0" err="1"/>
              <a:t>hwn</a:t>
            </a:r>
            <a:r>
              <a:rPr lang="en-GB" dirty="0"/>
              <a:t> </a:t>
            </a:r>
            <a:r>
              <a:rPr lang="en-GB" dirty="0" err="1"/>
              <a:t>yn</a:t>
            </a:r>
            <a:r>
              <a:rPr lang="en-GB" dirty="0"/>
              <a:t> </a:t>
            </a:r>
            <a:r>
              <a:rPr lang="en-GB" dirty="0" err="1"/>
              <a:t>gymhwyster</a:t>
            </a:r>
            <a:r>
              <a:rPr lang="en-GB" dirty="0"/>
              <a:t> </a:t>
            </a:r>
            <a:r>
              <a:rPr lang="en-GB" dirty="0" err="1"/>
              <a:t>lefel</a:t>
            </a:r>
            <a:r>
              <a:rPr lang="en-GB" dirty="0"/>
              <a:t> 7 </a:t>
            </a:r>
            <a:r>
              <a:rPr lang="en-GB" dirty="0" err="1"/>
              <a:t>sydd</a:t>
            </a:r>
            <a:r>
              <a:rPr lang="en-GB" dirty="0"/>
              <a:t> </a:t>
            </a:r>
            <a:r>
              <a:rPr lang="en-GB" dirty="0" err="1"/>
              <a:t>yn</a:t>
            </a:r>
            <a:r>
              <a:rPr lang="en-GB" dirty="0"/>
              <a:t> </a:t>
            </a:r>
            <a:r>
              <a:rPr lang="en-GB" dirty="0" err="1"/>
              <a:t>gofyn</a:t>
            </a:r>
            <a:r>
              <a:rPr lang="en-GB" dirty="0"/>
              <a:t> am </a:t>
            </a:r>
            <a:r>
              <a:rPr lang="en-GB" dirty="0" err="1"/>
              <a:t>gwblhau</a:t>
            </a:r>
            <a:r>
              <a:rPr lang="en-GB" dirty="0"/>
              <a:t> 180 </a:t>
            </a:r>
            <a:r>
              <a:rPr lang="en-GB" dirty="0" err="1"/>
              <a:t>credyd</a:t>
            </a:r>
            <a:endParaRPr lang="en-GB" dirty="0"/>
          </a:p>
          <a:p>
            <a:r>
              <a:rPr lang="en-GB" dirty="0" err="1"/>
              <a:t>Mae’n</a:t>
            </a:r>
            <a:r>
              <a:rPr lang="en-GB" dirty="0"/>
              <a:t> </a:t>
            </a:r>
            <a:r>
              <a:rPr lang="en-GB" dirty="0" err="1"/>
              <a:t>cynnwys</a:t>
            </a:r>
            <a:r>
              <a:rPr lang="en-GB" dirty="0"/>
              <a:t> 4 </a:t>
            </a:r>
            <a:r>
              <a:rPr lang="en-GB" dirty="0" err="1"/>
              <a:t>modiwl</a:t>
            </a:r>
            <a:r>
              <a:rPr lang="en-GB" dirty="0"/>
              <a:t> 30 </a:t>
            </a:r>
            <a:r>
              <a:rPr lang="en-GB" dirty="0" err="1"/>
              <a:t>credyd</a:t>
            </a:r>
            <a:r>
              <a:rPr lang="en-GB" dirty="0"/>
              <a:t> </a:t>
            </a:r>
            <a:r>
              <a:rPr lang="en-GB" dirty="0" smtClean="0"/>
              <a:t>ac </a:t>
            </a:r>
            <a:r>
              <a:rPr lang="en-GB" dirty="0" err="1" smtClean="0"/>
              <a:t>adroddiad</a:t>
            </a:r>
            <a:r>
              <a:rPr lang="en-GB" dirty="0" smtClean="0"/>
              <a:t> </a:t>
            </a:r>
            <a:r>
              <a:rPr lang="en-GB" dirty="0" err="1" smtClean="0"/>
              <a:t>prosiect</a:t>
            </a:r>
            <a:r>
              <a:rPr lang="en-GB" dirty="0" smtClean="0"/>
              <a:t> 60 </a:t>
            </a:r>
            <a:r>
              <a:rPr lang="en-GB" dirty="0" err="1"/>
              <a:t>credyd</a:t>
            </a:r>
            <a:endParaRPr lang="en-GB" dirty="0"/>
          </a:p>
        </p:txBody>
      </p:sp>
    </p:spTree>
    <p:extLst>
      <p:ext uri="{BB962C8B-B14F-4D97-AF65-F5344CB8AC3E}">
        <p14:creationId xmlns:p14="http://schemas.microsoft.com/office/powerpoint/2010/main" val="290637215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r"/>
            <a:r>
              <a:rPr lang="en-GB" sz="4000" dirty="0" smtClean="0"/>
              <a:t>Y </a:t>
            </a:r>
            <a:r>
              <a:rPr lang="en-GB" sz="4000" dirty="0" err="1" smtClean="0"/>
              <a:t>profiad</a:t>
            </a:r>
            <a:r>
              <a:rPr lang="en-GB" sz="4000" dirty="0" smtClean="0"/>
              <a:t> &amp; </a:t>
            </a:r>
            <a:r>
              <a:rPr lang="en-GB" sz="4000" dirty="0" err="1" smtClean="0"/>
              <a:t>disgwyliadau</a:t>
            </a:r>
            <a:r>
              <a:rPr lang="en-GB" sz="4000" b="1" dirty="0" smtClean="0"/>
              <a:t/>
            </a:r>
            <a:br>
              <a:rPr lang="en-GB" sz="4000" b="1" dirty="0" smtClean="0"/>
            </a:br>
            <a:r>
              <a:rPr lang="en-GB" sz="4000" b="1" dirty="0" smtClean="0"/>
              <a:t>The experience &amp; expectations</a:t>
            </a:r>
            <a:endParaRPr lang="en-GB" sz="4000" b="1" dirty="0"/>
          </a:p>
        </p:txBody>
      </p:sp>
      <p:sp>
        <p:nvSpPr>
          <p:cNvPr id="9" name="Content Placeholder 8"/>
          <p:cNvSpPr>
            <a:spLocks noGrp="1"/>
          </p:cNvSpPr>
          <p:nvPr>
            <p:ph sz="half" idx="1"/>
          </p:nvPr>
        </p:nvSpPr>
        <p:spPr>
          <a:xfrm>
            <a:off x="838200" y="1825625"/>
            <a:ext cx="4784271" cy="4351338"/>
          </a:xfrm>
        </p:spPr>
        <p:txBody>
          <a:bodyPr>
            <a:normAutofit/>
          </a:bodyPr>
          <a:lstStyle/>
          <a:p>
            <a:r>
              <a:rPr lang="en-GB" dirty="0" smtClean="0"/>
              <a:t>How the university will support you</a:t>
            </a:r>
          </a:p>
          <a:p>
            <a:r>
              <a:rPr lang="en-GB" dirty="0" smtClean="0"/>
              <a:t>The kind of input you can expect from the university</a:t>
            </a:r>
          </a:p>
          <a:p>
            <a:r>
              <a:rPr lang="en-GB" dirty="0" smtClean="0"/>
              <a:t>Assignment and assessment - What you will need to do to gain accreditation</a:t>
            </a:r>
          </a:p>
          <a:p>
            <a:r>
              <a:rPr lang="en-GB" dirty="0" smtClean="0"/>
              <a:t>Timelines</a:t>
            </a:r>
          </a:p>
          <a:p>
            <a:endParaRPr lang="en-GB" sz="1800" dirty="0" smtClean="0"/>
          </a:p>
          <a:p>
            <a:pPr marL="0" indent="0">
              <a:buNone/>
            </a:pPr>
            <a:endParaRPr lang="en-GB" sz="2100" i="1" dirty="0" smtClean="0"/>
          </a:p>
          <a:p>
            <a:endParaRPr lang="en-GB" dirty="0"/>
          </a:p>
          <a:p>
            <a:endParaRPr lang="en-GB" dirty="0"/>
          </a:p>
        </p:txBody>
      </p:sp>
      <p:sp>
        <p:nvSpPr>
          <p:cNvPr id="4" name="Footer Placeholder 3"/>
          <p:cNvSpPr>
            <a:spLocks noGrp="1"/>
          </p:cNvSpPr>
          <p:nvPr>
            <p:ph type="ftr" sz="quarter" idx="11"/>
          </p:nvPr>
        </p:nvSpPr>
        <p:spPr/>
        <p:txBody>
          <a:bodyPr/>
          <a:lstStyle/>
          <a:p>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
        <p:nvSpPr>
          <p:cNvPr id="3" name="Content Placeholder 2"/>
          <p:cNvSpPr>
            <a:spLocks noGrp="1"/>
          </p:cNvSpPr>
          <p:nvPr>
            <p:ph sz="half" idx="2"/>
          </p:nvPr>
        </p:nvSpPr>
        <p:spPr/>
        <p:txBody>
          <a:bodyPr/>
          <a:lstStyle/>
          <a:p>
            <a:r>
              <a:rPr lang="en-GB" dirty="0" err="1"/>
              <a:t>Sut</a:t>
            </a:r>
            <a:r>
              <a:rPr lang="en-GB" dirty="0"/>
              <a:t> y </a:t>
            </a:r>
            <a:r>
              <a:rPr lang="en-GB" dirty="0" err="1"/>
              <a:t>bydd</a:t>
            </a:r>
            <a:r>
              <a:rPr lang="en-GB" dirty="0"/>
              <a:t> y </a:t>
            </a:r>
            <a:r>
              <a:rPr lang="en-GB" dirty="0" err="1"/>
              <a:t>Brifysgol</a:t>
            </a:r>
            <a:r>
              <a:rPr lang="en-GB" dirty="0"/>
              <a:t> </a:t>
            </a:r>
            <a:r>
              <a:rPr lang="en-GB" dirty="0" err="1"/>
              <a:t>yn</a:t>
            </a:r>
            <a:r>
              <a:rPr lang="en-GB" dirty="0"/>
              <a:t> </a:t>
            </a:r>
            <a:r>
              <a:rPr lang="en-GB" dirty="0" err="1"/>
              <a:t>eich</a:t>
            </a:r>
            <a:r>
              <a:rPr lang="en-GB" dirty="0"/>
              <a:t> </a:t>
            </a:r>
            <a:r>
              <a:rPr lang="en-GB" dirty="0" err="1"/>
              <a:t>cefnogi</a:t>
            </a:r>
            <a:endParaRPr lang="en-GB" dirty="0"/>
          </a:p>
          <a:p>
            <a:r>
              <a:rPr lang="en-GB" dirty="0"/>
              <a:t>Pa </a:t>
            </a:r>
            <a:r>
              <a:rPr lang="en-GB" dirty="0" err="1"/>
              <a:t>fath</a:t>
            </a:r>
            <a:r>
              <a:rPr lang="en-GB" dirty="0"/>
              <a:t> o </a:t>
            </a:r>
            <a:r>
              <a:rPr lang="en-GB" dirty="0" err="1"/>
              <a:t>fewnbwn</a:t>
            </a:r>
            <a:r>
              <a:rPr lang="en-GB" dirty="0"/>
              <a:t> </a:t>
            </a:r>
            <a:r>
              <a:rPr lang="en-GB" dirty="0" err="1"/>
              <a:t>fedrwch</a:t>
            </a:r>
            <a:r>
              <a:rPr lang="en-GB" dirty="0"/>
              <a:t> chi </a:t>
            </a:r>
            <a:r>
              <a:rPr lang="en-GB" dirty="0" err="1"/>
              <a:t>ei</a:t>
            </a:r>
            <a:r>
              <a:rPr lang="en-GB" dirty="0"/>
              <a:t> </a:t>
            </a:r>
            <a:r>
              <a:rPr lang="en-GB" dirty="0" err="1"/>
              <a:t>ddisgwyl</a:t>
            </a:r>
            <a:r>
              <a:rPr lang="en-GB" dirty="0"/>
              <a:t> </a:t>
            </a:r>
            <a:r>
              <a:rPr lang="en-GB" dirty="0" err="1"/>
              <a:t>gan</a:t>
            </a:r>
            <a:r>
              <a:rPr lang="en-GB" dirty="0"/>
              <a:t> y </a:t>
            </a:r>
            <a:r>
              <a:rPr lang="en-GB" dirty="0" err="1"/>
              <a:t>Brifysgol</a:t>
            </a:r>
            <a:endParaRPr lang="en-GB" dirty="0"/>
          </a:p>
          <a:p>
            <a:r>
              <a:rPr lang="en-GB" dirty="0" err="1"/>
              <a:t>Aseiniadau</a:t>
            </a:r>
            <a:r>
              <a:rPr lang="en-GB" dirty="0"/>
              <a:t> ac </a:t>
            </a:r>
            <a:r>
              <a:rPr lang="en-GB" dirty="0" err="1"/>
              <a:t>asesu</a:t>
            </a:r>
            <a:r>
              <a:rPr lang="en-GB" dirty="0"/>
              <a:t> – </a:t>
            </a:r>
            <a:r>
              <a:rPr lang="en-GB" dirty="0" err="1"/>
              <a:t>beth</a:t>
            </a:r>
            <a:r>
              <a:rPr lang="en-GB" dirty="0"/>
              <a:t> </a:t>
            </a:r>
            <a:r>
              <a:rPr lang="en-GB" dirty="0" err="1"/>
              <a:t>fydd</a:t>
            </a:r>
            <a:r>
              <a:rPr lang="en-GB" dirty="0"/>
              <a:t> </a:t>
            </a:r>
            <a:r>
              <a:rPr lang="en-GB" dirty="0" err="1"/>
              <a:t>angen</a:t>
            </a:r>
            <a:r>
              <a:rPr lang="en-GB" dirty="0"/>
              <a:t> </a:t>
            </a:r>
            <a:r>
              <a:rPr lang="en-GB" dirty="0" err="1"/>
              <a:t>i</a:t>
            </a:r>
            <a:r>
              <a:rPr lang="en-GB" dirty="0"/>
              <a:t> chi </a:t>
            </a:r>
            <a:r>
              <a:rPr lang="en-GB" dirty="0" err="1"/>
              <a:t>ei</a:t>
            </a:r>
            <a:r>
              <a:rPr lang="en-GB" dirty="0"/>
              <a:t> </a:t>
            </a:r>
            <a:r>
              <a:rPr lang="en-GB" dirty="0" err="1"/>
              <a:t>gwblhau</a:t>
            </a:r>
            <a:r>
              <a:rPr lang="en-GB" dirty="0"/>
              <a:t> </a:t>
            </a:r>
            <a:r>
              <a:rPr lang="en-GB" dirty="0" err="1"/>
              <a:t>i</a:t>
            </a:r>
            <a:r>
              <a:rPr lang="en-GB" dirty="0"/>
              <a:t> </a:t>
            </a:r>
            <a:r>
              <a:rPr lang="en-GB" dirty="0" err="1"/>
              <a:t>dderbyn</a:t>
            </a:r>
            <a:r>
              <a:rPr lang="en-GB" dirty="0"/>
              <a:t> </a:t>
            </a:r>
            <a:r>
              <a:rPr lang="en-GB" dirty="0" err="1"/>
              <a:t>achrediad</a:t>
            </a:r>
            <a:endParaRPr lang="en-GB" dirty="0"/>
          </a:p>
          <a:p>
            <a:r>
              <a:rPr lang="en-GB" dirty="0" err="1"/>
              <a:t>Amserlen</a:t>
            </a:r>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60968083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r"/>
            <a:r>
              <a:rPr lang="en-GB" sz="2800" dirty="0" err="1" smtClean="0"/>
              <a:t>Byddwch</a:t>
            </a:r>
            <a:r>
              <a:rPr lang="en-GB" sz="2800" dirty="0" smtClean="0"/>
              <a:t> chi </a:t>
            </a:r>
            <a:r>
              <a:rPr lang="en-GB" sz="2800" dirty="0" err="1" smtClean="0"/>
              <a:t>yn</a:t>
            </a:r>
            <a:r>
              <a:rPr lang="en-GB" sz="2800" dirty="0" smtClean="0"/>
              <a:t>:</a:t>
            </a:r>
            <a:br>
              <a:rPr lang="en-GB" sz="2800" dirty="0" smtClean="0"/>
            </a:br>
            <a:r>
              <a:rPr lang="en-GB" sz="2800" b="1" dirty="0" smtClean="0"/>
              <a:t>You will:</a:t>
            </a:r>
            <a:endParaRPr lang="en-GB" sz="2800" b="1" dirty="0"/>
          </a:p>
        </p:txBody>
      </p:sp>
      <p:sp>
        <p:nvSpPr>
          <p:cNvPr id="9" name="Content Placeholder 8"/>
          <p:cNvSpPr>
            <a:spLocks noGrp="1"/>
          </p:cNvSpPr>
          <p:nvPr>
            <p:ph sz="half" idx="1"/>
          </p:nvPr>
        </p:nvSpPr>
        <p:spPr>
          <a:xfrm>
            <a:off x="838200" y="1825625"/>
            <a:ext cx="4784271" cy="4351338"/>
          </a:xfrm>
        </p:spPr>
        <p:txBody>
          <a:bodyPr>
            <a:normAutofit/>
          </a:bodyPr>
          <a:lstStyle/>
          <a:p>
            <a:r>
              <a:rPr lang="en-GB" dirty="0" smtClean="0"/>
              <a:t>Undertake additional academic study </a:t>
            </a:r>
          </a:p>
          <a:p>
            <a:pPr marL="0" indent="0">
              <a:buNone/>
            </a:pPr>
            <a:endParaRPr lang="en-GB" dirty="0" smtClean="0"/>
          </a:p>
          <a:p>
            <a:r>
              <a:rPr lang="en-GB" dirty="0" smtClean="0"/>
              <a:t>Receive an additional half day programme per module</a:t>
            </a:r>
          </a:p>
          <a:p>
            <a:pPr marL="0" indent="0">
              <a:buNone/>
            </a:pPr>
            <a:endParaRPr lang="en-GB" dirty="0"/>
          </a:p>
        </p:txBody>
      </p:sp>
      <p:sp>
        <p:nvSpPr>
          <p:cNvPr id="4" name="Footer Placeholder 3"/>
          <p:cNvSpPr>
            <a:spLocks noGrp="1"/>
          </p:cNvSpPr>
          <p:nvPr>
            <p:ph type="ftr" sz="quarter" idx="11"/>
          </p:nvPr>
        </p:nvSpPr>
        <p:spPr/>
        <p:txBody>
          <a:bodyPr/>
          <a:lstStyle/>
          <a:p>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
        <p:nvSpPr>
          <p:cNvPr id="3" name="Content Placeholder 2"/>
          <p:cNvSpPr>
            <a:spLocks noGrp="1"/>
          </p:cNvSpPr>
          <p:nvPr>
            <p:ph sz="half" idx="2"/>
          </p:nvPr>
        </p:nvSpPr>
        <p:spPr/>
        <p:txBody>
          <a:bodyPr>
            <a:normAutofit/>
          </a:bodyPr>
          <a:lstStyle/>
          <a:p>
            <a:r>
              <a:rPr lang="en-GB" dirty="0" err="1"/>
              <a:t>Yn</a:t>
            </a:r>
            <a:r>
              <a:rPr lang="en-GB" dirty="0"/>
              <a:t> </a:t>
            </a:r>
            <a:r>
              <a:rPr lang="en-GB" dirty="0" err="1"/>
              <a:t>ymgymryd</a:t>
            </a:r>
            <a:r>
              <a:rPr lang="en-GB" dirty="0"/>
              <a:t> â </a:t>
            </a:r>
            <a:r>
              <a:rPr lang="en-GB" dirty="0" err="1"/>
              <a:t>gwaith</a:t>
            </a:r>
            <a:r>
              <a:rPr lang="en-GB" dirty="0"/>
              <a:t> </a:t>
            </a:r>
            <a:r>
              <a:rPr lang="en-GB" dirty="0" err="1"/>
              <a:t>academaidd</a:t>
            </a:r>
            <a:r>
              <a:rPr lang="en-GB" dirty="0"/>
              <a:t> </a:t>
            </a:r>
            <a:r>
              <a:rPr lang="en-GB" dirty="0" err="1" smtClean="0"/>
              <a:t>pellach</a:t>
            </a:r>
            <a:endParaRPr lang="en-GB" dirty="0" smtClean="0"/>
          </a:p>
          <a:p>
            <a:pPr marL="0" indent="0">
              <a:buNone/>
            </a:pPr>
            <a:endParaRPr lang="en-GB" dirty="0"/>
          </a:p>
          <a:p>
            <a:r>
              <a:rPr lang="en-GB" dirty="0" err="1"/>
              <a:t>Yn</a:t>
            </a:r>
            <a:r>
              <a:rPr lang="en-GB" dirty="0"/>
              <a:t> </a:t>
            </a:r>
            <a:r>
              <a:rPr lang="en-GB" dirty="0" err="1"/>
              <a:t>derbyn</a:t>
            </a:r>
            <a:r>
              <a:rPr lang="en-GB" dirty="0"/>
              <a:t> </a:t>
            </a:r>
            <a:r>
              <a:rPr lang="en-GB" dirty="0" err="1"/>
              <a:t>hanner</a:t>
            </a:r>
            <a:r>
              <a:rPr lang="en-GB" dirty="0"/>
              <a:t> </a:t>
            </a:r>
            <a:r>
              <a:rPr lang="en-GB" dirty="0" err="1"/>
              <a:t>diwrnod</a:t>
            </a:r>
            <a:r>
              <a:rPr lang="en-GB" dirty="0"/>
              <a:t> </a:t>
            </a:r>
            <a:r>
              <a:rPr lang="en-GB" dirty="0" err="1"/>
              <a:t>ychwanegol</a:t>
            </a:r>
            <a:r>
              <a:rPr lang="en-GB" dirty="0"/>
              <a:t> o </a:t>
            </a:r>
            <a:r>
              <a:rPr lang="en-GB" dirty="0" err="1"/>
              <a:t>fewnbwn</a:t>
            </a:r>
            <a:r>
              <a:rPr lang="en-GB" dirty="0"/>
              <a:t> </a:t>
            </a:r>
            <a:r>
              <a:rPr lang="en-GB" dirty="0" err="1"/>
              <a:t>ar</a:t>
            </a:r>
            <a:r>
              <a:rPr lang="en-GB" dirty="0"/>
              <a:t> </a:t>
            </a:r>
            <a:r>
              <a:rPr lang="en-GB" dirty="0" err="1"/>
              <a:t>gyfer</a:t>
            </a:r>
            <a:r>
              <a:rPr lang="en-GB" dirty="0"/>
              <a:t> </a:t>
            </a:r>
            <a:r>
              <a:rPr lang="en-GB" dirty="0" err="1"/>
              <a:t>pob</a:t>
            </a:r>
            <a:r>
              <a:rPr lang="en-GB" dirty="0"/>
              <a:t> </a:t>
            </a:r>
            <a:r>
              <a:rPr lang="en-GB" dirty="0" err="1"/>
              <a:t>modiwl</a:t>
            </a:r>
            <a:endParaRPr lang="en-GB" dirty="0"/>
          </a:p>
        </p:txBody>
      </p:sp>
    </p:spTree>
    <p:extLst>
      <p:ext uri="{BB962C8B-B14F-4D97-AF65-F5344CB8AC3E}">
        <p14:creationId xmlns:p14="http://schemas.microsoft.com/office/powerpoint/2010/main" val="182718733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r"/>
            <a:r>
              <a:rPr lang="en-GB" sz="2800" b="1" dirty="0" smtClean="0"/>
              <a:t>The </a:t>
            </a:r>
            <a:r>
              <a:rPr lang="en-GB" sz="2800" b="1" dirty="0" err="1" smtClean="0"/>
              <a:t>modylau</a:t>
            </a:r>
            <a:r>
              <a:rPr lang="en-GB" sz="2800" b="1" dirty="0" smtClean="0"/>
              <a:t>:</a:t>
            </a:r>
            <a:br>
              <a:rPr lang="en-GB" sz="2800" b="1" dirty="0" smtClean="0"/>
            </a:br>
            <a:r>
              <a:rPr lang="en-GB" sz="2800" b="1" dirty="0" smtClean="0"/>
              <a:t>The modules:</a:t>
            </a:r>
            <a:endParaRPr lang="en-GB" sz="2800" b="1" dirty="0"/>
          </a:p>
        </p:txBody>
      </p:sp>
      <p:sp>
        <p:nvSpPr>
          <p:cNvPr id="9" name="Content Placeholder 8"/>
          <p:cNvSpPr>
            <a:spLocks noGrp="1"/>
          </p:cNvSpPr>
          <p:nvPr>
            <p:ph sz="half" idx="1"/>
          </p:nvPr>
        </p:nvSpPr>
        <p:spPr>
          <a:xfrm>
            <a:off x="838200" y="1825625"/>
            <a:ext cx="4784271" cy="4351338"/>
          </a:xfrm>
        </p:spPr>
        <p:txBody>
          <a:bodyPr>
            <a:normAutofit/>
          </a:bodyPr>
          <a:lstStyle/>
          <a:p>
            <a:pPr marL="0" indent="0">
              <a:buNone/>
            </a:pPr>
            <a:r>
              <a:rPr lang="en-GB" sz="2400" b="1" dirty="0" smtClean="0"/>
              <a:t>Module 1</a:t>
            </a:r>
            <a:r>
              <a:rPr lang="en-GB" sz="2400" dirty="0" smtClean="0"/>
              <a:t>: Developing a shared, inclusive vision for the school (30 credits)</a:t>
            </a:r>
            <a:endParaRPr lang="en-GB" sz="2400" dirty="0"/>
          </a:p>
          <a:p>
            <a:pPr marL="0" indent="0">
              <a:buNone/>
            </a:pPr>
            <a:r>
              <a:rPr lang="en-GB" sz="2400" b="1" dirty="0" smtClean="0"/>
              <a:t>Aim: </a:t>
            </a:r>
            <a:r>
              <a:rPr lang="en-GB" sz="2400" dirty="0" smtClean="0"/>
              <a:t>To allow the </a:t>
            </a:r>
            <a:r>
              <a:rPr lang="en-GB" sz="2400" dirty="0" err="1" smtClean="0"/>
              <a:t>headteachers</a:t>
            </a:r>
            <a:r>
              <a:rPr lang="en-GB" sz="2400" dirty="0" smtClean="0"/>
              <a:t> to plan, develop and critically evaluate a shared and inclusive vision for their school and strategic plan, with reference to the latest developments in education (both nationally in Wales and internationally) and current thinking in effective leadership theory and practice</a:t>
            </a:r>
            <a:r>
              <a:rPr lang="en-GB" sz="1800" dirty="0" smtClean="0"/>
              <a:t>.</a:t>
            </a:r>
            <a:endParaRPr lang="en-GB" sz="1800" dirty="0"/>
          </a:p>
          <a:p>
            <a:pPr marL="0" indent="0">
              <a:buNone/>
            </a:pPr>
            <a:endParaRPr lang="en-GB" sz="1800" dirty="0" smtClean="0"/>
          </a:p>
        </p:txBody>
      </p:sp>
      <p:sp>
        <p:nvSpPr>
          <p:cNvPr id="4" name="Footer Placeholder 3"/>
          <p:cNvSpPr>
            <a:spLocks noGrp="1"/>
          </p:cNvSpPr>
          <p:nvPr>
            <p:ph type="ftr" sz="quarter" idx="11"/>
          </p:nvPr>
        </p:nvSpPr>
        <p:spPr/>
        <p:txBody>
          <a:bodyPr/>
          <a:lstStyle/>
          <a:p>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
        <p:nvSpPr>
          <p:cNvPr id="3" name="Content Placeholder 2"/>
          <p:cNvSpPr>
            <a:spLocks noGrp="1"/>
          </p:cNvSpPr>
          <p:nvPr>
            <p:ph sz="half" idx="2"/>
          </p:nvPr>
        </p:nvSpPr>
        <p:spPr/>
        <p:txBody>
          <a:bodyPr>
            <a:noAutofit/>
          </a:bodyPr>
          <a:lstStyle/>
          <a:p>
            <a:r>
              <a:rPr lang="en-GB" sz="2200" b="1" dirty="0" err="1" smtClean="0"/>
              <a:t>Modiwl</a:t>
            </a:r>
            <a:r>
              <a:rPr lang="en-GB" sz="2200" b="1" dirty="0" smtClean="0"/>
              <a:t> 1: </a:t>
            </a:r>
            <a:r>
              <a:rPr lang="en-GB" sz="2200" dirty="0" err="1" smtClean="0"/>
              <a:t>Datblygu</a:t>
            </a:r>
            <a:r>
              <a:rPr lang="en-GB" sz="2200" dirty="0" smtClean="0"/>
              <a:t> </a:t>
            </a:r>
            <a:r>
              <a:rPr lang="en-GB" sz="2200" dirty="0" err="1" smtClean="0"/>
              <a:t>gweledigaeth</a:t>
            </a:r>
            <a:r>
              <a:rPr lang="en-GB" sz="2200" dirty="0" smtClean="0"/>
              <a:t> </a:t>
            </a:r>
            <a:r>
              <a:rPr lang="en-GB" sz="2200" dirty="0" err="1" smtClean="0"/>
              <a:t>gyffredin</a:t>
            </a:r>
            <a:r>
              <a:rPr lang="en-GB" sz="2200" dirty="0" smtClean="0"/>
              <a:t>, </a:t>
            </a:r>
            <a:r>
              <a:rPr lang="en-GB" sz="2200" dirty="0" err="1" smtClean="0"/>
              <a:t>gynhwysol</a:t>
            </a:r>
            <a:r>
              <a:rPr lang="en-GB" sz="2200" dirty="0" smtClean="0"/>
              <a:t> </a:t>
            </a:r>
            <a:r>
              <a:rPr lang="en-GB" sz="2200" dirty="0" err="1" smtClean="0"/>
              <a:t>ar</a:t>
            </a:r>
            <a:r>
              <a:rPr lang="en-GB" sz="2200" dirty="0" smtClean="0"/>
              <a:t> </a:t>
            </a:r>
            <a:r>
              <a:rPr lang="en-GB" sz="2200" dirty="0" err="1" smtClean="0"/>
              <a:t>gyfer</a:t>
            </a:r>
            <a:r>
              <a:rPr lang="en-GB" sz="2200" dirty="0" smtClean="0"/>
              <a:t> </a:t>
            </a:r>
            <a:r>
              <a:rPr lang="en-GB" sz="2200" dirty="0" err="1" smtClean="0"/>
              <a:t>yr</a:t>
            </a:r>
            <a:r>
              <a:rPr lang="en-GB" sz="2200" dirty="0" smtClean="0"/>
              <a:t> Ysgol</a:t>
            </a:r>
          </a:p>
          <a:p>
            <a:endParaRPr lang="en-GB" sz="2200" dirty="0"/>
          </a:p>
          <a:p>
            <a:r>
              <a:rPr lang="en-GB" sz="2200" b="1" dirty="0" smtClean="0"/>
              <a:t>Nod</a:t>
            </a:r>
            <a:r>
              <a:rPr lang="en-GB" sz="2200" b="1" dirty="0"/>
              <a:t>: </a:t>
            </a:r>
            <a:r>
              <a:rPr lang="en-GB" sz="2200" dirty="0" err="1"/>
              <a:t>Caniatáu</a:t>
            </a:r>
            <a:r>
              <a:rPr lang="en-GB" sz="2200" dirty="0"/>
              <a:t> </a:t>
            </a:r>
            <a:r>
              <a:rPr lang="en-GB" sz="2200" dirty="0" err="1"/>
              <a:t>i</a:t>
            </a:r>
            <a:r>
              <a:rPr lang="en-GB" sz="2200" dirty="0"/>
              <a:t> </a:t>
            </a:r>
            <a:r>
              <a:rPr lang="en-GB" sz="2200" dirty="0" err="1"/>
              <a:t>benaethiaid</a:t>
            </a:r>
            <a:r>
              <a:rPr lang="en-GB" sz="2200" dirty="0"/>
              <a:t> </a:t>
            </a:r>
            <a:r>
              <a:rPr lang="en-GB" sz="2200" dirty="0" err="1"/>
              <a:t>gynllunio</a:t>
            </a:r>
            <a:r>
              <a:rPr lang="en-GB" sz="2200" dirty="0"/>
              <a:t>, </a:t>
            </a:r>
            <a:r>
              <a:rPr lang="en-GB" sz="2200" dirty="0" err="1"/>
              <a:t>datblygu</a:t>
            </a:r>
            <a:r>
              <a:rPr lang="en-GB" sz="2200" dirty="0"/>
              <a:t> a </a:t>
            </a:r>
            <a:r>
              <a:rPr lang="en-GB" sz="2200" dirty="0" err="1"/>
              <a:t>gwerthuso'n</a:t>
            </a:r>
            <a:r>
              <a:rPr lang="en-GB" sz="2200" dirty="0"/>
              <a:t> </a:t>
            </a:r>
            <a:r>
              <a:rPr lang="en-GB" sz="2200" dirty="0" err="1"/>
              <a:t>feirniadol</a:t>
            </a:r>
            <a:r>
              <a:rPr lang="en-GB" sz="2200" dirty="0"/>
              <a:t> </a:t>
            </a:r>
            <a:r>
              <a:rPr lang="en-GB" sz="2200" dirty="0" err="1"/>
              <a:t>weledigaeth</a:t>
            </a:r>
            <a:r>
              <a:rPr lang="en-GB" sz="2200" dirty="0"/>
              <a:t> </a:t>
            </a:r>
            <a:r>
              <a:rPr lang="en-GB" sz="2200" dirty="0" err="1"/>
              <a:t>gyffredin</a:t>
            </a:r>
            <a:r>
              <a:rPr lang="en-GB" sz="2200" dirty="0"/>
              <a:t> a </a:t>
            </a:r>
            <a:r>
              <a:rPr lang="en-GB" sz="2200" dirty="0" err="1"/>
              <a:t>chynhwysol</a:t>
            </a:r>
            <a:r>
              <a:rPr lang="en-GB" sz="2200" dirty="0"/>
              <a:t> </a:t>
            </a:r>
            <a:r>
              <a:rPr lang="en-GB" sz="2200" dirty="0" err="1"/>
              <a:t>ar</a:t>
            </a:r>
            <a:r>
              <a:rPr lang="en-GB" sz="2200" dirty="0"/>
              <a:t> </a:t>
            </a:r>
            <a:r>
              <a:rPr lang="en-GB" sz="2200" dirty="0" err="1"/>
              <a:t>gyfer</a:t>
            </a:r>
            <a:r>
              <a:rPr lang="en-GB" sz="2200" dirty="0"/>
              <a:t> </a:t>
            </a:r>
            <a:r>
              <a:rPr lang="en-GB" sz="2200" dirty="0" err="1"/>
              <a:t>eu</a:t>
            </a:r>
            <a:r>
              <a:rPr lang="en-GB" sz="2200" dirty="0"/>
              <a:t> </a:t>
            </a:r>
            <a:r>
              <a:rPr lang="en-GB" sz="2200" dirty="0" err="1"/>
              <a:t>hysgol</a:t>
            </a:r>
            <a:r>
              <a:rPr lang="en-GB" sz="2200" dirty="0"/>
              <a:t> </a:t>
            </a:r>
            <a:r>
              <a:rPr lang="en-GB" sz="2200" dirty="0" err="1"/>
              <a:t>a'u</a:t>
            </a:r>
            <a:r>
              <a:rPr lang="en-GB" sz="2200" dirty="0"/>
              <a:t> </a:t>
            </a:r>
            <a:r>
              <a:rPr lang="en-GB" sz="2200" dirty="0" err="1"/>
              <a:t>cynllun</a:t>
            </a:r>
            <a:r>
              <a:rPr lang="en-GB" sz="2200" dirty="0"/>
              <a:t> </a:t>
            </a:r>
            <a:r>
              <a:rPr lang="en-GB" sz="2200" dirty="0" err="1"/>
              <a:t>strategol</a:t>
            </a:r>
            <a:r>
              <a:rPr lang="en-GB" sz="2200" dirty="0"/>
              <a:t>, </a:t>
            </a:r>
            <a:r>
              <a:rPr lang="en-GB" sz="2200" dirty="0" err="1"/>
              <a:t>gan</a:t>
            </a:r>
            <a:r>
              <a:rPr lang="en-GB" sz="2200" dirty="0"/>
              <a:t> </a:t>
            </a:r>
            <a:r>
              <a:rPr lang="en-GB" sz="2200" dirty="0" err="1"/>
              <a:t>gyfeirio</a:t>
            </a:r>
            <a:r>
              <a:rPr lang="en-GB" sz="2200" dirty="0"/>
              <a:t> at y </a:t>
            </a:r>
            <a:r>
              <a:rPr lang="en-GB" sz="2200" dirty="0" err="1"/>
              <a:t>datblygiadau</a:t>
            </a:r>
            <a:r>
              <a:rPr lang="en-GB" sz="2200" dirty="0"/>
              <a:t> </a:t>
            </a:r>
            <a:r>
              <a:rPr lang="en-GB" sz="2200" dirty="0" err="1"/>
              <a:t>diweddaraf</a:t>
            </a:r>
            <a:r>
              <a:rPr lang="en-GB" sz="2200" dirty="0"/>
              <a:t> </a:t>
            </a:r>
            <a:r>
              <a:rPr lang="en-GB" sz="2200" dirty="0" err="1"/>
              <a:t>mewn</a:t>
            </a:r>
            <a:r>
              <a:rPr lang="en-GB" sz="2200" dirty="0"/>
              <a:t> </a:t>
            </a:r>
            <a:r>
              <a:rPr lang="en-GB" sz="2200" dirty="0" err="1"/>
              <a:t>Addysg</a:t>
            </a:r>
            <a:r>
              <a:rPr lang="en-GB" sz="2200" dirty="0"/>
              <a:t> (</a:t>
            </a:r>
            <a:r>
              <a:rPr lang="en-GB" sz="2200" dirty="0" err="1"/>
              <a:t>yn</a:t>
            </a:r>
            <a:r>
              <a:rPr lang="en-GB" sz="2200" dirty="0"/>
              <a:t> </a:t>
            </a:r>
            <a:r>
              <a:rPr lang="en-GB" sz="2200" dirty="0" err="1"/>
              <a:t>genedlaethol</a:t>
            </a:r>
            <a:r>
              <a:rPr lang="en-GB" sz="2200" dirty="0"/>
              <a:t> </a:t>
            </a:r>
            <a:r>
              <a:rPr lang="en-GB" sz="2200" dirty="0" err="1"/>
              <a:t>yng</a:t>
            </a:r>
            <a:r>
              <a:rPr lang="en-GB" sz="2200" dirty="0"/>
              <a:t> </a:t>
            </a:r>
            <a:r>
              <a:rPr lang="en-GB" sz="2200" dirty="0" err="1"/>
              <a:t>Nghymru</a:t>
            </a:r>
            <a:r>
              <a:rPr lang="en-GB" sz="2200" dirty="0"/>
              <a:t> ac </a:t>
            </a:r>
            <a:r>
              <a:rPr lang="en-GB" sz="2200" dirty="0" err="1"/>
              <a:t>yn</a:t>
            </a:r>
            <a:r>
              <a:rPr lang="en-GB" sz="2200" dirty="0"/>
              <a:t> </a:t>
            </a:r>
            <a:r>
              <a:rPr lang="en-GB" sz="2200" dirty="0" err="1"/>
              <a:t>rhyngwladol</a:t>
            </a:r>
            <a:r>
              <a:rPr lang="en-GB" sz="2200" dirty="0"/>
              <a:t>) </a:t>
            </a:r>
            <a:r>
              <a:rPr lang="en-GB" sz="2200" dirty="0" err="1"/>
              <a:t>a'r</a:t>
            </a:r>
            <a:r>
              <a:rPr lang="en-GB" sz="2200" dirty="0"/>
              <a:t> </a:t>
            </a:r>
            <a:r>
              <a:rPr lang="en-GB" sz="2200" dirty="0" err="1"/>
              <a:t>meddylfryd</a:t>
            </a:r>
            <a:r>
              <a:rPr lang="en-GB" sz="2200" dirty="0"/>
              <a:t> </a:t>
            </a:r>
            <a:r>
              <a:rPr lang="en-GB" sz="2200" dirty="0" err="1"/>
              <a:t>cyfredol</a:t>
            </a:r>
            <a:r>
              <a:rPr lang="en-GB" sz="2200" dirty="0"/>
              <a:t> </a:t>
            </a:r>
            <a:r>
              <a:rPr lang="en-GB" sz="2200" dirty="0" smtClean="0"/>
              <a:t>o ran </a:t>
            </a:r>
            <a:r>
              <a:rPr lang="en-GB" sz="2200" dirty="0" err="1"/>
              <a:t>theori</a:t>
            </a:r>
            <a:r>
              <a:rPr lang="en-GB" sz="2200" dirty="0"/>
              <a:t> ac </a:t>
            </a:r>
            <a:r>
              <a:rPr lang="en-GB" sz="2200" dirty="0" err="1"/>
              <a:t>arfer</a:t>
            </a:r>
            <a:r>
              <a:rPr lang="en-GB" sz="2200" dirty="0"/>
              <a:t> </a:t>
            </a:r>
            <a:r>
              <a:rPr lang="en-GB" sz="2200" dirty="0" err="1"/>
              <a:t>arweinyddiaeth</a:t>
            </a:r>
            <a:r>
              <a:rPr lang="en-GB" sz="2200" dirty="0"/>
              <a:t> </a:t>
            </a:r>
            <a:r>
              <a:rPr lang="en-GB" sz="2200" dirty="0" err="1"/>
              <a:t>effeithiol</a:t>
            </a:r>
            <a:r>
              <a:rPr lang="en-GB" sz="2200" dirty="0"/>
              <a:t>.</a:t>
            </a:r>
          </a:p>
        </p:txBody>
      </p:sp>
    </p:spTree>
    <p:extLst>
      <p:ext uri="{BB962C8B-B14F-4D97-AF65-F5344CB8AC3E}">
        <p14:creationId xmlns:p14="http://schemas.microsoft.com/office/powerpoint/2010/main" val="38562214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r"/>
            <a:r>
              <a:rPr lang="en-GB" sz="2800" b="1" dirty="0" err="1" smtClean="0"/>
              <a:t>Deilliannau</a:t>
            </a:r>
            <a:r>
              <a:rPr lang="en-GB" sz="2800" b="1" dirty="0" smtClean="0"/>
              <a:t> </a:t>
            </a:r>
            <a:r>
              <a:rPr lang="en-GB" sz="2800" b="1" dirty="0" err="1" smtClean="0"/>
              <a:t>Modiwl</a:t>
            </a:r>
            <a:r>
              <a:rPr lang="en-GB" sz="2800" b="1" dirty="0" smtClean="0"/>
              <a:t> 1:</a:t>
            </a:r>
            <a:br>
              <a:rPr lang="en-GB" sz="2800" b="1" dirty="0" smtClean="0"/>
            </a:br>
            <a:r>
              <a:rPr lang="en-GB" sz="2800" b="1" dirty="0" smtClean="0"/>
              <a:t>Module 1 learning </a:t>
            </a:r>
            <a:r>
              <a:rPr lang="en-GB" sz="2800" b="1" dirty="0"/>
              <a:t>o</a:t>
            </a:r>
            <a:r>
              <a:rPr lang="en-GB" sz="2800" b="1" dirty="0" smtClean="0"/>
              <a:t>utcomes:</a:t>
            </a:r>
            <a:endParaRPr lang="en-GB" sz="2800" b="1" dirty="0"/>
          </a:p>
        </p:txBody>
      </p:sp>
      <p:sp>
        <p:nvSpPr>
          <p:cNvPr id="9" name="Content Placeholder 8"/>
          <p:cNvSpPr>
            <a:spLocks noGrp="1"/>
          </p:cNvSpPr>
          <p:nvPr>
            <p:ph sz="half" idx="1"/>
          </p:nvPr>
        </p:nvSpPr>
        <p:spPr>
          <a:xfrm>
            <a:off x="838200" y="1825625"/>
            <a:ext cx="4784271" cy="4351338"/>
          </a:xfrm>
        </p:spPr>
        <p:txBody>
          <a:bodyPr>
            <a:normAutofit fontScale="70000" lnSpcReduction="20000"/>
          </a:bodyPr>
          <a:lstStyle/>
          <a:p>
            <a:pPr marL="0" indent="0">
              <a:buNone/>
            </a:pPr>
            <a:r>
              <a:rPr lang="en-GB" dirty="0" smtClean="0"/>
              <a:t>Your assignments will need to engage with the module learning outcomes:</a:t>
            </a:r>
          </a:p>
          <a:p>
            <a:pPr marL="0" indent="0">
              <a:buNone/>
            </a:pPr>
            <a:endParaRPr lang="en-GB" dirty="0" smtClean="0"/>
          </a:p>
          <a:p>
            <a:pPr>
              <a:buFontTx/>
              <a:buChar char="-"/>
            </a:pPr>
            <a:r>
              <a:rPr lang="en-GB" dirty="0" smtClean="0"/>
              <a:t>A comprehensive and critical understanding of the education change agenda in Wales and school leaders’ role in effecting that transformational change </a:t>
            </a:r>
          </a:p>
          <a:p>
            <a:pPr>
              <a:buFontTx/>
              <a:buChar char="-"/>
            </a:pPr>
            <a:r>
              <a:rPr lang="en-GB" dirty="0" smtClean="0"/>
              <a:t>A critically reflective understanding of participants’ own leadership journey in relation to the five standards and next steps for development</a:t>
            </a:r>
          </a:p>
          <a:p>
            <a:pPr>
              <a:buFontTx/>
              <a:buChar char="-"/>
            </a:pPr>
            <a:r>
              <a:rPr lang="en-GB" dirty="0" smtClean="0"/>
              <a:t>An in-depth and critically analytical research-based understanding of the role of effective collaborative leadership and responsibilities beyond school </a:t>
            </a:r>
          </a:p>
          <a:p>
            <a:pPr marL="0" indent="0">
              <a:buNone/>
            </a:pPr>
            <a:endParaRPr lang="en-GB" sz="1800" dirty="0" smtClean="0"/>
          </a:p>
          <a:p>
            <a:pPr marL="0" indent="0">
              <a:buNone/>
            </a:pPr>
            <a:endParaRPr lang="en-GB" sz="1800" dirty="0" smtClean="0"/>
          </a:p>
        </p:txBody>
      </p:sp>
      <p:sp>
        <p:nvSpPr>
          <p:cNvPr id="4" name="Footer Placeholder 3"/>
          <p:cNvSpPr>
            <a:spLocks noGrp="1"/>
          </p:cNvSpPr>
          <p:nvPr>
            <p:ph type="ftr" sz="quarter" idx="11"/>
          </p:nvPr>
        </p:nvSpPr>
        <p:spPr/>
        <p:txBody>
          <a:bodyPr/>
          <a:lstStyle/>
          <a:p>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
        <p:nvSpPr>
          <p:cNvPr id="3" name="Content Placeholder 2"/>
          <p:cNvSpPr>
            <a:spLocks noGrp="1"/>
          </p:cNvSpPr>
          <p:nvPr>
            <p:ph sz="half" idx="2"/>
          </p:nvPr>
        </p:nvSpPr>
        <p:spPr/>
        <p:txBody>
          <a:bodyPr>
            <a:normAutofit fontScale="70000" lnSpcReduction="20000"/>
          </a:bodyPr>
          <a:lstStyle/>
          <a:p>
            <a:pPr marL="0" indent="0">
              <a:buNone/>
            </a:pPr>
            <a:r>
              <a:rPr lang="en-GB" dirty="0" err="1"/>
              <a:t>Bydd</a:t>
            </a:r>
            <a:r>
              <a:rPr lang="en-GB" dirty="0"/>
              <a:t> </a:t>
            </a:r>
            <a:r>
              <a:rPr lang="en-GB" dirty="0" err="1"/>
              <a:t>angen</a:t>
            </a:r>
            <a:r>
              <a:rPr lang="en-GB" dirty="0"/>
              <a:t> </a:t>
            </a:r>
            <a:r>
              <a:rPr lang="en-GB" dirty="0" err="1"/>
              <a:t>i'ch</a:t>
            </a:r>
            <a:r>
              <a:rPr lang="en-GB" dirty="0"/>
              <a:t> </a:t>
            </a:r>
            <a:r>
              <a:rPr lang="en-GB" dirty="0" err="1"/>
              <a:t>aseiniadau</a:t>
            </a:r>
            <a:r>
              <a:rPr lang="en-GB" dirty="0"/>
              <a:t> </a:t>
            </a:r>
            <a:r>
              <a:rPr lang="en-GB" dirty="0" err="1"/>
              <a:t>ymwneud</a:t>
            </a:r>
            <a:r>
              <a:rPr lang="en-GB" dirty="0"/>
              <a:t> </a:t>
            </a:r>
            <a:r>
              <a:rPr lang="en-GB" dirty="0" err="1"/>
              <a:t>yn</a:t>
            </a:r>
            <a:r>
              <a:rPr lang="en-GB" dirty="0"/>
              <a:t> </a:t>
            </a:r>
            <a:r>
              <a:rPr lang="en-GB" dirty="0" err="1"/>
              <a:t>benodol</a:t>
            </a:r>
            <a:r>
              <a:rPr lang="en-GB" dirty="0"/>
              <a:t> â </a:t>
            </a:r>
            <a:r>
              <a:rPr lang="en-GB" dirty="0" err="1"/>
              <a:t>deilliannau</a:t>
            </a:r>
            <a:r>
              <a:rPr lang="en-GB" dirty="0"/>
              <a:t> </a:t>
            </a:r>
            <a:r>
              <a:rPr lang="en-GB" dirty="0" err="1"/>
              <a:t>dysgu'r</a:t>
            </a:r>
            <a:r>
              <a:rPr lang="en-GB" dirty="0"/>
              <a:t> </a:t>
            </a:r>
            <a:r>
              <a:rPr lang="en-GB" dirty="0" err="1"/>
              <a:t>modiwl</a:t>
            </a:r>
            <a:r>
              <a:rPr lang="en-GB" dirty="0"/>
              <a:t>:</a:t>
            </a:r>
          </a:p>
          <a:p>
            <a:endParaRPr lang="en-GB" dirty="0"/>
          </a:p>
          <a:p>
            <a:pPr marL="0" indent="0">
              <a:buNone/>
            </a:pPr>
            <a:r>
              <a:rPr lang="en-GB" dirty="0" smtClean="0"/>
              <a:t>- </a:t>
            </a:r>
            <a:r>
              <a:rPr lang="en-GB" dirty="0" err="1" smtClean="0"/>
              <a:t>Dealltwriaeth</a:t>
            </a:r>
            <a:r>
              <a:rPr lang="en-GB" dirty="0" smtClean="0"/>
              <a:t> </a:t>
            </a:r>
            <a:r>
              <a:rPr lang="en-GB" dirty="0" err="1"/>
              <a:t>gynhwysfawr</a:t>
            </a:r>
            <a:r>
              <a:rPr lang="en-GB" dirty="0"/>
              <a:t> a </a:t>
            </a:r>
            <a:r>
              <a:rPr lang="en-GB" dirty="0" err="1"/>
              <a:t>beirniadol</a:t>
            </a:r>
            <a:r>
              <a:rPr lang="en-GB" dirty="0"/>
              <a:t> </a:t>
            </a:r>
            <a:r>
              <a:rPr lang="en-GB" dirty="0" err="1"/>
              <a:t>o'r</a:t>
            </a:r>
            <a:r>
              <a:rPr lang="en-GB" dirty="0"/>
              <a:t> agenda </a:t>
            </a:r>
            <a:r>
              <a:rPr lang="en-GB" dirty="0" err="1"/>
              <a:t>diwygio</a:t>
            </a:r>
            <a:r>
              <a:rPr lang="en-GB" dirty="0"/>
              <a:t> </a:t>
            </a:r>
            <a:r>
              <a:rPr lang="en-GB" dirty="0" err="1"/>
              <a:t>addysg</a:t>
            </a:r>
            <a:r>
              <a:rPr lang="en-GB" dirty="0"/>
              <a:t> </a:t>
            </a:r>
            <a:r>
              <a:rPr lang="en-GB" dirty="0" err="1"/>
              <a:t>yng</a:t>
            </a:r>
            <a:r>
              <a:rPr lang="en-GB" dirty="0"/>
              <a:t> </a:t>
            </a:r>
            <a:r>
              <a:rPr lang="en-GB" dirty="0" err="1"/>
              <a:t>Nghymru</a:t>
            </a:r>
            <a:r>
              <a:rPr lang="en-GB" dirty="0"/>
              <a:t> a </a:t>
            </a:r>
            <a:r>
              <a:rPr lang="en-GB" dirty="0" err="1"/>
              <a:t>rôl</a:t>
            </a:r>
            <a:r>
              <a:rPr lang="en-GB" dirty="0"/>
              <a:t> </a:t>
            </a:r>
            <a:r>
              <a:rPr lang="en-GB" dirty="0" err="1"/>
              <a:t>arweinwyr</a:t>
            </a:r>
            <a:r>
              <a:rPr lang="en-GB" dirty="0"/>
              <a:t> </a:t>
            </a:r>
            <a:r>
              <a:rPr lang="en-GB" dirty="0" err="1"/>
              <a:t>ysgolion</a:t>
            </a:r>
            <a:r>
              <a:rPr lang="en-GB" dirty="0"/>
              <a:t> </a:t>
            </a:r>
            <a:r>
              <a:rPr lang="en-GB" dirty="0" err="1"/>
              <a:t>wrth</a:t>
            </a:r>
            <a:r>
              <a:rPr lang="en-GB" dirty="0"/>
              <a:t> </a:t>
            </a:r>
            <a:r>
              <a:rPr lang="en-GB" dirty="0" err="1"/>
              <a:t>gyflawni’r</a:t>
            </a:r>
            <a:r>
              <a:rPr lang="en-GB" dirty="0"/>
              <a:t> </a:t>
            </a:r>
            <a:r>
              <a:rPr lang="en-GB" dirty="0" err="1"/>
              <a:t>newid</a:t>
            </a:r>
            <a:r>
              <a:rPr lang="en-GB" dirty="0"/>
              <a:t> </a:t>
            </a:r>
            <a:r>
              <a:rPr lang="en-GB" dirty="0" err="1"/>
              <a:t>trawsffurfiol</a:t>
            </a:r>
            <a:r>
              <a:rPr lang="en-GB" dirty="0"/>
              <a:t> </a:t>
            </a:r>
            <a:r>
              <a:rPr lang="en-GB" dirty="0" err="1"/>
              <a:t>hwnnw</a:t>
            </a:r>
            <a:endParaRPr lang="en-GB" dirty="0"/>
          </a:p>
          <a:p>
            <a:pPr marL="0" indent="0">
              <a:buNone/>
            </a:pPr>
            <a:r>
              <a:rPr lang="en-GB" dirty="0" smtClean="0"/>
              <a:t>- </a:t>
            </a:r>
            <a:r>
              <a:rPr lang="en-GB" dirty="0" err="1" smtClean="0"/>
              <a:t>Dealltwriaeth</a:t>
            </a:r>
            <a:r>
              <a:rPr lang="en-GB" dirty="0" smtClean="0"/>
              <a:t> </a:t>
            </a:r>
            <a:r>
              <a:rPr lang="en-GB" dirty="0" err="1"/>
              <a:t>feirniadol</a:t>
            </a:r>
            <a:r>
              <a:rPr lang="en-GB" dirty="0"/>
              <a:t> </a:t>
            </a:r>
            <a:r>
              <a:rPr lang="en-GB" dirty="0" err="1"/>
              <a:t>o’ch</a:t>
            </a:r>
            <a:r>
              <a:rPr lang="en-GB" dirty="0"/>
              <a:t> </a:t>
            </a:r>
            <a:r>
              <a:rPr lang="en-GB" dirty="0" err="1"/>
              <a:t>taith</a:t>
            </a:r>
            <a:r>
              <a:rPr lang="en-GB" dirty="0"/>
              <a:t> </a:t>
            </a:r>
            <a:r>
              <a:rPr lang="en-GB" dirty="0" err="1"/>
              <a:t>arwain</a:t>
            </a:r>
            <a:r>
              <a:rPr lang="en-GB" dirty="0"/>
              <a:t> </a:t>
            </a:r>
            <a:r>
              <a:rPr lang="en-GB" dirty="0" err="1"/>
              <a:t>chithau</a:t>
            </a:r>
            <a:r>
              <a:rPr lang="en-GB" dirty="0"/>
              <a:t> </a:t>
            </a:r>
            <a:r>
              <a:rPr lang="en-GB" dirty="0" err="1"/>
              <a:t>mewn</a:t>
            </a:r>
            <a:r>
              <a:rPr lang="en-GB" dirty="0"/>
              <a:t> </a:t>
            </a:r>
            <a:r>
              <a:rPr lang="en-GB" dirty="0" err="1"/>
              <a:t>perthynas</a:t>
            </a:r>
            <a:r>
              <a:rPr lang="en-GB" dirty="0"/>
              <a:t> </a:t>
            </a:r>
            <a:r>
              <a:rPr lang="en-GB" dirty="0" err="1"/>
              <a:t>â'r</a:t>
            </a:r>
            <a:r>
              <a:rPr lang="en-GB" dirty="0"/>
              <a:t> </a:t>
            </a:r>
            <a:r>
              <a:rPr lang="en-GB" dirty="0" err="1"/>
              <a:t>pum</a:t>
            </a:r>
            <a:r>
              <a:rPr lang="en-GB" dirty="0"/>
              <a:t> </a:t>
            </a:r>
            <a:r>
              <a:rPr lang="en-GB" dirty="0" err="1"/>
              <a:t>safon</a:t>
            </a:r>
            <a:r>
              <a:rPr lang="en-GB" dirty="0"/>
              <a:t> </a:t>
            </a:r>
            <a:r>
              <a:rPr lang="en-GB" dirty="0" err="1"/>
              <a:t>a'r</a:t>
            </a:r>
            <a:r>
              <a:rPr lang="en-GB" dirty="0"/>
              <a:t> </a:t>
            </a:r>
            <a:r>
              <a:rPr lang="en-GB" dirty="0" err="1"/>
              <a:t>camau</a:t>
            </a:r>
            <a:r>
              <a:rPr lang="en-GB" dirty="0"/>
              <a:t> </a:t>
            </a:r>
            <a:r>
              <a:rPr lang="en-GB" dirty="0" err="1"/>
              <a:t>nesaf</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datblygiad</a:t>
            </a:r>
            <a:endParaRPr lang="en-GB" dirty="0"/>
          </a:p>
          <a:p>
            <a:pPr marL="0" indent="0">
              <a:buNone/>
            </a:pPr>
            <a:r>
              <a:rPr lang="en-GB" dirty="0" smtClean="0"/>
              <a:t>- </a:t>
            </a:r>
            <a:r>
              <a:rPr lang="en-GB" dirty="0" err="1" smtClean="0"/>
              <a:t>Dealltwriaeth</a:t>
            </a:r>
            <a:r>
              <a:rPr lang="en-GB" dirty="0" smtClean="0"/>
              <a:t> </a:t>
            </a:r>
            <a:r>
              <a:rPr lang="en-GB" dirty="0" err="1"/>
              <a:t>fanwl</a:t>
            </a:r>
            <a:r>
              <a:rPr lang="en-GB" dirty="0"/>
              <a:t> a </a:t>
            </a:r>
            <a:r>
              <a:rPr lang="en-GB" dirty="0" err="1"/>
              <a:t>beirniadol</a:t>
            </a:r>
            <a:r>
              <a:rPr lang="en-GB" dirty="0"/>
              <a:t> </a:t>
            </a:r>
            <a:r>
              <a:rPr lang="en-GB" dirty="0" err="1"/>
              <a:t>yn</a:t>
            </a:r>
            <a:r>
              <a:rPr lang="en-GB" dirty="0"/>
              <a:t> </a:t>
            </a:r>
            <a:r>
              <a:rPr lang="en-GB" dirty="0" err="1"/>
              <a:t>seiliedig</a:t>
            </a:r>
            <a:r>
              <a:rPr lang="en-GB" dirty="0"/>
              <a:t> </a:t>
            </a:r>
            <a:r>
              <a:rPr lang="en-GB" dirty="0" err="1"/>
              <a:t>ar</a:t>
            </a:r>
            <a:r>
              <a:rPr lang="en-GB" dirty="0"/>
              <a:t> </a:t>
            </a:r>
            <a:r>
              <a:rPr lang="en-GB" dirty="0" err="1"/>
              <a:t>ymchwil</a:t>
            </a:r>
            <a:r>
              <a:rPr lang="en-GB" dirty="0"/>
              <a:t> o </a:t>
            </a:r>
            <a:r>
              <a:rPr lang="en-GB" dirty="0" err="1"/>
              <a:t>rôl</a:t>
            </a:r>
            <a:r>
              <a:rPr lang="en-GB" dirty="0"/>
              <a:t> </a:t>
            </a:r>
            <a:r>
              <a:rPr lang="en-GB" dirty="0" err="1"/>
              <a:t>arweinyddiaeth</a:t>
            </a:r>
            <a:r>
              <a:rPr lang="en-GB" dirty="0"/>
              <a:t> a </a:t>
            </a:r>
            <a:r>
              <a:rPr lang="en-GB" dirty="0" err="1"/>
              <a:t>chyfrifoldebau</a:t>
            </a:r>
            <a:r>
              <a:rPr lang="en-GB" dirty="0"/>
              <a:t> </a:t>
            </a:r>
            <a:r>
              <a:rPr lang="en-GB" dirty="0" err="1"/>
              <a:t>cydweithredol</a:t>
            </a:r>
            <a:r>
              <a:rPr lang="en-GB" dirty="0"/>
              <a:t> </a:t>
            </a:r>
            <a:r>
              <a:rPr lang="en-GB" dirty="0" err="1"/>
              <a:t>effeithiol</a:t>
            </a:r>
            <a:r>
              <a:rPr lang="en-GB" dirty="0"/>
              <a:t> y </a:t>
            </a:r>
            <a:r>
              <a:rPr lang="en-GB" dirty="0" err="1"/>
              <a:t>tu</a:t>
            </a:r>
            <a:r>
              <a:rPr lang="en-GB" dirty="0"/>
              <a:t> </a:t>
            </a:r>
            <a:r>
              <a:rPr lang="en-GB" dirty="0" err="1"/>
              <a:t>hwnt</a:t>
            </a:r>
            <a:r>
              <a:rPr lang="en-GB" dirty="0"/>
              <a:t> </a:t>
            </a:r>
            <a:r>
              <a:rPr lang="en-GB" dirty="0" err="1"/>
              <a:t>i'r</a:t>
            </a:r>
            <a:r>
              <a:rPr lang="en-GB" dirty="0"/>
              <a:t> </a:t>
            </a:r>
            <a:r>
              <a:rPr lang="en-GB" dirty="0" err="1"/>
              <a:t>ysgol</a:t>
            </a:r>
            <a:r>
              <a:rPr lang="en-GB" dirty="0"/>
              <a:t> </a:t>
            </a:r>
          </a:p>
        </p:txBody>
      </p:sp>
    </p:spTree>
    <p:extLst>
      <p:ext uri="{BB962C8B-B14F-4D97-AF65-F5344CB8AC3E}">
        <p14:creationId xmlns:p14="http://schemas.microsoft.com/office/powerpoint/2010/main" val="278987221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r"/>
            <a:r>
              <a:rPr lang="en-GB" sz="2800" b="1" dirty="0" smtClean="0"/>
              <a:t/>
            </a:r>
            <a:br>
              <a:rPr lang="en-GB" sz="2800" b="1" dirty="0" smtClean="0"/>
            </a:br>
            <a:r>
              <a:rPr lang="en-GB" sz="2800" b="1" dirty="0" err="1" smtClean="0"/>
              <a:t>Aseiniadau</a:t>
            </a:r>
            <a:r>
              <a:rPr lang="en-GB" sz="2800" b="1" dirty="0" smtClean="0"/>
              <a:t> ac </a:t>
            </a:r>
            <a:r>
              <a:rPr lang="en-GB" sz="2800" b="1" dirty="0" err="1" smtClean="0"/>
              <a:t>Asesu</a:t>
            </a:r>
            <a:r>
              <a:rPr lang="en-GB" sz="2800" b="1" dirty="0" smtClean="0"/>
              <a:t/>
            </a:r>
            <a:br>
              <a:rPr lang="en-GB" sz="2800" b="1" dirty="0" smtClean="0"/>
            </a:br>
            <a:r>
              <a:rPr lang="en-GB" sz="2800" b="1" dirty="0" smtClean="0"/>
              <a:t>Assignments &amp; Assessment</a:t>
            </a:r>
            <a:endParaRPr lang="en-GB" sz="2800" b="1" dirty="0"/>
          </a:p>
        </p:txBody>
      </p:sp>
      <p:sp>
        <p:nvSpPr>
          <p:cNvPr id="9" name="Content Placeholder 8"/>
          <p:cNvSpPr>
            <a:spLocks noGrp="1"/>
          </p:cNvSpPr>
          <p:nvPr>
            <p:ph sz="half" idx="1"/>
          </p:nvPr>
        </p:nvSpPr>
        <p:spPr>
          <a:xfrm>
            <a:off x="838200" y="1825625"/>
            <a:ext cx="4784271" cy="4351338"/>
          </a:xfrm>
        </p:spPr>
        <p:txBody>
          <a:bodyPr>
            <a:normAutofit/>
          </a:bodyPr>
          <a:lstStyle/>
          <a:p>
            <a:pPr marL="0" indent="0">
              <a:buNone/>
            </a:pPr>
            <a:r>
              <a:rPr lang="en-GB" b="1" dirty="0"/>
              <a:t>You will need to:</a:t>
            </a:r>
          </a:p>
          <a:p>
            <a:r>
              <a:rPr lang="en-GB" dirty="0"/>
              <a:t>compile a portfolio (no more than 4 items, equivalent to 6,000 </a:t>
            </a:r>
            <a:r>
              <a:rPr lang="en-GB" dirty="0" smtClean="0"/>
              <a:t>words), </a:t>
            </a:r>
            <a:r>
              <a:rPr lang="en-GB" dirty="0"/>
              <a:t>to demonstrate critical engagement with the learning outcomes associated with the </a:t>
            </a:r>
            <a:r>
              <a:rPr lang="en-GB" dirty="0" smtClean="0"/>
              <a:t>module</a:t>
            </a:r>
            <a:endParaRPr lang="en-GB" dirty="0"/>
          </a:p>
          <a:p>
            <a:r>
              <a:rPr lang="en-GB" dirty="0"/>
              <a:t>Complete a reflective assignment of 1250 words</a:t>
            </a:r>
          </a:p>
          <a:p>
            <a:pPr marL="0" indent="0">
              <a:buNone/>
            </a:pPr>
            <a:endParaRPr lang="en-GB" sz="1800" dirty="0" smtClean="0"/>
          </a:p>
        </p:txBody>
      </p:sp>
      <p:sp>
        <p:nvSpPr>
          <p:cNvPr id="4" name="Footer Placeholder 3"/>
          <p:cNvSpPr>
            <a:spLocks noGrp="1"/>
          </p:cNvSpPr>
          <p:nvPr>
            <p:ph type="ftr" sz="quarter" idx="11"/>
          </p:nvPr>
        </p:nvSpPr>
        <p:spPr/>
        <p:txBody>
          <a:bodyPr/>
          <a:lstStyle/>
          <a:p>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
        <p:nvSpPr>
          <p:cNvPr id="3" name="Content Placeholder 2"/>
          <p:cNvSpPr>
            <a:spLocks noGrp="1"/>
          </p:cNvSpPr>
          <p:nvPr>
            <p:ph sz="half" idx="2"/>
          </p:nvPr>
        </p:nvSpPr>
        <p:spPr/>
        <p:txBody>
          <a:bodyPr>
            <a:normAutofit/>
          </a:bodyPr>
          <a:lstStyle/>
          <a:p>
            <a:pPr marL="0" indent="0">
              <a:buNone/>
            </a:pPr>
            <a:r>
              <a:rPr lang="en-GB" b="1" dirty="0" err="1"/>
              <a:t>B</a:t>
            </a:r>
            <a:r>
              <a:rPr lang="en-GB" b="1" dirty="0" err="1" smtClean="0"/>
              <a:t>ydd</a:t>
            </a:r>
            <a:r>
              <a:rPr lang="en-GB" b="1" dirty="0" smtClean="0"/>
              <a:t> </a:t>
            </a:r>
            <a:r>
              <a:rPr lang="en-GB" b="1" dirty="0" err="1" smtClean="0"/>
              <a:t>angen</a:t>
            </a:r>
            <a:r>
              <a:rPr lang="en-GB" b="1" dirty="0" smtClean="0"/>
              <a:t> </a:t>
            </a:r>
            <a:r>
              <a:rPr lang="en-GB" b="1" dirty="0" err="1" smtClean="0"/>
              <a:t>i</a:t>
            </a:r>
            <a:r>
              <a:rPr lang="en-GB" b="1" dirty="0" smtClean="0"/>
              <a:t> chi:</a:t>
            </a:r>
          </a:p>
          <a:p>
            <a:r>
              <a:rPr lang="en-GB" dirty="0" err="1" smtClean="0"/>
              <a:t>lunio</a:t>
            </a:r>
            <a:r>
              <a:rPr lang="en-GB" dirty="0" smtClean="0"/>
              <a:t> </a:t>
            </a:r>
            <a:r>
              <a:rPr lang="en-GB" dirty="0" err="1"/>
              <a:t>portffolio</a:t>
            </a:r>
            <a:r>
              <a:rPr lang="en-GB" dirty="0"/>
              <a:t> (dim </a:t>
            </a:r>
            <a:r>
              <a:rPr lang="en-GB" dirty="0" err="1"/>
              <a:t>mwy</a:t>
            </a:r>
            <a:r>
              <a:rPr lang="en-GB" dirty="0"/>
              <a:t> </a:t>
            </a:r>
            <a:r>
              <a:rPr lang="en-GB" dirty="0" err="1"/>
              <a:t>na</a:t>
            </a:r>
            <a:r>
              <a:rPr lang="en-GB" dirty="0"/>
              <a:t> 4 </a:t>
            </a:r>
            <a:r>
              <a:rPr lang="en-GB" dirty="0" err="1"/>
              <a:t>eitem</a:t>
            </a:r>
            <a:r>
              <a:rPr lang="en-GB" dirty="0"/>
              <a:t>, </a:t>
            </a:r>
            <a:r>
              <a:rPr lang="en-GB" dirty="0" err="1"/>
              <a:t>sy'n</a:t>
            </a:r>
            <a:r>
              <a:rPr lang="en-GB" dirty="0"/>
              <a:t> </a:t>
            </a:r>
            <a:r>
              <a:rPr lang="en-GB" dirty="0" err="1"/>
              <a:t>cyfateb</a:t>
            </a:r>
            <a:r>
              <a:rPr lang="en-GB" dirty="0"/>
              <a:t> </a:t>
            </a:r>
            <a:r>
              <a:rPr lang="en-GB" dirty="0" err="1"/>
              <a:t>i</a:t>
            </a:r>
            <a:r>
              <a:rPr lang="en-GB" dirty="0"/>
              <a:t> 6,000 o </a:t>
            </a:r>
            <a:r>
              <a:rPr lang="en-GB" dirty="0" err="1" smtClean="0"/>
              <a:t>eiriau</a:t>
            </a:r>
            <a:r>
              <a:rPr lang="en-GB" dirty="0" smtClean="0"/>
              <a:t>) </a:t>
            </a:r>
            <a:r>
              <a:rPr lang="en-GB" dirty="0" err="1" smtClean="0"/>
              <a:t>i</a:t>
            </a:r>
            <a:r>
              <a:rPr lang="en-GB" dirty="0" smtClean="0"/>
              <a:t> </a:t>
            </a:r>
            <a:r>
              <a:rPr lang="en-GB" dirty="0" err="1"/>
              <a:t>ddangos</a:t>
            </a:r>
            <a:r>
              <a:rPr lang="en-GB" dirty="0"/>
              <a:t> </a:t>
            </a:r>
            <a:r>
              <a:rPr lang="en-GB" dirty="0" err="1"/>
              <a:t>ymgysylltiad</a:t>
            </a:r>
            <a:r>
              <a:rPr lang="en-GB" dirty="0"/>
              <a:t> </a:t>
            </a:r>
            <a:r>
              <a:rPr lang="en-GB" dirty="0" err="1"/>
              <a:t>beirniadol</a:t>
            </a:r>
            <a:r>
              <a:rPr lang="en-GB" dirty="0"/>
              <a:t> </a:t>
            </a:r>
            <a:r>
              <a:rPr lang="en-GB" dirty="0" err="1"/>
              <a:t>â'r</a:t>
            </a:r>
            <a:r>
              <a:rPr lang="en-GB" dirty="0"/>
              <a:t> </a:t>
            </a:r>
            <a:r>
              <a:rPr lang="en-GB" dirty="0" err="1"/>
              <a:t>deilliannau</a:t>
            </a:r>
            <a:r>
              <a:rPr lang="en-GB" dirty="0"/>
              <a:t> </a:t>
            </a:r>
            <a:r>
              <a:rPr lang="en-GB" dirty="0" err="1"/>
              <a:t>dysgu</a:t>
            </a:r>
            <a:r>
              <a:rPr lang="en-GB" dirty="0"/>
              <a:t> </a:t>
            </a:r>
            <a:r>
              <a:rPr lang="en-GB" dirty="0" err="1"/>
              <a:t>sy'n</a:t>
            </a:r>
            <a:r>
              <a:rPr lang="en-GB" dirty="0"/>
              <a:t> </a:t>
            </a:r>
            <a:r>
              <a:rPr lang="en-GB" dirty="0" err="1"/>
              <a:t>gysylltiedig</a:t>
            </a:r>
            <a:r>
              <a:rPr lang="en-GB" dirty="0"/>
              <a:t> </a:t>
            </a:r>
            <a:r>
              <a:rPr lang="en-GB" dirty="0" err="1"/>
              <a:t>â'r</a:t>
            </a:r>
            <a:r>
              <a:rPr lang="en-GB" dirty="0"/>
              <a:t> </a:t>
            </a:r>
            <a:r>
              <a:rPr lang="en-GB" dirty="0" err="1" smtClean="0"/>
              <a:t>modiwl</a:t>
            </a:r>
            <a:endParaRPr lang="en-GB" dirty="0"/>
          </a:p>
          <a:p>
            <a:r>
              <a:rPr lang="en-GB" dirty="0" err="1"/>
              <a:t>Cwblhau</a:t>
            </a:r>
            <a:r>
              <a:rPr lang="en-GB" dirty="0"/>
              <a:t> </a:t>
            </a:r>
            <a:r>
              <a:rPr lang="en-GB" dirty="0" err="1"/>
              <a:t>aseiniad</a:t>
            </a:r>
            <a:r>
              <a:rPr lang="en-GB" dirty="0"/>
              <a:t> </a:t>
            </a:r>
            <a:r>
              <a:rPr lang="en-GB" dirty="0" err="1"/>
              <a:t>myfyriol</a:t>
            </a:r>
            <a:r>
              <a:rPr lang="en-GB" dirty="0"/>
              <a:t> o 1250 o </a:t>
            </a:r>
            <a:r>
              <a:rPr lang="en-GB" dirty="0" err="1"/>
              <a:t>eiriau</a:t>
            </a:r>
            <a:endParaRPr lang="en-GB" dirty="0"/>
          </a:p>
        </p:txBody>
      </p:sp>
    </p:spTree>
    <p:extLst>
      <p:ext uri="{BB962C8B-B14F-4D97-AF65-F5344CB8AC3E}">
        <p14:creationId xmlns:p14="http://schemas.microsoft.com/office/powerpoint/2010/main" val="9878725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r"/>
            <a:r>
              <a:rPr lang="en-GB" sz="2800" b="1" dirty="0" smtClean="0"/>
              <a:t/>
            </a:r>
            <a:br>
              <a:rPr lang="en-GB" sz="2800" b="1" dirty="0" smtClean="0"/>
            </a:br>
            <a:r>
              <a:rPr lang="en-GB" sz="2800" dirty="0" err="1" smtClean="0"/>
              <a:t>Modylau</a:t>
            </a:r>
            <a:r>
              <a:rPr lang="en-GB" sz="2800" dirty="0" smtClean="0"/>
              <a:t> 2,3 &amp; 4</a:t>
            </a:r>
            <a:br>
              <a:rPr lang="en-GB" sz="2800" dirty="0" smtClean="0"/>
            </a:br>
            <a:r>
              <a:rPr lang="en-GB" sz="2800" b="1" dirty="0" smtClean="0"/>
              <a:t>Modules 2, 3 &amp; 4</a:t>
            </a:r>
            <a:endParaRPr lang="en-GB" sz="2800" b="1" dirty="0"/>
          </a:p>
        </p:txBody>
      </p:sp>
      <p:sp>
        <p:nvSpPr>
          <p:cNvPr id="9" name="Content Placeholder 8"/>
          <p:cNvSpPr>
            <a:spLocks noGrp="1"/>
          </p:cNvSpPr>
          <p:nvPr>
            <p:ph sz="half" idx="1"/>
          </p:nvPr>
        </p:nvSpPr>
        <p:spPr>
          <a:xfrm>
            <a:off x="838200" y="1825625"/>
            <a:ext cx="4784271" cy="4351338"/>
          </a:xfrm>
        </p:spPr>
        <p:txBody>
          <a:bodyPr>
            <a:noAutofit/>
          </a:bodyPr>
          <a:lstStyle/>
          <a:p>
            <a:r>
              <a:rPr lang="en-GB" sz="2400" dirty="0" smtClean="0"/>
              <a:t>Exactly the same assessment and assignment details as module 1 (portfolio &amp; reflective assignment)</a:t>
            </a:r>
          </a:p>
          <a:p>
            <a:pPr marL="0" indent="0">
              <a:buNone/>
            </a:pPr>
            <a:endParaRPr lang="en-GB" sz="2400" dirty="0"/>
          </a:p>
          <a:p>
            <a:r>
              <a:rPr lang="en-GB" sz="2400" dirty="0" smtClean="0"/>
              <a:t>But aligned to the learning outcomes of the individual module</a:t>
            </a:r>
          </a:p>
          <a:p>
            <a:pPr marL="0" indent="0">
              <a:buNone/>
            </a:pPr>
            <a:endParaRPr lang="en-GB" sz="2400" dirty="0"/>
          </a:p>
          <a:p>
            <a:r>
              <a:rPr lang="en-GB" sz="2400" dirty="0" smtClean="0"/>
              <a:t>All details will be in the handbook you receive at next university day</a:t>
            </a:r>
          </a:p>
        </p:txBody>
      </p:sp>
      <p:sp>
        <p:nvSpPr>
          <p:cNvPr id="4" name="Footer Placeholder 3"/>
          <p:cNvSpPr>
            <a:spLocks noGrp="1"/>
          </p:cNvSpPr>
          <p:nvPr>
            <p:ph type="ftr" sz="quarter" idx="11"/>
          </p:nvPr>
        </p:nvSpPr>
        <p:spPr/>
        <p:txBody>
          <a:bodyPr/>
          <a:lstStyle/>
          <a:p>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
        <p:nvSpPr>
          <p:cNvPr id="3" name="Content Placeholder 2"/>
          <p:cNvSpPr>
            <a:spLocks noGrp="1"/>
          </p:cNvSpPr>
          <p:nvPr>
            <p:ph sz="half" idx="2"/>
          </p:nvPr>
        </p:nvSpPr>
        <p:spPr/>
        <p:txBody>
          <a:bodyPr>
            <a:normAutofit/>
          </a:bodyPr>
          <a:lstStyle/>
          <a:p>
            <a:r>
              <a:rPr lang="en-GB" sz="2400" dirty="0" err="1"/>
              <a:t>Yn</a:t>
            </a:r>
            <a:r>
              <a:rPr lang="en-GB" sz="2400" dirty="0"/>
              <a:t> union </a:t>
            </a:r>
            <a:r>
              <a:rPr lang="en-GB" sz="2400" dirty="0" err="1"/>
              <a:t>yr</a:t>
            </a:r>
            <a:r>
              <a:rPr lang="en-GB" sz="2400" dirty="0"/>
              <a:t> un </a:t>
            </a:r>
            <a:r>
              <a:rPr lang="en-GB" sz="2400" dirty="0" err="1"/>
              <a:t>manylion</a:t>
            </a:r>
            <a:r>
              <a:rPr lang="en-GB" sz="2400" dirty="0"/>
              <a:t> </a:t>
            </a:r>
            <a:r>
              <a:rPr lang="en-GB" sz="2400" dirty="0" err="1"/>
              <a:t>asesu</a:t>
            </a:r>
            <a:r>
              <a:rPr lang="en-GB" sz="2400" dirty="0"/>
              <a:t> ac </a:t>
            </a:r>
            <a:r>
              <a:rPr lang="en-GB" sz="2400" dirty="0" err="1" smtClean="0"/>
              <a:t>aseiniadauâ</a:t>
            </a:r>
            <a:r>
              <a:rPr lang="en-GB" sz="2400" dirty="0" smtClean="0"/>
              <a:t> </a:t>
            </a:r>
            <a:r>
              <a:rPr lang="en-GB" sz="2400" dirty="0" err="1"/>
              <a:t>modiwl</a:t>
            </a:r>
            <a:r>
              <a:rPr lang="en-GB" sz="2400" dirty="0"/>
              <a:t> 1 (</a:t>
            </a:r>
            <a:r>
              <a:rPr lang="en-GB" sz="2400" dirty="0" err="1"/>
              <a:t>portffolio</a:t>
            </a:r>
            <a:r>
              <a:rPr lang="en-GB" sz="2400" dirty="0"/>
              <a:t> &amp; </a:t>
            </a:r>
            <a:r>
              <a:rPr lang="en-GB" sz="2400" dirty="0" err="1" smtClean="0"/>
              <a:t>aseiniad</a:t>
            </a:r>
            <a:r>
              <a:rPr lang="en-GB" sz="2400" dirty="0" smtClean="0"/>
              <a:t> </a:t>
            </a:r>
            <a:r>
              <a:rPr lang="en-GB" sz="2400" dirty="0" err="1" smtClean="0"/>
              <a:t>myfyriol</a:t>
            </a:r>
            <a:endParaRPr lang="en-GB" sz="2400" dirty="0"/>
          </a:p>
          <a:p>
            <a:endParaRPr lang="en-GB" sz="2400" dirty="0"/>
          </a:p>
          <a:p>
            <a:r>
              <a:rPr lang="en-GB" sz="2400" dirty="0" err="1"/>
              <a:t>Ond</a:t>
            </a:r>
            <a:r>
              <a:rPr lang="en-GB" sz="2400" dirty="0"/>
              <a:t> </a:t>
            </a:r>
            <a:r>
              <a:rPr lang="en-GB" sz="2400" dirty="0" err="1"/>
              <a:t>yn</a:t>
            </a:r>
            <a:r>
              <a:rPr lang="en-GB" sz="2400" dirty="0"/>
              <a:t> </a:t>
            </a:r>
            <a:r>
              <a:rPr lang="en-GB" sz="2400" dirty="0" err="1"/>
              <a:t>gyson</a:t>
            </a:r>
            <a:r>
              <a:rPr lang="en-GB" sz="2400" dirty="0"/>
              <a:t> â </a:t>
            </a:r>
            <a:r>
              <a:rPr lang="en-GB" sz="2400" dirty="0" err="1"/>
              <a:t>deilliannau</a:t>
            </a:r>
            <a:r>
              <a:rPr lang="en-GB" sz="2400" dirty="0"/>
              <a:t> </a:t>
            </a:r>
            <a:r>
              <a:rPr lang="en-GB" sz="2400" dirty="0" err="1"/>
              <a:t>dysgu'r</a:t>
            </a:r>
            <a:r>
              <a:rPr lang="en-GB" sz="2400" dirty="0"/>
              <a:t> </a:t>
            </a:r>
            <a:r>
              <a:rPr lang="en-GB" sz="2400" dirty="0" err="1"/>
              <a:t>modiwl</a:t>
            </a:r>
            <a:r>
              <a:rPr lang="en-GB" sz="2400" dirty="0"/>
              <a:t> </a:t>
            </a:r>
            <a:r>
              <a:rPr lang="en-GB" sz="2400" dirty="0" err="1"/>
              <a:t>unigol</a:t>
            </a:r>
            <a:endParaRPr lang="en-GB" sz="2400" dirty="0"/>
          </a:p>
          <a:p>
            <a:endParaRPr lang="en-GB" sz="2400" dirty="0"/>
          </a:p>
          <a:p>
            <a:r>
              <a:rPr lang="en-GB" sz="2400" dirty="0" err="1"/>
              <a:t>Bydd</a:t>
            </a:r>
            <a:r>
              <a:rPr lang="en-GB" sz="2400" dirty="0"/>
              <a:t> </a:t>
            </a:r>
            <a:r>
              <a:rPr lang="en-GB" sz="2400" dirty="0" err="1"/>
              <a:t>yr</a:t>
            </a:r>
            <a:r>
              <a:rPr lang="en-GB" sz="2400" dirty="0"/>
              <a:t> </a:t>
            </a:r>
            <a:r>
              <a:rPr lang="en-GB" sz="2400" dirty="0" err="1"/>
              <a:t>holl</a:t>
            </a:r>
            <a:r>
              <a:rPr lang="en-GB" sz="2400" dirty="0"/>
              <a:t> </a:t>
            </a:r>
            <a:r>
              <a:rPr lang="en-GB" sz="2400" dirty="0" err="1"/>
              <a:t>fanylion</a:t>
            </a:r>
            <a:r>
              <a:rPr lang="en-GB" sz="2400" dirty="0"/>
              <a:t> </a:t>
            </a:r>
            <a:r>
              <a:rPr lang="en-GB" sz="2400" dirty="0" err="1" smtClean="0"/>
              <a:t>perthnasol</a:t>
            </a:r>
            <a:r>
              <a:rPr lang="en-GB" sz="2400" dirty="0" smtClean="0"/>
              <a:t> </a:t>
            </a:r>
            <a:r>
              <a:rPr lang="en-GB" sz="2400" dirty="0" err="1" smtClean="0"/>
              <a:t>yn</a:t>
            </a:r>
            <a:r>
              <a:rPr lang="en-GB" sz="2400" dirty="0" smtClean="0"/>
              <a:t> </a:t>
            </a:r>
            <a:r>
              <a:rPr lang="en-GB" sz="2400" dirty="0"/>
              <a:t>y </a:t>
            </a:r>
            <a:r>
              <a:rPr lang="en-GB" sz="2400" dirty="0" err="1"/>
              <a:t>llawlyfr</a:t>
            </a:r>
            <a:r>
              <a:rPr lang="en-GB" sz="2400" dirty="0"/>
              <a:t> a </a:t>
            </a:r>
            <a:r>
              <a:rPr lang="en-GB" sz="2400" dirty="0" err="1"/>
              <a:t>gewch</a:t>
            </a:r>
            <a:r>
              <a:rPr lang="en-GB" sz="2400" dirty="0"/>
              <a:t> </a:t>
            </a:r>
            <a:r>
              <a:rPr lang="en-GB" sz="2400" dirty="0" err="1"/>
              <a:t>ar</a:t>
            </a:r>
            <a:r>
              <a:rPr lang="en-GB" sz="2400" dirty="0"/>
              <a:t> y </a:t>
            </a:r>
            <a:r>
              <a:rPr lang="en-GB" sz="2400" dirty="0" err="1"/>
              <a:t>diwrnod</a:t>
            </a:r>
            <a:r>
              <a:rPr lang="en-GB" sz="2400" dirty="0"/>
              <a:t> </a:t>
            </a:r>
            <a:r>
              <a:rPr lang="en-GB" sz="2400" dirty="0" err="1"/>
              <a:t>Prifysgol</a:t>
            </a:r>
            <a:r>
              <a:rPr lang="en-GB" sz="2400" dirty="0"/>
              <a:t> </a:t>
            </a:r>
            <a:r>
              <a:rPr lang="en-GB" sz="2400" dirty="0" err="1"/>
              <a:t>nesaf</a:t>
            </a:r>
            <a:endParaRPr lang="en-GB" sz="2400" dirty="0"/>
          </a:p>
        </p:txBody>
      </p:sp>
    </p:spTree>
    <p:extLst>
      <p:ext uri="{BB962C8B-B14F-4D97-AF65-F5344CB8AC3E}">
        <p14:creationId xmlns:p14="http://schemas.microsoft.com/office/powerpoint/2010/main" val="34563736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r"/>
            <a:r>
              <a:rPr lang="en-GB" sz="2800" dirty="0" err="1" smtClean="0"/>
              <a:t>Modiwl</a:t>
            </a:r>
            <a:r>
              <a:rPr lang="en-GB" sz="2800" dirty="0" smtClean="0"/>
              <a:t> 5</a:t>
            </a:r>
            <a:br>
              <a:rPr lang="en-GB" sz="2800" dirty="0" smtClean="0"/>
            </a:br>
            <a:r>
              <a:rPr lang="en-GB" sz="2800" b="1" dirty="0" smtClean="0"/>
              <a:t>Module 5</a:t>
            </a:r>
            <a:endParaRPr lang="en-GB" sz="2800" b="1" dirty="0"/>
          </a:p>
        </p:txBody>
      </p:sp>
      <p:sp>
        <p:nvSpPr>
          <p:cNvPr id="9" name="Content Placeholder 8"/>
          <p:cNvSpPr>
            <a:spLocks noGrp="1"/>
          </p:cNvSpPr>
          <p:nvPr>
            <p:ph sz="half" idx="1"/>
          </p:nvPr>
        </p:nvSpPr>
        <p:spPr>
          <a:xfrm>
            <a:off x="838200" y="1339970"/>
            <a:ext cx="4784271" cy="4836993"/>
          </a:xfrm>
        </p:spPr>
        <p:txBody>
          <a:bodyPr>
            <a:noAutofit/>
          </a:bodyPr>
          <a:lstStyle/>
          <a:p>
            <a:r>
              <a:rPr lang="en-GB" sz="1500" dirty="0" smtClean="0"/>
              <a:t>60 credit module</a:t>
            </a:r>
          </a:p>
          <a:p>
            <a:r>
              <a:rPr lang="en-GB" sz="1500" dirty="0" smtClean="0"/>
              <a:t>15,000 word project report</a:t>
            </a:r>
            <a:endParaRPr lang="en-GB" sz="1500" dirty="0">
              <a:solidFill>
                <a:srgbClr val="FF0000"/>
              </a:solidFill>
            </a:endParaRPr>
          </a:p>
          <a:p>
            <a:pPr marL="0" indent="0">
              <a:buNone/>
            </a:pPr>
            <a:r>
              <a:rPr lang="en-GB" sz="1500" b="1" dirty="0" smtClean="0"/>
              <a:t>Aim: </a:t>
            </a:r>
            <a:r>
              <a:rPr lang="en-GB" sz="1500" dirty="0" smtClean="0"/>
              <a:t>To </a:t>
            </a:r>
            <a:r>
              <a:rPr lang="en-GB" sz="1500" dirty="0"/>
              <a:t>enable the student to pursue an independent work-based learning project which has been negotiated with both their organisation and their assigned tutor. </a:t>
            </a:r>
          </a:p>
          <a:p>
            <a:pPr marL="0" indent="0">
              <a:buNone/>
            </a:pPr>
            <a:r>
              <a:rPr lang="en-GB" sz="1500" b="1" dirty="0" smtClean="0"/>
              <a:t>Learning Outcomes: </a:t>
            </a:r>
            <a:r>
              <a:rPr lang="en-GB" sz="1500" dirty="0" smtClean="0"/>
              <a:t>Upon </a:t>
            </a:r>
            <a:r>
              <a:rPr lang="en-GB" sz="1500" dirty="0"/>
              <a:t>the successful completion of this module, the student should be able to: </a:t>
            </a:r>
            <a:endParaRPr lang="en-GB" sz="1500" dirty="0" smtClean="0"/>
          </a:p>
          <a:p>
            <a:pPr marL="0" indent="0">
              <a:buNone/>
            </a:pPr>
            <a:r>
              <a:rPr lang="en-GB" sz="1500" dirty="0" smtClean="0"/>
              <a:t>• design </a:t>
            </a:r>
            <a:r>
              <a:rPr lang="en-GB" sz="1500" dirty="0"/>
              <a:t>and negotiate a substantial, </a:t>
            </a:r>
            <a:r>
              <a:rPr lang="en-GB" sz="1500" dirty="0" smtClean="0"/>
              <a:t>methodologically sound</a:t>
            </a:r>
            <a:r>
              <a:rPr lang="en-GB" sz="1500" dirty="0"/>
              <a:t>, work-based study, demonstrating due regard </a:t>
            </a:r>
            <a:r>
              <a:rPr lang="en-GB" sz="1500" dirty="0" smtClean="0"/>
              <a:t>to ethical </a:t>
            </a:r>
            <a:r>
              <a:rPr lang="en-GB" sz="1500" dirty="0"/>
              <a:t>issues; </a:t>
            </a:r>
            <a:endParaRPr lang="en-GB" sz="1500" dirty="0" smtClean="0"/>
          </a:p>
          <a:p>
            <a:r>
              <a:rPr lang="en-GB" sz="1500" dirty="0" smtClean="0"/>
              <a:t>analyse</a:t>
            </a:r>
            <a:r>
              <a:rPr lang="en-GB" sz="1500" dirty="0"/>
              <a:t>, interpret, critically evaluate and report relevant research data, understanding and managing dilemmas and value-conflicts</a:t>
            </a:r>
            <a:r>
              <a:rPr lang="en-GB" sz="1500" dirty="0" smtClean="0"/>
              <a:t>;</a:t>
            </a:r>
          </a:p>
          <a:p>
            <a:r>
              <a:rPr lang="en-GB" sz="1500" dirty="0" smtClean="0"/>
              <a:t> recommend </a:t>
            </a:r>
            <a:r>
              <a:rPr lang="en-GB" sz="1500" dirty="0"/>
              <a:t>future actions based on the findings, discussing interrelationships between wider systems in which the area of practice is located; </a:t>
            </a:r>
            <a:endParaRPr lang="en-GB" sz="1500" dirty="0" smtClean="0"/>
          </a:p>
          <a:p>
            <a:r>
              <a:rPr lang="en-GB" sz="1500" dirty="0" smtClean="0"/>
              <a:t>reflect </a:t>
            </a:r>
            <a:r>
              <a:rPr lang="en-GB" sz="1500" dirty="0"/>
              <a:t>critically on the outcomes of a project, including individual learning, lessons learned, and issues of insider research. </a:t>
            </a:r>
            <a:endParaRPr lang="en-GB" sz="1500" dirty="0" smtClean="0"/>
          </a:p>
        </p:txBody>
      </p:sp>
      <p:sp>
        <p:nvSpPr>
          <p:cNvPr id="4" name="Footer Placeholder 3"/>
          <p:cNvSpPr>
            <a:spLocks noGrp="1"/>
          </p:cNvSpPr>
          <p:nvPr>
            <p:ph type="ftr" sz="quarter" idx="11"/>
          </p:nvPr>
        </p:nvSpPr>
        <p:spPr/>
        <p:txBody>
          <a:bodyPr/>
          <a:lstStyle/>
          <a:p>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
        <p:nvSpPr>
          <p:cNvPr id="3" name="Content Placeholder 2"/>
          <p:cNvSpPr>
            <a:spLocks noGrp="1"/>
          </p:cNvSpPr>
          <p:nvPr>
            <p:ph sz="half" idx="2"/>
          </p:nvPr>
        </p:nvSpPr>
        <p:spPr>
          <a:xfrm>
            <a:off x="6096000" y="1446063"/>
            <a:ext cx="5181600" cy="4351338"/>
          </a:xfrm>
        </p:spPr>
        <p:txBody>
          <a:bodyPr>
            <a:normAutofit fontScale="55000" lnSpcReduction="20000"/>
          </a:bodyPr>
          <a:lstStyle/>
          <a:p>
            <a:r>
              <a:rPr lang="en-GB" dirty="0" err="1"/>
              <a:t>Modiwl</a:t>
            </a:r>
            <a:r>
              <a:rPr lang="en-GB" dirty="0"/>
              <a:t> 60 </a:t>
            </a:r>
            <a:r>
              <a:rPr lang="en-GB" dirty="0" err="1"/>
              <a:t>credyd</a:t>
            </a:r>
            <a:endParaRPr lang="en-GB" dirty="0"/>
          </a:p>
          <a:p>
            <a:r>
              <a:rPr lang="en-GB" dirty="0" err="1"/>
              <a:t>Adroddiad</a:t>
            </a:r>
            <a:r>
              <a:rPr lang="en-GB" dirty="0"/>
              <a:t> </a:t>
            </a:r>
            <a:r>
              <a:rPr lang="en-GB" dirty="0" err="1"/>
              <a:t>prosiect</a:t>
            </a:r>
            <a:r>
              <a:rPr lang="en-GB" dirty="0"/>
              <a:t> 15,000 </a:t>
            </a:r>
            <a:r>
              <a:rPr lang="en-GB" dirty="0" err="1"/>
              <a:t>gair</a:t>
            </a:r>
            <a:endParaRPr lang="en-GB" dirty="0"/>
          </a:p>
          <a:p>
            <a:pPr marL="0" indent="0">
              <a:buNone/>
            </a:pPr>
            <a:endParaRPr lang="en-GB" b="1" dirty="0" smtClean="0"/>
          </a:p>
          <a:p>
            <a:pPr marL="0" indent="0">
              <a:buNone/>
            </a:pPr>
            <a:r>
              <a:rPr lang="en-GB" b="1" dirty="0" smtClean="0"/>
              <a:t>Nod</a:t>
            </a:r>
            <a:r>
              <a:rPr lang="en-GB" b="1" dirty="0"/>
              <a:t>: </a:t>
            </a:r>
            <a:r>
              <a:rPr lang="en-GB" dirty="0" err="1"/>
              <a:t>Galluogi'r</a:t>
            </a:r>
            <a:r>
              <a:rPr lang="en-GB" dirty="0"/>
              <a:t> </a:t>
            </a:r>
            <a:r>
              <a:rPr lang="en-GB" dirty="0" err="1"/>
              <a:t>myfyriwr</a:t>
            </a:r>
            <a:r>
              <a:rPr lang="en-GB" dirty="0"/>
              <a:t> </a:t>
            </a:r>
            <a:r>
              <a:rPr lang="en-GB" dirty="0" err="1"/>
              <a:t>i</a:t>
            </a:r>
            <a:r>
              <a:rPr lang="en-GB" dirty="0"/>
              <a:t> </a:t>
            </a:r>
            <a:r>
              <a:rPr lang="en-GB" dirty="0" err="1"/>
              <a:t>ddilyn</a:t>
            </a:r>
            <a:r>
              <a:rPr lang="en-GB" dirty="0"/>
              <a:t> </a:t>
            </a:r>
            <a:r>
              <a:rPr lang="en-GB" dirty="0" err="1"/>
              <a:t>prosiect</a:t>
            </a:r>
            <a:r>
              <a:rPr lang="en-GB" dirty="0"/>
              <a:t> </a:t>
            </a:r>
            <a:r>
              <a:rPr lang="en-GB" dirty="0" err="1"/>
              <a:t>annibynnol</a:t>
            </a:r>
            <a:r>
              <a:rPr lang="en-GB" dirty="0"/>
              <a:t> </a:t>
            </a:r>
            <a:r>
              <a:rPr lang="en-GB" dirty="0" err="1"/>
              <a:t>yn</a:t>
            </a:r>
            <a:r>
              <a:rPr lang="en-GB" dirty="0"/>
              <a:t> </a:t>
            </a:r>
            <a:r>
              <a:rPr lang="en-GB" dirty="0" err="1"/>
              <a:t>seiliedig</a:t>
            </a:r>
            <a:r>
              <a:rPr lang="en-GB" dirty="0"/>
              <a:t> </a:t>
            </a:r>
            <a:r>
              <a:rPr lang="en-GB" dirty="0" err="1"/>
              <a:t>ar</a:t>
            </a:r>
            <a:r>
              <a:rPr lang="en-GB" dirty="0"/>
              <a:t> </a:t>
            </a:r>
            <a:r>
              <a:rPr lang="en-GB" dirty="0" err="1"/>
              <a:t>arfer</a:t>
            </a:r>
            <a:r>
              <a:rPr lang="en-GB" dirty="0"/>
              <a:t> </a:t>
            </a:r>
            <a:r>
              <a:rPr lang="en-GB" dirty="0" err="1"/>
              <a:t>yn</a:t>
            </a:r>
            <a:r>
              <a:rPr lang="en-GB" dirty="0"/>
              <a:t> y </a:t>
            </a:r>
            <a:r>
              <a:rPr lang="en-GB" dirty="0" err="1"/>
              <a:t>gweithle</a:t>
            </a:r>
            <a:r>
              <a:rPr lang="en-GB" dirty="0"/>
              <a:t>, </a:t>
            </a:r>
            <a:r>
              <a:rPr lang="en-GB" dirty="0" err="1"/>
              <a:t>yn</a:t>
            </a:r>
            <a:r>
              <a:rPr lang="en-GB" dirty="0"/>
              <a:t> </a:t>
            </a:r>
            <a:r>
              <a:rPr lang="en-GB" dirty="0" err="1"/>
              <a:t>dilyn</a:t>
            </a:r>
            <a:r>
              <a:rPr lang="en-GB" dirty="0"/>
              <a:t> </a:t>
            </a:r>
            <a:r>
              <a:rPr lang="en-GB" dirty="0" err="1"/>
              <a:t>trafodaeth</a:t>
            </a:r>
            <a:r>
              <a:rPr lang="en-GB" dirty="0"/>
              <a:t> </a:t>
            </a:r>
            <a:r>
              <a:rPr lang="en-GB" dirty="0" err="1"/>
              <a:t>gyda’r</a:t>
            </a:r>
            <a:r>
              <a:rPr lang="en-GB" dirty="0"/>
              <a:t> </a:t>
            </a:r>
            <a:r>
              <a:rPr lang="en-GB" dirty="0" err="1"/>
              <a:t>sefydliad</a:t>
            </a:r>
            <a:r>
              <a:rPr lang="en-GB" dirty="0"/>
              <a:t> </a:t>
            </a:r>
            <a:r>
              <a:rPr lang="en-GB" dirty="0" err="1"/>
              <a:t>perthnasol</a:t>
            </a:r>
            <a:r>
              <a:rPr lang="en-GB" dirty="0"/>
              <a:t> </a:t>
            </a:r>
            <a:r>
              <a:rPr lang="en-GB" dirty="0" err="1"/>
              <a:t>a’r</a:t>
            </a:r>
            <a:r>
              <a:rPr lang="en-GB" dirty="0"/>
              <a:t> </a:t>
            </a:r>
            <a:r>
              <a:rPr lang="en-GB" dirty="0" err="1"/>
              <a:t>tiwtor</a:t>
            </a:r>
            <a:r>
              <a:rPr lang="en-GB" dirty="0"/>
              <a:t> </a:t>
            </a:r>
            <a:r>
              <a:rPr lang="en-GB" dirty="0" err="1"/>
              <a:t>penodedig</a:t>
            </a:r>
            <a:r>
              <a:rPr lang="en-GB" dirty="0"/>
              <a:t>.</a:t>
            </a:r>
          </a:p>
          <a:p>
            <a:pPr marL="0" indent="0">
              <a:buNone/>
            </a:pPr>
            <a:r>
              <a:rPr lang="en-GB" b="1" dirty="0" err="1"/>
              <a:t>D</a:t>
            </a:r>
            <a:r>
              <a:rPr lang="en-GB" b="1" dirty="0" err="1" smtClean="0"/>
              <a:t>eilliannau</a:t>
            </a:r>
            <a:r>
              <a:rPr lang="en-GB" b="1" dirty="0"/>
              <a:t>: </a:t>
            </a:r>
            <a:r>
              <a:rPr lang="en-GB" dirty="0" err="1"/>
              <a:t>Ar</a:t>
            </a:r>
            <a:r>
              <a:rPr lang="en-GB" dirty="0"/>
              <a:t> </a:t>
            </a:r>
            <a:r>
              <a:rPr lang="en-GB" dirty="0" err="1"/>
              <a:t>ôl</a:t>
            </a:r>
            <a:r>
              <a:rPr lang="en-GB" dirty="0"/>
              <a:t> </a:t>
            </a:r>
            <a:r>
              <a:rPr lang="en-GB" dirty="0" err="1"/>
              <a:t>cwblhau'r</a:t>
            </a:r>
            <a:r>
              <a:rPr lang="en-GB" dirty="0"/>
              <a:t> </a:t>
            </a:r>
            <a:r>
              <a:rPr lang="en-GB" dirty="0" err="1"/>
              <a:t>modiwl</a:t>
            </a:r>
            <a:r>
              <a:rPr lang="en-GB" dirty="0"/>
              <a:t> </a:t>
            </a:r>
            <a:r>
              <a:rPr lang="en-GB" dirty="0" err="1"/>
              <a:t>hwn</a:t>
            </a:r>
            <a:r>
              <a:rPr lang="en-GB" dirty="0"/>
              <a:t> </a:t>
            </a:r>
            <a:r>
              <a:rPr lang="en-GB" dirty="0" err="1"/>
              <a:t>yn</a:t>
            </a:r>
            <a:r>
              <a:rPr lang="en-GB" dirty="0"/>
              <a:t> </a:t>
            </a:r>
            <a:r>
              <a:rPr lang="en-GB" dirty="0" err="1"/>
              <a:t>llwyddiannus</a:t>
            </a:r>
            <a:r>
              <a:rPr lang="en-GB" dirty="0"/>
              <a:t>, </a:t>
            </a:r>
            <a:r>
              <a:rPr lang="en-GB" dirty="0" err="1"/>
              <a:t>dylai'r</a:t>
            </a:r>
            <a:r>
              <a:rPr lang="en-GB" dirty="0"/>
              <a:t> </a:t>
            </a:r>
            <a:r>
              <a:rPr lang="en-GB" dirty="0" err="1"/>
              <a:t>myfyriwr</a:t>
            </a:r>
            <a:r>
              <a:rPr lang="en-GB" dirty="0"/>
              <a:t> </a:t>
            </a:r>
            <a:r>
              <a:rPr lang="en-GB" dirty="0" err="1"/>
              <a:t>allu</a:t>
            </a:r>
            <a:r>
              <a:rPr lang="en-GB" dirty="0"/>
              <a:t>: </a:t>
            </a:r>
          </a:p>
          <a:p>
            <a:r>
              <a:rPr lang="en-GB" dirty="0"/>
              <a:t> </a:t>
            </a:r>
            <a:r>
              <a:rPr lang="en-GB" dirty="0" err="1"/>
              <a:t>llunio</a:t>
            </a:r>
            <a:r>
              <a:rPr lang="en-GB" dirty="0"/>
              <a:t> a </a:t>
            </a:r>
            <a:r>
              <a:rPr lang="en-GB" dirty="0" err="1"/>
              <a:t>negodi</a:t>
            </a:r>
            <a:r>
              <a:rPr lang="en-GB" dirty="0"/>
              <a:t> </a:t>
            </a:r>
            <a:r>
              <a:rPr lang="en-GB" dirty="0" err="1"/>
              <a:t>astudiaeth</a:t>
            </a:r>
            <a:r>
              <a:rPr lang="en-GB" dirty="0"/>
              <a:t> </a:t>
            </a:r>
            <a:r>
              <a:rPr lang="en-GB" dirty="0" err="1"/>
              <a:t>sylweddol</a:t>
            </a:r>
            <a:r>
              <a:rPr lang="en-GB" dirty="0"/>
              <a:t>, â </a:t>
            </a:r>
            <a:r>
              <a:rPr lang="en-GB" dirty="0" err="1"/>
              <a:t>methodoleg</a:t>
            </a:r>
            <a:r>
              <a:rPr lang="en-GB" dirty="0"/>
              <a:t> </a:t>
            </a:r>
            <a:r>
              <a:rPr lang="en-GB" dirty="0" err="1"/>
              <a:t>gadarn</a:t>
            </a:r>
            <a:r>
              <a:rPr lang="en-GB" dirty="0"/>
              <a:t>, </a:t>
            </a:r>
            <a:r>
              <a:rPr lang="en-GB" dirty="0" err="1"/>
              <a:t>yn</a:t>
            </a:r>
            <a:r>
              <a:rPr lang="en-GB" dirty="0"/>
              <a:t> </a:t>
            </a:r>
            <a:r>
              <a:rPr lang="en-GB" dirty="0" err="1"/>
              <a:t>seiliedig</a:t>
            </a:r>
            <a:r>
              <a:rPr lang="en-GB" dirty="0"/>
              <a:t> </a:t>
            </a:r>
            <a:r>
              <a:rPr lang="en-GB" dirty="0" err="1"/>
              <a:t>ar</a:t>
            </a:r>
            <a:r>
              <a:rPr lang="en-GB" dirty="0"/>
              <a:t> </a:t>
            </a:r>
            <a:r>
              <a:rPr lang="en-GB" dirty="0" err="1"/>
              <a:t>waith</a:t>
            </a:r>
            <a:r>
              <a:rPr lang="en-GB" dirty="0"/>
              <a:t>, </a:t>
            </a:r>
            <a:r>
              <a:rPr lang="en-GB" dirty="0" err="1"/>
              <a:t>gan</a:t>
            </a:r>
            <a:r>
              <a:rPr lang="en-GB" dirty="0"/>
              <a:t> </a:t>
            </a:r>
            <a:r>
              <a:rPr lang="en-GB" dirty="0" err="1"/>
              <a:t>ddangos</a:t>
            </a:r>
            <a:r>
              <a:rPr lang="en-GB" dirty="0"/>
              <a:t> </a:t>
            </a:r>
            <a:r>
              <a:rPr lang="en-GB" dirty="0" err="1"/>
              <a:t>sylw</a:t>
            </a:r>
            <a:r>
              <a:rPr lang="en-GB" dirty="0"/>
              <a:t> </a:t>
            </a:r>
            <a:r>
              <a:rPr lang="en-GB" dirty="0" err="1"/>
              <a:t>dyledus</a:t>
            </a:r>
            <a:r>
              <a:rPr lang="en-GB" dirty="0"/>
              <a:t> </a:t>
            </a:r>
            <a:r>
              <a:rPr lang="en-GB" dirty="0" err="1"/>
              <a:t>i</a:t>
            </a:r>
            <a:r>
              <a:rPr lang="en-GB" dirty="0"/>
              <a:t> </a:t>
            </a:r>
            <a:r>
              <a:rPr lang="en-GB" dirty="0" err="1"/>
              <a:t>faterion</a:t>
            </a:r>
            <a:r>
              <a:rPr lang="en-GB" dirty="0"/>
              <a:t> </a:t>
            </a:r>
            <a:r>
              <a:rPr lang="en-GB" dirty="0" err="1"/>
              <a:t>moesegol</a:t>
            </a:r>
            <a:r>
              <a:rPr lang="en-GB" dirty="0"/>
              <a:t>; </a:t>
            </a:r>
          </a:p>
          <a:p>
            <a:r>
              <a:rPr lang="en-GB" dirty="0" err="1"/>
              <a:t>dadansoddi</a:t>
            </a:r>
            <a:r>
              <a:rPr lang="en-GB" dirty="0"/>
              <a:t>, </a:t>
            </a:r>
            <a:r>
              <a:rPr lang="en-GB" dirty="0" err="1"/>
              <a:t>dehongli</a:t>
            </a:r>
            <a:r>
              <a:rPr lang="en-GB" dirty="0"/>
              <a:t>, </a:t>
            </a:r>
            <a:r>
              <a:rPr lang="en-GB" dirty="0" err="1"/>
              <a:t>gwerthuso'n</a:t>
            </a:r>
            <a:r>
              <a:rPr lang="en-GB" dirty="0"/>
              <a:t> </a:t>
            </a:r>
            <a:r>
              <a:rPr lang="en-GB" dirty="0" err="1"/>
              <a:t>feirniadol</a:t>
            </a:r>
            <a:r>
              <a:rPr lang="en-GB" dirty="0"/>
              <a:t> ac </a:t>
            </a:r>
            <a:r>
              <a:rPr lang="en-GB" dirty="0" err="1"/>
              <a:t>adrodd</a:t>
            </a:r>
            <a:r>
              <a:rPr lang="en-GB" dirty="0"/>
              <a:t> </a:t>
            </a:r>
            <a:r>
              <a:rPr lang="en-GB" dirty="0" err="1"/>
              <a:t>ar</a:t>
            </a:r>
            <a:r>
              <a:rPr lang="en-GB" dirty="0"/>
              <a:t> </a:t>
            </a:r>
            <a:r>
              <a:rPr lang="en-GB" dirty="0" err="1"/>
              <a:t>ddata</a:t>
            </a:r>
            <a:r>
              <a:rPr lang="en-GB" dirty="0"/>
              <a:t> </a:t>
            </a:r>
            <a:r>
              <a:rPr lang="en-GB" dirty="0" err="1"/>
              <a:t>ymchwil</a:t>
            </a:r>
            <a:r>
              <a:rPr lang="en-GB" dirty="0"/>
              <a:t> </a:t>
            </a:r>
            <a:r>
              <a:rPr lang="en-GB" dirty="0" err="1"/>
              <a:t>perthnasol</a:t>
            </a:r>
            <a:r>
              <a:rPr lang="en-GB" dirty="0"/>
              <a:t>, </a:t>
            </a:r>
            <a:r>
              <a:rPr lang="en-GB" dirty="0" err="1"/>
              <a:t>deall</a:t>
            </a:r>
            <a:r>
              <a:rPr lang="en-GB" dirty="0"/>
              <a:t> a </a:t>
            </a:r>
            <a:r>
              <a:rPr lang="en-GB" dirty="0" err="1"/>
              <a:t>rheoli</a:t>
            </a:r>
            <a:r>
              <a:rPr lang="en-GB" dirty="0"/>
              <a:t> </a:t>
            </a:r>
            <a:r>
              <a:rPr lang="en-GB" dirty="0" err="1"/>
              <a:t>dilemâu</a:t>
            </a:r>
            <a:r>
              <a:rPr lang="en-GB" dirty="0"/>
              <a:t> a </a:t>
            </a:r>
            <a:r>
              <a:rPr lang="en-GB" dirty="0" err="1"/>
              <a:t>gwrthdaro</a:t>
            </a:r>
            <a:r>
              <a:rPr lang="en-GB" dirty="0"/>
              <a:t> o ran </a:t>
            </a:r>
            <a:r>
              <a:rPr lang="en-GB" dirty="0" err="1"/>
              <a:t>gwerthoedd</a:t>
            </a:r>
            <a:endParaRPr lang="en-GB" dirty="0"/>
          </a:p>
          <a:p>
            <a:r>
              <a:rPr lang="en-GB" dirty="0" err="1"/>
              <a:t>argymell</a:t>
            </a:r>
            <a:r>
              <a:rPr lang="en-GB" dirty="0"/>
              <a:t> </a:t>
            </a:r>
            <a:r>
              <a:rPr lang="en-GB" dirty="0" err="1"/>
              <a:t>camau</a:t>
            </a:r>
            <a:r>
              <a:rPr lang="en-GB" dirty="0"/>
              <a:t> </a:t>
            </a:r>
            <a:r>
              <a:rPr lang="en-GB" dirty="0" err="1"/>
              <a:t>gweithredu</a:t>
            </a:r>
            <a:r>
              <a:rPr lang="en-GB" dirty="0"/>
              <a:t> </a:t>
            </a:r>
            <a:r>
              <a:rPr lang="en-GB" dirty="0" err="1"/>
              <a:t>yn</a:t>
            </a:r>
            <a:r>
              <a:rPr lang="en-GB" dirty="0"/>
              <a:t> y </a:t>
            </a:r>
            <a:r>
              <a:rPr lang="en-GB" dirty="0" err="1"/>
              <a:t>dyfodol</a:t>
            </a:r>
            <a:r>
              <a:rPr lang="en-GB" dirty="0"/>
              <a:t> </a:t>
            </a:r>
            <a:r>
              <a:rPr lang="en-GB" dirty="0" err="1"/>
              <a:t>yn</a:t>
            </a:r>
            <a:r>
              <a:rPr lang="en-GB" dirty="0"/>
              <a:t> </a:t>
            </a:r>
            <a:r>
              <a:rPr lang="en-GB" dirty="0" err="1"/>
              <a:t>seiliedig</a:t>
            </a:r>
            <a:r>
              <a:rPr lang="en-GB" dirty="0"/>
              <a:t> </a:t>
            </a:r>
            <a:r>
              <a:rPr lang="en-GB" dirty="0" err="1"/>
              <a:t>ar</a:t>
            </a:r>
            <a:r>
              <a:rPr lang="en-GB" dirty="0"/>
              <a:t> y </a:t>
            </a:r>
            <a:r>
              <a:rPr lang="en-GB" dirty="0" err="1"/>
              <a:t>canfyddiadau</a:t>
            </a:r>
            <a:r>
              <a:rPr lang="en-GB" dirty="0"/>
              <a:t>, </a:t>
            </a:r>
            <a:r>
              <a:rPr lang="en-GB" dirty="0" err="1"/>
              <a:t>gan</a:t>
            </a:r>
            <a:r>
              <a:rPr lang="en-GB" dirty="0"/>
              <a:t> </a:t>
            </a:r>
            <a:r>
              <a:rPr lang="en-GB" dirty="0" err="1"/>
              <a:t>drafod</a:t>
            </a:r>
            <a:r>
              <a:rPr lang="en-GB" dirty="0"/>
              <a:t> </a:t>
            </a:r>
            <a:r>
              <a:rPr lang="en-GB" dirty="0" err="1"/>
              <a:t>cydberthnasau</a:t>
            </a:r>
            <a:r>
              <a:rPr lang="en-GB" dirty="0"/>
              <a:t> </a:t>
            </a:r>
            <a:r>
              <a:rPr lang="en-GB" dirty="0" err="1"/>
              <a:t>rhwng</a:t>
            </a:r>
            <a:r>
              <a:rPr lang="en-GB" dirty="0"/>
              <a:t> </a:t>
            </a:r>
            <a:r>
              <a:rPr lang="en-GB" dirty="0" err="1"/>
              <a:t>systemau</a:t>
            </a:r>
            <a:r>
              <a:rPr lang="en-GB" dirty="0"/>
              <a:t> </a:t>
            </a:r>
            <a:r>
              <a:rPr lang="en-GB" dirty="0" err="1"/>
              <a:t>ehangach</a:t>
            </a:r>
            <a:r>
              <a:rPr lang="en-GB" dirty="0"/>
              <a:t> </a:t>
            </a:r>
            <a:r>
              <a:rPr lang="en-GB" dirty="0" err="1"/>
              <a:t>lle</a:t>
            </a:r>
            <a:r>
              <a:rPr lang="en-GB" dirty="0"/>
              <a:t> </a:t>
            </a:r>
            <a:r>
              <a:rPr lang="en-GB" dirty="0" err="1"/>
              <a:t>yn</a:t>
            </a:r>
            <a:r>
              <a:rPr lang="en-GB" dirty="0"/>
              <a:t> y </a:t>
            </a:r>
            <a:r>
              <a:rPr lang="en-GB" dirty="0" err="1"/>
              <a:t>maes</a:t>
            </a:r>
            <a:r>
              <a:rPr lang="en-GB" dirty="0"/>
              <a:t> </a:t>
            </a:r>
            <a:r>
              <a:rPr lang="en-GB" dirty="0" err="1"/>
              <a:t>gwaith</a:t>
            </a:r>
            <a:r>
              <a:rPr lang="en-GB" dirty="0"/>
              <a:t> </a:t>
            </a:r>
            <a:r>
              <a:rPr lang="en-GB" dirty="0" err="1"/>
              <a:t>perthnasol</a:t>
            </a:r>
            <a:endParaRPr lang="en-GB" dirty="0"/>
          </a:p>
          <a:p>
            <a:r>
              <a:rPr lang="en-GB" dirty="0" err="1"/>
              <a:t>myfyrio'n</a:t>
            </a:r>
            <a:r>
              <a:rPr lang="en-GB" dirty="0"/>
              <a:t> </a:t>
            </a:r>
            <a:r>
              <a:rPr lang="en-GB" dirty="0" err="1"/>
              <a:t>feirniadol</a:t>
            </a:r>
            <a:r>
              <a:rPr lang="en-GB" dirty="0"/>
              <a:t> </a:t>
            </a:r>
            <a:r>
              <a:rPr lang="en-GB" dirty="0" err="1"/>
              <a:t>ar</a:t>
            </a:r>
            <a:r>
              <a:rPr lang="en-GB" dirty="0"/>
              <a:t> </a:t>
            </a:r>
            <a:r>
              <a:rPr lang="en-GB" dirty="0" err="1"/>
              <a:t>ganlyniadau</a:t>
            </a:r>
            <a:r>
              <a:rPr lang="en-GB" dirty="0"/>
              <a:t> </a:t>
            </a:r>
            <a:r>
              <a:rPr lang="en-GB" dirty="0" err="1"/>
              <a:t>prosiect</a:t>
            </a:r>
            <a:r>
              <a:rPr lang="en-GB" dirty="0"/>
              <a:t>, </a:t>
            </a:r>
            <a:r>
              <a:rPr lang="en-GB" dirty="0" err="1"/>
              <a:t>gan</a:t>
            </a:r>
            <a:r>
              <a:rPr lang="en-GB" dirty="0"/>
              <a:t> </a:t>
            </a:r>
            <a:r>
              <a:rPr lang="en-GB" dirty="0" err="1"/>
              <a:t>gynnwys</a:t>
            </a:r>
            <a:r>
              <a:rPr lang="en-GB" dirty="0"/>
              <a:t> </a:t>
            </a:r>
            <a:r>
              <a:rPr lang="en-GB" dirty="0" err="1"/>
              <a:t>dysgu</a:t>
            </a:r>
            <a:r>
              <a:rPr lang="en-GB" dirty="0"/>
              <a:t> </a:t>
            </a:r>
            <a:r>
              <a:rPr lang="en-GB" dirty="0" err="1"/>
              <a:t>unigol</a:t>
            </a:r>
            <a:r>
              <a:rPr lang="en-GB" dirty="0"/>
              <a:t>, </a:t>
            </a:r>
            <a:r>
              <a:rPr lang="en-GB" dirty="0" err="1"/>
              <a:t>gwersi</a:t>
            </a:r>
            <a:r>
              <a:rPr lang="en-GB" dirty="0"/>
              <a:t> a </a:t>
            </a:r>
            <a:r>
              <a:rPr lang="en-GB" dirty="0" err="1"/>
              <a:t>ddysgwyd</a:t>
            </a:r>
            <a:r>
              <a:rPr lang="en-GB" dirty="0"/>
              <a:t>, a </a:t>
            </a:r>
            <a:r>
              <a:rPr lang="en-GB" dirty="0" err="1"/>
              <a:t>materion</a:t>
            </a:r>
            <a:r>
              <a:rPr lang="en-GB" dirty="0"/>
              <a:t> </a:t>
            </a:r>
            <a:r>
              <a:rPr lang="en-GB" dirty="0" err="1"/>
              <a:t>yn</a:t>
            </a:r>
            <a:r>
              <a:rPr lang="en-GB" dirty="0"/>
              <a:t> </a:t>
            </a:r>
            <a:r>
              <a:rPr lang="en-GB" dirty="0" err="1"/>
              <a:t>ymwneud</a:t>
            </a:r>
            <a:r>
              <a:rPr lang="en-GB" dirty="0"/>
              <a:t> ag </a:t>
            </a:r>
            <a:r>
              <a:rPr lang="en-GB" dirty="0" err="1"/>
              <a:t>ymchwil</a:t>
            </a:r>
            <a:r>
              <a:rPr lang="en-GB" dirty="0"/>
              <a:t> </a:t>
            </a:r>
            <a:r>
              <a:rPr lang="en-GB" dirty="0" err="1"/>
              <a:t>mewnol</a:t>
            </a:r>
            <a:r>
              <a:rPr lang="en-GB" dirty="0"/>
              <a:t>. </a:t>
            </a:r>
          </a:p>
          <a:p>
            <a:endParaRPr lang="en-GB" dirty="0"/>
          </a:p>
          <a:p>
            <a:pPr marL="0" indent="0">
              <a:buNone/>
            </a:pPr>
            <a:endParaRPr lang="en-GB" dirty="0"/>
          </a:p>
        </p:txBody>
      </p:sp>
    </p:spTree>
    <p:extLst>
      <p:ext uri="{BB962C8B-B14F-4D97-AF65-F5344CB8AC3E}">
        <p14:creationId xmlns:p14="http://schemas.microsoft.com/office/powerpoint/2010/main" val="4895013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r"/>
            <a:r>
              <a:rPr lang="en-GB" sz="2800" dirty="0" err="1" smtClean="0"/>
              <a:t>Amserlen</a:t>
            </a:r>
            <a:r>
              <a:rPr lang="en-GB" sz="2800" dirty="0" smtClean="0"/>
              <a:t/>
            </a:r>
            <a:br>
              <a:rPr lang="en-GB" sz="2800" dirty="0" smtClean="0"/>
            </a:br>
            <a:r>
              <a:rPr lang="en-GB" sz="2800" b="1" dirty="0" smtClean="0"/>
              <a:t>Timeline</a:t>
            </a:r>
            <a:endParaRPr lang="en-GB" sz="2800" b="1" dirty="0"/>
          </a:p>
        </p:txBody>
      </p:sp>
      <p:sp>
        <p:nvSpPr>
          <p:cNvPr id="9" name="Content Placeholder 8"/>
          <p:cNvSpPr>
            <a:spLocks noGrp="1"/>
          </p:cNvSpPr>
          <p:nvPr>
            <p:ph sz="half" idx="1"/>
          </p:nvPr>
        </p:nvSpPr>
        <p:spPr>
          <a:xfrm>
            <a:off x="838200" y="1825625"/>
            <a:ext cx="4784271" cy="4351338"/>
          </a:xfrm>
        </p:spPr>
        <p:txBody>
          <a:bodyPr>
            <a:normAutofit fontScale="40000" lnSpcReduction="20000"/>
          </a:bodyPr>
          <a:lstStyle/>
          <a:p>
            <a:pPr marL="0" indent="0">
              <a:buNone/>
            </a:pPr>
            <a:r>
              <a:rPr lang="en-GB" sz="3400" dirty="0" smtClean="0"/>
              <a:t>Registration : 15.05.19</a:t>
            </a:r>
          </a:p>
          <a:p>
            <a:pPr marL="0" indent="0">
              <a:buNone/>
            </a:pPr>
            <a:r>
              <a:rPr lang="en-GB" sz="3400" dirty="0" smtClean="0"/>
              <a:t>Half day #1: July 2019 (date tbc)</a:t>
            </a:r>
          </a:p>
          <a:p>
            <a:pPr marL="0" indent="0">
              <a:buNone/>
            </a:pPr>
            <a:r>
              <a:rPr lang="en-GB" sz="3400" dirty="0" smtClean="0"/>
              <a:t>Half day #2: November 2019 (date tbc)</a:t>
            </a:r>
          </a:p>
          <a:p>
            <a:pPr marL="0" indent="0">
              <a:buNone/>
            </a:pPr>
            <a:r>
              <a:rPr lang="en-GB" sz="3400" dirty="0" smtClean="0"/>
              <a:t>Half day #3: </a:t>
            </a:r>
            <a:r>
              <a:rPr lang="en-GB" sz="3400" smtClean="0"/>
              <a:t>February </a:t>
            </a:r>
            <a:r>
              <a:rPr lang="en-GB" sz="3400" smtClean="0"/>
              <a:t>2020 </a:t>
            </a:r>
            <a:r>
              <a:rPr lang="en-GB" sz="3400" dirty="0" smtClean="0"/>
              <a:t>(date tbc)</a:t>
            </a:r>
          </a:p>
          <a:p>
            <a:pPr marL="0" indent="0">
              <a:buNone/>
            </a:pPr>
            <a:r>
              <a:rPr lang="en-GB" sz="3400" dirty="0" smtClean="0"/>
              <a:t>Half day #4: May 2020 (date tbc) </a:t>
            </a:r>
          </a:p>
          <a:p>
            <a:pPr marL="0" indent="0">
              <a:buNone/>
            </a:pPr>
            <a:r>
              <a:rPr lang="en-GB" sz="3400" dirty="0" smtClean="0"/>
              <a:t>Half day #5: November 2020 (date tbc)</a:t>
            </a:r>
          </a:p>
          <a:p>
            <a:pPr marL="0" indent="0">
              <a:buNone/>
            </a:pPr>
            <a:endParaRPr lang="en-GB" sz="3400" dirty="0" smtClean="0"/>
          </a:p>
          <a:p>
            <a:pPr marL="0" indent="0">
              <a:buNone/>
            </a:pPr>
            <a:r>
              <a:rPr lang="en-GB" sz="3000" dirty="0" smtClean="0"/>
              <a:t>Please note: </a:t>
            </a:r>
            <a:r>
              <a:rPr lang="en-GB" sz="3000" i="1" dirty="0" smtClean="0"/>
              <a:t>Some of the half days will be held jointly with Bangor University &amp; so may take place in mid/north Wales</a:t>
            </a:r>
          </a:p>
          <a:p>
            <a:pPr marL="0" indent="0">
              <a:buNone/>
            </a:pPr>
            <a:endParaRPr lang="en-GB" sz="2300" i="1" dirty="0"/>
          </a:p>
          <a:p>
            <a:pPr marL="0" indent="0">
              <a:buNone/>
            </a:pPr>
            <a:r>
              <a:rPr lang="en-GB" sz="3400" dirty="0" smtClean="0"/>
              <a:t>Submission module #1: 17 September 2019</a:t>
            </a:r>
          </a:p>
          <a:p>
            <a:pPr marL="0" indent="0">
              <a:buNone/>
            </a:pPr>
            <a:r>
              <a:rPr lang="en-GB" sz="3400" dirty="0"/>
              <a:t>Submission module </a:t>
            </a:r>
            <a:r>
              <a:rPr lang="en-GB" sz="3400" dirty="0" smtClean="0"/>
              <a:t>#2: 7 January 2020</a:t>
            </a:r>
          </a:p>
          <a:p>
            <a:pPr marL="0" indent="0">
              <a:buNone/>
            </a:pPr>
            <a:r>
              <a:rPr lang="en-GB" sz="3400" dirty="0"/>
              <a:t>Submission module </a:t>
            </a:r>
            <a:r>
              <a:rPr lang="en-GB" sz="3400" dirty="0" smtClean="0"/>
              <a:t>#3: 20 April 2020</a:t>
            </a:r>
          </a:p>
          <a:p>
            <a:pPr marL="0" indent="0">
              <a:buNone/>
            </a:pPr>
            <a:r>
              <a:rPr lang="en-GB" sz="3400" dirty="0"/>
              <a:t>Submission module </a:t>
            </a:r>
            <a:r>
              <a:rPr lang="en-GB" sz="3400" dirty="0" smtClean="0"/>
              <a:t>#4: 20 July 2020</a:t>
            </a:r>
          </a:p>
          <a:p>
            <a:pPr marL="0" indent="0">
              <a:buNone/>
            </a:pPr>
            <a:r>
              <a:rPr lang="en-GB" sz="3400" dirty="0"/>
              <a:t>Submission module </a:t>
            </a:r>
            <a:r>
              <a:rPr lang="en-GB" sz="3400" dirty="0" smtClean="0"/>
              <a:t>#5 (project report): 1 April 2021</a:t>
            </a:r>
          </a:p>
          <a:p>
            <a:pPr marL="0" indent="0">
              <a:buNone/>
            </a:pPr>
            <a:endParaRPr lang="en-GB" sz="1300" dirty="0"/>
          </a:p>
          <a:p>
            <a:pPr marL="0" indent="0">
              <a:buNone/>
            </a:pPr>
            <a:endParaRPr lang="en-GB" sz="1300" dirty="0" smtClean="0"/>
          </a:p>
          <a:p>
            <a:pPr marL="0" indent="0">
              <a:buNone/>
            </a:pPr>
            <a:endParaRPr lang="en-GB" sz="1300" dirty="0"/>
          </a:p>
        </p:txBody>
      </p:sp>
      <p:sp>
        <p:nvSpPr>
          <p:cNvPr id="4" name="Footer Placeholder 3"/>
          <p:cNvSpPr>
            <a:spLocks noGrp="1"/>
          </p:cNvSpPr>
          <p:nvPr>
            <p:ph type="ftr" sz="quarter" idx="11"/>
          </p:nvPr>
        </p:nvSpPr>
        <p:spPr/>
        <p:txBody>
          <a:bodyPr/>
          <a:lstStyle/>
          <a:p>
            <a:r>
              <a:rPr lang="en-GB" dirty="0" smtClean="0"/>
              <a:t> 22 se</a:t>
            </a:r>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
        <p:nvSpPr>
          <p:cNvPr id="3" name="Content Placeholder 2"/>
          <p:cNvSpPr>
            <a:spLocks noGrp="1"/>
          </p:cNvSpPr>
          <p:nvPr>
            <p:ph sz="half" idx="2"/>
          </p:nvPr>
        </p:nvSpPr>
        <p:spPr/>
        <p:txBody>
          <a:bodyPr>
            <a:normAutofit fontScale="40000" lnSpcReduction="20000"/>
          </a:bodyPr>
          <a:lstStyle/>
          <a:p>
            <a:pPr marL="0" indent="0">
              <a:buNone/>
            </a:pPr>
            <a:r>
              <a:rPr lang="en-GB" sz="3400" dirty="0" err="1" smtClean="0"/>
              <a:t>Cofrestru</a:t>
            </a:r>
            <a:r>
              <a:rPr lang="en-GB" sz="3400" dirty="0"/>
              <a:t>: 15.05.19</a:t>
            </a:r>
          </a:p>
          <a:p>
            <a:pPr marL="0" indent="0">
              <a:buNone/>
            </a:pPr>
            <a:r>
              <a:rPr lang="en-GB" sz="3400" dirty="0" err="1"/>
              <a:t>H</a:t>
            </a:r>
            <a:r>
              <a:rPr lang="en-GB" sz="3400" dirty="0" err="1" smtClean="0"/>
              <a:t>anner</a:t>
            </a:r>
            <a:r>
              <a:rPr lang="en-GB" sz="3400" dirty="0" smtClean="0"/>
              <a:t> </a:t>
            </a:r>
            <a:r>
              <a:rPr lang="en-GB" sz="3400" dirty="0" err="1" smtClean="0"/>
              <a:t>diwrnod</a:t>
            </a:r>
            <a:r>
              <a:rPr lang="en-GB" sz="3400" dirty="0" smtClean="0"/>
              <a:t> #1: </a:t>
            </a:r>
            <a:r>
              <a:rPr lang="en-GB" sz="3400" dirty="0" err="1"/>
              <a:t>Gorffennaf</a:t>
            </a:r>
            <a:r>
              <a:rPr lang="en-GB" sz="3400" dirty="0"/>
              <a:t> 2019 (</a:t>
            </a:r>
            <a:r>
              <a:rPr lang="en-GB" sz="3400" dirty="0" err="1"/>
              <a:t>dyddiad</a:t>
            </a:r>
            <a:r>
              <a:rPr lang="en-GB" sz="3400" dirty="0"/>
              <a:t> </a:t>
            </a:r>
            <a:r>
              <a:rPr lang="en-GB" sz="3400" dirty="0" err="1"/>
              <a:t>i'w</a:t>
            </a:r>
            <a:r>
              <a:rPr lang="en-GB" sz="3400" dirty="0"/>
              <a:t> </a:t>
            </a:r>
            <a:r>
              <a:rPr lang="en-GB" sz="3400" dirty="0" err="1"/>
              <a:t>gadarnhau</a:t>
            </a:r>
            <a:r>
              <a:rPr lang="en-GB" sz="3400" dirty="0"/>
              <a:t>)</a:t>
            </a:r>
          </a:p>
          <a:p>
            <a:pPr marL="0" indent="0">
              <a:buNone/>
            </a:pPr>
            <a:r>
              <a:rPr lang="en-GB" sz="3400" dirty="0" err="1"/>
              <a:t>H</a:t>
            </a:r>
            <a:r>
              <a:rPr lang="en-GB" sz="3400" dirty="0" err="1" smtClean="0"/>
              <a:t>anner</a:t>
            </a:r>
            <a:r>
              <a:rPr lang="en-GB" sz="3400" dirty="0" smtClean="0"/>
              <a:t> </a:t>
            </a:r>
            <a:r>
              <a:rPr lang="en-GB" sz="3400" dirty="0" err="1" smtClean="0"/>
              <a:t>diwrnod</a:t>
            </a:r>
            <a:r>
              <a:rPr lang="en-GB" sz="3400" dirty="0" smtClean="0"/>
              <a:t> #2: </a:t>
            </a:r>
            <a:r>
              <a:rPr lang="en-GB" sz="3400" dirty="0" err="1"/>
              <a:t>Tachwedd</a:t>
            </a:r>
            <a:r>
              <a:rPr lang="en-GB" sz="3400" dirty="0"/>
              <a:t> 2019 (</a:t>
            </a:r>
            <a:r>
              <a:rPr lang="en-GB" sz="3400" dirty="0" err="1"/>
              <a:t>dyddiad</a:t>
            </a:r>
            <a:r>
              <a:rPr lang="en-GB" sz="3400" dirty="0"/>
              <a:t> </a:t>
            </a:r>
            <a:r>
              <a:rPr lang="en-GB" sz="3400" dirty="0" err="1"/>
              <a:t>i'w</a:t>
            </a:r>
            <a:r>
              <a:rPr lang="en-GB" sz="3400" dirty="0"/>
              <a:t> </a:t>
            </a:r>
            <a:r>
              <a:rPr lang="en-GB" sz="3400" dirty="0" err="1"/>
              <a:t>gadarnhau</a:t>
            </a:r>
            <a:r>
              <a:rPr lang="en-GB" sz="3400" dirty="0"/>
              <a:t>)</a:t>
            </a:r>
          </a:p>
          <a:p>
            <a:pPr marL="0" indent="0">
              <a:buNone/>
            </a:pPr>
            <a:r>
              <a:rPr lang="en-GB" sz="3400" dirty="0" err="1" smtClean="0"/>
              <a:t>Hanner</a:t>
            </a:r>
            <a:r>
              <a:rPr lang="en-GB" sz="3400" dirty="0" smtClean="0"/>
              <a:t> </a:t>
            </a:r>
            <a:r>
              <a:rPr lang="en-GB" sz="3400" dirty="0" err="1" smtClean="0"/>
              <a:t>diwrnod</a:t>
            </a:r>
            <a:r>
              <a:rPr lang="en-GB" sz="3400" dirty="0" smtClean="0"/>
              <a:t> #3: </a:t>
            </a:r>
            <a:r>
              <a:rPr lang="en-GB" sz="3400" dirty="0" err="1"/>
              <a:t>Chwefror</a:t>
            </a:r>
            <a:r>
              <a:rPr lang="en-GB" sz="3400" dirty="0"/>
              <a:t> </a:t>
            </a:r>
            <a:r>
              <a:rPr lang="en-GB" sz="3400" dirty="0" smtClean="0"/>
              <a:t>2020 </a:t>
            </a:r>
            <a:r>
              <a:rPr lang="en-GB" sz="3400" dirty="0"/>
              <a:t>(</a:t>
            </a:r>
            <a:r>
              <a:rPr lang="en-GB" sz="3400" dirty="0" err="1"/>
              <a:t>dyddiad</a:t>
            </a:r>
            <a:r>
              <a:rPr lang="en-GB" sz="3400" dirty="0"/>
              <a:t> </a:t>
            </a:r>
            <a:r>
              <a:rPr lang="en-GB" sz="3400" dirty="0" err="1"/>
              <a:t>i'w</a:t>
            </a:r>
            <a:r>
              <a:rPr lang="en-GB" sz="3400" dirty="0"/>
              <a:t> </a:t>
            </a:r>
            <a:r>
              <a:rPr lang="en-GB" sz="3400" dirty="0" err="1"/>
              <a:t>gadarnhau</a:t>
            </a:r>
            <a:r>
              <a:rPr lang="en-GB" sz="3400" dirty="0"/>
              <a:t>)</a:t>
            </a:r>
          </a:p>
          <a:p>
            <a:pPr marL="0" indent="0">
              <a:buNone/>
            </a:pPr>
            <a:r>
              <a:rPr lang="en-GB" sz="3400" dirty="0" err="1"/>
              <a:t>H</a:t>
            </a:r>
            <a:r>
              <a:rPr lang="en-GB" sz="3400" dirty="0" err="1" smtClean="0"/>
              <a:t>anner</a:t>
            </a:r>
            <a:r>
              <a:rPr lang="en-GB" sz="3400" dirty="0" smtClean="0"/>
              <a:t> </a:t>
            </a:r>
            <a:r>
              <a:rPr lang="en-GB" sz="3400" dirty="0" err="1" smtClean="0"/>
              <a:t>diwrnod</a:t>
            </a:r>
            <a:r>
              <a:rPr lang="en-GB" sz="3400" dirty="0" smtClean="0"/>
              <a:t> #4: </a:t>
            </a:r>
            <a:r>
              <a:rPr lang="en-GB" sz="3400" dirty="0"/>
              <a:t>M</a:t>
            </a:r>
            <a:r>
              <a:rPr lang="en-GB" sz="3400" dirty="0" smtClean="0"/>
              <a:t>ai </a:t>
            </a:r>
            <a:r>
              <a:rPr lang="en-GB" sz="3400" dirty="0"/>
              <a:t>2020 (</a:t>
            </a:r>
            <a:r>
              <a:rPr lang="en-GB" sz="3400" dirty="0" err="1"/>
              <a:t>dyddiad</a:t>
            </a:r>
            <a:r>
              <a:rPr lang="en-GB" sz="3400" dirty="0"/>
              <a:t> </a:t>
            </a:r>
            <a:r>
              <a:rPr lang="en-GB" sz="3400" dirty="0" err="1"/>
              <a:t>i'w</a:t>
            </a:r>
            <a:r>
              <a:rPr lang="en-GB" sz="3400" dirty="0"/>
              <a:t> </a:t>
            </a:r>
            <a:r>
              <a:rPr lang="en-GB" sz="3400" dirty="0" err="1"/>
              <a:t>gadarnhau</a:t>
            </a:r>
            <a:r>
              <a:rPr lang="en-GB" sz="3400" dirty="0"/>
              <a:t>) </a:t>
            </a:r>
          </a:p>
          <a:p>
            <a:pPr marL="0" indent="0">
              <a:buNone/>
            </a:pPr>
            <a:r>
              <a:rPr lang="en-GB" sz="3400" dirty="0" err="1"/>
              <a:t>H</a:t>
            </a:r>
            <a:r>
              <a:rPr lang="en-GB" sz="3400" dirty="0" err="1" smtClean="0"/>
              <a:t>anner</a:t>
            </a:r>
            <a:r>
              <a:rPr lang="en-GB" sz="3400" dirty="0" smtClean="0"/>
              <a:t> </a:t>
            </a:r>
            <a:r>
              <a:rPr lang="en-GB" sz="3400" dirty="0" err="1" smtClean="0"/>
              <a:t>diwrnod</a:t>
            </a:r>
            <a:r>
              <a:rPr lang="en-GB" sz="3400" dirty="0" smtClean="0"/>
              <a:t> #5: </a:t>
            </a:r>
            <a:r>
              <a:rPr lang="en-GB" sz="3400" dirty="0" err="1"/>
              <a:t>Tachwedd</a:t>
            </a:r>
            <a:r>
              <a:rPr lang="en-GB" sz="3400" dirty="0"/>
              <a:t> 2020 (</a:t>
            </a:r>
            <a:r>
              <a:rPr lang="en-GB" sz="3400" dirty="0" err="1"/>
              <a:t>dyddiad</a:t>
            </a:r>
            <a:r>
              <a:rPr lang="en-GB" sz="3400" dirty="0"/>
              <a:t> </a:t>
            </a:r>
            <a:r>
              <a:rPr lang="en-GB" sz="3400" dirty="0" err="1"/>
              <a:t>i'w</a:t>
            </a:r>
            <a:r>
              <a:rPr lang="en-GB" sz="3400" dirty="0"/>
              <a:t> </a:t>
            </a:r>
            <a:r>
              <a:rPr lang="en-GB" sz="3400" dirty="0" err="1"/>
              <a:t>gadarnhau</a:t>
            </a:r>
            <a:r>
              <a:rPr lang="en-GB" sz="3400" dirty="0" smtClean="0"/>
              <a:t>)</a:t>
            </a:r>
          </a:p>
          <a:p>
            <a:pPr marL="0" indent="0">
              <a:buNone/>
            </a:pPr>
            <a:endParaRPr lang="en-GB" dirty="0"/>
          </a:p>
          <a:p>
            <a:pPr marL="0" indent="0">
              <a:buNone/>
            </a:pPr>
            <a:r>
              <a:rPr lang="en-GB" sz="3000" i="1" dirty="0" err="1" smtClean="0"/>
              <a:t>Noder</a:t>
            </a:r>
            <a:r>
              <a:rPr lang="en-GB" sz="3000" i="1" dirty="0" smtClean="0"/>
              <a:t>: </a:t>
            </a:r>
            <a:r>
              <a:rPr lang="en-GB" sz="3000" i="1" dirty="0" err="1" smtClean="0"/>
              <a:t>bydd</a:t>
            </a:r>
            <a:r>
              <a:rPr lang="en-GB" sz="3000" i="1" dirty="0" smtClean="0"/>
              <a:t> </a:t>
            </a:r>
            <a:r>
              <a:rPr lang="en-GB" sz="3000" i="1" dirty="0" err="1"/>
              <a:t>rhai</a:t>
            </a:r>
            <a:r>
              <a:rPr lang="en-GB" sz="3000" i="1" dirty="0"/>
              <a:t> </a:t>
            </a:r>
            <a:r>
              <a:rPr lang="en-GB" sz="3000" i="1" dirty="0" err="1"/>
              <a:t>o'r</a:t>
            </a:r>
            <a:r>
              <a:rPr lang="en-GB" sz="3000" i="1" dirty="0"/>
              <a:t> </a:t>
            </a:r>
            <a:r>
              <a:rPr lang="en-GB" sz="3000" i="1" dirty="0" err="1"/>
              <a:t>hanner</a:t>
            </a:r>
            <a:r>
              <a:rPr lang="en-GB" sz="3000" i="1" dirty="0"/>
              <a:t> </a:t>
            </a:r>
            <a:r>
              <a:rPr lang="en-GB" sz="3000" i="1" dirty="0" err="1"/>
              <a:t>diwrnodau</a:t>
            </a:r>
            <a:r>
              <a:rPr lang="en-GB" sz="3000" i="1" dirty="0"/>
              <a:t> </a:t>
            </a:r>
            <a:r>
              <a:rPr lang="en-GB" sz="3000" i="1" dirty="0" err="1"/>
              <a:t>yn</a:t>
            </a:r>
            <a:r>
              <a:rPr lang="en-GB" sz="3000" i="1" dirty="0"/>
              <a:t> </a:t>
            </a:r>
            <a:r>
              <a:rPr lang="en-GB" sz="3000" i="1" dirty="0" err="1"/>
              <a:t>cael</a:t>
            </a:r>
            <a:r>
              <a:rPr lang="en-GB" sz="3000" i="1" dirty="0"/>
              <a:t> </a:t>
            </a:r>
            <a:r>
              <a:rPr lang="en-GB" sz="3000" i="1" dirty="0" err="1"/>
              <a:t>eu</a:t>
            </a:r>
            <a:r>
              <a:rPr lang="en-GB" sz="3000" i="1" dirty="0"/>
              <a:t> </a:t>
            </a:r>
            <a:r>
              <a:rPr lang="en-GB" sz="3000" i="1" dirty="0" err="1"/>
              <a:t>cynnal</a:t>
            </a:r>
            <a:r>
              <a:rPr lang="en-GB" sz="3000" i="1" dirty="0"/>
              <a:t> </a:t>
            </a:r>
            <a:r>
              <a:rPr lang="en-GB" sz="3000" i="1" dirty="0" err="1"/>
              <a:t>ar</a:t>
            </a:r>
            <a:r>
              <a:rPr lang="en-GB" sz="3000" i="1" dirty="0"/>
              <a:t> y </a:t>
            </a:r>
            <a:r>
              <a:rPr lang="en-GB" sz="3000" i="1" dirty="0" err="1"/>
              <a:t>cyd</a:t>
            </a:r>
            <a:r>
              <a:rPr lang="en-GB" sz="3000" i="1" dirty="0"/>
              <a:t> â </a:t>
            </a:r>
            <a:r>
              <a:rPr lang="en-GB" sz="3000" i="1" dirty="0" err="1"/>
              <a:t>Phrifysgol</a:t>
            </a:r>
            <a:r>
              <a:rPr lang="en-GB" sz="3000" i="1" dirty="0"/>
              <a:t> Bangor, a </a:t>
            </a:r>
            <a:r>
              <a:rPr lang="en-GB" sz="3000" i="1" dirty="0" err="1"/>
              <a:t>hynny</a:t>
            </a:r>
            <a:r>
              <a:rPr lang="en-GB" sz="3000" i="1" dirty="0"/>
              <a:t> </a:t>
            </a:r>
            <a:r>
              <a:rPr lang="en-GB" sz="3000" i="1" dirty="0" err="1"/>
              <a:t>yn</a:t>
            </a:r>
            <a:r>
              <a:rPr lang="en-GB" sz="3000" i="1" dirty="0"/>
              <a:t> y </a:t>
            </a:r>
            <a:r>
              <a:rPr lang="en-GB" sz="3000" i="1" dirty="0" err="1"/>
              <a:t>Canolbarth</a:t>
            </a:r>
            <a:r>
              <a:rPr lang="en-GB" sz="3000" i="1" dirty="0"/>
              <a:t> </a:t>
            </a:r>
            <a:r>
              <a:rPr lang="en-GB" sz="3000" i="1" dirty="0" err="1"/>
              <a:t>a'r</a:t>
            </a:r>
            <a:r>
              <a:rPr lang="en-GB" sz="3000" i="1" dirty="0"/>
              <a:t> </a:t>
            </a:r>
            <a:r>
              <a:rPr lang="en-GB" sz="3000" i="1" dirty="0" err="1" smtClean="0"/>
              <a:t>Gogledd</a:t>
            </a:r>
            <a:endParaRPr lang="en-GB" sz="3000" i="1" dirty="0" smtClean="0"/>
          </a:p>
          <a:p>
            <a:pPr marL="0" indent="0">
              <a:buNone/>
            </a:pPr>
            <a:endParaRPr lang="en-GB" sz="3000" i="1" dirty="0" smtClean="0"/>
          </a:p>
          <a:p>
            <a:pPr marL="0" indent="0">
              <a:buNone/>
            </a:pPr>
            <a:endParaRPr lang="en-GB" sz="2500" i="1" dirty="0"/>
          </a:p>
          <a:p>
            <a:r>
              <a:rPr lang="en-GB" sz="3400" dirty="0" err="1" smtClean="0"/>
              <a:t>Cyflwyno</a:t>
            </a:r>
            <a:r>
              <a:rPr lang="en-GB" sz="3400" dirty="0" smtClean="0"/>
              <a:t> </a:t>
            </a:r>
            <a:r>
              <a:rPr lang="en-GB" sz="3400" dirty="0" err="1"/>
              <a:t>m</a:t>
            </a:r>
            <a:r>
              <a:rPr lang="en-GB" sz="3400" dirty="0" err="1" smtClean="0"/>
              <a:t>odiwl</a:t>
            </a:r>
            <a:r>
              <a:rPr lang="en-GB" sz="3400" dirty="0" smtClean="0"/>
              <a:t> #1: 17 </a:t>
            </a:r>
            <a:r>
              <a:rPr lang="en-GB" sz="3400" dirty="0" err="1" smtClean="0"/>
              <a:t>Medi</a:t>
            </a:r>
            <a:r>
              <a:rPr lang="en-GB" sz="3400" dirty="0" smtClean="0"/>
              <a:t> 2019</a:t>
            </a:r>
            <a:endParaRPr lang="en-GB" sz="3400" dirty="0"/>
          </a:p>
          <a:p>
            <a:r>
              <a:rPr lang="en-GB" sz="3400" dirty="0" err="1"/>
              <a:t>Cyflwyno</a:t>
            </a:r>
            <a:r>
              <a:rPr lang="en-GB" sz="3400" dirty="0"/>
              <a:t> </a:t>
            </a:r>
            <a:r>
              <a:rPr lang="en-GB" sz="3400" dirty="0" err="1"/>
              <a:t>modiwl</a:t>
            </a:r>
            <a:r>
              <a:rPr lang="en-GB" sz="3400" dirty="0"/>
              <a:t> </a:t>
            </a:r>
            <a:r>
              <a:rPr lang="en-GB" sz="3400" dirty="0" smtClean="0"/>
              <a:t>#2: 7 </a:t>
            </a:r>
            <a:r>
              <a:rPr lang="en-GB" sz="3400" dirty="0" err="1"/>
              <a:t>Ionawr</a:t>
            </a:r>
            <a:r>
              <a:rPr lang="en-GB" sz="3400" dirty="0"/>
              <a:t> 2020</a:t>
            </a:r>
          </a:p>
          <a:p>
            <a:r>
              <a:rPr lang="en-GB" sz="3400" dirty="0" err="1"/>
              <a:t>Cyflwyno</a:t>
            </a:r>
            <a:r>
              <a:rPr lang="en-GB" sz="3400" dirty="0"/>
              <a:t> </a:t>
            </a:r>
            <a:r>
              <a:rPr lang="en-GB" sz="3400" dirty="0" err="1"/>
              <a:t>modiwl</a:t>
            </a:r>
            <a:r>
              <a:rPr lang="en-GB" sz="3400" dirty="0"/>
              <a:t> </a:t>
            </a:r>
            <a:r>
              <a:rPr lang="en-GB" sz="3400" dirty="0" smtClean="0"/>
              <a:t>#3: 20 </a:t>
            </a:r>
            <a:r>
              <a:rPr lang="en-GB" sz="3400" dirty="0" err="1"/>
              <a:t>Ebrill</a:t>
            </a:r>
            <a:r>
              <a:rPr lang="en-GB" sz="3400" dirty="0"/>
              <a:t> 2020</a:t>
            </a:r>
          </a:p>
          <a:p>
            <a:r>
              <a:rPr lang="en-GB" sz="3400" dirty="0" err="1"/>
              <a:t>Cyflwyno</a:t>
            </a:r>
            <a:r>
              <a:rPr lang="en-GB" sz="3400" dirty="0"/>
              <a:t> </a:t>
            </a:r>
            <a:r>
              <a:rPr lang="en-GB" sz="3400" dirty="0" err="1" smtClean="0"/>
              <a:t>modiwl</a:t>
            </a:r>
            <a:r>
              <a:rPr lang="en-GB" sz="3400" dirty="0" smtClean="0"/>
              <a:t> #</a:t>
            </a:r>
            <a:r>
              <a:rPr lang="en-GB" sz="3400" dirty="0"/>
              <a:t>4</a:t>
            </a:r>
            <a:r>
              <a:rPr lang="en-GB" sz="3400" dirty="0" smtClean="0"/>
              <a:t>: 20 </a:t>
            </a:r>
            <a:r>
              <a:rPr lang="en-GB" sz="3400" dirty="0" err="1"/>
              <a:t>Gorffennaf</a:t>
            </a:r>
            <a:r>
              <a:rPr lang="en-GB" sz="3400" dirty="0"/>
              <a:t> 2020</a:t>
            </a:r>
          </a:p>
          <a:p>
            <a:r>
              <a:rPr lang="en-GB" sz="3400" dirty="0" err="1" smtClean="0"/>
              <a:t>Cyflwyno</a:t>
            </a:r>
            <a:r>
              <a:rPr lang="en-GB" sz="3400" dirty="0" smtClean="0"/>
              <a:t> </a:t>
            </a:r>
            <a:r>
              <a:rPr lang="en-GB" sz="3400" dirty="0" err="1"/>
              <a:t>modiwl</a:t>
            </a:r>
            <a:r>
              <a:rPr lang="en-GB" sz="3400" dirty="0"/>
              <a:t> </a:t>
            </a:r>
            <a:r>
              <a:rPr lang="en-GB" sz="3400" dirty="0" smtClean="0"/>
              <a:t>#5 (</a:t>
            </a:r>
            <a:r>
              <a:rPr lang="en-GB" sz="3400" dirty="0" err="1" smtClean="0"/>
              <a:t>adroddiad</a:t>
            </a:r>
            <a:r>
              <a:rPr lang="en-GB" sz="3400" dirty="0" smtClean="0"/>
              <a:t> </a:t>
            </a:r>
            <a:r>
              <a:rPr lang="en-GB" sz="3400" dirty="0" err="1" smtClean="0"/>
              <a:t>prosiect</a:t>
            </a:r>
            <a:r>
              <a:rPr lang="en-GB" sz="3400" dirty="0" smtClean="0"/>
              <a:t>): 1 </a:t>
            </a:r>
            <a:r>
              <a:rPr lang="en-GB" sz="3400" dirty="0" err="1"/>
              <a:t>Ebrill</a:t>
            </a:r>
            <a:r>
              <a:rPr lang="en-GB" sz="3400" dirty="0"/>
              <a:t> 2021</a:t>
            </a:r>
          </a:p>
          <a:p>
            <a:endParaRPr lang="en-GB" sz="3400" b="1" dirty="0"/>
          </a:p>
        </p:txBody>
      </p:sp>
    </p:spTree>
    <p:extLst>
      <p:ext uri="{BB962C8B-B14F-4D97-AF65-F5344CB8AC3E}">
        <p14:creationId xmlns:p14="http://schemas.microsoft.com/office/powerpoint/2010/main" val="36385175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r"/>
            <a:r>
              <a:rPr lang="en-GB" sz="2800" dirty="0" err="1"/>
              <a:t>Cydnabyddiaeth</a:t>
            </a:r>
            <a:r>
              <a:rPr lang="en-GB" sz="2800" dirty="0"/>
              <a:t> </a:t>
            </a:r>
            <a:r>
              <a:rPr lang="en-GB" sz="2800" dirty="0" err="1"/>
              <a:t>ar</a:t>
            </a:r>
            <a:r>
              <a:rPr lang="en-GB" sz="2800" dirty="0"/>
              <a:t> </a:t>
            </a:r>
            <a:r>
              <a:rPr lang="en-GB" sz="2800" dirty="0" err="1"/>
              <a:t>gyfer</a:t>
            </a:r>
            <a:r>
              <a:rPr lang="en-GB" sz="2800" dirty="0"/>
              <a:t> </a:t>
            </a:r>
            <a:r>
              <a:rPr lang="en-GB" sz="2800" dirty="0" err="1"/>
              <a:t>dysgu</a:t>
            </a:r>
            <a:r>
              <a:rPr lang="en-GB" sz="2800" dirty="0"/>
              <a:t> </a:t>
            </a:r>
            <a:r>
              <a:rPr lang="en-GB" sz="2800" dirty="0" err="1"/>
              <a:t>blaenorol</a:t>
            </a:r>
            <a:r>
              <a:rPr lang="en-GB" sz="2800" dirty="0"/>
              <a:t> </a:t>
            </a:r>
            <a:r>
              <a:rPr lang="en-GB" sz="2800" dirty="0" err="1"/>
              <a:t>ardystiedig</a:t>
            </a:r>
            <a:r>
              <a:rPr lang="en-GB" sz="2800" dirty="0"/>
              <a:t> </a:t>
            </a:r>
            <a:r>
              <a:rPr lang="en-GB" sz="2800" dirty="0" smtClean="0"/>
              <a:t>&amp; </a:t>
            </a:r>
            <a:r>
              <a:rPr lang="en-GB" sz="2800" dirty="0" err="1" smtClean="0"/>
              <a:t>dysgu</a:t>
            </a:r>
            <a:r>
              <a:rPr lang="en-GB" sz="2800" dirty="0" smtClean="0"/>
              <a:t> </a:t>
            </a:r>
            <a:r>
              <a:rPr lang="en-GB" sz="2800" dirty="0" err="1"/>
              <a:t>drwy</a:t>
            </a:r>
            <a:r>
              <a:rPr lang="en-GB" sz="2800" dirty="0"/>
              <a:t> </a:t>
            </a:r>
            <a:r>
              <a:rPr lang="en-GB" sz="2800" dirty="0" err="1"/>
              <a:t>brofiad</a:t>
            </a:r>
            <a:r>
              <a:rPr lang="en-GB" sz="2800" dirty="0" smtClean="0"/>
              <a:t/>
            </a:r>
            <a:br>
              <a:rPr lang="en-GB" sz="2800" dirty="0" smtClean="0"/>
            </a:br>
            <a:r>
              <a:rPr lang="en-GB" sz="2800" b="1" dirty="0" smtClean="0"/>
              <a:t>Recognition for certified prior learning &amp; experiential learning</a:t>
            </a:r>
            <a:endParaRPr lang="en-GB" sz="2800" b="1" dirty="0"/>
          </a:p>
        </p:txBody>
      </p:sp>
      <p:sp>
        <p:nvSpPr>
          <p:cNvPr id="9" name="Content Placeholder 8"/>
          <p:cNvSpPr>
            <a:spLocks noGrp="1"/>
          </p:cNvSpPr>
          <p:nvPr>
            <p:ph sz="half" idx="1"/>
          </p:nvPr>
        </p:nvSpPr>
        <p:spPr>
          <a:xfrm>
            <a:off x="838200" y="1825625"/>
            <a:ext cx="4784271" cy="4351338"/>
          </a:xfrm>
        </p:spPr>
        <p:txBody>
          <a:bodyPr>
            <a:noAutofit/>
          </a:bodyPr>
          <a:lstStyle/>
          <a:p>
            <a:r>
              <a:rPr lang="en-GB" sz="1400" dirty="0" smtClean="0"/>
              <a:t>You can claim credit for work already done/practice-based experience</a:t>
            </a:r>
          </a:p>
          <a:p>
            <a:r>
              <a:rPr lang="en-GB" sz="1400" dirty="0" smtClean="0"/>
              <a:t>If you have completed modules in other HEIs, these can be counted towards your credit total (an MSc is 180 credits. You can only claim up to the value of one module). </a:t>
            </a:r>
          </a:p>
          <a:p>
            <a:pPr marL="0" indent="0">
              <a:buNone/>
            </a:pPr>
            <a:endParaRPr lang="en-GB" sz="1400" dirty="0" smtClean="0"/>
          </a:p>
          <a:p>
            <a:r>
              <a:rPr lang="en-GB" sz="1400" dirty="0" smtClean="0"/>
              <a:t>Experiential learning counts too and can be assessed at up to 100 credits. </a:t>
            </a:r>
          </a:p>
          <a:p>
            <a:r>
              <a:rPr lang="en-GB" sz="1400" dirty="0" smtClean="0"/>
              <a:t>To claim the credit value of one module, you would submit a portfolio to the RAL(Recognition and Accreditation of Learning) panel for assessment. Your Academic Mentor would support you through the process</a:t>
            </a:r>
            <a:endParaRPr lang="en-GB" sz="1400" dirty="0"/>
          </a:p>
          <a:p>
            <a:r>
              <a:rPr lang="en-GB" sz="1400" dirty="0" smtClean="0"/>
              <a:t>To make a claim for a higher value, you would have to complete a separate process (including the completion of a RAL 20 credit module)</a:t>
            </a:r>
          </a:p>
          <a:p>
            <a:pPr marL="0" indent="0">
              <a:buNone/>
            </a:pPr>
            <a:endParaRPr lang="en-GB" sz="1400" dirty="0"/>
          </a:p>
          <a:p>
            <a:pPr marL="0" indent="0">
              <a:buNone/>
            </a:pPr>
            <a:r>
              <a:rPr lang="en-GB" sz="1400" dirty="0" smtClean="0"/>
              <a:t>Further advice on these options is available</a:t>
            </a:r>
          </a:p>
          <a:p>
            <a:pPr marL="0" indent="0">
              <a:buNone/>
            </a:pPr>
            <a:endParaRPr lang="en-GB" sz="1400" dirty="0" smtClean="0"/>
          </a:p>
          <a:p>
            <a:pPr marL="0" indent="0">
              <a:buNone/>
            </a:pPr>
            <a:endParaRPr lang="en-GB" sz="1400" dirty="0"/>
          </a:p>
          <a:p>
            <a:pPr marL="0" indent="0">
              <a:buNone/>
            </a:pPr>
            <a:endParaRPr lang="en-GB" sz="1400" dirty="0"/>
          </a:p>
        </p:txBody>
      </p:sp>
      <p:sp>
        <p:nvSpPr>
          <p:cNvPr id="4" name="Footer Placeholder 3"/>
          <p:cNvSpPr>
            <a:spLocks noGrp="1"/>
          </p:cNvSpPr>
          <p:nvPr>
            <p:ph type="ftr" sz="quarter" idx="11"/>
          </p:nvPr>
        </p:nvSpPr>
        <p:spPr/>
        <p:txBody>
          <a:bodyPr/>
          <a:lstStyle/>
          <a:p>
            <a:endParaRPr lang="en-GB" dirty="0"/>
          </a:p>
        </p:txBody>
      </p:sp>
      <p:pic>
        <p:nvPicPr>
          <p:cNvPr id="5" name="picture"/>
          <p:cNvPicPr/>
          <p:nvPr/>
        </p:nvPicPr>
        <p:blipFill>
          <a:blip r:embed="rId3">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4">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5">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
        <p:nvSpPr>
          <p:cNvPr id="3" name="Content Placeholder 2"/>
          <p:cNvSpPr>
            <a:spLocks noGrp="1"/>
          </p:cNvSpPr>
          <p:nvPr>
            <p:ph sz="half" idx="2"/>
          </p:nvPr>
        </p:nvSpPr>
        <p:spPr/>
        <p:txBody>
          <a:bodyPr>
            <a:noAutofit/>
          </a:bodyPr>
          <a:lstStyle/>
          <a:p>
            <a:pPr marL="0" indent="0">
              <a:buNone/>
            </a:pPr>
            <a:r>
              <a:rPr lang="en-GB" sz="1400" dirty="0" err="1"/>
              <a:t>Gallwch</a:t>
            </a:r>
            <a:r>
              <a:rPr lang="en-GB" sz="1400" dirty="0"/>
              <a:t> </a:t>
            </a:r>
            <a:r>
              <a:rPr lang="en-GB" sz="1400" dirty="0" err="1"/>
              <a:t>hawlio</a:t>
            </a:r>
            <a:r>
              <a:rPr lang="en-GB" sz="1400" dirty="0"/>
              <a:t> </a:t>
            </a:r>
            <a:r>
              <a:rPr lang="en-GB" sz="1400" dirty="0" err="1"/>
              <a:t>credydau</a:t>
            </a:r>
            <a:r>
              <a:rPr lang="en-GB" sz="1400" dirty="0"/>
              <a:t> am </a:t>
            </a:r>
            <a:r>
              <a:rPr lang="en-GB" sz="1400" dirty="0" err="1"/>
              <a:t>waith</a:t>
            </a:r>
            <a:r>
              <a:rPr lang="en-GB" sz="1400" dirty="0"/>
              <a:t> </a:t>
            </a:r>
            <a:r>
              <a:rPr lang="en-GB" sz="1400" dirty="0" err="1"/>
              <a:t>sydd</a:t>
            </a:r>
            <a:r>
              <a:rPr lang="en-GB" sz="1400" dirty="0"/>
              <a:t> </a:t>
            </a:r>
            <a:r>
              <a:rPr lang="en-GB" sz="1400" dirty="0" err="1"/>
              <a:t>eisoes</a:t>
            </a:r>
            <a:r>
              <a:rPr lang="en-GB" sz="1400" dirty="0"/>
              <a:t> </a:t>
            </a:r>
            <a:r>
              <a:rPr lang="en-GB" sz="1400" dirty="0" err="1"/>
              <a:t>wedi'i</a:t>
            </a:r>
            <a:r>
              <a:rPr lang="en-GB" sz="1400" dirty="0"/>
              <a:t> </a:t>
            </a:r>
            <a:r>
              <a:rPr lang="en-GB" sz="1400" dirty="0" err="1"/>
              <a:t>wneud</a:t>
            </a:r>
            <a:r>
              <a:rPr lang="en-GB" sz="1400" dirty="0"/>
              <a:t> </a:t>
            </a:r>
            <a:r>
              <a:rPr lang="en-GB" sz="1400" dirty="0" err="1"/>
              <a:t>neu</a:t>
            </a:r>
            <a:r>
              <a:rPr lang="en-GB" sz="1400" dirty="0"/>
              <a:t> </a:t>
            </a:r>
            <a:r>
              <a:rPr lang="en-GB" sz="1400" dirty="0" err="1"/>
              <a:t>brofiad</a:t>
            </a:r>
            <a:r>
              <a:rPr lang="en-GB" sz="1400" dirty="0"/>
              <a:t> </a:t>
            </a:r>
            <a:r>
              <a:rPr lang="en-GB" sz="1400" dirty="0" err="1"/>
              <a:t>sy'n</a:t>
            </a:r>
            <a:r>
              <a:rPr lang="en-GB" sz="1400" dirty="0"/>
              <a:t> </a:t>
            </a:r>
            <a:r>
              <a:rPr lang="en-GB" sz="1400" dirty="0" err="1"/>
              <a:t>seiliedig</a:t>
            </a:r>
            <a:r>
              <a:rPr lang="en-GB" sz="1400" dirty="0"/>
              <a:t> </a:t>
            </a:r>
            <a:r>
              <a:rPr lang="en-GB" sz="1400" dirty="0" err="1"/>
              <a:t>ar</a:t>
            </a:r>
            <a:r>
              <a:rPr lang="en-GB" sz="1400" dirty="0"/>
              <a:t> </a:t>
            </a:r>
            <a:r>
              <a:rPr lang="en-GB" sz="1400" dirty="0" err="1" smtClean="0"/>
              <a:t>ymarfer</a:t>
            </a:r>
            <a:r>
              <a:rPr lang="en-GB" sz="1400" dirty="0" smtClean="0"/>
              <a:t>.</a:t>
            </a:r>
            <a:endParaRPr lang="en-GB" sz="1400" dirty="0"/>
          </a:p>
          <a:p>
            <a:r>
              <a:rPr lang="en-GB" sz="1400" dirty="0"/>
              <a:t>1. </a:t>
            </a:r>
            <a:r>
              <a:rPr lang="en-GB" sz="1400" dirty="0" err="1"/>
              <a:t>Os</a:t>
            </a:r>
            <a:r>
              <a:rPr lang="en-GB" sz="1400" dirty="0"/>
              <a:t> </a:t>
            </a:r>
            <a:r>
              <a:rPr lang="en-GB" sz="1400" dirty="0" err="1"/>
              <a:t>ydych</a:t>
            </a:r>
            <a:r>
              <a:rPr lang="en-GB" sz="1400" dirty="0"/>
              <a:t> </a:t>
            </a:r>
            <a:r>
              <a:rPr lang="en-GB" sz="1400" dirty="0" err="1"/>
              <a:t>wedi</a:t>
            </a:r>
            <a:r>
              <a:rPr lang="en-GB" sz="1400" dirty="0"/>
              <a:t> </a:t>
            </a:r>
            <a:r>
              <a:rPr lang="en-GB" sz="1400" dirty="0" err="1"/>
              <a:t>cwblhau</a:t>
            </a:r>
            <a:r>
              <a:rPr lang="en-GB" sz="1400" dirty="0"/>
              <a:t> </a:t>
            </a:r>
            <a:r>
              <a:rPr lang="en-GB" sz="1400" dirty="0" err="1"/>
              <a:t>modiwlau</a:t>
            </a:r>
            <a:r>
              <a:rPr lang="en-GB" sz="1400" dirty="0"/>
              <a:t> </a:t>
            </a:r>
            <a:r>
              <a:rPr lang="en-GB" sz="1400" dirty="0" err="1"/>
              <a:t>mewn</a:t>
            </a:r>
            <a:r>
              <a:rPr lang="en-GB" sz="1400" dirty="0"/>
              <a:t> SAU </a:t>
            </a:r>
            <a:r>
              <a:rPr lang="en-GB" sz="1400" dirty="0" err="1"/>
              <a:t>arall</a:t>
            </a:r>
            <a:r>
              <a:rPr lang="en-GB" sz="1400" dirty="0"/>
              <a:t>/</a:t>
            </a:r>
            <a:r>
              <a:rPr lang="en-GB" sz="1400" dirty="0" err="1"/>
              <a:t>eraill</a:t>
            </a:r>
            <a:r>
              <a:rPr lang="en-GB" sz="1400" dirty="0"/>
              <a:t>, </a:t>
            </a:r>
            <a:r>
              <a:rPr lang="en-GB" sz="1400" dirty="0" err="1"/>
              <a:t>gellir</a:t>
            </a:r>
            <a:r>
              <a:rPr lang="en-GB" sz="1400" dirty="0"/>
              <a:t> </a:t>
            </a:r>
            <a:r>
              <a:rPr lang="en-GB" sz="1400" dirty="0" err="1"/>
              <a:t>cyfrif</a:t>
            </a:r>
            <a:r>
              <a:rPr lang="en-GB" sz="1400" dirty="0"/>
              <a:t> y </a:t>
            </a:r>
            <a:r>
              <a:rPr lang="en-GB" sz="1400" dirty="0" err="1"/>
              <a:t>rhain</a:t>
            </a:r>
            <a:r>
              <a:rPr lang="en-GB" sz="1400" dirty="0"/>
              <a:t> </a:t>
            </a:r>
            <a:r>
              <a:rPr lang="en-GB" sz="1400" dirty="0" err="1"/>
              <a:t>tuag</a:t>
            </a:r>
            <a:r>
              <a:rPr lang="en-GB" sz="1400" dirty="0"/>
              <a:t> at </a:t>
            </a:r>
            <a:r>
              <a:rPr lang="en-GB" sz="1400" dirty="0" err="1"/>
              <a:t>eich</a:t>
            </a:r>
            <a:r>
              <a:rPr lang="en-GB" sz="1400" dirty="0"/>
              <a:t> </a:t>
            </a:r>
            <a:r>
              <a:rPr lang="en-GB" sz="1400" dirty="0" err="1"/>
              <a:t>cyfanswm</a:t>
            </a:r>
            <a:r>
              <a:rPr lang="en-GB" sz="1400" dirty="0"/>
              <a:t> </a:t>
            </a:r>
            <a:r>
              <a:rPr lang="en-GB" sz="1400" dirty="0" err="1"/>
              <a:t>credyd</a:t>
            </a:r>
            <a:r>
              <a:rPr lang="en-GB" sz="1400" dirty="0"/>
              <a:t> (</a:t>
            </a:r>
            <a:r>
              <a:rPr lang="en-GB" sz="1400" dirty="0" err="1"/>
              <a:t>mae</a:t>
            </a:r>
            <a:r>
              <a:rPr lang="en-GB" sz="1400" dirty="0"/>
              <a:t> MSc </a:t>
            </a:r>
            <a:r>
              <a:rPr lang="en-GB" sz="1400" dirty="0" err="1"/>
              <a:t>yn</a:t>
            </a:r>
            <a:r>
              <a:rPr lang="en-GB" sz="1400" dirty="0"/>
              <a:t> 180 o </a:t>
            </a:r>
            <a:r>
              <a:rPr lang="en-GB" sz="1400" dirty="0" err="1"/>
              <a:t>gredydau</a:t>
            </a:r>
            <a:r>
              <a:rPr lang="en-GB" sz="1400" dirty="0"/>
              <a:t>. </a:t>
            </a:r>
            <a:r>
              <a:rPr lang="en-GB" sz="1400" dirty="0" err="1"/>
              <a:t>Gallwch</a:t>
            </a:r>
            <a:r>
              <a:rPr lang="en-GB" sz="1400" dirty="0"/>
              <a:t> </a:t>
            </a:r>
            <a:r>
              <a:rPr lang="en-GB" sz="1400" dirty="0" err="1"/>
              <a:t>hawlio</a:t>
            </a:r>
            <a:r>
              <a:rPr lang="en-GB" sz="1400" dirty="0"/>
              <a:t> </a:t>
            </a:r>
            <a:r>
              <a:rPr lang="en-GB" sz="1400" dirty="0" err="1"/>
              <a:t>hyd</a:t>
            </a:r>
            <a:r>
              <a:rPr lang="en-GB" sz="1400" dirty="0"/>
              <a:t> at </a:t>
            </a:r>
            <a:r>
              <a:rPr lang="en-GB" sz="1400" dirty="0" err="1"/>
              <a:t>werth</a:t>
            </a:r>
            <a:r>
              <a:rPr lang="en-GB" sz="1400" dirty="0"/>
              <a:t> un </a:t>
            </a:r>
            <a:r>
              <a:rPr lang="en-GB" sz="1400" dirty="0" err="1"/>
              <a:t>modiwl</a:t>
            </a:r>
            <a:r>
              <a:rPr lang="en-GB" sz="1400" dirty="0"/>
              <a:t> </a:t>
            </a:r>
            <a:r>
              <a:rPr lang="en-GB" sz="1400" dirty="0" err="1"/>
              <a:t>yn</a:t>
            </a:r>
            <a:r>
              <a:rPr lang="en-GB" sz="1400" dirty="0"/>
              <a:t> </a:t>
            </a:r>
            <a:r>
              <a:rPr lang="en-GB" sz="1400" dirty="0" err="1"/>
              <a:t>unig</a:t>
            </a:r>
            <a:r>
              <a:rPr lang="en-GB" sz="1400" dirty="0"/>
              <a:t>). </a:t>
            </a:r>
          </a:p>
          <a:p>
            <a:pPr marL="0" indent="0">
              <a:buNone/>
            </a:pPr>
            <a:endParaRPr lang="en-GB" sz="1400" dirty="0"/>
          </a:p>
          <a:p>
            <a:r>
              <a:rPr lang="en-GB" sz="1400" dirty="0"/>
              <a:t>2. Mae </a:t>
            </a:r>
            <a:r>
              <a:rPr lang="en-GB" sz="1400" dirty="0" err="1"/>
              <a:t>dysgu</a:t>
            </a:r>
            <a:r>
              <a:rPr lang="en-GB" sz="1400" dirty="0"/>
              <a:t> </a:t>
            </a:r>
            <a:r>
              <a:rPr lang="en-GB" sz="1400" dirty="0" err="1"/>
              <a:t>drwy</a:t>
            </a:r>
            <a:r>
              <a:rPr lang="en-GB" sz="1400" dirty="0"/>
              <a:t> </a:t>
            </a:r>
            <a:r>
              <a:rPr lang="en-GB" sz="1400" dirty="0" err="1"/>
              <a:t>brofiad</a:t>
            </a:r>
            <a:r>
              <a:rPr lang="en-GB" sz="1400" dirty="0"/>
              <a:t> </a:t>
            </a:r>
            <a:r>
              <a:rPr lang="en-GB" sz="1400" dirty="0" err="1"/>
              <a:t>yn</a:t>
            </a:r>
            <a:r>
              <a:rPr lang="en-GB" sz="1400" dirty="0"/>
              <a:t> </a:t>
            </a:r>
            <a:r>
              <a:rPr lang="en-GB" sz="1400" dirty="0" err="1"/>
              <a:t>cyfrif</a:t>
            </a:r>
            <a:r>
              <a:rPr lang="en-GB" sz="1400" dirty="0"/>
              <a:t> </a:t>
            </a:r>
            <a:r>
              <a:rPr lang="en-GB" sz="1400" dirty="0" err="1"/>
              <a:t>hefyd</a:t>
            </a:r>
            <a:r>
              <a:rPr lang="en-GB" sz="1400" dirty="0"/>
              <a:t> ac </a:t>
            </a:r>
            <a:r>
              <a:rPr lang="en-GB" sz="1400" dirty="0" err="1"/>
              <a:t>mae</a:t>
            </a:r>
            <a:r>
              <a:rPr lang="en-GB" sz="1400" dirty="0"/>
              <a:t> </a:t>
            </a:r>
            <a:r>
              <a:rPr lang="en-GB" sz="1400" dirty="0" err="1"/>
              <a:t>modd</a:t>
            </a:r>
            <a:r>
              <a:rPr lang="en-GB" sz="1400" dirty="0"/>
              <a:t> </a:t>
            </a:r>
            <a:r>
              <a:rPr lang="en-GB" sz="1400" dirty="0" err="1"/>
              <a:t>hawlio</a:t>
            </a:r>
            <a:r>
              <a:rPr lang="en-GB" sz="1400" dirty="0"/>
              <a:t> </a:t>
            </a:r>
            <a:r>
              <a:rPr lang="en-GB" sz="1400" dirty="0" err="1"/>
              <a:t>hyd</a:t>
            </a:r>
            <a:r>
              <a:rPr lang="en-GB" sz="1400" dirty="0"/>
              <a:t> at 100 </a:t>
            </a:r>
            <a:r>
              <a:rPr lang="en-GB" sz="1400" dirty="0" err="1"/>
              <a:t>credyd</a:t>
            </a:r>
            <a:r>
              <a:rPr lang="en-GB" sz="1400" dirty="0"/>
              <a:t> am y </a:t>
            </a:r>
            <a:r>
              <a:rPr lang="en-GB" sz="1400" dirty="0" err="1"/>
              <a:t>dysgu</a:t>
            </a:r>
            <a:r>
              <a:rPr lang="en-GB" sz="1400" dirty="0"/>
              <a:t> </a:t>
            </a:r>
            <a:r>
              <a:rPr lang="en-GB" sz="1400" dirty="0" err="1"/>
              <a:t>hwn</a:t>
            </a:r>
            <a:r>
              <a:rPr lang="en-GB" sz="1400" dirty="0"/>
              <a:t>.</a:t>
            </a:r>
          </a:p>
          <a:p>
            <a:r>
              <a:rPr lang="en-GB" sz="1400" dirty="0" err="1"/>
              <a:t>Er</a:t>
            </a:r>
            <a:r>
              <a:rPr lang="en-GB" sz="1400" dirty="0"/>
              <a:t> </a:t>
            </a:r>
            <a:r>
              <a:rPr lang="en-GB" sz="1400" dirty="0" err="1"/>
              <a:t>mwyn</a:t>
            </a:r>
            <a:r>
              <a:rPr lang="en-GB" sz="1400" dirty="0"/>
              <a:t> </a:t>
            </a:r>
            <a:r>
              <a:rPr lang="en-GB" sz="1400" dirty="0" err="1"/>
              <a:t>hawlio</a:t>
            </a:r>
            <a:r>
              <a:rPr lang="en-GB" sz="1400" dirty="0"/>
              <a:t> </a:t>
            </a:r>
            <a:r>
              <a:rPr lang="en-GB" sz="1400" dirty="0" err="1"/>
              <a:t>gwerth</a:t>
            </a:r>
            <a:r>
              <a:rPr lang="en-GB" sz="1400" dirty="0"/>
              <a:t> </a:t>
            </a:r>
            <a:r>
              <a:rPr lang="en-GB" sz="1400" dirty="0" err="1"/>
              <a:t>credyd</a:t>
            </a:r>
            <a:r>
              <a:rPr lang="en-GB" sz="1400" dirty="0"/>
              <a:t> un </a:t>
            </a:r>
            <a:r>
              <a:rPr lang="en-GB" sz="1400" dirty="0" err="1"/>
              <a:t>modiwl</a:t>
            </a:r>
            <a:r>
              <a:rPr lang="en-GB" sz="1400" dirty="0"/>
              <a:t>, </a:t>
            </a:r>
            <a:r>
              <a:rPr lang="en-GB" sz="1400" dirty="0" err="1"/>
              <a:t>byddai</a:t>
            </a:r>
            <a:r>
              <a:rPr lang="en-GB" sz="1400" dirty="0"/>
              <a:t> </a:t>
            </a:r>
            <a:r>
              <a:rPr lang="en-GB" sz="1400" dirty="0" err="1"/>
              <a:t>gofyn</a:t>
            </a:r>
            <a:r>
              <a:rPr lang="en-GB" sz="1400" dirty="0"/>
              <a:t> </a:t>
            </a:r>
            <a:r>
              <a:rPr lang="en-GB" sz="1400" dirty="0" err="1"/>
              <a:t>i</a:t>
            </a:r>
            <a:r>
              <a:rPr lang="en-GB" sz="1400" dirty="0"/>
              <a:t> chi </a:t>
            </a:r>
            <a:r>
              <a:rPr lang="en-GB" sz="1400" dirty="0" err="1"/>
              <a:t>gyflwyno</a:t>
            </a:r>
            <a:r>
              <a:rPr lang="en-GB" sz="1400" dirty="0"/>
              <a:t> </a:t>
            </a:r>
            <a:r>
              <a:rPr lang="en-GB" sz="1400" dirty="0" err="1"/>
              <a:t>portffolio</a:t>
            </a:r>
            <a:r>
              <a:rPr lang="en-GB" sz="1400" dirty="0"/>
              <a:t> </a:t>
            </a:r>
            <a:r>
              <a:rPr lang="en-GB" sz="1400" dirty="0" err="1"/>
              <a:t>i'r</a:t>
            </a:r>
            <a:r>
              <a:rPr lang="en-GB" sz="1400" dirty="0"/>
              <a:t> Panel </a:t>
            </a:r>
            <a:r>
              <a:rPr lang="en-GB" sz="1400" dirty="0" err="1"/>
              <a:t>perthnasol</a:t>
            </a:r>
            <a:r>
              <a:rPr lang="en-GB" sz="1400" dirty="0"/>
              <a:t> (Panel RAL) </a:t>
            </a:r>
            <a:r>
              <a:rPr lang="en-GB" sz="1400" dirty="0" err="1"/>
              <a:t>I’w</a:t>
            </a:r>
            <a:r>
              <a:rPr lang="en-GB" sz="1400" dirty="0"/>
              <a:t> </a:t>
            </a:r>
            <a:r>
              <a:rPr lang="en-GB" sz="1400" dirty="0" err="1"/>
              <a:t>asesu</a:t>
            </a:r>
            <a:r>
              <a:rPr lang="en-GB" sz="1400" dirty="0"/>
              <a:t>. </a:t>
            </a:r>
            <a:r>
              <a:rPr lang="en-GB" sz="1400" dirty="0" err="1"/>
              <a:t>Byddai</a:t>
            </a:r>
            <a:r>
              <a:rPr lang="en-GB" sz="1400" dirty="0"/>
              <a:t> </a:t>
            </a:r>
            <a:r>
              <a:rPr lang="en-GB" sz="1400" dirty="0" err="1"/>
              <a:t>eich</a:t>
            </a:r>
            <a:r>
              <a:rPr lang="en-GB" sz="1400" dirty="0"/>
              <a:t> mentor </a:t>
            </a:r>
            <a:r>
              <a:rPr lang="en-GB" sz="1400" dirty="0" err="1"/>
              <a:t>academaidd</a:t>
            </a:r>
            <a:r>
              <a:rPr lang="en-GB" sz="1400" dirty="0"/>
              <a:t> </a:t>
            </a:r>
            <a:r>
              <a:rPr lang="en-GB" sz="1400" dirty="0" err="1"/>
              <a:t>yn</a:t>
            </a:r>
            <a:r>
              <a:rPr lang="en-GB" sz="1400" dirty="0"/>
              <a:t> </a:t>
            </a:r>
            <a:r>
              <a:rPr lang="en-GB" sz="1400" dirty="0" err="1"/>
              <a:t>eich</a:t>
            </a:r>
            <a:r>
              <a:rPr lang="en-GB" sz="1400" dirty="0"/>
              <a:t> </a:t>
            </a:r>
            <a:r>
              <a:rPr lang="en-GB" sz="1400" dirty="0" err="1"/>
              <a:t>cefnogi</a:t>
            </a:r>
            <a:r>
              <a:rPr lang="en-GB" sz="1400" dirty="0"/>
              <a:t> </a:t>
            </a:r>
            <a:r>
              <a:rPr lang="en-GB" sz="1400" dirty="0" err="1"/>
              <a:t>drwy'r</a:t>
            </a:r>
            <a:r>
              <a:rPr lang="en-GB" sz="1400" dirty="0"/>
              <a:t> broses</a:t>
            </a:r>
          </a:p>
          <a:p>
            <a:r>
              <a:rPr lang="en-GB" sz="1400" dirty="0" err="1"/>
              <a:t>Er</a:t>
            </a:r>
            <a:r>
              <a:rPr lang="en-GB" sz="1400" dirty="0"/>
              <a:t> </a:t>
            </a:r>
            <a:r>
              <a:rPr lang="en-GB" sz="1400" dirty="0" err="1"/>
              <a:t>mwyn</a:t>
            </a:r>
            <a:r>
              <a:rPr lang="en-GB" sz="1400" dirty="0"/>
              <a:t> </a:t>
            </a:r>
            <a:r>
              <a:rPr lang="en-GB" sz="1400" dirty="0" err="1"/>
              <a:t>hawlio</a:t>
            </a:r>
            <a:r>
              <a:rPr lang="en-GB" sz="1400" dirty="0"/>
              <a:t> </a:t>
            </a:r>
            <a:r>
              <a:rPr lang="en-GB" sz="1400" dirty="0" err="1"/>
              <a:t>cyfanswm</a:t>
            </a:r>
            <a:r>
              <a:rPr lang="en-GB" sz="1400" dirty="0"/>
              <a:t> </a:t>
            </a:r>
            <a:r>
              <a:rPr lang="en-GB" sz="1400" dirty="0" err="1"/>
              <a:t>uwch</a:t>
            </a:r>
            <a:r>
              <a:rPr lang="en-GB" sz="1400" dirty="0"/>
              <a:t> o </a:t>
            </a:r>
            <a:r>
              <a:rPr lang="en-GB" sz="1400" dirty="0" err="1"/>
              <a:t>gredydau</a:t>
            </a:r>
            <a:r>
              <a:rPr lang="en-GB" sz="1400" dirty="0"/>
              <a:t>, </a:t>
            </a:r>
            <a:r>
              <a:rPr lang="en-GB" sz="1400" dirty="0" err="1"/>
              <a:t>byddai</a:t>
            </a:r>
            <a:r>
              <a:rPr lang="en-GB" sz="1400" dirty="0"/>
              <a:t> </a:t>
            </a:r>
            <a:r>
              <a:rPr lang="en-GB" sz="1400" dirty="0" err="1"/>
              <a:t>gofyn</a:t>
            </a:r>
            <a:r>
              <a:rPr lang="en-GB" sz="1400" dirty="0"/>
              <a:t> </a:t>
            </a:r>
            <a:r>
              <a:rPr lang="en-GB" sz="1400" dirty="0" err="1"/>
              <a:t>i</a:t>
            </a:r>
            <a:r>
              <a:rPr lang="en-GB" sz="1400" dirty="0"/>
              <a:t> chi </a:t>
            </a:r>
            <a:r>
              <a:rPr lang="en-GB" sz="1400" dirty="0" err="1"/>
              <a:t>gwblhau</a:t>
            </a:r>
            <a:r>
              <a:rPr lang="en-GB" sz="1400" dirty="0"/>
              <a:t> proses </a:t>
            </a:r>
            <a:r>
              <a:rPr lang="en-GB" sz="1400" dirty="0" err="1"/>
              <a:t>ar</a:t>
            </a:r>
            <a:r>
              <a:rPr lang="en-GB" sz="1400" dirty="0"/>
              <a:t> </a:t>
            </a:r>
            <a:r>
              <a:rPr lang="en-GB" sz="1400" dirty="0" err="1"/>
              <a:t>wahân</a:t>
            </a:r>
            <a:r>
              <a:rPr lang="en-GB" sz="1400" dirty="0"/>
              <a:t> (</a:t>
            </a:r>
            <a:r>
              <a:rPr lang="en-GB" sz="1400" dirty="0" err="1"/>
              <a:t>gan</a:t>
            </a:r>
            <a:r>
              <a:rPr lang="en-GB" sz="1400" dirty="0"/>
              <a:t> </a:t>
            </a:r>
            <a:r>
              <a:rPr lang="en-GB" sz="1400" dirty="0" err="1"/>
              <a:t>gynnwys</a:t>
            </a:r>
            <a:r>
              <a:rPr lang="en-GB" sz="1400" dirty="0"/>
              <a:t> </a:t>
            </a:r>
            <a:r>
              <a:rPr lang="en-GB" sz="1400" dirty="0" err="1"/>
              <a:t>cwblhau</a:t>
            </a:r>
            <a:r>
              <a:rPr lang="en-GB" sz="1400" dirty="0"/>
              <a:t> </a:t>
            </a:r>
            <a:r>
              <a:rPr lang="en-GB" sz="1400" dirty="0" err="1"/>
              <a:t>modiwl</a:t>
            </a:r>
            <a:r>
              <a:rPr lang="en-GB" sz="1400" dirty="0"/>
              <a:t> </a:t>
            </a:r>
            <a:r>
              <a:rPr lang="en-GB" sz="1400" dirty="0" err="1"/>
              <a:t>credyd</a:t>
            </a:r>
            <a:r>
              <a:rPr lang="en-GB" sz="1400" dirty="0"/>
              <a:t> RAL 20 </a:t>
            </a:r>
            <a:r>
              <a:rPr lang="en-GB" sz="1400" dirty="0" err="1"/>
              <a:t>credyd</a:t>
            </a:r>
            <a:r>
              <a:rPr lang="en-GB" sz="1400" dirty="0"/>
              <a:t>) I </a:t>
            </a:r>
            <a:r>
              <a:rPr lang="en-GB" sz="1400" dirty="0" err="1"/>
              <a:t>ddeall</a:t>
            </a:r>
            <a:r>
              <a:rPr lang="en-GB" sz="1400" dirty="0"/>
              <a:t> ac </a:t>
            </a:r>
            <a:r>
              <a:rPr lang="en-GB" sz="1400" dirty="0" err="1"/>
              <a:t>wedyn</a:t>
            </a:r>
            <a:r>
              <a:rPr lang="en-GB" sz="1400" dirty="0"/>
              <a:t> </a:t>
            </a:r>
            <a:r>
              <a:rPr lang="en-GB" sz="1400" dirty="0" err="1"/>
              <a:t>cyflwyno’r</a:t>
            </a:r>
            <a:r>
              <a:rPr lang="en-GB" sz="1400" dirty="0"/>
              <a:t> </a:t>
            </a:r>
            <a:r>
              <a:rPr lang="en-GB" sz="1400" dirty="0" err="1"/>
              <a:t>dystiolaeth</a:t>
            </a:r>
            <a:r>
              <a:rPr lang="en-GB" sz="1400" dirty="0"/>
              <a:t> </a:t>
            </a:r>
            <a:r>
              <a:rPr lang="en-GB" sz="1400" dirty="0" err="1"/>
              <a:t>berthnasol</a:t>
            </a:r>
            <a:r>
              <a:rPr lang="en-GB" sz="1400" dirty="0"/>
              <a:t>.</a:t>
            </a:r>
          </a:p>
          <a:p>
            <a:endParaRPr lang="en-GB" sz="1400" dirty="0"/>
          </a:p>
          <a:p>
            <a:pPr marL="0" indent="0">
              <a:buNone/>
            </a:pPr>
            <a:r>
              <a:rPr lang="en-GB" sz="1400" dirty="0"/>
              <a:t>Mae </a:t>
            </a:r>
            <a:r>
              <a:rPr lang="en-GB" sz="1400" dirty="0" err="1"/>
              <a:t>cyngor</a:t>
            </a:r>
            <a:r>
              <a:rPr lang="en-GB" sz="1400" dirty="0"/>
              <a:t> </a:t>
            </a:r>
            <a:r>
              <a:rPr lang="en-GB" sz="1400" dirty="0" err="1"/>
              <a:t>pellach</a:t>
            </a:r>
            <a:r>
              <a:rPr lang="en-GB" sz="1400" dirty="0"/>
              <a:t> </a:t>
            </a:r>
            <a:r>
              <a:rPr lang="en-GB" sz="1400" dirty="0" err="1"/>
              <a:t>ar</a:t>
            </a:r>
            <a:r>
              <a:rPr lang="en-GB" sz="1400" dirty="0"/>
              <a:t> y </a:t>
            </a:r>
            <a:r>
              <a:rPr lang="en-GB" sz="1400" dirty="0" err="1"/>
              <a:t>dewisiadau</a:t>
            </a:r>
            <a:r>
              <a:rPr lang="en-GB" sz="1400" dirty="0"/>
              <a:t> </a:t>
            </a:r>
            <a:r>
              <a:rPr lang="en-GB" sz="1400" dirty="0" err="1"/>
              <a:t>hyn</a:t>
            </a:r>
            <a:r>
              <a:rPr lang="en-GB" sz="1400" dirty="0"/>
              <a:t> </a:t>
            </a:r>
            <a:r>
              <a:rPr lang="en-GB" sz="1400" dirty="0" err="1"/>
              <a:t>ar</a:t>
            </a:r>
            <a:r>
              <a:rPr lang="en-GB" sz="1400" dirty="0"/>
              <a:t> </a:t>
            </a:r>
            <a:r>
              <a:rPr lang="en-GB" sz="1400" dirty="0" err="1"/>
              <a:t>gael</a:t>
            </a:r>
            <a:endParaRPr lang="en-GB" sz="1400" dirty="0"/>
          </a:p>
        </p:txBody>
      </p:sp>
    </p:spTree>
    <p:extLst>
      <p:ext uri="{BB962C8B-B14F-4D97-AF65-F5344CB8AC3E}">
        <p14:creationId xmlns:p14="http://schemas.microsoft.com/office/powerpoint/2010/main" val="38537697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err="1" smtClean="0"/>
              <a:t>Ffioedd</a:t>
            </a:r>
            <a:r>
              <a:rPr lang="en-GB" dirty="0" smtClean="0"/>
              <a:t/>
            </a:r>
            <a:br>
              <a:rPr lang="en-GB" dirty="0" smtClean="0"/>
            </a:br>
            <a:r>
              <a:rPr lang="en-GB" b="1" dirty="0"/>
              <a:t>F</a:t>
            </a:r>
            <a:r>
              <a:rPr lang="en-GB" b="1" dirty="0" smtClean="0"/>
              <a:t>ees</a:t>
            </a:r>
            <a:endParaRPr lang="en-GB" b="1" dirty="0"/>
          </a:p>
        </p:txBody>
      </p:sp>
      <p:sp>
        <p:nvSpPr>
          <p:cNvPr id="3" name="Content Placeholder 2"/>
          <p:cNvSpPr>
            <a:spLocks noGrp="1"/>
          </p:cNvSpPr>
          <p:nvPr>
            <p:ph sz="half" idx="1"/>
          </p:nvPr>
        </p:nvSpPr>
        <p:spPr/>
        <p:txBody>
          <a:bodyPr>
            <a:normAutofit/>
          </a:bodyPr>
          <a:lstStyle/>
          <a:p>
            <a:r>
              <a:rPr lang="en-GB" dirty="0"/>
              <a:t> A considerable reduction in programme fees </a:t>
            </a:r>
            <a:endParaRPr lang="en-GB" dirty="0" smtClean="0"/>
          </a:p>
          <a:p>
            <a:endParaRPr lang="en-GB" dirty="0"/>
          </a:p>
          <a:p>
            <a:endParaRPr lang="en-GB" dirty="0" smtClean="0"/>
          </a:p>
          <a:p>
            <a:r>
              <a:rPr lang="en-GB" dirty="0" smtClean="0"/>
              <a:t>The </a:t>
            </a:r>
            <a:r>
              <a:rPr lang="en-GB" dirty="0"/>
              <a:t>total cost for the candidates is: £3,618.  Candidates can apply to pay in instalments. </a:t>
            </a:r>
          </a:p>
        </p:txBody>
      </p:sp>
      <p:sp>
        <p:nvSpPr>
          <p:cNvPr id="4" name="Content Placeholder 3"/>
          <p:cNvSpPr>
            <a:spLocks noGrp="1"/>
          </p:cNvSpPr>
          <p:nvPr>
            <p:ph sz="half" idx="2"/>
          </p:nvPr>
        </p:nvSpPr>
        <p:spPr/>
        <p:txBody>
          <a:bodyPr>
            <a:normAutofit/>
          </a:bodyPr>
          <a:lstStyle/>
          <a:p>
            <a:r>
              <a:rPr lang="en-GB" dirty="0"/>
              <a:t> </a:t>
            </a:r>
            <a:r>
              <a:rPr lang="en-GB" dirty="0" err="1"/>
              <a:t>Mae'r</a:t>
            </a:r>
            <a:r>
              <a:rPr lang="en-GB" dirty="0"/>
              <a:t> </a:t>
            </a:r>
            <a:r>
              <a:rPr lang="en-GB" dirty="0" err="1"/>
              <a:t>Prifysgolion</a:t>
            </a:r>
            <a:r>
              <a:rPr lang="en-GB" dirty="0"/>
              <a:t> yn </a:t>
            </a:r>
            <a:r>
              <a:rPr lang="en-GB" dirty="0" err="1"/>
              <a:t>cynnig</a:t>
            </a:r>
            <a:r>
              <a:rPr lang="en-GB" dirty="0"/>
              <a:t> </a:t>
            </a:r>
            <a:r>
              <a:rPr lang="en-GB" dirty="0" err="1"/>
              <a:t>gostyngiad</a:t>
            </a:r>
            <a:r>
              <a:rPr lang="en-GB" dirty="0"/>
              <a:t> </a:t>
            </a:r>
            <a:r>
              <a:rPr lang="en-GB" dirty="0" err="1"/>
              <a:t>sylweddol</a:t>
            </a:r>
            <a:r>
              <a:rPr lang="en-GB" dirty="0"/>
              <a:t> yn </a:t>
            </a:r>
            <a:r>
              <a:rPr lang="en-GB" dirty="0" err="1"/>
              <a:t>ffioedd</a:t>
            </a:r>
            <a:r>
              <a:rPr lang="en-GB" dirty="0"/>
              <a:t> y </a:t>
            </a:r>
            <a:r>
              <a:rPr lang="en-GB" dirty="0" err="1" smtClean="0"/>
              <a:t>rhaglen</a:t>
            </a:r>
            <a:endParaRPr lang="en-GB" dirty="0" smtClean="0"/>
          </a:p>
          <a:p>
            <a:endParaRPr lang="en-GB" dirty="0" smtClean="0"/>
          </a:p>
          <a:p>
            <a:r>
              <a:rPr lang="en-GB" dirty="0" err="1" smtClean="0"/>
              <a:t>Cyfanswm</a:t>
            </a:r>
            <a:r>
              <a:rPr lang="en-GB" dirty="0" smtClean="0"/>
              <a:t> </a:t>
            </a:r>
            <a:r>
              <a:rPr lang="en-GB" dirty="0"/>
              <a:t>y </a:t>
            </a:r>
            <a:r>
              <a:rPr lang="en-GB" dirty="0" err="1"/>
              <a:t>gost</a:t>
            </a:r>
            <a:r>
              <a:rPr lang="en-GB" dirty="0"/>
              <a:t> </a:t>
            </a:r>
            <a:r>
              <a:rPr lang="en-GB" dirty="0" err="1"/>
              <a:t>i</a:t>
            </a:r>
            <a:r>
              <a:rPr lang="en-GB" dirty="0"/>
              <a:t> </a:t>
            </a:r>
            <a:r>
              <a:rPr lang="en-GB" dirty="0" err="1"/>
              <a:t>ymgeiswyr</a:t>
            </a:r>
            <a:r>
              <a:rPr lang="en-GB" dirty="0"/>
              <a:t> yw:  £3,618. Gall </a:t>
            </a:r>
            <a:r>
              <a:rPr lang="en-GB" dirty="0" err="1"/>
              <a:t>ymgeiswyr</a:t>
            </a:r>
            <a:r>
              <a:rPr lang="en-GB" dirty="0"/>
              <a:t> </a:t>
            </a:r>
            <a:r>
              <a:rPr lang="en-GB" dirty="0" err="1"/>
              <a:t>wneud</a:t>
            </a:r>
            <a:r>
              <a:rPr lang="en-GB" dirty="0"/>
              <a:t> </a:t>
            </a:r>
            <a:r>
              <a:rPr lang="en-GB" dirty="0" err="1"/>
              <a:t>cais</a:t>
            </a:r>
            <a:r>
              <a:rPr lang="en-GB" dirty="0"/>
              <a:t> </a:t>
            </a:r>
            <a:r>
              <a:rPr lang="en-GB" dirty="0" err="1"/>
              <a:t>i</a:t>
            </a:r>
            <a:r>
              <a:rPr lang="en-GB" dirty="0"/>
              <a:t> </a:t>
            </a:r>
            <a:r>
              <a:rPr lang="en-GB" dirty="0" err="1"/>
              <a:t>dalu</a:t>
            </a:r>
            <a:r>
              <a:rPr lang="en-GB" dirty="0"/>
              <a:t> </a:t>
            </a:r>
            <a:r>
              <a:rPr lang="en-GB" dirty="0" err="1"/>
              <a:t>fesul</a:t>
            </a:r>
            <a:r>
              <a:rPr lang="en-GB" dirty="0"/>
              <a:t> </a:t>
            </a:r>
            <a:r>
              <a:rPr lang="en-GB" dirty="0" err="1"/>
              <a:t>rhandal</a:t>
            </a:r>
            <a:r>
              <a:rPr lang="en-GB" dirty="0"/>
              <a:t>. </a:t>
            </a:r>
          </a:p>
        </p:txBody>
      </p:sp>
    </p:spTree>
    <p:extLst>
      <p:ext uri="{BB962C8B-B14F-4D97-AF65-F5344CB8AC3E}">
        <p14:creationId xmlns:p14="http://schemas.microsoft.com/office/powerpoint/2010/main" val="3614537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r"/>
            <a:r>
              <a:rPr lang="en-GB" sz="2800" dirty="0" err="1" smtClean="0"/>
              <a:t>Manylion</a:t>
            </a:r>
            <a:r>
              <a:rPr lang="en-GB" sz="2800" dirty="0" smtClean="0"/>
              <a:t> </a:t>
            </a:r>
            <a:r>
              <a:rPr lang="en-GB" sz="2800" dirty="0" err="1" smtClean="0"/>
              <a:t>cyswllt</a:t>
            </a:r>
            <a:r>
              <a:rPr lang="en-GB" sz="2800" b="1" dirty="0" smtClean="0"/>
              <a:t/>
            </a:r>
            <a:br>
              <a:rPr lang="en-GB" sz="2800" b="1" dirty="0" smtClean="0"/>
            </a:br>
            <a:r>
              <a:rPr lang="en-GB" sz="2800" b="1" dirty="0" smtClean="0"/>
              <a:t>Contact details:</a:t>
            </a:r>
            <a:endParaRPr lang="en-GB" sz="2800" b="1" dirty="0"/>
          </a:p>
        </p:txBody>
      </p:sp>
      <p:sp>
        <p:nvSpPr>
          <p:cNvPr id="9" name="Content Placeholder 8"/>
          <p:cNvSpPr>
            <a:spLocks noGrp="1"/>
          </p:cNvSpPr>
          <p:nvPr>
            <p:ph sz="half" idx="1"/>
          </p:nvPr>
        </p:nvSpPr>
        <p:spPr>
          <a:xfrm>
            <a:off x="838200" y="1825625"/>
            <a:ext cx="4784271" cy="4351338"/>
          </a:xfrm>
        </p:spPr>
        <p:txBody>
          <a:bodyPr>
            <a:normAutofit fontScale="77500" lnSpcReduction="20000"/>
          </a:bodyPr>
          <a:lstStyle/>
          <a:p>
            <a:pPr marL="0" indent="0">
              <a:buNone/>
            </a:pPr>
            <a:r>
              <a:rPr lang="en-GB" sz="1800" b="1" dirty="0" smtClean="0"/>
              <a:t>UWTSD Programme Lead:</a:t>
            </a:r>
            <a:r>
              <a:rPr lang="en-GB" sz="1800" dirty="0" smtClean="0"/>
              <a:t/>
            </a:r>
            <a:br>
              <a:rPr lang="en-GB" sz="1800" dirty="0" smtClean="0"/>
            </a:br>
            <a:r>
              <a:rPr lang="en-GB" sz="1800" dirty="0" smtClean="0"/>
              <a:t>Anna Brychan </a:t>
            </a:r>
            <a:r>
              <a:rPr lang="en-GB" sz="1800" dirty="0" smtClean="0">
                <a:hlinkClick r:id="rId3"/>
              </a:rPr>
              <a:t>a.brychan@uwtsd.ac.uk</a:t>
            </a:r>
            <a:endParaRPr lang="en-GB" sz="1800" dirty="0" smtClean="0"/>
          </a:p>
          <a:p>
            <a:pPr marL="0" indent="0">
              <a:buNone/>
            </a:pPr>
            <a:r>
              <a:rPr lang="en-GB" sz="1800" dirty="0" smtClean="0"/>
              <a:t>Director of the Centre for Professional Learning &amp; Leadership </a:t>
            </a:r>
            <a:r>
              <a:rPr lang="en-GB" sz="1800" dirty="0" err="1" smtClean="0"/>
              <a:t>Yr</a:t>
            </a:r>
            <a:r>
              <a:rPr lang="en-GB" sz="1800" dirty="0" smtClean="0"/>
              <a:t> </a:t>
            </a:r>
            <a:r>
              <a:rPr lang="en-GB" sz="1800" dirty="0" err="1" smtClean="0"/>
              <a:t>Athrofa</a:t>
            </a:r>
            <a:r>
              <a:rPr lang="en-GB" sz="1800" dirty="0" smtClean="0"/>
              <a:t>: Institute of Education @UWTSD</a:t>
            </a:r>
          </a:p>
          <a:p>
            <a:pPr marL="0" indent="0">
              <a:buNone/>
            </a:pPr>
            <a:endParaRPr lang="en-GB" sz="1800" dirty="0" smtClean="0"/>
          </a:p>
          <a:p>
            <a:pPr marL="0" indent="0">
              <a:buNone/>
            </a:pPr>
            <a:r>
              <a:rPr lang="en-GB" sz="1800" b="1" dirty="0" smtClean="0"/>
              <a:t>Bangor University Programme Lead:</a:t>
            </a:r>
          </a:p>
          <a:p>
            <a:pPr marL="0" indent="0">
              <a:buNone/>
            </a:pPr>
            <a:r>
              <a:rPr lang="en-GB" sz="1800" dirty="0"/>
              <a:t>Jeremy Griffiths </a:t>
            </a:r>
            <a:endParaRPr lang="en-GB" sz="1800" dirty="0" smtClean="0"/>
          </a:p>
          <a:p>
            <a:pPr marL="0" indent="0">
              <a:buNone/>
            </a:pPr>
            <a:r>
              <a:rPr lang="en-GB" sz="1800" dirty="0" smtClean="0"/>
              <a:t>jeremy.griffiths@bangor.ac.uk</a:t>
            </a:r>
          </a:p>
          <a:p>
            <a:pPr marL="0" indent="0">
              <a:buNone/>
            </a:pPr>
            <a:r>
              <a:rPr lang="en-GB" sz="1800" dirty="0" smtClean="0"/>
              <a:t>Executive Director </a:t>
            </a:r>
            <a:r>
              <a:rPr lang="en-GB" sz="1800" dirty="0" err="1" smtClean="0"/>
              <a:t>CaBan</a:t>
            </a:r>
            <a:endParaRPr lang="en-GB" sz="1800" dirty="0" smtClean="0"/>
          </a:p>
          <a:p>
            <a:pPr marL="0" indent="0">
              <a:buNone/>
            </a:pPr>
            <a:r>
              <a:rPr lang="en-GB" sz="1800" dirty="0" smtClean="0"/>
              <a:t>Bangor University</a:t>
            </a:r>
            <a:endParaRPr lang="en-GB" sz="1800" dirty="0"/>
          </a:p>
          <a:p>
            <a:pPr marL="0" indent="0">
              <a:buNone/>
            </a:pPr>
            <a:endParaRPr lang="en-GB" sz="1800" dirty="0" smtClean="0"/>
          </a:p>
          <a:p>
            <a:pPr marL="0" indent="0">
              <a:buNone/>
            </a:pPr>
            <a:r>
              <a:rPr lang="en-GB" sz="1800" b="1" dirty="0" smtClean="0"/>
              <a:t>Education Consortia Lead: </a:t>
            </a:r>
          </a:p>
          <a:p>
            <a:pPr marL="0" indent="0">
              <a:buNone/>
            </a:pPr>
            <a:r>
              <a:rPr lang="en-GB" sz="1800" dirty="0" smtClean="0"/>
              <a:t>Rhys Howard Hughes</a:t>
            </a:r>
          </a:p>
          <a:p>
            <a:pPr marL="0" indent="0">
              <a:buNone/>
            </a:pPr>
            <a:r>
              <a:rPr lang="en-GB" sz="1800" u="sng" dirty="0" err="1">
                <a:hlinkClick r:id="rId4"/>
              </a:rPr>
              <a:t>rhyshowardhughes@gwegogledd.cymru</a:t>
            </a:r>
            <a:endParaRPr lang="en-GB" sz="1800" dirty="0" smtClean="0"/>
          </a:p>
          <a:p>
            <a:pPr marL="0" indent="0">
              <a:buNone/>
            </a:pPr>
            <a:r>
              <a:rPr lang="en-GB" sz="1800" dirty="0"/>
              <a:t>Cross Regional Leadership Strategic Lead</a:t>
            </a:r>
            <a:endParaRPr lang="en-GB" sz="1800" dirty="0" smtClean="0"/>
          </a:p>
          <a:p>
            <a:endParaRPr lang="en-GB" sz="1400" dirty="0" smtClean="0"/>
          </a:p>
          <a:p>
            <a:pPr marL="0" indent="0">
              <a:buNone/>
            </a:pPr>
            <a:endParaRPr lang="en-GB" sz="1400" dirty="0"/>
          </a:p>
        </p:txBody>
      </p:sp>
      <p:sp>
        <p:nvSpPr>
          <p:cNvPr id="4" name="Footer Placeholder 3"/>
          <p:cNvSpPr>
            <a:spLocks noGrp="1"/>
          </p:cNvSpPr>
          <p:nvPr>
            <p:ph type="ftr" sz="quarter" idx="11"/>
          </p:nvPr>
        </p:nvSpPr>
        <p:spPr/>
        <p:txBody>
          <a:bodyPr/>
          <a:lstStyle/>
          <a:p>
            <a:endParaRPr lang="en-GB" dirty="0"/>
          </a:p>
        </p:txBody>
      </p:sp>
      <p:pic>
        <p:nvPicPr>
          <p:cNvPr id="5" name="picture"/>
          <p:cNvPicPr/>
          <p:nvPr/>
        </p:nvPicPr>
        <p:blipFill>
          <a:blip r:embed="rId5">
            <a:extLst>
              <a:ext uri="{28A0092B-C50C-407E-A947-70E740481C1C}">
                <a14:useLocalDpi xmlns:a14="http://schemas.microsoft.com/office/drawing/2010/main" val="0"/>
              </a:ext>
            </a:extLst>
          </a:blip>
          <a:stretch>
            <a:fillRect/>
          </a:stretch>
        </p:blipFill>
        <p:spPr>
          <a:xfrm>
            <a:off x="2212508" y="6134800"/>
            <a:ext cx="2171700" cy="542925"/>
          </a:xfrm>
          <a:prstGeom prst="rect">
            <a:avLst/>
          </a:prstGeom>
        </p:spPr>
      </p:pic>
      <p:pic>
        <p:nvPicPr>
          <p:cNvPr id="6" name="picture"/>
          <p:cNvPicPr/>
          <p:nvPr/>
        </p:nvPicPr>
        <p:blipFill>
          <a:blip r:embed="rId6">
            <a:extLst>
              <a:ext uri="{28A0092B-C50C-407E-A947-70E740481C1C}">
                <a14:useLocalDpi xmlns:a14="http://schemas.microsoft.com/office/drawing/2010/main" val="0"/>
              </a:ext>
            </a:extLst>
          </a:blip>
          <a:stretch>
            <a:fillRect/>
          </a:stretch>
        </p:blipFill>
        <p:spPr>
          <a:xfrm>
            <a:off x="5123088" y="6044985"/>
            <a:ext cx="933450" cy="657225"/>
          </a:xfrm>
          <a:prstGeom prst="rect">
            <a:avLst/>
          </a:prstGeom>
        </p:spPr>
      </p:pic>
      <p:pic>
        <p:nvPicPr>
          <p:cNvPr id="7" name="picture" title="Image result for logo athrofa"/>
          <p:cNvPicPr/>
          <p:nvPr/>
        </p:nvPicPr>
        <p:blipFill>
          <a:blip r:embed="rId7">
            <a:extLst>
              <a:ext uri="{28A0092B-C50C-407E-A947-70E740481C1C}">
                <a14:useLocalDpi xmlns:a14="http://schemas.microsoft.com/office/drawing/2010/main" val="0"/>
              </a:ext>
            </a:extLst>
          </a:blip>
          <a:stretch>
            <a:fillRect/>
          </a:stretch>
        </p:blipFill>
        <p:spPr>
          <a:xfrm>
            <a:off x="6682474" y="6076967"/>
            <a:ext cx="1885950" cy="571500"/>
          </a:xfrm>
          <a:prstGeom prst="rect">
            <a:avLst/>
          </a:prstGeom>
        </p:spPr>
      </p:pic>
      <p:sp>
        <p:nvSpPr>
          <p:cNvPr id="3" name="Content Placeholder 2"/>
          <p:cNvSpPr>
            <a:spLocks noGrp="1"/>
          </p:cNvSpPr>
          <p:nvPr>
            <p:ph sz="half" idx="2"/>
          </p:nvPr>
        </p:nvSpPr>
        <p:spPr/>
        <p:txBody>
          <a:bodyPr>
            <a:normAutofit fontScale="77500" lnSpcReduction="20000"/>
          </a:bodyPr>
          <a:lstStyle/>
          <a:p>
            <a:pPr marL="0" indent="0">
              <a:buNone/>
            </a:pPr>
            <a:r>
              <a:rPr lang="en-GB" sz="1800" b="1" dirty="0" err="1" smtClean="0"/>
              <a:t>Arweinydd</a:t>
            </a:r>
            <a:r>
              <a:rPr lang="en-GB" sz="1800" b="1" dirty="0" smtClean="0"/>
              <a:t> y </a:t>
            </a:r>
            <a:r>
              <a:rPr lang="en-GB" sz="1800" b="1" dirty="0" err="1" smtClean="0"/>
              <a:t>Rhaglen</a:t>
            </a:r>
            <a:r>
              <a:rPr lang="en-GB" sz="1800" b="1" dirty="0" smtClean="0"/>
              <a:t> YDDS</a:t>
            </a:r>
          </a:p>
          <a:p>
            <a:pPr marL="0" indent="0">
              <a:buNone/>
            </a:pPr>
            <a:r>
              <a:rPr lang="en-GB" sz="1800" dirty="0" smtClean="0"/>
              <a:t>Anna Brychan </a:t>
            </a:r>
            <a:r>
              <a:rPr lang="en-GB" sz="1800" dirty="0" smtClean="0">
                <a:hlinkClick r:id="rId3"/>
              </a:rPr>
              <a:t>a.brychan@uwtsd.ac.uk</a:t>
            </a:r>
            <a:endParaRPr lang="en-GB" sz="1800" dirty="0" smtClean="0"/>
          </a:p>
          <a:p>
            <a:pPr marL="0" indent="0">
              <a:buNone/>
            </a:pPr>
            <a:r>
              <a:rPr lang="en-GB" sz="1800" dirty="0" err="1" smtClean="0"/>
              <a:t>Cyfarwyddydd</a:t>
            </a:r>
            <a:r>
              <a:rPr lang="en-GB" sz="1800" dirty="0" smtClean="0"/>
              <a:t> y </a:t>
            </a:r>
            <a:r>
              <a:rPr lang="en-GB" sz="1800" dirty="0" err="1" smtClean="0"/>
              <a:t>Ganolfan</a:t>
            </a:r>
            <a:r>
              <a:rPr lang="en-GB" sz="1800" dirty="0" smtClean="0"/>
              <a:t> </a:t>
            </a:r>
            <a:r>
              <a:rPr lang="en-GB" sz="1800" dirty="0" err="1" smtClean="0"/>
              <a:t>ar</a:t>
            </a:r>
            <a:r>
              <a:rPr lang="en-GB" sz="1800" dirty="0" smtClean="0"/>
              <a:t> </a:t>
            </a:r>
            <a:r>
              <a:rPr lang="en-GB" sz="1800" dirty="0" err="1" smtClean="0"/>
              <a:t>gyfer</a:t>
            </a:r>
            <a:r>
              <a:rPr lang="en-GB" sz="1800" dirty="0" smtClean="0"/>
              <a:t> </a:t>
            </a:r>
            <a:r>
              <a:rPr lang="en-GB" sz="1800" dirty="0" err="1" smtClean="0"/>
              <a:t>Dysgu</a:t>
            </a:r>
            <a:r>
              <a:rPr lang="en-GB" sz="1800" dirty="0" smtClean="0"/>
              <a:t> </a:t>
            </a:r>
            <a:r>
              <a:rPr lang="en-GB" sz="1800" dirty="0" err="1" smtClean="0"/>
              <a:t>Proffesiynol</a:t>
            </a:r>
            <a:r>
              <a:rPr lang="en-GB" sz="1800" dirty="0" smtClean="0"/>
              <a:t> ac </a:t>
            </a:r>
            <a:r>
              <a:rPr lang="en-GB" sz="1800" dirty="0" err="1" smtClean="0"/>
              <a:t>Arweinyddiaeth</a:t>
            </a:r>
            <a:r>
              <a:rPr lang="en-GB" sz="1800" dirty="0" smtClean="0"/>
              <a:t>, </a:t>
            </a:r>
            <a:r>
              <a:rPr lang="en-GB" sz="1800" dirty="0" err="1" smtClean="0"/>
              <a:t>Yr</a:t>
            </a:r>
            <a:r>
              <a:rPr lang="en-GB" sz="1800" dirty="0" smtClean="0"/>
              <a:t> </a:t>
            </a:r>
            <a:r>
              <a:rPr lang="en-GB" sz="1800" dirty="0" err="1" smtClean="0"/>
              <a:t>Athrofa</a:t>
            </a:r>
            <a:r>
              <a:rPr lang="en-GB" sz="1800" dirty="0" smtClean="0"/>
              <a:t>, @YDDS</a:t>
            </a:r>
          </a:p>
          <a:p>
            <a:pPr marL="0" indent="0">
              <a:buNone/>
            </a:pPr>
            <a:endParaRPr lang="en-GB" sz="1800" dirty="0" smtClean="0"/>
          </a:p>
          <a:p>
            <a:pPr marL="0" indent="0">
              <a:buNone/>
            </a:pPr>
            <a:r>
              <a:rPr lang="en-GB" sz="1800" b="1" dirty="0" err="1" smtClean="0"/>
              <a:t>Arweinydd</a:t>
            </a:r>
            <a:r>
              <a:rPr lang="en-GB" sz="1800" b="1" dirty="0" smtClean="0"/>
              <a:t> y </a:t>
            </a:r>
            <a:r>
              <a:rPr lang="en-GB" sz="1800" b="1" dirty="0" err="1" smtClean="0"/>
              <a:t>Rhaglen</a:t>
            </a:r>
            <a:r>
              <a:rPr lang="en-GB" sz="1800" b="1" dirty="0" smtClean="0"/>
              <a:t>, </a:t>
            </a:r>
            <a:r>
              <a:rPr lang="en-GB" sz="1800" b="1" dirty="0" err="1" smtClean="0"/>
              <a:t>Prifysgol</a:t>
            </a:r>
            <a:r>
              <a:rPr lang="en-GB" sz="1800" b="1" dirty="0" smtClean="0"/>
              <a:t> Bangor</a:t>
            </a:r>
          </a:p>
          <a:p>
            <a:pPr marL="0" indent="0">
              <a:buNone/>
            </a:pPr>
            <a:r>
              <a:rPr lang="en-GB" sz="1800" dirty="0" smtClean="0"/>
              <a:t>Jeremy Griffiths</a:t>
            </a:r>
          </a:p>
          <a:p>
            <a:pPr marL="0" indent="0">
              <a:buNone/>
            </a:pPr>
            <a:r>
              <a:rPr lang="en-GB" sz="1800" dirty="0" smtClean="0">
                <a:hlinkClick r:id="rId8"/>
              </a:rPr>
              <a:t>jeremy.Griffiths@bangor.ac.uk</a:t>
            </a:r>
            <a:endParaRPr lang="en-GB" sz="1800" dirty="0" smtClean="0"/>
          </a:p>
          <a:p>
            <a:pPr marL="0" indent="0">
              <a:buNone/>
            </a:pPr>
            <a:r>
              <a:rPr lang="en-GB" sz="1800" dirty="0" err="1" smtClean="0"/>
              <a:t>Cyfarwyddwr</a:t>
            </a:r>
            <a:r>
              <a:rPr lang="en-GB" sz="1800" dirty="0" smtClean="0"/>
              <a:t> </a:t>
            </a:r>
            <a:r>
              <a:rPr lang="en-GB" sz="1800" dirty="0" err="1" smtClean="0"/>
              <a:t>Gweithredol</a:t>
            </a:r>
            <a:r>
              <a:rPr lang="en-GB" sz="1800" dirty="0" smtClean="0"/>
              <a:t> </a:t>
            </a:r>
            <a:r>
              <a:rPr lang="en-GB" sz="1800" dirty="0" err="1" smtClean="0"/>
              <a:t>CaBan</a:t>
            </a:r>
            <a:endParaRPr lang="en-GB" sz="1800" dirty="0" smtClean="0"/>
          </a:p>
          <a:p>
            <a:pPr marL="0" indent="0">
              <a:buNone/>
            </a:pPr>
            <a:r>
              <a:rPr lang="en-GB" sz="1800" dirty="0" err="1" smtClean="0"/>
              <a:t>Prifysgol</a:t>
            </a:r>
            <a:r>
              <a:rPr lang="en-GB" sz="1800" dirty="0" smtClean="0"/>
              <a:t> Bangor</a:t>
            </a:r>
          </a:p>
          <a:p>
            <a:pPr marL="0" indent="0">
              <a:buNone/>
            </a:pPr>
            <a:endParaRPr lang="en-GB" sz="1800" dirty="0"/>
          </a:p>
          <a:p>
            <a:pPr marL="0" indent="0">
              <a:buNone/>
            </a:pPr>
            <a:r>
              <a:rPr lang="en-GB" sz="1800" b="1" dirty="0" err="1" smtClean="0"/>
              <a:t>Arweinydd</a:t>
            </a:r>
            <a:r>
              <a:rPr lang="en-GB" sz="1800" b="1" dirty="0" smtClean="0"/>
              <a:t> </a:t>
            </a:r>
            <a:r>
              <a:rPr lang="en-GB" sz="1800" b="1" dirty="0" err="1" smtClean="0"/>
              <a:t>ar</a:t>
            </a:r>
            <a:r>
              <a:rPr lang="en-GB" sz="1800" b="1" dirty="0" smtClean="0"/>
              <a:t> ran y consortia</a:t>
            </a:r>
          </a:p>
          <a:p>
            <a:pPr marL="0" indent="0">
              <a:buNone/>
            </a:pPr>
            <a:r>
              <a:rPr lang="en-GB" sz="1800" dirty="0" smtClean="0"/>
              <a:t>Rhys Howard Hughes</a:t>
            </a:r>
          </a:p>
          <a:p>
            <a:pPr marL="0" indent="0">
              <a:buNone/>
            </a:pPr>
            <a:r>
              <a:rPr lang="en-GB" sz="1800" dirty="0" err="1" smtClean="0">
                <a:hlinkClick r:id="rId4"/>
              </a:rPr>
              <a:t>rhyshowardhughes@gwegogledd.cymru</a:t>
            </a:r>
            <a:endParaRPr lang="en-GB" sz="1800" dirty="0" smtClean="0"/>
          </a:p>
          <a:p>
            <a:pPr marL="0" indent="0">
              <a:buNone/>
            </a:pPr>
            <a:r>
              <a:rPr lang="en-GB" sz="1800" dirty="0" err="1"/>
              <a:t>Arweinydd</a:t>
            </a:r>
            <a:r>
              <a:rPr lang="en-GB" sz="1800" dirty="0"/>
              <a:t> </a:t>
            </a:r>
            <a:r>
              <a:rPr lang="en-GB" sz="1800" dirty="0" err="1"/>
              <a:t>Strategol</a:t>
            </a:r>
            <a:r>
              <a:rPr lang="en-GB" sz="1800" dirty="0"/>
              <a:t> </a:t>
            </a:r>
            <a:r>
              <a:rPr lang="en-GB" sz="1800" dirty="0" err="1"/>
              <a:t>Arweinyddiaeth</a:t>
            </a:r>
            <a:r>
              <a:rPr lang="en-GB" sz="1800" dirty="0"/>
              <a:t> </a:t>
            </a:r>
            <a:r>
              <a:rPr lang="en-GB" sz="1800" dirty="0" err="1"/>
              <a:t>Traws</a:t>
            </a:r>
            <a:r>
              <a:rPr lang="en-GB" sz="1800" dirty="0"/>
              <a:t> </a:t>
            </a:r>
            <a:r>
              <a:rPr lang="en-GB" sz="1800" dirty="0" err="1"/>
              <a:t>Rhanbarthol</a:t>
            </a:r>
            <a:r>
              <a:rPr lang="en-GB" sz="1800" dirty="0"/>
              <a:t>                                                                                    </a:t>
            </a:r>
            <a:r>
              <a:rPr lang="en-GB" dirty="0"/>
              <a:t>        </a:t>
            </a:r>
            <a:endParaRPr lang="en-GB" sz="1400" dirty="0"/>
          </a:p>
          <a:p>
            <a:pPr marL="0" indent="0">
              <a:buNone/>
            </a:pPr>
            <a:endParaRPr lang="en-GB" sz="1400" dirty="0" smtClean="0"/>
          </a:p>
          <a:p>
            <a:pPr marL="0" indent="0">
              <a:buNone/>
            </a:pPr>
            <a:endParaRPr lang="en-GB" dirty="0"/>
          </a:p>
        </p:txBody>
      </p:sp>
    </p:spTree>
    <p:extLst>
      <p:ext uri="{BB962C8B-B14F-4D97-AF65-F5344CB8AC3E}">
        <p14:creationId xmlns:p14="http://schemas.microsoft.com/office/powerpoint/2010/main" val="283523927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576</TotalTime>
  <Words>2786</Words>
  <Application>Microsoft Office PowerPoint</Application>
  <PresentationFormat>Widescreen</PresentationFormat>
  <Paragraphs>291</Paragraphs>
  <Slides>18</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 Y rhaglen ar gyfer penaethiaid newydd a phenaethiaid dros dro – croeso i’ch gradd meistr  The new and acting headteacher programme - Welcome to your MSc</vt:lpstr>
      <vt:lpstr>Addysg yng Nghymru – cyd-destun Education in Wales - context</vt:lpstr>
      <vt:lpstr>Addysg yng Nghymru – addysg i bawb Education in Wales – learning for all</vt:lpstr>
      <vt:lpstr>Addysg yng Nghymru –ymarferwyr yn dysgu Education in Wales – learning for practioners</vt:lpstr>
      <vt:lpstr>Dysgu ar gyfer athrawon ac arweinyddion Learning for teachers and leaders</vt:lpstr>
      <vt:lpstr>Achredu Accreditation</vt:lpstr>
      <vt:lpstr>Y manylion The detail</vt:lpstr>
      <vt:lpstr>Y profiad &amp; disgwyliadau The experience &amp; expectations</vt:lpstr>
      <vt:lpstr>Byddwch chi yn: You will:</vt:lpstr>
      <vt:lpstr>The modylau: The modules:</vt:lpstr>
      <vt:lpstr>Deilliannau Modiwl 1: Module 1 learning outcomes:</vt:lpstr>
      <vt:lpstr> Aseiniadau ac Asesu Assignments &amp; Assessment</vt:lpstr>
      <vt:lpstr> Modylau 2,3 &amp; 4 Modules 2, 3 &amp; 4</vt:lpstr>
      <vt:lpstr>Modiwl 5 Module 5</vt:lpstr>
      <vt:lpstr>Amserlen Timeline</vt:lpstr>
      <vt:lpstr>Cydnabyddiaeth ar gyfer dysgu blaenorol ardystiedig &amp; dysgu drwy brofiad Recognition for certified prior learning &amp; experiential learning</vt:lpstr>
      <vt:lpstr>Ffioedd Fees</vt:lpstr>
      <vt:lpstr>Manylion cyswllt Contact details: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Anna Brychan</dc:creator>
  <cp:lastModifiedBy>Anna Brychan</cp:lastModifiedBy>
  <cp:revision>91</cp:revision>
  <dcterms:created xsi:type="dcterms:W3CDTF">2019-05-08T15:06:54Z</dcterms:created>
  <dcterms:modified xsi:type="dcterms:W3CDTF">2019-05-16T07:07:07Z</dcterms:modified>
</cp:coreProperties>
</file>