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6"/>
  </p:notesMasterIdLst>
  <p:sldIdLst>
    <p:sldId id="416" r:id="rId2"/>
    <p:sldId id="427" r:id="rId3"/>
    <p:sldId id="424" r:id="rId4"/>
    <p:sldId id="419" r:id="rId5"/>
    <p:sldId id="418" r:id="rId6"/>
    <p:sldId id="328" r:id="rId7"/>
    <p:sldId id="327" r:id="rId8"/>
    <p:sldId id="366" r:id="rId9"/>
    <p:sldId id="367" r:id="rId10"/>
    <p:sldId id="368" r:id="rId11"/>
    <p:sldId id="369" r:id="rId12"/>
    <p:sldId id="374" r:id="rId13"/>
    <p:sldId id="375" r:id="rId14"/>
    <p:sldId id="373" r:id="rId15"/>
    <p:sldId id="314" r:id="rId16"/>
    <p:sldId id="316" r:id="rId17"/>
    <p:sldId id="372" r:id="rId18"/>
    <p:sldId id="399" r:id="rId19"/>
    <p:sldId id="371" r:id="rId20"/>
    <p:sldId id="401" r:id="rId21"/>
    <p:sldId id="378" r:id="rId22"/>
    <p:sldId id="402" r:id="rId23"/>
    <p:sldId id="403" r:id="rId24"/>
    <p:sldId id="405" r:id="rId25"/>
    <p:sldId id="404" r:id="rId26"/>
    <p:sldId id="395" r:id="rId27"/>
    <p:sldId id="406" r:id="rId28"/>
    <p:sldId id="394" r:id="rId29"/>
    <p:sldId id="420" r:id="rId30"/>
    <p:sldId id="393" r:id="rId31"/>
    <p:sldId id="426" r:id="rId32"/>
    <p:sldId id="346" r:id="rId33"/>
    <p:sldId id="408" r:id="rId34"/>
    <p:sldId id="409" r:id="rId35"/>
    <p:sldId id="428" r:id="rId36"/>
    <p:sldId id="384" r:id="rId37"/>
    <p:sldId id="429" r:id="rId38"/>
    <p:sldId id="430" r:id="rId39"/>
    <p:sldId id="422" r:id="rId40"/>
    <p:sldId id="354" r:id="rId41"/>
    <p:sldId id="353" r:id="rId42"/>
    <p:sldId id="423" r:id="rId43"/>
    <p:sldId id="307" r:id="rId44"/>
    <p:sldId id="312" r:id="rId45"/>
  </p:sldIdLst>
  <p:sldSz cx="12192000" cy="6858000"/>
  <p:notesSz cx="6886575" cy="1001712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–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#1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87DF2BC-2F0A-457C-BF2D-4C81FCDC03AE}" type="doc">
      <dgm:prSet loTypeId="urn:microsoft.com/office/officeart/2011/layout/CircleProcess" loCatId="process" qsTypeId="urn:microsoft.com/office/officeart/2005/8/quickstyle/simple1#2" qsCatId="simple" csTypeId="urn:microsoft.com/office/officeart/2005/8/colors/colorful4#1" csCatId="colorful" phldr="1"/>
      <dgm:spPr/>
      <dgm:t>
        <a:bodyPr/>
        <a:lstStyle/>
        <a:p>
          <a:endParaRPr lang="en-GB"/>
        </a:p>
      </dgm:t>
    </dgm:pt>
    <dgm:pt modelId="{DF3DBF81-F097-4F75-8C82-21C7A28D9702}">
      <dgm:prSet phldrT="[Text]"/>
      <dgm:spPr/>
      <dgm:t>
        <a:bodyPr/>
        <a:lstStyle/>
        <a:p>
          <a:r>
            <a:rPr lang="en-GB" b="1" dirty="0"/>
            <a:t>Identify Alternative Solutions</a:t>
          </a:r>
        </a:p>
      </dgm:t>
    </dgm:pt>
    <dgm:pt modelId="{938D6A1F-F5FD-4BF6-8763-F824CC6DDFB1}" type="parTrans" cxnId="{8B523331-6F4C-4E5A-8C2E-C017B76DA1D2}">
      <dgm:prSet/>
      <dgm:spPr/>
      <dgm:t>
        <a:bodyPr/>
        <a:lstStyle/>
        <a:p>
          <a:endParaRPr lang="en-GB"/>
        </a:p>
      </dgm:t>
    </dgm:pt>
    <dgm:pt modelId="{0DBF772E-5769-427A-BD79-7FB48C9620CE}" type="sibTrans" cxnId="{8B523331-6F4C-4E5A-8C2E-C017B76DA1D2}">
      <dgm:prSet/>
      <dgm:spPr/>
      <dgm:t>
        <a:bodyPr/>
        <a:lstStyle/>
        <a:p>
          <a:endParaRPr lang="en-GB"/>
        </a:p>
      </dgm:t>
    </dgm:pt>
    <dgm:pt modelId="{45F26821-2C92-4FA5-943F-C10133C8E420}">
      <dgm:prSet phldrT="[Text]"/>
      <dgm:spPr/>
      <dgm:t>
        <a:bodyPr/>
        <a:lstStyle/>
        <a:p>
          <a:r>
            <a:rPr lang="en-GB" b="1" dirty="0"/>
            <a:t>Identify  relevant factors</a:t>
          </a:r>
        </a:p>
      </dgm:t>
    </dgm:pt>
    <dgm:pt modelId="{05A4FFC2-9005-4713-B53E-D24BAFEAC547}" type="parTrans" cxnId="{05C6CA68-B24A-4F52-AAC1-6DC7F625D136}">
      <dgm:prSet/>
      <dgm:spPr/>
      <dgm:t>
        <a:bodyPr/>
        <a:lstStyle/>
        <a:p>
          <a:endParaRPr lang="en-GB"/>
        </a:p>
      </dgm:t>
    </dgm:pt>
    <dgm:pt modelId="{ECF06D67-F339-49C6-B7F5-8E11888DBE01}" type="sibTrans" cxnId="{05C6CA68-B24A-4F52-AAC1-6DC7F625D136}">
      <dgm:prSet/>
      <dgm:spPr/>
      <dgm:t>
        <a:bodyPr/>
        <a:lstStyle/>
        <a:p>
          <a:endParaRPr lang="en-GB"/>
        </a:p>
      </dgm:t>
    </dgm:pt>
    <dgm:pt modelId="{6E87D7D5-8F1E-4937-B713-D20D4356121E}">
      <dgm:prSet phldrT="[Text]"/>
      <dgm:spPr/>
      <dgm:t>
        <a:bodyPr/>
        <a:lstStyle/>
        <a:p>
          <a:r>
            <a:rPr lang="en-GB" b="1" dirty="0"/>
            <a:t>Apportion weightings to each factor</a:t>
          </a:r>
        </a:p>
      </dgm:t>
    </dgm:pt>
    <dgm:pt modelId="{7FEDC728-D87D-41C6-B12E-A5BC54EE30E3}" type="parTrans" cxnId="{2F62B8A3-1004-4541-91E9-7A89EE8D1DC5}">
      <dgm:prSet/>
      <dgm:spPr/>
      <dgm:t>
        <a:bodyPr/>
        <a:lstStyle/>
        <a:p>
          <a:endParaRPr lang="en-GB"/>
        </a:p>
      </dgm:t>
    </dgm:pt>
    <dgm:pt modelId="{AF6CBB8F-4547-414D-9FF4-625DE7C883F3}" type="sibTrans" cxnId="{2F62B8A3-1004-4541-91E9-7A89EE8D1DC5}">
      <dgm:prSet/>
      <dgm:spPr/>
      <dgm:t>
        <a:bodyPr/>
        <a:lstStyle/>
        <a:p>
          <a:endParaRPr lang="en-GB"/>
        </a:p>
      </dgm:t>
    </dgm:pt>
    <dgm:pt modelId="{3587C189-A0FF-4DD0-96C9-0725030C03F3}">
      <dgm:prSet/>
      <dgm:spPr/>
      <dgm:t>
        <a:bodyPr/>
        <a:lstStyle/>
        <a:p>
          <a:endParaRPr lang="en-GB"/>
        </a:p>
      </dgm:t>
    </dgm:pt>
    <dgm:pt modelId="{57277F07-8940-4C5A-8582-3C6A977B236A}" type="parTrans" cxnId="{36FDCB33-0300-4A85-97E0-C761C2C07674}">
      <dgm:prSet/>
      <dgm:spPr/>
      <dgm:t>
        <a:bodyPr/>
        <a:lstStyle/>
        <a:p>
          <a:endParaRPr lang="en-GB"/>
        </a:p>
      </dgm:t>
    </dgm:pt>
    <dgm:pt modelId="{81B7F76C-D131-4E07-BE70-2965C4ABF9BE}" type="sibTrans" cxnId="{36FDCB33-0300-4A85-97E0-C761C2C07674}">
      <dgm:prSet/>
      <dgm:spPr/>
      <dgm:t>
        <a:bodyPr/>
        <a:lstStyle/>
        <a:p>
          <a:endParaRPr lang="en-GB"/>
        </a:p>
      </dgm:t>
    </dgm:pt>
    <dgm:pt modelId="{85A91EC7-A80F-476D-85A9-25A02E7DAFB0}" type="pres">
      <dgm:prSet presAssocID="{987DF2BC-2F0A-457C-BF2D-4C81FCDC03AE}" presName="Name0" presStyleCnt="0">
        <dgm:presLayoutVars>
          <dgm:chMax val="11"/>
          <dgm:chPref val="11"/>
          <dgm:dir/>
          <dgm:resizeHandles/>
        </dgm:presLayoutVars>
      </dgm:prSet>
      <dgm:spPr/>
    </dgm:pt>
    <dgm:pt modelId="{6BA940BB-4296-4E6B-A19D-BA3DD8549323}" type="pres">
      <dgm:prSet presAssocID="{3587C189-A0FF-4DD0-96C9-0725030C03F3}" presName="Accent4" presStyleCnt="0"/>
      <dgm:spPr/>
    </dgm:pt>
    <dgm:pt modelId="{DFB2B129-0410-45BB-9CBC-36B08E6DF146}" type="pres">
      <dgm:prSet presAssocID="{3587C189-A0FF-4DD0-96C9-0725030C03F3}" presName="Accent" presStyleLbl="node1" presStyleIdx="0" presStyleCnt="4"/>
      <dgm:spPr/>
    </dgm:pt>
    <dgm:pt modelId="{15FF6F59-D792-4138-87D0-CAC0EC90C650}" type="pres">
      <dgm:prSet presAssocID="{3587C189-A0FF-4DD0-96C9-0725030C03F3}" presName="ParentBackground4" presStyleCnt="0"/>
      <dgm:spPr/>
    </dgm:pt>
    <dgm:pt modelId="{71C0BADF-1283-4497-B8AB-3623E7A8155B}" type="pres">
      <dgm:prSet presAssocID="{3587C189-A0FF-4DD0-96C9-0725030C03F3}" presName="ParentBackground" presStyleLbl="fgAcc1" presStyleIdx="0" presStyleCnt="4"/>
      <dgm:spPr/>
    </dgm:pt>
    <dgm:pt modelId="{FEF7FFDB-CA90-4AAD-9376-39714F48840F}" type="pres">
      <dgm:prSet presAssocID="{3587C189-A0FF-4DD0-96C9-0725030C03F3}" presName="Parent4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EF467D08-8DBD-47B0-A9F9-CB70FF9851D3}" type="pres">
      <dgm:prSet presAssocID="{6E87D7D5-8F1E-4937-B713-D20D4356121E}" presName="Accent3" presStyleCnt="0"/>
      <dgm:spPr/>
    </dgm:pt>
    <dgm:pt modelId="{E247B6C7-8A5E-4BF3-8DD8-4793AD5051BF}" type="pres">
      <dgm:prSet presAssocID="{6E87D7D5-8F1E-4937-B713-D20D4356121E}" presName="Accent" presStyleLbl="node1" presStyleIdx="1" presStyleCnt="4"/>
      <dgm:spPr/>
    </dgm:pt>
    <dgm:pt modelId="{431D28D8-2876-4959-B493-82F8B7D80D9F}" type="pres">
      <dgm:prSet presAssocID="{6E87D7D5-8F1E-4937-B713-D20D4356121E}" presName="ParentBackground3" presStyleCnt="0"/>
      <dgm:spPr/>
    </dgm:pt>
    <dgm:pt modelId="{BC650DF9-D086-45F4-94CD-0B8D3639B4E4}" type="pres">
      <dgm:prSet presAssocID="{6E87D7D5-8F1E-4937-B713-D20D4356121E}" presName="ParentBackground" presStyleLbl="fgAcc1" presStyleIdx="1" presStyleCnt="4"/>
      <dgm:spPr/>
    </dgm:pt>
    <dgm:pt modelId="{E9C9B0CB-C429-4BB7-BF96-617E22C0557E}" type="pres">
      <dgm:prSet presAssocID="{6E87D7D5-8F1E-4937-B713-D20D4356121E}" presName="Parent3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5327556A-0761-4599-9098-3BF178F75AAD}" type="pres">
      <dgm:prSet presAssocID="{45F26821-2C92-4FA5-943F-C10133C8E420}" presName="Accent2" presStyleCnt="0"/>
      <dgm:spPr/>
    </dgm:pt>
    <dgm:pt modelId="{7AB1B959-CFAE-405E-B9AB-4D593B017C21}" type="pres">
      <dgm:prSet presAssocID="{45F26821-2C92-4FA5-943F-C10133C8E420}" presName="Accent" presStyleLbl="node1" presStyleIdx="2" presStyleCnt="4"/>
      <dgm:spPr/>
    </dgm:pt>
    <dgm:pt modelId="{8EBA1E25-DBD5-4C95-B0A0-3596935592B8}" type="pres">
      <dgm:prSet presAssocID="{45F26821-2C92-4FA5-943F-C10133C8E420}" presName="ParentBackground2" presStyleCnt="0"/>
      <dgm:spPr/>
    </dgm:pt>
    <dgm:pt modelId="{2AC40290-3678-4B0A-A9E2-20379753448C}" type="pres">
      <dgm:prSet presAssocID="{45F26821-2C92-4FA5-943F-C10133C8E420}" presName="ParentBackground" presStyleLbl="fgAcc1" presStyleIdx="2" presStyleCnt="4"/>
      <dgm:spPr/>
    </dgm:pt>
    <dgm:pt modelId="{B42F3C04-1192-44F3-9B87-C68040CA79ED}" type="pres">
      <dgm:prSet presAssocID="{45F26821-2C92-4FA5-943F-C10133C8E420}" presName="Parent2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441397A5-9C82-4D38-9D68-6543291748EB}" type="pres">
      <dgm:prSet presAssocID="{DF3DBF81-F097-4F75-8C82-21C7A28D9702}" presName="Accent1" presStyleCnt="0"/>
      <dgm:spPr/>
    </dgm:pt>
    <dgm:pt modelId="{A0BE0426-99B5-46B2-A536-A02E01336892}" type="pres">
      <dgm:prSet presAssocID="{DF3DBF81-F097-4F75-8C82-21C7A28D9702}" presName="Accent" presStyleLbl="node1" presStyleIdx="3" presStyleCnt="4"/>
      <dgm:spPr/>
    </dgm:pt>
    <dgm:pt modelId="{A8DFB2C1-16DA-4435-B059-122BCA7192E1}" type="pres">
      <dgm:prSet presAssocID="{DF3DBF81-F097-4F75-8C82-21C7A28D9702}" presName="ParentBackground1" presStyleCnt="0"/>
      <dgm:spPr/>
    </dgm:pt>
    <dgm:pt modelId="{C9AC3243-C966-4046-831C-49DABE427DD4}" type="pres">
      <dgm:prSet presAssocID="{DF3DBF81-F097-4F75-8C82-21C7A28D9702}" presName="ParentBackground" presStyleLbl="fgAcc1" presStyleIdx="3" presStyleCnt="4"/>
      <dgm:spPr/>
    </dgm:pt>
    <dgm:pt modelId="{22825CCE-37E0-4FB8-973F-66EA0C8EE770}" type="pres">
      <dgm:prSet presAssocID="{DF3DBF81-F097-4F75-8C82-21C7A28D9702}" presName="Parent1" presStyleLbl="revTx" presStyleIdx="0" presStyleCnt="0">
        <dgm:presLayoutVars>
          <dgm:chMax val="1"/>
          <dgm:chPref val="1"/>
          <dgm:bulletEnabled val="1"/>
        </dgm:presLayoutVars>
      </dgm:prSet>
      <dgm:spPr/>
    </dgm:pt>
  </dgm:ptLst>
  <dgm:cxnLst>
    <dgm:cxn modelId="{A207DF03-968E-4E01-8A0D-FFF07C896F18}" type="presOf" srcId="{6E87D7D5-8F1E-4937-B713-D20D4356121E}" destId="{E9C9B0CB-C429-4BB7-BF96-617E22C0557E}" srcOrd="1" destOrd="0" presId="urn:microsoft.com/office/officeart/2011/layout/CircleProcess"/>
    <dgm:cxn modelId="{CB6DE409-04A2-49BA-B505-049DBD757FE5}" type="presOf" srcId="{DF3DBF81-F097-4F75-8C82-21C7A28D9702}" destId="{C9AC3243-C966-4046-831C-49DABE427DD4}" srcOrd="0" destOrd="0" presId="urn:microsoft.com/office/officeart/2011/layout/CircleProcess"/>
    <dgm:cxn modelId="{360E870A-16BA-4B7C-8D1A-0C891CCE14F8}" type="presOf" srcId="{6E87D7D5-8F1E-4937-B713-D20D4356121E}" destId="{BC650DF9-D086-45F4-94CD-0B8D3639B4E4}" srcOrd="0" destOrd="0" presId="urn:microsoft.com/office/officeart/2011/layout/CircleProcess"/>
    <dgm:cxn modelId="{67321817-AD76-4E79-ABC9-80C7C525AC32}" type="presOf" srcId="{987DF2BC-2F0A-457C-BF2D-4C81FCDC03AE}" destId="{85A91EC7-A80F-476D-85A9-25A02E7DAFB0}" srcOrd="0" destOrd="0" presId="urn:microsoft.com/office/officeart/2011/layout/CircleProcess"/>
    <dgm:cxn modelId="{8B523331-6F4C-4E5A-8C2E-C017B76DA1D2}" srcId="{987DF2BC-2F0A-457C-BF2D-4C81FCDC03AE}" destId="{DF3DBF81-F097-4F75-8C82-21C7A28D9702}" srcOrd="0" destOrd="0" parTransId="{938D6A1F-F5FD-4BF6-8763-F824CC6DDFB1}" sibTransId="{0DBF772E-5769-427A-BD79-7FB48C9620CE}"/>
    <dgm:cxn modelId="{36FDCB33-0300-4A85-97E0-C761C2C07674}" srcId="{987DF2BC-2F0A-457C-BF2D-4C81FCDC03AE}" destId="{3587C189-A0FF-4DD0-96C9-0725030C03F3}" srcOrd="3" destOrd="0" parTransId="{57277F07-8940-4C5A-8582-3C6A977B236A}" sibTransId="{81B7F76C-D131-4E07-BE70-2965C4ABF9BE}"/>
    <dgm:cxn modelId="{F73A213B-105D-419A-86E8-EACFDB2E5DB4}" type="presOf" srcId="{45F26821-2C92-4FA5-943F-C10133C8E420}" destId="{2AC40290-3678-4B0A-A9E2-20379753448C}" srcOrd="0" destOrd="0" presId="urn:microsoft.com/office/officeart/2011/layout/CircleProcess"/>
    <dgm:cxn modelId="{05C6CA68-B24A-4F52-AAC1-6DC7F625D136}" srcId="{987DF2BC-2F0A-457C-BF2D-4C81FCDC03AE}" destId="{45F26821-2C92-4FA5-943F-C10133C8E420}" srcOrd="1" destOrd="0" parTransId="{05A4FFC2-9005-4713-B53E-D24BAFEAC547}" sibTransId="{ECF06D67-F339-49C6-B7F5-8E11888DBE01}"/>
    <dgm:cxn modelId="{0276F57C-6E69-4960-9905-EFA173F7882B}" type="presOf" srcId="{45F26821-2C92-4FA5-943F-C10133C8E420}" destId="{B42F3C04-1192-44F3-9B87-C68040CA79ED}" srcOrd="1" destOrd="0" presId="urn:microsoft.com/office/officeart/2011/layout/CircleProcess"/>
    <dgm:cxn modelId="{2F62B8A3-1004-4541-91E9-7A89EE8D1DC5}" srcId="{987DF2BC-2F0A-457C-BF2D-4C81FCDC03AE}" destId="{6E87D7D5-8F1E-4937-B713-D20D4356121E}" srcOrd="2" destOrd="0" parTransId="{7FEDC728-D87D-41C6-B12E-A5BC54EE30E3}" sibTransId="{AF6CBB8F-4547-414D-9FF4-625DE7C883F3}"/>
    <dgm:cxn modelId="{641564AA-1598-4A9F-B3E6-5A95F33DDBA4}" type="presOf" srcId="{DF3DBF81-F097-4F75-8C82-21C7A28D9702}" destId="{22825CCE-37E0-4FB8-973F-66EA0C8EE770}" srcOrd="1" destOrd="0" presId="urn:microsoft.com/office/officeart/2011/layout/CircleProcess"/>
    <dgm:cxn modelId="{370725AD-0006-4733-B6EF-D968F92A1750}" type="presOf" srcId="{3587C189-A0FF-4DD0-96C9-0725030C03F3}" destId="{FEF7FFDB-CA90-4AAD-9376-39714F48840F}" srcOrd="1" destOrd="0" presId="urn:microsoft.com/office/officeart/2011/layout/CircleProcess"/>
    <dgm:cxn modelId="{3AF3F6AE-970C-4DA6-BF26-4F5DA4437744}" type="presOf" srcId="{3587C189-A0FF-4DD0-96C9-0725030C03F3}" destId="{71C0BADF-1283-4497-B8AB-3623E7A8155B}" srcOrd="0" destOrd="0" presId="urn:microsoft.com/office/officeart/2011/layout/CircleProcess"/>
    <dgm:cxn modelId="{8A69DCC0-FCCF-4332-AC28-1BAB6B88B6BA}" type="presParOf" srcId="{85A91EC7-A80F-476D-85A9-25A02E7DAFB0}" destId="{6BA940BB-4296-4E6B-A19D-BA3DD8549323}" srcOrd="0" destOrd="0" presId="urn:microsoft.com/office/officeart/2011/layout/CircleProcess"/>
    <dgm:cxn modelId="{BEAB59E2-3BD1-47C3-BD0E-1DB44EA42F07}" type="presParOf" srcId="{6BA940BB-4296-4E6B-A19D-BA3DD8549323}" destId="{DFB2B129-0410-45BB-9CBC-36B08E6DF146}" srcOrd="0" destOrd="0" presId="urn:microsoft.com/office/officeart/2011/layout/CircleProcess"/>
    <dgm:cxn modelId="{F0FC20F7-27CC-4228-A52C-28D368793F8B}" type="presParOf" srcId="{85A91EC7-A80F-476D-85A9-25A02E7DAFB0}" destId="{15FF6F59-D792-4138-87D0-CAC0EC90C650}" srcOrd="1" destOrd="0" presId="urn:microsoft.com/office/officeart/2011/layout/CircleProcess"/>
    <dgm:cxn modelId="{78CE3E65-729D-46FC-8FA5-128148D33AB7}" type="presParOf" srcId="{15FF6F59-D792-4138-87D0-CAC0EC90C650}" destId="{71C0BADF-1283-4497-B8AB-3623E7A8155B}" srcOrd="0" destOrd="0" presId="urn:microsoft.com/office/officeart/2011/layout/CircleProcess"/>
    <dgm:cxn modelId="{B3720CBB-79BF-4F78-A8CC-1C1020335AFC}" type="presParOf" srcId="{85A91EC7-A80F-476D-85A9-25A02E7DAFB0}" destId="{FEF7FFDB-CA90-4AAD-9376-39714F48840F}" srcOrd="2" destOrd="0" presId="urn:microsoft.com/office/officeart/2011/layout/CircleProcess"/>
    <dgm:cxn modelId="{641E1FE2-F9F6-4032-A3D8-67F56A04E319}" type="presParOf" srcId="{85A91EC7-A80F-476D-85A9-25A02E7DAFB0}" destId="{EF467D08-8DBD-47B0-A9F9-CB70FF9851D3}" srcOrd="3" destOrd="0" presId="urn:microsoft.com/office/officeart/2011/layout/CircleProcess"/>
    <dgm:cxn modelId="{81CECEFB-87B4-4263-8224-7350DD9518CC}" type="presParOf" srcId="{EF467D08-8DBD-47B0-A9F9-CB70FF9851D3}" destId="{E247B6C7-8A5E-4BF3-8DD8-4793AD5051BF}" srcOrd="0" destOrd="0" presId="urn:microsoft.com/office/officeart/2011/layout/CircleProcess"/>
    <dgm:cxn modelId="{8BA1EA28-5C47-4CCC-90C0-58CC0BF42185}" type="presParOf" srcId="{85A91EC7-A80F-476D-85A9-25A02E7DAFB0}" destId="{431D28D8-2876-4959-B493-82F8B7D80D9F}" srcOrd="4" destOrd="0" presId="urn:microsoft.com/office/officeart/2011/layout/CircleProcess"/>
    <dgm:cxn modelId="{52FBC57C-A547-4ADC-8AE7-813FCA852F80}" type="presParOf" srcId="{431D28D8-2876-4959-B493-82F8B7D80D9F}" destId="{BC650DF9-D086-45F4-94CD-0B8D3639B4E4}" srcOrd="0" destOrd="0" presId="urn:microsoft.com/office/officeart/2011/layout/CircleProcess"/>
    <dgm:cxn modelId="{AD4D4DB8-FB33-4FC3-AE49-9AD991EFA26D}" type="presParOf" srcId="{85A91EC7-A80F-476D-85A9-25A02E7DAFB0}" destId="{E9C9B0CB-C429-4BB7-BF96-617E22C0557E}" srcOrd="5" destOrd="0" presId="urn:microsoft.com/office/officeart/2011/layout/CircleProcess"/>
    <dgm:cxn modelId="{3A2BCBE0-5DE1-4C6E-9A35-DF89950FD369}" type="presParOf" srcId="{85A91EC7-A80F-476D-85A9-25A02E7DAFB0}" destId="{5327556A-0761-4599-9098-3BF178F75AAD}" srcOrd="6" destOrd="0" presId="urn:microsoft.com/office/officeart/2011/layout/CircleProcess"/>
    <dgm:cxn modelId="{A33EC35F-15F0-4F44-8890-982EA62DB9E5}" type="presParOf" srcId="{5327556A-0761-4599-9098-3BF178F75AAD}" destId="{7AB1B959-CFAE-405E-B9AB-4D593B017C21}" srcOrd="0" destOrd="0" presId="urn:microsoft.com/office/officeart/2011/layout/CircleProcess"/>
    <dgm:cxn modelId="{CE716663-DF48-4807-AC39-9F782CB762CD}" type="presParOf" srcId="{85A91EC7-A80F-476D-85A9-25A02E7DAFB0}" destId="{8EBA1E25-DBD5-4C95-B0A0-3596935592B8}" srcOrd="7" destOrd="0" presId="urn:microsoft.com/office/officeart/2011/layout/CircleProcess"/>
    <dgm:cxn modelId="{371AFE7F-CEB9-4805-A1CF-198010F6A950}" type="presParOf" srcId="{8EBA1E25-DBD5-4C95-B0A0-3596935592B8}" destId="{2AC40290-3678-4B0A-A9E2-20379753448C}" srcOrd="0" destOrd="0" presId="urn:microsoft.com/office/officeart/2011/layout/CircleProcess"/>
    <dgm:cxn modelId="{119A8B22-DB26-42A8-8419-EAF6BB570928}" type="presParOf" srcId="{85A91EC7-A80F-476D-85A9-25A02E7DAFB0}" destId="{B42F3C04-1192-44F3-9B87-C68040CA79ED}" srcOrd="8" destOrd="0" presId="urn:microsoft.com/office/officeart/2011/layout/CircleProcess"/>
    <dgm:cxn modelId="{9D1416BE-1FF7-4EAB-97B4-473A1372D229}" type="presParOf" srcId="{85A91EC7-A80F-476D-85A9-25A02E7DAFB0}" destId="{441397A5-9C82-4D38-9D68-6543291748EB}" srcOrd="9" destOrd="0" presId="urn:microsoft.com/office/officeart/2011/layout/CircleProcess"/>
    <dgm:cxn modelId="{811A7CBA-2AB5-416F-BB55-1FB31F6CF659}" type="presParOf" srcId="{441397A5-9C82-4D38-9D68-6543291748EB}" destId="{A0BE0426-99B5-46B2-A536-A02E01336892}" srcOrd="0" destOrd="0" presId="urn:microsoft.com/office/officeart/2011/layout/CircleProcess"/>
    <dgm:cxn modelId="{FEA36589-1EF0-4352-A93E-6D93E74242CA}" type="presParOf" srcId="{85A91EC7-A80F-476D-85A9-25A02E7DAFB0}" destId="{A8DFB2C1-16DA-4435-B059-122BCA7192E1}" srcOrd="10" destOrd="0" presId="urn:microsoft.com/office/officeart/2011/layout/CircleProcess"/>
    <dgm:cxn modelId="{0710DA7B-C333-4B77-B174-1CC818042509}" type="presParOf" srcId="{A8DFB2C1-16DA-4435-B059-122BCA7192E1}" destId="{C9AC3243-C966-4046-831C-49DABE427DD4}" srcOrd="0" destOrd="0" presId="urn:microsoft.com/office/officeart/2011/layout/CircleProcess"/>
    <dgm:cxn modelId="{EAB3607E-F321-40CB-9A09-4F34DCC37C5B}" type="presParOf" srcId="{85A91EC7-A80F-476D-85A9-25A02E7DAFB0}" destId="{22825CCE-37E0-4FB8-973F-66EA0C8EE770}" srcOrd="11" destOrd="0" presId="urn:microsoft.com/office/officeart/2011/layout/CircleProcess"/>
  </dgm:cxnLst>
  <dgm:bg/>
  <dgm:whole>
    <a:ln w="38100"/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B2B129-0410-45BB-9CBC-36B08E6DF146}">
      <dsp:nvSpPr>
        <dsp:cNvPr id="0" name=""/>
        <dsp:cNvSpPr/>
      </dsp:nvSpPr>
      <dsp:spPr>
        <a:xfrm>
          <a:off x="8603306" y="1830874"/>
          <a:ext cx="2574779" cy="257491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C0BADF-1283-4497-B8AB-3623E7A8155B}">
      <dsp:nvSpPr>
        <dsp:cNvPr id="0" name=""/>
        <dsp:cNvSpPr/>
      </dsp:nvSpPr>
      <dsp:spPr>
        <a:xfrm>
          <a:off x="8689426" y="1916719"/>
          <a:ext cx="2403642" cy="2403220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600" kern="1200"/>
        </a:p>
      </dsp:txBody>
      <dsp:txXfrm>
        <a:off x="9032804" y="2260101"/>
        <a:ext cx="1716887" cy="1716456"/>
      </dsp:txXfrm>
    </dsp:sp>
    <dsp:sp modelId="{E247B6C7-8A5E-4BF3-8DD8-4793AD5051BF}">
      <dsp:nvSpPr>
        <dsp:cNvPr id="0" name=""/>
        <dsp:cNvSpPr/>
      </dsp:nvSpPr>
      <dsp:spPr>
        <a:xfrm rot="2700000">
          <a:off x="5931344" y="1830693"/>
          <a:ext cx="2574821" cy="2574821"/>
        </a:xfrm>
        <a:prstGeom prst="teardrop">
          <a:avLst>
            <a:gd name="adj" fmla="val 100000"/>
          </a:avLst>
        </a:prstGeom>
        <a:solidFill>
          <a:schemeClr val="accent4">
            <a:hueOff val="2199979"/>
            <a:satOff val="-9734"/>
            <a:lumOff val="-163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650DF9-D086-45F4-94CD-0B8D3639B4E4}">
      <dsp:nvSpPr>
        <dsp:cNvPr id="0" name=""/>
        <dsp:cNvSpPr/>
      </dsp:nvSpPr>
      <dsp:spPr>
        <a:xfrm>
          <a:off x="6028526" y="1916719"/>
          <a:ext cx="2403642" cy="2403220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2199979"/>
              <a:satOff val="-9734"/>
              <a:lumOff val="-163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 dirty="0"/>
            <a:t>Apportion weightings to each factor</a:t>
          </a:r>
        </a:p>
      </dsp:txBody>
      <dsp:txXfrm>
        <a:off x="6371904" y="2260101"/>
        <a:ext cx="1716887" cy="1716456"/>
      </dsp:txXfrm>
    </dsp:sp>
    <dsp:sp modelId="{7AB1B959-CFAE-405E-B9AB-4D593B017C21}">
      <dsp:nvSpPr>
        <dsp:cNvPr id="0" name=""/>
        <dsp:cNvSpPr/>
      </dsp:nvSpPr>
      <dsp:spPr>
        <a:xfrm rot="2700000">
          <a:off x="3281485" y="1830693"/>
          <a:ext cx="2574821" cy="2574821"/>
        </a:xfrm>
        <a:prstGeom prst="teardrop">
          <a:avLst>
            <a:gd name="adj" fmla="val 100000"/>
          </a:avLst>
        </a:prstGeom>
        <a:solidFill>
          <a:schemeClr val="accent4">
            <a:hueOff val="4399958"/>
            <a:satOff val="-19468"/>
            <a:lumOff val="-32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C40290-3678-4B0A-A9E2-20379753448C}">
      <dsp:nvSpPr>
        <dsp:cNvPr id="0" name=""/>
        <dsp:cNvSpPr/>
      </dsp:nvSpPr>
      <dsp:spPr>
        <a:xfrm>
          <a:off x="3367626" y="1916719"/>
          <a:ext cx="2403642" cy="2403220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4399958"/>
              <a:satOff val="-19468"/>
              <a:lumOff val="-32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 dirty="0"/>
            <a:t>Identify  relevant factors</a:t>
          </a:r>
        </a:p>
      </dsp:txBody>
      <dsp:txXfrm>
        <a:off x="3711004" y="2260101"/>
        <a:ext cx="1716887" cy="1716456"/>
      </dsp:txXfrm>
    </dsp:sp>
    <dsp:sp modelId="{A0BE0426-99B5-46B2-A536-A02E01336892}">
      <dsp:nvSpPr>
        <dsp:cNvPr id="0" name=""/>
        <dsp:cNvSpPr/>
      </dsp:nvSpPr>
      <dsp:spPr>
        <a:xfrm rot="2700000">
          <a:off x="620585" y="1830693"/>
          <a:ext cx="2574821" cy="2574821"/>
        </a:xfrm>
        <a:prstGeom prst="teardrop">
          <a:avLst>
            <a:gd name="adj" fmla="val 100000"/>
          </a:avLst>
        </a:prstGeom>
        <a:solidFill>
          <a:schemeClr val="accent4">
            <a:hueOff val="6599937"/>
            <a:satOff val="-29202"/>
            <a:lumOff val="-490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AC3243-C966-4046-831C-49DABE427DD4}">
      <dsp:nvSpPr>
        <dsp:cNvPr id="0" name=""/>
        <dsp:cNvSpPr/>
      </dsp:nvSpPr>
      <dsp:spPr>
        <a:xfrm>
          <a:off x="706726" y="1916719"/>
          <a:ext cx="2403642" cy="2403220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6599937"/>
              <a:satOff val="-29202"/>
              <a:lumOff val="-490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 dirty="0"/>
            <a:t>Identify Alternative Solutions</a:t>
          </a:r>
        </a:p>
      </dsp:txBody>
      <dsp:txXfrm>
        <a:off x="1050104" y="2260101"/>
        <a:ext cx="1716887" cy="17164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CircleProcess">
  <dgm:title val="Circle Process"/>
  <dgm:desc val="Use to show sequential steps in a process. Limited to eleven Level 1 shapes with an unlimited number of Level 2 shapes. Works best with small amounts of text. Unused text does not appear, but remains available if you switch layouts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fgAcc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4500" cy="5016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0488" y="0"/>
            <a:ext cx="2984500" cy="5016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1DA443-3596-4113-AD87-18ED48B55528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9738" y="1252538"/>
            <a:ext cx="6007100" cy="33797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975" y="4821238"/>
            <a:ext cx="5508625" cy="39433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5475"/>
            <a:ext cx="2984500" cy="5016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0488" y="9515475"/>
            <a:ext cx="2984500" cy="5016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939341-3DED-4CCB-A41E-46B06581A2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971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444B75-3106-16B6-B856-506292A39E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205FDE-95E0-5CD7-A06E-D41BE05C38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418A1B-42F3-3C2D-2576-DFB020AC82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7A46A-53DA-444B-BBE2-BCEF0FEF32EB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588F36-3024-2E0E-B814-C214ABA28B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E3BB54-CFC4-7906-D563-D50362C36A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624F4-505A-4911-B799-7353E25FB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48479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AAD3E-5326-246F-9A3A-61B8B4B2B1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39CA33-5970-ECBA-B129-73EE4A5DD6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F38AF9-905E-78AB-003B-53DED9FF4B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7A46A-53DA-444B-BBE2-BCEF0FEF32EB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ABEA01-A604-0ED4-F07C-68267BFD96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D38F34-742F-1ED1-D3F0-5690ADDDAE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624F4-505A-4911-B799-7353E25FB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6218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9F095F-2118-BBA4-C140-23B0C5A685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B85594-89C8-F777-76A5-96F25379C6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F164DB-F5A2-8DBD-D7CD-57162C9287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7A46A-53DA-444B-BBE2-BCEF0FEF32EB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1CC824-3346-5B3C-42F6-0DE1249E39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C177A4-A941-79E4-8A49-7C6249DCB7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624F4-505A-4911-B799-7353E25FB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8722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2F63B-5DFE-6311-88E8-DC42C43A37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B33336-6A6B-FF4B-18BA-756091FFD98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57ACFC-9919-7202-5005-6B7B54CC2F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37693A-C504-9D37-925F-35503631ED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7A46A-53DA-444B-BBE2-BCEF0FEF32EB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77B1A9-4DFB-37A8-3C50-967908643D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D9FF87-CF3F-86F9-BFEA-CAEB0D718A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624F4-505A-4911-B799-7353E25FB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0606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CD9F7-DCE4-F79B-61AF-184820E4A6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A082B6-8E18-9CD6-1E77-50369CC38A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09D686-3B76-0AFC-D9D5-22BB1D95D6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82EAB8A-7A87-D253-9224-7EABB504448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72A5632-888E-26F2-9FD0-600A853417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8F24778-92CE-A057-050D-F51BA23719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7A46A-53DA-444B-BBE2-BCEF0FEF32EB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4FECB85-4433-D2B4-0FD4-1C4E09DC32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5D1A6E6-CFC1-6092-1613-A1840232B1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624F4-505A-4911-B799-7353E25FB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3903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6AD8B-0AAE-9186-D1AF-9434732EB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714D6F-F26E-5F93-8B80-741E6040F1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7A46A-53DA-444B-BBE2-BCEF0FEF32EB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2D54C8D-E287-B057-0285-9899C95AB7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B8D36C-84B4-4383-8019-39A6A494A2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624F4-505A-4911-B799-7353E25FB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4817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B53FB7A-1107-CF3F-93F3-8CAD4CC7BA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7A46A-53DA-444B-BBE2-BCEF0FEF32EB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8D20DE-C250-FE07-A54A-B8AABFFD16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12BD65-B65D-90F6-18B4-088460EDD8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624F4-505A-4911-B799-7353E25FB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2987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F62D81-182A-B676-CA77-9B35C1995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486BBA-43E8-2CAD-7171-433B905A71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68DC6E-8F54-C491-C7AC-70D0D1B4C2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4D73A7-F39C-E4B0-45CA-64CDA2AE2A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7A46A-53DA-444B-BBE2-BCEF0FEF32EB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73439B-1C53-5897-8672-DB32DA5080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8F1276-D1D0-5174-F486-08B0A8F1AB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624F4-505A-4911-B799-7353E25FB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30977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93554-50AA-DB7D-9F3B-7B04294F1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9EF1F0C-FF1C-2D5E-29C3-A63A4420C49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1473A9-FB6E-3EBC-AEF7-DBFEC16823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98F425-E2B4-384D-2A16-DB8AB358C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7A46A-53DA-444B-BBE2-BCEF0FEF32EB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5367BD-5C91-5900-58C7-5FC6F0195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F828F1-FB74-292B-3BA8-9BCBEE8264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624F4-505A-4911-B799-7353E25FB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159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1B41FB-E5FD-B410-FFA9-6B25E1E20A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92F46A-AEB7-F689-C089-583DD6D4640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2B6736-0567-B315-0340-900E18D02B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7A46A-53DA-444B-BBE2-BCEF0FEF32EB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2A1883-7DEC-91CD-EFBF-3002E4D047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2B5A3D-E0A2-24D6-14F6-82ADD542CF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624F4-505A-4911-B799-7353E25FB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99305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3CADF1C-7575-E0F9-6354-1EB99757ACF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99441DE-3E3C-50B4-BD86-3EEE5911F3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7A87A7-7B62-144E-4C16-847A38FFF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7A46A-53DA-444B-BBE2-BCEF0FEF32EB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861E5A-A743-8EDE-5915-D511BE1135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ECFBC3-8F99-6C8C-BE58-6DD80C1B64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624F4-505A-4911-B799-7353E25FB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21470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15679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BAA7D7-10E3-5425-2A42-53F797E63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EDC793-3CC1-8EDF-7742-BE3BEF8CFE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4702B1-81D1-C1B6-0B90-61F417887C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B07A46A-53DA-444B-BBE2-BCEF0FEF32EB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19C1D-AFDB-A876-9F8C-08942B3D7E8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78369C-E683-4C04-D7B8-7B95D6E72E6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5C624F4-505A-4911-B799-7353E25FB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92653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5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0.png"/></Relationships>
</file>

<file path=ppt/slides/_rels/slide3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2.xml"/></Relationships>
</file>

<file path=ppt/slides/_rels/slide4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2.xml"/></Relationships>
</file>

<file path=ppt/slides/_rels/slide4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services.uwtsd.ac.uk/library/academic-and-infoskills/" TargetMode="External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2.xml"/></Relationships>
</file>

<file path=ppt/slides/_rels/slide44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F2272C-4813-0DA6-95FA-C8551AB0E5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C2B7A587-F48A-976F-D9E7-ACBDF72A113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2" y="1697479"/>
            <a:ext cx="10368467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7A9233F-6023-1AC9-57CA-0D88C786C145}"/>
              </a:ext>
            </a:extLst>
          </p:cNvPr>
          <p:cNvSpPr txBox="1"/>
          <p:nvPr/>
        </p:nvSpPr>
        <p:spPr>
          <a:xfrm>
            <a:off x="835980" y="497150"/>
            <a:ext cx="105200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Module: Problem Solving and Decision Making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EDDAE6A-D361-1CEE-F354-BE001CF45EC1}"/>
              </a:ext>
            </a:extLst>
          </p:cNvPr>
          <p:cNvSpPr txBox="1"/>
          <p:nvPr/>
        </p:nvSpPr>
        <p:spPr>
          <a:xfrm>
            <a:off x="2424684" y="1697479"/>
            <a:ext cx="734263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7</a:t>
            </a:r>
          </a:p>
          <a:p>
            <a:pPr algn="ctr"/>
            <a:endParaRPr lang="en-GB" sz="8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Component 2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Tasks 1, 2 and 3 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PMI Evaluation Method</a:t>
            </a:r>
          </a:p>
        </p:txBody>
      </p:sp>
    </p:spTree>
    <p:extLst>
      <p:ext uri="{BB962C8B-B14F-4D97-AF65-F5344CB8AC3E}">
        <p14:creationId xmlns:p14="http://schemas.microsoft.com/office/powerpoint/2010/main" val="37002771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A73411-6DCC-9BF8-42B0-1311F0643D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5EFD901F-F9C0-3FEF-A506-CC388269B1A1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5596127" y="647209"/>
            <a:ext cx="5486401" cy="5534135"/>
          </a:xfrm>
        </p:spPr>
        <p:txBody>
          <a:bodyPr>
            <a:normAutofit/>
          </a:bodyPr>
          <a:lstStyle/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Launch Component 2.</a:t>
            </a:r>
          </a:p>
          <a:p>
            <a:pPr marL="0" indent="0">
              <a:buNone/>
            </a:pP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Discuss the assignment tasks.</a:t>
            </a:r>
          </a:p>
          <a:p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Review the ‘suggested structure’ for the report.</a:t>
            </a:r>
          </a:p>
          <a:p>
            <a:pPr marL="0" indent="0">
              <a:buNone/>
            </a:pP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Identify an appropriate solution.</a:t>
            </a:r>
          </a:p>
          <a:p>
            <a:pPr marL="0" indent="0">
              <a:buNone/>
            </a:pP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Construct and interpret a PMI Analysis Table.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BAAF847-A40E-C19C-1242-53935037D2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4752" y="1749552"/>
            <a:ext cx="3188208" cy="3188208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158336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8D0C46-5EDD-CDB0-63C4-16A9EEEE11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D83D3030-97DA-EE07-66EC-C8503C5848E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F1D74CC-F8C5-F541-AFB2-751BBF52E6E6}"/>
              </a:ext>
            </a:extLst>
          </p:cNvPr>
          <p:cNvSpPr txBox="1"/>
          <p:nvPr/>
        </p:nvSpPr>
        <p:spPr>
          <a:xfrm>
            <a:off x="835980" y="497150"/>
            <a:ext cx="664114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1006507-1452-4AE3-EA9E-5D56DE923A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900" y="726989"/>
            <a:ext cx="4886325" cy="1877454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0865FC1-5470-F35D-5AA7-B5C90BDFF407}"/>
              </a:ext>
            </a:extLst>
          </p:cNvPr>
          <p:cNvSpPr txBox="1"/>
          <p:nvPr/>
        </p:nvSpPr>
        <p:spPr>
          <a:xfrm>
            <a:off x="7143766" y="1142307"/>
            <a:ext cx="4212254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Access, download and save: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Assessment Specifications – LCLM4004 – Component 2 – Individual Report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E491B453-6630-8AB3-9AFE-2B578FDAA768}"/>
              </a:ext>
            </a:extLst>
          </p:cNvPr>
          <p:cNvCxnSpPr>
            <a:cxnSpLocks/>
          </p:cNvCxnSpPr>
          <p:nvPr/>
        </p:nvCxnSpPr>
        <p:spPr>
          <a:xfrm flipH="1">
            <a:off x="5361432" y="1870329"/>
            <a:ext cx="1652016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BBCEF11E-CFB8-877C-F744-C7E9811452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5980" y="3286415"/>
            <a:ext cx="2967924" cy="2219812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2C8D9C61-7693-3BC5-0FBC-BB9DF34EE256}"/>
              </a:ext>
            </a:extLst>
          </p:cNvPr>
          <p:cNvCxnSpPr>
            <a:cxnSpLocks/>
          </p:cNvCxnSpPr>
          <p:nvPr/>
        </p:nvCxnSpPr>
        <p:spPr>
          <a:xfrm flipH="1">
            <a:off x="2495552" y="1892349"/>
            <a:ext cx="4517896" cy="1927974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11" name="Picture 10">
            <a:extLst>
              <a:ext uri="{FF2B5EF4-FFF2-40B4-BE49-F238E27FC236}">
                <a16:creationId xmlns:a16="http://schemas.microsoft.com/office/drawing/2014/main" id="{1463AEE2-E8EB-DEBB-C893-054AD81AE0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741" y="3338899"/>
            <a:ext cx="6582694" cy="211484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35197AEF-F248-BC59-53A4-5356EA0E7020}"/>
              </a:ext>
            </a:extLst>
          </p:cNvPr>
          <p:cNvCxnSpPr>
            <a:cxnSpLocks/>
          </p:cNvCxnSpPr>
          <p:nvPr/>
        </p:nvCxnSpPr>
        <p:spPr>
          <a:xfrm>
            <a:off x="7013448" y="1870329"/>
            <a:ext cx="0" cy="3241167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27625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D79656-1BE7-C2C4-8BB6-773B6E2CFD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BAAACD6D-3B48-127B-425A-B7BDF67240F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5355566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CA76EDD-DA5B-4A4A-EB43-E24B92E4F493}"/>
              </a:ext>
            </a:extLst>
          </p:cNvPr>
          <p:cNvSpPr txBox="1"/>
          <p:nvPr/>
        </p:nvSpPr>
        <p:spPr>
          <a:xfrm>
            <a:off x="769008" y="1043489"/>
            <a:ext cx="5174591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Has everyone accessed the assignment??</a:t>
            </a: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Okay, let’s take our time and go through the assignment brief together.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A85B3CE-6A63-3B78-4B00-477B0296C0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0251" y="396018"/>
            <a:ext cx="4361150" cy="606596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66135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46CD5F-5439-46AC-09FC-D50778B851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F921551C-3F8E-D41F-70E7-BECE94DE84AA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0488160-D164-E27E-7598-D9E899688CA0}"/>
              </a:ext>
            </a:extLst>
          </p:cNvPr>
          <p:cNvSpPr txBox="1"/>
          <p:nvPr/>
        </p:nvSpPr>
        <p:spPr>
          <a:xfrm>
            <a:off x="835980" y="497150"/>
            <a:ext cx="664114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DAE799-A833-F082-FC64-C8C748BF49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900" y="726989"/>
            <a:ext cx="4886325" cy="1877454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FCABCCA-699A-CFA1-CBFA-457DD7EFD4EE}"/>
              </a:ext>
            </a:extLst>
          </p:cNvPr>
          <p:cNvSpPr txBox="1"/>
          <p:nvPr/>
        </p:nvSpPr>
        <p:spPr>
          <a:xfrm>
            <a:off x="6825582" y="1046916"/>
            <a:ext cx="5287306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Access, download and save: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LCLM4004 C2 – Suggested Report Structure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E3DCB41A-D07D-89F8-C8E2-28EBECE6D57E}"/>
              </a:ext>
            </a:extLst>
          </p:cNvPr>
          <p:cNvCxnSpPr>
            <a:cxnSpLocks/>
          </p:cNvCxnSpPr>
          <p:nvPr/>
        </p:nvCxnSpPr>
        <p:spPr>
          <a:xfrm flipH="1">
            <a:off x="5334000" y="1724025"/>
            <a:ext cx="1238250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7" name="Picture 6" descr="A screenshot of a material&#10;&#10;AI-generated content may be incorrect.">
            <a:extLst>
              <a:ext uri="{FF2B5EF4-FFF2-40B4-BE49-F238E27FC236}">
                <a16:creationId xmlns:a16="http://schemas.microsoft.com/office/drawing/2014/main" id="{C4C3C9A9-6054-CA82-BBBB-ED91E851FB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97981" y="3332595"/>
            <a:ext cx="5306165" cy="228631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93F31C6B-2FB9-DAA5-C9C2-4D66F7DF45FC}"/>
              </a:ext>
            </a:extLst>
          </p:cNvPr>
          <p:cNvCxnSpPr>
            <a:cxnSpLocks/>
          </p:cNvCxnSpPr>
          <p:nvPr/>
        </p:nvCxnSpPr>
        <p:spPr>
          <a:xfrm>
            <a:off x="6572250" y="1724025"/>
            <a:ext cx="31282" cy="3497199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C8D6BDAE-4496-17C7-7A5D-F568501151F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5980" y="3286415"/>
            <a:ext cx="2967924" cy="2219812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BC3BDA6B-3E42-41DB-8BFA-46747D1F437C}"/>
              </a:ext>
            </a:extLst>
          </p:cNvPr>
          <p:cNvCxnSpPr>
            <a:cxnSpLocks/>
          </p:cNvCxnSpPr>
          <p:nvPr/>
        </p:nvCxnSpPr>
        <p:spPr>
          <a:xfrm flipH="1">
            <a:off x="2606040" y="1765905"/>
            <a:ext cx="3966210" cy="2275276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5928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C50641-EA7D-D16F-5B46-3407467576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21130905-2160-005E-6CB8-9B533253A2F2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89873D3-28EF-1FEB-6FEB-14108F7C366F}"/>
              </a:ext>
            </a:extLst>
          </p:cNvPr>
          <p:cNvSpPr txBox="1"/>
          <p:nvPr/>
        </p:nvSpPr>
        <p:spPr>
          <a:xfrm>
            <a:off x="6760234" y="1338685"/>
            <a:ext cx="499895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Has everyone accessed the LCLM4004 C2 – Suggested Report Structure?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Okay, let’s take our time and go through this suggested report structure together.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3F77278-96B2-5B31-EF4C-096B9DF4CD6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802" t="3928" r="3385" b="4452"/>
          <a:stretch>
            <a:fillRect/>
          </a:stretch>
        </p:blipFill>
        <p:spPr>
          <a:xfrm>
            <a:off x="594359" y="521208"/>
            <a:ext cx="3959353" cy="32004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EA8B31E-AE96-FBDE-54F8-5FA1B0DB9BE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445" r="5724" b="30807"/>
          <a:stretch>
            <a:fillRect/>
          </a:stretch>
        </p:blipFill>
        <p:spPr>
          <a:xfrm>
            <a:off x="2082604" y="2785473"/>
            <a:ext cx="4013396" cy="32004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973268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D79656-1BE7-C2C4-8BB6-773B6E2CFD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BAAACD6D-3B48-127B-425A-B7BDF67240F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5355566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3AA04A2-367F-DD2B-8960-411672822679}"/>
              </a:ext>
            </a:extLst>
          </p:cNvPr>
          <p:cNvCxnSpPr/>
          <p:nvPr/>
        </p:nvCxnSpPr>
        <p:spPr>
          <a:xfrm flipH="1">
            <a:off x="4736592" y="1876085"/>
            <a:ext cx="1359408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1C20E266-844D-EBE6-9A94-6511277D2E11}"/>
              </a:ext>
            </a:extLst>
          </p:cNvPr>
          <p:cNvCxnSpPr>
            <a:cxnSpLocks/>
          </p:cNvCxnSpPr>
          <p:nvPr/>
        </p:nvCxnSpPr>
        <p:spPr>
          <a:xfrm>
            <a:off x="8297276" y="2353139"/>
            <a:ext cx="0" cy="856405"/>
          </a:xfrm>
          <a:prstGeom prst="straightConnector1">
            <a:avLst/>
          </a:prstGeom>
          <a:ln w="571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C11858E9-1823-4128-06EA-0C65980E635E}"/>
              </a:ext>
            </a:extLst>
          </p:cNvPr>
          <p:cNvSpPr txBox="1"/>
          <p:nvPr/>
        </p:nvSpPr>
        <p:spPr>
          <a:xfrm>
            <a:off x="6366099" y="1405051"/>
            <a:ext cx="4981604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This week we will be focusing on 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the assignment tasks 1, 2 and 3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26D52E8-58E4-BF42-7B65-41D9F06978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711" y="292869"/>
            <a:ext cx="3870121" cy="538298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76E31A0-5D90-0482-E1B4-9474AEE68C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86525" y="3289497"/>
            <a:ext cx="6936244" cy="205059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461181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A91E81-2CDD-DF1A-E8E9-7D08134126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54F41AD3-5133-B278-64AA-A52E3E95C0A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1" y="1254795"/>
            <a:ext cx="10368467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7 Steps to Problem Solving">
            <a:extLst>
              <a:ext uri="{FF2B5EF4-FFF2-40B4-BE49-F238E27FC236}">
                <a16:creationId xmlns:a16="http://schemas.microsoft.com/office/drawing/2014/main" id="{A8F7B779-03E3-2B34-D0C1-A05B6A5244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7820" y="2112264"/>
            <a:ext cx="4120785" cy="2221992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62399F6-630A-C4C9-A5D9-776CE7458DB9}"/>
              </a:ext>
            </a:extLst>
          </p:cNvPr>
          <p:cNvSpPr txBox="1"/>
          <p:nvPr/>
        </p:nvSpPr>
        <p:spPr>
          <a:xfrm>
            <a:off x="5925312" y="502920"/>
            <a:ext cx="5208867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For Component 1, the focus was on identifying and understanding the various factors that were contributing to the root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problem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in the case-study.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For Component 2, the focus will be on identifying and implementing a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solution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that will help to resolve the root problem.</a:t>
            </a:r>
          </a:p>
        </p:txBody>
      </p:sp>
    </p:spTree>
    <p:extLst>
      <p:ext uri="{BB962C8B-B14F-4D97-AF65-F5344CB8AC3E}">
        <p14:creationId xmlns:p14="http://schemas.microsoft.com/office/powerpoint/2010/main" val="13086201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B5ABB6-27BA-723F-8E16-302275A99D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FA2ADF7D-F8F7-A65E-DA09-20EBAB5BBF7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1" y="1254795"/>
            <a:ext cx="10368467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Musings, the blog - Peter Crow">
            <a:extLst>
              <a:ext uri="{FF2B5EF4-FFF2-40B4-BE49-F238E27FC236}">
                <a16:creationId xmlns:a16="http://schemas.microsoft.com/office/drawing/2014/main" id="{14F4B534-BD0A-924D-B1D1-185C63C094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7281" y="1527048"/>
            <a:ext cx="3562612" cy="2852928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4A7825A-2843-BE5F-9BAD-862925DF6EE8}"/>
              </a:ext>
            </a:extLst>
          </p:cNvPr>
          <p:cNvSpPr txBox="1"/>
          <p:nvPr/>
        </p:nvSpPr>
        <p:spPr>
          <a:xfrm>
            <a:off x="987551" y="879711"/>
            <a:ext cx="5108449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There can be numerous solutions to any given problem - so how do we decide which is the most effective solution???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Well…we need to have clear insight into what the solution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MUST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resolve and what we would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LIKE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solution to resolve.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65205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BE0893-CEEE-2955-2E47-4568D28E1E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2EAA15B-1C2C-D5DB-A7FF-F4A5697513B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1" y="1254795"/>
            <a:ext cx="10368467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6" name="Picture 4" descr="Avanti West Coast Pendolinos ...">
            <a:extLst>
              <a:ext uri="{FF2B5EF4-FFF2-40B4-BE49-F238E27FC236}">
                <a16:creationId xmlns:a16="http://schemas.microsoft.com/office/drawing/2014/main" id="{81A52275-59B9-B842-05E8-E27AC7235B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0058" y="317697"/>
            <a:ext cx="2466975" cy="1847849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Free West Midlands bus travel offer for ...">
            <a:extLst>
              <a:ext uri="{FF2B5EF4-FFF2-40B4-BE49-F238E27FC236}">
                <a16:creationId xmlns:a16="http://schemas.microsoft.com/office/drawing/2014/main" id="{2A6C59DC-104F-04FB-4BC0-92AA42C927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675" y="1106423"/>
            <a:ext cx="2466975" cy="1847850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ycle City Birmingham scheme blasted by ...">
            <a:extLst>
              <a:ext uri="{FF2B5EF4-FFF2-40B4-BE49-F238E27FC236}">
                <a16:creationId xmlns:a16="http://schemas.microsoft.com/office/drawing/2014/main" id="{34EFE20E-C68D-BC17-97A9-973E8995E1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5584" y="2579260"/>
            <a:ext cx="2461449" cy="1847849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High Street in Birmingham City Centre ...">
            <a:extLst>
              <a:ext uri="{FF2B5EF4-FFF2-40B4-BE49-F238E27FC236}">
                <a16:creationId xmlns:a16="http://schemas.microsoft.com/office/drawing/2014/main" id="{D9B352BE-F86F-1B1E-2BA0-9432D94ECA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655" y="3337370"/>
            <a:ext cx="2466975" cy="1847848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uge new motorway driving law comes ...">
            <a:extLst>
              <a:ext uri="{FF2B5EF4-FFF2-40B4-BE49-F238E27FC236}">
                <a16:creationId xmlns:a16="http://schemas.microsoft.com/office/drawing/2014/main" id="{75076CE3-E02B-FB15-21BD-4C4973C0CC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0058" y="4729601"/>
            <a:ext cx="2466975" cy="1847849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D321F3A-2A72-68E7-206D-F616F87D0BA8}"/>
              </a:ext>
            </a:extLst>
          </p:cNvPr>
          <p:cNvSpPr txBox="1"/>
          <p:nvPr/>
        </p:nvSpPr>
        <p:spPr>
          <a:xfrm>
            <a:off x="5491665" y="1106423"/>
            <a:ext cx="617524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Each day, we identify and make decisions on what is the most appropriate solution to a problem.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For example, we all had to get to University today.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However, we may have made different decisions on what was the most appropriate mode of transport to get here.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07524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F11B9E-1254-D982-E5C7-B02C700A16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FCF23EFC-3629-533D-AE68-E91F733A4CA1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11766" y="422691"/>
            <a:ext cx="10368467" cy="5338029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GB" sz="4600" b="1" u="sng" dirty="0">
                <a:latin typeface="Arial" panose="020B0604020202020204" pitchFamily="34" charset="0"/>
                <a:cs typeface="Arial" panose="020B0604020202020204" pitchFamily="34" charset="0"/>
              </a:rPr>
              <a:t>Small Group Exercise: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/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Identify what methods of transport you each used today.</a:t>
            </a:r>
          </a:p>
          <a:p>
            <a:pPr marL="342900" indent="-342900"/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/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Give three reasons </a:t>
            </a:r>
            <a:r>
              <a:rPr lang="en-GB" sz="3400" b="1" u="sng" dirty="0">
                <a:latin typeface="Arial" panose="020B0604020202020204" pitchFamily="34" charset="0"/>
                <a:cs typeface="Arial" panose="020B0604020202020204" pitchFamily="34" charset="0"/>
              </a:rPr>
              <a:t>why you used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this method of transport.</a:t>
            </a:r>
          </a:p>
          <a:p>
            <a:pPr marL="342900" indent="-342900"/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20000"/>
              </a:lnSpc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Give three reasons </a:t>
            </a:r>
            <a:r>
              <a:rPr lang="en-GB" sz="3400" b="1" u="sng" dirty="0">
                <a:latin typeface="Arial" panose="020B0604020202020204" pitchFamily="34" charset="0"/>
                <a:cs typeface="Arial" panose="020B0604020202020204" pitchFamily="34" charset="0"/>
              </a:rPr>
              <a:t>why you didn’t use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another method of transport.</a:t>
            </a:r>
          </a:p>
          <a:p>
            <a:pPr marL="0" indent="0"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indent="-342900"/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Make a note of any reasons that are common between the group.</a:t>
            </a:r>
          </a:p>
          <a:p>
            <a:pPr marL="342900" indent="-342900"/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/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Feedback to the rest of the class.</a:t>
            </a:r>
          </a:p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95225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2E60ED-BA6A-E5D4-3BF0-E0DC71881F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F7DE86F6-48E4-995E-2846-DE0209AD162F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419100" y="1547403"/>
            <a:ext cx="5249418" cy="4231605"/>
          </a:xfrm>
          <a:ln w="38100"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Getting the bus is cheaper than parking.</a:t>
            </a:r>
          </a:p>
          <a:p>
            <a:pPr marL="0" indent="0">
              <a:buNone/>
            </a:pPr>
            <a:endParaRPr lang="en-GB" sz="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train station is near where I live.</a:t>
            </a:r>
          </a:p>
          <a:p>
            <a:pPr marL="0" indent="0">
              <a:buNone/>
            </a:pPr>
            <a:endParaRPr lang="en-GB" sz="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Driving is the quickest way for me to get to university.</a:t>
            </a:r>
          </a:p>
          <a:p>
            <a:pPr marL="0" indent="0">
              <a:buNone/>
            </a:pPr>
            <a:endParaRPr lang="en-GB" sz="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can cycle to university on the canal towpath.</a:t>
            </a:r>
          </a:p>
          <a:p>
            <a:pPr marL="0" indent="0">
              <a:buNone/>
            </a:pPr>
            <a:endParaRPr lang="en-GB" sz="9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live in walking distance from the university.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6B740BB-DF2B-FDA0-6304-88776A37AA00}"/>
              </a:ext>
            </a:extLst>
          </p:cNvPr>
          <p:cNvSpPr txBox="1"/>
          <p:nvPr/>
        </p:nvSpPr>
        <p:spPr>
          <a:xfrm>
            <a:off x="419100" y="417827"/>
            <a:ext cx="5249418" cy="830997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Examples of reasons </a:t>
            </a:r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</a:t>
            </a:r>
            <a:r>
              <a:rPr lang="en-GB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your </a:t>
            </a:r>
          </a:p>
          <a:p>
            <a:pPr algn="ctr"/>
            <a:r>
              <a:rPr lang="en-GB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choice of transport.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A277F81-2221-FA9B-32B1-6ADE23DA739C}"/>
              </a:ext>
            </a:extLst>
          </p:cNvPr>
          <p:cNvSpPr txBox="1"/>
          <p:nvPr/>
        </p:nvSpPr>
        <p:spPr>
          <a:xfrm>
            <a:off x="6161532" y="417827"/>
            <a:ext cx="5249418" cy="830997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Examples of reasons </a:t>
            </a:r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AGAINST</a:t>
            </a: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your </a:t>
            </a:r>
          </a:p>
          <a:p>
            <a:pPr algn="ctr"/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choice of transport.</a:t>
            </a:r>
          </a:p>
        </p:txBody>
      </p:sp>
      <p:sp>
        <p:nvSpPr>
          <p:cNvPr id="8" name="Picture Placeholder 1">
            <a:extLst>
              <a:ext uri="{FF2B5EF4-FFF2-40B4-BE49-F238E27FC236}">
                <a16:creationId xmlns:a16="http://schemas.microsoft.com/office/drawing/2014/main" id="{9AD9D2C8-140D-111E-A748-C25407ADECFC}"/>
              </a:ext>
            </a:extLst>
          </p:cNvPr>
          <p:cNvSpPr txBox="1">
            <a:spLocks/>
          </p:cNvSpPr>
          <p:nvPr/>
        </p:nvSpPr>
        <p:spPr>
          <a:xfrm>
            <a:off x="6161532" y="1547403"/>
            <a:ext cx="5249418" cy="4231606"/>
          </a:xfrm>
          <a:prstGeom prst="rect">
            <a:avLst/>
          </a:prstGeom>
          <a:ln w="38100">
            <a:solidFill>
              <a:srgbClr val="0070C0"/>
            </a:solidFill>
          </a:ln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would need to get three buses to get to university.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8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would need to get a taxi to my nearest train station.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8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don’t drive/own a car.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8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is too dangerous to cycle in the city centre.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9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suffer with back pain and can’t walk very far.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60299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DA5DF9-847A-2F46-3D6C-A5C9B95128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F197570F-CA82-1AE3-98B7-22B8FCE311B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11766" y="422691"/>
            <a:ext cx="10368467" cy="5758653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Small Group Exercise: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reasons given for your choice of transport, generally, falls under three categories: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628900" lvl="5" indent="-342900"/>
            <a:r>
              <a:rPr lang="en-GB" sz="3100" dirty="0">
                <a:latin typeface="Arial" panose="020B0604020202020204" pitchFamily="34" charset="0"/>
                <a:cs typeface="Arial" panose="020B0604020202020204" pitchFamily="34" charset="0"/>
              </a:rPr>
              <a:t>Cost</a:t>
            </a:r>
          </a:p>
          <a:p>
            <a:pPr marL="2286000" lvl="5" indent="0"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628900" lvl="5" indent="-342900"/>
            <a:r>
              <a:rPr lang="en-GB" sz="3100" dirty="0">
                <a:latin typeface="Arial" panose="020B0604020202020204" pitchFamily="34" charset="0"/>
                <a:cs typeface="Arial" panose="020B0604020202020204" pitchFamily="34" charset="0"/>
              </a:rPr>
              <a:t>Travel Time</a:t>
            </a:r>
          </a:p>
          <a:p>
            <a:pPr marL="2286000" lvl="5" indent="0"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628900" lvl="5" indent="-342900"/>
            <a:r>
              <a:rPr lang="en-GB" sz="3100" dirty="0">
                <a:latin typeface="Arial" panose="020B0604020202020204" pitchFamily="34" charset="0"/>
                <a:cs typeface="Arial" panose="020B0604020202020204" pitchFamily="34" charset="0"/>
              </a:rPr>
              <a:t>Convenience/Access</a:t>
            </a:r>
          </a:p>
          <a:p>
            <a:pPr marL="2286000" lvl="5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20000"/>
              </a:lnSpc>
            </a:pPr>
            <a:r>
              <a:rPr lang="en-GB" sz="3100" dirty="0">
                <a:latin typeface="Arial" panose="020B0604020202020204" pitchFamily="34" charset="0"/>
                <a:cs typeface="Arial" panose="020B0604020202020204" pitchFamily="34" charset="0"/>
              </a:rPr>
              <a:t>Using a scale of 5 - 1 </a:t>
            </a:r>
            <a:r>
              <a:rPr lang="en-GB" sz="3100" i="1" dirty="0">
                <a:latin typeface="Arial" panose="020B0604020202020204" pitchFamily="34" charset="0"/>
                <a:cs typeface="Arial" panose="020B0604020202020204" pitchFamily="34" charset="0"/>
              </a:rPr>
              <a:t>(5 being extremely important; 1 being unimportant), </a:t>
            </a:r>
            <a:r>
              <a:rPr lang="en-GB" sz="3100" dirty="0">
                <a:latin typeface="Arial" panose="020B0604020202020204" pitchFamily="34" charset="0"/>
                <a:cs typeface="Arial" panose="020B0604020202020204" pitchFamily="34" charset="0"/>
              </a:rPr>
              <a:t>provide a weighting for each factor based on the mode of transport you used today.</a:t>
            </a:r>
            <a:r>
              <a:rPr lang="en-GB" sz="31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lnSpc>
                <a:spcPct val="120000"/>
              </a:lnSpc>
              <a:buNone/>
            </a:pPr>
            <a:endParaRPr lang="en-GB" sz="1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20000"/>
              </a:lnSpc>
            </a:pPr>
            <a:r>
              <a:rPr lang="en-GB" sz="3100" dirty="0">
                <a:latin typeface="Arial" panose="020B0604020202020204" pitchFamily="34" charset="0"/>
                <a:cs typeface="Arial" panose="020B0604020202020204" pitchFamily="34" charset="0"/>
              </a:rPr>
              <a:t>Discuss with your group members – did you identify the same or different weightings?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/>
            <a:r>
              <a:rPr lang="en-GB" sz="3100" dirty="0">
                <a:latin typeface="Arial" panose="020B0604020202020204" pitchFamily="34" charset="0"/>
                <a:cs typeface="Arial" panose="020B0604020202020204" pitchFamily="34" charset="0"/>
              </a:rPr>
              <a:t>Feedback to the rest of the class.</a:t>
            </a:r>
          </a:p>
          <a:p>
            <a:pPr marL="342900" indent="-342900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/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07059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046EE0-275D-404E-DC06-0F8346FEC4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29BACA5-C2EB-74CD-6A52-29197D83C8DD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1" y="1254795"/>
            <a:ext cx="10368467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43E46C2D-F2A6-079E-A4E7-6F4C47CF3FC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4420481"/>
              </p:ext>
            </p:extLst>
          </p:nvPr>
        </p:nvGraphicFramePr>
        <p:xfrm>
          <a:off x="310896" y="173736"/>
          <a:ext cx="11265408" cy="62362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0E538FEB-357D-E34A-CCB7-EBCF2D5EAA2E}"/>
              </a:ext>
            </a:extLst>
          </p:cNvPr>
          <p:cNvSpPr txBox="1"/>
          <p:nvPr/>
        </p:nvSpPr>
        <p:spPr>
          <a:xfrm>
            <a:off x="9303832" y="2596113"/>
            <a:ext cx="1958420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500" b="1" dirty="0"/>
              <a:t>Evaluate</a:t>
            </a:r>
          </a:p>
          <a:p>
            <a:pPr algn="ctr"/>
            <a:r>
              <a:rPr lang="en-GB" sz="2500" b="1" dirty="0"/>
              <a:t>the most</a:t>
            </a:r>
          </a:p>
          <a:p>
            <a:pPr algn="ctr"/>
            <a:r>
              <a:rPr lang="en-GB" sz="2500" b="1" dirty="0"/>
              <a:t>appropriate </a:t>
            </a:r>
          </a:p>
          <a:p>
            <a:pPr algn="ctr"/>
            <a:r>
              <a:rPr lang="en-GB" sz="2500" b="1" dirty="0"/>
              <a:t>solution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A9F1990-E34A-543C-BBFD-25C62C9AC419}"/>
              </a:ext>
            </a:extLst>
          </p:cNvPr>
          <p:cNvSpPr txBox="1"/>
          <p:nvPr/>
        </p:nvSpPr>
        <p:spPr>
          <a:xfrm>
            <a:off x="987551" y="4955600"/>
            <a:ext cx="2367699" cy="769441"/>
          </a:xfrm>
          <a:prstGeom prst="rect">
            <a:avLst/>
          </a:prstGeom>
          <a:noFill/>
          <a:ln w="38100">
            <a:solidFill>
              <a:schemeClr val="accent5"/>
            </a:solidFill>
          </a:ln>
        </p:spPr>
        <p:txBody>
          <a:bodyPr wrap="none" rtlCol="0">
            <a:spAutoFit/>
          </a:bodyPr>
          <a:lstStyle/>
          <a:p>
            <a:r>
              <a:rPr lang="en-GB" sz="2200" dirty="0"/>
              <a:t>For example:</a:t>
            </a:r>
          </a:p>
          <a:p>
            <a:r>
              <a:rPr lang="en-GB" sz="2200" dirty="0"/>
              <a:t>Transport Options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F38E2DA-DCEE-77B4-5980-CD7FC9ED9AE0}"/>
              </a:ext>
            </a:extLst>
          </p:cNvPr>
          <p:cNvSpPr txBox="1"/>
          <p:nvPr/>
        </p:nvSpPr>
        <p:spPr>
          <a:xfrm>
            <a:off x="3804085" y="4966463"/>
            <a:ext cx="2367699" cy="1107996"/>
          </a:xfrm>
          <a:prstGeom prst="rect">
            <a:avLst/>
          </a:prstGeom>
          <a:noFill/>
          <a:ln w="3810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en-GB" sz="2200" dirty="0"/>
              <a:t>For example:</a:t>
            </a:r>
          </a:p>
          <a:p>
            <a:r>
              <a:rPr lang="en-GB" sz="2200" dirty="0"/>
              <a:t>Cost, Time and </a:t>
            </a:r>
          </a:p>
          <a:p>
            <a:r>
              <a:rPr lang="en-GB" sz="2200" dirty="0"/>
              <a:t>Convenience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62B7E34-E284-2D75-90CE-2538A44B0F62}"/>
              </a:ext>
            </a:extLst>
          </p:cNvPr>
          <p:cNvSpPr txBox="1"/>
          <p:nvPr/>
        </p:nvSpPr>
        <p:spPr>
          <a:xfrm>
            <a:off x="6506344" y="4955600"/>
            <a:ext cx="2367699" cy="1107996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en-GB" sz="2200" dirty="0"/>
              <a:t>For example:</a:t>
            </a:r>
          </a:p>
          <a:p>
            <a:r>
              <a:rPr lang="en-GB" sz="2200" dirty="0"/>
              <a:t>Scoring using a </a:t>
            </a:r>
          </a:p>
          <a:p>
            <a:r>
              <a:rPr lang="en-GB" sz="2200" dirty="0"/>
              <a:t>1 - 5 scale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8111341-BA0B-D88B-C3B1-9C358C26AF8F}"/>
              </a:ext>
            </a:extLst>
          </p:cNvPr>
          <p:cNvSpPr txBox="1"/>
          <p:nvPr/>
        </p:nvSpPr>
        <p:spPr>
          <a:xfrm>
            <a:off x="987551" y="465721"/>
            <a:ext cx="1047861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Therefore, to decide on the most appropriate solution, we must:</a:t>
            </a:r>
          </a:p>
        </p:txBody>
      </p:sp>
    </p:spTree>
    <p:extLst>
      <p:ext uri="{BB962C8B-B14F-4D97-AF65-F5344CB8AC3E}">
        <p14:creationId xmlns:p14="http://schemas.microsoft.com/office/powerpoint/2010/main" val="32569720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82963B-02FB-36DB-F5BD-0AD11F2BDD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F60C897C-0958-E91E-A5BB-4CF1B88816A1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9220" name="Picture 4">
            <a:extLst>
              <a:ext uri="{FF2B5EF4-FFF2-40B4-BE49-F238E27FC236}">
                <a16:creationId xmlns:a16="http://schemas.microsoft.com/office/drawing/2014/main" id="{3DFC4D7C-067E-3B33-25D0-733A9929A1D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03"/>
          <a:stretch/>
        </p:blipFill>
        <p:spPr bwMode="auto">
          <a:xfrm>
            <a:off x="2943694" y="1058662"/>
            <a:ext cx="6304612" cy="4599334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0401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4762E3-3CAB-FD37-D641-B095D496FD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0596D26E-AD5C-5A0D-81C7-9EB44B27F39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84449CF-AEB2-388D-0860-4C0C3533A98A}"/>
              </a:ext>
            </a:extLst>
          </p:cNvPr>
          <p:cNvSpPr txBox="1"/>
          <p:nvPr/>
        </p:nvSpPr>
        <p:spPr>
          <a:xfrm>
            <a:off x="-3062797" y="-435006"/>
            <a:ext cx="10520039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42" name="Picture 2">
            <a:extLst>
              <a:ext uri="{FF2B5EF4-FFF2-40B4-BE49-F238E27FC236}">
                <a16:creationId xmlns:a16="http://schemas.microsoft.com/office/drawing/2014/main" id="{FCE77C96-5F40-926A-293D-2121688DB1B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7" b="10972"/>
          <a:stretch/>
        </p:blipFill>
        <p:spPr bwMode="auto">
          <a:xfrm>
            <a:off x="1204102" y="1967448"/>
            <a:ext cx="4069233" cy="2856240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7734092-C1E7-B869-67B8-933E4F25D3D9}"/>
              </a:ext>
            </a:extLst>
          </p:cNvPr>
          <p:cNvSpPr txBox="1"/>
          <p:nvPr/>
        </p:nvSpPr>
        <p:spPr>
          <a:xfrm>
            <a:off x="6215397" y="2392251"/>
            <a:ext cx="356342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Week 7  Session 2</a:t>
            </a:r>
          </a:p>
        </p:txBody>
      </p:sp>
    </p:spTree>
    <p:extLst>
      <p:ext uri="{BB962C8B-B14F-4D97-AF65-F5344CB8AC3E}">
        <p14:creationId xmlns:p14="http://schemas.microsoft.com/office/powerpoint/2010/main" val="23073824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2EA29F-AC7F-D750-1BE1-028BBC8C6F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7447442-B533-D957-3427-A679C05194AA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554236" y="1634881"/>
            <a:ext cx="4986530" cy="35882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There are several methods you can use to evaluate what would be the best solution.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Component 2, you are required to evaluate two alternative solutions using the PMI Evaluation Method.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578A47A-C9F7-C515-F993-DEAC6891AC0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24" t="2441" r="1172" b="6502"/>
          <a:stretch>
            <a:fillRect/>
          </a:stretch>
        </p:blipFill>
        <p:spPr>
          <a:xfrm>
            <a:off x="6583680" y="2350400"/>
            <a:ext cx="5054084" cy="194767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7607DE6-CDEE-2654-DD26-D8186DDB402E}"/>
              </a:ext>
            </a:extLst>
          </p:cNvPr>
          <p:cNvSpPr txBox="1"/>
          <p:nvPr/>
        </p:nvSpPr>
        <p:spPr>
          <a:xfrm>
            <a:off x="3581400" y="393633"/>
            <a:ext cx="502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PMI Evaluation Example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F9D3447-BBCC-BF4E-9EF3-6A3F8B577E2A}"/>
              </a:ext>
            </a:extLst>
          </p:cNvPr>
          <p:cNvSpPr txBox="1"/>
          <p:nvPr/>
        </p:nvSpPr>
        <p:spPr>
          <a:xfrm>
            <a:off x="6651236" y="4480560"/>
            <a:ext cx="50540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PMI stands for: </a:t>
            </a:r>
          </a:p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Plus, Minus and Interesting</a:t>
            </a:r>
          </a:p>
        </p:txBody>
      </p:sp>
    </p:spTree>
    <p:extLst>
      <p:ext uri="{BB962C8B-B14F-4D97-AF65-F5344CB8AC3E}">
        <p14:creationId xmlns:p14="http://schemas.microsoft.com/office/powerpoint/2010/main" val="10414230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BC8F10-228C-4364-D028-6F9F89C11D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23BB1B6C-71E5-0C69-CC79-6DF8FC59C5F5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1" y="1254795"/>
            <a:ext cx="10368467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B9D3EF-566A-96C3-EFC0-C145C583CE32}"/>
              </a:ext>
            </a:extLst>
          </p:cNvPr>
          <p:cNvSpPr txBox="1"/>
          <p:nvPr/>
        </p:nvSpPr>
        <p:spPr>
          <a:xfrm>
            <a:off x="6583411" y="1849548"/>
            <a:ext cx="494690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PMI Analysis is an effective technique to use for decision-making.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It makes decisions quickly by analysing and weighing Pro’s and Con’s associated with a proposed solution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11DE855-6D53-2107-5CF7-EDCAE4A0B6ED}"/>
              </a:ext>
            </a:extLst>
          </p:cNvPr>
          <p:cNvSpPr txBox="1"/>
          <p:nvPr/>
        </p:nvSpPr>
        <p:spPr>
          <a:xfrm>
            <a:off x="3465577" y="521649"/>
            <a:ext cx="502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PMI Evaluation Example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024589E-59F1-DCA9-DF9E-E5AECAC20A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1101" y="2167128"/>
            <a:ext cx="5610805" cy="206123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64990B6-1084-7C04-C2AF-6C9174E36E58}"/>
              </a:ext>
            </a:extLst>
          </p:cNvPr>
          <p:cNvSpPr txBox="1"/>
          <p:nvPr/>
        </p:nvSpPr>
        <p:spPr>
          <a:xfrm>
            <a:off x="481852" y="4376738"/>
            <a:ext cx="350890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Adapted from: Proctor, T (2019) Page 260</a:t>
            </a:r>
            <a:endParaRPr lang="en-GB" sz="14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08619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5AF80D-3336-7ACE-0682-77CA43822F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76274D96-E0DB-2820-37CA-25ABB018B39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23543" y="459267"/>
            <a:ext cx="10131553" cy="5539197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PMI Evaluation Example: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Myriam has accepted a place, to start next term, on the Cert HE Business Skills for the Workplace course.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For the Admissions Interview, Myriam wasn’t sure exactly where the university was, so a friend gave her a lift in their car as a one-off favour. 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Now that she knows where the university is, Myriam thinks she could either get there by train or by bus.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She now needs to evaluate both these options and decide which is the most appropriate way for her to travel to university.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36198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72953A-5E8C-C2D1-F82C-EF45F0CC69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DE046DA-00A8-933D-B6DB-3E9B73A7AAF0}"/>
              </a:ext>
            </a:extLst>
          </p:cNvPr>
          <p:cNvSpPr txBox="1"/>
          <p:nvPr/>
        </p:nvSpPr>
        <p:spPr>
          <a:xfrm>
            <a:off x="3364993" y="355806"/>
            <a:ext cx="50238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PMI Evaluation Example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E5A9F99-FCE4-1561-298E-8C7E6D57CD7C}"/>
              </a:ext>
            </a:extLst>
          </p:cNvPr>
          <p:cNvSpPr txBox="1"/>
          <p:nvPr/>
        </p:nvSpPr>
        <p:spPr>
          <a:xfrm>
            <a:off x="881286" y="1179576"/>
            <a:ext cx="10429426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Step 1:</a:t>
            </a:r>
          </a:p>
          <a:p>
            <a:endParaRPr lang="en-GB" sz="1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Positive Points of a Solution:</a:t>
            </a:r>
          </a:p>
          <a:p>
            <a:pPr marL="1371600" lvl="2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Identify all the positive factors you think this solution would bring.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Step 2:</a:t>
            </a:r>
          </a:p>
          <a:p>
            <a:endParaRPr lang="en-GB" sz="1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Assess (weight) the relative importance of these factors in your decision.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371600" lvl="2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Show these as numbers (out of 5).</a:t>
            </a:r>
          </a:p>
        </p:txBody>
      </p:sp>
    </p:spTree>
    <p:extLst>
      <p:ext uri="{BB962C8B-B14F-4D97-AF65-F5344CB8AC3E}">
        <p14:creationId xmlns:p14="http://schemas.microsoft.com/office/powerpoint/2010/main" val="9171392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047898-CBD7-B761-6F17-FD634293FD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AE05A42-05C4-305B-6A15-0B9D8009D28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1" y="1254795"/>
            <a:ext cx="10368467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A90334C-90C2-EF21-4BD4-63F9BA88A35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5518106"/>
              </p:ext>
            </p:extLst>
          </p:nvPr>
        </p:nvGraphicFramePr>
        <p:xfrm>
          <a:off x="1034796" y="1254795"/>
          <a:ext cx="10122408" cy="454152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360612">
                  <a:extLst>
                    <a:ext uri="{9D8B030D-6E8A-4147-A177-3AD203B41FA5}">
                      <a16:colId xmlns:a16="http://schemas.microsoft.com/office/drawing/2014/main" val="2059740258"/>
                    </a:ext>
                  </a:extLst>
                </a:gridCol>
                <a:gridCol w="3380898">
                  <a:extLst>
                    <a:ext uri="{9D8B030D-6E8A-4147-A177-3AD203B41FA5}">
                      <a16:colId xmlns:a16="http://schemas.microsoft.com/office/drawing/2014/main" val="2738008424"/>
                    </a:ext>
                  </a:extLst>
                </a:gridCol>
                <a:gridCol w="3380898">
                  <a:extLst>
                    <a:ext uri="{9D8B030D-6E8A-4147-A177-3AD203B41FA5}">
                      <a16:colId xmlns:a16="http://schemas.microsoft.com/office/drawing/2014/main" val="384146648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Minus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Interesting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13135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 use the time to read/study.                </a:t>
                      </a:r>
                    </a:p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              </a:t>
                      </a:r>
                      <a:r>
                        <a:rPr lang="en-GB" sz="2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+4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21297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 eat breakfast or lunch before arriving.</a:t>
                      </a:r>
                    </a:p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              </a:t>
                      </a:r>
                      <a:r>
                        <a:rPr lang="en-GB" sz="2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+3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259338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Train runs every 30 minutes.</a:t>
                      </a:r>
                    </a:p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              </a:t>
                      </a:r>
                      <a:r>
                        <a:rPr lang="en-GB" sz="2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+2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77183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Total: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13247528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0406D520-4551-16D8-BDA6-655737C14C7A}"/>
              </a:ext>
            </a:extLst>
          </p:cNvPr>
          <p:cNvSpPr txBox="1"/>
          <p:nvPr/>
        </p:nvSpPr>
        <p:spPr>
          <a:xfrm>
            <a:off x="2496312" y="415354"/>
            <a:ext cx="6675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PMI Evaluation – Train Option</a:t>
            </a:r>
          </a:p>
        </p:txBody>
      </p:sp>
    </p:spTree>
    <p:extLst>
      <p:ext uri="{BB962C8B-B14F-4D97-AF65-F5344CB8AC3E}">
        <p14:creationId xmlns:p14="http://schemas.microsoft.com/office/powerpoint/2010/main" val="196342462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1F343E-48CD-E585-C00A-923EF8ECAC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99D7C58-5125-16B5-AAB6-1477EA46B461}"/>
              </a:ext>
            </a:extLst>
          </p:cNvPr>
          <p:cNvSpPr txBox="1"/>
          <p:nvPr/>
        </p:nvSpPr>
        <p:spPr>
          <a:xfrm>
            <a:off x="3447289" y="410670"/>
            <a:ext cx="5120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PMI Evaluation Example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E4F01D-3286-AF45-51E2-F66F7E357A62}"/>
              </a:ext>
            </a:extLst>
          </p:cNvPr>
          <p:cNvSpPr txBox="1"/>
          <p:nvPr/>
        </p:nvSpPr>
        <p:spPr>
          <a:xfrm>
            <a:off x="881286" y="995445"/>
            <a:ext cx="10429426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Step 3:</a:t>
            </a:r>
          </a:p>
          <a:p>
            <a:endParaRPr lang="en-GB" sz="1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Negative Points of a Solution:</a:t>
            </a:r>
          </a:p>
          <a:p>
            <a:pPr marL="1371600" lvl="2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Identify all the negative factors you think this solution would bring.</a:t>
            </a:r>
          </a:p>
          <a:p>
            <a:pPr marL="1371600" lvl="2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Repeat step 2.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Step 4:</a:t>
            </a:r>
          </a:p>
          <a:p>
            <a:endParaRPr lang="en-GB" sz="1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Interesting Points of a Solution:</a:t>
            </a:r>
          </a:p>
          <a:p>
            <a:pPr marL="1371600" lvl="2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Identify all the interesting factors you think this solution would bring.</a:t>
            </a:r>
          </a:p>
          <a:p>
            <a:pPr marL="1371600" lvl="2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Repeat step 2.</a:t>
            </a:r>
          </a:p>
        </p:txBody>
      </p:sp>
    </p:spTree>
    <p:extLst>
      <p:ext uri="{BB962C8B-B14F-4D97-AF65-F5344CB8AC3E}">
        <p14:creationId xmlns:p14="http://schemas.microsoft.com/office/powerpoint/2010/main" val="402469169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83A6D2-02A2-5589-5A5D-F6EFE0636D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FB27881E-D00E-1DA5-E35D-F64F3317220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1" y="1254795"/>
            <a:ext cx="10368467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98B901B5-F9ED-EB16-EC1E-A8E3FDB9A26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2345511"/>
              </p:ext>
            </p:extLst>
          </p:nvPr>
        </p:nvGraphicFramePr>
        <p:xfrm>
          <a:off x="1034796" y="1254795"/>
          <a:ext cx="10122408" cy="454152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360612">
                  <a:extLst>
                    <a:ext uri="{9D8B030D-6E8A-4147-A177-3AD203B41FA5}">
                      <a16:colId xmlns:a16="http://schemas.microsoft.com/office/drawing/2014/main" val="2059740258"/>
                    </a:ext>
                  </a:extLst>
                </a:gridCol>
                <a:gridCol w="3380898">
                  <a:extLst>
                    <a:ext uri="{9D8B030D-6E8A-4147-A177-3AD203B41FA5}">
                      <a16:colId xmlns:a16="http://schemas.microsoft.com/office/drawing/2014/main" val="2738008424"/>
                    </a:ext>
                  </a:extLst>
                </a:gridCol>
                <a:gridCol w="3380898">
                  <a:extLst>
                    <a:ext uri="{9D8B030D-6E8A-4147-A177-3AD203B41FA5}">
                      <a16:colId xmlns:a16="http://schemas.microsoft.com/office/drawing/2014/main" val="384146648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Minus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Interesting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13135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 use the time to read/study.                </a:t>
                      </a:r>
                    </a:p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              </a:t>
                      </a:r>
                      <a:r>
                        <a:rPr lang="en-GB" sz="2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+4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Train tickets are expensive.</a:t>
                      </a:r>
                    </a:p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                </a:t>
                      </a:r>
                      <a:r>
                        <a:rPr lang="en-GB" sz="2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Stranger might sit beside me.</a:t>
                      </a:r>
                    </a:p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                </a:t>
                      </a:r>
                      <a:r>
                        <a:rPr lang="en-GB" sz="2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21297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 eat breakfast or lunch before arriving.</a:t>
                      </a:r>
                    </a:p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              </a:t>
                      </a:r>
                      <a:r>
                        <a:rPr lang="en-GB" sz="2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+3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Might not be able to get a seat.</a:t>
                      </a:r>
                    </a:p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                </a:t>
                      </a:r>
                      <a:r>
                        <a:rPr lang="en-GB" sz="2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 listen to music/podcasts.</a:t>
                      </a:r>
                    </a:p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               </a:t>
                      </a:r>
                      <a:r>
                        <a:rPr lang="en-GB" sz="2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+4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259338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Train runs every 30 minutes.</a:t>
                      </a:r>
                    </a:p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              </a:t>
                      </a:r>
                      <a:r>
                        <a:rPr lang="en-GB" sz="2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+2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Train might be cancelled.</a:t>
                      </a:r>
                    </a:p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                </a:t>
                      </a:r>
                      <a:r>
                        <a:rPr lang="en-GB" sz="2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 sleep if tired.</a:t>
                      </a:r>
                    </a:p>
                    <a:p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               </a:t>
                      </a:r>
                      <a:r>
                        <a:rPr lang="en-GB" sz="2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+2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77183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Total:                    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Total:                     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Total:                      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13247528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98891D1E-FF0C-91C7-0C9F-70FA546B5148}"/>
              </a:ext>
            </a:extLst>
          </p:cNvPr>
          <p:cNvSpPr txBox="1"/>
          <p:nvPr/>
        </p:nvSpPr>
        <p:spPr>
          <a:xfrm>
            <a:off x="2569464" y="415354"/>
            <a:ext cx="68397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PMI Evaluation – Train Option</a:t>
            </a:r>
          </a:p>
        </p:txBody>
      </p:sp>
    </p:spTree>
    <p:extLst>
      <p:ext uri="{BB962C8B-B14F-4D97-AF65-F5344CB8AC3E}">
        <p14:creationId xmlns:p14="http://schemas.microsoft.com/office/powerpoint/2010/main" val="14506233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8F0C7B-506F-FDCF-7CE3-251793916C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7622119-2439-DF7B-D834-69AA0C05E4ED}"/>
              </a:ext>
            </a:extLst>
          </p:cNvPr>
          <p:cNvSpPr txBox="1"/>
          <p:nvPr/>
        </p:nvSpPr>
        <p:spPr>
          <a:xfrm>
            <a:off x="3547873" y="410670"/>
            <a:ext cx="5038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PMI Evaluation Example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E14D339-192F-1784-9BAA-BBD0C84AD722}"/>
              </a:ext>
            </a:extLst>
          </p:cNvPr>
          <p:cNvSpPr txBox="1"/>
          <p:nvPr/>
        </p:nvSpPr>
        <p:spPr>
          <a:xfrm>
            <a:off x="881286" y="995445"/>
            <a:ext cx="10429426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Step 5:</a:t>
            </a:r>
          </a:p>
          <a:p>
            <a:endParaRPr lang="en-GB" sz="1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Sum up the total for each column:</a:t>
            </a:r>
          </a:p>
          <a:p>
            <a:pPr lvl="1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Note: </a:t>
            </a:r>
          </a:p>
          <a:p>
            <a:pPr marL="1371600" lvl="2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total for the Positive column will be “+” </a:t>
            </a:r>
          </a:p>
          <a:p>
            <a:pPr marL="1371600" lvl="2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total for the Minus column will be “-”</a:t>
            </a:r>
          </a:p>
          <a:p>
            <a:pPr marL="1371600" lvl="2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total for the Interesting column could be “+” or “-”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Step 6:</a:t>
            </a:r>
          </a:p>
          <a:p>
            <a:endParaRPr lang="en-GB" sz="1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Calculate the Overall Total.</a:t>
            </a:r>
          </a:p>
        </p:txBody>
      </p:sp>
    </p:spTree>
    <p:extLst>
      <p:ext uri="{BB962C8B-B14F-4D97-AF65-F5344CB8AC3E}">
        <p14:creationId xmlns:p14="http://schemas.microsoft.com/office/powerpoint/2010/main" val="425490820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DBF21A-36A3-E567-6653-A7041D64FE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D9B115B2-2CD6-466C-8021-88DAE13FEB85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1" y="1254795"/>
            <a:ext cx="10368467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0C916A6-B2FF-328B-A1C1-D02E5E6EDCC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7894878"/>
              </p:ext>
            </p:extLst>
          </p:nvPr>
        </p:nvGraphicFramePr>
        <p:xfrm>
          <a:off x="1082041" y="894732"/>
          <a:ext cx="10122408" cy="454152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360612">
                  <a:extLst>
                    <a:ext uri="{9D8B030D-6E8A-4147-A177-3AD203B41FA5}">
                      <a16:colId xmlns:a16="http://schemas.microsoft.com/office/drawing/2014/main" val="2059740258"/>
                    </a:ext>
                  </a:extLst>
                </a:gridCol>
                <a:gridCol w="3380898">
                  <a:extLst>
                    <a:ext uri="{9D8B030D-6E8A-4147-A177-3AD203B41FA5}">
                      <a16:colId xmlns:a16="http://schemas.microsoft.com/office/drawing/2014/main" val="2738008424"/>
                    </a:ext>
                  </a:extLst>
                </a:gridCol>
                <a:gridCol w="3380898">
                  <a:extLst>
                    <a:ext uri="{9D8B030D-6E8A-4147-A177-3AD203B41FA5}">
                      <a16:colId xmlns:a16="http://schemas.microsoft.com/office/drawing/2014/main" val="384146648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Minus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Interesting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13135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 use the time to read/study.                </a:t>
                      </a:r>
                    </a:p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              </a:t>
                      </a:r>
                      <a:r>
                        <a:rPr lang="en-GB" sz="2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+4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Train tickets are expensive.</a:t>
                      </a:r>
                    </a:p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                </a:t>
                      </a:r>
                      <a:r>
                        <a:rPr lang="en-GB" sz="2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Stranger might sit beside me.</a:t>
                      </a:r>
                    </a:p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                </a:t>
                      </a:r>
                      <a:r>
                        <a:rPr lang="en-GB" sz="2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21297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 eat breakfast or lunch before arriving.</a:t>
                      </a:r>
                    </a:p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              </a:t>
                      </a:r>
                      <a:r>
                        <a:rPr lang="en-GB" sz="2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+3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Might not be able to get a seat.</a:t>
                      </a:r>
                    </a:p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                </a:t>
                      </a:r>
                      <a:r>
                        <a:rPr lang="en-GB" sz="2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 listen to music/podcasts.</a:t>
                      </a:r>
                    </a:p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               </a:t>
                      </a:r>
                      <a:r>
                        <a:rPr lang="en-GB" sz="2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+4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259338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Train runs every 30 minutes.</a:t>
                      </a:r>
                    </a:p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              </a:t>
                      </a:r>
                      <a:r>
                        <a:rPr lang="en-GB" sz="2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+2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Train might be cancelled.</a:t>
                      </a:r>
                    </a:p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                </a:t>
                      </a:r>
                      <a:r>
                        <a:rPr lang="en-GB" sz="2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 sleep if tired.</a:t>
                      </a:r>
                    </a:p>
                    <a:p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               </a:t>
                      </a:r>
                      <a:r>
                        <a:rPr lang="en-GB" sz="2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+2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77183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Total:                      +9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Total:                       -10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Total:                       +2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13247528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37A71F2-DE4C-6E81-F0C6-7D377F13744A}"/>
              </a:ext>
            </a:extLst>
          </p:cNvPr>
          <p:cNvSpPr txBox="1"/>
          <p:nvPr/>
        </p:nvSpPr>
        <p:spPr>
          <a:xfrm>
            <a:off x="2862072" y="237190"/>
            <a:ext cx="6675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PMI Evaluation – Train Option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7FEF727-3D96-5527-7761-BCCA72432863}"/>
              </a:ext>
            </a:extLst>
          </p:cNvPr>
          <p:cNvSpPr txBox="1"/>
          <p:nvPr/>
        </p:nvSpPr>
        <p:spPr>
          <a:xfrm>
            <a:off x="3452930" y="5526864"/>
            <a:ext cx="46891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Overall Total = 1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(9 – 10) +2</a:t>
            </a:r>
          </a:p>
        </p:txBody>
      </p:sp>
    </p:spTree>
    <p:extLst>
      <p:ext uri="{BB962C8B-B14F-4D97-AF65-F5344CB8AC3E}">
        <p14:creationId xmlns:p14="http://schemas.microsoft.com/office/powerpoint/2010/main" val="360397471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4CF86D-4190-683B-902F-5F88954B09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FD7873BE-70B0-E094-0D6F-90321D9E353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1" y="1254795"/>
            <a:ext cx="10368467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D9D5BF8-17C1-C68E-DEB3-0FBD1C654FFD}"/>
              </a:ext>
            </a:extLst>
          </p:cNvPr>
          <p:cNvSpPr txBox="1"/>
          <p:nvPr/>
        </p:nvSpPr>
        <p:spPr>
          <a:xfrm>
            <a:off x="2401824" y="1828800"/>
            <a:ext cx="752856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Let’s repeat the exercise – this time using the Bus option as the method of transport.</a:t>
            </a:r>
          </a:p>
        </p:txBody>
      </p:sp>
    </p:spTree>
    <p:extLst>
      <p:ext uri="{BB962C8B-B14F-4D97-AF65-F5344CB8AC3E}">
        <p14:creationId xmlns:p14="http://schemas.microsoft.com/office/powerpoint/2010/main" val="304500306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0D441C-2AF6-1C49-35A3-DEE4C9E5E7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955EE658-C7F6-360F-6351-69A2C7856AC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1" y="1254795"/>
            <a:ext cx="10368467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C09B99A-AB03-6B57-1AFA-B787FA557CB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1863223"/>
              </p:ext>
            </p:extLst>
          </p:nvPr>
        </p:nvGraphicFramePr>
        <p:xfrm>
          <a:off x="1082041" y="894732"/>
          <a:ext cx="10122408" cy="454152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3360612">
                  <a:extLst>
                    <a:ext uri="{9D8B030D-6E8A-4147-A177-3AD203B41FA5}">
                      <a16:colId xmlns:a16="http://schemas.microsoft.com/office/drawing/2014/main" val="2059740258"/>
                    </a:ext>
                  </a:extLst>
                </a:gridCol>
                <a:gridCol w="3380898">
                  <a:extLst>
                    <a:ext uri="{9D8B030D-6E8A-4147-A177-3AD203B41FA5}">
                      <a16:colId xmlns:a16="http://schemas.microsoft.com/office/drawing/2014/main" val="2738008424"/>
                    </a:ext>
                  </a:extLst>
                </a:gridCol>
                <a:gridCol w="3380898">
                  <a:extLst>
                    <a:ext uri="{9D8B030D-6E8A-4147-A177-3AD203B41FA5}">
                      <a16:colId xmlns:a16="http://schemas.microsoft.com/office/drawing/2014/main" val="384146648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Minus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Interesting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13135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Bus fare is affordable .                </a:t>
                      </a:r>
                    </a:p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              </a:t>
                      </a:r>
                      <a:r>
                        <a:rPr lang="en-GB" sz="2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+3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There might be some traffic on the roads.</a:t>
                      </a:r>
                    </a:p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                </a:t>
                      </a:r>
                      <a:r>
                        <a:rPr lang="en-GB" sz="2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Stranger might sit beside me.</a:t>
                      </a:r>
                    </a:p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                </a:t>
                      </a:r>
                      <a:r>
                        <a:rPr lang="en-GB" sz="2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21297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Takes less than 40 minutes to get to Uni.</a:t>
                      </a:r>
                    </a:p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              </a:t>
                      </a:r>
                      <a:r>
                        <a:rPr lang="en-GB" sz="2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+4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Might not be able to get a seat.</a:t>
                      </a:r>
                    </a:p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                </a:t>
                      </a:r>
                      <a:r>
                        <a:rPr lang="en-GB" sz="2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 listen to music/podcasts.</a:t>
                      </a:r>
                    </a:p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               </a:t>
                      </a:r>
                      <a:r>
                        <a:rPr lang="en-GB" sz="2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+4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259338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Bus Stop at the bottom of my road.</a:t>
                      </a:r>
                    </a:p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              </a:t>
                      </a:r>
                      <a:r>
                        <a:rPr lang="en-GB" sz="2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+4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Bus might breakdown.</a:t>
                      </a:r>
                    </a:p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                </a:t>
                      </a:r>
                      <a:r>
                        <a:rPr lang="en-GB" sz="2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 sleep if tired.</a:t>
                      </a:r>
                    </a:p>
                    <a:p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               </a:t>
                      </a:r>
                      <a:r>
                        <a:rPr lang="en-GB" sz="2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+2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77183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Total:                      +11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Total:                       -7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Total:                       +2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13247528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417247A9-F10E-61FA-5BA4-5A9A23B53A07}"/>
              </a:ext>
            </a:extLst>
          </p:cNvPr>
          <p:cNvSpPr txBox="1"/>
          <p:nvPr/>
        </p:nvSpPr>
        <p:spPr>
          <a:xfrm>
            <a:off x="2973324" y="237190"/>
            <a:ext cx="64632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PMI Evaluation – Bus Option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C755E81-55E4-0D1F-8AC6-571C7FA40E7B}"/>
              </a:ext>
            </a:extLst>
          </p:cNvPr>
          <p:cNvSpPr txBox="1"/>
          <p:nvPr/>
        </p:nvSpPr>
        <p:spPr>
          <a:xfrm>
            <a:off x="3452930" y="5526864"/>
            <a:ext cx="46700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Overall Total = 6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(11 – 7) +2</a:t>
            </a:r>
          </a:p>
        </p:txBody>
      </p:sp>
    </p:spTree>
    <p:extLst>
      <p:ext uri="{BB962C8B-B14F-4D97-AF65-F5344CB8AC3E}">
        <p14:creationId xmlns:p14="http://schemas.microsoft.com/office/powerpoint/2010/main" val="54937854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53C17F-F1B6-FD74-0D79-B1F1D672ED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F88284D8-9CA2-5E4D-3DB6-B1432E06D479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1" y="1254795"/>
            <a:ext cx="10368467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97F115D-A52D-D0BE-D4B9-49894E090A98}"/>
              </a:ext>
            </a:extLst>
          </p:cNvPr>
          <p:cNvSpPr txBox="1"/>
          <p:nvPr/>
        </p:nvSpPr>
        <p:spPr>
          <a:xfrm>
            <a:off x="548639" y="3788081"/>
            <a:ext cx="11000231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The overall total is higher for the Bus option (6).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Therefore, based on these two options, the Bus would be the best method of transport for Myriam.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0C63B85-AC69-37B8-A89D-60BF10E5B45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30" t="2126" r="1695"/>
          <a:stretch>
            <a:fillRect/>
          </a:stretch>
        </p:blipFill>
        <p:spPr>
          <a:xfrm>
            <a:off x="548639" y="485302"/>
            <a:ext cx="5301847" cy="297256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430FEE7-0503-9E3C-55EC-90E6E07FBD7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929" t="1829" r="1710"/>
          <a:stretch>
            <a:fillRect/>
          </a:stretch>
        </p:blipFill>
        <p:spPr>
          <a:xfrm>
            <a:off x="6341516" y="521093"/>
            <a:ext cx="5301847" cy="298209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8189497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19B1B6-0A6E-E7ED-0D8D-9062828803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ACC7920-4B4E-F81A-7A85-BBB3D7CC1207}"/>
              </a:ext>
            </a:extLst>
          </p:cNvPr>
          <p:cNvSpPr txBox="1"/>
          <p:nvPr/>
        </p:nvSpPr>
        <p:spPr>
          <a:xfrm>
            <a:off x="751595" y="1279457"/>
            <a:ext cx="314699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Before we start the next exercise, please ensure you access and download the PMI Evaluation Table Template in the Week 7 tile.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68C320F-B5B2-9A7E-43C7-4E9AFCC8BA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47103" y="724432"/>
            <a:ext cx="2890431" cy="220164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F556913A-0D8A-461B-17E2-F4E5E516712D}"/>
              </a:ext>
            </a:extLst>
          </p:cNvPr>
          <p:cNvCxnSpPr/>
          <p:nvPr/>
        </p:nvCxnSpPr>
        <p:spPr>
          <a:xfrm flipV="1">
            <a:off x="4119434" y="2185416"/>
            <a:ext cx="2875726" cy="1033272"/>
          </a:xfrm>
          <a:prstGeom prst="straightConnector1">
            <a:avLst/>
          </a:prstGeom>
          <a:ln w="571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10" name="Picture 9">
            <a:extLst>
              <a:ext uri="{FF2B5EF4-FFF2-40B4-BE49-F238E27FC236}">
                <a16:creationId xmlns:a16="http://schemas.microsoft.com/office/drawing/2014/main" id="{B82861C1-2246-2BA2-867C-1C023D1B94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8722" y="3790044"/>
            <a:ext cx="5172797" cy="205768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8F5C72D6-5CC4-5871-B566-1B1C84EA635D}"/>
              </a:ext>
            </a:extLst>
          </p:cNvPr>
          <p:cNvCxnSpPr>
            <a:cxnSpLocks/>
          </p:cNvCxnSpPr>
          <p:nvPr/>
        </p:nvCxnSpPr>
        <p:spPr>
          <a:xfrm>
            <a:off x="4119434" y="3584448"/>
            <a:ext cx="2573974" cy="1834842"/>
          </a:xfrm>
          <a:prstGeom prst="straightConnector1">
            <a:avLst/>
          </a:prstGeom>
          <a:ln w="571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420896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AC0EAE-D0CA-3BC4-1D96-520886BFE1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80DED308-DF2B-39B8-600D-B1BD8AC949F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1" y="1254795"/>
            <a:ext cx="10368467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4BCAE3A-30B7-8D08-1FD7-AAEFCA116F1F}"/>
              </a:ext>
            </a:extLst>
          </p:cNvPr>
          <p:cNvSpPr txBox="1"/>
          <p:nvPr/>
        </p:nvSpPr>
        <p:spPr>
          <a:xfrm>
            <a:off x="3538728" y="256349"/>
            <a:ext cx="44998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Small Group Exercise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FBDC181-97A9-7F31-1550-6DC56DCE7E6C}"/>
              </a:ext>
            </a:extLst>
          </p:cNvPr>
          <p:cNvSpPr txBox="1"/>
          <p:nvPr/>
        </p:nvSpPr>
        <p:spPr>
          <a:xfrm>
            <a:off x="667096" y="1181643"/>
            <a:ext cx="10857807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Celine has recently qualified as a physiotherapist and is very keen to start-up her own business.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However, she can’t decide if she should rent suitable premises to operate from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OR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provide a mobile service where she travels to the customer's house.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As highly respected Business Consultants, Celine has asked you to analyse the Positive/Negative/Interesting issues she needs to consider for both options (i.e. premises vs mobile) and to evaluate which option you consider the most appropriate for her.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Provide your findings and feedback to the rest of the class.</a:t>
            </a:r>
          </a:p>
        </p:txBody>
      </p:sp>
    </p:spTree>
    <p:extLst>
      <p:ext uri="{BB962C8B-B14F-4D97-AF65-F5344CB8AC3E}">
        <p14:creationId xmlns:p14="http://schemas.microsoft.com/office/powerpoint/2010/main" val="78153717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9AED48-5A3A-1FF1-FA13-C60137AC25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EA48DD0B-5078-F65D-8067-1404472DDC7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1" y="1254795"/>
            <a:ext cx="10368467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AEBB2A7-D66D-B9BB-3C84-1CC01E267B3E}"/>
              </a:ext>
            </a:extLst>
          </p:cNvPr>
          <p:cNvSpPr txBox="1"/>
          <p:nvPr/>
        </p:nvSpPr>
        <p:spPr>
          <a:xfrm>
            <a:off x="2505456" y="256349"/>
            <a:ext cx="65653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Small Group Exercise Feedback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2B02218-88C2-9072-9E9E-935CB6DAAA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2198" y="1188720"/>
            <a:ext cx="6283772" cy="289660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A4AC655-0368-6D48-EE3D-346EFD5575F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383"/>
          <a:stretch>
            <a:fillRect/>
          </a:stretch>
        </p:blipFill>
        <p:spPr>
          <a:xfrm>
            <a:off x="4826529" y="3429000"/>
            <a:ext cx="6749775" cy="310864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1455182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2AA697-5515-5249-2C06-DDB8CE212C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B0DBEB6-C232-EF60-AD99-1923DB34EF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3753" y="367145"/>
            <a:ext cx="4477202" cy="607983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2E12D36-3FF4-46B0-B53D-58A6776233B1}"/>
              </a:ext>
            </a:extLst>
          </p:cNvPr>
          <p:cNvSpPr txBox="1"/>
          <p:nvPr/>
        </p:nvSpPr>
        <p:spPr>
          <a:xfrm>
            <a:off x="407602" y="678041"/>
            <a:ext cx="6105237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Let’s go back and read the assignment case study, Basil’s Bakery, together again.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As we review the case study: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Reflect on the issues that are contributing to the root problem </a:t>
            </a:r>
          </a:p>
          <a:p>
            <a:pPr marL="1257300" lvl="2" indent="-342900">
              <a:buFont typeface="Courier New" panose="02070309020205020404" pitchFamily="49" charset="0"/>
              <a:buChar char="o"/>
            </a:pP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(Note- you will have identified and discussed these issues in your presentation).</a:t>
            </a:r>
          </a:p>
          <a:p>
            <a:endParaRPr lang="en-GB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Identify two suitable solutions which could help to resolve the root problem.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041142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8150A2-05F8-F09D-50B2-5168756951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AC53A81-FAFC-119D-58E6-2BF5776A49C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9220" name="Picture 4">
            <a:extLst>
              <a:ext uri="{FF2B5EF4-FFF2-40B4-BE49-F238E27FC236}">
                <a16:creationId xmlns:a16="http://schemas.microsoft.com/office/drawing/2014/main" id="{BF280182-E13D-9741-EF73-45321E70282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03"/>
          <a:stretch/>
        </p:blipFill>
        <p:spPr bwMode="auto">
          <a:xfrm>
            <a:off x="2943694" y="1058662"/>
            <a:ext cx="6304612" cy="4599334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367259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EC890D-BECA-55FB-6EE9-64BF118726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2FC0F1D5-B30F-F727-D162-B26E51342D7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744C116-809F-5D6F-6922-D715FDA62F34}"/>
              </a:ext>
            </a:extLst>
          </p:cNvPr>
          <p:cNvSpPr txBox="1"/>
          <p:nvPr/>
        </p:nvSpPr>
        <p:spPr>
          <a:xfrm>
            <a:off x="-3062797" y="-435006"/>
            <a:ext cx="10520039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42" name="Picture 2">
            <a:extLst>
              <a:ext uri="{FF2B5EF4-FFF2-40B4-BE49-F238E27FC236}">
                <a16:creationId xmlns:a16="http://schemas.microsoft.com/office/drawing/2014/main" id="{B538128A-87A4-FA77-2FDF-393D353BFC0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7" b="10972"/>
          <a:stretch/>
        </p:blipFill>
        <p:spPr bwMode="auto">
          <a:xfrm>
            <a:off x="1204102" y="1967448"/>
            <a:ext cx="4069233" cy="2856240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9F238E4-5999-0915-4609-C88D9EB128F8}"/>
              </a:ext>
            </a:extLst>
          </p:cNvPr>
          <p:cNvSpPr txBox="1"/>
          <p:nvPr/>
        </p:nvSpPr>
        <p:spPr>
          <a:xfrm>
            <a:off x="6215397" y="2392251"/>
            <a:ext cx="356342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Week 7  Session 3</a:t>
            </a:r>
          </a:p>
        </p:txBody>
      </p:sp>
    </p:spTree>
    <p:extLst>
      <p:ext uri="{BB962C8B-B14F-4D97-AF65-F5344CB8AC3E}">
        <p14:creationId xmlns:p14="http://schemas.microsoft.com/office/powerpoint/2010/main" val="275563624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D970F9-98C9-9208-F2AF-E7776D5AA7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59DF9C5-C458-C071-703A-875AB686BD7C}"/>
              </a:ext>
            </a:extLst>
          </p:cNvPr>
          <p:cNvSpPr txBox="1"/>
          <p:nvPr/>
        </p:nvSpPr>
        <p:spPr>
          <a:xfrm>
            <a:off x="-2534896" y="-2810561"/>
            <a:ext cx="10520039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2" descr="currently reading – The Bibliollama">
            <a:extLst>
              <a:ext uri="{FF2B5EF4-FFF2-40B4-BE49-F238E27FC236}">
                <a16:creationId xmlns:a16="http://schemas.microsoft.com/office/drawing/2014/main" id="{3B76FFBC-8622-A775-0A9D-D9C4B64EC0E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789"/>
          <a:stretch>
            <a:fillRect/>
          </a:stretch>
        </p:blipFill>
        <p:spPr bwMode="auto">
          <a:xfrm>
            <a:off x="664235" y="432711"/>
            <a:ext cx="4256557" cy="1237628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A2FEA91-5FD1-3A6B-CEDB-693ACED651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71210" y="857583"/>
            <a:ext cx="4127576" cy="1341462"/>
          </a:xfrm>
          <a:prstGeom prst="rect">
            <a:avLst/>
          </a:prstGeom>
          <a:ln w="38100" cap="sq">
            <a:solidFill>
              <a:srgbClr val="FF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C0E7E3A-D9B6-E50B-F465-F489674D9E5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71210" y="2632119"/>
            <a:ext cx="4127576" cy="1341462"/>
          </a:xfrm>
          <a:prstGeom prst="rect">
            <a:avLst/>
          </a:prstGeom>
          <a:ln w="38100" cap="sq">
            <a:solidFill>
              <a:srgbClr val="FF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3720A1A-8C55-0C4B-5991-35411369EA4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71213" y="4528579"/>
            <a:ext cx="4127573" cy="1341461"/>
          </a:xfrm>
          <a:prstGeom prst="rect">
            <a:avLst/>
          </a:prstGeom>
          <a:ln w="38100" cap="sq">
            <a:solidFill>
              <a:srgbClr val="FF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695C6B5B-7457-0310-4A8D-84653A6322AF}"/>
              </a:ext>
            </a:extLst>
          </p:cNvPr>
          <p:cNvSpPr txBox="1"/>
          <p:nvPr/>
        </p:nvSpPr>
        <p:spPr>
          <a:xfrm>
            <a:off x="277359" y="4082614"/>
            <a:ext cx="63484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Chapter 13: Evaluation Methods </a:t>
            </a:r>
          </a:p>
          <a:p>
            <a:r>
              <a:rPr lang="en-GB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Pages 256 - 262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D63E54D-02EE-A2FC-4DF9-C7A3B6B0A78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5004" y="2608099"/>
            <a:ext cx="6240286" cy="1237627"/>
          </a:xfrm>
          <a:prstGeom prst="rect">
            <a:avLst/>
          </a:prstGeom>
          <a:ln w="38100"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237225298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0C771E-16C4-1995-E9F0-5EA1A8B52D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8CB0B4CE-2A49-4ACC-F75B-133FDB3052F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4F4135-E0A0-4BA6-A597-1122C5FB65E1}"/>
              </a:ext>
            </a:extLst>
          </p:cNvPr>
          <p:cNvSpPr txBox="1"/>
          <p:nvPr/>
        </p:nvSpPr>
        <p:spPr>
          <a:xfrm>
            <a:off x="-3062797" y="-435006"/>
            <a:ext cx="10520039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CD184D1-5EA8-332A-424E-464B13A6FE3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27" t="10315" r="1238" b="9942"/>
          <a:stretch>
            <a:fillRect/>
          </a:stretch>
        </p:blipFill>
        <p:spPr>
          <a:xfrm>
            <a:off x="735292" y="995574"/>
            <a:ext cx="5109328" cy="861506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492703C-411E-2C1B-BF1C-64B26D0F04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6016" y="2800593"/>
            <a:ext cx="3881198" cy="2953832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D14F4B2-A1D9-B6DE-7A80-02B052D027B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99241" y="2800593"/>
            <a:ext cx="3156743" cy="2977384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C815361-8268-086F-88D9-2C496025AE05}"/>
              </a:ext>
            </a:extLst>
          </p:cNvPr>
          <p:cNvSpPr txBox="1"/>
          <p:nvPr/>
        </p:nvSpPr>
        <p:spPr>
          <a:xfrm>
            <a:off x="6975835" y="755710"/>
            <a:ext cx="46662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Ensure you access and use the academic resources provided to help you with this assignment.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948328D1-475A-976E-2BD1-4D3606FF4CA7}"/>
              </a:ext>
            </a:extLst>
          </p:cNvPr>
          <p:cNvCxnSpPr/>
          <p:nvPr/>
        </p:nvCxnSpPr>
        <p:spPr>
          <a:xfrm flipH="1">
            <a:off x="5938887" y="1365487"/>
            <a:ext cx="821347" cy="0"/>
          </a:xfrm>
          <a:prstGeom prst="straightConnector1">
            <a:avLst/>
          </a:prstGeom>
          <a:ln w="3810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8F049C73-018C-4808-7F15-8E58067FE0C6}"/>
              </a:ext>
            </a:extLst>
          </p:cNvPr>
          <p:cNvCxnSpPr/>
          <p:nvPr/>
        </p:nvCxnSpPr>
        <p:spPr>
          <a:xfrm flipH="1">
            <a:off x="3120272" y="1365487"/>
            <a:ext cx="3639962" cy="2131857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766F5426-7777-E062-0168-B774BD8D741A}"/>
              </a:ext>
            </a:extLst>
          </p:cNvPr>
          <p:cNvCxnSpPr/>
          <p:nvPr/>
        </p:nvCxnSpPr>
        <p:spPr>
          <a:xfrm>
            <a:off x="6760234" y="1365487"/>
            <a:ext cx="1177135" cy="1641664"/>
          </a:xfrm>
          <a:prstGeom prst="straightConnector1">
            <a:avLst/>
          </a:prstGeom>
          <a:ln w="3810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033776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2E9912-0CB3-9488-3946-6A4CC718BF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5B44924-9879-4F48-2BD0-339FD4BD3168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22377" y="1254795"/>
            <a:ext cx="10633642" cy="449678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1B8A4DD-A20E-D368-5322-E0A0A965E788}"/>
              </a:ext>
            </a:extLst>
          </p:cNvPr>
          <p:cNvSpPr txBox="1"/>
          <p:nvPr/>
        </p:nvSpPr>
        <p:spPr>
          <a:xfrm>
            <a:off x="6866235" y="1483248"/>
            <a:ext cx="54304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Click on the View online link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18AD32C-F342-D1D1-15F4-E33360268026}"/>
              </a:ext>
            </a:extLst>
          </p:cNvPr>
          <p:cNvSpPr txBox="1"/>
          <p:nvPr/>
        </p:nvSpPr>
        <p:spPr>
          <a:xfrm>
            <a:off x="567121" y="4268328"/>
            <a:ext cx="547207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Click on the View online (CLA) link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9E1AE53-87DB-24B2-2446-3C9AB230FF3A}"/>
              </a:ext>
            </a:extLst>
          </p:cNvPr>
          <p:cNvSpPr txBox="1"/>
          <p:nvPr/>
        </p:nvSpPr>
        <p:spPr>
          <a:xfrm>
            <a:off x="4429027" y="315260"/>
            <a:ext cx="33778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For example: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1ABA86E-6009-39AD-9A1E-23C0B2FC50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396" y="1509603"/>
            <a:ext cx="6158190" cy="1080070"/>
          </a:xfrm>
          <a:prstGeom prst="rect">
            <a:avLst/>
          </a:prstGeom>
          <a:ln w="57150">
            <a:solidFill>
              <a:srgbClr val="FF0000"/>
            </a:solidFill>
          </a:ln>
        </p:spPr>
      </p:pic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01757093-8DE9-F34D-F1D1-3618B8009AAB}"/>
              </a:ext>
            </a:extLst>
          </p:cNvPr>
          <p:cNvCxnSpPr>
            <a:cxnSpLocks/>
            <a:stCxn id="6" idx="1"/>
          </p:cNvCxnSpPr>
          <p:nvPr/>
        </p:nvCxnSpPr>
        <p:spPr>
          <a:xfrm flipH="1">
            <a:off x="2055043" y="1775636"/>
            <a:ext cx="4811192" cy="705251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15" name="Picture 14">
            <a:extLst>
              <a:ext uri="{FF2B5EF4-FFF2-40B4-BE49-F238E27FC236}">
                <a16:creationId xmlns:a16="http://schemas.microsoft.com/office/drawing/2014/main" id="{7E44FA63-B8B0-1B8E-1E38-52192B3CA2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39198" y="3503185"/>
            <a:ext cx="5763445" cy="2352896"/>
          </a:xfrm>
          <a:prstGeom prst="rect">
            <a:avLst/>
          </a:prstGeom>
          <a:ln w="57150">
            <a:solidFill>
              <a:srgbClr val="FF0000"/>
            </a:solidFill>
          </a:ln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79FF9B88-3154-A6E9-8293-F230B1352B0F}"/>
              </a:ext>
            </a:extLst>
          </p:cNvPr>
          <p:cNvCxnSpPr>
            <a:cxnSpLocks/>
          </p:cNvCxnSpPr>
          <p:nvPr/>
        </p:nvCxnSpPr>
        <p:spPr>
          <a:xfrm>
            <a:off x="2582944" y="5156462"/>
            <a:ext cx="3770722" cy="461913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007102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310B95-7421-704F-5259-A2F79DA349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524B702E-099B-E1F8-F220-3569F80013BA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22377" y="1254795"/>
            <a:ext cx="10633642" cy="449678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C6B520E-E969-3B07-C979-188A54881C7E}"/>
              </a:ext>
            </a:extLst>
          </p:cNvPr>
          <p:cNvSpPr txBox="1"/>
          <p:nvPr/>
        </p:nvSpPr>
        <p:spPr>
          <a:xfrm>
            <a:off x="7262413" y="362367"/>
            <a:ext cx="449147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Note: The full e-book is not available to you – only the digitised Chapter: Evaluation Methods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347FE6C-791B-F612-2E6A-8D94435BC8E9}"/>
              </a:ext>
            </a:extLst>
          </p:cNvPr>
          <p:cNvSpPr txBox="1"/>
          <p:nvPr/>
        </p:nvSpPr>
        <p:spPr>
          <a:xfrm>
            <a:off x="324507" y="4033545"/>
            <a:ext cx="588047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Scroll to page 262 (or page 9 of the chapter) for information about the PMI method.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DDD9F43-4A75-EB67-010A-80B08154DA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111" y="220578"/>
            <a:ext cx="6202991" cy="3060361"/>
          </a:xfrm>
          <a:prstGeom prst="rect">
            <a:avLst/>
          </a:prstGeom>
          <a:ln w="57150">
            <a:solidFill>
              <a:srgbClr val="FF0000"/>
            </a:solidFill>
          </a:ln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FCFC1AE6-818D-9CCF-AA59-0DE265148B20}"/>
              </a:ext>
            </a:extLst>
          </p:cNvPr>
          <p:cNvCxnSpPr>
            <a:cxnSpLocks/>
          </p:cNvCxnSpPr>
          <p:nvPr/>
        </p:nvCxnSpPr>
        <p:spPr>
          <a:xfrm flipH="1">
            <a:off x="5938887" y="2158738"/>
            <a:ext cx="1338606" cy="900796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7" name="Picture 16">
            <a:extLst>
              <a:ext uri="{FF2B5EF4-FFF2-40B4-BE49-F238E27FC236}">
                <a16:creationId xmlns:a16="http://schemas.microsoft.com/office/drawing/2014/main" id="{9AB3B415-EB21-B8B7-6940-161B4D25A5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5416" y="6024017"/>
            <a:ext cx="3248478" cy="562053"/>
          </a:xfrm>
          <a:prstGeom prst="rect">
            <a:avLst/>
          </a:prstGeom>
          <a:ln w="57150">
            <a:solidFill>
              <a:srgbClr val="FF0000"/>
            </a:solidFill>
          </a:ln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9645BBDD-CA93-672C-37E9-A246A4848D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13712" y="2585788"/>
            <a:ext cx="3943900" cy="4058216"/>
          </a:xfrm>
          <a:prstGeom prst="rect">
            <a:avLst/>
          </a:prstGeom>
          <a:ln w="57150">
            <a:solidFill>
              <a:srgbClr val="FF0000"/>
            </a:solidFill>
          </a:ln>
        </p:spPr>
      </p:pic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FA3FA939-147E-97D8-4360-BA7D2A6C3E6B}"/>
              </a:ext>
            </a:extLst>
          </p:cNvPr>
          <p:cNvCxnSpPr>
            <a:cxnSpLocks/>
          </p:cNvCxnSpPr>
          <p:nvPr/>
        </p:nvCxnSpPr>
        <p:spPr>
          <a:xfrm flipH="1">
            <a:off x="5137608" y="4949072"/>
            <a:ext cx="226244" cy="1197204"/>
          </a:xfrm>
          <a:prstGeom prst="straightConnector1">
            <a:avLst/>
          </a:prstGeom>
          <a:ln w="7620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9E970261-186D-7FA9-D18F-98DAEF59542E}"/>
              </a:ext>
            </a:extLst>
          </p:cNvPr>
          <p:cNvCxnSpPr/>
          <p:nvPr/>
        </p:nvCxnSpPr>
        <p:spPr>
          <a:xfrm>
            <a:off x="5363852" y="4949072"/>
            <a:ext cx="2856321" cy="1489435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A622DDB6-D964-A44C-42A2-CA3865FE548C}"/>
              </a:ext>
            </a:extLst>
          </p:cNvPr>
          <p:cNvCxnSpPr>
            <a:cxnSpLocks/>
          </p:cNvCxnSpPr>
          <p:nvPr/>
        </p:nvCxnSpPr>
        <p:spPr>
          <a:xfrm flipV="1">
            <a:off x="5363852" y="2780907"/>
            <a:ext cx="2771480" cy="2168165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882825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B3E868-E76D-81AB-3243-54390F67D4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2FD7A9C2-9718-FAF5-2EB2-24BB941C250D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295170" y="1681719"/>
            <a:ext cx="9787358" cy="3821414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 descr="WORKSHOP Colorful Letters Banner Stock ...">
            <a:extLst>
              <a:ext uri="{FF2B5EF4-FFF2-40B4-BE49-F238E27FC236}">
                <a16:creationId xmlns:a16="http://schemas.microsoft.com/office/drawing/2014/main" id="{D35E85CA-0BDA-D5C3-F604-45CC2C93B4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1944" y="221078"/>
            <a:ext cx="5468112" cy="125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E667723-B81D-8635-C887-AB5E40E7F1F3}"/>
              </a:ext>
            </a:extLst>
          </p:cNvPr>
          <p:cNvSpPr txBox="1"/>
          <p:nvPr/>
        </p:nvSpPr>
        <p:spPr>
          <a:xfrm>
            <a:off x="974229" y="1681719"/>
            <a:ext cx="10243541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Ensure that you have accessed, downloaded and saved the: Assessment Specifications – LCLM4004 – Component 2 – Individual Report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Ensure that you have accessed, downloaded and saved the: LCLM4004 C2 – Suggested Report Structure.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Ensure that you have accessed, downloaded and saved the Havard Reference Handbook.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Ensure that you have reviewed the Online Reading List and accessed the essential websites and textbooks.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663694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C329BF-FB11-F823-3AF7-6B31E697F4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B307C8C4-9F73-5711-C965-57432B6CF39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FDD5B00-BF04-E116-79B7-EB5DF8BFC53E}"/>
              </a:ext>
            </a:extLst>
          </p:cNvPr>
          <p:cNvSpPr txBox="1"/>
          <p:nvPr/>
        </p:nvSpPr>
        <p:spPr>
          <a:xfrm>
            <a:off x="835980" y="497150"/>
            <a:ext cx="1052003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2" descr="WORKSHOP Colorful Letters Banner Stock ...">
            <a:extLst>
              <a:ext uri="{FF2B5EF4-FFF2-40B4-BE49-F238E27FC236}">
                <a16:creationId xmlns:a16="http://schemas.microsoft.com/office/drawing/2014/main" id="{D1233371-7D38-3B1D-6ED6-90C7FBF76C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9064" y="312447"/>
            <a:ext cx="5833872" cy="125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34D1B74-557C-D801-396E-6D29886084B2}"/>
              </a:ext>
            </a:extLst>
          </p:cNvPr>
          <p:cNvSpPr txBox="1"/>
          <p:nvPr/>
        </p:nvSpPr>
        <p:spPr>
          <a:xfrm>
            <a:off x="880755" y="1747550"/>
            <a:ext cx="10430487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Review Component 2: Basil’s Bakery case-study.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Provide an overview of the case study and the nature of the business problem.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Propose two solutions and explain how these could resolve the problem.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Evaluate these two solutions using the PMI Evaluation technique.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Explain your results and select your preferred solution.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58574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63641B-9EB8-7668-21F4-EBE7F61078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D7121193-372E-8605-1707-4A50464D83E5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050" name="Picture 2" descr="Homework Policy - The Farnley Academy">
            <a:extLst>
              <a:ext uri="{FF2B5EF4-FFF2-40B4-BE49-F238E27FC236}">
                <a16:creationId xmlns:a16="http://schemas.microsoft.com/office/drawing/2014/main" id="{D9997D68-17F3-A6ED-AD51-EFBCD15D56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7208" y="449199"/>
            <a:ext cx="6510527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18CCCC5-83BE-5031-3361-B84E6CD228F4}"/>
              </a:ext>
            </a:extLst>
          </p:cNvPr>
          <p:cNvSpPr txBox="1"/>
          <p:nvPr/>
        </p:nvSpPr>
        <p:spPr>
          <a:xfrm>
            <a:off x="1618488" y="2148840"/>
            <a:ext cx="8919429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Complete any outstanding tasks from the workshop.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Begin to prepare your report.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Seek assistance for structuring a report if needed.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Seek assistance for researching academic sources if needed.</a:t>
            </a:r>
          </a:p>
        </p:txBody>
      </p:sp>
    </p:spTree>
    <p:extLst>
      <p:ext uri="{BB962C8B-B14F-4D97-AF65-F5344CB8AC3E}">
        <p14:creationId xmlns:p14="http://schemas.microsoft.com/office/powerpoint/2010/main" val="142085463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3184AD-2A86-64F1-2327-01F43BEF9C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614788F3-C1D4-6E06-7759-A0E9CA30DE19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B4F9406-5727-0414-FEBE-37EE60DDE8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8054" y="502817"/>
            <a:ext cx="6693407" cy="3609191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0BE1B8F-84EF-10FD-CA7D-33AED8EBCB5F}"/>
              </a:ext>
            </a:extLst>
          </p:cNvPr>
          <p:cNvSpPr txBox="1"/>
          <p:nvPr/>
        </p:nvSpPr>
        <p:spPr>
          <a:xfrm>
            <a:off x="794766" y="4533080"/>
            <a:ext cx="10602468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hlinkClick r:id="rId3"/>
              </a:rPr>
              <a:t>Academic and </a:t>
            </a:r>
            <a:r>
              <a:rPr lang="en-GB" sz="2200" b="1" dirty="0" err="1">
                <a:hlinkClick r:id="rId3"/>
              </a:rPr>
              <a:t>InfoSkills</a:t>
            </a:r>
            <a:r>
              <a:rPr lang="en-GB" sz="2200" b="1" dirty="0">
                <a:hlinkClick r:id="rId3"/>
              </a:rPr>
              <a:t> - Digital Services | University of Wales Trinity Saint David</a:t>
            </a:r>
            <a:endParaRPr lang="en-GB" sz="22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F3356A9-A25A-EE09-8DFD-6F3925A2AE67}"/>
              </a:ext>
            </a:extLst>
          </p:cNvPr>
          <p:cNvSpPr txBox="1"/>
          <p:nvPr/>
        </p:nvSpPr>
        <p:spPr>
          <a:xfrm>
            <a:off x="1873529" y="5426958"/>
            <a:ext cx="84449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Note: Use can use the above link to access the support you require.</a:t>
            </a:r>
          </a:p>
        </p:txBody>
      </p:sp>
    </p:spTree>
    <p:extLst>
      <p:ext uri="{BB962C8B-B14F-4D97-AF65-F5344CB8AC3E}">
        <p14:creationId xmlns:p14="http://schemas.microsoft.com/office/powerpoint/2010/main" val="185330402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6C1AB6-1B5E-0A51-D379-89D05D9BDB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83F4764D-6B13-6D33-15A3-2F6D6CC84C6F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8240069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361EF7D-5213-32FE-BA8F-9E655AE44ACB}"/>
              </a:ext>
            </a:extLst>
          </p:cNvPr>
          <p:cNvSpPr txBox="1"/>
          <p:nvPr/>
        </p:nvSpPr>
        <p:spPr>
          <a:xfrm>
            <a:off x="835980" y="426940"/>
            <a:ext cx="1052003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>
                <a:latin typeface="Arial" panose="020B0604020202020204" pitchFamily="34" charset="0"/>
                <a:cs typeface="Arial" panose="020B0604020202020204" pitchFamily="34" charset="0"/>
              </a:rPr>
              <a:t>Any questions</a:t>
            </a: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C2959BC8-5F31-FEF4-0016-D1AC63F8D9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4835" y="1956039"/>
            <a:ext cx="5002329" cy="3751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484274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9963CD-B513-A369-1AAC-4B94343FDB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A3512668-09A6-BA90-5DB0-868035DEDBB8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146" name="Picture 2" descr="Image result for thank you see you next week">
            <a:extLst>
              <a:ext uri="{FF2B5EF4-FFF2-40B4-BE49-F238E27FC236}">
                <a16:creationId xmlns:a16="http://schemas.microsoft.com/office/drawing/2014/main" id="{E365BA22-3931-D1BE-D076-FD8FEA6197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/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1489" y="613962"/>
            <a:ext cx="5849022" cy="5630075"/>
          </a:xfrm>
          <a:prstGeom prst="rect">
            <a:avLst/>
          </a:prstGeom>
          <a:noFill/>
          <a:ln w="57150">
            <a:solidFill>
              <a:schemeClr val="accent5">
                <a:lumMod val="60000"/>
                <a:lumOff val="4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42553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1338</TotalTime>
  <Words>1851</Words>
  <Application>Microsoft Office PowerPoint</Application>
  <PresentationFormat>Widescreen</PresentationFormat>
  <Paragraphs>366</Paragraphs>
  <Slides>44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49" baseType="lpstr">
      <vt:lpstr>Aptos</vt:lpstr>
      <vt:lpstr>Aptos Display</vt:lpstr>
      <vt:lpstr>Arial</vt:lpstr>
      <vt:lpstr>Courier New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Annamarie Dufficy</dc:creator>
  <cp:lastModifiedBy>Annamarie Dufficy</cp:lastModifiedBy>
  <cp:revision>59</cp:revision>
  <cp:lastPrinted>2025-07-04T09:54:10Z</cp:lastPrinted>
  <dcterms:created xsi:type="dcterms:W3CDTF">2025-07-01T08:34:18Z</dcterms:created>
  <dcterms:modified xsi:type="dcterms:W3CDTF">2026-09-16T09:39:12Z</dcterms:modified>
</cp:coreProperties>
</file>