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6285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124961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397755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00897D-8C7B-4F32-952E-59229FCB1053}"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3157769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00897D-8C7B-4F32-952E-59229FCB1053}" type="datetimeFigureOut">
              <a:rPr lang="en-GB" smtClean="0"/>
              <a:t>30/10/2025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2286043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00897D-8C7B-4F32-952E-59229FCB1053}" type="datetimeFigureOut">
              <a:rPr lang="en-GB" smtClean="0"/>
              <a:t>30/10/2025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222097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00897D-8C7B-4F32-952E-59229FCB1053}" type="datetimeFigureOut">
              <a:rPr lang="en-GB" smtClean="0"/>
              <a:t>30/10/2025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4009860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00897D-8C7B-4F32-952E-59229FCB1053}"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294267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00897D-8C7B-4F32-952E-59229FCB1053}"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257327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0900897D-8C7B-4F32-952E-59229FCB1053}" type="datetimeFigureOut">
              <a:rPr lang="en-GB" smtClean="0"/>
              <a:t>30/10/2025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328199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591723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810347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929636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207756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3891540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15503290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00897D-8C7B-4F32-952E-59229FCB1053}"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35C080-B731-457E-887B-7646BF66A083}" type="slidenum">
              <a:rPr lang="en-GB" smtClean="0"/>
              <a:t>‹#›</a:t>
            </a:fld>
            <a:endParaRPr lang="en-GB"/>
          </a:p>
        </p:txBody>
      </p:sp>
    </p:spTree>
    <p:extLst>
      <p:ext uri="{BB962C8B-B14F-4D97-AF65-F5344CB8AC3E}">
        <p14:creationId xmlns:p14="http://schemas.microsoft.com/office/powerpoint/2010/main" val="10242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0900897D-8C7B-4F32-952E-59229FCB1053}" type="datetimeFigureOut">
              <a:rPr lang="en-GB" smtClean="0"/>
              <a:t>30/10/2025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EB35C080-B731-457E-887B-7646BF66A083}" type="slidenum">
              <a:rPr lang="en-GB" smtClean="0"/>
              <a:t>‹#›</a:t>
            </a:fld>
            <a:endParaRPr lang="en-GB"/>
          </a:p>
        </p:txBody>
      </p:sp>
    </p:spTree>
    <p:extLst>
      <p:ext uri="{BB962C8B-B14F-4D97-AF65-F5344CB8AC3E}">
        <p14:creationId xmlns:p14="http://schemas.microsoft.com/office/powerpoint/2010/main" val="427782312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hyperlink" Target="https://www.legislation.gov.uk/cy/ukpga/1983/20/contents" TargetMode="External"/><Relationship Id="rId1" Type="http://schemas.openxmlformats.org/officeDocument/2006/relationships/slideLayout" Target="../slideLayouts/slideLayout2.xml"/><Relationship Id="rId4" Type="http://schemas.openxmlformats.org/officeDocument/2006/relationships/hyperlink" Target="https://www.nice.org.uk/guidance/cg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B18876-07FE-73FA-ACDD-FF5F4D137710}"/>
              </a:ext>
            </a:extLst>
          </p:cNvPr>
          <p:cNvSpPr txBox="1"/>
          <p:nvPr/>
        </p:nvSpPr>
        <p:spPr>
          <a:xfrm>
            <a:off x="419725" y="239843"/>
            <a:ext cx="11407514" cy="6124754"/>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Student: Azra Bi</a:t>
            </a:r>
            <a:endParaRPr lang="en-GB" sz="3600" dirty="0">
              <a:latin typeface="Arial" panose="020B0604020202020204" pitchFamily="34" charset="0"/>
              <a:cs typeface="Arial" panose="020B0604020202020204" pitchFamily="34" charset="0"/>
            </a:endParaRPr>
          </a:p>
          <a:p>
            <a:pPr algn="ctr"/>
            <a:r>
              <a:rPr lang="en-GB" sz="3600" b="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lgn="ctr"/>
            <a:r>
              <a:rPr lang="en-GB" sz="3600" b="1" dirty="0">
                <a:latin typeface="Arial" panose="020B0604020202020204" pitchFamily="34" charset="0"/>
                <a:cs typeface="Arial" panose="020B0604020202020204" pitchFamily="34" charset="0"/>
              </a:rPr>
              <a:t>Student ID: 2312900</a:t>
            </a:r>
            <a:endParaRPr lang="en-GB" sz="3600" dirty="0">
              <a:latin typeface="Arial" panose="020B0604020202020204" pitchFamily="34" charset="0"/>
              <a:cs typeface="Arial" panose="020B0604020202020204" pitchFamily="34" charset="0"/>
            </a:endParaRPr>
          </a:p>
          <a:p>
            <a:pPr algn="ctr"/>
            <a:r>
              <a:rPr lang="en-GB" sz="3600" b="1" dirty="0">
                <a:latin typeface="Arial" panose="020B0604020202020204" pitchFamily="34" charset="0"/>
                <a:cs typeface="Arial" panose="020B0604020202020204" pitchFamily="34" charset="0"/>
              </a:rPr>
              <a:t>Lecturer: Tomy </a:t>
            </a:r>
            <a:r>
              <a:rPr lang="en-GB" sz="3600" b="1" dirty="0" err="1">
                <a:latin typeface="Arial" panose="020B0604020202020204" pitchFamily="34" charset="0"/>
                <a:cs typeface="Arial" panose="020B0604020202020204" pitchFamily="34" charset="0"/>
              </a:rPr>
              <a:t>Adattu</a:t>
            </a:r>
            <a:r>
              <a:rPr lang="en-GB" sz="3600" b="1" dirty="0">
                <a:latin typeface="Arial" panose="020B0604020202020204" pitchFamily="34" charset="0"/>
                <a:cs typeface="Arial" panose="020B0604020202020204" pitchFamily="34" charset="0"/>
              </a:rPr>
              <a:t> Chacko</a:t>
            </a:r>
          </a:p>
          <a:p>
            <a:pPr algn="ctr"/>
            <a:r>
              <a:rPr lang="en-GB" sz="3600" b="1" dirty="0">
                <a:latin typeface="Arial" panose="020B0604020202020204" pitchFamily="34" charset="0"/>
                <a:cs typeface="Arial" panose="020B0604020202020204" pitchFamily="34" charset="0"/>
              </a:rPr>
              <a:t>Module: Psychological Classifications and Provisions</a:t>
            </a:r>
          </a:p>
          <a:p>
            <a:pPr algn="ctr"/>
            <a:endParaRPr lang="en-GB" sz="3600" b="1" dirty="0">
              <a:latin typeface="Arial" panose="020B0604020202020204" pitchFamily="34" charset="0"/>
              <a:cs typeface="Arial" panose="020B0604020202020204" pitchFamily="34" charset="0"/>
            </a:endParaRPr>
          </a:p>
          <a:p>
            <a:pPr algn="ctr"/>
            <a:r>
              <a:rPr lang="en-GB" sz="3600" b="1" dirty="0">
                <a:latin typeface="Arial" panose="020B0604020202020204" pitchFamily="34" charset="0"/>
                <a:cs typeface="Arial" panose="020B0604020202020204" pitchFamily="34" charset="0"/>
              </a:rPr>
              <a:t>Module code: </a:t>
            </a:r>
            <a:r>
              <a:rPr lang="en-GB" sz="3200" b="1" dirty="0">
                <a:latin typeface="Arial" panose="020B0604020202020204" pitchFamily="34" charset="0"/>
                <a:cs typeface="Arial" panose="020B0604020202020204" pitchFamily="34" charset="0"/>
              </a:rPr>
              <a:t>BMHP6029</a:t>
            </a:r>
          </a:p>
          <a:p>
            <a:pPr algn="ctr"/>
            <a:endParaRPr lang="en-GB" sz="3200" dirty="0">
              <a:latin typeface="Arial" panose="020B0604020202020204" pitchFamily="34" charset="0"/>
              <a:cs typeface="Arial" panose="020B0604020202020204" pitchFamily="34" charset="0"/>
            </a:endParaRPr>
          </a:p>
          <a:p>
            <a:pPr algn="ctr"/>
            <a:r>
              <a:rPr lang="en-GB" sz="3600" b="1" dirty="0">
                <a:latin typeface="Arial" panose="020B0604020202020204" pitchFamily="34" charset="0"/>
                <a:cs typeface="Arial" panose="020B0604020202020204" pitchFamily="34" charset="0"/>
              </a:rPr>
              <a:t>Assignment title: </a:t>
            </a:r>
            <a:r>
              <a:rPr lang="en-GB" sz="3600" b="1" dirty="0">
                <a:effectLst/>
                <a:latin typeface="Arial" panose="020B0604020202020204" pitchFamily="34" charset="0"/>
                <a:ea typeface="Times New Roman" panose="02020603050405020304" pitchFamily="18" charset="0"/>
              </a:rPr>
              <a:t>Component 1: Individual Presentation (Academic Poster)</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5093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9FF3A5B-E0C3-C2F1-7F7B-7A99F6525F72}"/>
              </a:ext>
            </a:extLst>
          </p:cNvPr>
          <p:cNvSpPr txBox="1"/>
          <p:nvPr/>
        </p:nvSpPr>
        <p:spPr>
          <a:xfrm>
            <a:off x="-7005" y="1299844"/>
            <a:ext cx="5085394" cy="1754326"/>
          </a:xfrm>
          <a:prstGeom prst="rect">
            <a:avLst/>
          </a:prstGeom>
          <a:solidFill>
            <a:schemeClr val="accent5">
              <a:lumMod val="60000"/>
              <a:lumOff val="40000"/>
            </a:schemeClr>
          </a:solidFill>
        </p:spPr>
        <p:txBody>
          <a:bodyPr wrap="square" rtlCol="0">
            <a:spAutoFit/>
          </a:bodyPr>
          <a:lstStyle/>
          <a:p>
            <a:r>
              <a:rPr lang="en-GB" sz="900" b="1" u="sng" dirty="0">
                <a:solidFill>
                  <a:schemeClr val="bg1"/>
                </a:solidFill>
              </a:rPr>
              <a:t>Introduction</a:t>
            </a:r>
            <a:r>
              <a:rPr lang="en-GB" sz="900" b="1" dirty="0">
                <a:solidFill>
                  <a:schemeClr val="bg1"/>
                </a:solidFill>
              </a:rPr>
              <a:t> </a:t>
            </a:r>
          </a:p>
          <a:p>
            <a:r>
              <a:rPr lang="en-GB" sz="900" b="1" dirty="0">
                <a:solidFill>
                  <a:schemeClr val="bg1"/>
                </a:solidFill>
              </a:rPr>
              <a:t>• Obsessive-Compulsive Disorder (OCD) is a chronic mental health condition characterized by intrusive thoughts (obsessions) and repetitive behaviours or mental acts (compulsions) aimed at reducing anxiety. • According to the ICD-11, OCD is classified under anxiety and fear-related disorders, highlighting its impact on cognitive and behavioural functioning. • The DSM-5-TR also recognizes OCD as a distressing condition that significantly interferes with daily life and normal functioning. • Globally, OCD affects approximately 23% of the population, with studies indicating that around 1 in 50 adults in the UK experience similar symptoms. • The report aims to explore the historical and current treatment approaches, personal experiences of individuals with OCD, and the influence of social, cultural, and political factors on care, offering recommendations for policy and clinical improvement. </a:t>
            </a:r>
          </a:p>
        </p:txBody>
      </p:sp>
      <p:sp>
        <p:nvSpPr>
          <p:cNvPr id="5" name="TextBox 4">
            <a:extLst>
              <a:ext uri="{FF2B5EF4-FFF2-40B4-BE49-F238E27FC236}">
                <a16:creationId xmlns:a16="http://schemas.microsoft.com/office/drawing/2014/main" id="{1010A6BB-D355-2C92-0DCC-61B2675E148E}"/>
              </a:ext>
            </a:extLst>
          </p:cNvPr>
          <p:cNvSpPr txBox="1"/>
          <p:nvPr/>
        </p:nvSpPr>
        <p:spPr>
          <a:xfrm>
            <a:off x="-5291" y="3072349"/>
            <a:ext cx="5085395" cy="2031325"/>
          </a:xfrm>
          <a:prstGeom prst="rect">
            <a:avLst/>
          </a:prstGeom>
          <a:solidFill>
            <a:srgbClr val="FF66FF"/>
          </a:solidFill>
        </p:spPr>
        <p:txBody>
          <a:bodyPr wrap="square" rtlCol="0">
            <a:spAutoFit/>
          </a:bodyPr>
          <a:lstStyle/>
          <a:p>
            <a:r>
              <a:rPr lang="en-GB" sz="900" b="1" u="sng" dirty="0">
                <a:solidFill>
                  <a:schemeClr val="bg1"/>
                </a:solidFill>
              </a:rPr>
              <a:t>History of Treatment </a:t>
            </a:r>
          </a:p>
          <a:p>
            <a:r>
              <a:rPr lang="en-GB" sz="900" b="1" dirty="0">
                <a:solidFill>
                  <a:schemeClr val="bg1"/>
                </a:solidFill>
              </a:rPr>
              <a:t>• In the 18th and 19th centuries, OCD symptoms were often viewed as signs of moral weakness or demonic possession, leading to isolation or mistreatment rather than medical care. • Early 20th-century psychoanalytic theories, such as those by Rizzolo (2023), attributed obsessions and compulsions to unconscious conflicts and repressed impulses. • By the mid-1900s, behavioural theories redefined OCD as a learned response to anxiety, later complemented by cognitive models that focused on distorted beliefs maintaining compulsive behaviours. • Since the 1980s, treatment has advanced through pharmacotherapy—particularly the use of selective serotonin reuptake inhibitors (SSRIs)—and psychological approaches like Cognitive Behavioural Therapy (CBT) with Exposure and Response Prevention (ERP), which became the most effective methods. • Broader social and political developments, including deinstitutionalisation and reforms in the NHS, made OCD treatment more community-based, accessible, and evidence-driven across the UK</a:t>
            </a:r>
          </a:p>
        </p:txBody>
      </p:sp>
      <p:sp>
        <p:nvSpPr>
          <p:cNvPr id="6" name="TextBox 5">
            <a:extLst>
              <a:ext uri="{FF2B5EF4-FFF2-40B4-BE49-F238E27FC236}">
                <a16:creationId xmlns:a16="http://schemas.microsoft.com/office/drawing/2014/main" id="{F90D8E21-9F9F-959B-768E-EA726085E183}"/>
              </a:ext>
            </a:extLst>
          </p:cNvPr>
          <p:cNvSpPr txBox="1"/>
          <p:nvPr/>
        </p:nvSpPr>
        <p:spPr>
          <a:xfrm>
            <a:off x="4996039" y="570268"/>
            <a:ext cx="4442292" cy="2585323"/>
          </a:xfrm>
          <a:prstGeom prst="rect">
            <a:avLst/>
          </a:prstGeom>
          <a:solidFill>
            <a:srgbClr val="92D050"/>
          </a:solidFill>
        </p:spPr>
        <p:txBody>
          <a:bodyPr wrap="square" rtlCol="0">
            <a:spAutoFit/>
          </a:bodyPr>
          <a:lstStyle/>
          <a:p>
            <a:r>
              <a:rPr lang="en-GB" sz="900" b="1" u="sng" dirty="0">
                <a:solidFill>
                  <a:schemeClr val="bg1"/>
                </a:solidFill>
              </a:rPr>
              <a:t>Modern Treatment </a:t>
            </a:r>
          </a:p>
          <a:p>
            <a:r>
              <a:rPr lang="en-GB" sz="900" b="1" dirty="0">
                <a:solidFill>
                  <a:schemeClr val="bg1"/>
                </a:solidFill>
              </a:rPr>
              <a:t>• Modern OCD treatment combines psychological and pharmacological approaches supported by strong evidence. • Cognitive Behavioural Therapy (CBT) with Exposure and Response Prevention (ERP) is the main treatment recommended by NICE (2005), helping individuals confront fears and reduce compulsive behaviours over time. • Medications such as Selective Serotonin Reuptake Inhibitors (SSRIs)—including fluoxetine and sertraline—and the tricyclic antidepressant clomipramine are commonly prescribed to ease obsessive and compulsive symptoms. • The NHS IAPT programme has expanded access through digital CBT and telehealth options, offering a stepped-care model that delivers effective early interventions efficiently. • Despite these advances, disparities in access persist due to long waiting lists, workforce shortages, and socioeconomic barriers that prevent timely treatment. • Emerging therapies like mindfulness-based CBT, transcranial magnetic stimulation, and virtual reality exposure show promising results for managing OCD symptoms. • Sustained funding, professional training, and public awareness are essential to ensure equitable and effective OCD care for people from all backgrounds.</a:t>
            </a:r>
          </a:p>
        </p:txBody>
      </p:sp>
      <p:sp>
        <p:nvSpPr>
          <p:cNvPr id="7" name="TextBox 6">
            <a:extLst>
              <a:ext uri="{FF2B5EF4-FFF2-40B4-BE49-F238E27FC236}">
                <a16:creationId xmlns:a16="http://schemas.microsoft.com/office/drawing/2014/main" id="{595C37FA-B090-F2F8-4957-C0323CB7221C}"/>
              </a:ext>
            </a:extLst>
          </p:cNvPr>
          <p:cNvSpPr txBox="1"/>
          <p:nvPr/>
        </p:nvSpPr>
        <p:spPr>
          <a:xfrm>
            <a:off x="9402450" y="586281"/>
            <a:ext cx="2785405" cy="3547896"/>
          </a:xfrm>
          <a:prstGeom prst="rect">
            <a:avLst/>
          </a:prstGeom>
          <a:solidFill>
            <a:schemeClr val="accent6">
              <a:lumMod val="20000"/>
              <a:lumOff val="80000"/>
            </a:schemeClr>
          </a:solidFill>
        </p:spPr>
        <p:txBody>
          <a:bodyPr wrap="square" rtlCol="0">
            <a:spAutoFit/>
          </a:bodyPr>
          <a:lstStyle/>
          <a:p>
            <a:r>
              <a:rPr lang="en-GB" sz="900" b="1" u="sng" dirty="0">
                <a:solidFill>
                  <a:schemeClr val="bg1"/>
                </a:solidFill>
              </a:rPr>
              <a:t>Recommendations</a:t>
            </a:r>
          </a:p>
          <a:p>
            <a:r>
              <a:rPr lang="en-GB" sz="900" b="1" dirty="0">
                <a:solidFill>
                  <a:schemeClr val="bg1"/>
                </a:solidFill>
              </a:rPr>
              <a:t>• Stigma remains one of the main barriers to seeking help for OCD, as it is often</a:t>
            </a:r>
          </a:p>
          <a:p>
            <a:r>
              <a:rPr lang="en-GB" sz="900" b="1" dirty="0">
                <a:solidFill>
                  <a:schemeClr val="bg1"/>
                </a:solidFill>
              </a:rPr>
              <a:t>misunderstood as simply being overly clean or organized rather than a serious</a:t>
            </a:r>
          </a:p>
          <a:p>
            <a:r>
              <a:rPr lang="en-GB" sz="900" b="1" dirty="0">
                <a:solidFill>
                  <a:schemeClr val="bg1"/>
                </a:solidFill>
              </a:rPr>
              <a:t>mental health condition.</a:t>
            </a:r>
          </a:p>
          <a:p>
            <a:r>
              <a:rPr lang="en-GB" sz="900" b="1" dirty="0">
                <a:solidFill>
                  <a:schemeClr val="bg1"/>
                </a:solidFill>
              </a:rPr>
              <a:t>• Cultural beliefs shape how OCD symptoms are expressed and understood; in</a:t>
            </a:r>
          </a:p>
          <a:p>
            <a:r>
              <a:rPr lang="en-GB" sz="900" b="1" dirty="0">
                <a:solidFill>
                  <a:schemeClr val="bg1"/>
                </a:solidFill>
              </a:rPr>
              <a:t>some cultures, intrusive thoughts may be linked to religious or moral guilt,</a:t>
            </a:r>
          </a:p>
          <a:p>
            <a:r>
              <a:rPr lang="en-GB" sz="900" b="1" dirty="0">
                <a:solidFill>
                  <a:schemeClr val="bg1"/>
                </a:solidFill>
              </a:rPr>
              <a:t>reducing the likelihood of seeking professional help.</a:t>
            </a:r>
          </a:p>
          <a:p>
            <a:r>
              <a:rPr lang="en-GB" sz="900" b="1" dirty="0">
                <a:solidFill>
                  <a:schemeClr val="bg1"/>
                </a:solidFill>
              </a:rPr>
              <a:t>• UK legislation, including the Mental Health Act (1983, amended 2007) and the</a:t>
            </a:r>
          </a:p>
          <a:p>
            <a:r>
              <a:rPr lang="en-GB" sz="900" b="1" dirty="0">
                <a:solidFill>
                  <a:schemeClr val="bg1"/>
                </a:solidFill>
              </a:rPr>
              <a:t>Equality Act (2010), protects individuals with OCD from unjust treatment and</a:t>
            </a:r>
          </a:p>
          <a:p>
            <a:r>
              <a:rPr lang="en-GB" sz="900" b="1" dirty="0">
                <a:solidFill>
                  <a:schemeClr val="bg1"/>
                </a:solidFill>
              </a:rPr>
              <a:t>discrimination, while the NHS Long Term Plan aims to give mental health equal</a:t>
            </a:r>
          </a:p>
          <a:p>
            <a:r>
              <a:rPr lang="en-GB" sz="900" b="1" dirty="0">
                <a:solidFill>
                  <a:schemeClr val="bg1"/>
                </a:solidFill>
              </a:rPr>
              <a:t>priority to physical health.</a:t>
            </a:r>
          </a:p>
          <a:p>
            <a:r>
              <a:rPr lang="en-GB" sz="900" b="1" dirty="0">
                <a:solidFill>
                  <a:schemeClr val="bg1"/>
                </a:solidFill>
              </a:rPr>
              <a:t>• Intersectional factors such as ethnicity, gender, and socioeconomic status</a:t>
            </a:r>
          </a:p>
          <a:p>
            <a:r>
              <a:rPr lang="en-GB" sz="900" b="1" dirty="0">
                <a:solidFill>
                  <a:schemeClr val="bg1"/>
                </a:solidFill>
              </a:rPr>
              <a:t>influence both stigma and access to services, with minority groups facing</a:t>
            </a:r>
          </a:p>
          <a:p>
            <a:r>
              <a:rPr lang="en-GB" sz="900" b="1" dirty="0">
                <a:solidFill>
                  <a:schemeClr val="bg1"/>
                </a:solidFill>
              </a:rPr>
              <a:t>language barriers and mistrust of health systems.</a:t>
            </a:r>
          </a:p>
        </p:txBody>
      </p:sp>
      <p:sp>
        <p:nvSpPr>
          <p:cNvPr id="9" name="TextBox 8">
            <a:extLst>
              <a:ext uri="{FF2B5EF4-FFF2-40B4-BE49-F238E27FC236}">
                <a16:creationId xmlns:a16="http://schemas.microsoft.com/office/drawing/2014/main" id="{3F697FCD-351B-33E4-BEAF-8D70BF937CB2}"/>
              </a:ext>
            </a:extLst>
          </p:cNvPr>
          <p:cNvSpPr txBox="1"/>
          <p:nvPr/>
        </p:nvSpPr>
        <p:spPr>
          <a:xfrm>
            <a:off x="-7005" y="5103674"/>
            <a:ext cx="5628692" cy="1754326"/>
          </a:xfrm>
          <a:prstGeom prst="rect">
            <a:avLst/>
          </a:prstGeom>
          <a:solidFill>
            <a:srgbClr val="FFC000"/>
          </a:solidFill>
        </p:spPr>
        <p:txBody>
          <a:bodyPr wrap="square">
            <a:spAutoFit/>
          </a:bodyPr>
          <a:lstStyle/>
          <a:p>
            <a:r>
              <a:rPr lang="en-GB" sz="900" b="1" u="sng" dirty="0">
                <a:solidFill>
                  <a:schemeClr val="bg1"/>
                </a:solidFill>
              </a:rPr>
              <a:t>Impact of OCD on the Individual</a:t>
            </a:r>
          </a:p>
          <a:p>
            <a:r>
              <a:rPr lang="en-GB" sz="900" b="1" dirty="0">
                <a:solidFill>
                  <a:schemeClr val="bg1"/>
                </a:solidFill>
              </a:rPr>
              <a:t>• OCD severely impacts an individual’s daily functioning, wellbeing, and participation in</a:t>
            </a:r>
          </a:p>
          <a:p>
            <a:r>
              <a:rPr lang="en-GB" sz="900" b="1" dirty="0">
                <a:solidFill>
                  <a:schemeClr val="bg1"/>
                </a:solidFill>
              </a:rPr>
              <a:t>society through intrusive obsessions and compulsions that cause significant distress and</a:t>
            </a:r>
          </a:p>
          <a:p>
            <a:r>
              <a:rPr lang="en-GB" sz="900" b="1" dirty="0">
                <a:solidFill>
                  <a:schemeClr val="bg1"/>
                </a:solidFill>
              </a:rPr>
              <a:t>exhaustion.</a:t>
            </a:r>
          </a:p>
          <a:p>
            <a:r>
              <a:rPr lang="en-GB" sz="900" b="1" dirty="0">
                <a:solidFill>
                  <a:schemeClr val="bg1"/>
                </a:solidFill>
              </a:rPr>
              <a:t>• The disorder often leads to major functional impairments, affecting work performance,</a:t>
            </a:r>
          </a:p>
          <a:p>
            <a:r>
              <a:rPr lang="en-GB" sz="900" b="1" dirty="0">
                <a:solidFill>
                  <a:schemeClr val="bg1"/>
                </a:solidFill>
              </a:rPr>
              <a:t>education, and relationships due to poor concentration, excessive time spent on rituals,</a:t>
            </a:r>
          </a:p>
          <a:p>
            <a:r>
              <a:rPr lang="en-GB" sz="900" b="1" dirty="0">
                <a:solidFill>
                  <a:schemeClr val="bg1"/>
                </a:solidFill>
              </a:rPr>
              <a:t>and resulting low self-esteem and financial strain.</a:t>
            </a:r>
          </a:p>
          <a:p>
            <a:r>
              <a:rPr lang="en-GB" sz="900" b="1" dirty="0">
                <a:solidFill>
                  <a:schemeClr val="bg1"/>
                </a:solidFill>
              </a:rPr>
              <a:t>• Persistent stigma and misconceptions—such as viewing OCD merely as a tendency</a:t>
            </a:r>
          </a:p>
          <a:p>
            <a:r>
              <a:rPr lang="en-GB" sz="900" b="1" dirty="0">
                <a:solidFill>
                  <a:schemeClr val="bg1"/>
                </a:solidFill>
              </a:rPr>
              <a:t>toward cleanliness—discourage individuals from seeking professional help.</a:t>
            </a:r>
          </a:p>
          <a:p>
            <a:r>
              <a:rPr lang="en-GB" sz="900" b="1" dirty="0">
                <a:solidFill>
                  <a:schemeClr val="bg1"/>
                </a:solidFill>
              </a:rPr>
              <a:t>• Inequities in access to mental health care, including long waiting times for therapy in</a:t>
            </a:r>
          </a:p>
          <a:p>
            <a:r>
              <a:rPr lang="en-GB" sz="900" b="1" dirty="0">
                <a:solidFill>
                  <a:schemeClr val="bg1"/>
                </a:solidFill>
              </a:rPr>
              <a:t>low-resource areas, contribute to unequal treatment, limited recovery, and reduced</a:t>
            </a:r>
          </a:p>
          <a:p>
            <a:r>
              <a:rPr lang="en-GB" sz="900" b="1" dirty="0">
                <a:solidFill>
                  <a:schemeClr val="bg1"/>
                </a:solidFill>
              </a:rPr>
              <a:t>quality of life and social inclusion.</a:t>
            </a:r>
          </a:p>
        </p:txBody>
      </p:sp>
      <p:sp>
        <p:nvSpPr>
          <p:cNvPr id="11" name="TextBox 10">
            <a:extLst>
              <a:ext uri="{FF2B5EF4-FFF2-40B4-BE49-F238E27FC236}">
                <a16:creationId xmlns:a16="http://schemas.microsoft.com/office/drawing/2014/main" id="{6D3EB6AC-13CA-1892-D1FA-4024898683CC}"/>
              </a:ext>
            </a:extLst>
          </p:cNvPr>
          <p:cNvSpPr txBox="1"/>
          <p:nvPr/>
        </p:nvSpPr>
        <p:spPr>
          <a:xfrm>
            <a:off x="5080104" y="3164681"/>
            <a:ext cx="4339497" cy="3693319"/>
          </a:xfrm>
          <a:prstGeom prst="rect">
            <a:avLst/>
          </a:prstGeom>
          <a:solidFill>
            <a:schemeClr val="accent1">
              <a:lumMod val="20000"/>
              <a:lumOff val="80000"/>
            </a:schemeClr>
          </a:solidFill>
        </p:spPr>
        <p:txBody>
          <a:bodyPr wrap="square">
            <a:spAutoFit/>
          </a:bodyPr>
          <a:lstStyle/>
          <a:p>
            <a:r>
              <a:rPr lang="en-GB" sz="900" b="1" u="sng" dirty="0">
                <a:solidFill>
                  <a:schemeClr val="bg1"/>
                </a:solidFill>
              </a:rPr>
              <a:t>Social, Cultural and Political Context</a:t>
            </a:r>
          </a:p>
          <a:p>
            <a:r>
              <a:rPr lang="en-GB" sz="900" b="1" dirty="0">
                <a:solidFill>
                  <a:schemeClr val="bg1"/>
                </a:solidFill>
              </a:rPr>
              <a:t>• Stigma remains one of the main barriers to seeking help for OCD, as it is often</a:t>
            </a:r>
          </a:p>
          <a:p>
            <a:r>
              <a:rPr lang="en-GB" sz="900" b="1" dirty="0">
                <a:solidFill>
                  <a:schemeClr val="bg1"/>
                </a:solidFill>
              </a:rPr>
              <a:t>misunderstood as simply being overly clean or organized rather than a serious mental</a:t>
            </a:r>
          </a:p>
          <a:p>
            <a:r>
              <a:rPr lang="en-GB" sz="900" b="1" dirty="0">
                <a:solidFill>
                  <a:schemeClr val="bg1"/>
                </a:solidFill>
              </a:rPr>
              <a:t>health condition.</a:t>
            </a:r>
          </a:p>
          <a:p>
            <a:r>
              <a:rPr lang="en-GB" sz="900" b="1" dirty="0">
                <a:solidFill>
                  <a:schemeClr val="bg1"/>
                </a:solidFill>
              </a:rPr>
              <a:t>• Misconceptions and negative media portrayals reinforce stereotypes, contributing to</a:t>
            </a:r>
          </a:p>
          <a:p>
            <a:r>
              <a:rPr lang="en-GB" sz="900" b="1" dirty="0">
                <a:solidFill>
                  <a:schemeClr val="bg1"/>
                </a:solidFill>
              </a:rPr>
              <a:t>discrimination in workplaces and communities.</a:t>
            </a:r>
          </a:p>
          <a:p>
            <a:r>
              <a:rPr lang="en-GB" sz="900" b="1" dirty="0">
                <a:solidFill>
                  <a:schemeClr val="bg1"/>
                </a:solidFill>
              </a:rPr>
              <a:t>• Cultural beliefs shape how OCD symptoms are expressed and understood; in some</a:t>
            </a:r>
          </a:p>
          <a:p>
            <a:r>
              <a:rPr lang="en-GB" sz="900" b="1" dirty="0">
                <a:solidFill>
                  <a:schemeClr val="bg1"/>
                </a:solidFill>
              </a:rPr>
              <a:t>cultures, intrusive thoughts may be linked to religious or moral guilt, reducing the</a:t>
            </a:r>
          </a:p>
          <a:p>
            <a:r>
              <a:rPr lang="en-GB" sz="900" b="1" dirty="0">
                <a:solidFill>
                  <a:schemeClr val="bg1"/>
                </a:solidFill>
              </a:rPr>
              <a:t>likelihood of seeking professional help.</a:t>
            </a:r>
          </a:p>
          <a:p>
            <a:r>
              <a:rPr lang="en-GB" sz="900" b="1" dirty="0">
                <a:solidFill>
                  <a:schemeClr val="bg1"/>
                </a:solidFill>
              </a:rPr>
              <a:t>• UK legislation, including the Mental Health Act (1983, amended 2007) and the Equality</a:t>
            </a:r>
          </a:p>
          <a:p>
            <a:r>
              <a:rPr lang="en-GB" sz="900" b="1" dirty="0">
                <a:solidFill>
                  <a:schemeClr val="bg1"/>
                </a:solidFill>
              </a:rPr>
              <a:t>Act (2010), protects individuals with OCD from unjust treatment and discrimination,</a:t>
            </a:r>
          </a:p>
          <a:p>
            <a:r>
              <a:rPr lang="en-GB" sz="900" b="1" dirty="0">
                <a:solidFill>
                  <a:schemeClr val="bg1"/>
                </a:solidFill>
              </a:rPr>
              <a:t>while the NHS Long Term Plan aims to give mental health equal priority to physical</a:t>
            </a:r>
          </a:p>
          <a:p>
            <a:r>
              <a:rPr lang="en-GB" sz="900" b="1" dirty="0">
                <a:solidFill>
                  <a:schemeClr val="bg1"/>
                </a:solidFill>
              </a:rPr>
              <a:t>health.</a:t>
            </a:r>
          </a:p>
          <a:p>
            <a:r>
              <a:rPr lang="en-GB" sz="900" b="1" dirty="0">
                <a:solidFill>
                  <a:schemeClr val="bg1"/>
                </a:solidFill>
              </a:rPr>
              <a:t>• Intersectional factors such as ethnicity, gender, and socioeconomic status influence both</a:t>
            </a:r>
          </a:p>
          <a:p>
            <a:r>
              <a:rPr lang="en-GB" sz="900" b="1" dirty="0">
                <a:solidFill>
                  <a:schemeClr val="bg1"/>
                </a:solidFill>
              </a:rPr>
              <a:t>stigma and access to services, with minority groups facing language barriers and</a:t>
            </a:r>
          </a:p>
          <a:p>
            <a:r>
              <a:rPr lang="en-GB" sz="900" b="1" dirty="0">
                <a:solidFill>
                  <a:schemeClr val="bg1"/>
                </a:solidFill>
              </a:rPr>
              <a:t>mistrust of health systems.</a:t>
            </a:r>
            <a:endParaRPr lang="en-GB" sz="1000" b="1" dirty="0">
              <a:solidFill>
                <a:schemeClr val="bg1"/>
              </a:solidFill>
            </a:endParaRPr>
          </a:p>
        </p:txBody>
      </p:sp>
      <p:sp>
        <p:nvSpPr>
          <p:cNvPr id="13" name="TextBox 12">
            <a:extLst>
              <a:ext uri="{FF2B5EF4-FFF2-40B4-BE49-F238E27FC236}">
                <a16:creationId xmlns:a16="http://schemas.microsoft.com/office/drawing/2014/main" id="{D64F4AA4-4FBC-0293-DF79-A289519DD7E7}"/>
              </a:ext>
            </a:extLst>
          </p:cNvPr>
          <p:cNvSpPr txBox="1"/>
          <p:nvPr/>
        </p:nvSpPr>
        <p:spPr>
          <a:xfrm>
            <a:off x="9419601" y="4134177"/>
            <a:ext cx="2785405" cy="2723823"/>
          </a:xfrm>
          <a:prstGeom prst="rect">
            <a:avLst/>
          </a:prstGeom>
          <a:solidFill>
            <a:srgbClr val="0070C0"/>
          </a:solidFill>
        </p:spPr>
        <p:txBody>
          <a:bodyPr wrap="square">
            <a:spAutoFit/>
          </a:bodyPr>
          <a:lstStyle/>
          <a:p>
            <a:r>
              <a:rPr lang="en-GB" sz="900" b="1" u="sng" dirty="0">
                <a:solidFill>
                  <a:schemeClr val="bg1"/>
                </a:solidFill>
              </a:rPr>
              <a:t>Conclusion</a:t>
            </a:r>
          </a:p>
          <a:p>
            <a:r>
              <a:rPr lang="en-GB" sz="900" b="1" dirty="0">
                <a:solidFill>
                  <a:schemeClr val="bg1"/>
                </a:solidFill>
              </a:rPr>
              <a:t>• OCD is a complex, long-term condition that requires a combination of</a:t>
            </a:r>
          </a:p>
          <a:p>
            <a:r>
              <a:rPr lang="en-GB" sz="900" b="1" dirty="0">
                <a:solidFill>
                  <a:schemeClr val="bg1"/>
                </a:solidFill>
              </a:rPr>
              <a:t>psychological, medical, and social support for effective management.</a:t>
            </a:r>
          </a:p>
          <a:p>
            <a:r>
              <a:rPr lang="en-GB" sz="900" b="1" dirty="0">
                <a:solidFill>
                  <a:schemeClr val="bg1"/>
                </a:solidFill>
              </a:rPr>
              <a:t>• Despite major advances in evidence-based treatments like CBT and medication,</a:t>
            </a:r>
          </a:p>
          <a:p>
            <a:r>
              <a:rPr lang="en-GB" sz="900" b="1" dirty="0">
                <a:solidFill>
                  <a:schemeClr val="bg1"/>
                </a:solidFill>
              </a:rPr>
              <a:t>many individuals still face barriers due to stigma, misinformation, and unequal</a:t>
            </a:r>
          </a:p>
          <a:p>
            <a:r>
              <a:rPr lang="en-GB" sz="900" b="1" dirty="0">
                <a:solidFill>
                  <a:schemeClr val="bg1"/>
                </a:solidFill>
              </a:rPr>
              <a:t>access to services.</a:t>
            </a:r>
          </a:p>
          <a:p>
            <a:r>
              <a:rPr lang="en-GB" sz="900" b="1" dirty="0">
                <a:solidFill>
                  <a:schemeClr val="bg1"/>
                </a:solidFill>
              </a:rPr>
              <a:t>• Cultural and socioeconomic inequalities continue to shape who receives timely</a:t>
            </a:r>
          </a:p>
          <a:p>
            <a:r>
              <a:rPr lang="en-GB" sz="900" b="1" dirty="0">
                <a:solidFill>
                  <a:schemeClr val="bg1"/>
                </a:solidFill>
              </a:rPr>
              <a:t>and effective care, highlighting persistent gaps in the system.</a:t>
            </a:r>
          </a:p>
          <a:p>
            <a:r>
              <a:rPr lang="en-GB" sz="900" b="1" dirty="0">
                <a:solidFill>
                  <a:schemeClr val="bg1"/>
                </a:solidFill>
              </a:rPr>
              <a:t>• True improvement in mental health care can only be achieved through greater</a:t>
            </a:r>
          </a:p>
          <a:p>
            <a:r>
              <a:rPr lang="en-GB" sz="900" b="1" dirty="0">
                <a:solidFill>
                  <a:schemeClr val="bg1"/>
                </a:solidFill>
              </a:rPr>
              <a:t>equality, awareness, and commitment to reducing disparities in support and</a:t>
            </a:r>
          </a:p>
          <a:p>
            <a:r>
              <a:rPr lang="en-GB" sz="900" b="1" dirty="0">
                <a:solidFill>
                  <a:schemeClr val="bg1"/>
                </a:solidFill>
              </a:rPr>
              <a:t>treatment.</a:t>
            </a:r>
            <a:endParaRPr lang="en-GB" sz="1000" b="1" dirty="0">
              <a:solidFill>
                <a:schemeClr val="bg1"/>
              </a:solidFill>
            </a:endParaRPr>
          </a:p>
        </p:txBody>
      </p:sp>
      <p:sp>
        <p:nvSpPr>
          <p:cNvPr id="15" name="TextBox 14">
            <a:extLst>
              <a:ext uri="{FF2B5EF4-FFF2-40B4-BE49-F238E27FC236}">
                <a16:creationId xmlns:a16="http://schemas.microsoft.com/office/drawing/2014/main" id="{0AD0D290-BB83-EEF7-2F78-3F63C9EC9F1E}"/>
              </a:ext>
            </a:extLst>
          </p:cNvPr>
          <p:cNvSpPr txBox="1"/>
          <p:nvPr/>
        </p:nvSpPr>
        <p:spPr>
          <a:xfrm>
            <a:off x="4786381" y="37076"/>
            <a:ext cx="4651950" cy="369332"/>
          </a:xfrm>
          <a:prstGeom prst="rect">
            <a:avLst/>
          </a:prstGeom>
          <a:solidFill>
            <a:schemeClr val="accent1">
              <a:lumMod val="20000"/>
              <a:lumOff val="80000"/>
            </a:schemeClr>
          </a:solidFill>
        </p:spPr>
        <p:txBody>
          <a:bodyPr wrap="square">
            <a:spAutoFit/>
          </a:bodyPr>
          <a:lstStyle/>
          <a:p>
            <a:r>
              <a:rPr lang="en-GB" dirty="0">
                <a:ln w="0">
                  <a:solidFill>
                    <a:schemeClr val="bg1"/>
                  </a:solidFill>
                </a:ln>
                <a:solidFill>
                  <a:schemeClr val="accent1"/>
                </a:solidFill>
                <a:effectLst>
                  <a:outerShdw blurRad="38100" dist="25400" dir="5400000" algn="ctr" rotWithShape="0">
                    <a:srgbClr val="6E747A">
                      <a:alpha val="43000"/>
                    </a:srgbClr>
                  </a:outerShdw>
                </a:effectLst>
              </a:rPr>
              <a:t>OBSESSIVE COMPULSIVE DISORDER</a:t>
            </a:r>
          </a:p>
        </p:txBody>
      </p:sp>
      <p:pic>
        <p:nvPicPr>
          <p:cNvPr id="1026" name="Picture 2">
            <a:extLst>
              <a:ext uri="{FF2B5EF4-FFF2-40B4-BE49-F238E27FC236}">
                <a16:creationId xmlns:a16="http://schemas.microsoft.com/office/drawing/2014/main" id="{26EAE2AB-714D-E976-ED6F-1D43833453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6" y="0"/>
            <a:ext cx="2165857" cy="132394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circular diagram titled &quot;OCD Cycle&quot; divided into four puzzle-like sections: &quot;Obsession/Intrusive Thought&quot; in teal, &quot;Anxiety/Distress&quot; in light green, &quot;Compulsion/Ritual Performed&quot; in peach, and &quot;Temporary Relief&quot; in light gray.">
            <a:extLst>
              <a:ext uri="{FF2B5EF4-FFF2-40B4-BE49-F238E27FC236}">
                <a16:creationId xmlns:a16="http://schemas.microsoft.com/office/drawing/2014/main" id="{0EF43A33-2072-FBC5-5D49-C5FE1ED896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8505" y="23812"/>
            <a:ext cx="2280231" cy="127603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BT Diagram">
            <a:extLst>
              <a:ext uri="{FF2B5EF4-FFF2-40B4-BE49-F238E27FC236}">
                <a16:creationId xmlns:a16="http://schemas.microsoft.com/office/drawing/2014/main" id="{391F0109-A1D8-42D5-D8F8-F52692236C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10466923" y="23811"/>
            <a:ext cx="656458" cy="6007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1925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87E51-183C-D22F-EDBF-CE8E9C357884}"/>
              </a:ext>
            </a:extLst>
          </p:cNvPr>
          <p:cNvSpPr>
            <a:spLocks noGrp="1"/>
          </p:cNvSpPr>
          <p:nvPr>
            <p:ph type="title"/>
          </p:nvPr>
        </p:nvSpPr>
        <p:spPr>
          <a:xfrm>
            <a:off x="2882654" y="111918"/>
            <a:ext cx="5461687" cy="580768"/>
          </a:xfrm>
          <a:solidFill>
            <a:schemeClr val="tx2"/>
          </a:solidFill>
        </p:spPr>
        <p:txBody>
          <a:bodyPr>
            <a:normAutofit fontScale="90000"/>
          </a:bodyPr>
          <a:lstStyle/>
          <a:p>
            <a:pPr algn="ctr"/>
            <a:r>
              <a:rPr lang="en-GB" b="1" cap="none" dirty="0">
                <a:ln w="0"/>
                <a:solidFill>
                  <a:schemeClr val="bg1"/>
                </a:solidFill>
                <a:effectLst>
                  <a:outerShdw blurRad="38100" dist="25400" dir="5400000" algn="ctr" rotWithShape="0">
                    <a:srgbClr val="6E747A">
                      <a:alpha val="43000"/>
                    </a:srgbClr>
                  </a:outerShdw>
                </a:effectLst>
              </a:rPr>
              <a:t>References</a:t>
            </a:r>
          </a:p>
        </p:txBody>
      </p:sp>
      <p:sp>
        <p:nvSpPr>
          <p:cNvPr id="8" name="TextBox 7">
            <a:extLst>
              <a:ext uri="{FF2B5EF4-FFF2-40B4-BE49-F238E27FC236}">
                <a16:creationId xmlns:a16="http://schemas.microsoft.com/office/drawing/2014/main" id="{24D77151-C484-5093-3CD4-72A9093DE355}"/>
              </a:ext>
            </a:extLst>
          </p:cNvPr>
          <p:cNvSpPr txBox="1"/>
          <p:nvPr/>
        </p:nvSpPr>
        <p:spPr>
          <a:xfrm>
            <a:off x="161579" y="692686"/>
            <a:ext cx="11868842" cy="6001643"/>
          </a:xfrm>
          <a:prstGeom prst="rect">
            <a:avLst/>
          </a:prstGeom>
          <a:noFill/>
        </p:spPr>
        <p:txBody>
          <a:bodyPr wrap="square" rtlCol="0">
            <a:spAutoFit/>
          </a:bodyPr>
          <a:lstStyle/>
          <a:p>
            <a:endParaRPr lang="en-GB" sz="800" b="1" dirty="0"/>
          </a:p>
          <a:p>
            <a:pPr marL="171450" indent="-171450">
              <a:buFont typeface="Arial" panose="020B0604020202020204" pitchFamily="34" charset="0"/>
              <a:buChar char="•"/>
            </a:pPr>
            <a:r>
              <a:rPr lang="en-GB" sz="800" b="1" dirty="0"/>
              <a:t>Abramowitz, J.S. and Jacoby, R.J. (2025). Obsessive-compulsive disorder in adults (Vol. 31). Hogrefe Publishing.</a:t>
            </a:r>
          </a:p>
          <a:p>
            <a:r>
              <a:rPr lang="en-GB" sz="800" b="1" dirty="0"/>
              <a:t>• Ahmed, A. (2024). Beyond the stereotypes: Examining the media representation of minorities and the road to equitable </a:t>
            </a:r>
            <a:r>
              <a:rPr lang="en-GB" sz="800" b="1" dirty="0" err="1"/>
              <a:t>portraya</a:t>
            </a:r>
            <a:r>
              <a:rPr lang="en-GB" sz="800" b="1" dirty="0"/>
              <a:t> ls. Social Science Review Archives, 1(03), pp.18-</a:t>
            </a:r>
          </a:p>
          <a:p>
            <a:r>
              <a:rPr lang="en-GB" sz="800" b="1" dirty="0"/>
              <a:t>25.</a:t>
            </a:r>
          </a:p>
          <a:p>
            <a:r>
              <a:rPr lang="en-GB" sz="800" b="1" dirty="0"/>
              <a:t>• </a:t>
            </a:r>
            <a:r>
              <a:rPr lang="en-GB" sz="800" b="1" dirty="0" err="1"/>
              <a:t>Alderwick</a:t>
            </a:r>
            <a:r>
              <a:rPr lang="en-GB" sz="800" b="1" dirty="0"/>
              <a:t>, H. and Charlesworth, A. (2022). A long term workforce plan for the English NHS. BMJ, 377.</a:t>
            </a:r>
          </a:p>
          <a:p>
            <a:r>
              <a:rPr lang="en-GB" sz="800" b="1" dirty="0"/>
              <a:t>• Bakam, A. (2025). Recent Advances in the Treatment of OCD.</a:t>
            </a:r>
          </a:p>
          <a:p>
            <a:r>
              <a:rPr lang="en-GB" sz="800" b="1" dirty="0"/>
              <a:t>• Blythe, N. and Ross, S. (2022). Strategies to reduce waiting times for elective care. London: King's Fund.</a:t>
            </a:r>
          </a:p>
          <a:p>
            <a:r>
              <a:rPr lang="en-GB" sz="800" b="1" dirty="0"/>
              <a:t>• Centre for Mental Health. (2023). More investment needed to close the growing mental health treatment gap, says Centre for Me </a:t>
            </a:r>
            <a:r>
              <a:rPr lang="en-GB" sz="800" b="1" dirty="0" err="1"/>
              <a:t>ntal</a:t>
            </a:r>
            <a:r>
              <a:rPr lang="en-GB" sz="800" b="1" dirty="0"/>
              <a:t> Health. Retrieved from</a:t>
            </a:r>
          </a:p>
          <a:p>
            <a:r>
              <a:rPr lang="en-GB" sz="800" b="1" dirty="0"/>
              <a:t>https://www.centreformentalhealth.org.uk/news/item/more-investment-needed-close-growing-mental-health-treatment-gap-says-centre-mental-health/</a:t>
            </a:r>
          </a:p>
          <a:p>
            <a:r>
              <a:rPr lang="en-GB" sz="800" b="1" dirty="0"/>
              <a:t>• </a:t>
            </a:r>
            <a:r>
              <a:rPr lang="en-GB" sz="800" b="1" dirty="0" err="1"/>
              <a:t>Chinyakata</a:t>
            </a:r>
            <a:r>
              <a:rPr lang="en-GB" sz="800" b="1" dirty="0"/>
              <a:t>, R., Roman, N.V. and Msiza, F.B. (2021). Stakeholders’ perspectives on the barriers to accessing health care services in rural settings: A human capabilities approach.</a:t>
            </a:r>
          </a:p>
          <a:p>
            <a:r>
              <a:rPr lang="en-GB" sz="800" b="1" dirty="0"/>
              <a:t>• Fagan, H.A., Impey, B. and Baldwin, D.S. (2024). Anxiety disorders, post-traumatic stress disorder and obsessive–compulsive disorder. Medicine, 52(8), pp.490-496.</a:t>
            </a:r>
          </a:p>
          <a:p>
            <a:endParaRPr lang="en-GB" sz="800" b="1" dirty="0"/>
          </a:p>
          <a:p>
            <a:r>
              <a:rPr lang="en-GB" sz="800" b="1" dirty="0"/>
              <a:t>• Farrell, L.J., Waters, A.M., Storch, E.A., Simcock, G., Perkes, I.E., Grisham, J.R., </a:t>
            </a:r>
            <a:r>
              <a:rPr lang="en-GB" sz="800" b="1" dirty="0" err="1"/>
              <a:t>Dyason</a:t>
            </a:r>
            <a:r>
              <a:rPr lang="en-GB" sz="800" b="1" dirty="0"/>
              <a:t>, K.M. and Ollendick, T.H. (2023). Closing the gap for children with OCD: a staged-</a:t>
            </a:r>
          </a:p>
          <a:p>
            <a:r>
              <a:rPr lang="en-GB" sz="800" b="1" dirty="0"/>
              <a:t>care model of cognitive behavioural therapy with exposure and response prevention. Clinical Child and Family Psychology Review, 26(3), pp.642-664.</a:t>
            </a:r>
          </a:p>
          <a:p>
            <a:endParaRPr lang="en-GB" sz="800" b="1" dirty="0"/>
          </a:p>
          <a:p>
            <a:r>
              <a:rPr lang="en-GB" sz="800" b="1" dirty="0"/>
              <a:t>• GOV.UK. (1983). Mental health act 1983. Retrieved from </a:t>
            </a:r>
            <a:r>
              <a:rPr lang="en-GB" sz="800" b="1" dirty="0">
                <a:hlinkClick r:id="rId2"/>
              </a:rPr>
              <a:t>https://www.legislation.gov.uk/cy/ukpga/1983/20/contents</a:t>
            </a:r>
            <a:endParaRPr lang="en-GB" sz="800" b="1" dirty="0"/>
          </a:p>
          <a:p>
            <a:endParaRPr lang="en-GB" sz="800" b="1" dirty="0"/>
          </a:p>
          <a:p>
            <a:pPr marL="171450" indent="-171450">
              <a:buFont typeface="Arial" panose="020B0604020202020204" pitchFamily="34" charset="0"/>
              <a:buChar char="•"/>
            </a:pPr>
            <a:r>
              <a:rPr lang="en-GB" sz="800" b="1" dirty="0"/>
              <a:t>Health Action Research Group. (2023). The portrayal of OCD in film and TV - Health Action Research Group. Retrieved from https://www.healthactionresearch.org.uk/selected-blogs/how-</a:t>
            </a:r>
          </a:p>
          <a:p>
            <a:r>
              <a:rPr lang="en-GB" sz="800" b="1" dirty="0" err="1"/>
              <a:t>ocd</a:t>
            </a:r>
            <a:r>
              <a:rPr lang="en-GB" sz="800" b="1" dirty="0"/>
              <a:t>-is-portrayed/</a:t>
            </a:r>
          </a:p>
          <a:p>
            <a:r>
              <a:rPr lang="en-GB" sz="800" b="1" dirty="0"/>
              <a:t>• HCPC. (2025). Equality act 2010: Guidance. Retrieved from </a:t>
            </a:r>
            <a:r>
              <a:rPr lang="en-GB" sz="800" b="1" dirty="0">
                <a:hlinkClick r:id="rId3"/>
              </a:rPr>
              <a:t>https://www.gov.uk/guidance/equality-act-2010-guidance</a:t>
            </a:r>
            <a:endParaRPr lang="en-GB" sz="800" b="1" dirty="0"/>
          </a:p>
          <a:p>
            <a:pPr marL="171450" indent="-171450">
              <a:buFont typeface="Arial" panose="020B0604020202020204" pitchFamily="34" charset="0"/>
              <a:buChar char="•"/>
            </a:pPr>
            <a:r>
              <a:rPr lang="en-GB" sz="800" b="1" dirty="0"/>
              <a:t>Klear Minds. (2023). How can CBT therapy help with unhealthy eating patterns? Retrieved from https://www.klearminds.com/blog/how-can-cbt-therapy-help-with-unhealthy-eating-patterns/</a:t>
            </a:r>
          </a:p>
          <a:p>
            <a:r>
              <a:rPr lang="en-GB" sz="800" b="1" dirty="0"/>
              <a:t>• Laux, G. (2021). Serotonin reuptake inhibitors: citalopram, escitalopram, fluoxetine, fluvoxamine, paroxetine, and sertraline . In </a:t>
            </a:r>
            <a:r>
              <a:rPr lang="en-GB" sz="800" b="1" dirty="0" err="1"/>
              <a:t>NeuroPsychopharmacotherapy</a:t>
            </a:r>
            <a:r>
              <a:rPr lang="en-GB" sz="800" b="1" dirty="0"/>
              <a:t> (pp. 1-13). Cham:</a:t>
            </a:r>
          </a:p>
          <a:p>
            <a:r>
              <a:rPr lang="en-GB" sz="800" b="1" dirty="0"/>
              <a:t>Springer International Publishing.</a:t>
            </a:r>
          </a:p>
          <a:p>
            <a:r>
              <a:rPr lang="en-GB" sz="800" b="1" dirty="0"/>
              <a:t>• Nelson, D., </a:t>
            </a:r>
            <a:r>
              <a:rPr lang="en-GB" sz="800" b="1" dirty="0" err="1"/>
              <a:t>Inghels</a:t>
            </a:r>
            <a:r>
              <a:rPr lang="en-GB" sz="800" b="1" dirty="0"/>
              <a:t>, M., Kenny, A., Skinner, S., </a:t>
            </a:r>
            <a:r>
              <a:rPr lang="en-GB" sz="800" b="1" dirty="0" err="1"/>
              <a:t>McCranor</a:t>
            </a:r>
            <a:r>
              <a:rPr lang="en-GB" sz="800" b="1" dirty="0"/>
              <a:t>, T., Wyatt, S., </a:t>
            </a:r>
            <a:r>
              <a:rPr lang="en-GB" sz="800" b="1" dirty="0" err="1"/>
              <a:t>Phull</a:t>
            </a:r>
            <a:r>
              <a:rPr lang="en-GB" sz="800" b="1" dirty="0"/>
              <a:t>, J., Nanyonjo, A., Yusuff, O. and Gussy, M. (2023). Mental health professionals and telehealth in a</a:t>
            </a:r>
          </a:p>
          <a:p>
            <a:r>
              <a:rPr lang="en-GB" sz="800" b="1" dirty="0"/>
              <a:t>rural setting: a cross sectional survey. BMC Health Services Research, 23(1), p.200.</a:t>
            </a:r>
          </a:p>
          <a:p>
            <a:r>
              <a:rPr lang="en-GB" sz="800" b="1" dirty="0"/>
              <a:t>• NICE. (2005). Home. Retrieved from </a:t>
            </a:r>
            <a:r>
              <a:rPr lang="en-GB" sz="800" b="1" dirty="0">
                <a:hlinkClick r:id="rId4"/>
              </a:rPr>
              <a:t>https://www.nice.org.uk/guidance/cg31</a:t>
            </a:r>
            <a:endParaRPr lang="en-GB" sz="800" b="1" dirty="0"/>
          </a:p>
          <a:p>
            <a:pPr marL="171450" indent="-171450">
              <a:buFont typeface="Arial" panose="020B0604020202020204" pitchFamily="34" charset="0"/>
              <a:buChar char="•"/>
            </a:pPr>
            <a:r>
              <a:rPr lang="en-GB" sz="800" b="1" dirty="0"/>
              <a:t>Outsmarting Anxiety &amp; OCD. (2024). Understanding gold standard treatments for OCD: ERP</a:t>
            </a:r>
          </a:p>
          <a:p>
            <a:r>
              <a:rPr lang="en-GB" sz="800" b="1" dirty="0"/>
              <a:t>vs. I-CBT. Retrieved from https://outsmartingocd.com/understanding-gold-standard-treatments-</a:t>
            </a:r>
          </a:p>
          <a:p>
            <a:r>
              <a:rPr lang="en-GB" sz="800" b="1" dirty="0"/>
              <a:t>for-</a:t>
            </a:r>
            <a:r>
              <a:rPr lang="en-GB" sz="800" b="1" dirty="0" err="1"/>
              <a:t>ocd</a:t>
            </a:r>
            <a:r>
              <a:rPr lang="en-GB" sz="800" b="1" dirty="0"/>
              <a:t>-</a:t>
            </a:r>
            <a:r>
              <a:rPr lang="en-GB" sz="800" b="1" dirty="0" err="1"/>
              <a:t>erp</a:t>
            </a:r>
            <a:r>
              <a:rPr lang="en-GB" sz="800" b="1" dirty="0"/>
              <a:t>-vs-</a:t>
            </a:r>
            <a:r>
              <a:rPr lang="en-GB" sz="800" b="1" dirty="0" err="1"/>
              <a:t>i</a:t>
            </a:r>
            <a:r>
              <a:rPr lang="en-GB" sz="800" b="1" dirty="0"/>
              <a:t>-</a:t>
            </a:r>
            <a:r>
              <a:rPr lang="en-GB" sz="800" b="1" dirty="0" err="1"/>
              <a:t>cbt</a:t>
            </a:r>
            <a:r>
              <a:rPr lang="en-GB" sz="800" b="1" dirty="0"/>
              <a:t>/</a:t>
            </a:r>
          </a:p>
          <a:p>
            <a:r>
              <a:rPr lang="en-GB" sz="800" b="1" dirty="0"/>
              <a:t>• Pinto, A., Teller, J. and Wheaton, M.G. (2022). Obsessive-compulsive personality disorder: a review of symptomatology, impact on functioning, and treatment. Focus, 20(4),</a:t>
            </a:r>
          </a:p>
          <a:p>
            <a:r>
              <a:rPr lang="en-GB" sz="800" b="1" dirty="0"/>
              <a:t>pp.389-396.</a:t>
            </a:r>
          </a:p>
          <a:p>
            <a:r>
              <a:rPr lang="en-GB" sz="800" b="1" dirty="0"/>
              <a:t>• Porter, A., Franklin, M., De Vocht, F., </a:t>
            </a:r>
            <a:r>
              <a:rPr lang="en-GB" sz="800" b="1" dirty="0" err="1"/>
              <a:t>d'Apice</a:t>
            </a:r>
            <a:r>
              <a:rPr lang="en-GB" sz="800" b="1" dirty="0"/>
              <a:t>, K., Curtin, E., Albers, P. and Kidger, J. (2024). Estimating the effectiveness of an enhanced ‘Improving Access to Psychological</a:t>
            </a:r>
          </a:p>
          <a:p>
            <a:r>
              <a:rPr lang="en-GB" sz="800" b="1" dirty="0"/>
              <a:t>Therapies’ (IAPT) service addressing the wider determinants of mental health: a real-world evaluation. BMJ Open, 14(1), </a:t>
            </a:r>
            <a:r>
              <a:rPr lang="en-GB" sz="800" b="1" dirty="0" err="1"/>
              <a:t>p.e</a:t>
            </a:r>
            <a:r>
              <a:rPr lang="en-GB" sz="800" b="1" dirty="0"/>
              <a:t> 077220.</a:t>
            </a:r>
          </a:p>
          <a:p>
            <a:r>
              <a:rPr lang="en-GB" sz="800" b="1" dirty="0"/>
              <a:t>• Prizeman, K., McCabe, C. and Weinstein, N. (2024). Stigma and its impact on disclosure and mental health secrecy in young </a:t>
            </a:r>
            <a:r>
              <a:rPr lang="en-GB" sz="800" b="1" dirty="0" err="1"/>
              <a:t>peo</a:t>
            </a:r>
            <a:r>
              <a:rPr lang="en-GB" sz="800" b="1" dirty="0"/>
              <a:t> </a:t>
            </a:r>
            <a:r>
              <a:rPr lang="en-GB" sz="800" b="1" dirty="0" err="1"/>
              <a:t>ple</a:t>
            </a:r>
            <a:r>
              <a:rPr lang="en-GB" sz="800" b="1" dirty="0"/>
              <a:t> with clinical depression symptoms: A</a:t>
            </a:r>
          </a:p>
          <a:p>
            <a:r>
              <a:rPr lang="en-GB" sz="800" b="1" dirty="0"/>
              <a:t>qualitative analysis. PLOS ONE, 19(1), </a:t>
            </a:r>
            <a:r>
              <a:rPr lang="en-GB" sz="800" b="1" dirty="0" err="1"/>
              <a:t>p.e</a:t>
            </a:r>
            <a:r>
              <a:rPr lang="en-GB" sz="800" b="1" dirty="0"/>
              <a:t> 0296221.</a:t>
            </a:r>
          </a:p>
          <a:p>
            <a:r>
              <a:rPr lang="en-GB" sz="800" b="1" dirty="0"/>
              <a:t>• </a:t>
            </a:r>
            <a:r>
              <a:rPr lang="en-GB" sz="800" b="1" dirty="0" err="1"/>
              <a:t>Rigoux</a:t>
            </a:r>
            <a:r>
              <a:rPr lang="en-GB" sz="800" b="1" dirty="0"/>
              <a:t>, L., Stephan, K.E. and Petzschner, F.H. (2024). Beliefs, compulsive behavior and reduced confidence in control. PLOS Computational Biology, 20(6), </a:t>
            </a:r>
            <a:r>
              <a:rPr lang="en-GB" sz="800" b="1" dirty="0" err="1"/>
              <a:t>p.e</a:t>
            </a:r>
            <a:r>
              <a:rPr lang="en-GB" sz="800" b="1" dirty="0"/>
              <a:t> 1012207.</a:t>
            </a:r>
          </a:p>
          <a:p>
            <a:r>
              <a:rPr lang="en-GB" sz="800" b="1" dirty="0"/>
              <a:t>• Rizzolo, G. (2023). Obsessions and compulsions: A lifespan perspective. Journal of the American Psychoanalytic Association, 71(3), pp.445-487.</a:t>
            </a:r>
          </a:p>
          <a:p>
            <a:endParaRPr lang="en-GB" sz="800" b="1" dirty="0"/>
          </a:p>
          <a:p>
            <a:r>
              <a:rPr lang="en-GB" sz="800" b="1" dirty="0"/>
              <a:t>• Stein, D.J., Ruscio, A.M., </a:t>
            </a:r>
            <a:r>
              <a:rPr lang="en-GB" sz="800" b="1" dirty="0" err="1"/>
              <a:t>Altwaijri</a:t>
            </a:r>
            <a:r>
              <a:rPr lang="en-GB" sz="800" b="1" dirty="0"/>
              <a:t>, Y., Chiu, W.T., Sampson, N.A., Aguilar-Gaxiola, S., Al-</a:t>
            </a:r>
            <a:r>
              <a:rPr lang="en-GB" sz="800" b="1" dirty="0" err="1"/>
              <a:t>Hamzawi</a:t>
            </a:r>
            <a:r>
              <a:rPr lang="en-GB" sz="800" b="1" dirty="0"/>
              <a:t>, A., Alonso, J., </a:t>
            </a:r>
            <a:r>
              <a:rPr lang="en-GB" sz="800" b="1" dirty="0" err="1"/>
              <a:t>Chardoul</a:t>
            </a:r>
            <a:r>
              <a:rPr lang="en-GB" sz="800" b="1" dirty="0"/>
              <a:t>, S., </a:t>
            </a:r>
            <a:r>
              <a:rPr lang="en-GB" sz="800" b="1" dirty="0" err="1"/>
              <a:t>Gureje</a:t>
            </a:r>
            <a:r>
              <a:rPr lang="en-GB" sz="800" b="1" dirty="0"/>
              <a:t>, O. and Hu, C. (2025). Obsessive-</a:t>
            </a:r>
          </a:p>
          <a:p>
            <a:r>
              <a:rPr lang="en-GB" sz="800" b="1" dirty="0"/>
              <a:t>compulsive disorder in the World Mental Health surveys. BMC Medicine, 23(1), p.416.</a:t>
            </a:r>
          </a:p>
          <a:p>
            <a:endParaRPr lang="en-GB" sz="800" b="1" dirty="0"/>
          </a:p>
          <a:p>
            <a:r>
              <a:rPr lang="en-GB" sz="800" b="1" dirty="0"/>
              <a:t>• Stewart, T. (2024). Anxiety disorders and obsessive-compulsive disorder. In Psychiatric-Mental Health Nurse Practitioner Program Companion and Board Certification Exam</a:t>
            </a:r>
          </a:p>
          <a:p>
            <a:r>
              <a:rPr lang="en-GB" sz="800" b="1" dirty="0"/>
              <a:t>Review Workbook (pp. 223-260). Cham: Springer Nature Switzerland.</a:t>
            </a:r>
          </a:p>
          <a:p>
            <a:r>
              <a:rPr lang="en-GB" sz="800" b="1" dirty="0"/>
              <a:t>• Trompeter, N., </a:t>
            </a:r>
            <a:r>
              <a:rPr lang="en-GB" sz="800" b="1" dirty="0" err="1"/>
              <a:t>Johnco</a:t>
            </a:r>
            <a:r>
              <a:rPr lang="en-GB" sz="800" b="1" dirty="0"/>
              <a:t>, C., Zepeda-Burgos, R.M., Schneider, S.C., Cepeda, S.L., La </a:t>
            </a:r>
            <a:r>
              <a:rPr lang="en-GB" sz="800" b="1" dirty="0" err="1"/>
              <a:t>Buissonni</a:t>
            </a:r>
            <a:r>
              <a:rPr lang="az-Cyrl-AZ" sz="800" b="1" dirty="0"/>
              <a:t>ѐ</a:t>
            </a:r>
            <a:r>
              <a:rPr lang="en-GB" sz="800" b="1" dirty="0"/>
              <a:t>re-Ariza, V., </a:t>
            </a:r>
            <a:r>
              <a:rPr lang="en-GB" sz="800" b="1" dirty="0" err="1"/>
              <a:t>Guttfreund</a:t>
            </a:r>
            <a:r>
              <a:rPr lang="en-GB" sz="800" b="1" dirty="0"/>
              <a:t>, D. and Storch, E.A. (2022). Mental health literacy and</a:t>
            </a:r>
          </a:p>
          <a:p>
            <a:r>
              <a:rPr lang="en-GB" sz="800" b="1" dirty="0"/>
              <a:t>stigma among Salvadorian youth: anxiety, depression and obsessive-compulsive related disorders. Child Psychiatry &amp; Human Development, 53(1), pp.48-60.</a:t>
            </a:r>
          </a:p>
          <a:p>
            <a:r>
              <a:rPr lang="en-GB" sz="800" b="1" dirty="0"/>
              <a:t>• Turan, J.M., </a:t>
            </a:r>
            <a:r>
              <a:rPr lang="en-GB" sz="800" b="1" dirty="0" err="1"/>
              <a:t>Elafros</a:t>
            </a:r>
            <a:r>
              <a:rPr lang="en-GB" sz="800" b="1" dirty="0"/>
              <a:t>, M.A., </a:t>
            </a:r>
            <a:r>
              <a:rPr lang="en-GB" sz="800" b="1" dirty="0" err="1"/>
              <a:t>Logie</a:t>
            </a:r>
            <a:r>
              <a:rPr lang="en-GB" sz="800" b="1" dirty="0"/>
              <a:t>, C.H., Banik, S., Turan, B., Crockett, K.B., Pescosolido, B. and Murray, S.M. (2025). Challenges and opportunities in examining and</a:t>
            </a:r>
          </a:p>
          <a:p>
            <a:r>
              <a:rPr lang="en-GB" sz="800" b="1" dirty="0"/>
              <a:t>addressing intersectional stigma and health. Focus, 23(1), pp.70-84.</a:t>
            </a:r>
          </a:p>
          <a:p>
            <a:r>
              <a:rPr lang="en-GB" sz="800" b="1" dirty="0"/>
              <a:t>• WHO. (2018a). Retrieved from https://icd.who.int/en/</a:t>
            </a:r>
          </a:p>
        </p:txBody>
      </p:sp>
    </p:spTree>
    <p:extLst>
      <p:ext uri="{BB962C8B-B14F-4D97-AF65-F5344CB8AC3E}">
        <p14:creationId xmlns:p14="http://schemas.microsoft.com/office/powerpoint/2010/main" val="4212327888"/>
      </p:ext>
    </p:extLst>
  </p:cSld>
  <p:clrMapOvr>
    <a:masterClrMapping/>
  </p:clrMapOvr>
</p:sld>
</file>

<file path=ppt/theme/theme1.xml><?xml version="1.0" encoding="utf-8"?>
<a:theme xmlns:a="http://schemas.openxmlformats.org/drawingml/2006/main" name="Slic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106</TotalTime>
  <Words>2245</Words>
  <Application>Microsoft Office PowerPoint</Application>
  <PresentationFormat>Widescreen</PresentationFormat>
  <Paragraphs>118</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Century Gothic</vt:lpstr>
      <vt:lpstr>Wingdings 3</vt:lpstr>
      <vt:lpstr>Slice</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Azra Bi (2312900)</dc:creator>
  <cp:lastModifiedBy>Azra Bi (2312900)</cp:lastModifiedBy>
  <cp:revision>10</cp:revision>
  <dcterms:created xsi:type="dcterms:W3CDTF">2025-10-20T20:33:44Z</dcterms:created>
  <dcterms:modified xsi:type="dcterms:W3CDTF">2025-10-30T23:41:33Z</dcterms:modified>
</cp:coreProperties>
</file>