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7" r:id="rId6"/>
    <p:sldId id="258" r:id="rId7"/>
    <p:sldId id="259" r:id="rId8"/>
    <p:sldId id="261" r:id="rId9"/>
    <p:sldId id="262" r:id="rId10"/>
    <p:sldId id="265" r:id="rId11"/>
    <p:sldId id="266" r:id="rId12"/>
    <p:sldId id="267" r:id="rId13"/>
  </p:sldIdLst>
  <p:sldSz cx="12192000" cy="6858000"/>
  <p:notesSz cx="6858000" cy="9144000"/>
  <p:defaultTextStyle>
    <a:defPPr rtl="0">
      <a:defRPr lang="ro-ro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E00349-ECD1-E5FF-D168-B23A4F0E4E04}" v="470" dt="2022-02-27T11:28:51.930"/>
    <p1510:client id="{21157F69-9F50-D062-16F7-582F8CA622EA}" v="14" dt="2022-02-26T13:45:46.471"/>
    <p1510:client id="{24DD748F-D09E-9A32-1E91-B9C7D8BEFB89}" v="4" dt="2022-02-26T13:48:45.591"/>
    <p1510:client id="{2D57F684-494E-F1DD-1245-2A94EC1F7222}" v="6" dt="2022-02-27T11:41:05.093"/>
    <p1510:client id="{7BA91EC1-14B0-4574-B5F5-0250AA839C19}" v="76" dt="2022-02-27T12:47:18.381"/>
    <p1510:client id="{7BBA2FBF-AC81-ADD0-E8F4-72FC1C8DA4EF}" v="200" dt="2022-02-26T14:57:59.643"/>
    <p1510:client id="{7E7245DF-07A5-0D2C-D3F8-0D4DB531B8BE}" v="32" dt="2022-02-27T10:46:24.653"/>
    <p1510:client id="{8EB87BF0-CC51-5EBF-9D9E-E0574B1B1B22}" v="4" dt="2022-02-27T00:18:05.750"/>
    <p1510:client id="{96B4144D-7A50-0228-9F08-451F0DFE6675}" v="10" dt="2022-02-26T13:54:47.057"/>
    <p1510:client id="{D66FC7AB-15FC-1801-6F75-462A4513EE22}" v="4" dt="2022-02-26T13:51:31.349"/>
    <p1510:client id="{DC1F5F47-6EE7-4B1A-FB8E-E60243277D3C}" v="90" dt="2022-02-26T14:25:26.5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 autoAdjust="0"/>
  </p:normalViewPr>
  <p:slideViewPr>
    <p:cSldViewPr snapToGrid="0">
      <p:cViewPr varScale="1">
        <p:scale>
          <a:sx n="83" d="100"/>
          <a:sy n="83" d="100"/>
        </p:scale>
        <p:origin x="686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2" d="100"/>
          <a:sy n="82" d="100"/>
        </p:scale>
        <p:origin x="3954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ro-RO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46788F2-B3E0-4112-8E9D-08FBE4DBAE82}" type="datetime1">
              <a:rPr lang="ro-RO" smtClean="0"/>
              <a:t>27.02.2022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ro-RO" noProof="0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7976C5B-4DB3-4A13-8CE5-E88AFF3B269F}" type="datetime1">
              <a:rPr lang="ro-RO" noProof="0" smtClean="0"/>
              <a:t>27.02.2022</a:t>
            </a:fld>
            <a:endParaRPr lang="ro-RO" noProof="0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ro-RO" noProof="0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ro-RO" noProof="0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ro-RO" noProof="0" smtClean="0"/>
              <a:t>‹#›</a:t>
            </a:fld>
            <a:endParaRPr lang="ro-RO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18CCA95-4F40-4CDD-BF1E-B8C9EB86EE73}" type="slidenum">
              <a:rPr lang="ro-RO" smtClean="0"/>
              <a:t>1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2/27/2022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8254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835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6760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69950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0974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839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0174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1597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784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859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709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589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boomers.com/c/digital-literacy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server.org/photo/6157/Ethical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NUL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wtsd.ac.uk/abou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bg1">
              <a:tint val="98000"/>
              <a:satMod val="17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ine 6" descr="Fingerprint scanning machine">
            <a:extLst>
              <a:ext uri="{FF2B5EF4-FFF2-40B4-BE49-F238E27FC236}">
                <a16:creationId xmlns:a16="http://schemas.microsoft.com/office/drawing/2014/main" id="{4F2016D5-CBC4-4869-A2E2-E5CF4E802E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202" b="9529"/>
          <a:stretch/>
        </p:blipFill>
        <p:spPr>
          <a:xfrm>
            <a:off x="-1" y="0"/>
            <a:ext cx="12191980" cy="6858000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9FBB9AF1-CE92-475C-A47B-5FC32922B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0"/>
            <a:ext cx="12191999" cy="6858000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0"/>
                </a:srgbClr>
              </a:gs>
              <a:gs pos="30000">
                <a:srgbClr val="000000"/>
              </a:gs>
            </a:gsLst>
            <a:lin ang="2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9052560" cy="35461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ro-RO" sz="5400" i="0" err="1">
                <a:solidFill>
                  <a:srgbClr val="FFFFFF"/>
                </a:solidFill>
                <a:latin typeface="Arial"/>
                <a:cs typeface="Arial"/>
              </a:rPr>
              <a:t>How</a:t>
            </a:r>
            <a:r>
              <a:rPr lang="ro-RO" sz="5400" i="0" dirty="0">
                <a:solidFill>
                  <a:srgbClr val="FFFFFF"/>
                </a:solidFill>
                <a:latin typeface="Arial"/>
                <a:cs typeface="Arial"/>
              </a:rPr>
              <a:t> do </a:t>
            </a:r>
            <a:r>
              <a:rPr lang="ro-RO" sz="5400" i="0" err="1">
                <a:solidFill>
                  <a:srgbClr val="FFFFFF"/>
                </a:solidFill>
                <a:latin typeface="Arial"/>
                <a:cs typeface="Arial"/>
              </a:rPr>
              <a:t>we</a:t>
            </a:r>
            <a:r>
              <a:rPr lang="ro-RO" sz="5400" i="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ro-RO" sz="5400" i="0" err="1">
                <a:solidFill>
                  <a:srgbClr val="FFFFFF"/>
                </a:solidFill>
                <a:latin typeface="Arial"/>
                <a:cs typeface="Arial"/>
              </a:rPr>
              <a:t>use</a:t>
            </a:r>
            <a:r>
              <a:rPr lang="ro-RO" sz="5400" i="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ro-RO" sz="5400" i="0" err="1">
                <a:solidFill>
                  <a:srgbClr val="FFFFFF"/>
                </a:solidFill>
                <a:latin typeface="Arial"/>
                <a:cs typeface="Arial"/>
              </a:rPr>
              <a:t>technology</a:t>
            </a:r>
            <a:r>
              <a:rPr lang="ro-RO" sz="5400" i="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ro-RO" sz="5400" i="0" err="1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lang="ro-RO" sz="5400" i="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ro-RO" sz="5400" i="0" err="1">
                <a:solidFill>
                  <a:srgbClr val="FFFFFF"/>
                </a:solidFill>
                <a:latin typeface="Arial"/>
                <a:cs typeface="Arial"/>
              </a:rPr>
              <a:t>collaborate</a:t>
            </a:r>
            <a:r>
              <a:rPr lang="ro-RO" sz="5400" i="0" dirty="0">
                <a:solidFill>
                  <a:srgbClr val="FFFFFF"/>
                </a:solidFill>
                <a:latin typeface="Arial"/>
                <a:cs typeface="Arial"/>
              </a:rPr>
              <a:t> at </a:t>
            </a:r>
            <a:r>
              <a:rPr lang="ro-RO" sz="5400" i="0" err="1">
                <a:solidFill>
                  <a:srgbClr val="FFFFFF"/>
                </a:solidFill>
                <a:latin typeface="Arial"/>
                <a:cs typeface="Arial"/>
              </a:rPr>
              <a:t>uwtsd</a:t>
            </a:r>
            <a:r>
              <a:rPr lang="ro-RO" sz="8000" i="0">
                <a:solidFill>
                  <a:srgbClr val="FFFF00"/>
                </a:solidFill>
                <a:latin typeface="Arial"/>
                <a:cs typeface="Arial"/>
              </a:rPr>
              <a:t>?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5253" y="4229257"/>
            <a:ext cx="6137148" cy="1708438"/>
          </a:xfr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  <a:latin typeface="Arial"/>
                <a:cs typeface="Arial"/>
              </a:rPr>
              <a:t>Title:</a:t>
            </a:r>
            <a:r>
              <a:rPr lang="ro-RO" sz="1800" dirty="0">
                <a:solidFill>
                  <a:srgbClr val="FFFFFF"/>
                </a:solidFill>
                <a:latin typeface="Arial"/>
                <a:cs typeface="Arial"/>
              </a:rPr>
              <a:t>Digital </a:t>
            </a:r>
            <a:r>
              <a:rPr lang="ro-RO" sz="1800" dirty="0" err="1">
                <a:solidFill>
                  <a:srgbClr val="FFFFFF"/>
                </a:solidFill>
                <a:latin typeface="Arial"/>
                <a:cs typeface="Arial"/>
              </a:rPr>
              <a:t>Skills</a:t>
            </a:r>
            <a:r>
              <a:rPr lang="ro-RO" sz="18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ro-RO" sz="1800" dirty="0" err="1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lang="ro-RO" sz="18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ro-RO" sz="1800" dirty="0" err="1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r>
              <a:rPr lang="ro-RO" sz="1800" dirty="0">
                <a:solidFill>
                  <a:srgbClr val="FFFFFF"/>
                </a:solidFill>
                <a:latin typeface="Arial"/>
                <a:cs typeface="Arial"/>
              </a:rPr>
              <a:t> </a:t>
            </a:r>
            <a:r>
              <a:rPr lang="ro-RO" sz="1800" dirty="0" err="1">
                <a:solidFill>
                  <a:srgbClr val="FFFFFF"/>
                </a:solidFill>
                <a:latin typeface="Arial"/>
                <a:cs typeface="Arial"/>
              </a:rPr>
              <a:t>Methods</a:t>
            </a:r>
            <a:endParaRPr lang="en-GB" sz="1800" dirty="0" err="1">
              <a:solidFill>
                <a:srgbClr val="FFFFFF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  <a:latin typeface="Arial"/>
                <a:cs typeface="Arial"/>
              </a:rPr>
              <a:t>Module code:(BMSW4003)</a:t>
            </a:r>
            <a:endParaRPr lang="ro-RO" sz="1800" dirty="0">
              <a:solidFill>
                <a:srgbClr val="FFFFFF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ro-RO" sz="1800" dirty="0">
                <a:solidFill>
                  <a:srgbClr val="FFFFFF"/>
                </a:solidFill>
                <a:latin typeface="Arial"/>
                <a:ea typeface="+mn-lt"/>
                <a:cs typeface="Arial"/>
              </a:rPr>
              <a:t>(2118368)</a:t>
            </a:r>
            <a:r>
              <a:rPr lang="ro-RO" sz="1800" dirty="0">
                <a:solidFill>
                  <a:srgbClr val="FFFFFF"/>
                </a:solidFill>
                <a:latin typeface="Arial"/>
                <a:cs typeface="Arial"/>
              </a:rPr>
              <a:t> Mircea </a:t>
            </a:r>
            <a:r>
              <a:rPr lang="ro-RO" sz="1800" dirty="0" err="1">
                <a:solidFill>
                  <a:srgbClr val="FFFFFF"/>
                </a:solidFill>
                <a:latin typeface="Arial"/>
                <a:cs typeface="Arial"/>
              </a:rPr>
              <a:t>Gingasu</a:t>
            </a:r>
          </a:p>
          <a:p>
            <a:pPr>
              <a:lnSpc>
                <a:spcPct val="90000"/>
              </a:lnSpc>
            </a:pPr>
            <a:r>
              <a:rPr lang="ro-RO" sz="1800" b="1" dirty="0">
                <a:solidFill>
                  <a:srgbClr val="FFFFFF"/>
                </a:solidFill>
                <a:latin typeface="Arial"/>
                <a:ea typeface="+mn-lt"/>
                <a:cs typeface="Arial"/>
              </a:rPr>
              <a:t>(</a:t>
            </a:r>
            <a:r>
              <a:rPr lang="ro-RO" sz="1800" dirty="0">
                <a:solidFill>
                  <a:srgbClr val="FFFFFF"/>
                </a:solidFill>
                <a:latin typeface="Arial"/>
                <a:ea typeface="+mn-lt"/>
                <a:cs typeface="Arial"/>
              </a:rPr>
              <a:t>2120452)</a:t>
            </a:r>
            <a:r>
              <a:rPr lang="ro-RO" sz="1800" dirty="0">
                <a:solidFill>
                  <a:srgbClr val="FFFFFF"/>
                </a:solidFill>
                <a:latin typeface="Arial"/>
                <a:cs typeface="Arial"/>
              </a:rPr>
              <a:t> Miroslav </a:t>
            </a:r>
            <a:r>
              <a:rPr lang="ro-RO" sz="1800" dirty="0" err="1">
                <a:solidFill>
                  <a:srgbClr val="FFFFFF"/>
                </a:solidFill>
                <a:latin typeface="Arial"/>
                <a:cs typeface="Arial"/>
              </a:rPr>
              <a:t>Farbar</a:t>
            </a:r>
            <a:endParaRPr lang="en-GB" sz="1800" dirty="0" err="1">
              <a:solidFill>
                <a:srgbClr val="FFFFFF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  <a:latin typeface="Arial"/>
                <a:cs typeface="Arial"/>
              </a:rPr>
              <a:t>Lecture: Abdi Rahman (Sunday PM GRP 4)</a:t>
            </a:r>
            <a:endParaRPr lang="ro-RO" sz="1800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D81E42A3-743C-4C15-9DA8-93AA9AEB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0507757B-DAAE-4ABA-A00A-F04712D3B710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Title</a:t>
            </a:r>
            <a:r>
              <a:rPr lang="ro-RO"/>
              <a:t> </a:t>
            </a:r>
            <a:r>
              <a:rPr lang="ro-RO" err="1"/>
              <a:t>slide</a:t>
            </a:r>
          </a:p>
        </p:txBody>
      </p:sp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10C9A191-62EE-4A86-8FF9-6794BC3C5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6">
            <a:extLst>
              <a:ext uri="{FF2B5EF4-FFF2-40B4-BE49-F238E27FC236}">
                <a16:creationId xmlns:a16="http://schemas.microsoft.com/office/drawing/2014/main" id="{8F310F4C-AAD3-417D-B204-5B5C4D4A592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631" b="737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2" name="Rectangle 101">
            <a:extLst>
              <a:ext uri="{FF2B5EF4-FFF2-40B4-BE49-F238E27FC236}">
                <a16:creationId xmlns:a16="http://schemas.microsoft.com/office/drawing/2014/main" id="{6222F81D-28CB-42CB-9961-602C33F65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04775B42-03B4-44B2-BB5D-7A1E74900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16" y="1675368"/>
            <a:ext cx="3977492" cy="2656175"/>
          </a:xfrm>
        </p:spPr>
        <p:txBody>
          <a:bodyPr>
            <a:normAutofit/>
          </a:bodyPr>
          <a:lstStyle/>
          <a:p>
            <a:pPr algn="ctr"/>
            <a:r>
              <a:rPr lang="ro-RO" sz="3200" b="1" i="0" dirty="0">
                <a:latin typeface="Arial"/>
                <a:ea typeface="+mj-lt"/>
                <a:cs typeface="Arial"/>
              </a:rPr>
              <a:t>Wh</a:t>
            </a:r>
            <a:r>
              <a:rPr lang="en-GB" sz="3200" b="1" i="0" dirty="0">
                <a:latin typeface="Arial"/>
                <a:ea typeface="+mj-lt"/>
                <a:cs typeface="Arial"/>
              </a:rPr>
              <a:t>ich</a:t>
            </a:r>
            <a:r>
              <a:rPr lang="ro-RO" sz="3200" b="1" i="0" dirty="0">
                <a:latin typeface="Arial"/>
                <a:ea typeface="+mj-lt"/>
                <a:cs typeface="Arial"/>
              </a:rPr>
              <a:t> digital tool is most commonlyused for  collaboration at UWTSD?</a:t>
            </a:r>
            <a:endParaRPr lang="ro-RO" sz="3200" b="1" dirty="0">
              <a:latin typeface="Arial"/>
              <a:cs typeface="Arial"/>
            </a:endParaRPr>
          </a:p>
        </p:txBody>
      </p: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081E1E49-F752-49CA-BFF6-1303B0A8A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FAB343E-0FBF-47E7-AB1E-69BF0F7CF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0221" y="2135530"/>
            <a:ext cx="4662195" cy="3018867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/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342900" indent="-342900"/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Relevant existing research</a:t>
            </a:r>
          </a:p>
          <a:p>
            <a:pPr marL="342900" indent="-342900"/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Proposed method</a:t>
            </a:r>
          </a:p>
          <a:p>
            <a:pPr marL="342900" indent="-342900"/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Ethical consideration</a:t>
            </a:r>
          </a:p>
          <a:p>
            <a:pPr marL="342900" indent="-342900"/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Research timeline</a:t>
            </a:r>
          </a:p>
          <a:p>
            <a:pPr marL="342900" indent="-342900"/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</a:p>
        </p:txBody>
      </p:sp>
      <p:sp>
        <p:nvSpPr>
          <p:cNvPr id="106" name="Freeform 6">
            <a:extLst>
              <a:ext uri="{FF2B5EF4-FFF2-40B4-BE49-F238E27FC236}">
                <a16:creationId xmlns:a16="http://schemas.microsoft.com/office/drawing/2014/main" id="{4E75910E-4112-4447-8981-4CA7ACEF9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D0045317-3FBC-41EC-A44C-1BBD30A17F5C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/>
              <a:t>Table of </a:t>
            </a:r>
            <a:r>
              <a:rPr lang="ro-RO" err="1"/>
              <a:t>contents</a:t>
            </a:r>
            <a:r>
              <a:rPr lang="ro-RO"/>
              <a:t> </a:t>
            </a:r>
            <a:r>
              <a:rPr lang="ro-RO" err="1"/>
              <a:t>slide</a:t>
            </a: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68501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43">
            <a:extLst>
              <a:ext uri="{FF2B5EF4-FFF2-40B4-BE49-F238E27FC236}">
                <a16:creationId xmlns:a16="http://schemas.microsoft.com/office/drawing/2014/main" id="{10C9A191-62EE-4A86-8FF9-6794BC3C5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6" descr="Fingerprint scanning machine">
            <a:extLst>
              <a:ext uri="{FF2B5EF4-FFF2-40B4-BE49-F238E27FC236}">
                <a16:creationId xmlns:a16="http://schemas.microsoft.com/office/drawing/2014/main" id="{B107104F-1A37-4004-A941-E73D91E308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6202" b="952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8" name="Rectangle 45">
            <a:extLst>
              <a:ext uri="{FF2B5EF4-FFF2-40B4-BE49-F238E27FC236}">
                <a16:creationId xmlns:a16="http://schemas.microsoft.com/office/drawing/2014/main" id="{6222F81D-28CB-42CB-9961-602C33F65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04775B42-03B4-44B2-BB5D-7A1E74900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9631" y="3098814"/>
            <a:ext cx="3831335" cy="660980"/>
          </a:xfrm>
        </p:spPr>
        <p:txBody>
          <a:bodyPr>
            <a:normAutofit/>
          </a:bodyPr>
          <a:lstStyle/>
          <a:p>
            <a:pPr algn="ctr"/>
            <a:r>
              <a:rPr lang="ro-RO" sz="3600" b="1" i="0" err="1">
                <a:latin typeface="Arial"/>
                <a:ea typeface="+mj-lt"/>
                <a:cs typeface="Arial"/>
              </a:rPr>
              <a:t>Introduction</a:t>
            </a:r>
            <a:endParaRPr lang="ro-RO" sz="3600" b="1" i="0">
              <a:latin typeface="Arial"/>
              <a:ea typeface="+mj-lt"/>
              <a:cs typeface="Arial"/>
            </a:endParaRPr>
          </a:p>
        </p:txBody>
      </p:sp>
      <p:cxnSp>
        <p:nvCxnSpPr>
          <p:cNvPr id="59" name="Straight Connector 47">
            <a:extLst>
              <a:ext uri="{FF2B5EF4-FFF2-40B4-BE49-F238E27FC236}">
                <a16:creationId xmlns:a16="http://schemas.microsoft.com/office/drawing/2014/main" id="{081E1E49-F752-49CA-BFF6-1303B0A8A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FAB343E-0FBF-47E7-AB1E-69BF0F7CF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1105" y="2236172"/>
            <a:ext cx="6197007" cy="431282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ro-RO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In the 21st century, digital tools have become essential in any form of communication, research, presentation and storage of information. Moreover,digital tools  becomes a research topic in order to develop and adapt them to current requirements. This is why UWTSD has developed a dedicated course called Digital Skills and Research Methods.</a:t>
            </a:r>
            <a:endParaRPr lang="ro-RO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Freeform 6">
            <a:extLst>
              <a:ext uri="{FF2B5EF4-FFF2-40B4-BE49-F238E27FC236}">
                <a16:creationId xmlns:a16="http://schemas.microsoft.com/office/drawing/2014/main" id="{4E75910E-4112-4447-8981-4CA7ACEF9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363EDDDC-EF63-4A68-8E33-CF6E87B82337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Introduction</a:t>
            </a:r>
            <a:r>
              <a:rPr lang="ro-RO"/>
              <a:t> </a:t>
            </a:r>
            <a:r>
              <a:rPr lang="ro-RO" err="1"/>
              <a:t>slide</a:t>
            </a:r>
          </a:p>
        </p:txBody>
      </p:sp>
    </p:spTree>
    <p:extLst>
      <p:ext uri="{BB962C8B-B14F-4D97-AF65-F5344CB8AC3E}">
        <p14:creationId xmlns:p14="http://schemas.microsoft.com/office/powerpoint/2010/main" val="3370507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1">
            <a:extLst>
              <a:ext uri="{FF2B5EF4-FFF2-40B4-BE49-F238E27FC236}">
                <a16:creationId xmlns:a16="http://schemas.microsoft.com/office/drawing/2014/main" id="{10C9A191-62EE-4A86-8FF9-6794BC3C5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6" descr="Fingerprint scanning machine">
            <a:extLst>
              <a:ext uri="{FF2B5EF4-FFF2-40B4-BE49-F238E27FC236}">
                <a16:creationId xmlns:a16="http://schemas.microsoft.com/office/drawing/2014/main" id="{C275A521-02F7-4D64-9907-5878DC7E1C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6202" b="9529"/>
          <a:stretch/>
        </p:blipFill>
        <p:spPr>
          <a:xfrm>
            <a:off x="2" y="0"/>
            <a:ext cx="12191998" cy="6977269"/>
          </a:xfrm>
          <a:prstGeom prst="rect">
            <a:avLst/>
          </a:prstGeom>
        </p:spPr>
      </p:pic>
      <p:sp>
        <p:nvSpPr>
          <p:cNvPr id="81" name="Rectangle 73">
            <a:extLst>
              <a:ext uri="{FF2B5EF4-FFF2-40B4-BE49-F238E27FC236}">
                <a16:creationId xmlns:a16="http://schemas.microsoft.com/office/drawing/2014/main" id="{6222F81D-28CB-42CB-9961-602C33F65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2" name="Straight Connector 75">
            <a:extLst>
              <a:ext uri="{FF2B5EF4-FFF2-40B4-BE49-F238E27FC236}">
                <a16:creationId xmlns:a16="http://schemas.microsoft.com/office/drawing/2014/main" id="{081E1E49-F752-49CA-BFF6-1303B0A8A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FAB343E-0FBF-47E7-AB1E-69BF0F7CF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992" y="1143493"/>
            <a:ext cx="6197007" cy="43128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>
                <a:ea typeface="+mn-lt"/>
                <a:cs typeface="+mn-lt"/>
              </a:rPr>
              <a:t>The </a:t>
            </a:r>
            <a:r>
              <a:rPr lang="ro-RO" err="1">
                <a:ea typeface="+mn-lt"/>
                <a:cs typeface="+mn-lt"/>
              </a:rPr>
              <a:t>accelerated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development</a:t>
            </a:r>
            <a:r>
              <a:rPr lang="ro-RO">
                <a:ea typeface="+mn-lt"/>
                <a:cs typeface="+mn-lt"/>
              </a:rPr>
              <a:t> of </a:t>
            </a:r>
            <a:r>
              <a:rPr lang="ro-RO" err="1">
                <a:ea typeface="+mn-lt"/>
                <a:cs typeface="+mn-lt"/>
              </a:rPr>
              <a:t>communication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technologies</a:t>
            </a:r>
            <a:r>
              <a:rPr lang="ro-RO">
                <a:ea typeface="+mn-lt"/>
                <a:cs typeface="+mn-lt"/>
              </a:rPr>
              <a:t>, </a:t>
            </a:r>
            <a:r>
              <a:rPr lang="ro-RO" err="1">
                <a:ea typeface="+mn-lt"/>
                <a:cs typeface="+mn-lt"/>
              </a:rPr>
              <a:t>learning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and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presentation</a:t>
            </a:r>
            <a:r>
              <a:rPr lang="ro-RO">
                <a:ea typeface="+mn-lt"/>
                <a:cs typeface="+mn-lt"/>
              </a:rPr>
              <a:t> of </a:t>
            </a:r>
            <a:r>
              <a:rPr lang="ro-RO" err="1">
                <a:ea typeface="+mn-lt"/>
                <a:cs typeface="+mn-lt"/>
              </a:rPr>
              <a:t>various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materials</a:t>
            </a:r>
            <a:r>
              <a:rPr lang="ro-RO">
                <a:ea typeface="+mn-lt"/>
                <a:cs typeface="+mn-lt"/>
              </a:rPr>
              <a:t> in </a:t>
            </a:r>
            <a:r>
              <a:rPr lang="ro-RO" err="1">
                <a:ea typeface="+mn-lt"/>
                <a:cs typeface="+mn-lt"/>
              </a:rPr>
              <a:t>educational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institutions</a:t>
            </a:r>
            <a:r>
              <a:rPr lang="ro-RO">
                <a:ea typeface="+mn-lt"/>
                <a:cs typeface="+mn-lt"/>
              </a:rPr>
              <a:t>, </a:t>
            </a:r>
            <a:r>
              <a:rPr lang="ro-RO" err="1">
                <a:ea typeface="+mn-lt"/>
                <a:cs typeface="+mn-lt"/>
              </a:rPr>
              <a:t>can</a:t>
            </a:r>
            <a:r>
              <a:rPr lang="ro-RO">
                <a:ea typeface="+mn-lt"/>
                <a:cs typeface="+mn-lt"/>
              </a:rPr>
              <a:t> open a </a:t>
            </a:r>
            <a:r>
              <a:rPr lang="ro-RO" err="1">
                <a:ea typeface="+mn-lt"/>
                <a:cs typeface="+mn-lt"/>
              </a:rPr>
              <a:t>number</a:t>
            </a:r>
            <a:r>
              <a:rPr lang="ro-RO">
                <a:ea typeface="+mn-lt"/>
                <a:cs typeface="+mn-lt"/>
              </a:rPr>
              <a:t> of </a:t>
            </a:r>
            <a:r>
              <a:rPr lang="ro-RO" err="1">
                <a:ea typeface="+mn-lt"/>
                <a:cs typeface="+mn-lt"/>
              </a:rPr>
              <a:t>interesting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questions</a:t>
            </a:r>
            <a:r>
              <a:rPr lang="ro-RO">
                <a:ea typeface="+mn-lt"/>
                <a:cs typeface="+mn-lt"/>
              </a:rPr>
              <a:t>, </a:t>
            </a:r>
            <a:r>
              <a:rPr lang="ro-RO" err="1">
                <a:ea typeface="+mn-lt"/>
                <a:cs typeface="+mn-lt"/>
              </a:rPr>
              <a:t>such</a:t>
            </a:r>
            <a:r>
              <a:rPr lang="ro-RO">
                <a:ea typeface="+mn-lt"/>
                <a:cs typeface="+mn-lt"/>
              </a:rPr>
              <a:t> as: </a:t>
            </a:r>
            <a:r>
              <a:rPr lang="ro-RO" err="1">
                <a:ea typeface="+mn-lt"/>
                <a:cs typeface="+mn-lt"/>
              </a:rPr>
              <a:t>What</a:t>
            </a:r>
            <a:r>
              <a:rPr lang="ro-RO">
                <a:ea typeface="+mn-lt"/>
                <a:cs typeface="+mn-lt"/>
              </a:rPr>
              <a:t> are  digital </a:t>
            </a:r>
            <a:r>
              <a:rPr lang="ro-RO" err="1">
                <a:ea typeface="+mn-lt"/>
                <a:cs typeface="+mn-lt"/>
              </a:rPr>
              <a:t>tools</a:t>
            </a:r>
            <a:r>
              <a:rPr lang="ro-RO">
                <a:ea typeface="+mn-lt"/>
                <a:cs typeface="+mn-lt"/>
              </a:rPr>
              <a:t>? </a:t>
            </a:r>
            <a:r>
              <a:rPr lang="ro-RO" err="1">
                <a:ea typeface="+mn-lt"/>
                <a:cs typeface="+mn-lt"/>
              </a:rPr>
              <a:t>How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does</a:t>
            </a:r>
            <a:r>
              <a:rPr lang="ro-RO">
                <a:ea typeface="+mn-lt"/>
                <a:cs typeface="+mn-lt"/>
              </a:rPr>
              <a:t> it </a:t>
            </a:r>
            <a:r>
              <a:rPr lang="ro-RO" err="1">
                <a:ea typeface="+mn-lt"/>
                <a:cs typeface="+mn-lt"/>
              </a:rPr>
              <a:t>help</a:t>
            </a:r>
            <a:r>
              <a:rPr lang="ro-RO">
                <a:ea typeface="+mn-lt"/>
                <a:cs typeface="+mn-lt"/>
              </a:rPr>
              <a:t> in </a:t>
            </a:r>
            <a:r>
              <a:rPr lang="ro-RO" err="1">
                <a:ea typeface="+mn-lt"/>
                <a:cs typeface="+mn-lt"/>
              </a:rPr>
              <a:t>the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learning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process</a:t>
            </a:r>
            <a:r>
              <a:rPr lang="ro-RO">
                <a:ea typeface="+mn-lt"/>
                <a:cs typeface="+mn-lt"/>
              </a:rPr>
              <a:t>? </a:t>
            </a:r>
            <a:r>
              <a:rPr lang="ro-RO" err="1">
                <a:ea typeface="+mn-lt"/>
                <a:cs typeface="+mn-lt"/>
              </a:rPr>
              <a:t>How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can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be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used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effectively</a:t>
            </a:r>
            <a:r>
              <a:rPr lang="ro-RO">
                <a:ea typeface="+mn-lt"/>
                <a:cs typeface="+mn-lt"/>
              </a:rPr>
              <a:t>? Information </a:t>
            </a:r>
            <a:r>
              <a:rPr lang="ro-RO" err="1">
                <a:ea typeface="+mn-lt"/>
                <a:cs typeface="+mn-lt"/>
              </a:rPr>
              <a:t>about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this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can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be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found</a:t>
            </a:r>
            <a:r>
              <a:rPr lang="ro-RO">
                <a:ea typeface="+mn-lt"/>
                <a:cs typeface="+mn-lt"/>
              </a:rPr>
              <a:t> in:</a:t>
            </a:r>
            <a:endParaRPr lang="ro-RO">
              <a:ea typeface="+mn-lt"/>
              <a:cs typeface="Arial" panose="020B0604020202020204" pitchFamily="34" charset="0"/>
            </a:endParaRPr>
          </a:p>
          <a:p>
            <a:r>
              <a:rPr lang="ro-RO" err="1">
                <a:ea typeface="+mn-lt"/>
                <a:cs typeface="+mn-lt"/>
              </a:rPr>
              <a:t>published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articles</a:t>
            </a:r>
            <a:r>
              <a:rPr lang="ro-RO">
                <a:ea typeface="+mn-lt"/>
                <a:cs typeface="+mn-lt"/>
              </a:rPr>
              <a:t> ( </a:t>
            </a:r>
            <a:r>
              <a:rPr lang="ro-RO" err="1">
                <a:latin typeface="Arial"/>
                <a:ea typeface="+mn-lt"/>
                <a:cs typeface="Arial"/>
              </a:rPr>
              <a:t>Pulyaeva</a:t>
            </a:r>
            <a:r>
              <a:rPr lang="ro-RO">
                <a:latin typeface="Arial"/>
                <a:ea typeface="+mn-lt"/>
                <a:cs typeface="Arial"/>
              </a:rPr>
              <a:t>, V. N. </a:t>
            </a:r>
            <a:r>
              <a:rPr lang="ro-RO" i="1">
                <a:latin typeface="Arial"/>
                <a:ea typeface="+mn-lt"/>
                <a:cs typeface="Arial"/>
              </a:rPr>
              <a:t>et al</a:t>
            </a:r>
            <a:r>
              <a:rPr lang="ro-RO">
                <a:latin typeface="Arial"/>
                <a:ea typeface="+mn-lt"/>
                <a:cs typeface="Arial"/>
              </a:rPr>
              <a:t>. 2020</a:t>
            </a:r>
            <a:r>
              <a:rPr lang="ro-RO">
                <a:ea typeface="+mn-lt"/>
                <a:cs typeface="+mn-lt"/>
              </a:rPr>
              <a:t> ) (</a:t>
            </a:r>
            <a:r>
              <a:rPr lang="ro-RO" err="1">
                <a:latin typeface="Arial"/>
                <a:ea typeface="+mn-lt"/>
                <a:cs typeface="Arial"/>
              </a:rPr>
              <a:t>Nadezhada</a:t>
            </a:r>
            <a:r>
              <a:rPr lang="ro-RO">
                <a:latin typeface="Arial"/>
                <a:ea typeface="+mn-lt"/>
                <a:cs typeface="Arial"/>
              </a:rPr>
              <a:t>, N. (2021) (</a:t>
            </a:r>
            <a:r>
              <a:rPr lang="ro-RO" err="1">
                <a:ea typeface="+mn-lt"/>
                <a:cs typeface="+mn-lt"/>
              </a:rPr>
              <a:t>Bryman</a:t>
            </a:r>
            <a:r>
              <a:rPr lang="ro-RO">
                <a:ea typeface="+mn-lt"/>
                <a:cs typeface="+mn-lt"/>
              </a:rPr>
              <a:t>, A. &amp;  Bell, E. (2007),</a:t>
            </a:r>
            <a:endParaRPr lang="ro-RO">
              <a:ea typeface="+mn-lt"/>
              <a:cs typeface="Arial" panose="020B0604020202020204" pitchFamily="34" charset="0"/>
            </a:endParaRPr>
          </a:p>
          <a:p>
            <a:r>
              <a:rPr lang="ro-RO">
                <a:ea typeface="+mn-lt"/>
                <a:cs typeface="+mn-lt"/>
              </a:rPr>
              <a:t>web </a:t>
            </a:r>
            <a:r>
              <a:rPr lang="ro-RO" err="1">
                <a:ea typeface="+mn-lt"/>
                <a:cs typeface="+mn-lt"/>
              </a:rPr>
              <a:t>sites</a:t>
            </a:r>
            <a:r>
              <a:rPr lang="ro-RO">
                <a:ea typeface="+mn-lt"/>
                <a:cs typeface="+mn-lt"/>
              </a:rPr>
              <a:t> (ex.: https://elearningindustry.com).</a:t>
            </a:r>
            <a:endParaRPr lang="ro-RO">
              <a:latin typeface="Avenir Next LT Pro"/>
              <a:ea typeface="+mn-lt"/>
              <a:cs typeface="Arial" panose="020B0604020202020204" pitchFamily="34" charset="0"/>
            </a:endParaRPr>
          </a:p>
        </p:txBody>
      </p:sp>
      <p:sp>
        <p:nvSpPr>
          <p:cNvPr id="83" name="Freeform 6">
            <a:extLst>
              <a:ext uri="{FF2B5EF4-FFF2-40B4-BE49-F238E27FC236}">
                <a16:creationId xmlns:a16="http://schemas.microsoft.com/office/drawing/2014/main" id="{4E75910E-4112-4447-8981-4CA7ACEF9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36" name="Titlu 1">
            <a:extLst>
              <a:ext uri="{FF2B5EF4-FFF2-40B4-BE49-F238E27FC236}">
                <a16:creationId xmlns:a16="http://schemas.microsoft.com/office/drawing/2014/main" id="{4DA43632-3A33-4945-A3A4-340AE1C44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034" y="2997858"/>
            <a:ext cx="5232990" cy="84857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ro-RO" sz="3600" b="1" i="0">
                <a:solidFill>
                  <a:schemeClr val="tx1"/>
                </a:solidFill>
                <a:latin typeface="Arial"/>
                <a:cs typeface="Arial"/>
              </a:rPr>
              <a:t>RATIONALE</a:t>
            </a:r>
          </a:p>
        </p:txBody>
      </p:sp>
      <p:sp>
        <p:nvSpPr>
          <p:cNvPr id="2" name="CasetăText 1">
            <a:extLst>
              <a:ext uri="{FF2B5EF4-FFF2-40B4-BE49-F238E27FC236}">
                <a16:creationId xmlns:a16="http://schemas.microsoft.com/office/drawing/2014/main" id="{AC43A898-2B25-4445-9E1B-5113C8F25502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Rationale</a:t>
            </a:r>
            <a:r>
              <a:rPr lang="ro-RO"/>
              <a:t> </a:t>
            </a:r>
            <a:r>
              <a:rPr lang="ro-RO" err="1"/>
              <a:t>slide</a:t>
            </a:r>
          </a:p>
        </p:txBody>
      </p:sp>
    </p:spTree>
    <p:extLst>
      <p:ext uri="{BB962C8B-B14F-4D97-AF65-F5344CB8AC3E}">
        <p14:creationId xmlns:p14="http://schemas.microsoft.com/office/powerpoint/2010/main" val="4360670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10C9A191-62EE-4A86-8FF9-6794BC3C5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6" descr="Fingerprint scanning machine">
            <a:extLst>
              <a:ext uri="{FF2B5EF4-FFF2-40B4-BE49-F238E27FC236}">
                <a16:creationId xmlns:a16="http://schemas.microsoft.com/office/drawing/2014/main" id="{7BB46CF3-BE8F-47E4-A162-EEED791D85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6202" b="9529"/>
          <a:stretch/>
        </p:blipFill>
        <p:spPr>
          <a:xfrm>
            <a:off x="20" y="-10377"/>
            <a:ext cx="12191980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6222F81D-28CB-42CB-9961-602C33F65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itlu 1">
            <a:extLst>
              <a:ext uri="{FF2B5EF4-FFF2-40B4-BE49-F238E27FC236}">
                <a16:creationId xmlns:a16="http://schemas.microsoft.com/office/drawing/2014/main" id="{CD964E59-17D2-4BFA-9042-CA43BF688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24" y="3141946"/>
            <a:ext cx="3831335" cy="718490"/>
          </a:xfrm>
        </p:spPr>
        <p:txBody>
          <a:bodyPr>
            <a:normAutofit/>
          </a:bodyPr>
          <a:lstStyle/>
          <a:p>
            <a:r>
              <a:rPr lang="ro-RO" sz="3200" b="1" i="0" err="1">
                <a:latin typeface="Arial"/>
                <a:cs typeface="Arial"/>
              </a:rPr>
              <a:t>Proposed</a:t>
            </a:r>
            <a:r>
              <a:rPr lang="ro-RO" sz="3200" b="1" i="0">
                <a:latin typeface="Arial"/>
                <a:cs typeface="Arial"/>
              </a:rPr>
              <a:t> </a:t>
            </a:r>
            <a:r>
              <a:rPr lang="ro-RO" sz="3200" b="1" i="0" err="1">
                <a:latin typeface="Arial"/>
                <a:cs typeface="Arial"/>
              </a:rPr>
              <a:t>Method</a:t>
            </a:r>
            <a:endParaRPr lang="ro-RO" sz="3200" err="1">
              <a:latin typeface="Arial"/>
              <a:cs typeface="Arial"/>
            </a:endParaRP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081E1E49-F752-49CA-BFF6-1303B0A8A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Substituent conținut 2">
            <a:extLst>
              <a:ext uri="{FF2B5EF4-FFF2-40B4-BE49-F238E27FC236}">
                <a16:creationId xmlns:a16="http://schemas.microsoft.com/office/drawing/2014/main" id="{8094B975-A767-4F7E-B372-9DBF0E542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3229" y="252096"/>
            <a:ext cx="7136205" cy="652700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ro-RO" b="1" i="1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What</a:t>
            </a:r>
            <a:r>
              <a:rPr lang="ro-RO" b="1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 </a:t>
            </a:r>
            <a:r>
              <a:rPr lang="ro-RO" b="1" i="1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will</a:t>
            </a:r>
            <a:r>
              <a:rPr lang="ro-RO" b="1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 </a:t>
            </a:r>
            <a:r>
              <a:rPr lang="ro-RO" b="1" i="1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be</a:t>
            </a:r>
            <a:r>
              <a:rPr lang="ro-RO" b="1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 </a:t>
            </a:r>
            <a:r>
              <a:rPr lang="ro-RO" b="1" i="1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research</a:t>
            </a:r>
            <a:r>
              <a:rPr lang="ro-RO" b="1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?</a:t>
            </a:r>
          </a:p>
          <a:p>
            <a:pPr>
              <a:lnSpc>
                <a:spcPct val="100000"/>
              </a:lnSpc>
            </a:pPr>
            <a:r>
              <a:rPr lang="ro-RO">
                <a:latin typeface="Arial"/>
                <a:ea typeface="+mn-lt"/>
                <a:cs typeface="Arial"/>
              </a:rPr>
              <a:t>Digital </a:t>
            </a:r>
            <a:r>
              <a:rPr lang="ro-RO" err="1">
                <a:latin typeface="Arial"/>
                <a:ea typeface="+mn-lt"/>
                <a:cs typeface="Arial"/>
              </a:rPr>
              <a:t>tools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used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to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learn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and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communicate</a:t>
            </a:r>
            <a:endParaRPr lang="ro-RO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endParaRPr lang="ro-RO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 b="1" i="1" err="1">
                <a:latin typeface="Arial"/>
                <a:ea typeface="+mn-lt"/>
                <a:cs typeface="Arial"/>
              </a:rPr>
              <a:t>Why</a:t>
            </a:r>
            <a:r>
              <a:rPr lang="ro-RO" b="1" i="1">
                <a:latin typeface="Arial"/>
                <a:ea typeface="+mn-lt"/>
                <a:cs typeface="Arial"/>
              </a:rPr>
              <a:t> </a:t>
            </a:r>
            <a:r>
              <a:rPr lang="ro-RO" b="1" i="1" err="1">
                <a:latin typeface="Arial"/>
                <a:ea typeface="+mn-lt"/>
                <a:cs typeface="Arial"/>
              </a:rPr>
              <a:t>is</a:t>
            </a:r>
            <a:r>
              <a:rPr lang="ro-RO" b="1" i="1">
                <a:latin typeface="Arial"/>
                <a:ea typeface="+mn-lt"/>
                <a:cs typeface="Arial"/>
              </a:rPr>
              <a:t> relevant </a:t>
            </a:r>
            <a:r>
              <a:rPr lang="ro-RO" b="1" i="1" err="1">
                <a:latin typeface="Arial"/>
                <a:ea typeface="+mn-lt"/>
                <a:cs typeface="Arial"/>
              </a:rPr>
              <a:t>to</a:t>
            </a:r>
            <a:r>
              <a:rPr lang="ro-RO" b="1" i="1">
                <a:latin typeface="Arial"/>
                <a:ea typeface="+mn-lt"/>
                <a:cs typeface="Arial"/>
              </a:rPr>
              <a:t> do </a:t>
            </a:r>
            <a:r>
              <a:rPr lang="ro-RO" b="1" i="1" err="1">
                <a:latin typeface="Arial"/>
                <a:ea typeface="+mn-lt"/>
                <a:cs typeface="Arial"/>
              </a:rPr>
              <a:t>this</a:t>
            </a:r>
            <a:r>
              <a:rPr lang="ro-RO" b="1" i="1">
                <a:latin typeface="Arial"/>
                <a:ea typeface="+mn-lt"/>
                <a:cs typeface="Arial"/>
              </a:rPr>
              <a:t> </a:t>
            </a:r>
            <a:r>
              <a:rPr lang="ro-RO" b="1" i="1" err="1">
                <a:latin typeface="Arial"/>
                <a:ea typeface="+mn-lt"/>
                <a:cs typeface="Arial"/>
              </a:rPr>
              <a:t>research</a:t>
            </a:r>
            <a:r>
              <a:rPr lang="ro-RO" b="1" i="1">
                <a:latin typeface="Arial"/>
                <a:ea typeface="+mn-lt"/>
                <a:cs typeface="Arial"/>
              </a:rPr>
              <a:t>?</a:t>
            </a:r>
            <a:endParaRPr lang="ro-RO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>
                <a:latin typeface="Arial"/>
                <a:ea typeface="+mn-lt"/>
                <a:cs typeface="Arial"/>
              </a:rPr>
              <a:t>It </a:t>
            </a:r>
            <a:r>
              <a:rPr lang="ro-RO" err="1">
                <a:latin typeface="Arial"/>
                <a:ea typeface="+mn-lt"/>
                <a:cs typeface="Arial"/>
              </a:rPr>
              <a:t>helps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us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to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have</a:t>
            </a:r>
            <a:r>
              <a:rPr lang="ro-RO">
                <a:latin typeface="Arial"/>
                <a:ea typeface="+mn-lt"/>
                <a:cs typeface="Arial"/>
              </a:rPr>
              <a:t> an </a:t>
            </a:r>
            <a:r>
              <a:rPr lang="ro-RO" err="1">
                <a:latin typeface="Arial"/>
                <a:ea typeface="+mn-lt"/>
                <a:cs typeface="Arial"/>
              </a:rPr>
              <a:t>overview</a:t>
            </a:r>
            <a:r>
              <a:rPr lang="ro-RO">
                <a:latin typeface="Arial"/>
                <a:ea typeface="+mn-lt"/>
                <a:cs typeface="Arial"/>
              </a:rPr>
              <a:t> of </a:t>
            </a:r>
            <a:r>
              <a:rPr lang="ro-RO" err="1">
                <a:latin typeface="Arial"/>
                <a:ea typeface="+mn-lt"/>
                <a:cs typeface="Arial"/>
              </a:rPr>
              <a:t>existing</a:t>
            </a:r>
            <a:r>
              <a:rPr lang="ro-RO">
                <a:latin typeface="Arial"/>
                <a:ea typeface="+mn-lt"/>
                <a:cs typeface="Arial"/>
              </a:rPr>
              <a:t> digital </a:t>
            </a:r>
            <a:r>
              <a:rPr lang="ro-RO" err="1">
                <a:latin typeface="Arial"/>
                <a:ea typeface="+mn-lt"/>
                <a:cs typeface="Arial"/>
              </a:rPr>
              <a:t>tools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and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en-GB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choose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the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most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suitable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ones</a:t>
            </a:r>
            <a:r>
              <a:rPr lang="ro-RO">
                <a:latin typeface="Arial"/>
                <a:ea typeface="+mn-lt"/>
                <a:cs typeface="Arial"/>
              </a:rPr>
              <a:t>.</a:t>
            </a:r>
            <a:endParaRPr lang="ro-RO" b="1" i="1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endParaRPr lang="ro-RO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 b="1" i="1" err="1">
                <a:latin typeface="Arial"/>
                <a:ea typeface="+mn-lt"/>
                <a:cs typeface="Arial"/>
              </a:rPr>
              <a:t>How</a:t>
            </a:r>
            <a:r>
              <a:rPr lang="ro-RO" b="1" i="1">
                <a:latin typeface="Arial"/>
                <a:ea typeface="+mn-lt"/>
                <a:cs typeface="Arial"/>
              </a:rPr>
              <a:t> </a:t>
            </a:r>
            <a:r>
              <a:rPr lang="ro-RO" b="1" i="1" err="1">
                <a:latin typeface="Arial"/>
                <a:ea typeface="+mn-lt"/>
                <a:cs typeface="Arial"/>
              </a:rPr>
              <a:t>will</a:t>
            </a:r>
            <a:r>
              <a:rPr lang="ro-RO" b="1" i="1">
                <a:latin typeface="Arial"/>
                <a:ea typeface="+mn-lt"/>
                <a:cs typeface="Arial"/>
              </a:rPr>
              <a:t> </a:t>
            </a:r>
            <a:r>
              <a:rPr lang="ro-RO" b="1" i="1" err="1">
                <a:latin typeface="Arial"/>
                <a:ea typeface="+mn-lt"/>
                <a:cs typeface="Arial"/>
              </a:rPr>
              <a:t>we</a:t>
            </a:r>
            <a:r>
              <a:rPr lang="ro-RO" b="1" i="1">
                <a:latin typeface="Arial"/>
                <a:ea typeface="+mn-lt"/>
                <a:cs typeface="Arial"/>
              </a:rPr>
              <a:t> carry out </a:t>
            </a:r>
            <a:r>
              <a:rPr lang="ro-RO" b="1" i="1" err="1">
                <a:latin typeface="Arial"/>
                <a:ea typeface="+mn-lt"/>
                <a:cs typeface="Arial"/>
              </a:rPr>
              <a:t>this</a:t>
            </a:r>
            <a:r>
              <a:rPr lang="ro-RO" b="1" i="1">
                <a:latin typeface="Arial"/>
                <a:ea typeface="+mn-lt"/>
                <a:cs typeface="Arial"/>
              </a:rPr>
              <a:t> </a:t>
            </a:r>
            <a:r>
              <a:rPr lang="ro-RO" b="1" i="1" err="1">
                <a:latin typeface="Arial"/>
                <a:ea typeface="+mn-lt"/>
                <a:cs typeface="Arial"/>
              </a:rPr>
              <a:t>research</a:t>
            </a:r>
            <a:r>
              <a:rPr lang="ro-RO" b="1" i="1">
                <a:latin typeface="Arial"/>
                <a:ea typeface="+mn-lt"/>
                <a:cs typeface="Arial"/>
              </a:rPr>
              <a:t>?</a:t>
            </a:r>
            <a:endParaRPr lang="ro-RO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 err="1">
                <a:latin typeface="Arial"/>
                <a:ea typeface="+mn-lt"/>
                <a:cs typeface="Arial"/>
              </a:rPr>
              <a:t>Looking</a:t>
            </a:r>
            <a:r>
              <a:rPr lang="ro-RO">
                <a:latin typeface="Arial"/>
                <a:ea typeface="+mn-lt"/>
                <a:cs typeface="Arial"/>
              </a:rPr>
              <a:t> for </a:t>
            </a:r>
            <a:r>
              <a:rPr lang="ro-RO" err="1">
                <a:latin typeface="Arial"/>
                <a:ea typeface="+mn-lt"/>
                <a:cs typeface="Arial"/>
              </a:rPr>
              <a:t>existing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studies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and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quantitatively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analyzing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endParaRPr lang="en-GB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 err="1">
                <a:latin typeface="Arial"/>
                <a:ea typeface="+mn-lt"/>
                <a:cs typeface="Arial"/>
              </a:rPr>
              <a:t>students</a:t>
            </a:r>
            <a:r>
              <a:rPr lang="ro-RO">
                <a:latin typeface="Arial"/>
                <a:ea typeface="+mn-lt"/>
                <a:cs typeface="Arial"/>
              </a:rPr>
              <a:t>' </a:t>
            </a:r>
            <a:r>
              <a:rPr lang="ro-RO" err="1">
                <a:latin typeface="Arial"/>
                <a:ea typeface="+mn-lt"/>
                <a:cs typeface="Arial"/>
              </a:rPr>
              <a:t>preferences</a:t>
            </a:r>
            <a:endParaRPr lang="ro-RO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endParaRPr lang="ro-RO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 b="1" i="1" err="1">
                <a:latin typeface="Arial"/>
                <a:ea typeface="+mn-lt"/>
                <a:cs typeface="Arial"/>
              </a:rPr>
              <a:t>When</a:t>
            </a:r>
            <a:r>
              <a:rPr lang="ro-RO" b="1" i="1">
                <a:latin typeface="Arial"/>
                <a:ea typeface="+mn-lt"/>
                <a:cs typeface="Arial"/>
              </a:rPr>
              <a:t> </a:t>
            </a:r>
            <a:r>
              <a:rPr lang="ro-RO" b="1" i="1" err="1">
                <a:latin typeface="Arial"/>
                <a:ea typeface="+mn-lt"/>
                <a:cs typeface="Arial"/>
              </a:rPr>
              <a:t>will</a:t>
            </a:r>
            <a:r>
              <a:rPr lang="ro-RO" b="1" i="1">
                <a:latin typeface="Arial"/>
                <a:ea typeface="+mn-lt"/>
                <a:cs typeface="Arial"/>
              </a:rPr>
              <a:t> </a:t>
            </a:r>
            <a:r>
              <a:rPr lang="ro-RO" b="1" i="1" err="1">
                <a:latin typeface="Arial"/>
                <a:ea typeface="+mn-lt"/>
                <a:cs typeface="Arial"/>
              </a:rPr>
              <a:t>we</a:t>
            </a:r>
            <a:r>
              <a:rPr lang="ro-RO" b="1" i="1">
                <a:latin typeface="Arial"/>
                <a:ea typeface="+mn-lt"/>
                <a:cs typeface="Arial"/>
              </a:rPr>
              <a:t> carry out </a:t>
            </a:r>
            <a:r>
              <a:rPr lang="ro-RO" b="1" i="1" err="1">
                <a:latin typeface="Arial"/>
                <a:ea typeface="+mn-lt"/>
                <a:cs typeface="Arial"/>
              </a:rPr>
              <a:t>this</a:t>
            </a:r>
            <a:r>
              <a:rPr lang="ro-RO" b="1" i="1">
                <a:latin typeface="Arial"/>
                <a:ea typeface="+mn-lt"/>
                <a:cs typeface="Arial"/>
              </a:rPr>
              <a:t> </a:t>
            </a:r>
            <a:r>
              <a:rPr lang="ro-RO" b="1" i="1" err="1">
                <a:latin typeface="Arial"/>
                <a:ea typeface="+mn-lt"/>
                <a:cs typeface="Arial"/>
              </a:rPr>
              <a:t>research</a:t>
            </a:r>
            <a:r>
              <a:rPr lang="ro-RO" b="1" i="1">
                <a:latin typeface="Arial"/>
                <a:ea typeface="+mn-lt"/>
                <a:cs typeface="Arial"/>
              </a:rPr>
              <a:t>?</a:t>
            </a:r>
          </a:p>
          <a:p>
            <a:pPr>
              <a:lnSpc>
                <a:spcPct val="100000"/>
              </a:lnSpc>
            </a:pPr>
            <a:r>
              <a:rPr lang="ro-RO" err="1">
                <a:latin typeface="Arial"/>
                <a:ea typeface="+mn-lt"/>
                <a:cs typeface="Arial"/>
              </a:rPr>
              <a:t>Timeline</a:t>
            </a:r>
            <a:r>
              <a:rPr lang="ro-RO">
                <a:latin typeface="Arial"/>
                <a:ea typeface="+mn-lt"/>
                <a:cs typeface="Arial"/>
              </a:rPr>
              <a:t>  </a:t>
            </a:r>
            <a:r>
              <a:rPr lang="ro-RO" err="1">
                <a:latin typeface="Arial"/>
                <a:ea typeface="+mn-lt"/>
                <a:cs typeface="Arial"/>
              </a:rPr>
              <a:t>slide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will</a:t>
            </a:r>
            <a:r>
              <a:rPr lang="ro-RO">
                <a:latin typeface="Arial"/>
                <a:ea typeface="+mn-lt"/>
                <a:cs typeface="Arial"/>
              </a:rPr>
              <a:t> show </a:t>
            </a:r>
            <a:r>
              <a:rPr lang="ro-RO" err="1">
                <a:latin typeface="Arial"/>
                <a:ea typeface="+mn-lt"/>
                <a:cs typeface="Arial"/>
              </a:rPr>
              <a:t>this</a:t>
            </a:r>
            <a:endParaRPr lang="ro-RO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endParaRPr lang="ro-RO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 b="1" i="1">
                <a:latin typeface="Arial"/>
                <a:ea typeface="+mn-lt"/>
                <a:cs typeface="Arial"/>
              </a:rPr>
              <a:t>Who </a:t>
            </a:r>
            <a:r>
              <a:rPr lang="ro-RO" b="1" i="1" err="1">
                <a:latin typeface="Arial"/>
                <a:ea typeface="+mn-lt"/>
                <a:cs typeface="Arial"/>
              </a:rPr>
              <a:t>will</a:t>
            </a:r>
            <a:r>
              <a:rPr lang="ro-RO" b="1" i="1">
                <a:latin typeface="Arial"/>
                <a:ea typeface="+mn-lt"/>
                <a:cs typeface="Arial"/>
              </a:rPr>
              <a:t> </a:t>
            </a:r>
            <a:r>
              <a:rPr lang="ro-RO" b="1" i="1" err="1">
                <a:latin typeface="Arial"/>
                <a:ea typeface="+mn-lt"/>
                <a:cs typeface="Arial"/>
              </a:rPr>
              <a:t>we</a:t>
            </a:r>
            <a:r>
              <a:rPr lang="ro-RO" b="1" i="1">
                <a:latin typeface="Arial"/>
                <a:ea typeface="+mn-lt"/>
                <a:cs typeface="Arial"/>
              </a:rPr>
              <a:t> </a:t>
            </a:r>
            <a:r>
              <a:rPr lang="ro-RO" b="1" i="1" err="1">
                <a:latin typeface="Arial"/>
                <a:ea typeface="+mn-lt"/>
                <a:cs typeface="Arial"/>
              </a:rPr>
              <a:t>involve</a:t>
            </a:r>
            <a:r>
              <a:rPr lang="ro-RO" b="1" i="1">
                <a:latin typeface="Arial"/>
                <a:ea typeface="+mn-lt"/>
                <a:cs typeface="Arial"/>
              </a:rPr>
              <a:t> in </a:t>
            </a:r>
            <a:r>
              <a:rPr lang="ro-RO" b="1" i="1" err="1">
                <a:latin typeface="Arial"/>
                <a:ea typeface="+mn-lt"/>
                <a:cs typeface="Arial"/>
              </a:rPr>
              <a:t>this</a:t>
            </a:r>
            <a:r>
              <a:rPr lang="ro-RO" b="1" i="1">
                <a:latin typeface="Arial"/>
                <a:ea typeface="+mn-lt"/>
                <a:cs typeface="Arial"/>
              </a:rPr>
              <a:t> </a:t>
            </a:r>
            <a:r>
              <a:rPr lang="ro-RO" b="1" i="1" err="1">
                <a:latin typeface="Arial"/>
                <a:ea typeface="+mn-lt"/>
                <a:cs typeface="Arial"/>
              </a:rPr>
              <a:t>sample</a:t>
            </a:r>
            <a:r>
              <a:rPr lang="ro-RO" b="1" i="1">
                <a:latin typeface="Arial"/>
                <a:ea typeface="+mn-lt"/>
                <a:cs typeface="Arial"/>
              </a:rPr>
              <a:t>?</a:t>
            </a:r>
          </a:p>
          <a:p>
            <a:pPr>
              <a:lnSpc>
                <a:spcPct val="100000"/>
              </a:lnSpc>
            </a:pPr>
            <a:r>
              <a:rPr lang="ro-RO">
                <a:latin typeface="Arial"/>
                <a:ea typeface="+mn-lt"/>
                <a:cs typeface="Arial"/>
              </a:rPr>
              <a:t>UWTSD </a:t>
            </a:r>
            <a:r>
              <a:rPr lang="ro-RO" err="1">
                <a:latin typeface="Arial"/>
                <a:ea typeface="+mn-lt"/>
                <a:cs typeface="Arial"/>
              </a:rPr>
              <a:t>students</a:t>
            </a:r>
            <a:r>
              <a:rPr lang="ro-RO">
                <a:latin typeface="Arial"/>
                <a:ea typeface="+mn-lt"/>
                <a:cs typeface="Arial"/>
              </a:rPr>
              <a:t>, </a:t>
            </a:r>
            <a:r>
              <a:rPr lang="ro-RO" err="1">
                <a:latin typeface="Arial"/>
                <a:ea typeface="+mn-lt"/>
                <a:cs typeface="Arial"/>
              </a:rPr>
              <a:t>studies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and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articles</a:t>
            </a:r>
            <a:r>
              <a:rPr lang="ro-RO">
                <a:latin typeface="Arial"/>
                <a:ea typeface="+mn-lt"/>
                <a:cs typeface="Arial"/>
              </a:rPr>
              <a:t> </a:t>
            </a:r>
            <a:r>
              <a:rPr lang="ro-RO" err="1">
                <a:latin typeface="Arial"/>
                <a:ea typeface="+mn-lt"/>
                <a:cs typeface="Arial"/>
              </a:rPr>
              <a:t>been</a:t>
            </a:r>
            <a:r>
              <a:rPr lang="ro-RO">
                <a:latin typeface="Arial"/>
                <a:ea typeface="+mn-lt"/>
                <a:cs typeface="Arial"/>
              </a:rPr>
              <a:t> topic </a:t>
            </a:r>
            <a:r>
              <a:rPr lang="ro-RO" err="1">
                <a:latin typeface="Arial"/>
                <a:ea typeface="+mn-lt"/>
                <a:cs typeface="Arial"/>
              </a:rPr>
              <a:t>related</a:t>
            </a:r>
            <a:endParaRPr lang="ro-RO" b="1" i="1">
              <a:latin typeface="Arial"/>
              <a:ea typeface="+mn-lt"/>
              <a:cs typeface="Arial"/>
            </a:endParaRPr>
          </a:p>
        </p:txBody>
      </p:sp>
      <p:sp>
        <p:nvSpPr>
          <p:cNvPr id="49" name="Freeform 6">
            <a:extLst>
              <a:ext uri="{FF2B5EF4-FFF2-40B4-BE49-F238E27FC236}">
                <a16:creationId xmlns:a16="http://schemas.microsoft.com/office/drawing/2014/main" id="{4E75910E-4112-4447-8981-4CA7ACEF9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CasetăText 1">
            <a:extLst>
              <a:ext uri="{FF2B5EF4-FFF2-40B4-BE49-F238E27FC236}">
                <a16:creationId xmlns:a16="http://schemas.microsoft.com/office/drawing/2014/main" id="{47C563DA-7541-4EED-B76B-889283041B44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Proposed</a:t>
            </a:r>
            <a:r>
              <a:rPr lang="ro-RO"/>
              <a:t> </a:t>
            </a:r>
            <a:r>
              <a:rPr lang="ro-RO" err="1"/>
              <a:t>method</a:t>
            </a:r>
            <a:r>
              <a:rPr lang="ro-RO"/>
              <a:t> </a:t>
            </a:r>
            <a:r>
              <a:rPr lang="ro-RO" err="1"/>
              <a:t>slide</a:t>
            </a:r>
          </a:p>
        </p:txBody>
      </p:sp>
    </p:spTree>
    <p:extLst>
      <p:ext uri="{BB962C8B-B14F-4D97-AF65-F5344CB8AC3E}">
        <p14:creationId xmlns:p14="http://schemas.microsoft.com/office/powerpoint/2010/main" val="23171450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43">
            <a:extLst>
              <a:ext uri="{FF2B5EF4-FFF2-40B4-BE49-F238E27FC236}">
                <a16:creationId xmlns:a16="http://schemas.microsoft.com/office/drawing/2014/main" id="{10C9A191-62EE-4A86-8FF9-6794BC3C5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11A09B05-07B6-44BD-871F-A2CA430F3FC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444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2" name="Rectangle 45">
            <a:extLst>
              <a:ext uri="{FF2B5EF4-FFF2-40B4-BE49-F238E27FC236}">
                <a16:creationId xmlns:a16="http://schemas.microsoft.com/office/drawing/2014/main" id="{6222F81D-28CB-42CB-9961-602C33F65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itlu 1">
            <a:extLst>
              <a:ext uri="{FF2B5EF4-FFF2-40B4-BE49-F238E27FC236}">
                <a16:creationId xmlns:a16="http://schemas.microsoft.com/office/drawing/2014/main" id="{CD964E59-17D2-4BFA-9042-CA43BF688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2480587"/>
            <a:ext cx="3831335" cy="1581131"/>
          </a:xfrm>
        </p:spPr>
        <p:txBody>
          <a:bodyPr>
            <a:normAutofit/>
          </a:bodyPr>
          <a:lstStyle/>
          <a:p>
            <a:pPr algn="ctr"/>
            <a:r>
              <a:rPr lang="ro-RO" sz="3800" b="1" i="0" err="1">
                <a:latin typeface="Arial"/>
                <a:cs typeface="Arial"/>
              </a:rPr>
              <a:t>Ethical</a:t>
            </a:r>
            <a:r>
              <a:rPr lang="ro-RO" sz="3800" b="1" i="0">
                <a:latin typeface="Arial"/>
                <a:cs typeface="Arial"/>
              </a:rPr>
              <a:t> </a:t>
            </a:r>
            <a:r>
              <a:rPr lang="ro-RO" sz="3800" b="1" i="0" err="1">
                <a:latin typeface="Arial"/>
                <a:cs typeface="Arial"/>
              </a:rPr>
              <a:t>consideration</a:t>
            </a:r>
            <a:endParaRPr lang="ro-RO" err="1">
              <a:latin typeface="Arial"/>
              <a:cs typeface="Arial"/>
            </a:endParaRPr>
          </a:p>
        </p:txBody>
      </p:sp>
      <p:cxnSp>
        <p:nvCxnSpPr>
          <p:cNvPr id="53" name="Straight Connector 47">
            <a:extLst>
              <a:ext uri="{FF2B5EF4-FFF2-40B4-BE49-F238E27FC236}">
                <a16:creationId xmlns:a16="http://schemas.microsoft.com/office/drawing/2014/main" id="{081E1E49-F752-49CA-BFF6-1303B0A8A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Substituent conținut 2">
            <a:extLst>
              <a:ext uri="{FF2B5EF4-FFF2-40B4-BE49-F238E27FC236}">
                <a16:creationId xmlns:a16="http://schemas.microsoft.com/office/drawing/2014/main" id="{8094B975-A767-4F7E-B372-9DBF0E542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992" y="1201002"/>
            <a:ext cx="6197007" cy="431282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ro-RO" err="1">
                <a:ea typeface="+mn-lt"/>
                <a:cs typeface="+mn-lt"/>
              </a:rPr>
              <a:t>According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to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Bryman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and</a:t>
            </a:r>
            <a:r>
              <a:rPr lang="ro-RO">
                <a:ea typeface="+mn-lt"/>
                <a:cs typeface="+mn-lt"/>
              </a:rPr>
              <a:t> Bell (2007)</a:t>
            </a:r>
            <a:r>
              <a:rPr lang="ro-RO" err="1">
                <a:latin typeface="Arial"/>
                <a:ea typeface="+mn-lt"/>
                <a:cs typeface="Arial"/>
              </a:rPr>
              <a:t>Ethical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considerations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defined</a:t>
            </a:r>
            <a:r>
              <a:rPr lang="ro-RO">
                <a:latin typeface="Arial"/>
                <a:ea typeface="+mn-lt"/>
                <a:cs typeface="Arial"/>
              </a:rPr>
              <a:t> as a set of </a:t>
            </a:r>
            <a:r>
              <a:rPr lang="ro-RO" err="1">
                <a:latin typeface="Arial"/>
                <a:ea typeface="+mn-lt"/>
                <a:cs typeface="Arial"/>
              </a:rPr>
              <a:t>principles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and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values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to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be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followed</a:t>
            </a:r>
            <a:r>
              <a:rPr lang="ro-RO">
                <a:latin typeface="Arial"/>
                <a:ea typeface="+mn-lt"/>
                <a:cs typeface="Arial"/>
              </a:rPr>
              <a:t> in </a:t>
            </a:r>
            <a:r>
              <a:rPr lang="ro-RO" err="1">
                <a:latin typeface="Arial"/>
                <a:ea typeface="+mn-lt"/>
                <a:cs typeface="Arial"/>
              </a:rPr>
              <a:t>any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research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will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be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respected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throughout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the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study</a:t>
            </a:r>
            <a:r>
              <a:rPr lang="ro-RO">
                <a:latin typeface="Arial"/>
                <a:ea typeface="+mn-lt"/>
                <a:cs typeface="Arial"/>
              </a:rPr>
              <a:t>. </a:t>
            </a:r>
            <a:r>
              <a:rPr lang="ro-RO" err="1">
                <a:latin typeface="Arial"/>
                <a:ea typeface="+mn-lt"/>
                <a:cs typeface="Arial"/>
              </a:rPr>
              <a:t>Among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these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we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mention</a:t>
            </a:r>
            <a:r>
              <a:rPr lang="ro-RO">
                <a:latin typeface="Arial"/>
                <a:ea typeface="+mn-lt"/>
                <a:cs typeface="Arial"/>
              </a:rPr>
              <a:t>:</a:t>
            </a:r>
          </a:p>
          <a:p>
            <a:r>
              <a:rPr lang="ro-RO" err="1">
                <a:latin typeface="Arial"/>
                <a:cs typeface="Arial"/>
              </a:rPr>
              <a:t>Informed</a:t>
            </a:r>
            <a:r>
              <a:rPr lang="ro-RO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consent</a:t>
            </a:r>
          </a:p>
          <a:p>
            <a:r>
              <a:rPr lang="ro-RO" err="1">
                <a:latin typeface="Arial"/>
                <a:cs typeface="Arial"/>
              </a:rPr>
              <a:t>Voluntary</a:t>
            </a:r>
            <a:r>
              <a:rPr lang="ro-RO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participation</a:t>
            </a:r>
          </a:p>
          <a:p>
            <a:r>
              <a:rPr lang="ro-RO">
                <a:latin typeface="Arial"/>
                <a:cs typeface="Arial"/>
              </a:rPr>
              <a:t>Do </a:t>
            </a:r>
            <a:r>
              <a:rPr lang="ro-RO" err="1">
                <a:latin typeface="Arial"/>
                <a:cs typeface="Arial"/>
              </a:rPr>
              <a:t>no</a:t>
            </a:r>
            <a:r>
              <a:rPr lang="ro-RO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harm</a:t>
            </a:r>
          </a:p>
          <a:p>
            <a:r>
              <a:rPr lang="ro-RO" err="1">
                <a:latin typeface="Arial"/>
                <a:cs typeface="Arial"/>
              </a:rPr>
              <a:t>Confidentiality</a:t>
            </a:r>
          </a:p>
          <a:p>
            <a:r>
              <a:rPr lang="ro-RO" err="1">
                <a:latin typeface="Arial"/>
                <a:cs typeface="Arial"/>
              </a:rPr>
              <a:t>Anonymity</a:t>
            </a:r>
          </a:p>
          <a:p>
            <a:r>
              <a:rPr lang="ro-RO" err="1">
                <a:latin typeface="Arial"/>
                <a:cs typeface="Arial"/>
              </a:rPr>
              <a:t>Only</a:t>
            </a:r>
            <a:r>
              <a:rPr lang="ro-RO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assess</a:t>
            </a:r>
            <a:r>
              <a:rPr lang="ro-RO">
                <a:latin typeface="Arial"/>
                <a:cs typeface="Arial"/>
              </a:rPr>
              <a:t> relevant </a:t>
            </a:r>
            <a:r>
              <a:rPr lang="ro-RO" err="1">
                <a:latin typeface="Arial"/>
                <a:cs typeface="Arial"/>
              </a:rPr>
              <a:t>components</a:t>
            </a:r>
          </a:p>
        </p:txBody>
      </p:sp>
      <p:sp>
        <p:nvSpPr>
          <p:cNvPr id="50" name="Freeform 6">
            <a:extLst>
              <a:ext uri="{FF2B5EF4-FFF2-40B4-BE49-F238E27FC236}">
                <a16:creationId xmlns:a16="http://schemas.microsoft.com/office/drawing/2014/main" id="{4E75910E-4112-4447-8981-4CA7ACEF9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CasetăText 1">
            <a:extLst>
              <a:ext uri="{FF2B5EF4-FFF2-40B4-BE49-F238E27FC236}">
                <a16:creationId xmlns:a16="http://schemas.microsoft.com/office/drawing/2014/main" id="{C365954E-C9C8-4454-8B83-772D0C508BFF}"/>
              </a:ext>
            </a:extLst>
          </p:cNvPr>
          <p:cNvSpPr txBox="1"/>
          <p:nvPr/>
        </p:nvSpPr>
        <p:spPr>
          <a:xfrm>
            <a:off x="310551" y="94891"/>
            <a:ext cx="31601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Ethical</a:t>
            </a:r>
            <a:r>
              <a:rPr lang="ro-RO"/>
              <a:t> </a:t>
            </a:r>
            <a:r>
              <a:rPr lang="ro-RO" err="1"/>
              <a:t>consideration</a:t>
            </a:r>
            <a:r>
              <a:rPr lang="ro-RO"/>
              <a:t> slide</a:t>
            </a:r>
          </a:p>
        </p:txBody>
      </p:sp>
    </p:spTree>
    <p:extLst>
      <p:ext uri="{BB962C8B-B14F-4D97-AF65-F5344CB8AC3E}">
        <p14:creationId xmlns:p14="http://schemas.microsoft.com/office/powerpoint/2010/main" val="24241973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10C9A191-62EE-4A86-8FF9-6794BC3C5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6" descr="Fingerprint scanning machine">
            <a:extLst>
              <a:ext uri="{FF2B5EF4-FFF2-40B4-BE49-F238E27FC236}">
                <a16:creationId xmlns:a16="http://schemas.microsoft.com/office/drawing/2014/main" id="{7BB46CF3-BE8F-47E4-A162-EEED791D85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6202" b="9529"/>
          <a:stretch/>
        </p:blipFill>
        <p:spPr>
          <a:xfrm>
            <a:off x="20" y="-10377"/>
            <a:ext cx="12191980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6222F81D-28CB-42CB-9961-602C33F65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081E1E49-F752-49CA-BFF6-1303B0A8A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u 1">
            <a:extLst>
              <a:ext uri="{FF2B5EF4-FFF2-40B4-BE49-F238E27FC236}">
                <a16:creationId xmlns:a16="http://schemas.microsoft.com/office/drawing/2014/main" id="{8E742807-074A-4C2D-831C-A307C15E0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" y="101210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b="1" i="0" dirty="0">
                <a:latin typeface="Arial" panose="020B0604020202020204" pitchFamily="34" charset="0"/>
                <a:cs typeface="Arial" panose="020B0604020202020204" pitchFamily="34" charset="0"/>
              </a:rPr>
              <a:t>Research timeline</a:t>
            </a:r>
            <a:endParaRPr lang="ro-RO" sz="4400" b="1" i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8" name="Straight Connector 25">
            <a:extLst>
              <a:ext uri="{FF2B5EF4-FFF2-40B4-BE49-F238E27FC236}">
                <a16:creationId xmlns:a16="http://schemas.microsoft.com/office/drawing/2014/main" id="{7DA28EFC-CE98-4E88-8D22-C4E410FBF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0">
            <a:extLst>
              <a:ext uri="{FF2B5EF4-FFF2-40B4-BE49-F238E27FC236}">
                <a16:creationId xmlns:a16="http://schemas.microsoft.com/office/drawing/2014/main" id="{878BFCFA-8E95-4CA9-9621-83A585252193}"/>
              </a:ext>
            </a:extLst>
          </p:cNvPr>
          <p:cNvSpPr txBox="1"/>
          <p:nvPr/>
        </p:nvSpPr>
        <p:spPr>
          <a:xfrm>
            <a:off x="114300" y="3990948"/>
            <a:ext cx="4238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Miroslav Farbar</a:t>
            </a:r>
          </a:p>
          <a:p>
            <a:r>
              <a:rPr lang="en-GB"/>
              <a:t>Mircea </a:t>
            </a:r>
            <a:r>
              <a:rPr lang="en-GB" err="1"/>
              <a:t>Gingasu</a:t>
            </a:r>
            <a:endParaRPr lang="en-GB"/>
          </a:p>
        </p:txBody>
      </p:sp>
      <p:graphicFrame>
        <p:nvGraphicFramePr>
          <p:cNvPr id="16" name="Tabel 5">
            <a:extLst>
              <a:ext uri="{FF2B5EF4-FFF2-40B4-BE49-F238E27FC236}">
                <a16:creationId xmlns:a16="http://schemas.microsoft.com/office/drawing/2014/main" id="{6D1442EE-4BAC-4C18-B9B9-1B5828651E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1775563"/>
              </p:ext>
            </p:extLst>
          </p:nvPr>
        </p:nvGraphicFramePr>
        <p:xfrm>
          <a:off x="-14377" y="5172295"/>
          <a:ext cx="12192000" cy="17109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>
                  <a:extLst>
                    <a:ext uri="{9D8B030D-6E8A-4147-A177-3AD203B41FA5}">
                      <a16:colId xmlns:a16="http://schemas.microsoft.com/office/drawing/2014/main" val="3020348511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32016061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3470131784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3718120759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624331040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17339532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3101425773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4051492497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1566405898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1865194471"/>
                    </a:ext>
                  </a:extLst>
                </a:gridCol>
              </a:tblGrid>
              <a:tr h="598836">
                <a:tc>
                  <a:txBody>
                    <a:bodyPr/>
                    <a:lstStyle/>
                    <a:p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1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2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latin typeface="Arial"/>
                          <a:cs typeface="Arial"/>
                        </a:rPr>
                        <a:t> 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4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5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6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7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8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9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10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3238247"/>
                  </a:ext>
                </a:extLst>
              </a:tr>
              <a:tr h="1112125">
                <a:tc>
                  <a:txBody>
                    <a:bodyPr/>
                    <a:lstStyle/>
                    <a:p>
                      <a:endParaRPr lang="ro-RO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ro-RO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ro-RO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Ethical</a:t>
                      </a:r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definition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Submit</a:t>
                      </a:r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proposal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Present</a:t>
                      </a:r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proposal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Get feedback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Analyse</a:t>
                      </a:r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feedback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Draft</a:t>
                      </a:r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report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Submit</a:t>
                      </a:r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final report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0894161"/>
                  </a:ext>
                </a:extLst>
              </a:tr>
            </a:tbl>
          </a:graphicData>
        </a:graphic>
      </p:graphicFrame>
      <p:sp>
        <p:nvSpPr>
          <p:cNvPr id="22" name="CasetăText 21">
            <a:extLst>
              <a:ext uri="{FF2B5EF4-FFF2-40B4-BE49-F238E27FC236}">
                <a16:creationId xmlns:a16="http://schemas.microsoft.com/office/drawing/2014/main" id="{2DF04EB5-CB1C-4998-836C-97F62F7DA54E}"/>
              </a:ext>
            </a:extLst>
          </p:cNvPr>
          <p:cNvSpPr txBox="1"/>
          <p:nvPr/>
        </p:nvSpPr>
        <p:spPr>
          <a:xfrm>
            <a:off x="310552" y="5888966"/>
            <a:ext cx="346206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o-RO" sz="2000" b="1">
                <a:solidFill>
                  <a:srgbClr val="FFFFFF"/>
                </a:solidFill>
              </a:rPr>
              <a:t>Gather information</a:t>
            </a:r>
          </a:p>
        </p:txBody>
      </p:sp>
      <p:sp>
        <p:nvSpPr>
          <p:cNvPr id="2" name="CasetăText 1">
            <a:extLst>
              <a:ext uri="{FF2B5EF4-FFF2-40B4-BE49-F238E27FC236}">
                <a16:creationId xmlns:a16="http://schemas.microsoft.com/office/drawing/2014/main" id="{3544AFCC-51EE-4BF2-8145-8179A9086889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Research</a:t>
            </a:r>
            <a:r>
              <a:rPr lang="ro-RO"/>
              <a:t> </a:t>
            </a:r>
            <a:r>
              <a:rPr lang="ro-RO" err="1"/>
              <a:t>timeline</a:t>
            </a:r>
            <a:r>
              <a:rPr lang="ro-RO"/>
              <a:t> </a:t>
            </a:r>
            <a:r>
              <a:rPr lang="ro-RO" err="1"/>
              <a:t>slide</a:t>
            </a:r>
          </a:p>
        </p:txBody>
      </p:sp>
    </p:spTree>
    <p:extLst>
      <p:ext uri="{BB962C8B-B14F-4D97-AF65-F5344CB8AC3E}">
        <p14:creationId xmlns:p14="http://schemas.microsoft.com/office/powerpoint/2010/main" val="34900933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10C9A191-62EE-4A86-8FF9-6794BC3C5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6" descr="Fingerprint scanning machine">
            <a:extLst>
              <a:ext uri="{FF2B5EF4-FFF2-40B4-BE49-F238E27FC236}">
                <a16:creationId xmlns:a16="http://schemas.microsoft.com/office/drawing/2014/main" id="{7BB46CF3-BE8F-47E4-A162-EEED791D85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6202" b="9529"/>
          <a:stretch/>
        </p:blipFill>
        <p:spPr>
          <a:xfrm>
            <a:off x="20" y="-10377"/>
            <a:ext cx="12191980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6222F81D-28CB-42CB-9961-602C33F65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F0C804C-2E96-40CC-A3FB-72D32BC4BAE5}"/>
              </a:ext>
            </a:extLst>
          </p:cNvPr>
          <p:cNvSpPr txBox="1">
            <a:spLocks/>
          </p:cNvSpPr>
          <p:nvPr/>
        </p:nvSpPr>
        <p:spPr>
          <a:xfrm>
            <a:off x="457027" y="2480094"/>
            <a:ext cx="4572000" cy="1374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0">
                <a:solidFill>
                  <a:srgbClr val="FFFFFF"/>
                </a:solidFill>
                <a:latin typeface="Arial"/>
                <a:cs typeface="Arial"/>
              </a:rPr>
              <a:t>Hypothesis</a:t>
            </a:r>
            <a:endParaRPr lang="ro-RO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6C8ECEE0-C7C2-46AE-88EB-4DC605EA3CA6}"/>
              </a:ext>
            </a:extLst>
          </p:cNvPr>
          <p:cNvSpPr txBox="1">
            <a:spLocks/>
          </p:cNvSpPr>
          <p:nvPr/>
        </p:nvSpPr>
        <p:spPr>
          <a:xfrm>
            <a:off x="5302197" y="2424901"/>
            <a:ext cx="6484187" cy="19506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82880" indent="-182880" algn="l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182880" indent="0" algn="l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Font typeface="Arial" panose="020B0604020202020204" pitchFamily="34" charset="0"/>
              <a:buNone/>
              <a:defRPr sz="18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82880" indent="-182880" algn="l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82880" indent="0" algn="l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Font typeface="Arial" panose="020B0604020202020204" pitchFamily="34" charset="0"/>
              <a:buNone/>
              <a:defRPr sz="14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" indent="-182880" algn="l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GB" sz="2400">
                <a:solidFill>
                  <a:srgbClr val="FFFFFF"/>
                </a:solidFill>
              </a:rPr>
              <a:t>Today’s staff and Students are modern, and very confident to use app in 21 century.</a:t>
            </a: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FFFFFF"/>
                </a:solidFill>
              </a:rPr>
              <a:t>For staff and student with less confidence will be full training provided.</a:t>
            </a:r>
          </a:p>
        </p:txBody>
      </p:sp>
      <p:cxnSp>
        <p:nvCxnSpPr>
          <p:cNvPr id="9" name="Straight Connector 38">
            <a:extLst>
              <a:ext uri="{FF2B5EF4-FFF2-40B4-BE49-F238E27FC236}">
                <a16:creationId xmlns:a16="http://schemas.microsoft.com/office/drawing/2014/main" id="{AFA17E6F-8C5E-4CC2-98C6-101D0B180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asetăText 1">
            <a:extLst>
              <a:ext uri="{FF2B5EF4-FFF2-40B4-BE49-F238E27FC236}">
                <a16:creationId xmlns:a16="http://schemas.microsoft.com/office/drawing/2014/main" id="{40110753-2940-495D-BF9A-EF25717D3E03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Sypothesis</a:t>
            </a:r>
            <a:r>
              <a:rPr lang="ro-RO"/>
              <a:t> </a:t>
            </a:r>
            <a:r>
              <a:rPr lang="ro-RO" err="1"/>
              <a:t>slide</a:t>
            </a:r>
          </a:p>
        </p:txBody>
      </p:sp>
    </p:spTree>
    <p:extLst>
      <p:ext uri="{BB962C8B-B14F-4D97-AF65-F5344CB8AC3E}">
        <p14:creationId xmlns:p14="http://schemas.microsoft.com/office/powerpoint/2010/main" val="14764416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C9A191-62EE-4A86-8FF9-6794BC3C5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6" descr="Fingerprint scanning machine">
            <a:extLst>
              <a:ext uri="{FF2B5EF4-FFF2-40B4-BE49-F238E27FC236}">
                <a16:creationId xmlns:a16="http://schemas.microsoft.com/office/drawing/2014/main" id="{1658DDE5-71A5-47C5-AC31-38FE773D1F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6202" b="952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222F81D-28CB-42CB-9961-602C33F65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A525AE-F98A-4BF0-B457-789F4BCBB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442" y="2710624"/>
            <a:ext cx="3831335" cy="12792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3200" i="0">
                <a:latin typeface="Arial"/>
                <a:cs typeface="Arial"/>
              </a:rPr>
              <a:t>Reference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81E1E49-F752-49CA-BFF6-1303B0A8A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B4599-A6E4-41C8-85CE-153DF90E5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992" y="1201002"/>
            <a:ext cx="6197007" cy="431282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ro-RO" sz="1900" err="1">
                <a:latin typeface="Arial"/>
                <a:cs typeface="Arial"/>
              </a:rPr>
              <a:t>Nadezhada</a:t>
            </a:r>
            <a:r>
              <a:rPr lang="ro-RO" sz="1900">
                <a:latin typeface="Arial"/>
                <a:cs typeface="Arial"/>
              </a:rPr>
              <a:t>, N. (2021) </a:t>
            </a:r>
            <a:r>
              <a:rPr lang="ro-RO" sz="1900" b="1">
                <a:latin typeface="Arial"/>
                <a:cs typeface="Arial"/>
              </a:rPr>
              <a:t>Digital </a:t>
            </a:r>
            <a:r>
              <a:rPr lang="ro-RO" sz="1900" b="1" err="1">
                <a:latin typeface="Arial"/>
                <a:cs typeface="Arial"/>
              </a:rPr>
              <a:t>Communication</a:t>
            </a:r>
            <a:r>
              <a:rPr lang="ro-RO" sz="1900" b="1">
                <a:latin typeface="Arial"/>
                <a:cs typeface="Arial"/>
              </a:rPr>
              <a:t> </a:t>
            </a:r>
            <a:r>
              <a:rPr lang="ro-RO" sz="1900" b="1" err="1">
                <a:latin typeface="Arial"/>
                <a:cs typeface="Arial"/>
              </a:rPr>
              <a:t>Tools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and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Knowledge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Creation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Processes</a:t>
            </a:r>
            <a:r>
              <a:rPr lang="ro-RO" sz="1900" b="1">
                <a:latin typeface="Arial"/>
                <a:cs typeface="Arial"/>
              </a:rPr>
              <a:t> for </a:t>
            </a:r>
            <a:r>
              <a:rPr lang="ro-RO" sz="1900" b="1" err="1">
                <a:latin typeface="Arial"/>
                <a:cs typeface="Arial"/>
              </a:rPr>
              <a:t>Enriched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Intellectual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Outcome</a:t>
            </a:r>
            <a:r>
              <a:rPr lang="ro-RO" sz="1900" b="1">
                <a:latin typeface="Arial"/>
                <a:cs typeface="Arial"/>
              </a:rPr>
              <a:t>—</a:t>
            </a:r>
            <a:r>
              <a:rPr lang="ro-RO" sz="1900" b="1" err="1">
                <a:latin typeface="Arial"/>
                <a:cs typeface="Arial"/>
              </a:rPr>
              <a:t>Experience</a:t>
            </a:r>
            <a:r>
              <a:rPr lang="ro-RO" sz="1900" b="1">
                <a:latin typeface="Arial"/>
                <a:cs typeface="Arial"/>
              </a:rPr>
              <a:t> of </a:t>
            </a:r>
            <a:r>
              <a:rPr lang="ro-RO" sz="1900" b="1" err="1">
                <a:latin typeface="Arial"/>
                <a:cs typeface="Arial"/>
              </a:rPr>
              <a:t>Short-Term</a:t>
            </a:r>
            <a:r>
              <a:rPr lang="ro-RO" sz="1900" b="1">
                <a:latin typeface="Arial"/>
                <a:cs typeface="Arial"/>
              </a:rPr>
              <a:t> E-</a:t>
            </a:r>
            <a:r>
              <a:rPr lang="ro-RO" sz="1900" b="1" err="1">
                <a:latin typeface="Arial"/>
                <a:cs typeface="Arial"/>
              </a:rPr>
              <a:t>Learning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Courses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during</a:t>
            </a:r>
            <a:r>
              <a:rPr lang="ro-RO" sz="1900" b="1">
                <a:latin typeface="Arial"/>
                <a:cs typeface="Arial"/>
              </a:rPr>
              <a:t> Pandemic</a:t>
            </a:r>
            <a:r>
              <a:rPr lang="ro-RO" sz="1900">
                <a:latin typeface="Arial"/>
                <a:cs typeface="Arial"/>
              </a:rPr>
              <a:t>. </a:t>
            </a:r>
            <a:r>
              <a:rPr lang="ro-RO" sz="1900" err="1">
                <a:latin typeface="Arial"/>
                <a:cs typeface="Arial"/>
              </a:rPr>
              <a:t>Future</a:t>
            </a:r>
            <a:r>
              <a:rPr lang="ro-RO" sz="1900">
                <a:latin typeface="Arial"/>
                <a:cs typeface="Arial"/>
              </a:rPr>
              <a:t> Internet 2021, 13, 43. </a:t>
            </a:r>
            <a:r>
              <a:rPr lang="ro-RO" sz="1900" err="1">
                <a:latin typeface="Arial"/>
                <a:cs typeface="Arial"/>
              </a:rPr>
              <a:t>Aviable</a:t>
            </a:r>
            <a:r>
              <a:rPr lang="ro-RO" sz="1900">
                <a:latin typeface="Arial"/>
                <a:cs typeface="Arial"/>
              </a:rPr>
              <a:t> at: </a:t>
            </a:r>
            <a:r>
              <a:rPr lang="ro-RO" sz="1900">
                <a:latin typeface="Arial"/>
                <a:cs typeface="Arial"/>
                <a:hlinkClick r:id="rId3" invalidUrl="https://"/>
              </a:rPr>
              <a:t>https://</a:t>
            </a:r>
            <a:r>
              <a:rPr lang="ro-RO" sz="1900">
                <a:latin typeface="Arial"/>
                <a:cs typeface="Arial"/>
              </a:rPr>
              <a:t> doi.org/10.3390/fi13020043 </a:t>
            </a:r>
            <a:endParaRPr lang="en-US" sz="190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ro-RO" sz="1900" err="1">
                <a:latin typeface="Arial"/>
                <a:cs typeface="Arial"/>
              </a:rPr>
              <a:t>Pulyaeva</a:t>
            </a:r>
            <a:r>
              <a:rPr lang="ro-RO" sz="1900">
                <a:latin typeface="Arial"/>
                <a:cs typeface="Arial"/>
              </a:rPr>
              <a:t>, V. N. </a:t>
            </a:r>
            <a:r>
              <a:rPr lang="ro-RO" sz="1900" i="1">
                <a:latin typeface="Arial"/>
                <a:cs typeface="Arial"/>
              </a:rPr>
              <a:t>et al</a:t>
            </a:r>
            <a:r>
              <a:rPr lang="ro-RO" sz="1900">
                <a:latin typeface="Arial"/>
                <a:cs typeface="Arial"/>
              </a:rPr>
              <a:t>. (2020) </a:t>
            </a:r>
            <a:r>
              <a:rPr lang="ro-RO" sz="1900" b="1">
                <a:latin typeface="Arial"/>
                <a:cs typeface="Arial"/>
              </a:rPr>
              <a:t>Digital </a:t>
            </a:r>
            <a:r>
              <a:rPr lang="ro-RO" sz="1900" b="1" err="1">
                <a:latin typeface="Arial"/>
                <a:cs typeface="Arial"/>
              </a:rPr>
              <a:t>tools</a:t>
            </a:r>
            <a:r>
              <a:rPr lang="ro-RO" sz="1900" b="1">
                <a:latin typeface="Arial"/>
                <a:cs typeface="Arial"/>
              </a:rPr>
              <a:t> in </a:t>
            </a:r>
            <a:r>
              <a:rPr lang="ro-RO" sz="1900" b="1" err="1">
                <a:latin typeface="Arial"/>
                <a:cs typeface="Arial"/>
              </a:rPr>
              <a:t>corporate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personnel</a:t>
            </a:r>
            <a:r>
              <a:rPr lang="ro-RO" sz="1900" b="1">
                <a:latin typeface="Arial"/>
                <a:cs typeface="Arial"/>
              </a:rPr>
              <a:t> training. </a:t>
            </a:r>
            <a:r>
              <a:rPr lang="ro-RO" sz="1900">
                <a:latin typeface="Arial"/>
                <a:cs typeface="Arial"/>
              </a:rPr>
              <a:t>Journal of </a:t>
            </a:r>
            <a:r>
              <a:rPr lang="ro-RO" sz="1900" err="1">
                <a:latin typeface="Arial"/>
                <a:cs typeface="Arial"/>
              </a:rPr>
              <a:t>physics</a:t>
            </a:r>
            <a:r>
              <a:rPr lang="ro-RO" sz="1900">
                <a:latin typeface="Arial"/>
                <a:cs typeface="Arial"/>
              </a:rPr>
              <a:t>; </a:t>
            </a:r>
            <a:r>
              <a:rPr lang="ro-RO" sz="1900" err="1">
                <a:latin typeface="Arial"/>
                <a:cs typeface="Arial"/>
              </a:rPr>
              <a:t>Conference</a:t>
            </a:r>
            <a:r>
              <a:rPr lang="ro-RO" sz="1900">
                <a:latin typeface="Arial"/>
                <a:cs typeface="Arial"/>
              </a:rPr>
              <a:t> </a:t>
            </a:r>
            <a:r>
              <a:rPr lang="ro-RO" sz="1900" err="1">
                <a:latin typeface="Arial"/>
                <a:cs typeface="Arial"/>
              </a:rPr>
              <a:t>series</a:t>
            </a:r>
          </a:p>
          <a:p>
            <a:pPr>
              <a:lnSpc>
                <a:spcPct val="100000"/>
              </a:lnSpc>
            </a:pPr>
            <a:r>
              <a:rPr lang="ro-RO" sz="1900">
                <a:ea typeface="+mn-lt"/>
                <a:cs typeface="+mn-lt"/>
              </a:rPr>
              <a:t>uwtsd.ac.uk. (</a:t>
            </a:r>
            <a:r>
              <a:rPr lang="ro-RO" sz="1900" err="1">
                <a:ea typeface="+mn-lt"/>
                <a:cs typeface="+mn-lt"/>
              </a:rPr>
              <a:t>n.d</a:t>
            </a:r>
            <a:r>
              <a:rPr lang="ro-RO" sz="1900">
                <a:ea typeface="+mn-lt"/>
                <a:cs typeface="+mn-lt"/>
              </a:rPr>
              <a:t>.). </a:t>
            </a:r>
            <a:r>
              <a:rPr lang="ro-RO" sz="1900" i="1">
                <a:ea typeface="+mn-lt"/>
                <a:cs typeface="+mn-lt"/>
              </a:rPr>
              <a:t>The University | UWTSD</a:t>
            </a:r>
            <a:r>
              <a:rPr lang="ro-RO" sz="1900">
                <a:ea typeface="+mn-lt"/>
                <a:cs typeface="+mn-lt"/>
              </a:rPr>
              <a:t>. [online] </a:t>
            </a:r>
            <a:r>
              <a:rPr lang="ro-RO" sz="1900" err="1">
                <a:ea typeface="+mn-lt"/>
                <a:cs typeface="+mn-lt"/>
              </a:rPr>
              <a:t>Available</a:t>
            </a:r>
            <a:r>
              <a:rPr lang="ro-RO" sz="1900">
                <a:ea typeface="+mn-lt"/>
                <a:cs typeface="+mn-lt"/>
              </a:rPr>
              <a:t> at: </a:t>
            </a:r>
            <a:r>
              <a:rPr lang="ro-RO" sz="1900">
                <a:ea typeface="+mn-lt"/>
                <a:cs typeface="+mn-lt"/>
                <a:hlinkClick r:id="rId4"/>
              </a:rPr>
              <a:t>https://uwtsd.ac.uk/about/</a:t>
            </a:r>
            <a:r>
              <a:rPr lang="ro-RO" sz="1900">
                <a:ea typeface="+mn-lt"/>
                <a:cs typeface="+mn-lt"/>
              </a:rPr>
              <a:t>.</a:t>
            </a:r>
            <a:endParaRPr lang="ro-RO" sz="190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 sz="1900">
                <a:ea typeface="+mn-lt"/>
                <a:cs typeface="+mn-lt"/>
              </a:rPr>
              <a:t>Bryman, A. &amp;  Bell, E. (2007) “Business Research Methods”, 2nd edition. Oxford University Press.</a:t>
            </a:r>
            <a:endParaRPr lang="ro-RO" sz="1900">
              <a:latin typeface="Avenir Next LT Pro"/>
              <a:cs typeface="Arial"/>
            </a:endParaRPr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4E75910E-4112-4447-8981-4CA7ACEF9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58086374-A2B5-4460-8EAB-6F7025F40839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Reference</a:t>
            </a:r>
            <a:r>
              <a:rPr lang="ro-RO"/>
              <a:t> </a:t>
            </a:r>
            <a:r>
              <a:rPr lang="ro-RO" err="1"/>
              <a:t>slide</a:t>
            </a: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596837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7C2F7BF6-CD39-4568-B8BD-EA8D252E100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9B0F2AC-8567-4D03-BFFC-653DB596C528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2532</TotalTime>
  <Words>594</Words>
  <Application>Microsoft Office PowerPoint</Application>
  <PresentationFormat>Widescreen</PresentationFormat>
  <Paragraphs>82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Avenir Next LT Pro</vt:lpstr>
      <vt:lpstr>Calibri</vt:lpstr>
      <vt:lpstr>Sitka Banner</vt:lpstr>
      <vt:lpstr>HeadlinesVTI</vt:lpstr>
      <vt:lpstr>How do we use technology to collaborate at uwtsd?</vt:lpstr>
      <vt:lpstr>Which digital tool is most commonlyused for  collaboration at UWTSD?</vt:lpstr>
      <vt:lpstr>Introduction</vt:lpstr>
      <vt:lpstr>RATIONALE</vt:lpstr>
      <vt:lpstr>Proposed Method</vt:lpstr>
      <vt:lpstr>Ethical consideration</vt:lpstr>
      <vt:lpstr>Research timeline</vt:lpstr>
      <vt:lpstr>PowerPoint Presentation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>Miroslav Farbar (2120452)</cp:lastModifiedBy>
  <cp:revision>603</cp:revision>
  <dcterms:created xsi:type="dcterms:W3CDTF">2022-02-15T15:40:39Z</dcterms:created>
  <dcterms:modified xsi:type="dcterms:W3CDTF">2022-02-27T13:13:46Z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