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 id="2147483660" r:id="rId2"/>
    <p:sldMasterId id="2147483672" r:id="rId3"/>
  </p:sldMasterIdLst>
  <p:notesMasterIdLst>
    <p:notesMasterId r:id="rId160"/>
  </p:notesMasterIdLst>
  <p:handoutMasterIdLst>
    <p:handoutMasterId r:id="rId161"/>
  </p:handoutMasterIdLst>
  <p:sldIdLst>
    <p:sldId id="257" r:id="rId4"/>
    <p:sldId id="260" r:id="rId5"/>
    <p:sldId id="266" r:id="rId6"/>
    <p:sldId id="282" r:id="rId7"/>
    <p:sldId id="263" r:id="rId8"/>
    <p:sldId id="264" r:id="rId9"/>
    <p:sldId id="268" r:id="rId10"/>
    <p:sldId id="265" r:id="rId11"/>
    <p:sldId id="267" r:id="rId12"/>
    <p:sldId id="269" r:id="rId13"/>
    <p:sldId id="270" r:id="rId14"/>
    <p:sldId id="272" r:id="rId15"/>
    <p:sldId id="271" r:id="rId16"/>
    <p:sldId id="273" r:id="rId17"/>
    <p:sldId id="283" r:id="rId18"/>
    <p:sldId id="274" r:id="rId19"/>
    <p:sldId id="275" r:id="rId20"/>
    <p:sldId id="276" r:id="rId21"/>
    <p:sldId id="281" r:id="rId22"/>
    <p:sldId id="277" r:id="rId23"/>
    <p:sldId id="278" r:id="rId24"/>
    <p:sldId id="279" r:id="rId25"/>
    <p:sldId id="284" r:id="rId26"/>
    <p:sldId id="286" r:id="rId27"/>
    <p:sldId id="287" r:id="rId28"/>
    <p:sldId id="285" r:id="rId29"/>
    <p:sldId id="291" r:id="rId30"/>
    <p:sldId id="293" r:id="rId31"/>
    <p:sldId id="292" r:id="rId32"/>
    <p:sldId id="290" r:id="rId33"/>
    <p:sldId id="289" r:id="rId34"/>
    <p:sldId id="288" r:id="rId35"/>
    <p:sldId id="294" r:id="rId36"/>
    <p:sldId id="295" r:id="rId37"/>
    <p:sldId id="297" r:id="rId38"/>
    <p:sldId id="296" r:id="rId39"/>
    <p:sldId id="301" r:id="rId40"/>
    <p:sldId id="298" r:id="rId41"/>
    <p:sldId id="303" r:id="rId42"/>
    <p:sldId id="304" r:id="rId43"/>
    <p:sldId id="302" r:id="rId44"/>
    <p:sldId id="300" r:id="rId45"/>
    <p:sldId id="309" r:id="rId46"/>
    <p:sldId id="299" r:id="rId47"/>
    <p:sldId id="308" r:id="rId48"/>
    <p:sldId id="307" r:id="rId49"/>
    <p:sldId id="306" r:id="rId50"/>
    <p:sldId id="305" r:id="rId51"/>
    <p:sldId id="310" r:id="rId52"/>
    <p:sldId id="313" r:id="rId53"/>
    <p:sldId id="312" r:id="rId54"/>
    <p:sldId id="311" r:id="rId55"/>
    <p:sldId id="318" r:id="rId56"/>
    <p:sldId id="316" r:id="rId57"/>
    <p:sldId id="317" r:id="rId58"/>
    <p:sldId id="319" r:id="rId59"/>
    <p:sldId id="320" r:id="rId60"/>
    <p:sldId id="321" r:id="rId61"/>
    <p:sldId id="322" r:id="rId62"/>
    <p:sldId id="315" r:id="rId63"/>
    <p:sldId id="330" r:id="rId64"/>
    <p:sldId id="331" r:id="rId65"/>
    <p:sldId id="329" r:id="rId66"/>
    <p:sldId id="328" r:id="rId67"/>
    <p:sldId id="332" r:id="rId68"/>
    <p:sldId id="335" r:id="rId69"/>
    <p:sldId id="334" r:id="rId70"/>
    <p:sldId id="333" r:id="rId71"/>
    <p:sldId id="338" r:id="rId72"/>
    <p:sldId id="339" r:id="rId73"/>
    <p:sldId id="340" r:id="rId74"/>
    <p:sldId id="341" r:id="rId75"/>
    <p:sldId id="336" r:id="rId76"/>
    <p:sldId id="354" r:id="rId77"/>
    <p:sldId id="337" r:id="rId78"/>
    <p:sldId id="344" r:id="rId79"/>
    <p:sldId id="342" r:id="rId80"/>
    <p:sldId id="327" r:id="rId81"/>
    <p:sldId id="353" r:id="rId82"/>
    <p:sldId id="352" r:id="rId83"/>
    <p:sldId id="343" r:id="rId84"/>
    <p:sldId id="351" r:id="rId85"/>
    <p:sldId id="350" r:id="rId86"/>
    <p:sldId id="349" r:id="rId87"/>
    <p:sldId id="348" r:id="rId88"/>
    <p:sldId id="347" r:id="rId89"/>
    <p:sldId id="346" r:id="rId90"/>
    <p:sldId id="345" r:id="rId91"/>
    <p:sldId id="326" r:id="rId92"/>
    <p:sldId id="355" r:id="rId93"/>
    <p:sldId id="360" r:id="rId94"/>
    <p:sldId id="361" r:id="rId95"/>
    <p:sldId id="362" r:id="rId96"/>
    <p:sldId id="359" r:id="rId97"/>
    <p:sldId id="363" r:id="rId98"/>
    <p:sldId id="356" r:id="rId99"/>
    <p:sldId id="371" r:id="rId100"/>
    <p:sldId id="370" r:id="rId101"/>
    <p:sldId id="369" r:id="rId102"/>
    <p:sldId id="368" r:id="rId103"/>
    <p:sldId id="367" r:id="rId104"/>
    <p:sldId id="325" r:id="rId105"/>
    <p:sldId id="365" r:id="rId106"/>
    <p:sldId id="364" r:id="rId107"/>
    <p:sldId id="373" r:id="rId108"/>
    <p:sldId id="357" r:id="rId109"/>
    <p:sldId id="416" r:id="rId110"/>
    <p:sldId id="418" r:id="rId111"/>
    <p:sldId id="417" r:id="rId112"/>
    <p:sldId id="372" r:id="rId113"/>
    <p:sldId id="384" r:id="rId114"/>
    <p:sldId id="383" r:id="rId115"/>
    <p:sldId id="382" r:id="rId116"/>
    <p:sldId id="381" r:id="rId117"/>
    <p:sldId id="380" r:id="rId118"/>
    <p:sldId id="379" r:id="rId119"/>
    <p:sldId id="376" r:id="rId120"/>
    <p:sldId id="388" r:id="rId121"/>
    <p:sldId id="387" r:id="rId122"/>
    <p:sldId id="375" r:id="rId123"/>
    <p:sldId id="386" r:id="rId124"/>
    <p:sldId id="385" r:id="rId125"/>
    <p:sldId id="396" r:id="rId126"/>
    <p:sldId id="395" r:id="rId127"/>
    <p:sldId id="394" r:id="rId128"/>
    <p:sldId id="393" r:id="rId129"/>
    <p:sldId id="392" r:id="rId130"/>
    <p:sldId id="391" r:id="rId131"/>
    <p:sldId id="390" r:id="rId132"/>
    <p:sldId id="419" r:id="rId133"/>
    <p:sldId id="397" r:id="rId134"/>
    <p:sldId id="421" r:id="rId135"/>
    <p:sldId id="420" r:id="rId136"/>
    <p:sldId id="422" r:id="rId137"/>
    <p:sldId id="401" r:id="rId138"/>
    <p:sldId id="400" r:id="rId139"/>
    <p:sldId id="389" r:id="rId140"/>
    <p:sldId id="399" r:id="rId141"/>
    <p:sldId id="403" r:id="rId142"/>
    <p:sldId id="398" r:id="rId143"/>
    <p:sldId id="407" r:id="rId144"/>
    <p:sldId id="409" r:id="rId145"/>
    <p:sldId id="408" r:id="rId146"/>
    <p:sldId id="406" r:id="rId147"/>
    <p:sldId id="405" r:id="rId148"/>
    <p:sldId id="402" r:id="rId149"/>
    <p:sldId id="358" r:id="rId150"/>
    <p:sldId id="425" r:id="rId151"/>
    <p:sldId id="423" r:id="rId152"/>
    <p:sldId id="404" r:id="rId153"/>
    <p:sldId id="424" r:id="rId154"/>
    <p:sldId id="415" r:id="rId155"/>
    <p:sldId id="414" r:id="rId156"/>
    <p:sldId id="413" r:id="rId157"/>
    <p:sldId id="427" r:id="rId158"/>
    <p:sldId id="412" r:id="rId1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al" initials="v"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75" autoAdjust="0"/>
    <p:restoredTop sz="94665" autoAdjust="0"/>
  </p:normalViewPr>
  <p:slideViewPr>
    <p:cSldViewPr>
      <p:cViewPr varScale="1">
        <p:scale>
          <a:sx n="107" d="100"/>
          <a:sy n="107" d="100"/>
        </p:scale>
        <p:origin x="1760" y="16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75" d="100"/>
          <a:sy n="75" d="100"/>
        </p:scale>
        <p:origin x="-342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38" Type="http://schemas.openxmlformats.org/officeDocument/2006/relationships/slide" Target="slides/slide135.xml"/><Relationship Id="rId159" Type="http://schemas.openxmlformats.org/officeDocument/2006/relationships/slide" Target="slides/slide156.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53" Type="http://schemas.openxmlformats.org/officeDocument/2006/relationships/slide" Target="slides/slide50.xml"/><Relationship Id="rId74" Type="http://schemas.openxmlformats.org/officeDocument/2006/relationships/slide" Target="slides/slide71.xml"/><Relationship Id="rId128" Type="http://schemas.openxmlformats.org/officeDocument/2006/relationships/slide" Target="slides/slide125.xml"/><Relationship Id="rId149" Type="http://schemas.openxmlformats.org/officeDocument/2006/relationships/slide" Target="slides/slide146.xml"/><Relationship Id="rId5" Type="http://schemas.openxmlformats.org/officeDocument/2006/relationships/slide" Target="slides/slide2.xml"/><Relationship Id="rId95" Type="http://schemas.openxmlformats.org/officeDocument/2006/relationships/slide" Target="slides/slide92.xml"/><Relationship Id="rId160" Type="http://schemas.openxmlformats.org/officeDocument/2006/relationships/notesMaster" Target="notesMasters/notesMaster1.xml"/><Relationship Id="rId22" Type="http://schemas.openxmlformats.org/officeDocument/2006/relationships/slide" Target="slides/slide19.xml"/><Relationship Id="rId43" Type="http://schemas.openxmlformats.org/officeDocument/2006/relationships/slide" Target="slides/slide40.xml"/><Relationship Id="rId64" Type="http://schemas.openxmlformats.org/officeDocument/2006/relationships/slide" Target="slides/slide61.xml"/><Relationship Id="rId118" Type="http://schemas.openxmlformats.org/officeDocument/2006/relationships/slide" Target="slides/slide115.xml"/><Relationship Id="rId139" Type="http://schemas.openxmlformats.org/officeDocument/2006/relationships/slide" Target="slides/slide136.xml"/><Relationship Id="rId85" Type="http://schemas.openxmlformats.org/officeDocument/2006/relationships/slide" Target="slides/slide82.xml"/><Relationship Id="rId150" Type="http://schemas.openxmlformats.org/officeDocument/2006/relationships/slide" Target="slides/slide147.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124" Type="http://schemas.openxmlformats.org/officeDocument/2006/relationships/slide" Target="slides/slide121.xml"/><Relationship Id="rId129" Type="http://schemas.openxmlformats.org/officeDocument/2006/relationships/slide" Target="slides/slide126.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40" Type="http://schemas.openxmlformats.org/officeDocument/2006/relationships/slide" Target="slides/slide137.xml"/><Relationship Id="rId145" Type="http://schemas.openxmlformats.org/officeDocument/2006/relationships/slide" Target="slides/slide142.xml"/><Relationship Id="rId161" Type="http://schemas.openxmlformats.org/officeDocument/2006/relationships/handoutMaster" Target="handoutMasters/handoutMaster1.xml"/><Relationship Id="rId16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slide" Target="slides/slide116.xml"/><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slide" Target="slides/slide78.xml"/><Relationship Id="rId86" Type="http://schemas.openxmlformats.org/officeDocument/2006/relationships/slide" Target="slides/slide83.xml"/><Relationship Id="rId130" Type="http://schemas.openxmlformats.org/officeDocument/2006/relationships/slide" Target="slides/slide127.xml"/><Relationship Id="rId135" Type="http://schemas.openxmlformats.org/officeDocument/2006/relationships/slide" Target="slides/slide132.xml"/><Relationship Id="rId151" Type="http://schemas.openxmlformats.org/officeDocument/2006/relationships/slide" Target="slides/slide148.xml"/><Relationship Id="rId156" Type="http://schemas.openxmlformats.org/officeDocument/2006/relationships/slide" Target="slides/slide153.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141" Type="http://schemas.openxmlformats.org/officeDocument/2006/relationships/slide" Target="slides/slide138.xml"/><Relationship Id="rId146" Type="http://schemas.openxmlformats.org/officeDocument/2006/relationships/slide" Target="slides/slide143.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162" Type="http://schemas.openxmlformats.org/officeDocument/2006/relationships/commentAuthors" Target="commentAuthors.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157" Type="http://schemas.openxmlformats.org/officeDocument/2006/relationships/slide" Target="slides/slide154.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slide" Target="slides/slide14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163" Type="http://schemas.openxmlformats.org/officeDocument/2006/relationships/presProps" Target="presProps.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slide" Target="slides/slide155.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48" Type="http://schemas.openxmlformats.org/officeDocument/2006/relationships/slide" Target="slides/slide145.xml"/><Relationship Id="rId16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26" Type="http://schemas.openxmlformats.org/officeDocument/2006/relationships/slide" Target="slides/slide23.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slide" Target="slides/slide151.xml"/><Relationship Id="rId16" Type="http://schemas.openxmlformats.org/officeDocument/2006/relationships/slide" Target="slides/slide13.xml"/><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165" Type="http://schemas.openxmlformats.org/officeDocument/2006/relationships/theme" Target="theme/theme1.xml"/><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 Id="rId80" Type="http://schemas.openxmlformats.org/officeDocument/2006/relationships/slide" Target="slides/slide77.xml"/><Relationship Id="rId155" Type="http://schemas.openxmlformats.org/officeDocument/2006/relationships/slide" Target="slides/slide152.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2-12-13T16:01:32.253" idx="2">
    <p:pos x="2706" y="781"/>
    <p:text>picture of gluetues medius required</p:tex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34674-06C7-45E1-85DB-AD1C20B3B02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DC6D080-A528-4ECF-93E3-C5BF57D11BCB}">
      <dgm:prSet/>
      <dgm:spPr/>
      <dgm:t>
        <a:bodyPr/>
        <a:lstStyle/>
        <a:p>
          <a:r>
            <a:rPr lang="en-US" b="1"/>
            <a:t>Unit Aims:</a:t>
          </a:r>
          <a:endParaRPr lang="en-US"/>
        </a:p>
      </dgm:t>
    </dgm:pt>
    <dgm:pt modelId="{2D76B036-7E42-43D4-93C2-65D75A633B8E}" type="parTrans" cxnId="{EA0BED45-E24D-4DF9-A87A-185B8697F140}">
      <dgm:prSet/>
      <dgm:spPr/>
      <dgm:t>
        <a:bodyPr/>
        <a:lstStyle/>
        <a:p>
          <a:endParaRPr lang="en-US"/>
        </a:p>
      </dgm:t>
    </dgm:pt>
    <dgm:pt modelId="{625556FA-FB7D-48D7-AA65-5D727747FA05}" type="sibTrans" cxnId="{EA0BED45-E24D-4DF9-A87A-185B8697F140}">
      <dgm:prSet/>
      <dgm:spPr/>
      <dgm:t>
        <a:bodyPr/>
        <a:lstStyle/>
        <a:p>
          <a:endParaRPr lang="en-US"/>
        </a:p>
      </dgm:t>
    </dgm:pt>
    <dgm:pt modelId="{30F88015-299C-4E86-9D60-73DBAB81608A}">
      <dgm:prSet/>
      <dgm:spPr/>
      <dgm:t>
        <a:bodyPr/>
        <a:lstStyle/>
        <a:p>
          <a:r>
            <a:rPr lang="en-US"/>
            <a:t>This unit covers the knowledge required by an instructor about basic anatomy and physiology relating to exercise programming for apparently healthy adults of all ages. </a:t>
          </a:r>
        </a:p>
      </dgm:t>
    </dgm:pt>
    <dgm:pt modelId="{EA3214A8-E1A0-4913-9799-986DAF7B9CCB}" type="parTrans" cxnId="{9D040B2C-AABD-44C5-ABC3-4945C13A6276}">
      <dgm:prSet/>
      <dgm:spPr/>
      <dgm:t>
        <a:bodyPr/>
        <a:lstStyle/>
        <a:p>
          <a:endParaRPr lang="en-US"/>
        </a:p>
      </dgm:t>
    </dgm:pt>
    <dgm:pt modelId="{29644EBC-B32C-4E3A-B25A-D0C14ED424DA}" type="sibTrans" cxnId="{9D040B2C-AABD-44C5-ABC3-4945C13A6276}">
      <dgm:prSet/>
      <dgm:spPr/>
      <dgm:t>
        <a:bodyPr/>
        <a:lstStyle/>
        <a:p>
          <a:endParaRPr lang="en-US"/>
        </a:p>
      </dgm:t>
    </dgm:pt>
    <dgm:pt modelId="{DA132D9C-090C-4344-9878-91A7B34A42AE}">
      <dgm:prSet/>
      <dgm:spPr/>
      <dgm:t>
        <a:bodyPr/>
        <a:lstStyle/>
        <a:p>
          <a:r>
            <a:rPr lang="en-US" b="1"/>
            <a:t>Assessment Specification: </a:t>
          </a:r>
          <a:endParaRPr lang="en-US"/>
        </a:p>
      </dgm:t>
    </dgm:pt>
    <dgm:pt modelId="{0A6D3614-291C-47E7-AE6C-FCF16334917A}" type="parTrans" cxnId="{17BDBFC9-ECC7-4FBA-8651-8FD08FF94257}">
      <dgm:prSet/>
      <dgm:spPr/>
      <dgm:t>
        <a:bodyPr/>
        <a:lstStyle/>
        <a:p>
          <a:endParaRPr lang="en-US"/>
        </a:p>
      </dgm:t>
    </dgm:pt>
    <dgm:pt modelId="{54392BB8-7F6F-411F-BB07-83C15FD32401}" type="sibTrans" cxnId="{17BDBFC9-ECC7-4FBA-8651-8FD08FF94257}">
      <dgm:prSet/>
      <dgm:spPr/>
      <dgm:t>
        <a:bodyPr/>
        <a:lstStyle/>
        <a:p>
          <a:endParaRPr lang="en-US"/>
        </a:p>
      </dgm:t>
    </dgm:pt>
    <dgm:pt modelId="{C1A8530C-201C-417B-9755-DCB5BFFC4CF3}">
      <dgm:prSet/>
      <dgm:spPr/>
      <dgm:t>
        <a:bodyPr/>
        <a:lstStyle/>
        <a:p>
          <a:r>
            <a:rPr lang="en-US"/>
            <a:t>The unit is assessed via an externally set multiple-choice theory paper comprising 40 questions. A minimum of 28 marks overall is required to pass (70%)</a:t>
          </a:r>
        </a:p>
      </dgm:t>
    </dgm:pt>
    <dgm:pt modelId="{3AEBF5CF-A842-419F-A59A-00D3E6943A95}" type="parTrans" cxnId="{B77AE591-A584-44BA-ABA4-033E3E6844DF}">
      <dgm:prSet/>
      <dgm:spPr/>
      <dgm:t>
        <a:bodyPr/>
        <a:lstStyle/>
        <a:p>
          <a:endParaRPr lang="en-US"/>
        </a:p>
      </dgm:t>
    </dgm:pt>
    <dgm:pt modelId="{FC7D0F0C-B455-49E9-AD1D-E7A143184C85}" type="sibTrans" cxnId="{B77AE591-A584-44BA-ABA4-033E3E6844DF}">
      <dgm:prSet/>
      <dgm:spPr/>
      <dgm:t>
        <a:bodyPr/>
        <a:lstStyle/>
        <a:p>
          <a:endParaRPr lang="en-US"/>
        </a:p>
      </dgm:t>
    </dgm:pt>
    <dgm:pt modelId="{B14049C3-E08D-6841-866D-B772DBE01E92}" type="pres">
      <dgm:prSet presAssocID="{FBC34674-06C7-45E1-85DB-AD1C20B3B023}" presName="outerComposite" presStyleCnt="0">
        <dgm:presLayoutVars>
          <dgm:chMax val="5"/>
          <dgm:dir/>
          <dgm:resizeHandles val="exact"/>
        </dgm:presLayoutVars>
      </dgm:prSet>
      <dgm:spPr/>
    </dgm:pt>
    <dgm:pt modelId="{EDB8F9E8-D7F8-A249-ADE8-F0930AD79C7E}" type="pres">
      <dgm:prSet presAssocID="{FBC34674-06C7-45E1-85DB-AD1C20B3B023}" presName="dummyMaxCanvas" presStyleCnt="0">
        <dgm:presLayoutVars/>
      </dgm:prSet>
      <dgm:spPr/>
    </dgm:pt>
    <dgm:pt modelId="{8F8EED8B-929C-3846-AEE9-FBA821D5EED5}" type="pres">
      <dgm:prSet presAssocID="{FBC34674-06C7-45E1-85DB-AD1C20B3B023}" presName="FourNodes_1" presStyleLbl="node1" presStyleIdx="0" presStyleCnt="4">
        <dgm:presLayoutVars>
          <dgm:bulletEnabled val="1"/>
        </dgm:presLayoutVars>
      </dgm:prSet>
      <dgm:spPr/>
    </dgm:pt>
    <dgm:pt modelId="{953A0605-ACED-1447-8FDE-35372C5ABF16}" type="pres">
      <dgm:prSet presAssocID="{FBC34674-06C7-45E1-85DB-AD1C20B3B023}" presName="FourNodes_2" presStyleLbl="node1" presStyleIdx="1" presStyleCnt="4">
        <dgm:presLayoutVars>
          <dgm:bulletEnabled val="1"/>
        </dgm:presLayoutVars>
      </dgm:prSet>
      <dgm:spPr/>
    </dgm:pt>
    <dgm:pt modelId="{E795BC18-97EE-4844-8F13-636DE8026E85}" type="pres">
      <dgm:prSet presAssocID="{FBC34674-06C7-45E1-85DB-AD1C20B3B023}" presName="FourNodes_3" presStyleLbl="node1" presStyleIdx="2" presStyleCnt="4">
        <dgm:presLayoutVars>
          <dgm:bulletEnabled val="1"/>
        </dgm:presLayoutVars>
      </dgm:prSet>
      <dgm:spPr/>
    </dgm:pt>
    <dgm:pt modelId="{EA1ED3F6-8ADA-A344-88D4-BD607C4A5AAD}" type="pres">
      <dgm:prSet presAssocID="{FBC34674-06C7-45E1-85DB-AD1C20B3B023}" presName="FourNodes_4" presStyleLbl="node1" presStyleIdx="3" presStyleCnt="4">
        <dgm:presLayoutVars>
          <dgm:bulletEnabled val="1"/>
        </dgm:presLayoutVars>
      </dgm:prSet>
      <dgm:spPr/>
    </dgm:pt>
    <dgm:pt modelId="{4391BFDA-1FA8-0C4A-B5F7-6FA7A4D41DBE}" type="pres">
      <dgm:prSet presAssocID="{FBC34674-06C7-45E1-85DB-AD1C20B3B023}" presName="FourConn_1-2" presStyleLbl="fgAccFollowNode1" presStyleIdx="0" presStyleCnt="3">
        <dgm:presLayoutVars>
          <dgm:bulletEnabled val="1"/>
        </dgm:presLayoutVars>
      </dgm:prSet>
      <dgm:spPr/>
    </dgm:pt>
    <dgm:pt modelId="{1B1C380E-DEA0-4A41-A235-42AB325A3F61}" type="pres">
      <dgm:prSet presAssocID="{FBC34674-06C7-45E1-85DB-AD1C20B3B023}" presName="FourConn_2-3" presStyleLbl="fgAccFollowNode1" presStyleIdx="1" presStyleCnt="3">
        <dgm:presLayoutVars>
          <dgm:bulletEnabled val="1"/>
        </dgm:presLayoutVars>
      </dgm:prSet>
      <dgm:spPr/>
    </dgm:pt>
    <dgm:pt modelId="{B8A400CA-61C6-8F40-B2DD-78AD9E12660D}" type="pres">
      <dgm:prSet presAssocID="{FBC34674-06C7-45E1-85DB-AD1C20B3B023}" presName="FourConn_3-4" presStyleLbl="fgAccFollowNode1" presStyleIdx="2" presStyleCnt="3">
        <dgm:presLayoutVars>
          <dgm:bulletEnabled val="1"/>
        </dgm:presLayoutVars>
      </dgm:prSet>
      <dgm:spPr/>
    </dgm:pt>
    <dgm:pt modelId="{3EC337D1-482C-1D4B-91C0-99F4978F8957}" type="pres">
      <dgm:prSet presAssocID="{FBC34674-06C7-45E1-85DB-AD1C20B3B023}" presName="FourNodes_1_text" presStyleLbl="node1" presStyleIdx="3" presStyleCnt="4">
        <dgm:presLayoutVars>
          <dgm:bulletEnabled val="1"/>
        </dgm:presLayoutVars>
      </dgm:prSet>
      <dgm:spPr/>
    </dgm:pt>
    <dgm:pt modelId="{E09980C2-3962-4D49-A3FF-8F646546755F}" type="pres">
      <dgm:prSet presAssocID="{FBC34674-06C7-45E1-85DB-AD1C20B3B023}" presName="FourNodes_2_text" presStyleLbl="node1" presStyleIdx="3" presStyleCnt="4">
        <dgm:presLayoutVars>
          <dgm:bulletEnabled val="1"/>
        </dgm:presLayoutVars>
      </dgm:prSet>
      <dgm:spPr/>
    </dgm:pt>
    <dgm:pt modelId="{68CE8169-8D3D-6D40-9F21-F228583FCD7F}" type="pres">
      <dgm:prSet presAssocID="{FBC34674-06C7-45E1-85DB-AD1C20B3B023}" presName="FourNodes_3_text" presStyleLbl="node1" presStyleIdx="3" presStyleCnt="4">
        <dgm:presLayoutVars>
          <dgm:bulletEnabled val="1"/>
        </dgm:presLayoutVars>
      </dgm:prSet>
      <dgm:spPr/>
    </dgm:pt>
    <dgm:pt modelId="{E7E62C2B-D12B-D948-9DD7-2677C1D527E1}" type="pres">
      <dgm:prSet presAssocID="{FBC34674-06C7-45E1-85DB-AD1C20B3B023}" presName="FourNodes_4_text" presStyleLbl="node1" presStyleIdx="3" presStyleCnt="4">
        <dgm:presLayoutVars>
          <dgm:bulletEnabled val="1"/>
        </dgm:presLayoutVars>
      </dgm:prSet>
      <dgm:spPr/>
    </dgm:pt>
  </dgm:ptLst>
  <dgm:cxnLst>
    <dgm:cxn modelId="{9D040B2C-AABD-44C5-ABC3-4945C13A6276}" srcId="{FBC34674-06C7-45E1-85DB-AD1C20B3B023}" destId="{30F88015-299C-4E86-9D60-73DBAB81608A}" srcOrd="1" destOrd="0" parTransId="{EA3214A8-E1A0-4913-9799-986DAF7B9CCB}" sibTransId="{29644EBC-B32C-4E3A-B25A-D0C14ED424DA}"/>
    <dgm:cxn modelId="{EA0BED45-E24D-4DF9-A87A-185B8697F140}" srcId="{FBC34674-06C7-45E1-85DB-AD1C20B3B023}" destId="{5DC6D080-A528-4ECF-93E3-C5BF57D11BCB}" srcOrd="0" destOrd="0" parTransId="{2D76B036-7E42-43D4-93C2-65D75A633B8E}" sibTransId="{625556FA-FB7D-48D7-AA65-5D727747FA05}"/>
    <dgm:cxn modelId="{B039A266-2679-0747-B6D0-665387883324}" type="presOf" srcId="{54392BB8-7F6F-411F-BB07-83C15FD32401}" destId="{B8A400CA-61C6-8F40-B2DD-78AD9E12660D}" srcOrd="0" destOrd="0" presId="urn:microsoft.com/office/officeart/2005/8/layout/vProcess5"/>
    <dgm:cxn modelId="{1175F96B-ED05-1041-82A8-B0E90929513E}" type="presOf" srcId="{DA132D9C-090C-4344-9878-91A7B34A42AE}" destId="{68CE8169-8D3D-6D40-9F21-F228583FCD7F}" srcOrd="1" destOrd="0" presId="urn:microsoft.com/office/officeart/2005/8/layout/vProcess5"/>
    <dgm:cxn modelId="{013A4F6D-55C8-644A-B3F2-3A3508092833}" type="presOf" srcId="{C1A8530C-201C-417B-9755-DCB5BFFC4CF3}" destId="{EA1ED3F6-8ADA-A344-88D4-BD607C4A5AAD}" srcOrd="0" destOrd="0" presId="urn:microsoft.com/office/officeart/2005/8/layout/vProcess5"/>
    <dgm:cxn modelId="{69FC2C8C-9EEF-0E4F-B9CB-4ECFFA4D2AFF}" type="presOf" srcId="{30F88015-299C-4E86-9D60-73DBAB81608A}" destId="{953A0605-ACED-1447-8FDE-35372C5ABF16}" srcOrd="0" destOrd="0" presId="urn:microsoft.com/office/officeart/2005/8/layout/vProcess5"/>
    <dgm:cxn modelId="{B77AE591-A584-44BA-ABA4-033E3E6844DF}" srcId="{FBC34674-06C7-45E1-85DB-AD1C20B3B023}" destId="{C1A8530C-201C-417B-9755-DCB5BFFC4CF3}" srcOrd="3" destOrd="0" parTransId="{3AEBF5CF-A842-419F-A59A-00D3E6943A95}" sibTransId="{FC7D0F0C-B455-49E9-AD1D-E7A143184C85}"/>
    <dgm:cxn modelId="{01DB03A9-D48B-1141-AF81-1894D4B8A1FE}" type="presOf" srcId="{DA132D9C-090C-4344-9878-91A7B34A42AE}" destId="{E795BC18-97EE-4844-8F13-636DE8026E85}" srcOrd="0" destOrd="0" presId="urn:microsoft.com/office/officeart/2005/8/layout/vProcess5"/>
    <dgm:cxn modelId="{AA7175B5-A2A1-D24C-9B85-ADF3DF4960EB}" type="presOf" srcId="{C1A8530C-201C-417B-9755-DCB5BFFC4CF3}" destId="{E7E62C2B-D12B-D948-9DD7-2677C1D527E1}" srcOrd="1" destOrd="0" presId="urn:microsoft.com/office/officeart/2005/8/layout/vProcess5"/>
    <dgm:cxn modelId="{73CEB6C0-0D5A-724D-9CCC-4C3173685C84}" type="presOf" srcId="{5DC6D080-A528-4ECF-93E3-C5BF57D11BCB}" destId="{8F8EED8B-929C-3846-AEE9-FBA821D5EED5}" srcOrd="0" destOrd="0" presId="urn:microsoft.com/office/officeart/2005/8/layout/vProcess5"/>
    <dgm:cxn modelId="{1AB47CC7-9959-F441-9E2A-8430D2262199}" type="presOf" srcId="{29644EBC-B32C-4E3A-B25A-D0C14ED424DA}" destId="{1B1C380E-DEA0-4A41-A235-42AB325A3F61}" srcOrd="0" destOrd="0" presId="urn:microsoft.com/office/officeart/2005/8/layout/vProcess5"/>
    <dgm:cxn modelId="{17BDBFC9-ECC7-4FBA-8651-8FD08FF94257}" srcId="{FBC34674-06C7-45E1-85DB-AD1C20B3B023}" destId="{DA132D9C-090C-4344-9878-91A7B34A42AE}" srcOrd="2" destOrd="0" parTransId="{0A6D3614-291C-47E7-AE6C-FCF16334917A}" sibTransId="{54392BB8-7F6F-411F-BB07-83C15FD32401}"/>
    <dgm:cxn modelId="{32284BCB-FD83-5C48-A11E-0E660910E017}" type="presOf" srcId="{30F88015-299C-4E86-9D60-73DBAB81608A}" destId="{E09980C2-3962-4D49-A3FF-8F646546755F}" srcOrd="1" destOrd="0" presId="urn:microsoft.com/office/officeart/2005/8/layout/vProcess5"/>
    <dgm:cxn modelId="{E3DCCCD9-1B65-E041-83B9-B5AAC93C3428}" type="presOf" srcId="{625556FA-FB7D-48D7-AA65-5D727747FA05}" destId="{4391BFDA-1FA8-0C4A-B5F7-6FA7A4D41DBE}" srcOrd="0" destOrd="0" presId="urn:microsoft.com/office/officeart/2005/8/layout/vProcess5"/>
    <dgm:cxn modelId="{B04E20DC-70D5-6A48-BEBD-AD59025FCD57}" type="presOf" srcId="{5DC6D080-A528-4ECF-93E3-C5BF57D11BCB}" destId="{3EC337D1-482C-1D4B-91C0-99F4978F8957}" srcOrd="1" destOrd="0" presId="urn:microsoft.com/office/officeart/2005/8/layout/vProcess5"/>
    <dgm:cxn modelId="{6A3EEDE9-1CBF-E247-BDD2-0560E2A61DAD}" type="presOf" srcId="{FBC34674-06C7-45E1-85DB-AD1C20B3B023}" destId="{B14049C3-E08D-6841-866D-B772DBE01E92}" srcOrd="0" destOrd="0" presId="urn:microsoft.com/office/officeart/2005/8/layout/vProcess5"/>
    <dgm:cxn modelId="{37E733A7-9DFF-5446-9574-50257DEBFC77}" type="presParOf" srcId="{B14049C3-E08D-6841-866D-B772DBE01E92}" destId="{EDB8F9E8-D7F8-A249-ADE8-F0930AD79C7E}" srcOrd="0" destOrd="0" presId="urn:microsoft.com/office/officeart/2005/8/layout/vProcess5"/>
    <dgm:cxn modelId="{C00AC22B-973C-B249-AE16-387F64934D31}" type="presParOf" srcId="{B14049C3-E08D-6841-866D-B772DBE01E92}" destId="{8F8EED8B-929C-3846-AEE9-FBA821D5EED5}" srcOrd="1" destOrd="0" presId="urn:microsoft.com/office/officeart/2005/8/layout/vProcess5"/>
    <dgm:cxn modelId="{BF0775FB-CB2C-CE4A-823D-B1B05B4EAA3A}" type="presParOf" srcId="{B14049C3-E08D-6841-866D-B772DBE01E92}" destId="{953A0605-ACED-1447-8FDE-35372C5ABF16}" srcOrd="2" destOrd="0" presId="urn:microsoft.com/office/officeart/2005/8/layout/vProcess5"/>
    <dgm:cxn modelId="{EDF64DEC-1249-4346-BACE-D653429C70AF}" type="presParOf" srcId="{B14049C3-E08D-6841-866D-B772DBE01E92}" destId="{E795BC18-97EE-4844-8F13-636DE8026E85}" srcOrd="3" destOrd="0" presId="urn:microsoft.com/office/officeart/2005/8/layout/vProcess5"/>
    <dgm:cxn modelId="{50328A6C-F11F-DE41-A9B3-D4C9C2CE3C9B}" type="presParOf" srcId="{B14049C3-E08D-6841-866D-B772DBE01E92}" destId="{EA1ED3F6-8ADA-A344-88D4-BD607C4A5AAD}" srcOrd="4" destOrd="0" presId="urn:microsoft.com/office/officeart/2005/8/layout/vProcess5"/>
    <dgm:cxn modelId="{95AE054E-A919-5E4C-A16C-5126AC5B9643}" type="presParOf" srcId="{B14049C3-E08D-6841-866D-B772DBE01E92}" destId="{4391BFDA-1FA8-0C4A-B5F7-6FA7A4D41DBE}" srcOrd="5" destOrd="0" presId="urn:microsoft.com/office/officeart/2005/8/layout/vProcess5"/>
    <dgm:cxn modelId="{C577B466-22EC-FB42-B890-A7E140EF8DB1}" type="presParOf" srcId="{B14049C3-E08D-6841-866D-B772DBE01E92}" destId="{1B1C380E-DEA0-4A41-A235-42AB325A3F61}" srcOrd="6" destOrd="0" presId="urn:microsoft.com/office/officeart/2005/8/layout/vProcess5"/>
    <dgm:cxn modelId="{D2CA1FFB-1065-404E-9120-C096503C4201}" type="presParOf" srcId="{B14049C3-E08D-6841-866D-B772DBE01E92}" destId="{B8A400CA-61C6-8F40-B2DD-78AD9E12660D}" srcOrd="7" destOrd="0" presId="urn:microsoft.com/office/officeart/2005/8/layout/vProcess5"/>
    <dgm:cxn modelId="{AA6E0729-C908-D845-9317-85F6D8ED2B1F}" type="presParOf" srcId="{B14049C3-E08D-6841-866D-B772DBE01E92}" destId="{3EC337D1-482C-1D4B-91C0-99F4978F8957}" srcOrd="8" destOrd="0" presId="urn:microsoft.com/office/officeart/2005/8/layout/vProcess5"/>
    <dgm:cxn modelId="{38862CEA-2B35-0240-894B-577AB45C5F85}" type="presParOf" srcId="{B14049C3-E08D-6841-866D-B772DBE01E92}" destId="{E09980C2-3962-4D49-A3FF-8F646546755F}" srcOrd="9" destOrd="0" presId="urn:microsoft.com/office/officeart/2005/8/layout/vProcess5"/>
    <dgm:cxn modelId="{A72DF350-C217-2241-913D-57C5D0D296AC}" type="presParOf" srcId="{B14049C3-E08D-6841-866D-B772DBE01E92}" destId="{68CE8169-8D3D-6D40-9F21-F228583FCD7F}" srcOrd="10" destOrd="0" presId="urn:microsoft.com/office/officeart/2005/8/layout/vProcess5"/>
    <dgm:cxn modelId="{BFD4275C-8ACF-D540-AEE6-45A20B1CACDE}" type="presParOf" srcId="{B14049C3-E08D-6841-866D-B772DBE01E92}" destId="{E7E62C2B-D12B-D948-9DD7-2677C1D527E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EED8B-929C-3846-AEE9-FBA821D5EED5}">
      <dsp:nvSpPr>
        <dsp:cNvPr id="0" name=""/>
        <dsp:cNvSpPr/>
      </dsp:nvSpPr>
      <dsp:spPr>
        <a:xfrm>
          <a:off x="0" y="0"/>
          <a:ext cx="5770880" cy="90056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Unit Aims:</a:t>
          </a:r>
          <a:endParaRPr lang="en-US" sz="1500" kern="1200"/>
        </a:p>
      </dsp:txBody>
      <dsp:txXfrm>
        <a:off x="26377" y="26377"/>
        <a:ext cx="4723000" cy="847812"/>
      </dsp:txXfrm>
    </dsp:sp>
    <dsp:sp modelId="{953A0605-ACED-1447-8FDE-35372C5ABF16}">
      <dsp:nvSpPr>
        <dsp:cNvPr id="0" name=""/>
        <dsp:cNvSpPr/>
      </dsp:nvSpPr>
      <dsp:spPr>
        <a:xfrm>
          <a:off x="483311" y="1064305"/>
          <a:ext cx="5770880" cy="900566"/>
        </a:xfrm>
        <a:prstGeom prst="roundRect">
          <a:avLst>
            <a:gd name="adj" fmla="val 10000"/>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This unit covers the knowledge required by an instructor about basic anatomy and physiology relating to exercise programming for apparently healthy adults of all ages. </a:t>
          </a:r>
        </a:p>
      </dsp:txBody>
      <dsp:txXfrm>
        <a:off x="509688" y="1090682"/>
        <a:ext cx="4649446" cy="847812"/>
      </dsp:txXfrm>
    </dsp:sp>
    <dsp:sp modelId="{E795BC18-97EE-4844-8F13-636DE8026E85}">
      <dsp:nvSpPr>
        <dsp:cNvPr id="0" name=""/>
        <dsp:cNvSpPr/>
      </dsp:nvSpPr>
      <dsp:spPr>
        <a:xfrm>
          <a:off x="959408" y="2128610"/>
          <a:ext cx="5770880" cy="900566"/>
        </a:xfrm>
        <a:prstGeom prst="roundRect">
          <a:avLst>
            <a:gd name="adj" fmla="val 10000"/>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Assessment Specification: </a:t>
          </a:r>
          <a:endParaRPr lang="en-US" sz="1500" kern="1200"/>
        </a:p>
      </dsp:txBody>
      <dsp:txXfrm>
        <a:off x="985785" y="2154987"/>
        <a:ext cx="4656660" cy="847812"/>
      </dsp:txXfrm>
    </dsp:sp>
    <dsp:sp modelId="{EA1ED3F6-8ADA-A344-88D4-BD607C4A5AAD}">
      <dsp:nvSpPr>
        <dsp:cNvPr id="0" name=""/>
        <dsp:cNvSpPr/>
      </dsp:nvSpPr>
      <dsp:spPr>
        <a:xfrm>
          <a:off x="1442720" y="3192915"/>
          <a:ext cx="5770880" cy="900566"/>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unit is assessed via an externally set multiple-choice theory paper comprising 40 questions. A minimum of 28 marks overall is required to pass (70%)</a:t>
          </a:r>
        </a:p>
      </dsp:txBody>
      <dsp:txXfrm>
        <a:off x="1469097" y="3219292"/>
        <a:ext cx="4649446" cy="847812"/>
      </dsp:txXfrm>
    </dsp:sp>
    <dsp:sp modelId="{4391BFDA-1FA8-0C4A-B5F7-6FA7A4D41DBE}">
      <dsp:nvSpPr>
        <dsp:cNvPr id="0" name=""/>
        <dsp:cNvSpPr/>
      </dsp:nvSpPr>
      <dsp:spPr>
        <a:xfrm>
          <a:off x="5185512"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317220" y="689751"/>
        <a:ext cx="321951" cy="440489"/>
      </dsp:txXfrm>
    </dsp:sp>
    <dsp:sp modelId="{1B1C380E-DEA0-4A41-A235-42AB325A3F61}">
      <dsp:nvSpPr>
        <dsp:cNvPr id="0" name=""/>
        <dsp:cNvSpPr/>
      </dsp:nvSpPr>
      <dsp:spPr>
        <a:xfrm>
          <a:off x="5668823" y="1754057"/>
          <a:ext cx="585367" cy="585367"/>
        </a:xfrm>
        <a:prstGeom prst="downArrow">
          <a:avLst>
            <a:gd name="adj1" fmla="val 55000"/>
            <a:gd name="adj2" fmla="val 45000"/>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800531" y="1754057"/>
        <a:ext cx="321951" cy="440489"/>
      </dsp:txXfrm>
    </dsp:sp>
    <dsp:sp modelId="{B8A400CA-61C6-8F40-B2DD-78AD9E12660D}">
      <dsp:nvSpPr>
        <dsp:cNvPr id="0" name=""/>
        <dsp:cNvSpPr/>
      </dsp:nvSpPr>
      <dsp:spPr>
        <a:xfrm>
          <a:off x="6144920" y="2818362"/>
          <a:ext cx="585367" cy="585367"/>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62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4C6FA2B-47B7-4A03-837C-9172C916D433}" type="datetimeFigureOut">
              <a:rPr lang="en-GB" smtClean="0"/>
              <a:pPr/>
              <a:t>06/11/2020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0AB5E45-8239-4E36-87B4-4D738271AF03}" type="slidenum">
              <a:rPr lang="en-GB" smtClean="0"/>
              <a:pPr/>
              <a:t>‹#›</a:t>
            </a:fld>
            <a:endParaRPr lang="en-GB" dirty="0"/>
          </a:p>
        </p:txBody>
      </p:sp>
    </p:spTree>
    <p:extLst>
      <p:ext uri="{BB962C8B-B14F-4D97-AF65-F5344CB8AC3E}">
        <p14:creationId xmlns:p14="http://schemas.microsoft.com/office/powerpoint/2010/main" val="3289410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8AF3CB-D551-4503-93E0-ACA97D38640A}" type="datetimeFigureOut">
              <a:rPr lang="en-GB" smtClean="0"/>
              <a:pPr/>
              <a:t>06/11/2020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DA0011F-DA89-4FDC-A818-06A1AED7F31E}" type="slidenum">
              <a:rPr lang="en-GB" smtClean="0"/>
              <a:pPr/>
              <a:t>‹#›</a:t>
            </a:fld>
            <a:endParaRPr lang="en-GB" dirty="0"/>
          </a:p>
        </p:txBody>
      </p:sp>
    </p:spTree>
    <p:extLst>
      <p:ext uri="{BB962C8B-B14F-4D97-AF65-F5344CB8AC3E}">
        <p14:creationId xmlns:p14="http://schemas.microsoft.com/office/powerpoint/2010/main" val="177575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47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907704" y="5949280"/>
            <a:ext cx="5328592" cy="675456"/>
          </a:xfrm>
          <a:prstGeom prst="rect">
            <a:avLst/>
          </a:prstGeom>
        </p:spPr>
        <p:txBody>
          <a:bodyPr/>
          <a:lstStyle>
            <a:lvl1pPr algn="l">
              <a:defRPr sz="1200">
                <a:latin typeface="Arial" pitchFamily="34" charset="0"/>
                <a:cs typeface="Arial" pitchFamily="34" charset="0"/>
              </a:defRPr>
            </a:lvl1pPr>
          </a:lstStyle>
          <a:p>
            <a:r>
              <a:rPr lang="en-US" dirty="0"/>
              <a:t>Click to edit details end style </a:t>
            </a:r>
            <a:endParaRPr lang="en-GB" dirty="0"/>
          </a:p>
        </p:txBody>
      </p:sp>
    </p:spTree>
    <p:extLst>
      <p:ext uri="{BB962C8B-B14F-4D97-AF65-F5344CB8AC3E}">
        <p14:creationId xmlns:p14="http://schemas.microsoft.com/office/powerpoint/2010/main" val="3940585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57EBBD4-4BE8-4E28-B92B-60C7AE278155}" type="datetimeFigureOut">
              <a:rPr lang="en-GB" smtClean="0"/>
              <a:pPr/>
              <a:t>06/11/2020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637850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525963"/>
          </a:xfrm>
          <a:prstGeom prst="rect">
            <a:avLst/>
          </a:prstGeom>
        </p:spPr>
        <p:txBody>
          <a:bodyPr/>
          <a:lstStyle>
            <a:lvl1pPr marL="342900" indent="-342900">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20294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a:prstGeom prst="rect">
            <a:avLst/>
          </a:prstGeo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3923928" y="1844824"/>
            <a:ext cx="4694312" cy="4392488"/>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1843766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39552" y="1772815"/>
            <a:ext cx="7918648" cy="1440161"/>
          </a:xfrm>
        </p:spPr>
        <p:txBody>
          <a:bodyPr anchor="t"/>
          <a:lstStyle>
            <a:lvl1pPr algn="l">
              <a:defRPr baseline="0">
                <a:solidFill>
                  <a:schemeClr val="bg1"/>
                </a:solidFill>
                <a:latin typeface="Arial" pitchFamily="34" charset="0"/>
                <a:cs typeface="Arial" pitchFamily="34" charset="0"/>
              </a:defRPr>
            </a:lvl1pPr>
          </a:lstStyle>
          <a:p>
            <a:r>
              <a:rPr lang="en-US" dirty="0"/>
              <a:t>Intro title</a:t>
            </a:r>
            <a:endParaRPr lang="en-GB" dirty="0"/>
          </a:p>
        </p:txBody>
      </p:sp>
      <p:sp>
        <p:nvSpPr>
          <p:cNvPr id="3" name="Subtitle 2"/>
          <p:cNvSpPr>
            <a:spLocks noGrp="1"/>
          </p:cNvSpPr>
          <p:nvPr>
            <p:ph type="subTitle" idx="1" hasCustomPrompt="1"/>
          </p:nvPr>
        </p:nvSpPr>
        <p:spPr>
          <a:xfrm>
            <a:off x="539552" y="3645024"/>
            <a:ext cx="7232848" cy="1993776"/>
          </a:xfrm>
        </p:spPr>
        <p:txBody>
          <a:bodyPr>
            <a:normAutofit/>
          </a:bodyPr>
          <a:lstStyle>
            <a:lvl1pPr marL="0" indent="0" algn="l">
              <a:buNone/>
              <a:defRPr sz="2000">
                <a:solidFill>
                  <a:schemeClr val="bg1"/>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err="1"/>
              <a:t>Subheader</a:t>
            </a:r>
            <a:r>
              <a:rPr lang="en-US" dirty="0"/>
              <a:t> – move to suit length of intro title</a:t>
            </a:r>
            <a:endParaRPr lang="en-GB" dirty="0"/>
          </a:p>
        </p:txBody>
      </p:sp>
      <p:sp>
        <p:nvSpPr>
          <p:cNvPr id="4" name="Date Placeholder 3"/>
          <p:cNvSpPr>
            <a:spLocks noGrp="1"/>
          </p:cNvSpPr>
          <p:nvPr>
            <p:ph type="dt" sz="half" idx="10"/>
          </p:nvPr>
        </p:nvSpPr>
        <p:spPr/>
        <p:txBody>
          <a:bodyPr/>
          <a:lstStyle/>
          <a:p>
            <a:fld id="{C57EBBD4-4BE8-4E28-B92B-60C7AE278155}" type="datetimeFigureOut">
              <a:rPr lang="en-GB" smtClean="0"/>
              <a:pPr/>
              <a:t>06/11/2020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2650473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57EBBD4-4BE8-4E28-B92B-60C7AE278155}" type="datetimeFigureOut">
              <a:rPr lang="en-GB" smtClean="0"/>
              <a:pPr/>
              <a:t>06/11/2020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3398227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3923928" y="1844824"/>
            <a:ext cx="4694312" cy="43924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2329584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525963"/>
          </a:xfrm>
          <a:prstGeom prst="rect">
            <a:avLst/>
          </a:prstGeom>
        </p:spPr>
        <p:txBody>
          <a:bodyPr/>
          <a:lstStyle>
            <a:lvl1pPr marL="342900" indent="-342900">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624570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8911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a:prstGeom prst="rect">
            <a:avLst/>
          </a:prstGeo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3923928" y="1844824"/>
            <a:ext cx="4694312" cy="4392488"/>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2329584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39552" y="1772815"/>
            <a:ext cx="7918648" cy="1440161"/>
          </a:xfrm>
          <a:prstGeom prst="rect">
            <a:avLst/>
          </a:prstGeom>
        </p:spPr>
        <p:txBody>
          <a:bodyPr anchor="t"/>
          <a:lstStyle>
            <a:lvl1pPr algn="l">
              <a:defRPr baseline="0">
                <a:solidFill>
                  <a:schemeClr val="bg1"/>
                </a:solidFill>
                <a:latin typeface="Arial" pitchFamily="34" charset="0"/>
                <a:cs typeface="Arial" pitchFamily="34" charset="0"/>
              </a:defRPr>
            </a:lvl1pPr>
          </a:lstStyle>
          <a:p>
            <a:r>
              <a:rPr lang="en-US" dirty="0"/>
              <a:t>Intro title</a:t>
            </a:r>
            <a:endParaRPr lang="en-GB" dirty="0"/>
          </a:p>
        </p:txBody>
      </p:sp>
      <p:sp>
        <p:nvSpPr>
          <p:cNvPr id="3" name="Subtitle 2"/>
          <p:cNvSpPr>
            <a:spLocks noGrp="1"/>
          </p:cNvSpPr>
          <p:nvPr>
            <p:ph type="subTitle" idx="1" hasCustomPrompt="1"/>
          </p:nvPr>
        </p:nvSpPr>
        <p:spPr>
          <a:xfrm>
            <a:off x="539552" y="3645024"/>
            <a:ext cx="7232848" cy="1993776"/>
          </a:xfrm>
          <a:prstGeom prst="rect">
            <a:avLst/>
          </a:prstGeom>
        </p:spPr>
        <p:txBody>
          <a:bodyPr>
            <a:normAutofit/>
          </a:bodyPr>
          <a:lstStyle>
            <a:lvl1pPr marL="0" indent="0" algn="l">
              <a:buNone/>
              <a:defRPr sz="2000">
                <a:solidFill>
                  <a:schemeClr val="bg1"/>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err="1"/>
              <a:t>Subheader</a:t>
            </a:r>
            <a:r>
              <a:rPr lang="en-US" dirty="0"/>
              <a:t> – move to suit length of intro title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C57EBBD4-4BE8-4E28-B92B-60C7AE278155}" type="datetimeFigureOut">
              <a:rPr lang="en-GB" smtClean="0"/>
              <a:pPr/>
              <a:t>06/11/2020</a:t>
            </a:fld>
            <a:endParaRPr lang="en-GB" dirty="0"/>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26504738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2.jpe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3.jpeg"/><Relationship Id="rId5" Type="http://schemas.openxmlformats.org/officeDocument/2006/relationships/theme" Target="../theme/theme3.xml"/><Relationship Id="rId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35535141"/>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707" r:id="rId3"/>
    <p:sldLayoutId id="2147483708" r:id="rId4"/>
    <p:sldLayoutId id="2147483709" r:id="rId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7EBBD4-4BE8-4E28-B92B-60C7AE278155}" type="datetimeFigureOut">
              <a:rPr lang="en-GB" smtClean="0"/>
              <a:pPr/>
              <a:t>06/11/2020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A0EF1-890B-4AF0-91B2-4B14D5602417}" type="slidenum">
              <a:rPr lang="en-GB" smtClean="0"/>
              <a:pPr/>
              <a:t>‹#›</a:t>
            </a:fld>
            <a:endParaRPr lang="en-GB" dirty="0"/>
          </a:p>
        </p:txBody>
      </p:sp>
      <p:pic>
        <p:nvPicPr>
          <p:cNvPr id="7" name="Picture 6"/>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82059089"/>
      </p:ext>
    </p:extLst>
  </p:cSld>
  <p:clrMap bg1="lt1" tx1="dk1" bg2="lt2" tx2="dk2" accent1="accent1" accent2="accent2" accent3="accent3" accent4="accent4" accent5="accent5" accent6="accent6" hlink="hlink" folHlink="folHlink"/>
  <p:sldLayoutIdLst>
    <p:sldLayoutId id="2147483661" r:id="rId1"/>
    <p:sldLayoutId id="2147483665" r:id="rId2"/>
    <p:sldLayoutId id="2147483669"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41870037"/>
      </p:ext>
    </p:extLst>
  </p:cSld>
  <p:clrMap bg1="lt1" tx1="dk1" bg2="lt2" tx2="dk2" accent1="accent1" accent2="accent2" accent3="accent3" accent4="accent4" accent5="accent5" accent6="accent6" hlink="hlink" folHlink="folHlink"/>
  <p:sldLayoutIdLst>
    <p:sldLayoutId id="2147483674" r:id="rId1"/>
    <p:sldLayoutId id="2147483679" r:id="rId2"/>
    <p:sldLayoutId id="2147483686" r:id="rId3"/>
    <p:sldLayoutId id="2147483687"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9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5.xml"/><Relationship Id="rId5" Type="http://schemas.openxmlformats.org/officeDocument/2006/relationships/comments" Target="../comments/comment1.xml"/><Relationship Id="rId4" Type="http://schemas.openxmlformats.org/officeDocument/2006/relationships/image" Target="../media/image62.jpeg"/></Relationships>
</file>

<file path=ppt/slides/_rels/slide9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5.xml"/><Relationship Id="rId4" Type="http://schemas.openxmlformats.org/officeDocument/2006/relationships/image" Target="../media/image65.jpeg"/></Relationships>
</file>

<file path=ppt/slides/_rels/slide10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5.xml"/><Relationship Id="rId4" Type="http://schemas.openxmlformats.org/officeDocument/2006/relationships/image" Target="../media/image68.jpeg"/></Relationships>
</file>

<file path=ppt/slides/_rels/slide101.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slideLayout" Target="../slideLayouts/slideLayout5.xml"/><Relationship Id="rId7" Type="http://schemas.openxmlformats.org/officeDocument/2006/relationships/slide" Target="slide56.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102.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5.xml"/></Relationships>
</file>

<file path=ppt/slides/_rels/slide103.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5.xml"/></Relationships>
</file>

<file path=ppt/slides/_rels/slide10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5.xml"/></Relationships>
</file>

<file path=ppt/slides/_rels/slide10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5.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5.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5.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2.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5.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4.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5.xml"/></Relationships>
</file>

<file path=ppt/slides/_rels/slide12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5.xml"/></Relationships>
</file>

<file path=ppt/slides/_rels/slide126.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5.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8.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5.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5.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5.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2780928"/>
            <a:ext cx="7488832" cy="2281808"/>
          </a:xfrm>
        </p:spPr>
        <p:txBody>
          <a:bodyPr>
            <a:normAutofit/>
          </a:bodyPr>
          <a:lstStyle/>
          <a:p>
            <a:pPr algn="ctr"/>
            <a:r>
              <a:rPr lang="en-US" sz="3200" dirty="0">
                <a:solidFill>
                  <a:schemeClr val="tx1"/>
                </a:solidFill>
                <a:latin typeface="Avenir LT Std 65 Medium" pitchFamily="34" charset="0"/>
              </a:rPr>
              <a:t>Anatomy and Physiology for Exercise</a:t>
            </a:r>
          </a:p>
          <a:p>
            <a:endParaRPr lang="en-US" dirty="0">
              <a:solidFill>
                <a:schemeClr val="tx1"/>
              </a:solidFill>
              <a:latin typeface="Avenir LT Std 65 Medium"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p:nvSpPr>
        <p:spPr>
          <a:xfrm>
            <a:off x="965199" y="609600"/>
            <a:ext cx="7648121" cy="1099457"/>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300" b="1">
                <a:solidFill>
                  <a:schemeClr val="accent1"/>
                </a:solidFill>
                <a:latin typeface="+mj-lt"/>
                <a:ea typeface="+mj-ea"/>
                <a:cs typeface="+mj-cs"/>
              </a:rPr>
              <a:t>Anatomy and Physiology </a:t>
            </a:r>
          </a:p>
          <a:p>
            <a:pPr defTabSz="457200">
              <a:lnSpc>
                <a:spcPct val="90000"/>
              </a:lnSpc>
              <a:spcBef>
                <a:spcPct val="0"/>
              </a:spcBef>
              <a:spcAft>
                <a:spcPts val="600"/>
              </a:spcAft>
            </a:pPr>
            <a:r>
              <a:rPr lang="en-US" sz="3300" b="1">
                <a:solidFill>
                  <a:schemeClr val="accent1"/>
                </a:solidFill>
                <a:latin typeface="+mj-lt"/>
                <a:ea typeface="+mj-ea"/>
                <a:cs typeface="+mj-cs"/>
              </a:rPr>
              <a:t>for Exercise</a:t>
            </a:r>
          </a:p>
        </p:txBody>
      </p:sp>
      <p:graphicFrame>
        <p:nvGraphicFramePr>
          <p:cNvPr id="5" name="Content Placeholder 1">
            <a:extLst>
              <a:ext uri="{FF2B5EF4-FFF2-40B4-BE49-F238E27FC236}">
                <a16:creationId xmlns:a16="http://schemas.microsoft.com/office/drawing/2014/main" id="{01FDFC74-3A92-4098-A994-0D07F207947A}"/>
              </a:ext>
            </a:extLst>
          </p:cNvPr>
          <p:cNvGraphicFramePr>
            <a:graphicFrameLocks noGrp="1"/>
          </p:cNvGraphicFramePr>
          <p:nvPr>
            <p:ph idx="1"/>
            <p:extLst>
              <p:ext uri="{D42A27DB-BD31-4B8C-83A1-F6EECF244321}">
                <p14:modId xmlns:p14="http://schemas.microsoft.com/office/powerpoint/2010/main" val="1187238922"/>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958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2780928"/>
            <a:ext cx="7488832" cy="2281808"/>
          </a:xfrm>
        </p:spPr>
        <p:txBody>
          <a:bodyPr>
            <a:normAutofit/>
          </a:bodyPr>
          <a:lstStyle/>
          <a:p>
            <a:pPr algn="ctr"/>
            <a:br>
              <a:rPr lang="en-US" dirty="0">
                <a:latin typeface="Avenir LT Std 65 Medium" pitchFamily="34" charset="0"/>
              </a:rPr>
            </a:br>
            <a:r>
              <a:rPr lang="en-US" sz="4000" b="1" dirty="0">
                <a:latin typeface="Avenir LT Std 65 Medium" pitchFamily="34" charset="0"/>
              </a:rPr>
              <a:t>The Skeleton </a:t>
            </a:r>
          </a:p>
          <a:p>
            <a:pPr algn="ctr"/>
            <a:endParaRPr lang="en-US" sz="3600" b="1" dirty="0">
              <a:latin typeface="Avenir LT Std 65 Medium" pitchFamily="34" charset="0"/>
            </a:endParaRPr>
          </a:p>
          <a:p>
            <a:endParaRPr lang="en-US" dirty="0">
              <a:latin typeface="Avenir LT Std 65 Medium" pitchFamily="34" charset="0"/>
            </a:endParaRPr>
          </a:p>
        </p:txBody>
      </p:sp>
      <p:sp>
        <p:nvSpPr>
          <p:cNvPr id="4" name="Subtitle 5"/>
          <p:cNvSpPr txBox="1">
            <a:spLocks/>
          </p:cNvSpPr>
          <p:nvPr/>
        </p:nvSpPr>
        <p:spPr>
          <a:xfrm>
            <a:off x="1115616" y="2780928"/>
            <a:ext cx="6400800" cy="1081088"/>
          </a:xfrm>
          <a:prstGeom prst="rect">
            <a:avLst/>
          </a:prstGeom>
        </p:spPr>
        <p:txBody>
          <a:bodyPr vert="horz" lIns="91440" tIns="45720" rIns="91440" bIns="45720" rtlCol="0">
            <a:normAutofit fontScale="62500" lnSpcReduction="20000"/>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4600" b="0" i="0" u="none" strike="noStrike" kern="1200" cap="none" spc="0" normalizeH="0" baseline="0" noProof="0">
                <a:ln>
                  <a:noFill/>
                </a:ln>
                <a:effectLst/>
                <a:uLnTx/>
                <a:uFillTx/>
                <a:latin typeface="Arial Unicode MS" pitchFamily="34" charset="-128"/>
                <a:ea typeface="Arial Unicode MS" pitchFamily="34" charset="-128"/>
                <a:cs typeface="Arial Unicode MS" pitchFamily="34" charset="-128"/>
              </a:rPr>
              <a:t>Anatomy </a:t>
            </a:r>
            <a:r>
              <a:rPr kumimoji="0" lang="en-GB" sz="46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96752"/>
            <a:ext cx="8229600" cy="5472608"/>
          </a:xfrm>
        </p:spPr>
        <p:txBody>
          <a:bodyPr/>
          <a:lstStyle/>
          <a:p>
            <a:pPr>
              <a:buNone/>
            </a:pPr>
            <a:r>
              <a:rPr lang="en-US" b="1" dirty="0">
                <a:latin typeface="Avenir LT Std 65 Medium"/>
              </a:rPr>
              <a:t>Session Aims:</a:t>
            </a:r>
          </a:p>
          <a:p>
            <a:r>
              <a:rPr lang="en-GB" sz="2800" dirty="0">
                <a:latin typeface="Avenir LT Std 65 Medium"/>
                <a:cs typeface="Arial" charset="0"/>
              </a:rPr>
              <a:t>Identify and name the major bones of the human skeleton</a:t>
            </a:r>
          </a:p>
          <a:p>
            <a:r>
              <a:rPr lang="en-GB" sz="2800" dirty="0">
                <a:latin typeface="Avenir LT Std 65 Medium"/>
                <a:cs typeface="Arial" charset="0"/>
              </a:rPr>
              <a:t>Specify the basic functions of the skeleton</a:t>
            </a:r>
          </a:p>
          <a:p>
            <a:r>
              <a:rPr lang="en-US" sz="2800" dirty="0">
                <a:latin typeface="Avenir LT Std 65 Medium"/>
                <a:cs typeface="Arial" charset="0"/>
              </a:rPr>
              <a:t>Identify and name the structures of the Axial and Appendicular skeleton</a:t>
            </a:r>
            <a:endParaRPr lang="en-GB" sz="2800" dirty="0">
              <a:latin typeface="Avenir LT Std 65 Medium"/>
              <a:cs typeface="Arial" charset="0"/>
            </a:endParaRPr>
          </a:p>
          <a:p>
            <a:r>
              <a:rPr lang="en-GB" sz="2800" dirty="0">
                <a:latin typeface="Avenir LT Std 65 Medium"/>
                <a:cs typeface="Arial" charset="0"/>
              </a:rPr>
              <a:t>Identify the role of the spine and effects of exercise on spine alignment</a:t>
            </a:r>
          </a:p>
          <a:p>
            <a:r>
              <a:rPr lang="en-GB" sz="2800" dirty="0">
                <a:latin typeface="Avenir LT Std 65 Medium"/>
                <a:cs typeface="Arial" charset="0"/>
              </a:rPr>
              <a:t>Describe the effects of exercise, age inactivity and hormonal status on the skeleton</a:t>
            </a:r>
          </a:p>
          <a:p>
            <a:pPr>
              <a:buNone/>
            </a:pPr>
            <a:endParaRPr lang="en-GB" dirty="0">
              <a:latin typeface="Avenir LT Std 65 Medium"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492896"/>
            <a:ext cx="8229600" cy="3633267"/>
          </a:xfrm>
        </p:spPr>
        <p:txBody>
          <a:bodyPr/>
          <a:lstStyle/>
          <a:p>
            <a:pPr>
              <a:lnSpc>
                <a:spcPct val="80000"/>
              </a:lnSpc>
            </a:pPr>
            <a:r>
              <a:rPr lang="en-GB" sz="2800" b="1" dirty="0">
                <a:latin typeface="Avenir LT Std 65 Medium"/>
                <a:cs typeface="Arial" charset="0"/>
              </a:rPr>
              <a:t>206</a:t>
            </a:r>
            <a:r>
              <a:rPr lang="en-GB" sz="2800" dirty="0">
                <a:latin typeface="Avenir LT Std 65 Medium"/>
                <a:cs typeface="Arial" charset="0"/>
              </a:rPr>
              <a:t> bones in total</a:t>
            </a:r>
          </a:p>
          <a:p>
            <a:pPr>
              <a:lnSpc>
                <a:spcPct val="80000"/>
              </a:lnSpc>
              <a:buNone/>
            </a:pPr>
            <a:endParaRPr lang="en-GB" sz="800" dirty="0">
              <a:latin typeface="Avenir LT Std 65 Medium"/>
              <a:cs typeface="Arial" charset="0"/>
            </a:endParaRPr>
          </a:p>
          <a:p>
            <a:pPr>
              <a:lnSpc>
                <a:spcPct val="80000"/>
              </a:lnSpc>
            </a:pPr>
            <a:r>
              <a:rPr lang="en-GB" sz="2800" dirty="0">
                <a:latin typeface="Avenir LT Std 65 Medium"/>
                <a:cs typeface="Arial" charset="0"/>
              </a:rPr>
              <a:t>Bones are attached to other bones by </a:t>
            </a:r>
            <a:r>
              <a:rPr lang="en-GB" sz="2800" b="1" dirty="0">
                <a:latin typeface="Avenir LT Std 65 Medium"/>
                <a:cs typeface="Arial" charset="0"/>
              </a:rPr>
              <a:t>ligaments</a:t>
            </a:r>
          </a:p>
          <a:p>
            <a:pPr>
              <a:lnSpc>
                <a:spcPct val="80000"/>
              </a:lnSpc>
              <a:buNone/>
            </a:pPr>
            <a:endParaRPr lang="en-GB" sz="800" dirty="0">
              <a:latin typeface="Avenir LT Std 65 Medium"/>
              <a:cs typeface="Arial" charset="0"/>
            </a:endParaRPr>
          </a:p>
          <a:p>
            <a:pPr>
              <a:lnSpc>
                <a:spcPct val="80000"/>
              </a:lnSpc>
            </a:pPr>
            <a:r>
              <a:rPr lang="en-GB" sz="2800" dirty="0">
                <a:latin typeface="Avenir LT Std 65 Medium"/>
                <a:cs typeface="Arial" charset="0"/>
              </a:rPr>
              <a:t>Bones are attached to muscles by </a:t>
            </a:r>
            <a:r>
              <a:rPr lang="en-GB" sz="2800" b="1" dirty="0">
                <a:latin typeface="Avenir LT Std 65 Medium"/>
                <a:cs typeface="Arial" charset="0"/>
              </a:rPr>
              <a:t>tendons</a:t>
            </a:r>
          </a:p>
          <a:p>
            <a:pPr>
              <a:lnSpc>
                <a:spcPct val="80000"/>
              </a:lnSpc>
              <a:buNone/>
            </a:pPr>
            <a:endParaRPr lang="en-GB" sz="800" dirty="0">
              <a:latin typeface="Avenir LT Std 65 Medium"/>
              <a:cs typeface="Arial" charset="0"/>
            </a:endParaRPr>
          </a:p>
          <a:p>
            <a:pPr>
              <a:lnSpc>
                <a:spcPct val="80000"/>
              </a:lnSpc>
            </a:pPr>
            <a:r>
              <a:rPr lang="en-GB" sz="2800" b="1" dirty="0">
                <a:latin typeface="Avenir LT Std 65 Medium"/>
                <a:cs typeface="Arial" charset="0"/>
              </a:rPr>
              <a:t>Cartilage</a:t>
            </a:r>
            <a:r>
              <a:rPr lang="en-GB" sz="2800" dirty="0">
                <a:latin typeface="Avenir LT Std 65 Medium"/>
                <a:cs typeface="Arial" charset="0"/>
              </a:rPr>
              <a:t> covers the end of bones at a joint and allows friction free movement</a:t>
            </a:r>
          </a:p>
          <a:p>
            <a:pPr>
              <a:buNone/>
            </a:pPr>
            <a:endParaRPr lang="en-GB" dirty="0">
              <a:latin typeface="Avenir LT Std 65 Medium" pitchFamily="34" charset="0"/>
            </a:endParaRPr>
          </a:p>
        </p:txBody>
      </p:sp>
      <p:sp>
        <p:nvSpPr>
          <p:cNvPr id="3" name="Title 1"/>
          <p:cNvSpPr txBox="1">
            <a:spLocks/>
          </p:cNvSpPr>
          <p:nvPr/>
        </p:nvSpPr>
        <p:spPr>
          <a:xfrm>
            <a:off x="395536" y="1196752"/>
            <a:ext cx="8229600" cy="1143000"/>
          </a:xfrm>
          <a:prstGeom prst="rect">
            <a:avLst/>
          </a:prstGeom>
        </p:spPr>
        <p:txBody>
          <a:bodyPr rtlCol="0">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What does the Skeletal System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consist of?</a:t>
            </a:r>
          </a:p>
        </p:txBody>
      </p:sp>
    </p:spTree>
    <p:extLst>
      <p:ext uri="{BB962C8B-B14F-4D97-AF65-F5344CB8AC3E}">
        <p14:creationId xmlns:p14="http://schemas.microsoft.com/office/powerpoint/2010/main" val="410958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1027" descr="skeleton-bone"/>
          <p:cNvPicPr>
            <a:picLocks noGrp="1" noChangeAspect="1" noChangeArrowheads="1"/>
          </p:cNvPicPr>
          <p:nvPr>
            <p:ph idx="1"/>
          </p:nvPr>
        </p:nvPicPr>
        <p:blipFill>
          <a:blip r:embed="rId2" cstate="print"/>
          <a:stretch>
            <a:fillRect/>
          </a:stretch>
        </p:blipFill>
        <p:spPr bwMode="auto">
          <a:xfrm>
            <a:off x="2844183" y="1600200"/>
            <a:ext cx="3455633" cy="4525963"/>
          </a:xfrm>
          <a:prstGeom prst="rect">
            <a:avLst/>
          </a:prstGeom>
          <a:noFill/>
          <a:ln w="9525">
            <a:noFill/>
            <a:miter lim="800000"/>
            <a:headEnd/>
            <a:tailEnd/>
          </a:ln>
        </p:spPr>
      </p:pic>
      <p:sp>
        <p:nvSpPr>
          <p:cNvPr id="4" name="TextBox 3"/>
          <p:cNvSpPr txBox="1"/>
          <p:nvPr/>
        </p:nvSpPr>
        <p:spPr>
          <a:xfrm>
            <a:off x="755576" y="1988840"/>
            <a:ext cx="3816424" cy="584775"/>
          </a:xfrm>
          <a:prstGeom prst="rect">
            <a:avLst/>
          </a:prstGeom>
          <a:noFill/>
        </p:spPr>
        <p:txBody>
          <a:bodyPr wrap="square" rtlCol="0">
            <a:spAutoFit/>
          </a:bodyPr>
          <a:lstStyle/>
          <a:p>
            <a:r>
              <a:rPr lang="en-US" sz="3200" b="1" dirty="0">
                <a:latin typeface="Avenir LT Std 65 Medium"/>
              </a:rPr>
              <a:t>The Skeleton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611560" y="1124744"/>
            <a:ext cx="7992888" cy="584775"/>
          </a:xfrm>
          <a:prstGeom prst="rect">
            <a:avLst/>
          </a:prstGeom>
        </p:spPr>
        <p:txBody>
          <a:bodyPr wrap="square">
            <a:spAutoFit/>
          </a:bodyPr>
          <a:lstStyle/>
          <a:p>
            <a:pPr algn="ctr"/>
            <a:r>
              <a:rPr lang="en-GB" sz="3200" b="1" dirty="0">
                <a:latin typeface="Avenir LT Std 65 Medium"/>
                <a:cs typeface="Arial" charset="0"/>
              </a:rPr>
              <a:t>Functions of the Skeleton </a:t>
            </a:r>
            <a:endParaRPr lang="en-GB" sz="3200" b="1" dirty="0">
              <a:latin typeface="Avenir LT Std 65 Medium"/>
            </a:endParaRPr>
          </a:p>
        </p:txBody>
      </p:sp>
      <p:sp>
        <p:nvSpPr>
          <p:cNvPr id="5" name="Rectangle 4"/>
          <p:cNvSpPr/>
          <p:nvPr/>
        </p:nvSpPr>
        <p:spPr>
          <a:xfrm>
            <a:off x="611560" y="1772816"/>
            <a:ext cx="8064896" cy="4729887"/>
          </a:xfrm>
          <a:prstGeom prst="rect">
            <a:avLst/>
          </a:prstGeom>
        </p:spPr>
        <p:txBody>
          <a:bodyPr wrap="square">
            <a:spAutoFit/>
          </a:bodyPr>
          <a:lstStyle/>
          <a:p>
            <a:pPr>
              <a:lnSpc>
                <a:spcPct val="90000"/>
              </a:lnSpc>
            </a:pPr>
            <a:r>
              <a:rPr lang="en-GB" sz="2000" b="1" dirty="0">
                <a:latin typeface="Avenir LT Std 65 Medium"/>
                <a:cs typeface="Arial" charset="0"/>
              </a:rPr>
              <a:t>Muscle Attachment and Movement</a:t>
            </a:r>
          </a:p>
          <a:p>
            <a:pPr>
              <a:lnSpc>
                <a:spcPct val="90000"/>
              </a:lnSpc>
            </a:pPr>
            <a:r>
              <a:rPr lang="en-GB" sz="2000" dirty="0">
                <a:latin typeface="Avenir LT Std 65 Medium"/>
                <a:cs typeface="Arial" charset="0"/>
              </a:rPr>
              <a:t>The long bones of the skeleton act as levers. Muscles attached to these bones and pull on them to create movement </a:t>
            </a:r>
          </a:p>
          <a:p>
            <a:pPr>
              <a:lnSpc>
                <a:spcPct val="60000"/>
              </a:lnSpc>
            </a:pPr>
            <a:endParaRPr lang="en-GB" sz="2000" dirty="0">
              <a:latin typeface="Avenir LT Std 65 Medium"/>
              <a:cs typeface="Arial" charset="0"/>
            </a:endParaRPr>
          </a:p>
          <a:p>
            <a:pPr>
              <a:lnSpc>
                <a:spcPct val="90000"/>
              </a:lnSpc>
            </a:pPr>
            <a:r>
              <a:rPr lang="en-GB" sz="2000" b="1" dirty="0">
                <a:latin typeface="Avenir LT Std 65 Medium"/>
                <a:cs typeface="Arial" charset="0"/>
              </a:rPr>
              <a:t>Storage of Minerals</a:t>
            </a:r>
          </a:p>
          <a:p>
            <a:pPr>
              <a:lnSpc>
                <a:spcPct val="90000"/>
              </a:lnSpc>
            </a:pPr>
            <a:r>
              <a:rPr lang="en-GB" sz="2000" dirty="0">
                <a:latin typeface="Avenir LT Std 65 Medium"/>
                <a:cs typeface="Arial" charset="0"/>
              </a:rPr>
              <a:t>Minerals such as calcium and phosphate ions are stored in the bones to be drawn upon when necessary</a:t>
            </a:r>
          </a:p>
          <a:p>
            <a:pPr>
              <a:lnSpc>
                <a:spcPct val="60000"/>
              </a:lnSpc>
            </a:pPr>
            <a:endParaRPr lang="en-GB" sz="2000" b="1" dirty="0">
              <a:latin typeface="Avenir LT Std 65 Medium"/>
              <a:cs typeface="Arial" charset="0"/>
            </a:endParaRPr>
          </a:p>
          <a:p>
            <a:pPr>
              <a:lnSpc>
                <a:spcPct val="60000"/>
              </a:lnSpc>
            </a:pPr>
            <a:r>
              <a:rPr lang="en-US" sz="2000" b="1" dirty="0">
                <a:latin typeface="Avenir LT Std 65 Medium"/>
                <a:cs typeface="Arial" charset="0"/>
              </a:rPr>
              <a:t>Protection of Vital Organs </a:t>
            </a:r>
            <a:endParaRPr lang="en-GB" sz="2000" b="1" dirty="0">
              <a:latin typeface="Avenir LT Std 65 Medium"/>
              <a:cs typeface="Arial" charset="0"/>
            </a:endParaRPr>
          </a:p>
          <a:p>
            <a:pPr>
              <a:lnSpc>
                <a:spcPct val="90000"/>
              </a:lnSpc>
            </a:pPr>
            <a:r>
              <a:rPr lang="en-GB" sz="2000" dirty="0">
                <a:latin typeface="Avenir LT Std 65 Medium"/>
                <a:cs typeface="Arial" charset="0"/>
              </a:rPr>
              <a:t>The skeleton protects vital organs and delicate structures within the body </a:t>
            </a:r>
          </a:p>
          <a:p>
            <a:pPr>
              <a:lnSpc>
                <a:spcPct val="60000"/>
              </a:lnSpc>
            </a:pPr>
            <a:endParaRPr lang="en-GB" sz="2000" dirty="0">
              <a:latin typeface="Avenir LT Std 65 Medium"/>
              <a:cs typeface="Arial" charset="0"/>
            </a:endParaRPr>
          </a:p>
          <a:p>
            <a:pPr>
              <a:lnSpc>
                <a:spcPct val="60000"/>
              </a:lnSpc>
            </a:pPr>
            <a:r>
              <a:rPr lang="en-US" sz="2000" b="1" dirty="0">
                <a:latin typeface="Avenir LT Std 65 Medium"/>
                <a:cs typeface="Arial" charset="0"/>
              </a:rPr>
              <a:t>Shape</a:t>
            </a:r>
            <a:endParaRPr lang="en-GB" sz="2000" b="1" dirty="0">
              <a:latin typeface="Avenir LT Std 65 Medium"/>
              <a:cs typeface="Arial" charset="0"/>
            </a:endParaRPr>
          </a:p>
          <a:p>
            <a:pPr>
              <a:lnSpc>
                <a:spcPct val="90000"/>
              </a:lnSpc>
            </a:pPr>
            <a:r>
              <a:rPr lang="en-GB" sz="2000" dirty="0">
                <a:latin typeface="Avenir LT Std 65 Medium"/>
                <a:cs typeface="Arial" charset="0"/>
              </a:rPr>
              <a:t>The skeleton  gives the body its characteristic shape and provides a framework for support</a:t>
            </a:r>
          </a:p>
          <a:p>
            <a:pPr>
              <a:lnSpc>
                <a:spcPct val="60000"/>
              </a:lnSpc>
            </a:pPr>
            <a:endParaRPr lang="en-GB" sz="2000" dirty="0">
              <a:latin typeface="Avenir LT Std 65 Medium"/>
              <a:cs typeface="Arial" charset="0"/>
            </a:endParaRPr>
          </a:p>
          <a:p>
            <a:pPr>
              <a:lnSpc>
                <a:spcPct val="60000"/>
              </a:lnSpc>
            </a:pPr>
            <a:r>
              <a:rPr lang="en-GB" sz="2000" b="1" dirty="0">
                <a:latin typeface="Avenir LT Std 65 Medium"/>
                <a:cs typeface="Arial" charset="0"/>
              </a:rPr>
              <a:t>Production </a:t>
            </a:r>
          </a:p>
          <a:p>
            <a:r>
              <a:rPr lang="en-GB" sz="2000" dirty="0">
                <a:latin typeface="Avenir LT Std 65 Medium"/>
                <a:cs typeface="Arial" charset="0"/>
              </a:rPr>
              <a:t>The marrow cavity of some bones, such as the sternum, is a site of production for red and white blood cells.</a:t>
            </a:r>
            <a:endParaRPr lang="en-GB" sz="2000"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pic>
        <p:nvPicPr>
          <p:cNvPr id="4" name="Picture 1027" descr="somatotypes"/>
          <p:cNvPicPr>
            <a:picLocks noGrp="1" noChangeAspect="1" noChangeArrowheads="1"/>
          </p:cNvPicPr>
          <p:nvPr>
            <p:ph type="pic" idx="1"/>
          </p:nvPr>
        </p:nvPicPr>
        <p:blipFill>
          <a:blip r:embed="rId2" cstate="print"/>
          <a:srcRect l="7236" r="7236"/>
          <a:stretch>
            <a:fillRect/>
          </a:stretch>
        </p:blipFill>
        <p:spPr bwMode="auto">
          <a:xfrm>
            <a:off x="3923928" y="1268760"/>
            <a:ext cx="4694312" cy="4968552"/>
          </a:xfrm>
          <a:prstGeom prst="rect">
            <a:avLst/>
          </a:prstGeom>
          <a:noFill/>
          <a:ln w="9525">
            <a:noFill/>
            <a:miter lim="800000"/>
            <a:headEnd/>
            <a:tailEnd/>
          </a:ln>
        </p:spPr>
      </p:pic>
      <p:sp>
        <p:nvSpPr>
          <p:cNvPr id="5" name="TextBox 4"/>
          <p:cNvSpPr txBox="1"/>
          <p:nvPr/>
        </p:nvSpPr>
        <p:spPr>
          <a:xfrm>
            <a:off x="683568" y="1844824"/>
            <a:ext cx="3096344" cy="584775"/>
          </a:xfrm>
          <a:prstGeom prst="rect">
            <a:avLst/>
          </a:prstGeom>
          <a:noFill/>
        </p:spPr>
        <p:txBody>
          <a:bodyPr wrap="square" rtlCol="0">
            <a:spAutoFit/>
          </a:bodyPr>
          <a:lstStyle/>
          <a:p>
            <a:r>
              <a:rPr lang="en-US" sz="3200" b="1" dirty="0">
                <a:latin typeface="Avenir LT Std 65 Medium"/>
              </a:rPr>
              <a:t>Somatotypes</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95536" y="1844824"/>
            <a:ext cx="8424936" cy="4358116"/>
          </a:xfrm>
          <a:prstGeom prst="rect">
            <a:avLst/>
          </a:prstGeom>
        </p:spPr>
        <p:txBody>
          <a:bodyPr wrap="square">
            <a:spAutoFit/>
          </a:bodyPr>
          <a:lstStyle/>
          <a:p>
            <a:pPr>
              <a:lnSpc>
                <a:spcPct val="90000"/>
              </a:lnSpc>
            </a:pPr>
            <a:r>
              <a:rPr lang="en-GB" sz="2800" b="1" dirty="0"/>
              <a:t>Axial Skeleton (80 bones)</a:t>
            </a:r>
          </a:p>
          <a:p>
            <a:pPr marL="0" lvl="1">
              <a:lnSpc>
                <a:spcPct val="90000"/>
              </a:lnSpc>
            </a:pPr>
            <a:r>
              <a:rPr lang="en-GB" sz="2800" dirty="0"/>
              <a:t>Lies on the long axis or midline of the body and includes the skull, vertebrae, sternum  and ribs</a:t>
            </a:r>
          </a:p>
          <a:p>
            <a:pPr lvl="1">
              <a:lnSpc>
                <a:spcPct val="90000"/>
              </a:lnSpc>
            </a:pPr>
            <a:endParaRPr lang="en-GB" sz="2800" dirty="0"/>
          </a:p>
          <a:p>
            <a:pPr lvl="1">
              <a:lnSpc>
                <a:spcPct val="90000"/>
              </a:lnSpc>
              <a:buFont typeface="Arial" pitchFamily="34" charset="0"/>
              <a:buChar char="•"/>
            </a:pPr>
            <a:r>
              <a:rPr lang="en-GB" sz="2800" dirty="0"/>
              <a:t> This part of the skeleton provides protection</a:t>
            </a:r>
          </a:p>
          <a:p>
            <a:pPr lvl="2">
              <a:lnSpc>
                <a:spcPct val="90000"/>
              </a:lnSpc>
            </a:pPr>
            <a:endParaRPr lang="en-GB" sz="2800" b="1" dirty="0"/>
          </a:p>
          <a:p>
            <a:pPr>
              <a:lnSpc>
                <a:spcPct val="90000"/>
              </a:lnSpc>
            </a:pPr>
            <a:r>
              <a:rPr lang="en-GB" sz="2800" b="1" dirty="0"/>
              <a:t>Appendicular Skeleton (126 bones)</a:t>
            </a:r>
          </a:p>
          <a:p>
            <a:pPr marL="0" lvl="1">
              <a:lnSpc>
                <a:spcPct val="90000"/>
              </a:lnSpc>
            </a:pPr>
            <a:r>
              <a:rPr lang="en-GB" sz="2800" dirty="0"/>
              <a:t>Includes bones of the shoulder girdle, arms and hands and the pelvic girdle, legs and feet</a:t>
            </a:r>
          </a:p>
          <a:p>
            <a:pPr lvl="1">
              <a:lnSpc>
                <a:spcPct val="90000"/>
              </a:lnSpc>
            </a:pPr>
            <a:endParaRPr lang="en-GB" sz="2800" dirty="0"/>
          </a:p>
          <a:p>
            <a:pPr lvl="1">
              <a:lnSpc>
                <a:spcPct val="90000"/>
              </a:lnSpc>
              <a:buFont typeface="Arial" pitchFamily="34" charset="0"/>
              <a:buChar char="•"/>
            </a:pPr>
            <a:r>
              <a:rPr lang="en-GB" sz="2800" dirty="0"/>
              <a:t> This part of the skeleton provides movement </a:t>
            </a:r>
          </a:p>
        </p:txBody>
      </p:sp>
      <p:sp>
        <p:nvSpPr>
          <p:cNvPr id="5" name="TextBox 4"/>
          <p:cNvSpPr txBox="1"/>
          <p:nvPr/>
        </p:nvSpPr>
        <p:spPr>
          <a:xfrm>
            <a:off x="539552" y="1124744"/>
            <a:ext cx="8064896" cy="646331"/>
          </a:xfrm>
          <a:prstGeom prst="rect">
            <a:avLst/>
          </a:prstGeom>
          <a:noFill/>
        </p:spPr>
        <p:txBody>
          <a:bodyPr wrap="square" rtlCol="0">
            <a:spAutoFit/>
          </a:bodyPr>
          <a:lstStyle/>
          <a:p>
            <a:pPr algn="ctr"/>
            <a:r>
              <a:rPr lang="en-US" sz="3600" b="1" dirty="0">
                <a:latin typeface="Avenir LT Std 65 Medium"/>
              </a:rPr>
              <a:t>Divisions of the Skeleton</a:t>
            </a:r>
            <a:endParaRPr lang="en-GB" sz="36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1028" descr="Axial-and-Appendicular-Skeleton"/>
          <p:cNvPicPr>
            <a:picLocks noChangeAspect="1" noChangeArrowheads="1"/>
          </p:cNvPicPr>
          <p:nvPr/>
        </p:nvPicPr>
        <p:blipFill>
          <a:blip r:embed="rId2" cstate="print"/>
          <a:srcRect/>
          <a:stretch>
            <a:fillRect/>
          </a:stretch>
        </p:blipFill>
        <p:spPr bwMode="auto">
          <a:xfrm>
            <a:off x="1331640" y="1844824"/>
            <a:ext cx="6172200" cy="4791075"/>
          </a:xfrm>
          <a:prstGeom prst="rect">
            <a:avLst/>
          </a:prstGeom>
          <a:noFill/>
          <a:ln w="9525">
            <a:noFill/>
            <a:miter lim="800000"/>
            <a:headEnd/>
            <a:tailEnd/>
          </a:ln>
        </p:spPr>
      </p:pic>
      <p:sp>
        <p:nvSpPr>
          <p:cNvPr id="11" name="TextBox 10"/>
          <p:cNvSpPr txBox="1"/>
          <p:nvPr/>
        </p:nvSpPr>
        <p:spPr>
          <a:xfrm>
            <a:off x="539552" y="1124744"/>
            <a:ext cx="8064896" cy="584775"/>
          </a:xfrm>
          <a:prstGeom prst="rect">
            <a:avLst/>
          </a:prstGeom>
          <a:noFill/>
        </p:spPr>
        <p:txBody>
          <a:bodyPr wrap="square" rtlCol="0">
            <a:spAutoFit/>
          </a:bodyPr>
          <a:lstStyle/>
          <a:p>
            <a:pPr algn="ctr"/>
            <a:r>
              <a:rPr lang="en-US" sz="3200" b="1" dirty="0">
                <a:latin typeface="Avenir LT Std 65 Medium"/>
              </a:rPr>
              <a:t>Axial and Appendicular Skeleton</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539552" y="1196752"/>
            <a:ext cx="8064896" cy="584775"/>
          </a:xfrm>
          <a:prstGeom prst="rect">
            <a:avLst/>
          </a:prstGeom>
          <a:noFill/>
        </p:spPr>
        <p:txBody>
          <a:bodyPr wrap="square" rtlCol="0">
            <a:spAutoFit/>
          </a:bodyPr>
          <a:lstStyle/>
          <a:p>
            <a:pPr algn="ctr"/>
            <a:r>
              <a:rPr lang="en-US" sz="3200" b="1" dirty="0">
                <a:latin typeface="Avenir LT Std 65 Medium"/>
              </a:rPr>
              <a:t>Vertebral Column (Spine)</a:t>
            </a:r>
            <a:endParaRPr lang="en-GB" sz="3200" b="1" dirty="0">
              <a:latin typeface="Avenir LT Std 65 Medium"/>
            </a:endParaRPr>
          </a:p>
        </p:txBody>
      </p:sp>
      <p:pic>
        <p:nvPicPr>
          <p:cNvPr id="6" name="Content Placeholder 5" descr="\\LMS32VS02\Departmental\CYQ\SOPs\General SOPS\Qualification Development\IMAGES\Pics 4 EFK Manual\VertebralCurves1Labelled.jpg"/>
          <p:cNvPicPr>
            <a:picLocks noGrp="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2476500" y="1767681"/>
            <a:ext cx="4191000" cy="4191000"/>
          </a:xfrm>
          <a:prstGeom prst="rect">
            <a:avLst/>
          </a:prstGeom>
          <a:noFill/>
          <a:ln>
            <a:noFill/>
          </a:ln>
        </p:spPr>
      </p:pic>
    </p:spTree>
    <p:extLst>
      <p:ext uri="{BB962C8B-B14F-4D97-AF65-F5344CB8AC3E}">
        <p14:creationId xmlns:p14="http://schemas.microsoft.com/office/powerpoint/2010/main" val="4186060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2"/>
          <p:cNvSpPr txBox="1">
            <a:spLocks/>
          </p:cNvSpPr>
          <p:nvPr/>
        </p:nvSpPr>
        <p:spPr>
          <a:xfrm>
            <a:off x="312935" y="1819265"/>
            <a:ext cx="8291513" cy="4664199"/>
          </a:xfrm>
          <a:prstGeom prst="rect">
            <a:avLst/>
          </a:prstGeom>
        </p:spPr>
        <p:txBody>
          <a:bodyPr rtlCol="0">
            <a:normAutofit/>
          </a:bodyPr>
          <a:lstStyle/>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r>
              <a:rPr kumimoji="0" lang="en-GB" sz="2200" b="0" i="0" u="none" strike="noStrike" kern="1200" cap="none" spc="0" normalizeH="0" baseline="0" noProof="0" dirty="0">
                <a:ln>
                  <a:noFill/>
                </a:ln>
                <a:solidFill>
                  <a:schemeClr val="tx1"/>
                </a:solidFill>
                <a:effectLst/>
                <a:uLnTx/>
                <a:uFillTx/>
                <a:latin typeface="Avenir LT Std 65 Medium"/>
                <a:cs typeface="Arial" charset="0"/>
              </a:rPr>
              <a:t>There are 33 individual bones in total:</a:t>
            </a:r>
          </a:p>
          <a:p>
            <a:pPr marL="547688" marR="0" lvl="0" indent="-411163" algn="l" defTabSz="914400" rtl="0" eaLnBrk="1" fontAlgn="auto" latinLnBrk="0" hangingPunct="1">
              <a:lnSpc>
                <a:spcPct val="80000"/>
              </a:lnSpc>
              <a:spcBef>
                <a:spcPct val="20000"/>
              </a:spcBef>
              <a:spcAft>
                <a:spcPts val="0"/>
              </a:spcAft>
              <a:buClr>
                <a:srgbClr val="000000"/>
              </a:buClr>
              <a:buSzTx/>
              <a:buFont typeface="Wingdings 2" pitchFamily="18" charset="2"/>
              <a:buChar char=""/>
              <a:tabLst/>
              <a:defRPr/>
            </a:pPr>
            <a:endParaRPr kumimoji="0" lang="en-GB" sz="11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r>
              <a:rPr kumimoji="0" lang="en-GB" sz="1800" b="1" i="0" u="none" strike="noStrike" kern="1200" cap="none" spc="0" normalizeH="0" baseline="0" noProof="0" dirty="0">
                <a:ln>
                  <a:noFill/>
                </a:ln>
                <a:solidFill>
                  <a:schemeClr val="tx1"/>
                </a:solidFill>
                <a:effectLst/>
                <a:uLnTx/>
                <a:uFillTx/>
                <a:latin typeface="Avenir LT Std 65 Medium"/>
                <a:cs typeface="Arial" charset="0"/>
              </a:rPr>
              <a:t>7 Cervical vertebrae:</a:t>
            </a: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720725" marR="0" lvl="2" algn="l" defTabSz="914400" rtl="0" eaLnBrk="1" fontAlgn="auto" latinLnBrk="0" hangingPunct="1">
              <a:lnSpc>
                <a:spcPct val="80000"/>
              </a:lnSpc>
              <a:spcBef>
                <a:spcPct val="20000"/>
              </a:spcBef>
              <a:spcAft>
                <a:spcPts val="0"/>
              </a:spcAft>
              <a:buClrTx/>
              <a:buSzTx/>
              <a:buFontTx/>
              <a:buChar char="•"/>
              <a:tabLst/>
              <a:defRPr/>
            </a:pPr>
            <a:r>
              <a:rPr kumimoji="0" lang="en-GB" sz="1500" b="0" i="0" u="none" strike="noStrike" kern="1200" cap="none" spc="0" normalizeH="0" baseline="0" noProof="0" dirty="0">
                <a:ln>
                  <a:noFill/>
                </a:ln>
                <a:solidFill>
                  <a:schemeClr val="tx1"/>
                </a:solidFill>
                <a:effectLst/>
                <a:uLnTx/>
                <a:uFillTx/>
                <a:latin typeface="Avenir LT Std 65 Medium"/>
                <a:cs typeface="Arial" charset="0"/>
              </a:rPr>
              <a:t> 1st is called the ATLAS which supports the skull and forms a pivot with the AXIS </a:t>
            </a:r>
          </a:p>
          <a:p>
            <a:pPr marL="720725" marR="0" lvl="2" algn="l" defTabSz="914400" rtl="0" eaLnBrk="1" fontAlgn="auto" latinLnBrk="0" hangingPunct="1">
              <a:lnSpc>
                <a:spcPct val="80000"/>
              </a:lnSpc>
              <a:spcBef>
                <a:spcPct val="20000"/>
              </a:spcBef>
              <a:spcAft>
                <a:spcPts val="0"/>
              </a:spcAft>
              <a:buClrTx/>
              <a:buSzTx/>
              <a:tabLst/>
              <a:defRPr/>
            </a:pPr>
            <a:r>
              <a:rPr lang="en-GB" sz="1500" dirty="0">
                <a:latin typeface="Avenir LT Std 65 Medium"/>
                <a:cs typeface="Arial" charset="0"/>
              </a:rPr>
              <a:t>   </a:t>
            </a:r>
            <a:r>
              <a:rPr kumimoji="0" lang="en-GB" sz="1500" b="0" i="0" u="none" strike="noStrike" kern="1200" cap="none" spc="0" normalizeH="0" baseline="0" noProof="0" dirty="0">
                <a:ln>
                  <a:noFill/>
                </a:ln>
                <a:solidFill>
                  <a:schemeClr val="tx1"/>
                </a:solidFill>
                <a:effectLst/>
                <a:uLnTx/>
                <a:uFillTx/>
                <a:latin typeface="Avenir LT Std 65 Medium"/>
                <a:cs typeface="Arial" charset="0"/>
              </a:rPr>
              <a:t>(2nd cervical vertebrae)</a:t>
            </a:r>
          </a:p>
          <a:p>
            <a:pPr marL="1133475" marR="0" lvl="2" indent="0" algn="l" defTabSz="914400" rtl="0" eaLnBrk="1" fontAlgn="auto" latinLnBrk="0" hangingPunct="1">
              <a:lnSpc>
                <a:spcPct val="80000"/>
              </a:lnSpc>
              <a:spcBef>
                <a:spcPct val="20000"/>
              </a:spcBef>
              <a:spcAft>
                <a:spcPts val="0"/>
              </a:spcAft>
              <a:buClrTx/>
              <a:buSzTx/>
              <a:buFont typeface="Wingdings" pitchFamily="2" charset="2"/>
              <a:buChar char=""/>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r>
              <a:rPr kumimoji="0" lang="en-GB" sz="1800" b="1" i="0" u="none" strike="noStrike" kern="1200" cap="none" spc="0" normalizeH="0" baseline="0" noProof="0" dirty="0">
                <a:ln>
                  <a:noFill/>
                </a:ln>
                <a:solidFill>
                  <a:schemeClr val="tx1"/>
                </a:solidFill>
                <a:effectLst/>
                <a:uLnTx/>
                <a:uFillTx/>
                <a:latin typeface="Avenir LT Std 65 Medium"/>
                <a:cs typeface="Arial" charset="0"/>
              </a:rPr>
              <a:t>12 Thoracic vertebrae:</a:t>
            </a:r>
            <a:endParaRPr kumimoji="0" lang="en-GB" sz="18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722313" marR="0" lvl="2" algn="l" defTabSz="914400" rtl="0" eaLnBrk="1" fontAlgn="auto" latinLnBrk="0" hangingPunct="1">
              <a:lnSpc>
                <a:spcPct val="80000"/>
              </a:lnSpc>
              <a:spcBef>
                <a:spcPct val="20000"/>
              </a:spcBef>
              <a:spcAft>
                <a:spcPts val="0"/>
              </a:spcAft>
              <a:buClrTx/>
              <a:buSzTx/>
              <a:buFontTx/>
              <a:buChar char="•"/>
              <a:tabLst/>
              <a:defRPr/>
            </a:pPr>
            <a:r>
              <a:rPr kumimoji="0" lang="en-GB" sz="1500" b="0" i="0" u="none" strike="noStrike" kern="1200" cap="none" spc="0" normalizeH="0" baseline="0" noProof="0" dirty="0">
                <a:ln>
                  <a:noFill/>
                </a:ln>
                <a:solidFill>
                  <a:schemeClr val="tx1"/>
                </a:solidFill>
                <a:effectLst/>
                <a:uLnTx/>
                <a:uFillTx/>
                <a:latin typeface="Avenir LT Std 65 Medium"/>
                <a:cs typeface="Arial" charset="0"/>
              </a:rPr>
              <a:t> Form joints with the ribs to form the ribcage</a:t>
            </a:r>
          </a:p>
          <a:p>
            <a:pPr marL="1133475" marR="0" lvl="2" indent="0" algn="l" defTabSz="914400" rtl="0" eaLnBrk="1" fontAlgn="auto" latinLnBrk="0" hangingPunct="1">
              <a:lnSpc>
                <a:spcPct val="80000"/>
              </a:lnSpc>
              <a:spcBef>
                <a:spcPct val="20000"/>
              </a:spcBef>
              <a:spcAft>
                <a:spcPts val="0"/>
              </a:spcAft>
              <a:buClrTx/>
              <a:buSzTx/>
              <a:buFont typeface="Wingdings" pitchFamily="2" charset="2"/>
              <a:buChar char=""/>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r>
              <a:rPr kumimoji="0" lang="en-GB" sz="1800" b="1" i="0" u="none" strike="noStrike" kern="1200" cap="none" spc="0" normalizeH="0" baseline="0" noProof="0" dirty="0">
                <a:ln>
                  <a:noFill/>
                </a:ln>
                <a:solidFill>
                  <a:schemeClr val="tx1"/>
                </a:solidFill>
                <a:effectLst/>
                <a:uLnTx/>
                <a:uFillTx/>
                <a:latin typeface="Avenir LT Std 65 Medium"/>
                <a:cs typeface="Arial" charset="0"/>
              </a:rPr>
              <a:t>5 Lumbar vertebrae:</a:t>
            </a: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722313" marR="0" lvl="2" algn="l" defTabSz="914400" rtl="0" eaLnBrk="1" fontAlgn="auto" latinLnBrk="0" hangingPunct="1">
              <a:lnSpc>
                <a:spcPct val="80000"/>
              </a:lnSpc>
              <a:spcBef>
                <a:spcPct val="20000"/>
              </a:spcBef>
              <a:spcAft>
                <a:spcPts val="0"/>
              </a:spcAft>
              <a:buClrTx/>
              <a:buSzTx/>
              <a:buFontTx/>
              <a:buChar char="•"/>
              <a:tabLst/>
              <a:defRPr/>
            </a:pPr>
            <a:r>
              <a:rPr kumimoji="0" lang="en-GB" sz="1500" b="0" i="0" u="none" strike="noStrike" kern="1200" cap="none" spc="0" normalizeH="0" baseline="0" noProof="0" dirty="0">
                <a:ln>
                  <a:noFill/>
                </a:ln>
                <a:solidFill>
                  <a:schemeClr val="tx1"/>
                </a:solidFill>
                <a:effectLst/>
                <a:uLnTx/>
                <a:uFillTx/>
                <a:latin typeface="Avenir LT Std 65 Medium"/>
                <a:cs typeface="Arial" charset="0"/>
              </a:rPr>
              <a:t> The largest and strongest vertebrae</a:t>
            </a:r>
          </a:p>
          <a:p>
            <a:pPr marL="1133475" marR="0" lvl="2" indent="0" algn="l" defTabSz="914400" rtl="0" eaLnBrk="1" fontAlgn="auto" latinLnBrk="0" hangingPunct="1">
              <a:lnSpc>
                <a:spcPct val="80000"/>
              </a:lnSpc>
              <a:spcBef>
                <a:spcPct val="20000"/>
              </a:spcBef>
              <a:spcAft>
                <a:spcPts val="0"/>
              </a:spcAft>
              <a:buClrTx/>
              <a:buSzTx/>
              <a:buFont typeface="Wingdings" pitchFamily="2" charset="2"/>
              <a:buChar char=""/>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r>
              <a:rPr kumimoji="0" lang="en-GB" sz="1800" b="1" i="0" u="none" strike="noStrike" kern="1200" cap="none" spc="0" normalizeH="0" baseline="0" noProof="0" dirty="0">
                <a:ln>
                  <a:noFill/>
                </a:ln>
                <a:solidFill>
                  <a:schemeClr val="tx1"/>
                </a:solidFill>
                <a:effectLst/>
                <a:uLnTx/>
                <a:uFillTx/>
                <a:latin typeface="Avenir LT Std 65 Medium"/>
                <a:cs typeface="Arial" charset="0"/>
              </a:rPr>
              <a:t>5 Sacral:</a:t>
            </a: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722313" marR="0" lvl="2" algn="l" defTabSz="914400" rtl="0" eaLnBrk="1" fontAlgn="auto" latinLnBrk="0" hangingPunct="1">
              <a:lnSpc>
                <a:spcPct val="80000"/>
              </a:lnSpc>
              <a:spcBef>
                <a:spcPct val="20000"/>
              </a:spcBef>
              <a:spcAft>
                <a:spcPts val="0"/>
              </a:spcAft>
              <a:buClrTx/>
              <a:buSzTx/>
              <a:buFontTx/>
              <a:buChar char="•"/>
              <a:tabLst/>
              <a:defRPr/>
            </a:pPr>
            <a:r>
              <a:rPr kumimoji="0" lang="en-GB" sz="1500" b="0" i="0" u="none" strike="noStrike" kern="1200" cap="none" spc="0" normalizeH="0" baseline="0" noProof="0" dirty="0">
                <a:ln>
                  <a:noFill/>
                </a:ln>
                <a:solidFill>
                  <a:schemeClr val="tx1"/>
                </a:solidFill>
                <a:effectLst/>
                <a:uLnTx/>
                <a:uFillTx/>
                <a:latin typeface="Avenir LT Std 65 Medium"/>
                <a:cs typeface="Arial" charset="0"/>
              </a:rPr>
              <a:t> Fused to form the sacrum</a:t>
            </a:r>
          </a:p>
          <a:p>
            <a:pPr marL="1133475" marR="0" lvl="2" indent="0" algn="l" defTabSz="914400" rtl="0" eaLnBrk="1" fontAlgn="auto" latinLnBrk="0" hangingPunct="1">
              <a:lnSpc>
                <a:spcPct val="80000"/>
              </a:lnSpc>
              <a:spcBef>
                <a:spcPct val="20000"/>
              </a:spcBef>
              <a:spcAft>
                <a:spcPts val="0"/>
              </a:spcAft>
              <a:buClrTx/>
              <a:buSzTx/>
              <a:buFont typeface="Wingdings" pitchFamily="2" charset="2"/>
              <a:buChar char=""/>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r>
              <a:rPr kumimoji="0" lang="en-GB" sz="1800" b="1" i="0" u="none" strike="noStrike" kern="1200" cap="none" spc="0" normalizeH="0" baseline="0" noProof="0" dirty="0">
                <a:ln>
                  <a:noFill/>
                </a:ln>
                <a:solidFill>
                  <a:schemeClr val="tx1"/>
                </a:solidFill>
                <a:effectLst/>
                <a:uLnTx/>
                <a:uFillTx/>
                <a:latin typeface="Avenir LT Std 65 Medium"/>
                <a:cs typeface="Arial" charset="0"/>
              </a:rPr>
              <a:t>4 Coccygeal:</a:t>
            </a:r>
            <a:endParaRPr kumimoji="0" lang="en-GB" sz="1800" b="0" i="0" u="none" strike="noStrike" kern="1200" cap="none" spc="0" normalizeH="0" baseline="0" noProof="0" dirty="0">
              <a:ln>
                <a:noFill/>
              </a:ln>
              <a:solidFill>
                <a:schemeClr val="tx1"/>
              </a:solidFill>
              <a:effectLst/>
              <a:uLnTx/>
              <a:uFillTx/>
              <a:latin typeface="Avenir LT Std 65 Medium"/>
              <a:cs typeface="Arial" charset="0"/>
            </a:endParaRPr>
          </a:p>
          <a:p>
            <a:pPr marL="547688" marR="0" lvl="0" indent="-411163" algn="l" defTabSz="914400" rtl="0" eaLnBrk="1" fontAlgn="auto" latinLnBrk="0" hangingPunct="1">
              <a:lnSpc>
                <a:spcPct val="80000"/>
              </a:lnSpc>
              <a:spcBef>
                <a:spcPct val="20000"/>
              </a:spcBef>
              <a:spcAft>
                <a:spcPts val="0"/>
              </a:spcAft>
              <a:buClr>
                <a:srgbClr val="000000"/>
              </a:buClr>
              <a:buSzTx/>
              <a:buFont typeface="Arial" charset="0"/>
              <a:buNone/>
              <a:tabLst/>
              <a:defRPr/>
            </a:pPr>
            <a:endParaRPr kumimoji="0" lang="en-GB" sz="900" b="0" i="0" u="none" strike="noStrike" kern="1200" cap="none" spc="0" normalizeH="0" baseline="0" noProof="0" dirty="0">
              <a:ln>
                <a:noFill/>
              </a:ln>
              <a:solidFill>
                <a:schemeClr val="tx1"/>
              </a:solidFill>
              <a:effectLst/>
              <a:uLnTx/>
              <a:uFillTx/>
              <a:latin typeface="Avenir LT Std 65 Medium"/>
              <a:cs typeface="Arial" charset="0"/>
            </a:endParaRPr>
          </a:p>
          <a:p>
            <a:pPr marL="720725" marR="0" lvl="2" indent="171450" algn="l" defTabSz="914400" rtl="0" eaLnBrk="1" fontAlgn="auto" latinLnBrk="0" hangingPunct="1">
              <a:lnSpc>
                <a:spcPct val="80000"/>
              </a:lnSpc>
              <a:spcBef>
                <a:spcPct val="20000"/>
              </a:spcBef>
              <a:spcAft>
                <a:spcPts val="0"/>
              </a:spcAft>
              <a:buClrTx/>
              <a:buSzTx/>
              <a:buFontTx/>
              <a:buChar char="•"/>
              <a:tabLst/>
              <a:defRPr/>
            </a:pPr>
            <a:r>
              <a:rPr kumimoji="0" lang="en-GB" sz="1500" b="0" i="0" u="none" strike="noStrike" kern="1200" cap="none" spc="0" normalizeH="0" baseline="0" noProof="0" dirty="0">
                <a:ln>
                  <a:noFill/>
                </a:ln>
                <a:solidFill>
                  <a:schemeClr val="tx1"/>
                </a:solidFill>
                <a:effectLst/>
                <a:uLnTx/>
                <a:uFillTx/>
                <a:latin typeface="Avenir LT Std 65 Medium"/>
                <a:cs typeface="Arial" charset="0"/>
              </a:rPr>
              <a:t>Fused to form the coccyx</a:t>
            </a:r>
          </a:p>
          <a:p>
            <a:pPr marL="547688" marR="0" lvl="0" indent="-411163" algn="l" defTabSz="914400" rtl="0" eaLnBrk="1" fontAlgn="auto" latinLnBrk="0" hangingPunct="1">
              <a:lnSpc>
                <a:spcPct val="80000"/>
              </a:lnSpc>
              <a:spcBef>
                <a:spcPct val="2000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extBox 5"/>
          <p:cNvSpPr txBox="1"/>
          <p:nvPr/>
        </p:nvSpPr>
        <p:spPr>
          <a:xfrm>
            <a:off x="611560" y="1268760"/>
            <a:ext cx="7992888" cy="584775"/>
          </a:xfrm>
          <a:prstGeom prst="rect">
            <a:avLst/>
          </a:prstGeom>
          <a:noFill/>
        </p:spPr>
        <p:txBody>
          <a:bodyPr wrap="square" rtlCol="0">
            <a:spAutoFit/>
          </a:bodyPr>
          <a:lstStyle/>
          <a:p>
            <a:pPr algn="ctr"/>
            <a:r>
              <a:rPr lang="en-US" sz="3200" b="1" dirty="0">
                <a:latin typeface="Avenir LT Std 65 Medium"/>
              </a:rPr>
              <a:t>Vertebral Column (Spine)</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96752"/>
            <a:ext cx="8229600" cy="864096"/>
          </a:xfrm>
          <a:prstGeom prst="rect">
            <a:avLst/>
          </a:prstGeom>
          <a:noFill/>
          <a:ln w="9525">
            <a:noFill/>
            <a:miter lim="800000"/>
            <a:headEnd/>
            <a:tailEnd/>
          </a:ln>
        </p:spPr>
        <p:txBody>
          <a:bodyPr/>
          <a:lstStyle/>
          <a:p>
            <a:pPr algn="ctr"/>
            <a:r>
              <a:rPr lang="en-GB" sz="3200" b="1" dirty="0">
                <a:latin typeface="Avenir LT Std 65 Medium"/>
                <a:cs typeface="Arial" charset="0"/>
              </a:rPr>
              <a:t>Vertebral Column (Spine)</a:t>
            </a:r>
          </a:p>
        </p:txBody>
      </p:sp>
      <p:sp>
        <p:nvSpPr>
          <p:cNvPr id="5" name="Content Placeholder 2"/>
          <p:cNvSpPr txBox="1">
            <a:spLocks/>
          </p:cNvSpPr>
          <p:nvPr/>
        </p:nvSpPr>
        <p:spPr>
          <a:xfrm>
            <a:off x="395536" y="2132856"/>
            <a:ext cx="8229600" cy="3528392"/>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All the vertebrae join to one another to form a flexible column that:</a:t>
            </a:r>
          </a:p>
          <a:p>
            <a:pPr marL="914400" marR="0" lvl="2"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Supports the trunk and head</a:t>
            </a:r>
          </a:p>
          <a:p>
            <a:pPr marL="914400" marR="0" lvl="2"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Encloses and protects the spinal cord</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In between each vertebrae there are</a:t>
            </a:r>
            <a:r>
              <a:rPr kumimoji="0" lang="en-GB" sz="2800" b="0" i="0" u="none" strike="noStrike" kern="1200" cap="none" spc="0" normalizeH="0" noProof="0" dirty="0">
                <a:ln>
                  <a:noFill/>
                </a:ln>
                <a:solidFill>
                  <a:schemeClr val="tx1"/>
                </a:solidFill>
                <a:effectLst/>
                <a:uLnTx/>
                <a:uFillTx/>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intervertebral discs (fibrous cartilage) which act as shock absorbers between each of the vertebrae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4186060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395536" y="1124744"/>
            <a:ext cx="8229600" cy="1143000"/>
          </a:xfrm>
        </p:spPr>
        <p:txBody>
          <a:bodyPr/>
          <a:lstStyle/>
          <a:p>
            <a:pPr eaLnBrk="1" hangingPunct="1"/>
            <a:r>
              <a:rPr lang="en-GB" dirty="0">
                <a:latin typeface="Arial" charset="0"/>
                <a:cs typeface="Arial" charset="0"/>
              </a:rPr>
              <a:t>Curves of the Spine</a:t>
            </a:r>
          </a:p>
        </p:txBody>
      </p:sp>
      <p:sp>
        <p:nvSpPr>
          <p:cNvPr id="7" name="Rectangle 6"/>
          <p:cNvSpPr/>
          <p:nvPr/>
        </p:nvSpPr>
        <p:spPr>
          <a:xfrm>
            <a:off x="395536" y="2060847"/>
            <a:ext cx="8208912" cy="4315027"/>
          </a:xfrm>
          <a:prstGeom prst="rect">
            <a:avLst/>
          </a:prstGeom>
        </p:spPr>
        <p:txBody>
          <a:bodyPr wrap="square">
            <a:spAutoFit/>
          </a:bodyPr>
          <a:lstStyle/>
          <a:p>
            <a:pPr marL="547688" indent="-411163">
              <a:lnSpc>
                <a:spcPct val="80000"/>
              </a:lnSpc>
              <a:buClr>
                <a:srgbClr val="000000"/>
              </a:buClr>
              <a:buFont typeface="Times" pitchFamily="18" charset="0"/>
              <a:buChar char="•"/>
            </a:pPr>
            <a:r>
              <a:rPr lang="en-GB" sz="2800" dirty="0">
                <a:latin typeface="Arial" charset="0"/>
                <a:cs typeface="Arial" charset="0"/>
              </a:rPr>
              <a:t>4 ‘natural’ curves named after the vertebrae that form them:</a:t>
            </a:r>
          </a:p>
          <a:p>
            <a:pPr marL="37931725" lvl="1" indent="-37474525">
              <a:lnSpc>
                <a:spcPct val="80000"/>
              </a:lnSpc>
              <a:buClr>
                <a:srgbClr val="000000"/>
              </a:buClr>
            </a:pPr>
            <a:endParaRPr lang="en-GB" sz="2800" dirty="0">
              <a:latin typeface="Arial" charset="0"/>
              <a:cs typeface="Arial" charset="0"/>
            </a:endParaRPr>
          </a:p>
          <a:p>
            <a:pPr marL="37931725" lvl="1" indent="-37474525">
              <a:lnSpc>
                <a:spcPct val="80000"/>
              </a:lnSpc>
              <a:buClr>
                <a:srgbClr val="000000"/>
              </a:buClr>
            </a:pPr>
            <a:r>
              <a:rPr lang="en-GB" sz="2800" dirty="0">
                <a:latin typeface="Arial" charset="0"/>
                <a:cs typeface="Arial" charset="0"/>
              </a:rPr>
              <a:t>Cervical</a:t>
            </a:r>
          </a:p>
          <a:p>
            <a:pPr marL="37931725" lvl="1" indent="-37474525">
              <a:lnSpc>
                <a:spcPct val="80000"/>
              </a:lnSpc>
              <a:buClr>
                <a:srgbClr val="000000"/>
              </a:buClr>
            </a:pPr>
            <a:r>
              <a:rPr lang="en-GB" sz="2800" dirty="0">
                <a:latin typeface="Arial" charset="0"/>
                <a:cs typeface="Arial" charset="0"/>
              </a:rPr>
              <a:t>Thoracic</a:t>
            </a:r>
          </a:p>
          <a:p>
            <a:pPr marL="37931725" lvl="1" indent="-37474525">
              <a:lnSpc>
                <a:spcPct val="80000"/>
              </a:lnSpc>
              <a:buClr>
                <a:srgbClr val="000000"/>
              </a:buClr>
            </a:pPr>
            <a:r>
              <a:rPr lang="en-GB" sz="2800" dirty="0">
                <a:latin typeface="Arial" charset="0"/>
                <a:cs typeface="Arial" charset="0"/>
              </a:rPr>
              <a:t>Lumbar</a:t>
            </a:r>
          </a:p>
          <a:p>
            <a:pPr marL="37931725" lvl="1" indent="-37474525">
              <a:lnSpc>
                <a:spcPct val="80000"/>
              </a:lnSpc>
              <a:buClr>
                <a:srgbClr val="000000"/>
              </a:buClr>
            </a:pPr>
            <a:r>
              <a:rPr lang="en-GB" sz="2800" dirty="0">
                <a:latin typeface="Arial" charset="0"/>
                <a:cs typeface="Arial" charset="0"/>
              </a:rPr>
              <a:t>Sacral</a:t>
            </a:r>
          </a:p>
          <a:p>
            <a:pPr marL="37931725" lvl="1" indent="-37474525">
              <a:lnSpc>
                <a:spcPct val="80000"/>
              </a:lnSpc>
              <a:buClr>
                <a:srgbClr val="000000"/>
              </a:buClr>
            </a:pPr>
            <a:endParaRPr lang="en-GB" sz="2800" dirty="0">
              <a:latin typeface="Arial" charset="0"/>
              <a:cs typeface="Arial" charset="0"/>
            </a:endParaRPr>
          </a:p>
          <a:p>
            <a:pPr marL="547688" indent="-411163">
              <a:lnSpc>
                <a:spcPct val="80000"/>
              </a:lnSpc>
              <a:buClr>
                <a:srgbClr val="000000"/>
              </a:buClr>
              <a:buFont typeface="Times" pitchFamily="18" charset="0"/>
              <a:buChar char="•"/>
            </a:pPr>
            <a:r>
              <a:rPr lang="en-GB" sz="2800" dirty="0">
                <a:latin typeface="Arial" charset="0"/>
                <a:cs typeface="Arial" charset="0"/>
              </a:rPr>
              <a:t>These curves centre the head above the body and make walking and maintaining an upright posture more easy</a:t>
            </a:r>
          </a:p>
          <a:p>
            <a:pPr marL="547688" indent="-411163"/>
            <a:endParaRPr lang="en-GB" sz="2800" dirty="0"/>
          </a:p>
        </p:txBody>
      </p:sp>
      <p:sp>
        <p:nvSpPr>
          <p:cNvPr id="8" name="TextBox 7"/>
          <p:cNvSpPr txBox="1"/>
          <p:nvPr/>
        </p:nvSpPr>
        <p:spPr>
          <a:xfrm>
            <a:off x="539552" y="1268760"/>
            <a:ext cx="8064896" cy="584775"/>
          </a:xfrm>
          <a:prstGeom prst="rect">
            <a:avLst/>
          </a:prstGeom>
          <a:noFill/>
        </p:spPr>
        <p:txBody>
          <a:bodyPr wrap="square" rtlCol="0">
            <a:spAutoFit/>
          </a:bodyPr>
          <a:lstStyle/>
          <a:p>
            <a:pPr algn="ctr"/>
            <a:r>
              <a:rPr lang="en-US" sz="3200" b="1" dirty="0">
                <a:latin typeface="Avenir LT Std 65 Medium"/>
              </a:rPr>
              <a:t>Curves of the Spine</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395536" y="1124744"/>
            <a:ext cx="8229600" cy="1143000"/>
          </a:xfrm>
        </p:spPr>
        <p:txBody>
          <a:bodyPr/>
          <a:lstStyle/>
          <a:p>
            <a:pPr eaLnBrk="1" hangingPunct="1"/>
            <a:r>
              <a:rPr lang="en-GB" dirty="0">
                <a:latin typeface="Arial" charset="0"/>
                <a:cs typeface="Arial" charset="0"/>
              </a:rPr>
              <a:t>Curves of the Spine</a:t>
            </a:r>
          </a:p>
        </p:txBody>
      </p:sp>
      <p:sp>
        <p:nvSpPr>
          <p:cNvPr id="7" name="Rectangle 6"/>
          <p:cNvSpPr/>
          <p:nvPr/>
        </p:nvSpPr>
        <p:spPr>
          <a:xfrm>
            <a:off x="323528" y="1700808"/>
            <a:ext cx="8208912" cy="4893647"/>
          </a:xfrm>
          <a:prstGeom prst="rect">
            <a:avLst/>
          </a:prstGeom>
        </p:spPr>
        <p:txBody>
          <a:bodyPr wrap="square">
            <a:spAutoFit/>
          </a:bodyPr>
          <a:lstStyle/>
          <a:p>
            <a:pPr indent="-411163">
              <a:buClr>
                <a:srgbClr val="000000"/>
              </a:buClr>
            </a:pPr>
            <a:r>
              <a:rPr lang="en-US" sz="2400" dirty="0">
                <a:latin typeface="Avenir LT Std 65 Medium"/>
              </a:rPr>
              <a:t>Genetic and lifestyle factors can cause curvature of the spinal to become exaggerated or excessive which gives a distorted appearance to an individuals posture</a:t>
            </a:r>
          </a:p>
          <a:p>
            <a:pPr indent="-411163">
              <a:buClr>
                <a:srgbClr val="000000"/>
              </a:buClr>
              <a:buFont typeface="Arial" pitchFamily="34" charset="0"/>
              <a:buChar char="•"/>
            </a:pPr>
            <a:r>
              <a:rPr lang="en-US" sz="2400" dirty="0">
                <a:latin typeface="Avenir LT Std 65 Medium"/>
              </a:rPr>
              <a:t>Fashion </a:t>
            </a:r>
          </a:p>
          <a:p>
            <a:pPr indent="-411163">
              <a:buClr>
                <a:srgbClr val="000000"/>
              </a:buClr>
              <a:buFont typeface="Arial" pitchFamily="34" charset="0"/>
              <a:buChar char="•"/>
            </a:pPr>
            <a:r>
              <a:rPr lang="en-US" sz="2400" dirty="0">
                <a:latin typeface="Avenir LT Std 65 Medium"/>
              </a:rPr>
              <a:t>Work/school</a:t>
            </a:r>
          </a:p>
          <a:p>
            <a:pPr indent="-411163">
              <a:buClr>
                <a:srgbClr val="000000"/>
              </a:buClr>
              <a:buFont typeface="Arial" pitchFamily="34" charset="0"/>
              <a:buChar char="•"/>
            </a:pPr>
            <a:r>
              <a:rPr lang="en-US" sz="2400" dirty="0">
                <a:latin typeface="Avenir LT Std 65 Medium"/>
              </a:rPr>
              <a:t>Emotional state</a:t>
            </a:r>
          </a:p>
          <a:p>
            <a:pPr indent="-411163">
              <a:buClr>
                <a:srgbClr val="000000"/>
              </a:buClr>
              <a:buFont typeface="Arial" pitchFamily="34" charset="0"/>
              <a:buChar char="•"/>
            </a:pPr>
            <a:r>
              <a:rPr lang="en-US" sz="2400" dirty="0">
                <a:latin typeface="Avenir LT Std 65 Medium"/>
              </a:rPr>
              <a:t>Sport</a:t>
            </a:r>
          </a:p>
          <a:p>
            <a:pPr indent="-411163">
              <a:buClr>
                <a:srgbClr val="000000"/>
              </a:buClr>
              <a:buFont typeface="Arial" pitchFamily="34" charset="0"/>
              <a:buChar char="•"/>
            </a:pPr>
            <a:r>
              <a:rPr lang="en-US" sz="2400" dirty="0">
                <a:latin typeface="Avenir LT Std 65 Medium"/>
              </a:rPr>
              <a:t>Hereditary</a:t>
            </a:r>
          </a:p>
          <a:p>
            <a:pPr indent="-411163">
              <a:buClr>
                <a:srgbClr val="000000"/>
              </a:buClr>
              <a:buFont typeface="Arial" pitchFamily="34" charset="0"/>
              <a:buChar char="•"/>
            </a:pPr>
            <a:r>
              <a:rPr lang="en-US" sz="2400" dirty="0">
                <a:latin typeface="Avenir LT Std 65 Medium"/>
              </a:rPr>
              <a:t>Injuries</a:t>
            </a:r>
          </a:p>
          <a:p>
            <a:pPr indent="-411163">
              <a:buClr>
                <a:srgbClr val="000000"/>
              </a:buClr>
              <a:buFont typeface="Arial" pitchFamily="34" charset="0"/>
              <a:buChar char="•"/>
            </a:pPr>
            <a:r>
              <a:rPr lang="en-US" sz="2400" dirty="0">
                <a:latin typeface="Avenir LT Std 65 Medium"/>
              </a:rPr>
              <a:t>Age </a:t>
            </a:r>
          </a:p>
          <a:p>
            <a:pPr indent="-411163">
              <a:buClr>
                <a:srgbClr val="000000"/>
              </a:buClr>
              <a:buFont typeface="Arial" pitchFamily="34" charset="0"/>
              <a:buChar char="•"/>
            </a:pPr>
            <a:r>
              <a:rPr lang="en-US" sz="2400" dirty="0">
                <a:latin typeface="Avenir LT Std 65 Medium"/>
              </a:rPr>
              <a:t>Pregnancy</a:t>
            </a:r>
          </a:p>
          <a:p>
            <a:pPr indent="-411163">
              <a:buClr>
                <a:srgbClr val="000000"/>
              </a:buClr>
              <a:buFont typeface="Arial" pitchFamily="34" charset="0"/>
              <a:buChar char="•"/>
            </a:pPr>
            <a:r>
              <a:rPr lang="en-US" sz="2400" dirty="0">
                <a:latin typeface="Avenir LT Std 65 Medium"/>
              </a:rPr>
              <a:t>Disability </a:t>
            </a:r>
          </a:p>
          <a:p>
            <a:pPr indent="-411163">
              <a:buClr>
                <a:srgbClr val="000000"/>
              </a:buClr>
              <a:buFont typeface="Arial" pitchFamily="34" charset="0"/>
              <a:buChar char="•"/>
            </a:pPr>
            <a:r>
              <a:rPr lang="en-US" sz="2400" dirty="0">
                <a:latin typeface="Avenir LT Std 65 Medium"/>
              </a:rPr>
              <a:t>Obesity </a:t>
            </a:r>
          </a:p>
        </p:txBody>
      </p:sp>
      <p:sp>
        <p:nvSpPr>
          <p:cNvPr id="8" name="TextBox 7"/>
          <p:cNvSpPr txBox="1"/>
          <p:nvPr/>
        </p:nvSpPr>
        <p:spPr>
          <a:xfrm>
            <a:off x="611560" y="1124744"/>
            <a:ext cx="8064896" cy="584775"/>
          </a:xfrm>
          <a:prstGeom prst="rect">
            <a:avLst/>
          </a:prstGeom>
          <a:noFill/>
        </p:spPr>
        <p:txBody>
          <a:bodyPr wrap="square" rtlCol="0">
            <a:spAutoFit/>
          </a:bodyPr>
          <a:lstStyle/>
          <a:p>
            <a:pPr algn="ctr"/>
            <a:r>
              <a:rPr lang="en-US" sz="3200" b="1" dirty="0">
                <a:latin typeface="Avenir LT Std 65 Medium"/>
              </a:rPr>
              <a:t>Exaggerated Curvatures of the Spine</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pic>
        <p:nvPicPr>
          <p:cNvPr id="6" name="Picture 3" descr="lordosis"/>
          <p:cNvPicPr>
            <a:picLocks noChangeAspect="1" noChangeArrowheads="1"/>
          </p:cNvPicPr>
          <p:nvPr/>
        </p:nvPicPr>
        <p:blipFill>
          <a:blip r:embed="rId2" cstate="print"/>
          <a:srcRect/>
          <a:stretch>
            <a:fillRect/>
          </a:stretch>
        </p:blipFill>
        <p:spPr bwMode="auto">
          <a:xfrm>
            <a:off x="4788024" y="1143000"/>
            <a:ext cx="3033712" cy="5715000"/>
          </a:xfrm>
          <a:prstGeom prst="rect">
            <a:avLst/>
          </a:prstGeom>
          <a:noFill/>
          <a:ln w="9525">
            <a:noFill/>
            <a:miter lim="800000"/>
            <a:headEnd/>
            <a:tailEnd/>
          </a:ln>
        </p:spPr>
      </p:pic>
      <p:sp>
        <p:nvSpPr>
          <p:cNvPr id="7" name="TextBox 6"/>
          <p:cNvSpPr txBox="1"/>
          <p:nvPr/>
        </p:nvSpPr>
        <p:spPr>
          <a:xfrm>
            <a:off x="1187624" y="1772816"/>
            <a:ext cx="3600400" cy="584775"/>
          </a:xfrm>
          <a:prstGeom prst="rect">
            <a:avLst/>
          </a:prstGeom>
          <a:noFill/>
        </p:spPr>
        <p:txBody>
          <a:bodyPr wrap="square" rtlCol="0">
            <a:spAutoFit/>
          </a:bodyPr>
          <a:lstStyle/>
          <a:p>
            <a:r>
              <a:rPr lang="en-US" sz="3200" b="1" dirty="0">
                <a:latin typeface="Avenir LT Std 65 Medium"/>
              </a:rPr>
              <a:t>Lordosis</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pic>
        <p:nvPicPr>
          <p:cNvPr id="6" name="Picture 3" descr="kyphosis"/>
          <p:cNvPicPr>
            <a:picLocks noChangeAspect="1" noChangeArrowheads="1"/>
          </p:cNvPicPr>
          <p:nvPr/>
        </p:nvPicPr>
        <p:blipFill>
          <a:blip r:embed="rId2" cstate="print"/>
          <a:srcRect/>
          <a:stretch>
            <a:fillRect/>
          </a:stretch>
        </p:blipFill>
        <p:spPr bwMode="auto">
          <a:xfrm>
            <a:off x="4788024" y="1166813"/>
            <a:ext cx="3049587" cy="5691187"/>
          </a:xfrm>
          <a:prstGeom prst="rect">
            <a:avLst/>
          </a:prstGeom>
          <a:noFill/>
          <a:ln w="9525">
            <a:noFill/>
            <a:miter lim="800000"/>
            <a:headEnd/>
            <a:tailEnd/>
          </a:ln>
        </p:spPr>
      </p:pic>
      <p:sp>
        <p:nvSpPr>
          <p:cNvPr id="7" name="TextBox 6"/>
          <p:cNvSpPr txBox="1"/>
          <p:nvPr/>
        </p:nvSpPr>
        <p:spPr>
          <a:xfrm>
            <a:off x="971600" y="2060848"/>
            <a:ext cx="3816424" cy="584775"/>
          </a:xfrm>
          <a:prstGeom prst="rect">
            <a:avLst/>
          </a:prstGeom>
          <a:noFill/>
        </p:spPr>
        <p:txBody>
          <a:bodyPr wrap="square" rtlCol="0">
            <a:spAutoFit/>
          </a:bodyPr>
          <a:lstStyle/>
          <a:p>
            <a:r>
              <a:rPr lang="en-US" sz="3200" b="1" dirty="0">
                <a:latin typeface="Avenir LT Std 65 Medium"/>
              </a:rPr>
              <a:t>Kyphosis</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pic>
        <p:nvPicPr>
          <p:cNvPr id="6" name="Picture 3" descr="scolosis"/>
          <p:cNvPicPr>
            <a:picLocks noChangeAspect="1" noChangeArrowheads="1"/>
          </p:cNvPicPr>
          <p:nvPr/>
        </p:nvPicPr>
        <p:blipFill>
          <a:blip r:embed="rId2" cstate="print"/>
          <a:srcRect/>
          <a:stretch>
            <a:fillRect/>
          </a:stretch>
        </p:blipFill>
        <p:spPr bwMode="auto">
          <a:xfrm>
            <a:off x="4932040" y="1128713"/>
            <a:ext cx="3078162" cy="5729287"/>
          </a:xfrm>
          <a:prstGeom prst="rect">
            <a:avLst/>
          </a:prstGeom>
          <a:noFill/>
          <a:ln w="9525">
            <a:noFill/>
            <a:miter lim="800000"/>
            <a:headEnd/>
            <a:tailEnd/>
          </a:ln>
        </p:spPr>
      </p:pic>
      <p:sp>
        <p:nvSpPr>
          <p:cNvPr id="7" name="TextBox 6"/>
          <p:cNvSpPr txBox="1"/>
          <p:nvPr/>
        </p:nvSpPr>
        <p:spPr>
          <a:xfrm>
            <a:off x="899592" y="1988840"/>
            <a:ext cx="4104456" cy="584775"/>
          </a:xfrm>
          <a:prstGeom prst="rect">
            <a:avLst/>
          </a:prstGeom>
          <a:noFill/>
        </p:spPr>
        <p:txBody>
          <a:bodyPr wrap="square" rtlCol="0">
            <a:spAutoFit/>
          </a:bodyPr>
          <a:lstStyle/>
          <a:p>
            <a:r>
              <a:rPr lang="en-US" sz="3200" b="1" dirty="0">
                <a:latin typeface="Avenir LT Std 65 Medium"/>
              </a:rPr>
              <a:t>Scoliosis</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2281808"/>
          </a:xfrm>
        </p:spPr>
        <p:txBody>
          <a:bodyPr>
            <a:normAutofit/>
          </a:bodyPr>
          <a:lstStyle/>
          <a:p>
            <a:pPr algn="ctr"/>
            <a:br>
              <a:rPr lang="en-US" dirty="0">
                <a:solidFill>
                  <a:schemeClr val="tx1"/>
                </a:solidFill>
                <a:latin typeface="Avenir LT Std 65 Medium" pitchFamily="34" charset="0"/>
              </a:rPr>
            </a:br>
            <a:r>
              <a:rPr lang="en-US" sz="4000" b="1" dirty="0">
                <a:solidFill>
                  <a:schemeClr val="tx1"/>
                </a:solidFill>
                <a:latin typeface="Avenir LT Std 65 Medium" pitchFamily="34" charset="0"/>
              </a:rPr>
              <a:t>Bones</a:t>
            </a:r>
          </a:p>
          <a:p>
            <a:endParaRPr lang="en-US" sz="3600" b="1" dirty="0">
              <a:solidFill>
                <a:schemeClr val="tx1"/>
              </a:solidFill>
              <a:latin typeface="Avenir LT Std 65 Medium" pitchFamily="34" charset="0"/>
            </a:endParaRPr>
          </a:p>
        </p:txBody>
      </p:sp>
      <p:sp>
        <p:nvSpPr>
          <p:cNvPr id="5" name="Subtitle 5"/>
          <p:cNvSpPr txBox="1">
            <a:spLocks/>
          </p:cNvSpPr>
          <p:nvPr/>
        </p:nvSpPr>
        <p:spPr>
          <a:xfrm>
            <a:off x="1403648" y="4005064"/>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a:ln>
                  <a:noFill/>
                </a:ln>
                <a:effectLst/>
                <a:uLnTx/>
                <a:uFillTx/>
                <a:latin typeface="Arial Unicode MS" pitchFamily="34" charset="-128"/>
                <a:ea typeface="Arial Unicode MS" pitchFamily="34" charset="-128"/>
                <a:cs typeface="Arial Unicode MS" pitchFamily="34" charset="-128"/>
              </a:rPr>
              <a:t>Anatomy </a:t>
            </a: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extBox 5"/>
          <p:cNvSpPr txBox="1"/>
          <p:nvPr/>
        </p:nvSpPr>
        <p:spPr>
          <a:xfrm>
            <a:off x="632248" y="1628800"/>
            <a:ext cx="8064896" cy="3385542"/>
          </a:xfrm>
          <a:prstGeom prst="rect">
            <a:avLst/>
          </a:prstGeom>
          <a:noFill/>
        </p:spPr>
        <p:txBody>
          <a:bodyPr wrap="square" rtlCol="0">
            <a:spAutoFit/>
          </a:bodyPr>
          <a:lstStyle/>
          <a:p>
            <a:r>
              <a:rPr lang="en-US" sz="2800" b="1" dirty="0">
                <a:latin typeface="Avenir LT Std 65 Medium"/>
              </a:rPr>
              <a:t>Session Aims:</a:t>
            </a:r>
          </a:p>
          <a:p>
            <a:pPr>
              <a:buFont typeface="Arial" pitchFamily="34" charset="0"/>
              <a:buChar char="•"/>
            </a:pPr>
            <a:r>
              <a:rPr lang="en-US" sz="2800" dirty="0">
                <a:latin typeface="Avenir LT Std 65 Medium"/>
              </a:rPr>
              <a:t>  Describe the four classifications of bone</a:t>
            </a:r>
          </a:p>
          <a:p>
            <a:pPr>
              <a:buFont typeface="Arial" pitchFamily="34" charset="0"/>
              <a:buChar char="•"/>
            </a:pPr>
            <a:r>
              <a:rPr lang="en-US" sz="2800" dirty="0">
                <a:latin typeface="Avenir LT Std 65 Medium"/>
              </a:rPr>
              <a:t>  Understand the structure of a long bone </a:t>
            </a:r>
          </a:p>
          <a:p>
            <a:pPr>
              <a:buFont typeface="Arial" pitchFamily="34" charset="0"/>
              <a:buChar char="•"/>
            </a:pPr>
            <a:r>
              <a:rPr lang="en-US" sz="2800" dirty="0">
                <a:latin typeface="Avenir LT Std 65 Medium"/>
              </a:rPr>
              <a:t>  Describe the stages of bone growth</a:t>
            </a:r>
          </a:p>
          <a:p>
            <a:pPr>
              <a:buFont typeface="Arial" pitchFamily="34" charset="0"/>
              <a:buChar char="•"/>
            </a:pPr>
            <a:r>
              <a:rPr lang="en-US" sz="2800" dirty="0">
                <a:latin typeface="Avenir LT Std 65 Medium"/>
              </a:rPr>
              <a:t>  </a:t>
            </a:r>
            <a:r>
              <a:rPr lang="en-GB" sz="2800" dirty="0">
                <a:latin typeface="Avenir LT Std 65 Medium"/>
                <a:cs typeface="Arial" charset="0"/>
              </a:rPr>
              <a:t>Describe the effects of exercise, age inactivity </a:t>
            </a:r>
          </a:p>
          <a:p>
            <a:r>
              <a:rPr lang="en-GB" sz="2800" dirty="0">
                <a:latin typeface="Avenir LT Std 65 Medium"/>
                <a:cs typeface="Arial" charset="0"/>
              </a:rPr>
              <a:t>   and hormonal status on bones </a:t>
            </a:r>
          </a:p>
          <a:p>
            <a:endParaRPr lang="en-US" sz="2800" dirty="0">
              <a:latin typeface="Avenir LT Std 65 Medium"/>
            </a:endParaRPr>
          </a:p>
          <a:p>
            <a:endParaRPr lang="en-GB" dirty="0"/>
          </a:p>
        </p:txBody>
      </p:sp>
    </p:spTree>
    <p:extLst>
      <p:ext uri="{BB962C8B-B14F-4D97-AF65-F5344CB8AC3E}">
        <p14:creationId xmlns:p14="http://schemas.microsoft.com/office/powerpoint/2010/main" val="4186060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TextBox 7"/>
          <p:cNvSpPr txBox="1"/>
          <p:nvPr/>
        </p:nvSpPr>
        <p:spPr>
          <a:xfrm>
            <a:off x="611560" y="1268760"/>
            <a:ext cx="7992888" cy="584775"/>
          </a:xfrm>
          <a:prstGeom prst="rect">
            <a:avLst/>
          </a:prstGeom>
          <a:noFill/>
        </p:spPr>
        <p:txBody>
          <a:bodyPr wrap="square" rtlCol="0">
            <a:spAutoFit/>
          </a:bodyPr>
          <a:lstStyle/>
          <a:p>
            <a:pPr algn="ctr"/>
            <a:r>
              <a:rPr lang="en-US" sz="3200" b="1" dirty="0">
                <a:latin typeface="Avenir LT Std 65 Medium"/>
              </a:rPr>
              <a:t>Bone Classifications </a:t>
            </a:r>
            <a:endParaRPr lang="en-GB" sz="3200" b="1" dirty="0">
              <a:latin typeface="Avenir LT Std 65 Medium"/>
            </a:endParaRPr>
          </a:p>
        </p:txBody>
      </p:sp>
      <p:sp>
        <p:nvSpPr>
          <p:cNvPr id="9" name="Content Placeholder 2"/>
          <p:cNvSpPr txBox="1">
            <a:spLocks/>
          </p:cNvSpPr>
          <p:nvPr/>
        </p:nvSpPr>
        <p:spPr>
          <a:xfrm>
            <a:off x="2339752" y="1916832"/>
            <a:ext cx="6346825" cy="4752528"/>
          </a:xfrm>
          <a:prstGeom prst="rect">
            <a:avLst/>
          </a:prstGeom>
        </p:spPr>
        <p:txBody>
          <a:bodyPr rtlCol="0">
            <a:normAutofit/>
          </a:bodyPr>
          <a:lstStyle/>
          <a:p>
            <a:pPr marL="0" marR="0" lvl="0" indent="0" algn="l" defTabSz="914400" rtl="0" eaLnBrk="1" fontAlgn="auto" latinLnBrk="0" hangingPunct="1">
              <a:lnSpc>
                <a:spcPct val="80000"/>
              </a:lnSpc>
              <a:spcBef>
                <a:spcPct val="20000"/>
              </a:spcBef>
              <a:spcAft>
                <a:spcPts val="0"/>
              </a:spcAft>
              <a:buClrTx/>
              <a:buSzTx/>
              <a:buFont typeface="Arial" pitchFamily="34" charset="0"/>
              <a:buChar char="•"/>
              <a:tabLst/>
              <a:defRPr/>
            </a:pPr>
            <a:r>
              <a:rPr kumimoji="0" lang="en-GB" sz="1800" b="1" i="0" u="none" strike="noStrike" kern="1200" cap="none" spc="0" normalizeH="0" baseline="0" noProof="0" dirty="0">
                <a:ln>
                  <a:noFill/>
                </a:ln>
                <a:solidFill>
                  <a:schemeClr val="tx1"/>
                </a:solidFill>
                <a:effectLst/>
                <a:uLnTx/>
                <a:uFillTx/>
                <a:latin typeface="Arial" charset="0"/>
                <a:ea typeface="+mn-ea"/>
                <a:cs typeface="Arial" charset="0"/>
              </a:rPr>
              <a:t> Long Bones</a:t>
            </a:r>
            <a:endParaRPr kumimoji="0" lang="en-GB" sz="18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Found in the limbs. Their length is greater than their breadth. They have a tubular shaft and usually an epiphysis at each end covered by hyaline cartilage</a:t>
            </a:r>
          </a:p>
          <a:p>
            <a:pPr marL="0" marR="0" lvl="0" indent="0" algn="l" defTabSz="914400" rtl="0" eaLnBrk="1" fontAlgn="auto" latinLnBrk="0" hangingPunct="1">
              <a:lnSpc>
                <a:spcPct val="7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	</a:t>
            </a:r>
            <a:r>
              <a:rPr kumimoji="0" lang="en-GB" sz="1600" b="1" i="1" u="none" strike="noStrike" kern="1200" cap="none" spc="0" normalizeH="0" baseline="0" noProof="0" dirty="0">
                <a:ln>
                  <a:noFill/>
                </a:ln>
                <a:solidFill>
                  <a:schemeClr val="tx1"/>
                </a:solidFill>
                <a:effectLst/>
                <a:uLnTx/>
                <a:uFillTx/>
                <a:latin typeface="Arial" charset="0"/>
                <a:ea typeface="+mn-ea"/>
                <a:cs typeface="Arial" charset="0"/>
              </a:rPr>
              <a:t>Movement</a:t>
            </a:r>
            <a:r>
              <a:rPr kumimoji="0" lang="en-GB" sz="1600" b="1" i="0" u="none" strike="noStrike" kern="1200" cap="none" spc="0" normalizeH="0" baseline="0" noProof="0" dirty="0">
                <a:ln>
                  <a:noFill/>
                </a:ln>
                <a:solidFill>
                  <a:schemeClr val="tx1"/>
                </a:solidFill>
                <a:effectLst/>
                <a:uLnTx/>
                <a:uFillTx/>
                <a:latin typeface="Arial" charset="0"/>
                <a:ea typeface="+mn-ea"/>
                <a:cs typeface="Arial" charset="0"/>
              </a:rPr>
              <a:t> </a:t>
            </a:r>
          </a:p>
          <a:p>
            <a:pPr marL="0" marR="0" lvl="0" indent="0" algn="l" defTabSz="914400" rtl="0" eaLnBrk="1" fontAlgn="auto" latinLnBrk="0" hangingPunct="1">
              <a:lnSpc>
                <a:spcPct val="60000"/>
              </a:lnSpc>
              <a:spcBef>
                <a:spcPct val="20000"/>
              </a:spcBef>
              <a:spcAft>
                <a:spcPts val="0"/>
              </a:spcAft>
              <a:buClrTx/>
              <a:buSzTx/>
              <a:buFont typeface="Arial" pitchFamily="34" charset="0"/>
              <a:buChar char="•"/>
              <a:tabLst/>
              <a:defRPr/>
            </a:pPr>
            <a:endParaRPr kumimoji="0" lang="en-GB" sz="19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60000"/>
              </a:lnSpc>
              <a:spcBef>
                <a:spcPct val="20000"/>
              </a:spcBef>
              <a:spcAft>
                <a:spcPts val="0"/>
              </a:spcAft>
              <a:buClrTx/>
              <a:buSzTx/>
              <a:buFont typeface="Arial" pitchFamily="34" charset="0"/>
              <a:buChar char="•"/>
              <a:tabLst/>
              <a:defRPr/>
            </a:pPr>
            <a:r>
              <a:rPr kumimoji="0" lang="en-GB" sz="1800" b="1" i="0" u="none" strike="noStrike" kern="1200" cap="none" spc="0" normalizeH="0" baseline="0" noProof="0" dirty="0">
                <a:ln>
                  <a:noFill/>
                </a:ln>
                <a:solidFill>
                  <a:schemeClr val="tx1"/>
                </a:solidFill>
                <a:effectLst/>
                <a:uLnTx/>
                <a:uFillTx/>
                <a:latin typeface="Arial" charset="0"/>
                <a:ea typeface="+mn-ea"/>
                <a:cs typeface="Arial" charset="0"/>
              </a:rPr>
              <a:t> Short Bones</a:t>
            </a:r>
            <a:endParaRPr kumimoji="0" lang="en-GB" sz="18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7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Found in the hand and foot primarily. Roughly cuboid in shape</a:t>
            </a:r>
          </a:p>
          <a:p>
            <a:pPr marL="0" marR="0" lvl="0" indent="0" algn="l" defTabSz="914400" rtl="0" eaLnBrk="1" fontAlgn="auto" latinLnBrk="0" hangingPunct="1">
              <a:lnSpc>
                <a:spcPct val="7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	</a:t>
            </a:r>
            <a:r>
              <a:rPr kumimoji="0" lang="en-GB" sz="1600" b="1" i="1" u="none" strike="noStrike" kern="1200" cap="none" spc="0" normalizeH="0" baseline="0" noProof="0" dirty="0">
                <a:ln>
                  <a:noFill/>
                </a:ln>
                <a:solidFill>
                  <a:schemeClr val="tx1"/>
                </a:solidFill>
                <a:effectLst/>
                <a:uLnTx/>
                <a:uFillTx/>
                <a:latin typeface="Arial" charset="0"/>
                <a:ea typeface="+mn-ea"/>
                <a:cs typeface="Arial" charset="0"/>
              </a:rPr>
              <a:t>Movement / strength</a:t>
            </a:r>
            <a:r>
              <a:rPr kumimoji="0" lang="en-GB" sz="1600" b="1" i="0" u="none" strike="noStrike" kern="1200" cap="none" spc="0" normalizeH="0" baseline="0" noProof="0" dirty="0">
                <a:ln>
                  <a:noFill/>
                </a:ln>
                <a:solidFill>
                  <a:schemeClr val="tx1"/>
                </a:solidFill>
                <a:effectLst/>
                <a:uLnTx/>
                <a:uFillTx/>
                <a:latin typeface="Arial" charset="0"/>
                <a:ea typeface="+mn-ea"/>
                <a:cs typeface="Arial" charset="0"/>
              </a:rPr>
              <a:t> </a:t>
            </a:r>
          </a:p>
          <a:p>
            <a:pPr marL="0" marR="0" lvl="0" indent="0" algn="l" defTabSz="914400" rtl="0" eaLnBrk="1" fontAlgn="auto" latinLnBrk="0" hangingPunct="1">
              <a:lnSpc>
                <a:spcPct val="60000"/>
              </a:lnSpc>
              <a:spcBef>
                <a:spcPct val="20000"/>
              </a:spcBef>
              <a:spcAft>
                <a:spcPts val="0"/>
              </a:spcAft>
              <a:buClrTx/>
              <a:buSzTx/>
              <a:buFont typeface="Arial" charset="0"/>
              <a:buNone/>
              <a:tabLst/>
              <a:defRPr/>
            </a:pPr>
            <a:endParaRPr kumimoji="0" lang="en-GB" sz="19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60000"/>
              </a:lnSpc>
              <a:spcBef>
                <a:spcPct val="20000"/>
              </a:spcBef>
              <a:spcAft>
                <a:spcPts val="0"/>
              </a:spcAft>
              <a:buClrTx/>
              <a:buSzTx/>
              <a:buFont typeface="Arial" pitchFamily="34" charset="0"/>
              <a:buChar char="•"/>
              <a:tabLst/>
              <a:defRPr/>
            </a:pPr>
            <a:r>
              <a:rPr kumimoji="0" lang="en-GB" sz="1800" b="1" i="0" u="none" strike="noStrike" kern="1200" cap="none" spc="0" normalizeH="0" baseline="0" noProof="0" dirty="0">
                <a:ln>
                  <a:noFill/>
                </a:ln>
                <a:solidFill>
                  <a:schemeClr val="tx1"/>
                </a:solidFill>
                <a:effectLst/>
                <a:uLnTx/>
                <a:uFillTx/>
                <a:latin typeface="Arial" charset="0"/>
                <a:ea typeface="+mn-ea"/>
                <a:cs typeface="Arial" charset="0"/>
              </a:rPr>
              <a:t> Irregular Bones</a:t>
            </a:r>
            <a:endParaRPr kumimoji="0" lang="en-GB" sz="18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Composed of a thin shell of compact bone and an interior of cancellous bone</a:t>
            </a:r>
          </a:p>
          <a:p>
            <a:pPr marL="0" marR="0" lvl="0" indent="0" algn="l" defTabSz="914400" rtl="0" eaLnBrk="1" fontAlgn="auto" latinLnBrk="0" hangingPunct="1">
              <a:lnSpc>
                <a:spcPct val="6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	</a:t>
            </a:r>
            <a:r>
              <a:rPr kumimoji="0" lang="en-GB" sz="1600" b="1" i="1" u="none" strike="noStrike" kern="1200" cap="none" spc="0" normalizeH="0" baseline="0" noProof="0" dirty="0">
                <a:ln>
                  <a:noFill/>
                </a:ln>
                <a:solidFill>
                  <a:schemeClr val="tx1"/>
                </a:solidFill>
                <a:effectLst/>
                <a:uLnTx/>
                <a:uFillTx/>
                <a:latin typeface="Arial" charset="0"/>
                <a:ea typeface="+mn-ea"/>
                <a:cs typeface="Arial" charset="0"/>
              </a:rPr>
              <a:t>Protection </a:t>
            </a:r>
            <a:endParaRPr kumimoji="0" lang="en-GB" sz="1600" b="1"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60000"/>
              </a:lnSpc>
              <a:spcBef>
                <a:spcPct val="20000"/>
              </a:spcBef>
              <a:spcAft>
                <a:spcPts val="0"/>
              </a:spcAft>
              <a:buClrTx/>
              <a:buSzTx/>
              <a:buFont typeface="Arial" pitchFamily="34" charset="0"/>
              <a:buChar char="•"/>
              <a:tabLst/>
              <a:defRPr/>
            </a:pPr>
            <a:endParaRPr kumimoji="0" lang="en-GB" sz="21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60000"/>
              </a:lnSpc>
              <a:spcBef>
                <a:spcPct val="20000"/>
              </a:spcBef>
              <a:spcAft>
                <a:spcPts val="0"/>
              </a:spcAft>
              <a:buClrTx/>
              <a:buSzTx/>
              <a:buFont typeface="Arial" pitchFamily="34" charset="0"/>
              <a:buChar char="•"/>
              <a:tabLst/>
              <a:defRPr/>
            </a:pPr>
            <a:r>
              <a:rPr kumimoji="0" lang="en-GB" sz="1800" b="1" i="0" u="none" strike="noStrike" kern="1200" cap="none" spc="0" normalizeH="0" baseline="0" noProof="0" dirty="0">
                <a:ln>
                  <a:noFill/>
                </a:ln>
                <a:solidFill>
                  <a:schemeClr val="tx1"/>
                </a:solidFill>
                <a:effectLst/>
                <a:uLnTx/>
                <a:uFillTx/>
                <a:latin typeface="Arial" charset="0"/>
                <a:ea typeface="+mn-ea"/>
                <a:cs typeface="Arial" charset="0"/>
              </a:rPr>
              <a:t> Flat Bones</a:t>
            </a:r>
            <a:endParaRPr kumimoji="0" lang="en-GB" sz="18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Arial" charset="0"/>
                <a:ea typeface="+mn-ea"/>
                <a:cs typeface="Arial" charset="0"/>
              </a:rPr>
              <a:t>Composed of thin and inner and outer layers of compact bone separated by a layer of cancellous bone</a:t>
            </a:r>
          </a:p>
          <a:p>
            <a:pPr marL="0" marR="0" lvl="0" indent="0" algn="l" defTabSz="914400" rtl="0" eaLnBrk="1" fontAlgn="auto" latinLnBrk="0" hangingPunct="1">
              <a:lnSpc>
                <a:spcPct val="80000"/>
              </a:lnSpc>
              <a:spcBef>
                <a:spcPct val="20000"/>
              </a:spcBef>
              <a:spcAft>
                <a:spcPts val="0"/>
              </a:spcAft>
              <a:buClrTx/>
              <a:buSzTx/>
              <a:buFont typeface="Arial" charset="0"/>
              <a:buNone/>
              <a:tabLst/>
              <a:defRPr/>
            </a:pPr>
            <a:r>
              <a:rPr kumimoji="0" lang="en-GB" sz="1600" b="0" i="0" u="none" strike="noStrike" kern="1200" cap="none" spc="0" normalizeH="0" baseline="0" noProof="0" dirty="0">
                <a:ln>
                  <a:noFill/>
                </a:ln>
                <a:solidFill>
                  <a:schemeClr val="tx1"/>
                </a:solidFill>
                <a:effectLst/>
                <a:uLnTx/>
                <a:uFillTx/>
                <a:latin typeface="+mn-lt"/>
                <a:ea typeface="+mn-ea"/>
                <a:cs typeface="+mn-cs"/>
              </a:rPr>
              <a:t>	</a:t>
            </a:r>
            <a:r>
              <a:rPr kumimoji="0" lang="en-GB" sz="1600" b="1" i="1" u="none" strike="noStrike" kern="1200" cap="none" spc="0" normalizeH="0" baseline="0" noProof="0" dirty="0">
                <a:ln>
                  <a:noFill/>
                </a:ln>
                <a:solidFill>
                  <a:schemeClr val="tx1"/>
                </a:solidFill>
                <a:effectLst/>
                <a:uLnTx/>
                <a:uFillTx/>
                <a:latin typeface="Arial" charset="0"/>
                <a:ea typeface="+mn-ea"/>
                <a:cs typeface="+mn-cs"/>
              </a:rPr>
              <a:t>Muscle attachment</a:t>
            </a:r>
            <a:r>
              <a:rPr kumimoji="0" lang="en-GB" sz="1600" b="1" i="0" u="none" strike="noStrike" kern="1200" cap="none" spc="0" normalizeH="0" baseline="0" noProof="0" dirty="0">
                <a:ln>
                  <a:noFill/>
                </a:ln>
                <a:solidFill>
                  <a:schemeClr val="tx1"/>
                </a:solidFill>
                <a:effectLst/>
                <a:uLnTx/>
                <a:uFillTx/>
                <a:latin typeface="+mn-lt"/>
                <a:ea typeface="+mn-ea"/>
                <a:cs typeface="+mn-cs"/>
              </a:rPr>
              <a:t> </a:t>
            </a:r>
          </a:p>
          <a:p>
            <a:pPr marL="0" marR="0" lvl="0" indent="0" algn="l" defTabSz="914400" rtl="0" eaLnBrk="1" fontAlgn="auto" latinLnBrk="0" hangingPunct="1">
              <a:lnSpc>
                <a:spcPct val="80000"/>
              </a:lnSpc>
              <a:spcBef>
                <a:spcPct val="20000"/>
              </a:spcBef>
              <a:spcAft>
                <a:spcPts val="0"/>
              </a:spcAft>
              <a:buClrTx/>
              <a:buSzTx/>
              <a:buFont typeface="Arial" charset="0"/>
              <a:buNone/>
              <a:tabLst/>
              <a:defRPr/>
            </a:pPr>
            <a:r>
              <a:rPr kumimoji="0" lang="en-GB" sz="1600" b="1" i="0" u="none" strike="noStrike" kern="1200" cap="none" spc="0" normalizeH="0" baseline="0" noProof="0" dirty="0">
                <a:ln>
                  <a:noFill/>
                </a:ln>
                <a:solidFill>
                  <a:schemeClr val="tx1"/>
                </a:solidFill>
                <a:effectLst/>
                <a:uLnTx/>
                <a:uFillTx/>
                <a:latin typeface="+mn-lt"/>
                <a:ea typeface="+mn-ea"/>
                <a:cs typeface="+mn-cs"/>
              </a:rPr>
              <a:t>* Also Sesamoid bones such as the Patella (knee cap)</a:t>
            </a:r>
          </a:p>
        </p:txBody>
      </p:sp>
      <p:pic>
        <p:nvPicPr>
          <p:cNvPr id="10" name="Picture 3" descr="long-bone.png"/>
          <p:cNvPicPr>
            <a:picLocks noChangeAspect="1"/>
          </p:cNvPicPr>
          <p:nvPr/>
        </p:nvPicPr>
        <p:blipFill>
          <a:blip r:embed="rId2" cstate="print"/>
          <a:srcRect/>
          <a:stretch>
            <a:fillRect/>
          </a:stretch>
        </p:blipFill>
        <p:spPr bwMode="auto">
          <a:xfrm>
            <a:off x="899592" y="1772816"/>
            <a:ext cx="1079500" cy="1079500"/>
          </a:xfrm>
          <a:prstGeom prst="rect">
            <a:avLst/>
          </a:prstGeom>
          <a:noFill/>
          <a:ln w="9525">
            <a:noFill/>
            <a:miter lim="800000"/>
            <a:headEnd/>
            <a:tailEnd/>
          </a:ln>
        </p:spPr>
      </p:pic>
      <p:pic>
        <p:nvPicPr>
          <p:cNvPr id="11" name="Picture 4" descr="short-bone.png"/>
          <p:cNvPicPr>
            <a:picLocks noChangeAspect="1"/>
          </p:cNvPicPr>
          <p:nvPr/>
        </p:nvPicPr>
        <p:blipFill>
          <a:blip r:embed="rId3" cstate="print"/>
          <a:srcRect/>
          <a:stretch>
            <a:fillRect/>
          </a:stretch>
        </p:blipFill>
        <p:spPr bwMode="auto">
          <a:xfrm>
            <a:off x="899592" y="2924944"/>
            <a:ext cx="1079500" cy="1079500"/>
          </a:xfrm>
          <a:prstGeom prst="rect">
            <a:avLst/>
          </a:prstGeom>
          <a:noFill/>
          <a:ln w="9525">
            <a:noFill/>
            <a:miter lim="800000"/>
            <a:headEnd/>
            <a:tailEnd/>
          </a:ln>
        </p:spPr>
      </p:pic>
      <p:pic>
        <p:nvPicPr>
          <p:cNvPr id="12" name="Picture 5" descr="irregular-bone.png"/>
          <p:cNvPicPr>
            <a:picLocks noChangeAspect="1"/>
          </p:cNvPicPr>
          <p:nvPr/>
        </p:nvPicPr>
        <p:blipFill>
          <a:blip r:embed="rId4" cstate="print"/>
          <a:srcRect/>
          <a:stretch>
            <a:fillRect/>
          </a:stretch>
        </p:blipFill>
        <p:spPr bwMode="auto">
          <a:xfrm>
            <a:off x="899592" y="4077072"/>
            <a:ext cx="1079500" cy="1081087"/>
          </a:xfrm>
          <a:prstGeom prst="rect">
            <a:avLst/>
          </a:prstGeom>
          <a:noFill/>
          <a:ln w="9525">
            <a:noFill/>
            <a:miter lim="800000"/>
            <a:headEnd/>
            <a:tailEnd/>
          </a:ln>
        </p:spPr>
      </p:pic>
      <p:pic>
        <p:nvPicPr>
          <p:cNvPr id="13" name="Picture 6" descr="flat-bone.png"/>
          <p:cNvPicPr>
            <a:picLocks noChangeAspect="1"/>
          </p:cNvPicPr>
          <p:nvPr/>
        </p:nvPicPr>
        <p:blipFill>
          <a:blip r:embed="rId5" cstate="print"/>
          <a:srcRect/>
          <a:stretch>
            <a:fillRect/>
          </a:stretch>
        </p:blipFill>
        <p:spPr bwMode="auto">
          <a:xfrm>
            <a:off x="899592" y="5229200"/>
            <a:ext cx="1079500" cy="107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extBox 5"/>
          <p:cNvSpPr txBox="1"/>
          <p:nvPr/>
        </p:nvSpPr>
        <p:spPr>
          <a:xfrm>
            <a:off x="539552" y="1268760"/>
            <a:ext cx="8136904" cy="584775"/>
          </a:xfrm>
          <a:prstGeom prst="rect">
            <a:avLst/>
          </a:prstGeom>
          <a:noFill/>
        </p:spPr>
        <p:txBody>
          <a:bodyPr wrap="square" rtlCol="0">
            <a:spAutoFit/>
          </a:bodyPr>
          <a:lstStyle/>
          <a:p>
            <a:pPr algn="ctr"/>
            <a:r>
              <a:rPr lang="en-US" sz="3200" b="1" dirty="0">
                <a:latin typeface="Avenir LT Std 65 Medium"/>
              </a:rPr>
              <a:t>Bone Growth </a:t>
            </a:r>
            <a:endParaRPr lang="en-GB" sz="3200" b="1" dirty="0">
              <a:latin typeface="Avenir LT Std 65 Medium"/>
            </a:endParaRPr>
          </a:p>
        </p:txBody>
      </p:sp>
      <p:sp>
        <p:nvSpPr>
          <p:cNvPr id="7" name="Content Placeholder 2"/>
          <p:cNvSpPr txBox="1">
            <a:spLocks/>
          </p:cNvSpPr>
          <p:nvPr/>
        </p:nvSpPr>
        <p:spPr>
          <a:xfrm>
            <a:off x="467544" y="1916832"/>
            <a:ext cx="8229600" cy="4525962"/>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300" b="0" i="0" u="none" strike="noStrike" kern="1200" cap="none" spc="0" normalizeH="0" baseline="0" noProof="0" dirty="0">
                <a:ln>
                  <a:noFill/>
                </a:ln>
                <a:solidFill>
                  <a:schemeClr val="tx1"/>
                </a:solidFill>
                <a:effectLst/>
                <a:uLnTx/>
                <a:uFillTx/>
                <a:latin typeface="Avenir LT Std 65 Medium"/>
                <a:cs typeface="Arial" charset="0"/>
              </a:rPr>
              <a:t>Bones are living and need a good blood supply in order to bring nutrients and oxygen, and to get rid of waste products</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300" b="0" i="0" u="none" strike="noStrike" kern="1200" cap="none" spc="0" normalizeH="0" baseline="0" noProof="0" dirty="0">
                <a:ln>
                  <a:noFill/>
                </a:ln>
                <a:solidFill>
                  <a:schemeClr val="tx1"/>
                </a:solidFill>
                <a:effectLst/>
                <a:uLnTx/>
                <a:uFillTx/>
                <a:latin typeface="Avenir LT Std 65 Medium"/>
                <a:cs typeface="Arial" charset="0"/>
              </a:rPr>
              <a:t>The bone also needs nerves to send information to the brain about pain or damage caused to a bone</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300" b="0" i="0" u="none" strike="noStrike" kern="1200" cap="none" spc="0" normalizeH="0" baseline="0" noProof="0" dirty="0">
                <a:ln>
                  <a:noFill/>
                </a:ln>
                <a:solidFill>
                  <a:schemeClr val="tx1"/>
                </a:solidFill>
                <a:effectLst/>
                <a:uLnTx/>
                <a:uFillTx/>
                <a:latin typeface="Avenir LT Std 65 Medium"/>
                <a:cs typeface="Arial" charset="0"/>
              </a:rPr>
              <a:t>Bones at birth are mainly cartilage. As the skeleton matures calcium and magnesium are deposited within the cartilage by osteoblasts (bone building cells). This process of bone growth is called </a:t>
            </a:r>
            <a:r>
              <a:rPr kumimoji="0" lang="en-GB" sz="2300" b="1" i="0" u="none" strike="noStrike" kern="1200" cap="none" spc="0" normalizeH="0" baseline="0" noProof="0" dirty="0">
                <a:ln>
                  <a:noFill/>
                </a:ln>
                <a:solidFill>
                  <a:schemeClr val="tx1"/>
                </a:solidFill>
                <a:effectLst/>
                <a:uLnTx/>
                <a:uFillTx/>
                <a:latin typeface="Avenir LT Std 65 Medium"/>
                <a:cs typeface="Arial" charset="0"/>
              </a:rPr>
              <a:t>OSSIFICATION</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300" b="0" i="0" u="none" strike="noStrike" kern="1200" cap="none" spc="0" normalizeH="0" baseline="0" noProof="0" dirty="0">
                <a:ln>
                  <a:noFill/>
                </a:ln>
                <a:solidFill>
                  <a:schemeClr val="tx1"/>
                </a:solidFill>
                <a:effectLst/>
                <a:uLnTx/>
                <a:uFillTx/>
                <a:latin typeface="Avenir LT Std 65 Medium"/>
                <a:cs typeface="Arial" charset="0"/>
              </a:rPr>
              <a:t>Ossification is complete by the age of about 25 years</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300" b="0" i="0" u="none" strike="noStrike" kern="1200" cap="none" spc="0" normalizeH="0" baseline="0" noProof="0" dirty="0">
                <a:ln>
                  <a:noFill/>
                </a:ln>
                <a:solidFill>
                  <a:schemeClr val="tx1"/>
                </a:solidFill>
                <a:effectLst/>
                <a:uLnTx/>
                <a:uFillTx/>
                <a:latin typeface="Avenir LT Std 65 Medium"/>
                <a:cs typeface="Arial" charset="0"/>
              </a:rPr>
              <a:t>The cartilage gives the bones their resilience and calcium gives them their hardness.</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25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Content Placeholder 2"/>
          <p:cNvSpPr txBox="1">
            <a:spLocks/>
          </p:cNvSpPr>
          <p:nvPr/>
        </p:nvSpPr>
        <p:spPr>
          <a:xfrm>
            <a:off x="467544" y="1988840"/>
            <a:ext cx="8229600" cy="4570090"/>
          </a:xfrm>
          <a:prstGeom prst="rect">
            <a:avLst/>
          </a:prstGeom>
        </p:spPr>
        <p:txBody>
          <a:bodyPr rtlCol="0">
            <a:normAutofit lnSpcReduction="10000"/>
          </a:bodyPr>
          <a:lstStyle/>
          <a:p>
            <a:pPr marL="0" marR="0" lvl="0" indent="0" algn="l" defTabSz="914400" rtl="0" eaLnBrk="1" fontAlgn="auto" latinLnBrk="0" hangingPunct="1">
              <a:lnSpc>
                <a:spcPct val="90000"/>
              </a:lnSpc>
              <a:spcBef>
                <a:spcPct val="20000"/>
              </a:spcBef>
              <a:spcAft>
                <a:spcPts val="0"/>
              </a:spcAft>
              <a:buClrTx/>
              <a:buSzTx/>
              <a:buFontTx/>
              <a:buChar char="•"/>
              <a:tabLst/>
              <a:defRPr/>
            </a:pPr>
            <a:r>
              <a:rPr kumimoji="0" lang="en-GB" sz="2400" b="1"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 COMPACT BONE -  </a:t>
            </a:r>
            <a:r>
              <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forms the main shaft of the bone.</a:t>
            </a:r>
            <a:br>
              <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br>
            <a:endPar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endParaRPr>
          </a:p>
          <a:p>
            <a:pPr marL="182563" marR="0" lvl="0" indent="-182563" algn="l" defTabSz="914400" rtl="0" eaLnBrk="1" fontAlgn="auto" latinLnBrk="0" hangingPunct="1">
              <a:lnSpc>
                <a:spcPct val="90000"/>
              </a:lnSpc>
              <a:spcBef>
                <a:spcPct val="20000"/>
              </a:spcBef>
              <a:spcAft>
                <a:spcPts val="0"/>
              </a:spcAft>
              <a:buClrTx/>
              <a:buSzTx/>
              <a:buFontTx/>
              <a:buChar char="•"/>
              <a:tabLst/>
              <a:defRPr/>
            </a:pPr>
            <a:r>
              <a:rPr kumimoji="0" lang="en-GB" sz="2400" b="1"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SPONGY BONE </a:t>
            </a:r>
            <a:r>
              <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(cancellous bone) - is found at the ends of the bone</a:t>
            </a:r>
          </a:p>
          <a:p>
            <a:pPr marR="0" lvl="0" algn="l" defTabSz="914400" rtl="0" eaLnBrk="1" fontAlgn="auto" latinLnBrk="0" hangingPunct="1">
              <a:lnSpc>
                <a:spcPct val="90000"/>
              </a:lnSpc>
              <a:spcBef>
                <a:spcPct val="20000"/>
              </a:spcBef>
              <a:spcAft>
                <a:spcPts val="0"/>
              </a:spcAft>
              <a:buClrTx/>
              <a:buSzTx/>
              <a:tabLst/>
              <a:defRPr/>
            </a:pPr>
            <a:endParaRPr kumimoji="0" lang="en-GB" sz="2400" b="1"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endParaRPr>
          </a:p>
          <a:p>
            <a:pPr marL="263525" marR="0" lvl="0" indent="-263525" algn="l" defTabSz="914400" rtl="0" eaLnBrk="1" fontAlgn="auto" latinLnBrk="0" hangingPunct="1">
              <a:lnSpc>
                <a:spcPct val="90000"/>
              </a:lnSpc>
              <a:spcBef>
                <a:spcPct val="20000"/>
              </a:spcBef>
              <a:spcAft>
                <a:spcPts val="0"/>
              </a:spcAft>
              <a:buClrTx/>
              <a:buSzTx/>
              <a:buFontTx/>
              <a:buChar char="•"/>
              <a:tabLst/>
              <a:defRPr/>
            </a:pPr>
            <a:r>
              <a:rPr kumimoji="0" lang="en-GB" sz="2400" b="1"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RED MARROW</a:t>
            </a:r>
            <a:r>
              <a:rPr lang="en-GB" sz="2400" dirty="0">
                <a:latin typeface="Arial Unicode MS" pitchFamily="34" charset="-128"/>
                <a:ea typeface="Arial Unicode MS" pitchFamily="34" charset="-128"/>
                <a:cs typeface="Arial Unicode MS" pitchFamily="34" charset="-128"/>
              </a:rPr>
              <a:t> - </a:t>
            </a:r>
            <a:r>
              <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which produces red and white blood cells is found within the cavity of the bone shaft</a:t>
            </a:r>
          </a:p>
          <a:p>
            <a:pPr marL="0" marR="0" lvl="0" indent="0" algn="l" defTabSz="914400" rtl="0" eaLnBrk="1" fontAlgn="auto" latinLnBrk="0" hangingPunct="1">
              <a:lnSpc>
                <a:spcPct val="8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endParaRPr>
          </a:p>
          <a:p>
            <a:pPr marL="0" marR="0" lvl="0" indent="0" algn="l" defTabSz="914400" rtl="0" eaLnBrk="1" fontAlgn="auto" latinLnBrk="0" hangingPunct="1">
              <a:lnSpc>
                <a:spcPct val="90000"/>
              </a:lnSpc>
              <a:spcBef>
                <a:spcPct val="20000"/>
              </a:spcBef>
              <a:spcAft>
                <a:spcPts val="0"/>
              </a:spcAft>
              <a:buClrTx/>
              <a:buSzTx/>
              <a:buFontTx/>
              <a:buChar char="•"/>
              <a:tabLst/>
              <a:defRPr/>
            </a:pPr>
            <a:r>
              <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  With the exception of the ends of the bone, a fibrous </a:t>
            </a:r>
          </a:p>
          <a:p>
            <a:pPr marL="0" marR="0" lvl="0" indent="0" algn="l" defTabSz="914400" rtl="0" eaLnBrk="1" fontAlgn="auto" latinLnBrk="0" hangingPunct="1">
              <a:lnSpc>
                <a:spcPct val="90000"/>
              </a:lnSpc>
              <a:spcBef>
                <a:spcPct val="20000"/>
              </a:spcBef>
              <a:spcAft>
                <a:spcPts val="0"/>
              </a:spcAft>
              <a:buClrTx/>
              <a:buSzTx/>
              <a:tabLst/>
              <a:defRPr/>
            </a:pPr>
            <a:r>
              <a:rPr lang="en-GB" sz="2400" dirty="0">
                <a:latin typeface="Arial Unicode MS" pitchFamily="34" charset="-128"/>
                <a:ea typeface="Arial Unicode MS" pitchFamily="34" charset="-128"/>
                <a:cs typeface="Arial Unicode MS" pitchFamily="34" charset="-128"/>
              </a:rPr>
              <a:t>   </a:t>
            </a:r>
            <a:r>
              <a:rPr kumimoji="0" lang="en-GB" sz="24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sheath covers the bone, this is called </a:t>
            </a:r>
            <a:r>
              <a:rPr kumimoji="0" lang="en-GB" sz="2400" b="1"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rPr>
              <a:t>PERIOSTEUM</a:t>
            </a:r>
          </a:p>
          <a:p>
            <a:pPr marL="0" marR="0" lvl="0" indent="0" algn="l" defTabSz="914400" rtl="0" eaLnBrk="1" fontAlgn="auto" latinLnBrk="0" hangingPunct="1">
              <a:lnSpc>
                <a:spcPct val="8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tx1"/>
              </a:solidFill>
              <a:effectLst/>
              <a:uLnTx/>
              <a:uFillTx/>
              <a:latin typeface="Arial Unicode MS" pitchFamily="34" charset="-128"/>
              <a:ea typeface="Arial Unicode MS" pitchFamily="34" charset="-128"/>
              <a:cs typeface="Arial Unicode MS" pitchFamily="34" charset="-128"/>
            </a:endParaRPr>
          </a:p>
          <a:p>
            <a:pPr marL="263525" indent="-263525">
              <a:spcBef>
                <a:spcPct val="20000"/>
              </a:spcBef>
              <a:buFontTx/>
              <a:buChar char="•"/>
              <a:defRPr/>
            </a:pPr>
            <a:r>
              <a:rPr lang="en-GB" sz="2400" dirty="0">
                <a:latin typeface="Arial Unicode MS" pitchFamily="34" charset="-128"/>
                <a:ea typeface="Arial Unicode MS" pitchFamily="34" charset="-128"/>
                <a:cs typeface="Arial Unicode MS" pitchFamily="34" charset="-128"/>
              </a:rPr>
              <a:t>Periosteum has a rich supply of blood vessels, providing </a:t>
            </a:r>
          </a:p>
          <a:p>
            <a:pPr>
              <a:spcBef>
                <a:spcPct val="20000"/>
              </a:spcBef>
              <a:defRPr/>
            </a:pPr>
            <a:r>
              <a:rPr lang="en-GB" sz="2400" dirty="0">
                <a:latin typeface="Arial Unicode MS" pitchFamily="34" charset="-128"/>
                <a:ea typeface="Arial Unicode MS" pitchFamily="34" charset="-128"/>
                <a:cs typeface="Arial Unicode MS" pitchFamily="34" charset="-128"/>
              </a:rPr>
              <a:t>   nutrients for bone cells during growth and repair.</a:t>
            </a:r>
          </a:p>
        </p:txBody>
      </p:sp>
      <p:sp>
        <p:nvSpPr>
          <p:cNvPr id="7" name="TextBox 6"/>
          <p:cNvSpPr txBox="1"/>
          <p:nvPr/>
        </p:nvSpPr>
        <p:spPr>
          <a:xfrm>
            <a:off x="539552" y="1268760"/>
            <a:ext cx="8136904" cy="584775"/>
          </a:xfrm>
          <a:prstGeom prst="rect">
            <a:avLst/>
          </a:prstGeom>
          <a:noFill/>
        </p:spPr>
        <p:txBody>
          <a:bodyPr wrap="square" rtlCol="0">
            <a:spAutoFit/>
          </a:bodyPr>
          <a:lstStyle/>
          <a:p>
            <a:pPr algn="ctr"/>
            <a:r>
              <a:rPr lang="en-US" sz="3200" b="1" dirty="0">
                <a:latin typeface="Avenir LT Std 65 Medium"/>
              </a:rPr>
              <a:t>Structure of a Long Bone </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pic>
        <p:nvPicPr>
          <p:cNvPr id="6" name="Picture 3" descr="long-bone"/>
          <p:cNvPicPr>
            <a:picLocks noChangeAspect="1" noChangeArrowheads="1"/>
          </p:cNvPicPr>
          <p:nvPr/>
        </p:nvPicPr>
        <p:blipFill>
          <a:blip r:embed="rId2" cstate="print"/>
          <a:srcRect/>
          <a:stretch>
            <a:fillRect/>
          </a:stretch>
        </p:blipFill>
        <p:spPr bwMode="auto">
          <a:xfrm>
            <a:off x="1907704" y="1889125"/>
            <a:ext cx="4956175" cy="4968875"/>
          </a:xfrm>
          <a:prstGeom prst="rect">
            <a:avLst/>
          </a:prstGeom>
          <a:noFill/>
          <a:ln w="9525">
            <a:noFill/>
            <a:miter lim="800000"/>
            <a:headEnd/>
            <a:tailEnd/>
          </a:ln>
        </p:spPr>
      </p:pic>
      <p:sp>
        <p:nvSpPr>
          <p:cNvPr id="7" name="TextBox 6"/>
          <p:cNvSpPr txBox="1"/>
          <p:nvPr/>
        </p:nvSpPr>
        <p:spPr>
          <a:xfrm>
            <a:off x="539552" y="1268760"/>
            <a:ext cx="8136904" cy="584775"/>
          </a:xfrm>
          <a:prstGeom prst="rect">
            <a:avLst/>
          </a:prstGeom>
          <a:noFill/>
        </p:spPr>
        <p:txBody>
          <a:bodyPr wrap="square" rtlCol="0">
            <a:spAutoFit/>
          </a:bodyPr>
          <a:lstStyle/>
          <a:p>
            <a:pPr algn="ctr"/>
            <a:r>
              <a:rPr lang="en-US" sz="3200" b="1" dirty="0">
                <a:latin typeface="Avenir LT Std 65 Medium"/>
              </a:rPr>
              <a:t>Structure of a Long Bone </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2"/>
          <p:cNvSpPr txBox="1">
            <a:spLocks/>
          </p:cNvSpPr>
          <p:nvPr/>
        </p:nvSpPr>
        <p:spPr>
          <a:xfrm>
            <a:off x="467544" y="2204864"/>
            <a:ext cx="8229600" cy="4014788"/>
          </a:xfrm>
          <a:prstGeom prst="rect">
            <a:avLst/>
          </a:prstGeom>
        </p:spPr>
        <p:txBody>
          <a:bodyPr/>
          <a:lstStyle/>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Growing bone is vulnerable to damage</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Exercise training with children therefore requires care</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Research suggests exercise with young children needs to be of moderate intensity to have a positive effect on bone development</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Resistance training with children should consist of high reps and low resistance</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Heavy/strenuous work with young children could lead to overuse injuries and fractures of the epiphyseal plates, which could effect growth and future bone development</a:t>
            </a:r>
            <a:endParaRPr kumimoji="0" lang="en-GB" sz="2400" b="0" i="0" u="none" strike="noStrike" kern="1200" cap="none" spc="0" normalizeH="0" baseline="0" noProof="0" dirty="0">
              <a:ln>
                <a:noFill/>
              </a:ln>
              <a:solidFill>
                <a:schemeClr val="tx1"/>
              </a:solidFill>
              <a:effectLst/>
              <a:uLnTx/>
              <a:uFillTx/>
              <a:latin typeface="Avenir LT Std 65 Medium"/>
            </a:endParaRPr>
          </a:p>
        </p:txBody>
      </p:sp>
      <p:sp>
        <p:nvSpPr>
          <p:cNvPr id="9" name="TextBox 8"/>
          <p:cNvSpPr txBox="1"/>
          <p:nvPr/>
        </p:nvSpPr>
        <p:spPr>
          <a:xfrm>
            <a:off x="539552" y="1052736"/>
            <a:ext cx="8136904" cy="1077218"/>
          </a:xfrm>
          <a:prstGeom prst="rect">
            <a:avLst/>
          </a:prstGeom>
          <a:noFill/>
        </p:spPr>
        <p:txBody>
          <a:bodyPr wrap="square" rtlCol="0">
            <a:spAutoFit/>
          </a:bodyPr>
          <a:lstStyle/>
          <a:p>
            <a:pPr algn="ctr"/>
            <a:r>
              <a:rPr lang="en-GB" sz="3200" b="1" dirty="0">
                <a:latin typeface="Avenir LT Std 65 Medium"/>
                <a:cs typeface="Arial" charset="0"/>
              </a:rPr>
              <a:t>Ossification</a:t>
            </a:r>
            <a:br>
              <a:rPr lang="en-GB" sz="3200" b="1" dirty="0">
                <a:latin typeface="Avenir LT Std 65 Medium"/>
                <a:cs typeface="Arial" charset="0"/>
              </a:rPr>
            </a:br>
            <a:r>
              <a:rPr lang="en-GB" sz="3200" b="1" dirty="0">
                <a:latin typeface="Avenir LT Std 65 Medium"/>
                <a:cs typeface="Arial" charset="0"/>
              </a:rPr>
              <a:t>Important implications for exercise</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Content Placeholder 2"/>
          <p:cNvSpPr txBox="1">
            <a:spLocks/>
          </p:cNvSpPr>
          <p:nvPr/>
        </p:nvSpPr>
        <p:spPr>
          <a:xfrm>
            <a:off x="457200" y="1916113"/>
            <a:ext cx="8229600" cy="3087687"/>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Bones change their size and shape during a lifespan</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Increasing age and inactivity can lead to bone demineralisation and fragile bones (osteoporosis)</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Regular weight bearing exercise will increase bone density, making it stronger as a result of the pulling forces exerted by the muscle on the bone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
        <p:nvSpPr>
          <p:cNvPr id="7" name="TextBox 6"/>
          <p:cNvSpPr txBox="1"/>
          <p:nvPr/>
        </p:nvSpPr>
        <p:spPr>
          <a:xfrm>
            <a:off x="539552" y="1124744"/>
            <a:ext cx="8136904" cy="584775"/>
          </a:xfrm>
          <a:prstGeom prst="rect">
            <a:avLst/>
          </a:prstGeom>
          <a:noFill/>
        </p:spPr>
        <p:txBody>
          <a:bodyPr wrap="square" rtlCol="0">
            <a:spAutoFit/>
          </a:bodyPr>
          <a:lstStyle/>
          <a:p>
            <a:pPr algn="ctr"/>
            <a:r>
              <a:rPr lang="en-GB" sz="3200" b="1" dirty="0">
                <a:latin typeface="Avenir LT Std 65 Medium"/>
                <a:cs typeface="Arial" charset="0"/>
              </a:rPr>
              <a:t>Factors Affecting Bone Growth</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Content Placeholder 2"/>
          <p:cNvSpPr txBox="1">
            <a:spLocks/>
          </p:cNvSpPr>
          <p:nvPr/>
        </p:nvSpPr>
        <p:spPr>
          <a:xfrm>
            <a:off x="467544" y="1916832"/>
            <a:ext cx="8229600" cy="3344862"/>
          </a:xfrm>
          <a:prstGeom prst="rect">
            <a:avLst/>
          </a:prstGeom>
        </p:spPr>
        <p:txBody>
          <a:bodyPr/>
          <a:lstStyle/>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This is where bones become thinner and more fragile</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Exercise does not need to be vigorous; everyday activities such as walking are beneficial</a:t>
            </a:r>
          </a:p>
          <a:p>
            <a:pPr marL="0" marR="0" lvl="0" indent="0" algn="l" defTabSz="914400" rtl="0" eaLnBrk="1" fontAlgn="auto" latinLnBrk="0" hangingPunct="1">
              <a:lnSpc>
                <a:spcPct val="80000"/>
              </a:lnSpc>
              <a:spcBef>
                <a:spcPct val="20000"/>
              </a:spcBef>
              <a:spcAft>
                <a:spcPts val="0"/>
              </a:spcAft>
              <a:buClrTx/>
              <a:buSzTx/>
              <a:buFont typeface="Arial"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Any weight bearing exercise program is effective as it encourages an increase in bone density. Bones become stronger due to the pulling forces of the muscles on the bone. Without this action, bone loses calcium faster than it can be replaced</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
        <p:nvSpPr>
          <p:cNvPr id="7" name="TextBox 6"/>
          <p:cNvSpPr txBox="1"/>
          <p:nvPr/>
        </p:nvSpPr>
        <p:spPr>
          <a:xfrm>
            <a:off x="611560" y="1124744"/>
            <a:ext cx="8136904" cy="584775"/>
          </a:xfrm>
          <a:prstGeom prst="rect">
            <a:avLst/>
          </a:prstGeom>
          <a:noFill/>
        </p:spPr>
        <p:txBody>
          <a:bodyPr wrap="square" rtlCol="0">
            <a:spAutoFit/>
          </a:bodyPr>
          <a:lstStyle/>
          <a:p>
            <a:pPr algn="ctr"/>
            <a:r>
              <a:rPr lang="en-US" sz="3200" b="1" dirty="0">
                <a:latin typeface="Avenir LT Std 65 Medium"/>
              </a:rPr>
              <a:t>Osteoporosis</a:t>
            </a:r>
            <a:endParaRPr lang="en-GB" sz="3200" b="1" dirty="0">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lnSpcReduction="10000"/>
          </a:bodyPr>
          <a:lstStyle/>
          <a:p>
            <a:pPr algn="ctr"/>
            <a:br>
              <a:rPr lang="en-US" dirty="0">
                <a:solidFill>
                  <a:schemeClr val="tx1"/>
                </a:solidFill>
                <a:latin typeface="Avenir LT Std 65 Medium" pitchFamily="34" charset="0"/>
              </a:rPr>
            </a:br>
            <a:r>
              <a:rPr lang="en-US" sz="4000" b="1" dirty="0">
                <a:solidFill>
                  <a:schemeClr val="tx1"/>
                </a:solidFill>
                <a:latin typeface="Avenir LT Std 65 Medium" pitchFamily="34" charset="0"/>
              </a:rPr>
              <a:t>Joints </a:t>
            </a:r>
          </a:p>
          <a:p>
            <a:endParaRPr lang="en-US" sz="3600" b="1" dirty="0">
              <a:solidFill>
                <a:schemeClr val="tx1"/>
              </a:solidFill>
              <a:latin typeface="Avenir LT Std 65 Medium" pitchFamily="34" charset="0"/>
            </a:endParaRPr>
          </a:p>
        </p:txBody>
      </p:sp>
      <p:sp>
        <p:nvSpPr>
          <p:cNvPr id="4" name="Subtitle 5"/>
          <p:cNvSpPr txBox="1">
            <a:spLocks/>
          </p:cNvSpPr>
          <p:nvPr/>
        </p:nvSpPr>
        <p:spPr>
          <a:xfrm>
            <a:off x="1475656" y="4077072"/>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772815"/>
            <a:ext cx="8280920" cy="1440161"/>
          </a:xfrm>
        </p:spPr>
        <p:txBody>
          <a:bodyPr>
            <a:normAutofit/>
          </a:bodyPr>
          <a:lstStyle/>
          <a:p>
            <a:r>
              <a:rPr lang="en-GB" sz="4000" dirty="0">
                <a:latin typeface="Avenir LT Std 65 Medium" pitchFamily="34" charset="0"/>
              </a:rPr>
              <a:t>Central YMCA Qualifications (CYQ)</a:t>
            </a:r>
          </a:p>
        </p:txBody>
      </p:sp>
      <p:sp>
        <p:nvSpPr>
          <p:cNvPr id="3" name="Subtitle 2"/>
          <p:cNvSpPr>
            <a:spLocks noGrp="1"/>
          </p:cNvSpPr>
          <p:nvPr>
            <p:ph type="subTitle" idx="1"/>
          </p:nvPr>
        </p:nvSpPr>
        <p:spPr>
          <a:xfrm>
            <a:off x="539552" y="2780928"/>
            <a:ext cx="7488832" cy="2281808"/>
          </a:xfrm>
        </p:spPr>
        <p:txBody>
          <a:bodyPr>
            <a:normAutofit/>
          </a:bodyPr>
          <a:lstStyle/>
          <a:p>
            <a:pPr algn="ctr"/>
            <a:br>
              <a:rPr lang="en-US" dirty="0">
                <a:latin typeface="Avenir LT Std 65 Medium" pitchFamily="34" charset="0"/>
              </a:rPr>
            </a:br>
            <a:r>
              <a:rPr lang="en-US" sz="3600" b="1" dirty="0">
                <a:latin typeface="Avenir LT Std 65 Medium" pitchFamily="34" charset="0"/>
              </a:rPr>
              <a:t>Bones</a:t>
            </a:r>
          </a:p>
          <a:p>
            <a:endParaRPr lang="en-US" sz="3600" b="1" dirty="0">
              <a:latin typeface="Avenir LT Std 65 Medium" pitchFamily="34" charset="0"/>
            </a:endParaRPr>
          </a:p>
        </p:txBody>
      </p:sp>
      <p:sp>
        <p:nvSpPr>
          <p:cNvPr id="4" name="Title 1"/>
          <p:cNvSpPr txBox="1">
            <a:spLocks/>
          </p:cNvSpPr>
          <p:nvPr/>
        </p:nvSpPr>
        <p:spPr>
          <a:xfrm>
            <a:off x="395536" y="1196752"/>
            <a:ext cx="8229600" cy="1143000"/>
          </a:xfrm>
          <a:prstGeom prst="rect">
            <a:avLst/>
          </a:prstGeom>
        </p:spPr>
        <p:txBody>
          <a:bodyPr anchor="t"/>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chemeClr val="bg1"/>
                </a:solidFill>
                <a:effectLst/>
                <a:uLnTx/>
                <a:uFillTx/>
                <a:latin typeface="Arial" charset="0"/>
                <a:ea typeface="+mj-ea"/>
                <a:cs typeface="Arial" charset="0"/>
              </a:rPr>
              <a:t>Learning Outcomes </a:t>
            </a:r>
          </a:p>
        </p:txBody>
      </p:sp>
      <p:sp>
        <p:nvSpPr>
          <p:cNvPr id="6" name="TextBox 5"/>
          <p:cNvSpPr txBox="1"/>
          <p:nvPr/>
        </p:nvSpPr>
        <p:spPr>
          <a:xfrm>
            <a:off x="323528" y="1164134"/>
            <a:ext cx="8496944" cy="4401205"/>
          </a:xfrm>
          <a:prstGeom prst="rect">
            <a:avLst/>
          </a:prstGeom>
          <a:noFill/>
        </p:spPr>
        <p:txBody>
          <a:bodyPr wrap="square" rtlCol="0">
            <a:spAutoFit/>
          </a:bodyPr>
          <a:lstStyle/>
          <a:p>
            <a:pPr lvl="1">
              <a:defRPr/>
            </a:pPr>
            <a:r>
              <a:rPr lang="en-US" sz="2800" b="1" dirty="0">
                <a:latin typeface="Avenir LT Std 65 Medium"/>
                <a:cs typeface="Arial" charset="0"/>
              </a:rPr>
              <a:t>Session Aims:</a:t>
            </a:r>
          </a:p>
          <a:p>
            <a:pPr>
              <a:buFont typeface="Arial" pitchFamily="34" charset="0"/>
              <a:buChar char="•"/>
              <a:defRPr/>
            </a:pPr>
            <a:r>
              <a:rPr lang="en-GB" sz="2800" dirty="0">
                <a:latin typeface="Avenir LT Std 65 Medium"/>
                <a:cs typeface="Arial" charset="0"/>
              </a:rPr>
              <a:t> Understand the joints of the skeleton </a:t>
            </a:r>
          </a:p>
          <a:p>
            <a:pPr>
              <a:buFont typeface="Arial" pitchFamily="34" charset="0"/>
              <a:buChar char="•"/>
              <a:defRPr/>
            </a:pPr>
            <a:r>
              <a:rPr lang="en-GB" sz="2800" dirty="0">
                <a:latin typeface="Avenir LT Std 65 Medium"/>
                <a:cs typeface="Arial" charset="0"/>
              </a:rPr>
              <a:t> Describe the classifications of joints</a:t>
            </a:r>
          </a:p>
          <a:p>
            <a:pPr>
              <a:buFont typeface="Arial" pitchFamily="34" charset="0"/>
              <a:buChar char="•"/>
              <a:defRPr/>
            </a:pPr>
            <a:r>
              <a:rPr lang="en-GB" sz="2800" dirty="0">
                <a:latin typeface="Avenir LT Std 65 Medium"/>
                <a:cs typeface="Arial" charset="0"/>
              </a:rPr>
              <a:t> Describe the structure of synovial joints</a:t>
            </a:r>
          </a:p>
          <a:p>
            <a:pPr>
              <a:buFont typeface="Arial" pitchFamily="34" charset="0"/>
              <a:buChar char="•"/>
              <a:defRPr/>
            </a:pPr>
            <a:r>
              <a:rPr lang="en-GB" sz="2800" dirty="0">
                <a:latin typeface="Avenir LT Std 65 Medium"/>
                <a:cs typeface="Arial" charset="0"/>
              </a:rPr>
              <a:t> Describe the types of synovial joints and their  </a:t>
            </a:r>
          </a:p>
          <a:p>
            <a:pPr>
              <a:defRPr/>
            </a:pPr>
            <a:r>
              <a:rPr lang="en-GB" sz="2800" dirty="0">
                <a:latin typeface="Avenir LT Std 65 Medium"/>
                <a:cs typeface="Arial" charset="0"/>
              </a:rPr>
              <a:t>  range of motion </a:t>
            </a:r>
          </a:p>
          <a:p>
            <a:pPr>
              <a:buFont typeface="Arial" pitchFamily="34" charset="0"/>
              <a:buChar char="•"/>
              <a:defRPr/>
            </a:pPr>
            <a:r>
              <a:rPr lang="en-GB" sz="2800" dirty="0">
                <a:latin typeface="Avenir LT Std 65 Medium"/>
                <a:cs typeface="Arial" charset="0"/>
              </a:rPr>
              <a:t> Describe joint actions</a:t>
            </a:r>
          </a:p>
          <a:p>
            <a:pPr>
              <a:buFont typeface="Arial" pitchFamily="34" charset="0"/>
              <a:buChar char="•"/>
              <a:defRPr/>
            </a:pPr>
            <a:r>
              <a:rPr lang="en-GB" sz="2800" dirty="0">
                <a:latin typeface="Avenir LT Std 65 Medium"/>
                <a:cs typeface="Arial" charset="0"/>
              </a:rPr>
              <a:t> Understand the life-course of the musculoskeletal  </a:t>
            </a:r>
          </a:p>
          <a:p>
            <a:pPr>
              <a:defRPr/>
            </a:pPr>
            <a:r>
              <a:rPr lang="en-GB" sz="2800" dirty="0">
                <a:latin typeface="Avenir LT Std 65 Medium"/>
                <a:cs typeface="Arial" charset="0"/>
              </a:rPr>
              <a:t>  system and its implications for special populations </a:t>
            </a:r>
          </a:p>
          <a:p>
            <a:pPr>
              <a:defRPr/>
            </a:pPr>
            <a:r>
              <a:rPr lang="en-GB" sz="2800" dirty="0">
                <a:latin typeface="Avenir LT Std 65 Medium"/>
                <a:cs typeface="Arial" charset="0"/>
              </a:rPr>
              <a:t>  exercise</a:t>
            </a:r>
          </a:p>
        </p:txBody>
      </p:sp>
    </p:spTree>
    <p:extLst>
      <p:ext uri="{BB962C8B-B14F-4D97-AF65-F5344CB8AC3E}">
        <p14:creationId xmlns:p14="http://schemas.microsoft.com/office/powerpoint/2010/main" val="3012619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r>
              <a:rPr lang="en-GB" sz="3200" b="1" dirty="0">
                <a:latin typeface="Avenir LT Std 65 Medium"/>
                <a:cs typeface="Arial" charset="0"/>
              </a:rPr>
              <a:t>Joint Classifications </a:t>
            </a: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Subtitle 2"/>
          <p:cNvSpPr txBox="1">
            <a:spLocks/>
          </p:cNvSpPr>
          <p:nvPr/>
        </p:nvSpPr>
        <p:spPr>
          <a:xfrm>
            <a:off x="539552" y="1700808"/>
            <a:ext cx="8362950" cy="4752527"/>
          </a:xfrm>
          <a:prstGeom prst="rect">
            <a:avLst/>
          </a:prstGeom>
        </p:spPr>
        <p:txBody>
          <a:bodyPr rtlCol="0">
            <a:normAutofit/>
          </a:bodyPr>
          <a:lstStyle/>
          <a:p>
            <a:pPr marL="0" marR="0" lvl="0"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 joint is where a bone meets another bone</a:t>
            </a:r>
          </a:p>
          <a:p>
            <a:pPr marL="0" marR="0" lvl="0"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There are 3 classifications of joints:</a:t>
            </a:r>
          </a:p>
          <a:p>
            <a:pPr marL="720725" marR="0" lvl="1" indent="-1841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Immovable e.g. the skull</a:t>
            </a:r>
          </a:p>
          <a:p>
            <a:pPr marL="914400" marR="0" lvl="2"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 Also known as fused or fibrous</a:t>
            </a:r>
          </a:p>
          <a:p>
            <a:pPr marL="720725" marR="0" lvl="1" indent="-1841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Slightly moveable e.g. the thoracic vertebrae</a:t>
            </a:r>
          </a:p>
          <a:p>
            <a:pPr marL="914400" marR="0" lvl="2"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Also known as cartilaginous</a:t>
            </a:r>
          </a:p>
          <a:p>
            <a:pPr marL="720725" marR="0" lvl="1" indent="-1841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Freely movable e.g. the shoulder </a:t>
            </a:r>
          </a:p>
          <a:p>
            <a:pPr marL="914400" marR="0" lvl="2"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Known as synovial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GB" dirty="0">
                <a:solidFill>
                  <a:schemeClr val="tx1"/>
                </a:solidFill>
                <a:latin typeface="Avenir LT Std 65 Medium"/>
                <a:cs typeface="Arial" charset="0"/>
              </a:rPr>
              <a:t>Synovial Joints – Structure </a:t>
            </a:r>
          </a:p>
        </p:txBody>
      </p:sp>
      <p:sp>
        <p:nvSpPr>
          <p:cNvPr id="7" name="Subtitle 2"/>
          <p:cNvSpPr txBox="1">
            <a:spLocks/>
          </p:cNvSpPr>
          <p:nvPr/>
        </p:nvSpPr>
        <p:spPr>
          <a:xfrm>
            <a:off x="539552" y="1916832"/>
            <a:ext cx="8229600" cy="4525962"/>
          </a:xfrm>
          <a:prstGeom prst="rect">
            <a:avLst/>
          </a:prstGeom>
        </p:spPr>
        <p:txBody>
          <a:bodyPr rtlCol="0">
            <a:normAutofit fontScale="92500"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Articular cartilage</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Lines the ends of bone for smooth movement</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Shock absorption</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Joint capsule</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Sleeve-like capsule that encloses the joint cavity</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Synovial membrane</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Secretes synovial fluid into the joint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Synovial fluid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Lubricates the joint</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GB" dirty="0">
                <a:solidFill>
                  <a:schemeClr val="tx1"/>
                </a:solidFill>
                <a:latin typeface="Avenir LT Std 65 Medium"/>
                <a:cs typeface="Arial" charset="0"/>
              </a:rPr>
              <a:t>Synovial Joints – Structure </a:t>
            </a:r>
          </a:p>
        </p:txBody>
      </p:sp>
      <p:sp>
        <p:nvSpPr>
          <p:cNvPr id="7" name="Subtitle 2"/>
          <p:cNvSpPr txBox="1">
            <a:spLocks/>
          </p:cNvSpPr>
          <p:nvPr/>
        </p:nvSpPr>
        <p:spPr>
          <a:xfrm>
            <a:off x="468313" y="2205038"/>
            <a:ext cx="8229600" cy="2159000"/>
          </a:xfrm>
          <a:prstGeom prst="rect">
            <a:avLst/>
          </a:prstGeom>
        </p:spPr>
        <p:txBody>
          <a:bodyPr rtlCol="0">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charset="0"/>
              </a:rPr>
              <a:t> Ligaments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Links bone to bone and adds stability</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charset="0"/>
              </a:rPr>
              <a:t> Tendons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Tendons attach muscle to bone</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sz="3200" b="0" i="0" u="none" strike="noStrike" kern="1200" cap="none" spc="0" normalizeH="0" baseline="0" noProof="0" dirty="0">
              <a:ln>
                <a:noFill/>
              </a:ln>
              <a:solidFill>
                <a:schemeClr val="tx1"/>
              </a:solidFill>
              <a:effectLst/>
              <a:uLnTx/>
              <a:uFillTx/>
              <a:latin typeface="Arial" charset="0"/>
              <a:ea typeface="+mn-ea"/>
              <a:cs typeface="Arial"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Arial" charset="0"/>
              <a:ea typeface="+mn-ea"/>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6" name="Title 1"/>
          <p:cNvSpPr>
            <a:spLocks noGrp="1"/>
          </p:cNvSpPr>
          <p:nvPr>
            <p:ph type="title"/>
          </p:nvPr>
        </p:nvSpPr>
        <p:spPr>
          <a:xfrm>
            <a:off x="467544" y="1196752"/>
            <a:ext cx="8229600" cy="792088"/>
          </a:xfrm>
        </p:spPr>
        <p:txBody>
          <a:bodyPr/>
          <a:lstStyle/>
          <a:p>
            <a:pPr algn="ctr"/>
            <a:r>
              <a:rPr lang="en-GB" dirty="0">
                <a:solidFill>
                  <a:schemeClr val="tx1"/>
                </a:solidFill>
                <a:latin typeface="Avenir LT Std 65 Medium"/>
                <a:cs typeface="Arial" charset="0"/>
              </a:rPr>
              <a:t>Synovial Joints – Structure </a:t>
            </a:r>
          </a:p>
        </p:txBody>
      </p:sp>
      <p:pic>
        <p:nvPicPr>
          <p:cNvPr id="8" name="Picture 4" descr="synv joint.jpg"/>
          <p:cNvPicPr>
            <a:picLocks noChangeAspect="1"/>
          </p:cNvPicPr>
          <p:nvPr/>
        </p:nvPicPr>
        <p:blipFill>
          <a:blip r:embed="rId2" cstate="print"/>
          <a:srcRect/>
          <a:stretch>
            <a:fillRect/>
          </a:stretch>
        </p:blipFill>
        <p:spPr bwMode="auto">
          <a:xfrm>
            <a:off x="2699792" y="1916832"/>
            <a:ext cx="3476625" cy="474345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539552" y="1196752"/>
            <a:ext cx="8229600" cy="792088"/>
          </a:xfrm>
        </p:spPr>
        <p:txBody>
          <a:bodyPr/>
          <a:lstStyle/>
          <a:p>
            <a:pPr algn="ctr" eaLnBrk="1" hangingPunct="1"/>
            <a:r>
              <a:rPr lang="en-US" dirty="0">
                <a:solidFill>
                  <a:schemeClr val="tx1"/>
                </a:solidFill>
                <a:latin typeface="Avenir LT Std 65 Medium"/>
                <a:cs typeface="Arial" charset="0"/>
              </a:rPr>
              <a:t>Gliding Joint</a:t>
            </a:r>
            <a:endParaRPr lang="en-GB" dirty="0">
              <a:solidFill>
                <a:schemeClr val="tx1"/>
              </a:solidFill>
              <a:latin typeface="Avenir LT Std 65 Medium"/>
              <a:cs typeface="Arial" charset="0"/>
            </a:endParaRPr>
          </a:p>
        </p:txBody>
      </p:sp>
      <p:sp>
        <p:nvSpPr>
          <p:cNvPr id="7" name="Title 1"/>
          <p:cNvSpPr txBox="1">
            <a:spLocks/>
          </p:cNvSpPr>
          <p:nvPr/>
        </p:nvSpPr>
        <p:spPr>
          <a:xfrm>
            <a:off x="457200" y="176213"/>
            <a:ext cx="8229600" cy="1143000"/>
          </a:xfrm>
          <a:prstGeom prst="rect">
            <a:avLst/>
          </a:prstGeom>
        </p:spPr>
        <p:txBody>
          <a:bodyPr anchor="t">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rial" charset="0"/>
                <a:ea typeface="+mj-ea"/>
                <a:cs typeface="Arial" charset="0"/>
              </a:rPr>
              <a:t>Gliding Joint </a:t>
            </a:r>
          </a:p>
        </p:txBody>
      </p:sp>
      <p:pic>
        <p:nvPicPr>
          <p:cNvPr id="8" name="Picture 6" descr="glide 1.jpg"/>
          <p:cNvPicPr>
            <a:picLocks noChangeAspect="1"/>
          </p:cNvPicPr>
          <p:nvPr/>
        </p:nvPicPr>
        <p:blipFill>
          <a:blip r:embed="rId2" cstate="print"/>
          <a:srcRect/>
          <a:stretch>
            <a:fillRect/>
          </a:stretch>
        </p:blipFill>
        <p:spPr bwMode="auto">
          <a:xfrm>
            <a:off x="899592" y="2348880"/>
            <a:ext cx="3609975" cy="3619500"/>
          </a:xfrm>
          <a:prstGeom prst="rect">
            <a:avLst/>
          </a:prstGeom>
          <a:noFill/>
          <a:ln w="9525">
            <a:noFill/>
            <a:miter lim="800000"/>
            <a:headEnd/>
            <a:tailEnd/>
          </a:ln>
        </p:spPr>
      </p:pic>
      <p:pic>
        <p:nvPicPr>
          <p:cNvPr id="9" name="Picture 7" descr="glide 2.jpg"/>
          <p:cNvPicPr>
            <a:picLocks noChangeAspect="1"/>
          </p:cNvPicPr>
          <p:nvPr/>
        </p:nvPicPr>
        <p:blipFill>
          <a:blip r:embed="rId3" cstate="print"/>
          <a:srcRect/>
          <a:stretch>
            <a:fillRect/>
          </a:stretch>
        </p:blipFill>
        <p:spPr bwMode="auto">
          <a:xfrm>
            <a:off x="4644008" y="2420888"/>
            <a:ext cx="3609975" cy="361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a:r>
              <a:rPr lang="en-GB" dirty="0">
                <a:solidFill>
                  <a:schemeClr val="tx1"/>
                </a:solidFill>
                <a:latin typeface="Arial" charset="0"/>
                <a:cs typeface="Arial" charset="0"/>
              </a:rPr>
              <a:t>Hinge Joint </a:t>
            </a:r>
            <a:endParaRPr lang="en-GB" dirty="0">
              <a:solidFill>
                <a:schemeClr val="tx1"/>
              </a:solidFill>
              <a:latin typeface="Avenir LT Std 65 Medium"/>
              <a:cs typeface="Arial" charset="0"/>
            </a:endParaRPr>
          </a:p>
        </p:txBody>
      </p:sp>
      <p:pic>
        <p:nvPicPr>
          <p:cNvPr id="7" name="Picture 6" descr="hinge 1.jpg"/>
          <p:cNvPicPr>
            <a:picLocks noChangeAspect="1"/>
          </p:cNvPicPr>
          <p:nvPr/>
        </p:nvPicPr>
        <p:blipFill>
          <a:blip r:embed="rId2" cstate="print"/>
          <a:srcRect/>
          <a:stretch>
            <a:fillRect/>
          </a:stretch>
        </p:blipFill>
        <p:spPr bwMode="auto">
          <a:xfrm>
            <a:off x="899592" y="2132856"/>
            <a:ext cx="3609975" cy="3619500"/>
          </a:xfrm>
          <a:prstGeom prst="rect">
            <a:avLst/>
          </a:prstGeom>
          <a:noFill/>
          <a:ln w="9525">
            <a:noFill/>
            <a:miter lim="800000"/>
            <a:headEnd/>
            <a:tailEnd/>
          </a:ln>
        </p:spPr>
      </p:pic>
      <p:pic>
        <p:nvPicPr>
          <p:cNvPr id="8" name="Picture 7" descr="hinge 2.jpg"/>
          <p:cNvPicPr>
            <a:picLocks noChangeAspect="1"/>
          </p:cNvPicPr>
          <p:nvPr/>
        </p:nvPicPr>
        <p:blipFill>
          <a:blip r:embed="rId3" cstate="print"/>
          <a:srcRect/>
          <a:stretch>
            <a:fillRect/>
          </a:stretch>
        </p:blipFill>
        <p:spPr bwMode="auto">
          <a:xfrm>
            <a:off x="4572000" y="2204864"/>
            <a:ext cx="3619500" cy="361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Pivot Joint </a:t>
            </a:r>
            <a:endParaRPr lang="en-GB" dirty="0">
              <a:solidFill>
                <a:schemeClr val="tx1"/>
              </a:solidFill>
              <a:latin typeface="Avenir LT Std 65 Medium"/>
              <a:cs typeface="Arial" charset="0"/>
            </a:endParaRPr>
          </a:p>
        </p:txBody>
      </p:sp>
      <p:pic>
        <p:nvPicPr>
          <p:cNvPr id="7" name="Picture 6" descr="pivot 1.jpg"/>
          <p:cNvPicPr>
            <a:picLocks noChangeAspect="1"/>
          </p:cNvPicPr>
          <p:nvPr/>
        </p:nvPicPr>
        <p:blipFill>
          <a:blip r:embed="rId2" cstate="print"/>
          <a:srcRect/>
          <a:stretch>
            <a:fillRect/>
          </a:stretch>
        </p:blipFill>
        <p:spPr bwMode="auto">
          <a:xfrm>
            <a:off x="755576" y="2060848"/>
            <a:ext cx="3619500" cy="3619500"/>
          </a:xfrm>
          <a:prstGeom prst="rect">
            <a:avLst/>
          </a:prstGeom>
          <a:noFill/>
          <a:ln w="9525">
            <a:noFill/>
            <a:miter lim="800000"/>
            <a:headEnd/>
            <a:tailEnd/>
          </a:ln>
        </p:spPr>
      </p:pic>
      <p:pic>
        <p:nvPicPr>
          <p:cNvPr id="8" name="Picture 7" descr="pivot 2.jpg"/>
          <p:cNvPicPr>
            <a:picLocks noChangeAspect="1"/>
          </p:cNvPicPr>
          <p:nvPr/>
        </p:nvPicPr>
        <p:blipFill>
          <a:blip r:embed="rId3" cstate="print"/>
          <a:srcRect/>
          <a:stretch>
            <a:fillRect/>
          </a:stretch>
        </p:blipFill>
        <p:spPr bwMode="auto">
          <a:xfrm>
            <a:off x="4427984" y="2060848"/>
            <a:ext cx="3609975" cy="36099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Ball and Socket Joint </a:t>
            </a:r>
            <a:endParaRPr lang="en-GB" dirty="0">
              <a:solidFill>
                <a:schemeClr val="tx1"/>
              </a:solidFill>
              <a:latin typeface="Avenir LT Std 65 Medium"/>
              <a:cs typeface="Arial" charset="0"/>
            </a:endParaRPr>
          </a:p>
        </p:txBody>
      </p:sp>
      <p:pic>
        <p:nvPicPr>
          <p:cNvPr id="7" name="Picture 6" descr="ball socket 1.jpg"/>
          <p:cNvPicPr>
            <a:picLocks noChangeAspect="1"/>
          </p:cNvPicPr>
          <p:nvPr/>
        </p:nvPicPr>
        <p:blipFill>
          <a:blip r:embed="rId2" cstate="print"/>
          <a:srcRect/>
          <a:stretch>
            <a:fillRect/>
          </a:stretch>
        </p:blipFill>
        <p:spPr bwMode="auto">
          <a:xfrm>
            <a:off x="971600" y="2276872"/>
            <a:ext cx="3629025" cy="3619500"/>
          </a:xfrm>
          <a:prstGeom prst="rect">
            <a:avLst/>
          </a:prstGeom>
          <a:noFill/>
          <a:ln w="9525">
            <a:noFill/>
            <a:miter lim="800000"/>
            <a:headEnd/>
            <a:tailEnd/>
          </a:ln>
        </p:spPr>
      </p:pic>
      <p:pic>
        <p:nvPicPr>
          <p:cNvPr id="8" name="Picture 7" descr="ball socket 2.jpg"/>
          <p:cNvPicPr>
            <a:picLocks noChangeAspect="1"/>
          </p:cNvPicPr>
          <p:nvPr/>
        </p:nvPicPr>
        <p:blipFill>
          <a:blip r:embed="rId3" cstate="print"/>
          <a:srcRect/>
          <a:stretch>
            <a:fillRect/>
          </a:stretch>
        </p:blipFill>
        <p:spPr bwMode="auto">
          <a:xfrm>
            <a:off x="4499992" y="2276872"/>
            <a:ext cx="3629025" cy="361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Saddle Joint </a:t>
            </a:r>
            <a:endParaRPr lang="en-GB" dirty="0">
              <a:solidFill>
                <a:schemeClr val="tx1"/>
              </a:solidFill>
              <a:latin typeface="Avenir LT Std 65 Medium"/>
              <a:cs typeface="Arial" charset="0"/>
            </a:endParaRPr>
          </a:p>
        </p:txBody>
      </p:sp>
      <p:pic>
        <p:nvPicPr>
          <p:cNvPr id="7" name="Picture 6" descr="saddle 1.jpg"/>
          <p:cNvPicPr>
            <a:picLocks noChangeAspect="1"/>
          </p:cNvPicPr>
          <p:nvPr/>
        </p:nvPicPr>
        <p:blipFill>
          <a:blip r:embed="rId2" cstate="print"/>
          <a:srcRect/>
          <a:stretch>
            <a:fillRect/>
          </a:stretch>
        </p:blipFill>
        <p:spPr bwMode="auto">
          <a:xfrm>
            <a:off x="899592" y="1988840"/>
            <a:ext cx="3619500" cy="3619500"/>
          </a:xfrm>
          <a:prstGeom prst="rect">
            <a:avLst/>
          </a:prstGeom>
          <a:noFill/>
          <a:ln w="9525">
            <a:noFill/>
            <a:miter lim="800000"/>
            <a:headEnd/>
            <a:tailEnd/>
          </a:ln>
        </p:spPr>
      </p:pic>
      <p:pic>
        <p:nvPicPr>
          <p:cNvPr id="8" name="Picture 7" descr="saddle 2.jpg"/>
          <p:cNvPicPr>
            <a:picLocks noChangeAspect="1"/>
          </p:cNvPicPr>
          <p:nvPr/>
        </p:nvPicPr>
        <p:blipFill>
          <a:blip r:embed="rId3" cstate="print"/>
          <a:srcRect/>
          <a:stretch>
            <a:fillRect/>
          </a:stretch>
        </p:blipFill>
        <p:spPr bwMode="auto">
          <a:xfrm>
            <a:off x="4572000" y="2060848"/>
            <a:ext cx="3629025" cy="361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Condyloid Joint </a:t>
            </a:r>
            <a:endParaRPr lang="en-GB" dirty="0">
              <a:solidFill>
                <a:schemeClr val="tx1"/>
              </a:solidFill>
              <a:latin typeface="Avenir LT Std 65 Medium"/>
              <a:cs typeface="Arial" charset="0"/>
            </a:endParaRPr>
          </a:p>
        </p:txBody>
      </p:sp>
      <p:pic>
        <p:nvPicPr>
          <p:cNvPr id="7" name="Picture 6" descr="condy 1.jpg"/>
          <p:cNvPicPr>
            <a:picLocks noChangeAspect="1"/>
          </p:cNvPicPr>
          <p:nvPr/>
        </p:nvPicPr>
        <p:blipFill>
          <a:blip r:embed="rId2" cstate="print"/>
          <a:srcRect/>
          <a:stretch>
            <a:fillRect/>
          </a:stretch>
        </p:blipFill>
        <p:spPr bwMode="auto">
          <a:xfrm>
            <a:off x="899592" y="2132856"/>
            <a:ext cx="3619500" cy="3619500"/>
          </a:xfrm>
          <a:prstGeom prst="rect">
            <a:avLst/>
          </a:prstGeom>
          <a:noFill/>
          <a:ln w="9525">
            <a:noFill/>
            <a:miter lim="800000"/>
            <a:headEnd/>
            <a:tailEnd/>
          </a:ln>
        </p:spPr>
      </p:pic>
      <p:pic>
        <p:nvPicPr>
          <p:cNvPr id="8" name="Picture 7" descr="condy 2.jpg"/>
          <p:cNvPicPr>
            <a:picLocks noChangeAspect="1"/>
          </p:cNvPicPr>
          <p:nvPr/>
        </p:nvPicPr>
        <p:blipFill>
          <a:blip r:embed="rId3" cstate="print"/>
          <a:srcRect/>
          <a:stretch>
            <a:fillRect/>
          </a:stretch>
        </p:blipFill>
        <p:spPr bwMode="auto">
          <a:xfrm>
            <a:off x="4499992" y="2132856"/>
            <a:ext cx="3609975" cy="361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lnSpcReduction="10000"/>
          </a:bodyPr>
          <a:lstStyle/>
          <a:p>
            <a:pPr algn="ctr"/>
            <a:br>
              <a:rPr lang="en-US" dirty="0">
                <a:solidFill>
                  <a:schemeClr val="tx1"/>
                </a:solidFill>
                <a:latin typeface="Avenir LT Std 65 Medium" pitchFamily="34" charset="0"/>
              </a:rPr>
            </a:br>
            <a:r>
              <a:rPr lang="en-US" sz="4000" b="1" dirty="0">
                <a:solidFill>
                  <a:schemeClr val="tx1"/>
                </a:solidFill>
                <a:latin typeface="Avenir LT Std 65 Medium" pitchFamily="34" charset="0"/>
              </a:rPr>
              <a:t>Joint  Actions  </a:t>
            </a:r>
          </a:p>
          <a:p>
            <a:endParaRPr lang="en-US" sz="3600" b="1" dirty="0">
              <a:solidFill>
                <a:schemeClr val="tx1"/>
              </a:solidFill>
              <a:latin typeface="Avenir LT Std 65 Medium" pitchFamily="34" charset="0"/>
            </a:endParaRPr>
          </a:p>
        </p:txBody>
      </p:sp>
      <p:sp>
        <p:nvSpPr>
          <p:cNvPr id="4" name="Subtitle 5"/>
          <p:cNvSpPr txBox="1">
            <a:spLocks/>
          </p:cNvSpPr>
          <p:nvPr/>
        </p:nvSpPr>
        <p:spPr>
          <a:xfrm>
            <a:off x="1331640" y="4221088"/>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Anatomical Position </a:t>
            </a:r>
            <a:endParaRPr lang="en-GB" dirty="0">
              <a:solidFill>
                <a:schemeClr val="tx1"/>
              </a:solidFill>
              <a:latin typeface="Avenir LT Std 65 Medium"/>
              <a:cs typeface="Arial" charset="0"/>
            </a:endParaRPr>
          </a:p>
        </p:txBody>
      </p:sp>
      <p:pic>
        <p:nvPicPr>
          <p:cNvPr id="7" name="Picture 5" descr="joint actions.jpg"/>
          <p:cNvPicPr>
            <a:picLocks noChangeAspect="1"/>
          </p:cNvPicPr>
          <p:nvPr/>
        </p:nvPicPr>
        <p:blipFill>
          <a:blip r:embed="rId2" cstate="print"/>
          <a:srcRect/>
          <a:stretch>
            <a:fillRect/>
          </a:stretch>
        </p:blipFill>
        <p:spPr bwMode="auto">
          <a:xfrm>
            <a:off x="2843808" y="3140968"/>
            <a:ext cx="3505200" cy="3114675"/>
          </a:xfrm>
          <a:prstGeom prst="rect">
            <a:avLst/>
          </a:prstGeom>
          <a:noFill/>
          <a:ln w="9525">
            <a:noFill/>
            <a:miter lim="800000"/>
            <a:headEnd/>
            <a:tailEnd/>
          </a:ln>
        </p:spPr>
      </p:pic>
      <p:sp>
        <p:nvSpPr>
          <p:cNvPr id="8" name="TextBox 7"/>
          <p:cNvSpPr txBox="1"/>
          <p:nvPr/>
        </p:nvSpPr>
        <p:spPr>
          <a:xfrm>
            <a:off x="827584" y="1916832"/>
            <a:ext cx="7632848" cy="954107"/>
          </a:xfrm>
          <a:prstGeom prst="rect">
            <a:avLst/>
          </a:prstGeom>
          <a:noFill/>
        </p:spPr>
        <p:txBody>
          <a:bodyPr wrap="square" rtlCol="0">
            <a:spAutoFit/>
          </a:bodyPr>
          <a:lstStyle/>
          <a:p>
            <a:r>
              <a:rPr lang="en-GB" sz="2800" dirty="0">
                <a:latin typeface="Avenir LT Std 65 Medium"/>
                <a:cs typeface="Arial" charset="0"/>
              </a:rPr>
              <a:t>When analysing joint actions the starting point is the anatomical position </a:t>
            </a:r>
          </a:p>
        </p:txBody>
      </p:sp>
    </p:spTree>
    <p:extLst>
      <p:ext uri="{BB962C8B-B14F-4D97-AF65-F5344CB8AC3E}">
        <p14:creationId xmlns:p14="http://schemas.microsoft.com/office/powerpoint/2010/main" val="4186060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Flexion and Extension </a:t>
            </a:r>
            <a:endParaRPr lang="en-GB" dirty="0">
              <a:solidFill>
                <a:schemeClr val="tx1"/>
              </a:solidFill>
              <a:latin typeface="Avenir LT Std 65 Medium"/>
              <a:cs typeface="Arial" charset="0"/>
            </a:endParaRPr>
          </a:p>
        </p:txBody>
      </p:sp>
      <p:sp>
        <p:nvSpPr>
          <p:cNvPr id="8" name="Content Placeholder 6"/>
          <p:cNvSpPr txBox="1">
            <a:spLocks/>
          </p:cNvSpPr>
          <p:nvPr/>
        </p:nvSpPr>
        <p:spPr>
          <a:xfrm>
            <a:off x="395536" y="1916832"/>
            <a:ext cx="8496944" cy="4464496"/>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ea typeface="+mn-ea"/>
                <a:cs typeface="Arial" charset="0"/>
              </a:rPr>
              <a:t> Flexion – to reduce the angle at the joint or to</a:t>
            </a:r>
            <a:r>
              <a:rPr lang="en-GB" sz="2800" dirty="0">
                <a:latin typeface="Avenir LT Std 65 Medium"/>
                <a:cs typeface="Arial" charset="0"/>
              </a:rPr>
              <a:t>   </a:t>
            </a:r>
          </a:p>
          <a:p>
            <a:pPr marL="0" marR="0" lvl="0"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noProof="0" dirty="0">
                <a:ln>
                  <a:noFill/>
                </a:ln>
                <a:solidFill>
                  <a:schemeClr val="tx1"/>
                </a:solidFill>
                <a:effectLst/>
                <a:uLnTx/>
                <a:uFillTx/>
                <a:latin typeface="Avenir LT Std 65 Medium"/>
                <a:ea typeface="+mn-ea"/>
                <a:cs typeface="Arial" charset="0"/>
              </a:rPr>
              <a:t>  b</a:t>
            </a:r>
            <a:r>
              <a:rPr kumimoji="0" lang="en-GB" sz="2800" b="0" i="0" u="none" strike="noStrike" kern="1200" cap="none" spc="0" normalizeH="0" baseline="0" noProof="0" dirty="0">
                <a:ln>
                  <a:noFill/>
                </a:ln>
                <a:solidFill>
                  <a:schemeClr val="tx1"/>
                </a:solidFill>
                <a:effectLst/>
                <a:uLnTx/>
                <a:uFillTx/>
                <a:latin typeface="Avenir LT Std 65 Medium"/>
                <a:ea typeface="+mn-ea"/>
                <a:cs typeface="Arial" charset="0"/>
              </a:rPr>
              <a:t>end a limb</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2800" dirty="0">
                <a:latin typeface="Avenir LT Std 65 Medium"/>
                <a:cs typeface="Arial" charset="0"/>
              </a:rPr>
              <a:t>    </a:t>
            </a:r>
            <a:r>
              <a:rPr kumimoji="0" lang="en-US" sz="2800" b="0" i="0" u="none" strike="noStrike" kern="1200" cap="none" spc="0" normalizeH="0" baseline="0" noProof="0" dirty="0">
                <a:ln>
                  <a:noFill/>
                </a:ln>
                <a:solidFill>
                  <a:schemeClr val="tx1"/>
                </a:solidFill>
                <a:effectLst/>
                <a:uLnTx/>
                <a:uFillTx/>
                <a:latin typeface="Avenir LT Std 65 Medium"/>
                <a:ea typeface="+mn-ea"/>
                <a:cs typeface="Arial" charset="0"/>
              </a:rPr>
              <a:t>- e.g. bending the arm at the elbow</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2800" b="0" i="0" u="none" strike="noStrike" kern="1200" cap="none" spc="0" normalizeH="0" baseline="0" noProof="0" dirty="0">
              <a:ln>
                <a:noFill/>
              </a:ln>
              <a:solidFill>
                <a:schemeClr val="tx1"/>
              </a:solidFill>
              <a:effectLst/>
              <a:uLnTx/>
              <a:uFillTx/>
              <a:latin typeface="Avenir LT Std 65 Medium"/>
              <a:ea typeface="+mn-ea"/>
              <a:cs typeface="Arial"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schemeClr val="tx1"/>
                </a:solidFill>
                <a:effectLst/>
                <a:uLnTx/>
                <a:uFillTx/>
                <a:latin typeface="Avenir LT Std 65 Medium"/>
                <a:ea typeface="+mn-ea"/>
                <a:cs typeface="Arial" charset="0"/>
              </a:rPr>
              <a:t> Extension – to return from flexion, increase the  </a:t>
            </a:r>
          </a:p>
          <a:p>
            <a:pPr marL="0" marR="0" lvl="0" indent="0" algn="l" defTabSz="914400" rtl="0" eaLnBrk="1" fontAlgn="auto" latinLnBrk="0" hangingPunct="1">
              <a:lnSpc>
                <a:spcPct val="100000"/>
              </a:lnSpc>
              <a:spcBef>
                <a:spcPct val="20000"/>
              </a:spcBef>
              <a:spcAft>
                <a:spcPts val="0"/>
              </a:spcAft>
              <a:buClrTx/>
              <a:buSzTx/>
              <a:tabLst/>
              <a:defRPr/>
            </a:pPr>
            <a:r>
              <a:rPr lang="en-US" sz="2800" dirty="0">
                <a:latin typeface="Avenir LT Std 65 Medium"/>
                <a:cs typeface="Arial" charset="0"/>
              </a:rPr>
              <a:t>  </a:t>
            </a:r>
            <a:r>
              <a:rPr kumimoji="0" lang="en-US" sz="2800" b="0" i="0" u="none" strike="noStrike" kern="1200" cap="none" spc="0" normalizeH="0" baseline="0" noProof="0" dirty="0">
                <a:ln>
                  <a:noFill/>
                </a:ln>
                <a:solidFill>
                  <a:schemeClr val="tx1"/>
                </a:solidFill>
                <a:effectLst/>
                <a:uLnTx/>
                <a:uFillTx/>
                <a:latin typeface="Avenir LT Std 65 Medium"/>
                <a:ea typeface="+mn-ea"/>
                <a:cs typeface="Arial" charset="0"/>
              </a:rPr>
              <a:t>angle at the joint or to straighten the limb</a:t>
            </a:r>
          </a:p>
          <a:p>
            <a:pPr marL="0" marR="0" lvl="0" indent="0" algn="l" defTabSz="914400" rtl="0" eaLnBrk="1" fontAlgn="auto" latinLnBrk="0" hangingPunct="1">
              <a:lnSpc>
                <a:spcPct val="100000"/>
              </a:lnSpc>
              <a:spcBef>
                <a:spcPct val="20000"/>
              </a:spcBef>
              <a:spcAft>
                <a:spcPts val="0"/>
              </a:spcAft>
              <a:buClrTx/>
              <a:buSzTx/>
              <a:tabLst/>
              <a:defRPr/>
            </a:pPr>
            <a:r>
              <a:rPr lang="en-US" sz="2800" dirty="0">
                <a:latin typeface="Avenir LT Std 65 Medium"/>
                <a:cs typeface="Arial" charset="0"/>
              </a:rPr>
              <a:t>    </a:t>
            </a:r>
            <a:r>
              <a:rPr kumimoji="0" lang="en-US" sz="2800" b="0" i="0" u="none" strike="noStrike" kern="1200" cap="none" spc="0" normalizeH="0" baseline="0" noProof="0" dirty="0">
                <a:ln>
                  <a:noFill/>
                </a:ln>
                <a:solidFill>
                  <a:schemeClr val="tx1"/>
                </a:solidFill>
                <a:effectLst/>
                <a:uLnTx/>
                <a:uFillTx/>
                <a:latin typeface="Avenir LT Std 65 Medium"/>
                <a:ea typeface="+mn-ea"/>
                <a:cs typeface="Arial" charset="0"/>
              </a:rPr>
              <a:t>- e.g. extending the arm or straightening the leg</a:t>
            </a:r>
            <a:r>
              <a:rPr lang="en-US" sz="2800" dirty="0">
                <a:latin typeface="Avenir LT Std 65 Medium"/>
                <a:cs typeface="Arial" charset="0"/>
              </a:rPr>
              <a:t>          </a:t>
            </a: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rial" charset="0"/>
              <a:ea typeface="+mn-ea"/>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Flexion and Extension</a:t>
            </a:r>
            <a:endParaRPr lang="en-GB" dirty="0">
              <a:solidFill>
                <a:schemeClr val="tx1"/>
              </a:solidFill>
              <a:latin typeface="Avenir LT Std 65 Medium"/>
              <a:cs typeface="Arial" charset="0"/>
            </a:endParaRPr>
          </a:p>
        </p:txBody>
      </p:sp>
      <p:pic>
        <p:nvPicPr>
          <p:cNvPr id="7" name="Picture 5" descr="flexion extension.jpg"/>
          <p:cNvPicPr>
            <a:picLocks noChangeAspect="1"/>
          </p:cNvPicPr>
          <p:nvPr/>
        </p:nvPicPr>
        <p:blipFill>
          <a:blip r:embed="rId2" cstate="print"/>
          <a:srcRect/>
          <a:stretch>
            <a:fillRect/>
          </a:stretch>
        </p:blipFill>
        <p:spPr bwMode="auto">
          <a:xfrm>
            <a:off x="2123728" y="1916832"/>
            <a:ext cx="4562475" cy="455295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Abduction and Adduction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57200" y="2247900"/>
            <a:ext cx="8363272" cy="3989412"/>
          </a:xfrm>
          <a:prstGeom prst="rect">
            <a:avLst/>
          </a:prstGeom>
        </p:spPr>
        <p:txBody>
          <a:bodyPr/>
          <a:lstStyle/>
          <a:p>
            <a:pPr lvl="0">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Adduction</a:t>
            </a:r>
            <a:r>
              <a:rPr kumimoji="0" lang="en-GB" sz="2800" b="0" i="0" u="none" strike="noStrike" kern="1200" cap="none" spc="0" normalizeH="0" noProof="0" dirty="0">
                <a:ln>
                  <a:noFill/>
                </a:ln>
                <a:solidFill>
                  <a:schemeClr val="tx1"/>
                </a:solidFill>
                <a:effectLst/>
                <a:uLnTx/>
                <a:uFillTx/>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a:t>
            </a:r>
            <a:r>
              <a:rPr lang="en-GB" sz="2800" dirty="0">
                <a:latin typeface="Avenir LT Std 65 Medium"/>
                <a:cs typeface="Arial" charset="0"/>
              </a:rPr>
              <a:t>to bring towards or across the   </a:t>
            </a:r>
          </a:p>
          <a:p>
            <a:pPr lvl="0">
              <a:spcBef>
                <a:spcPct val="20000"/>
              </a:spcBef>
              <a:defRPr/>
            </a:pPr>
            <a:r>
              <a:rPr lang="en-GB" sz="2800" dirty="0">
                <a:latin typeface="Avenir LT Std 65 Medium"/>
                <a:cs typeface="Arial" charset="0"/>
              </a:rPr>
              <a:t>  midline of the body</a:t>
            </a:r>
          </a:p>
          <a:p>
            <a:pPr lvl="0">
              <a:spcBef>
                <a:spcPct val="20000"/>
              </a:spcBef>
            </a:pPr>
            <a:r>
              <a:rPr lang="en-US" sz="2800" dirty="0">
                <a:latin typeface="Avenir LT Std 65 Medium"/>
                <a:cs typeface="Arial" charset="0"/>
              </a:rPr>
              <a:t>  - e.g. drawing the leg across the body </a:t>
            </a:r>
          </a:p>
          <a:p>
            <a:pPr lvl="0">
              <a:spcBef>
                <a:spcPct val="20000"/>
              </a:spcBef>
            </a:pPr>
            <a:endParaRPr lang="en-US" sz="2800" dirty="0">
              <a:latin typeface="Avenir LT Std 65 Medium"/>
              <a:cs typeface="Arial" charset="0"/>
            </a:endParaRPr>
          </a:p>
          <a:p>
            <a:pPr lvl="0">
              <a:spcBef>
                <a:spcPct val="20000"/>
              </a:spcBef>
              <a:buFont typeface="Arial" pitchFamily="34" charset="0"/>
              <a:buChar char="•"/>
              <a:defRPr/>
            </a:pPr>
            <a:r>
              <a:rPr lang="en-GB" sz="2800" dirty="0">
                <a:latin typeface="Avenir LT Std 65 Medium"/>
                <a:cs typeface="Arial" charset="0"/>
              </a:rPr>
              <a:t> Abduction – to take away from the midline of the </a:t>
            </a:r>
          </a:p>
          <a:p>
            <a:pPr lvl="0">
              <a:spcBef>
                <a:spcPct val="20000"/>
              </a:spcBef>
              <a:defRPr/>
            </a:pPr>
            <a:r>
              <a:rPr lang="en-GB" sz="2800" dirty="0">
                <a:latin typeface="Avenir LT Std 65 Medium"/>
                <a:cs typeface="Arial" charset="0"/>
              </a:rPr>
              <a:t>  body</a:t>
            </a:r>
          </a:p>
          <a:p>
            <a:pPr lvl="0">
              <a:spcBef>
                <a:spcPct val="20000"/>
              </a:spcBef>
              <a:defRPr/>
            </a:pPr>
            <a:r>
              <a:rPr lang="en-US" sz="2800" dirty="0">
                <a:latin typeface="Avenir LT Std 65 Medium"/>
                <a:cs typeface="Arial" charset="0"/>
              </a:rPr>
              <a:t> - e.g. raising the arm or leg out to the side</a:t>
            </a:r>
          </a:p>
          <a:p>
            <a:pPr lvl="0">
              <a:spcBef>
                <a:spcPct val="20000"/>
              </a:spcBef>
            </a:pPr>
            <a:endParaRPr lang="en-US" sz="2800" dirty="0">
              <a:latin typeface="Avenir LT Std 65 Medium"/>
              <a:cs typeface="Arial" charset="0"/>
            </a:endParaRPr>
          </a:p>
          <a:p>
            <a:pPr lvl="0">
              <a:spcBef>
                <a:spcPct val="20000"/>
              </a:spcBef>
            </a:pPr>
            <a:endParaRPr kumimoji="0" lang="en-US" sz="2800" b="0" i="0" u="none" strike="noStrike" kern="1200" cap="none" spc="0" normalizeH="0" baseline="0" noProof="0" dirty="0">
              <a:ln>
                <a:noFill/>
              </a:ln>
              <a:solidFill>
                <a:schemeClr val="tx1"/>
              </a:solidFill>
              <a:effectLst/>
              <a:uLnTx/>
              <a:uFillTx/>
              <a:latin typeface="Avenir LT Std 65 Medium"/>
              <a:cs typeface="Arial" charset="0"/>
            </a:endParaRPr>
          </a:p>
          <a:p>
            <a:pPr lvl="0">
              <a:spcBef>
                <a:spcPct val="20000"/>
              </a:spcBef>
            </a:pP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Abduction and Adduction</a:t>
            </a:r>
            <a:endParaRPr lang="en-GB" dirty="0">
              <a:solidFill>
                <a:schemeClr val="tx1"/>
              </a:solidFill>
              <a:latin typeface="Avenir LT Std 65 Medium"/>
              <a:cs typeface="Arial" charset="0"/>
            </a:endParaRPr>
          </a:p>
        </p:txBody>
      </p:sp>
      <p:pic>
        <p:nvPicPr>
          <p:cNvPr id="7" name="Picture 5" descr="aduct abduct.jpg"/>
          <p:cNvPicPr>
            <a:picLocks noChangeAspect="1"/>
          </p:cNvPicPr>
          <p:nvPr/>
        </p:nvPicPr>
        <p:blipFill>
          <a:blip r:embed="rId2" cstate="print"/>
          <a:srcRect/>
          <a:stretch>
            <a:fillRect/>
          </a:stretch>
        </p:blipFill>
        <p:spPr bwMode="auto">
          <a:xfrm>
            <a:off x="2411760" y="1844824"/>
            <a:ext cx="4552950"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Rotation</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57200" y="2247900"/>
            <a:ext cx="8229600" cy="233362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A rotary movement inward or outward</a:t>
            </a:r>
          </a:p>
          <a:p>
            <a:pPr marL="720725" marR="0" lvl="0" indent="-274638" algn="l" defTabSz="914400" rtl="0" eaLnBrk="1" fontAlgn="auto" latinLnBrk="0" hangingPunct="1">
              <a:lnSpc>
                <a:spcPct val="100000"/>
              </a:lnSpc>
              <a:spcBef>
                <a:spcPct val="20000"/>
              </a:spcBef>
              <a:spcAft>
                <a:spcPts val="0"/>
              </a:spcAft>
              <a:buClrTx/>
              <a:buSzTx/>
              <a:buFont typeface="Arial" pitchFamily="34" charset="0"/>
              <a:buNone/>
              <a:tabLst/>
              <a:defRPr/>
            </a:pPr>
            <a:r>
              <a:rPr lang="en-GB" sz="2800" dirty="0">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 e.g. turning the hip in and out, or rotation of the</a:t>
            </a:r>
            <a:r>
              <a:rPr kumimoji="0" lang="en-GB" sz="2800" b="0" i="0" u="none" strike="noStrike" kern="1200" cap="none" spc="0" normalizeH="0" noProof="0" dirty="0">
                <a:ln>
                  <a:noFill/>
                </a:ln>
                <a:solidFill>
                  <a:schemeClr val="tx1"/>
                </a:solidFill>
                <a:effectLst/>
                <a:uLnTx/>
                <a:uFillTx/>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thoracic vertebrae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Rotation</a:t>
            </a:r>
            <a:endParaRPr lang="en-GB" dirty="0">
              <a:solidFill>
                <a:schemeClr val="tx1"/>
              </a:solidFill>
              <a:latin typeface="Avenir LT Std 65 Medium"/>
              <a:cs typeface="Arial" charset="0"/>
            </a:endParaRPr>
          </a:p>
        </p:txBody>
      </p:sp>
      <p:pic>
        <p:nvPicPr>
          <p:cNvPr id="7" name="Picture 5" descr="rotation.jpg"/>
          <p:cNvPicPr>
            <a:picLocks noChangeAspect="1"/>
          </p:cNvPicPr>
          <p:nvPr/>
        </p:nvPicPr>
        <p:blipFill>
          <a:blip r:embed="rId2" cstate="print"/>
          <a:srcRect/>
          <a:stretch>
            <a:fillRect/>
          </a:stretch>
        </p:blipFill>
        <p:spPr bwMode="auto">
          <a:xfrm>
            <a:off x="2267744" y="2060848"/>
            <a:ext cx="4562475"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Circumduction </a:t>
            </a:r>
            <a:endParaRPr lang="en-GB" dirty="0">
              <a:solidFill>
                <a:schemeClr val="tx1"/>
              </a:solidFill>
              <a:latin typeface="Avenir LT Std 65 Medium"/>
              <a:cs typeface="Arial" charset="0"/>
            </a:endParaRPr>
          </a:p>
        </p:txBody>
      </p:sp>
      <p:sp>
        <p:nvSpPr>
          <p:cNvPr id="7" name="Rectangle 6"/>
          <p:cNvSpPr/>
          <p:nvPr/>
        </p:nvSpPr>
        <p:spPr>
          <a:xfrm>
            <a:off x="683568" y="2204864"/>
            <a:ext cx="7704856" cy="954107"/>
          </a:xfrm>
          <a:prstGeom prst="rect">
            <a:avLst/>
          </a:prstGeom>
        </p:spPr>
        <p:txBody>
          <a:bodyPr wrap="square">
            <a:spAutoFit/>
          </a:bodyPr>
          <a:lstStyle/>
          <a:p>
            <a:pPr>
              <a:buFont typeface="Arial" pitchFamily="34" charset="0"/>
              <a:buChar char="•"/>
            </a:pPr>
            <a:r>
              <a:rPr lang="en-GB" sz="2800" dirty="0">
                <a:latin typeface="Avenir LT Std 65 Medium"/>
                <a:cs typeface="Arial" charset="0"/>
              </a:rPr>
              <a:t> Circle movement of the body</a:t>
            </a:r>
          </a:p>
          <a:p>
            <a:r>
              <a:rPr lang="en-GB" sz="2800" dirty="0">
                <a:latin typeface="Avenir LT Std 65 Medium"/>
                <a:cs typeface="Arial" charset="0"/>
              </a:rPr>
              <a:t>      - e.g. with the arm</a:t>
            </a:r>
          </a:p>
        </p:txBody>
      </p:sp>
    </p:spTree>
    <p:extLst>
      <p:ext uri="{BB962C8B-B14F-4D97-AF65-F5344CB8AC3E}">
        <p14:creationId xmlns:p14="http://schemas.microsoft.com/office/powerpoint/2010/main" val="41860604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Circumduction </a:t>
            </a:r>
            <a:endParaRPr lang="en-GB" dirty="0">
              <a:solidFill>
                <a:schemeClr val="tx1"/>
              </a:solidFill>
              <a:latin typeface="Avenir LT Std 65 Medium"/>
              <a:cs typeface="Arial" charset="0"/>
            </a:endParaRPr>
          </a:p>
        </p:txBody>
      </p:sp>
      <p:pic>
        <p:nvPicPr>
          <p:cNvPr id="7" name="Picture 5" descr="circumduction.jpg"/>
          <p:cNvPicPr>
            <a:picLocks noChangeAspect="1"/>
          </p:cNvPicPr>
          <p:nvPr/>
        </p:nvPicPr>
        <p:blipFill>
          <a:blip r:embed="rId2" cstate="print"/>
          <a:srcRect/>
          <a:stretch>
            <a:fillRect/>
          </a:stretch>
        </p:blipFill>
        <p:spPr bwMode="auto">
          <a:xfrm>
            <a:off x="2233861" y="1772816"/>
            <a:ext cx="4552950"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Horizontal Flexion and Extension</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57200" y="1844824"/>
            <a:ext cx="8229600" cy="4752528"/>
          </a:xfrm>
          <a:prstGeom prst="rect">
            <a:avLst/>
          </a:prstGeom>
        </p:spPr>
        <p:txBody>
          <a:bodyPr rtlCol="0">
            <a:noAutofit/>
          </a:bodyPr>
          <a:lstStyle/>
          <a:p>
            <a:pPr lvl="0">
              <a:spcBef>
                <a:spcPct val="20000"/>
              </a:spcBef>
              <a:buFont typeface="Arial" pitchFamily="34" charset="0"/>
              <a:buChar char="•"/>
              <a:defRPr/>
            </a:pPr>
            <a:r>
              <a:rPr lang="en-GB" sz="2800" dirty="0">
                <a:latin typeface="Avenir LT Std 65 Medium"/>
                <a:cs typeface="Arial" charset="0"/>
              </a:rPr>
              <a:t> Horizontal flexion – a forward movement in a </a:t>
            </a:r>
          </a:p>
          <a:p>
            <a:pPr lvl="0">
              <a:spcBef>
                <a:spcPct val="20000"/>
              </a:spcBef>
              <a:defRPr/>
            </a:pPr>
            <a:r>
              <a:rPr lang="en-GB" sz="2800" dirty="0">
                <a:latin typeface="Avenir LT Std 65 Medium"/>
                <a:cs typeface="Arial" charset="0"/>
              </a:rPr>
              <a:t>  horizontal plane</a:t>
            </a:r>
          </a:p>
          <a:p>
            <a:pPr marL="628650" lvl="0">
              <a:spcBef>
                <a:spcPct val="20000"/>
              </a:spcBef>
              <a:defRPr/>
            </a:pPr>
            <a:r>
              <a:rPr lang="en-US" sz="2800" dirty="0">
                <a:latin typeface="Avenir LT Std 65 Medium"/>
                <a:cs typeface="Arial" charset="0"/>
              </a:rPr>
              <a:t> - e.g. drawing the arm across the body as in 	a pec dec exercise</a:t>
            </a:r>
          </a:p>
          <a:p>
            <a:pPr lvl="0">
              <a:spcBef>
                <a:spcPct val="20000"/>
              </a:spcBef>
              <a:buFont typeface="Arial" pitchFamily="34" charset="0"/>
              <a:buChar char="•"/>
              <a:defRPr/>
            </a:pPr>
            <a:r>
              <a:rPr lang="en-US" sz="2800" dirty="0">
                <a:latin typeface="Avenir LT Std 65 Medium"/>
                <a:cs typeface="Arial" charset="0"/>
              </a:rPr>
              <a:t> Horizontal extension – a backward movement in  a horizontal plane</a:t>
            </a:r>
          </a:p>
          <a:p>
            <a:pPr marL="720725" lvl="0">
              <a:spcBef>
                <a:spcPct val="20000"/>
              </a:spcBef>
              <a:defRPr/>
            </a:pPr>
            <a:r>
              <a:rPr lang="en-US" sz="2800" dirty="0">
                <a:latin typeface="Avenir LT Std 65 Medium"/>
                <a:cs typeface="Arial" charset="0"/>
              </a:rPr>
              <a:t> - e.g. swinging the arm away from the body </a:t>
            </a:r>
            <a:endParaRPr lang="en-GB" sz="2800" dirty="0">
              <a:latin typeface="Avenir LT Std 65 Medium"/>
              <a:cs typeface="Arial" charset="0"/>
            </a:endParaRPr>
          </a:p>
          <a:p>
            <a:pPr lvl="0">
              <a:spcBef>
                <a:spcPct val="20000"/>
              </a:spcBef>
              <a:defRPr/>
            </a:pPr>
            <a:endParaRPr lang="en-GB" dirty="0">
              <a:latin typeface="Avenir LT Std 65 Medium"/>
              <a:cs typeface="Arial" charset="0"/>
            </a:endParaRPr>
          </a:p>
          <a:p>
            <a:pPr lvl="0">
              <a:spcBef>
                <a:spcPct val="20000"/>
              </a:spcBef>
              <a:defRPr/>
            </a:pPr>
            <a:r>
              <a:rPr lang="en-GB" dirty="0">
                <a:latin typeface="Avenir LT Std 65 Medium"/>
                <a:cs typeface="Arial" charset="0"/>
              </a:rPr>
              <a:t>NB: Also </a:t>
            </a:r>
            <a:r>
              <a:rPr kumimoji="0" lang="en-GB" b="0" i="0" u="none" strike="noStrike" kern="1200" cap="none" spc="0" normalizeH="0" baseline="0" noProof="0" dirty="0">
                <a:ln>
                  <a:noFill/>
                </a:ln>
                <a:solidFill>
                  <a:schemeClr val="tx1"/>
                </a:solidFill>
                <a:effectLst/>
                <a:uLnTx/>
                <a:uFillTx/>
                <a:latin typeface="Avenir LT Std 65 Medium"/>
                <a:cs typeface="Arial" charset="0"/>
              </a:rPr>
              <a:t>known as horizontal shoulder adduction (flexion) and abduction (extension)</a:t>
            </a:r>
          </a:p>
        </p:txBody>
      </p:sp>
    </p:spTree>
    <p:extLst>
      <p:ext uri="{BB962C8B-B14F-4D97-AF65-F5344CB8AC3E}">
        <p14:creationId xmlns:p14="http://schemas.microsoft.com/office/powerpoint/2010/main" val="41860604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Horizontal Flexion and Extension</a:t>
            </a:r>
            <a:endParaRPr lang="en-GB" dirty="0">
              <a:solidFill>
                <a:schemeClr val="tx1"/>
              </a:solidFill>
              <a:latin typeface="Avenir LT Std 65 Medium"/>
              <a:cs typeface="Arial" charset="0"/>
            </a:endParaRPr>
          </a:p>
        </p:txBody>
      </p:sp>
      <p:pic>
        <p:nvPicPr>
          <p:cNvPr id="12" name="Picture 11" descr="\\LMS32VS02\Departmental\CYQ\SOPs\General SOPS\Technical\IMAGES\Pics 4 EFK Manual\HorizontalFlexion.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79" y="1916832"/>
            <a:ext cx="2859683" cy="3456384"/>
          </a:xfrm>
          <a:prstGeom prst="rect">
            <a:avLst/>
          </a:prstGeom>
          <a:noFill/>
          <a:ln>
            <a:noFill/>
          </a:ln>
        </p:spPr>
      </p:pic>
      <p:pic>
        <p:nvPicPr>
          <p:cNvPr id="13" name="Picture 12" descr="\\LMS32VS02\Departmental\CYQ\SOPs\General SOPS\Technical\IMAGES\Pics 4 EFK Manual\HorizontalExtension.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1916832"/>
            <a:ext cx="2808312" cy="3456383"/>
          </a:xfrm>
          <a:prstGeom prst="rect">
            <a:avLst/>
          </a:prstGeom>
          <a:noFill/>
          <a:ln>
            <a:noFill/>
          </a:ln>
        </p:spPr>
      </p:pic>
    </p:spTree>
    <p:extLst>
      <p:ext uri="{BB962C8B-B14F-4D97-AF65-F5344CB8AC3E}">
        <p14:creationId xmlns:p14="http://schemas.microsoft.com/office/powerpoint/2010/main" val="41860604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Elevation and Depression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57200" y="2349500"/>
            <a:ext cx="8229600" cy="316773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dirty="0">
                <a:latin typeface="Avenir LT Std 65 Medium"/>
                <a:cs typeface="Arial" charset="0"/>
              </a:rPr>
              <a:t> Elevation – to lift or raise a joint </a:t>
            </a:r>
          </a:p>
          <a:p>
            <a:pPr marL="0" marR="0" lvl="0"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 e.g.</a:t>
            </a:r>
            <a:r>
              <a:rPr kumimoji="0" lang="en-GB" sz="2800" b="0" i="0" u="none" strike="noStrike" kern="1200" cap="none" spc="0" normalizeH="0" noProof="0" dirty="0">
                <a:ln>
                  <a:noFill/>
                </a:ln>
                <a:solidFill>
                  <a:schemeClr val="tx1"/>
                </a:solidFill>
                <a:effectLst/>
                <a:uLnTx/>
                <a:uFillTx/>
                <a:latin typeface="Avenir LT Std 65 Medium"/>
                <a:cs typeface="Arial" charset="0"/>
              </a:rPr>
              <a:t> lifting the shoulders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dirty="0">
                <a:latin typeface="Avenir LT Std 65 Medium"/>
                <a:cs typeface="Arial" charset="0"/>
              </a:rPr>
              <a:t> Depression – to drop or lower a joint</a:t>
            </a:r>
          </a:p>
          <a:p>
            <a:pPr marL="0" marR="0" lvl="0"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 dropping down</a:t>
            </a:r>
            <a:r>
              <a:rPr kumimoji="0" lang="en-GB" sz="2800" b="0" i="0" u="none" strike="noStrike" kern="1200" cap="none" spc="0" normalizeH="0" noProof="0" dirty="0">
                <a:ln>
                  <a:noFill/>
                </a:ln>
                <a:solidFill>
                  <a:schemeClr val="tx1"/>
                </a:solidFill>
                <a:effectLst/>
                <a:uLnTx/>
                <a:uFillTx/>
                <a:latin typeface="Avenir LT Std 65 Medium"/>
                <a:cs typeface="Arial" charset="0"/>
              </a:rPr>
              <a:t> the shoulders</a:t>
            </a: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Elevation and Depression</a:t>
            </a:r>
            <a:endParaRPr lang="en-GB" dirty="0">
              <a:solidFill>
                <a:schemeClr val="tx1"/>
              </a:solidFill>
              <a:latin typeface="Avenir LT Std 65 Medium"/>
              <a:cs typeface="Arial" charset="0"/>
            </a:endParaRPr>
          </a:p>
        </p:txBody>
      </p:sp>
      <p:pic>
        <p:nvPicPr>
          <p:cNvPr id="7" name="Picture 5" descr="elevate depress.jpg"/>
          <p:cNvPicPr>
            <a:picLocks noChangeAspect="1"/>
          </p:cNvPicPr>
          <p:nvPr/>
        </p:nvPicPr>
        <p:blipFill>
          <a:blip r:embed="rId2" cstate="print"/>
          <a:srcRect/>
          <a:stretch>
            <a:fillRect/>
          </a:stretch>
        </p:blipFill>
        <p:spPr bwMode="auto">
          <a:xfrm>
            <a:off x="2267744" y="1988840"/>
            <a:ext cx="4552950"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Lateral Flexion and Extension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67544" y="1916832"/>
            <a:ext cx="8229600" cy="4320480"/>
          </a:xfrm>
          <a:prstGeom prst="rect">
            <a:avLst/>
          </a:prstGeom>
        </p:spPr>
        <p:txBody>
          <a:bodyPr/>
          <a:lstStyle/>
          <a:p>
            <a:pPr lvl="0">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a:t>
            </a:r>
            <a:r>
              <a:rPr lang="en-GB" sz="2800" dirty="0">
                <a:latin typeface="Avenir LT Std 65 Medium"/>
                <a:cs typeface="Arial" charset="0"/>
              </a:rPr>
              <a:t>Lateral flexion - to bend sideways with the truck </a:t>
            </a:r>
          </a:p>
          <a:p>
            <a:pPr lvl="0">
              <a:spcBef>
                <a:spcPct val="20000"/>
              </a:spcBef>
            </a:pPr>
            <a:r>
              <a:rPr lang="en-GB" sz="2800" dirty="0">
                <a:latin typeface="Avenir LT Std 65 Medium"/>
                <a:cs typeface="Arial" charset="0"/>
              </a:rPr>
              <a:t>  or neck </a:t>
            </a:r>
          </a:p>
          <a:p>
            <a:pPr lvl="0">
              <a:spcBef>
                <a:spcPct val="20000"/>
              </a:spcBef>
            </a:pPr>
            <a:r>
              <a:rPr kumimoji="0" lang="en-GB" sz="2800" b="0" i="0" u="none" strike="noStrike" kern="1200" cap="none" spc="0" normalizeH="0" noProof="0" dirty="0">
                <a:ln>
                  <a:noFill/>
                </a:ln>
                <a:solidFill>
                  <a:schemeClr val="tx1"/>
                </a:solidFill>
                <a:effectLst/>
                <a:uLnTx/>
                <a:uFillTx/>
                <a:latin typeface="Avenir LT Std 65 Medium"/>
                <a:cs typeface="Arial" charset="0"/>
              </a:rPr>
              <a:t> </a:t>
            </a:r>
            <a:r>
              <a:rPr lang="en-GB" sz="2800" dirty="0">
                <a:latin typeface="Avenir LT Std 65 Medium"/>
                <a:cs typeface="Arial" charset="0"/>
              </a:rPr>
              <a:t>     </a:t>
            </a:r>
            <a:r>
              <a:rPr kumimoji="0" lang="en-GB" sz="2800" b="0" i="0" u="none" strike="noStrike" kern="1200" cap="none" spc="0" normalizeH="0" noProof="0" dirty="0">
                <a:ln>
                  <a:noFill/>
                </a:ln>
                <a:solidFill>
                  <a:schemeClr val="tx1"/>
                </a:solidFill>
                <a:effectLst/>
                <a:uLnTx/>
                <a:uFillTx/>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e.g. standing side bends or tilting the head</a:t>
            </a:r>
          </a:p>
          <a:p>
            <a:pPr lvl="0">
              <a:spcBef>
                <a:spcPct val="20000"/>
              </a:spcBef>
            </a:pP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a:p>
            <a:pPr lvl="0">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Lateral extension</a:t>
            </a:r>
            <a:r>
              <a:rPr kumimoji="0" lang="en-GB" sz="2800" b="0" i="0" u="none" strike="noStrike" kern="1200" cap="none" spc="0" normalizeH="0" noProof="0" dirty="0">
                <a:ln>
                  <a:noFill/>
                </a:ln>
                <a:solidFill>
                  <a:schemeClr val="tx1"/>
                </a:solidFill>
                <a:effectLst/>
                <a:uLnTx/>
                <a:uFillTx/>
                <a:latin typeface="Avenir LT Std 65 Medium"/>
                <a:cs typeface="Arial" charset="0"/>
              </a:rPr>
              <a:t> - </a:t>
            </a:r>
            <a:r>
              <a:rPr lang="en-GB" sz="2800" dirty="0">
                <a:latin typeface="Avenir LT Std 65 Medium"/>
                <a:cs typeface="Arial" charset="0"/>
              </a:rPr>
              <a:t>to straighten from a sideways bending movement </a:t>
            </a:r>
            <a:endParaRPr kumimoji="0" lang="en-GB" sz="2800" b="0" i="0" u="none" strike="noStrike" kern="1200" cap="none" spc="0" normalizeH="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charset="0"/>
              </a:rPr>
              <a:t>      - e.g. returning to an upright anatomical position after performing a side bend </a:t>
            </a:r>
            <a:endParaRPr kumimoji="0" lang="en-GB" sz="2800" b="0" i="0" u="none" strike="noStrike" kern="1200" cap="none" spc="0" normalizeH="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charset="0"/>
              </a:rPr>
              <a:t>  </a:t>
            </a: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Lateral Flexion and Extension </a:t>
            </a:r>
            <a:endParaRPr lang="en-GB" dirty="0">
              <a:solidFill>
                <a:schemeClr val="tx1"/>
              </a:solidFill>
              <a:latin typeface="Avenir LT Std 65 Medium"/>
              <a:cs typeface="Arial" charset="0"/>
            </a:endParaRPr>
          </a:p>
        </p:txBody>
      </p:sp>
      <p:pic>
        <p:nvPicPr>
          <p:cNvPr id="7" name="Picture 5" descr="lat flex.jpg"/>
          <p:cNvPicPr>
            <a:picLocks noChangeAspect="1"/>
          </p:cNvPicPr>
          <p:nvPr/>
        </p:nvPicPr>
        <p:blipFill>
          <a:blip r:embed="rId2" cstate="print"/>
          <a:srcRect/>
          <a:stretch>
            <a:fillRect/>
          </a:stretch>
        </p:blipFill>
        <p:spPr bwMode="auto">
          <a:xfrm>
            <a:off x="2339752" y="1844824"/>
            <a:ext cx="4552950"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Pronation and Supination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539552" y="1844824"/>
            <a:ext cx="8229600" cy="4525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Pronation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charset="0"/>
              </a:rPr>
              <a:t>     - e.g. t</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o turn the palm down </a:t>
            </a:r>
          </a:p>
          <a:p>
            <a:pPr marL="0" marR="0" lvl="0" indent="0" algn="l" defTabSz="914400" rtl="0" eaLnBrk="1" fontAlgn="auto" latinLnBrk="0" hangingPunct="1">
              <a:lnSpc>
                <a:spcPct val="100000"/>
              </a:lnSpc>
              <a:spcBef>
                <a:spcPct val="20000"/>
              </a:spcBef>
              <a:spcAft>
                <a:spcPts val="0"/>
              </a:spcAft>
              <a:buClrTx/>
              <a:buSzTx/>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Supination</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charset="0"/>
              </a:rPr>
              <a:t>    - e.g. t</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o turn the palm up</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NB: The terms ‘prone’ and ‘supine’ relevant to exercise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Prone – face down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Supine - face up</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Pronation and Supination </a:t>
            </a:r>
            <a:endParaRPr lang="en-GB" dirty="0">
              <a:solidFill>
                <a:schemeClr val="tx1"/>
              </a:solidFill>
              <a:latin typeface="Avenir LT Std 65 Medium"/>
              <a:cs typeface="Arial" charset="0"/>
            </a:endParaRPr>
          </a:p>
        </p:txBody>
      </p:sp>
      <p:pic>
        <p:nvPicPr>
          <p:cNvPr id="7" name="Picture 5" descr="pronate supinate.jpg"/>
          <p:cNvPicPr>
            <a:picLocks noChangeAspect="1"/>
          </p:cNvPicPr>
          <p:nvPr/>
        </p:nvPicPr>
        <p:blipFill>
          <a:blip r:embed="rId2" cstate="print"/>
          <a:srcRect/>
          <a:stretch>
            <a:fillRect/>
          </a:stretch>
        </p:blipFill>
        <p:spPr bwMode="auto">
          <a:xfrm>
            <a:off x="2051720" y="1844824"/>
            <a:ext cx="4562475"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Plantar Flexion and Dorsi Flexion</a:t>
            </a:r>
            <a:endParaRPr lang="en-GB" dirty="0">
              <a:solidFill>
                <a:schemeClr val="tx1"/>
              </a:solidFill>
              <a:latin typeface="Avenir LT Std 65 Medium"/>
              <a:cs typeface="Arial" charset="0"/>
            </a:endParaRPr>
          </a:p>
        </p:txBody>
      </p:sp>
      <p:sp>
        <p:nvSpPr>
          <p:cNvPr id="7" name="Rectangle 6"/>
          <p:cNvSpPr/>
          <p:nvPr/>
        </p:nvSpPr>
        <p:spPr>
          <a:xfrm>
            <a:off x="611560" y="2132856"/>
            <a:ext cx="8064896" cy="2677656"/>
          </a:xfrm>
          <a:prstGeom prst="rect">
            <a:avLst/>
          </a:prstGeom>
        </p:spPr>
        <p:txBody>
          <a:bodyPr wrap="square">
            <a:spAutoFit/>
          </a:bodyPr>
          <a:lstStyle/>
          <a:p>
            <a:pPr>
              <a:buFont typeface="Arial" pitchFamily="34" charset="0"/>
              <a:buChar char="•"/>
            </a:pPr>
            <a:r>
              <a:rPr lang="en-GB" sz="2800" dirty="0">
                <a:latin typeface="Avenir LT Std 65 Medium"/>
                <a:cs typeface="Arial" charset="0"/>
              </a:rPr>
              <a:t> Plantar Flexion - pointing the toes away from  </a:t>
            </a:r>
          </a:p>
          <a:p>
            <a:r>
              <a:rPr lang="en-GB" sz="2800" dirty="0">
                <a:latin typeface="Avenir LT Std 65 Medium"/>
                <a:cs typeface="Arial" charset="0"/>
              </a:rPr>
              <a:t>  the body</a:t>
            </a:r>
          </a:p>
          <a:p>
            <a:r>
              <a:rPr lang="en-GB" sz="2800" dirty="0">
                <a:latin typeface="Avenir LT Std 65 Medium"/>
                <a:cs typeface="Arial" charset="0"/>
              </a:rPr>
              <a:t>  - e.g. upward movement of a standing calf raise</a:t>
            </a:r>
          </a:p>
          <a:p>
            <a:endParaRPr lang="en-GB" sz="2800" dirty="0">
              <a:latin typeface="Avenir LT Std 65 Medium"/>
              <a:cs typeface="Arial" charset="0"/>
            </a:endParaRPr>
          </a:p>
          <a:p>
            <a:pPr>
              <a:buFont typeface="Arial" pitchFamily="34" charset="0"/>
              <a:buChar char="•"/>
            </a:pPr>
            <a:r>
              <a:rPr lang="en-GB" sz="2800" dirty="0">
                <a:latin typeface="Avenir LT Std 65 Medium"/>
                <a:cs typeface="Arial" charset="0"/>
              </a:rPr>
              <a:t> Dorsi Flexion - to pull the toes towards the body</a:t>
            </a:r>
          </a:p>
          <a:p>
            <a:r>
              <a:rPr lang="en-GB" sz="2800" dirty="0">
                <a:latin typeface="Avenir LT Std 65 Medium"/>
                <a:cs typeface="Arial" charset="0"/>
              </a:rPr>
              <a:t>  - e.g. digging the heel in the ground </a:t>
            </a:r>
          </a:p>
        </p:txBody>
      </p:sp>
    </p:spTree>
    <p:extLst>
      <p:ext uri="{BB962C8B-B14F-4D97-AF65-F5344CB8AC3E}">
        <p14:creationId xmlns:p14="http://schemas.microsoft.com/office/powerpoint/2010/main" val="41860604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Plantar Flexion and Dorsi Flexion </a:t>
            </a:r>
            <a:endParaRPr lang="en-GB" dirty="0">
              <a:solidFill>
                <a:schemeClr val="tx1"/>
              </a:solidFill>
              <a:latin typeface="Avenir LT Std 65 Medium"/>
              <a:cs typeface="Arial" charset="0"/>
            </a:endParaRPr>
          </a:p>
        </p:txBody>
      </p:sp>
      <p:pic>
        <p:nvPicPr>
          <p:cNvPr id="7" name="Picture 5" descr="plantar dorsi flex.jpg"/>
          <p:cNvPicPr>
            <a:picLocks noChangeAspect="1"/>
          </p:cNvPicPr>
          <p:nvPr/>
        </p:nvPicPr>
        <p:blipFill>
          <a:blip r:embed="rId2" cstate="print"/>
          <a:srcRect/>
          <a:stretch>
            <a:fillRect/>
          </a:stretch>
        </p:blipFill>
        <p:spPr bwMode="auto">
          <a:xfrm>
            <a:off x="2267744" y="1844824"/>
            <a:ext cx="4552950" cy="45624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Protraction and Retraction</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539552" y="1916832"/>
            <a:ext cx="8229600" cy="3557587"/>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Protraction - the shoulders are drawn forwards,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rounding the shoulders</a:t>
            </a:r>
          </a:p>
          <a:p>
            <a:pPr marL="0" marR="0" lvl="0" indent="0" algn="l" defTabSz="914400" rtl="0" eaLnBrk="1" fontAlgn="auto" latinLnBrk="0" hangingPunct="1">
              <a:lnSpc>
                <a:spcPct val="100000"/>
              </a:lnSpc>
              <a:spcBef>
                <a:spcPct val="20000"/>
              </a:spcBef>
              <a:spcAft>
                <a:spcPts val="0"/>
              </a:spcAft>
              <a:buClrTx/>
              <a:buSzTx/>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a:p>
            <a:pPr marL="263525" marR="0" lvl="0" indent="-263525"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Retraction - the shoulders are drawn back as if to bring the shoulder blades (scapulae) as close together as possible and push the chest forwards </a:t>
            </a:r>
          </a:p>
        </p:txBody>
      </p:sp>
    </p:spTree>
    <p:extLst>
      <p:ext uri="{BB962C8B-B14F-4D97-AF65-F5344CB8AC3E}">
        <p14:creationId xmlns:p14="http://schemas.microsoft.com/office/powerpoint/2010/main" val="41860604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Protraction and Retraction </a:t>
            </a:r>
            <a:endParaRPr lang="en-GB" dirty="0">
              <a:solidFill>
                <a:schemeClr val="tx1"/>
              </a:solidFill>
              <a:latin typeface="Avenir LT Std 65 Medium"/>
              <a:cs typeface="Arial" charset="0"/>
            </a:endParaRPr>
          </a:p>
        </p:txBody>
      </p:sp>
      <p:pic>
        <p:nvPicPr>
          <p:cNvPr id="7" name="Picture 5" descr="protract retract.jpg"/>
          <p:cNvPicPr>
            <a:picLocks noChangeAspect="1"/>
          </p:cNvPicPr>
          <p:nvPr/>
        </p:nvPicPr>
        <p:blipFill>
          <a:blip r:embed="rId2" cstate="print"/>
          <a:srcRect/>
          <a:stretch>
            <a:fillRect/>
          </a:stretch>
        </p:blipFill>
        <p:spPr bwMode="auto">
          <a:xfrm>
            <a:off x="2195736" y="1772816"/>
            <a:ext cx="4552950" cy="455295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331640" y="4653136"/>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 Anatomy and Physiology for Exercise</a:t>
            </a:r>
          </a:p>
        </p:txBody>
      </p:sp>
      <p:sp>
        <p:nvSpPr>
          <p:cNvPr id="5" name="Title 1"/>
          <p:cNvSpPr txBox="1">
            <a:spLocks/>
          </p:cNvSpPr>
          <p:nvPr/>
        </p:nvSpPr>
        <p:spPr>
          <a:xfrm>
            <a:off x="683568" y="2708920"/>
            <a:ext cx="7772400" cy="1470025"/>
          </a:xfrm>
          <a:prstGeom prst="rect">
            <a:avLst/>
          </a:prstGeom>
        </p:spPr>
        <p:txBody>
          <a:bodyPr vert="horz" lIns="91440" tIns="45720" rIns="91440" bIns="45720" rtlCol="0" anchor="t">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a:ln>
                  <a:noFill/>
                </a:ln>
                <a:effectLst/>
                <a:uLnTx/>
                <a:uFillTx/>
                <a:latin typeface="Avenir LT Std 65 Medium"/>
                <a:ea typeface="+mj-ea"/>
                <a:cs typeface="Arial" charset="0"/>
              </a:rPr>
              <a:t>Bones</a:t>
            </a:r>
            <a:r>
              <a:rPr kumimoji="0" lang="en-US" sz="4000" b="1" i="0" u="none" strike="noStrike" kern="1200" cap="none" spc="0" normalizeH="0" noProof="0" dirty="0">
                <a:ln>
                  <a:noFill/>
                </a:ln>
                <a:effectLst/>
                <a:uLnTx/>
                <a:uFillTx/>
                <a:latin typeface="Avenir LT Std 65 Medium"/>
                <a:ea typeface="+mj-ea"/>
                <a:cs typeface="Arial" charset="0"/>
              </a:rPr>
              <a:t> &amp; Joints</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4000" b="1" baseline="0" dirty="0">
                <a:latin typeface="Avenir LT Std 65 Medium"/>
                <a:ea typeface="+mj-ea"/>
                <a:cs typeface="Arial" charset="0"/>
              </a:rPr>
              <a:t>Special</a:t>
            </a:r>
            <a:r>
              <a:rPr lang="en-US" sz="4000" b="1" dirty="0">
                <a:latin typeface="Avenir LT Std 65 Medium"/>
                <a:ea typeface="+mj-ea"/>
                <a:cs typeface="Arial" charset="0"/>
              </a:rPr>
              <a:t> Populations</a:t>
            </a:r>
            <a:endParaRPr kumimoji="0" lang="en-GB" sz="4000" b="1" i="0" u="none" strike="noStrike" kern="1200" cap="none" spc="0" normalizeH="0" baseline="0" noProof="0" dirty="0">
              <a:ln>
                <a:noFill/>
              </a:ln>
              <a:effectLst/>
              <a:uLnTx/>
              <a:uFillTx/>
              <a:latin typeface="Avenir LT Std 65 Medium"/>
              <a:ea typeface="+mj-ea"/>
              <a:cs typeface="Arial" charset="0"/>
            </a:endParaRPr>
          </a:p>
        </p:txBody>
      </p:sp>
    </p:spTree>
    <p:extLst>
      <p:ext uri="{BB962C8B-B14F-4D97-AF65-F5344CB8AC3E}">
        <p14:creationId xmlns:p14="http://schemas.microsoft.com/office/powerpoint/2010/main" val="30126192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Title 1"/>
          <p:cNvSpPr>
            <a:spLocks noGrp="1"/>
          </p:cNvSpPr>
          <p:nvPr>
            <p:ph type="title"/>
          </p:nvPr>
        </p:nvSpPr>
        <p:spPr>
          <a:xfrm>
            <a:off x="467544" y="1052736"/>
            <a:ext cx="8229600" cy="792088"/>
          </a:xfrm>
        </p:spPr>
        <p:txBody>
          <a:bodyPr rtlCol="0">
            <a:normAutofit/>
          </a:bodyPr>
          <a:lstStyle/>
          <a:p>
            <a:pPr algn="ctr" eaLnBrk="1" fontAlgn="auto" hangingPunct="1">
              <a:spcAft>
                <a:spcPts val="0"/>
              </a:spcAft>
              <a:defRPr/>
            </a:pPr>
            <a:r>
              <a:rPr lang="en-GB" dirty="0">
                <a:solidFill>
                  <a:schemeClr val="tx1"/>
                </a:solidFill>
                <a:latin typeface="Arial" charset="0"/>
                <a:cs typeface="Arial" charset="0"/>
              </a:rPr>
              <a:t>Bones and Joints - Special populations</a:t>
            </a:r>
          </a:p>
        </p:txBody>
      </p:sp>
      <p:sp>
        <p:nvSpPr>
          <p:cNvPr id="9" name="Content Placeholder 6"/>
          <p:cNvSpPr txBox="1">
            <a:spLocks/>
          </p:cNvSpPr>
          <p:nvPr/>
        </p:nvSpPr>
        <p:spPr>
          <a:xfrm>
            <a:off x="539552" y="1772816"/>
            <a:ext cx="8229600" cy="4752528"/>
          </a:xfrm>
          <a:prstGeom prst="rect">
            <a:avLst/>
          </a:prstGeom>
        </p:spPr>
        <p:txBody>
          <a:bodyPr/>
          <a:lstStyle/>
          <a:p>
            <a:pPr algn="ctr">
              <a:lnSpc>
                <a:spcPct val="90000"/>
              </a:lnSpc>
              <a:spcBef>
                <a:spcPct val="20000"/>
              </a:spcBef>
              <a:defRPr/>
            </a:pPr>
            <a:r>
              <a:rPr lang="en-GB" sz="2400" b="1" dirty="0">
                <a:latin typeface="Avenir LT Std 65 Medium"/>
                <a:cs typeface="Arial" charset="0"/>
              </a:rPr>
              <a:t>Work on a case by case basis with individuals but bear </a:t>
            </a:r>
          </a:p>
          <a:p>
            <a:pPr algn="ctr">
              <a:lnSpc>
                <a:spcPct val="90000"/>
              </a:lnSpc>
              <a:spcBef>
                <a:spcPct val="20000"/>
              </a:spcBef>
              <a:defRPr/>
            </a:pPr>
            <a:r>
              <a:rPr lang="en-GB" sz="2400" b="1" dirty="0">
                <a:latin typeface="Avenir LT Std 65 Medium"/>
                <a:cs typeface="Arial" charset="0"/>
              </a:rPr>
              <a:t>   the following changes in mind</a:t>
            </a:r>
          </a:p>
          <a:p>
            <a:pPr>
              <a:lnSpc>
                <a:spcPct val="90000"/>
              </a:lnSpc>
              <a:spcBef>
                <a:spcPct val="20000"/>
              </a:spcBef>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Young people in the 14 – 16 age range</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Growing bone not fully ossified therefore vulnerable to damage.</a:t>
            </a:r>
            <a:r>
              <a:rPr kumimoji="0" lang="en-GB" sz="2400" b="0" i="0" u="none" strike="noStrike" kern="1200" cap="none" spc="0" normalizeH="0" noProof="0" dirty="0">
                <a:ln>
                  <a:noFill/>
                </a:ln>
                <a:solidFill>
                  <a:schemeClr val="tx1"/>
                </a:solidFill>
                <a:effectLst/>
                <a:uLnTx/>
                <a:uFillTx/>
                <a:latin typeface="Avenir LT Std 65 Medium"/>
                <a:cs typeface="Arial" charset="0"/>
              </a:rPr>
              <a:t>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1" u="none" strike="noStrike" kern="1200" cap="none" spc="0" normalizeH="0" baseline="0" noProof="0" dirty="0">
                <a:ln>
                  <a:noFill/>
                </a:ln>
                <a:solidFill>
                  <a:schemeClr val="tx1"/>
                </a:solidFill>
                <a:effectLst/>
                <a:uLnTx/>
                <a:uFillTx/>
                <a:latin typeface="Avenir LT Std 65 Medium"/>
                <a:cs typeface="Arial" charset="0"/>
              </a:rPr>
              <a:t>Avoid heavy, very strenuous or repetitive exercise </a:t>
            </a:r>
          </a:p>
          <a:p>
            <a:pPr marL="914400" marR="0" lvl="2" indent="0" algn="l" defTabSz="914400" rtl="0" eaLnBrk="1" fontAlgn="auto" latinLnBrk="0" hangingPunct="1">
              <a:lnSpc>
                <a:spcPct val="90000"/>
              </a:lnSpc>
              <a:spcBef>
                <a:spcPct val="20000"/>
              </a:spcBef>
              <a:spcAft>
                <a:spcPts val="0"/>
              </a:spcAft>
              <a:buClrTx/>
              <a:buSzTx/>
              <a:buFont typeface="Arial"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Pregnancy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Stability of synovial joints affected by the hormone relaxin and altered centre of gravity.</a:t>
            </a:r>
            <a:r>
              <a:rPr kumimoji="0" lang="en-GB" sz="2400" b="0" i="0" u="none" strike="noStrike" kern="1200" cap="none" spc="0" normalizeH="0" noProof="0" dirty="0">
                <a:ln>
                  <a:noFill/>
                </a:ln>
                <a:solidFill>
                  <a:schemeClr val="tx1"/>
                </a:solidFill>
                <a:effectLst/>
                <a:uLnTx/>
                <a:uFillTx/>
                <a:latin typeface="Avenir LT Std 65 Medium"/>
                <a:cs typeface="Arial" charset="0"/>
              </a:rPr>
              <a:t>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1" u="none" strike="noStrike" kern="1200" cap="none" spc="0" normalizeH="0" baseline="0" noProof="0" dirty="0">
                <a:ln>
                  <a:noFill/>
                </a:ln>
                <a:solidFill>
                  <a:schemeClr val="tx1"/>
                </a:solidFill>
                <a:effectLst/>
                <a:uLnTx/>
                <a:uFillTx/>
                <a:latin typeface="Avenir LT Std 65 Medium"/>
                <a:cs typeface="Arial" charset="0"/>
              </a:rPr>
              <a:t>Avoid high impact exercise and fast changes of  direction </a:t>
            </a:r>
          </a:p>
        </p:txBody>
      </p:sp>
    </p:spTree>
    <p:extLst>
      <p:ext uri="{BB962C8B-B14F-4D97-AF65-F5344CB8AC3E}">
        <p14:creationId xmlns:p14="http://schemas.microsoft.com/office/powerpoint/2010/main" val="418606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24744"/>
            <a:ext cx="8229600" cy="720080"/>
          </a:xfrm>
        </p:spPr>
        <p:txBody>
          <a:bodyPr>
            <a:normAutofit/>
          </a:bodyPr>
          <a:lstStyle/>
          <a:p>
            <a:pPr algn="ctr"/>
            <a:r>
              <a:rPr lang="en-GB" dirty="0">
                <a:solidFill>
                  <a:schemeClr val="tx1"/>
                </a:solidFill>
                <a:latin typeface="Arial" charset="0"/>
                <a:cs typeface="Arial" charset="0"/>
              </a:rPr>
              <a:t>Bones and Joints - Special populations</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395536" y="2132856"/>
            <a:ext cx="8229600" cy="4392488"/>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Ageing</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Decreased bone density – susceptibility to fractures/osteoporosis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Decreased synovial fluid – stiffer joints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Thinning cartilage – reduced shock absorbency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Less elastic ligaments and tendons – reduced joint stability</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lang="en-GB" sz="2400" dirty="0">
                <a:latin typeface="Avenir LT Std 65 Medium"/>
                <a:cs typeface="Arial" charset="0"/>
              </a:rPr>
              <a:t>Age </a:t>
            </a:r>
            <a:r>
              <a:rPr lang="en-GB" sz="2400">
                <a:latin typeface="Avenir LT Std 65 Medium"/>
                <a:cs typeface="Arial" charset="0"/>
              </a:rPr>
              <a:t>related diseases</a:t>
            </a:r>
            <a:endParaRPr kumimoji="0" lang="en-GB" sz="2400" b="0" i="0" u="none" strike="noStrike" kern="1200" cap="none" spc="0" normalizeH="0" baseline="0" noProof="0" dirty="0">
              <a:ln>
                <a:noFill/>
              </a:ln>
              <a:solidFill>
                <a:schemeClr val="tx1"/>
              </a:solidFill>
              <a:effectLst/>
              <a:uLnTx/>
              <a:uFillTx/>
              <a:latin typeface="Avenir LT Std 65 Medium"/>
              <a:cs typeface="Arial" charset="0"/>
            </a:endParaRP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a:lnSpc>
                <a:spcPct val="90000"/>
              </a:lnSpc>
              <a:spcBef>
                <a:spcPct val="20000"/>
              </a:spcBef>
              <a:buFont typeface="Arial" pitchFamily="34" charset="0"/>
              <a:buChar char="•"/>
              <a:defRPr/>
            </a:pPr>
            <a:r>
              <a:rPr lang="en-GB" sz="2800" dirty="0">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Disability</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Limitations will be specific to the disability </a:t>
            </a:r>
          </a:p>
        </p:txBody>
      </p:sp>
    </p:spTree>
    <p:extLst>
      <p:ext uri="{BB962C8B-B14F-4D97-AF65-F5344CB8AC3E}">
        <p14:creationId xmlns:p14="http://schemas.microsoft.com/office/powerpoint/2010/main" val="41860604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331640" y="4437112"/>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 Anatomy and Physiology for Exercise</a:t>
            </a:r>
          </a:p>
        </p:txBody>
      </p:sp>
      <p:sp>
        <p:nvSpPr>
          <p:cNvPr id="5" name="Title 4"/>
          <p:cNvSpPr txBox="1">
            <a:spLocks/>
          </p:cNvSpPr>
          <p:nvPr/>
        </p:nvSpPr>
        <p:spPr>
          <a:xfrm>
            <a:off x="899592" y="2924944"/>
            <a:ext cx="7772400" cy="1470025"/>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Arial" charset="0"/>
                <a:ea typeface="+mj-ea"/>
                <a:cs typeface="Arial" charset="0"/>
              </a:rPr>
              <a:t>Muscles and Muscle Actions </a:t>
            </a:r>
            <a:endParaRPr kumimoji="0" lang="en-GB" sz="4000" b="1" i="0" u="none" strike="noStrike" kern="1200" cap="none" spc="0" normalizeH="0" baseline="0" noProof="0" dirty="0">
              <a:ln>
                <a:noFill/>
              </a:ln>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Title 4"/>
          <p:cNvSpPr>
            <a:spLocks noGrp="1"/>
          </p:cNvSpPr>
          <p:nvPr>
            <p:ph type="title"/>
          </p:nvPr>
        </p:nvSpPr>
        <p:spPr>
          <a:xfrm>
            <a:off x="467544" y="1196752"/>
            <a:ext cx="8229600" cy="792163"/>
          </a:xfrm>
        </p:spPr>
        <p:txBody>
          <a:bodyPr/>
          <a:lstStyle/>
          <a:p>
            <a:pPr algn="ctr" eaLnBrk="1" hangingPunct="1"/>
            <a:r>
              <a:rPr lang="en-GB" dirty="0">
                <a:solidFill>
                  <a:schemeClr val="tx1"/>
                </a:solidFill>
                <a:latin typeface="Avenir LT Std 65 Medium"/>
              </a:rPr>
              <a:t>Learning Outcomes</a:t>
            </a:r>
          </a:p>
        </p:txBody>
      </p:sp>
      <p:sp>
        <p:nvSpPr>
          <p:cNvPr id="8" name="Content Placeholder 7"/>
          <p:cNvSpPr txBox="1">
            <a:spLocks/>
          </p:cNvSpPr>
          <p:nvPr/>
        </p:nvSpPr>
        <p:spPr>
          <a:xfrm>
            <a:off x="395536" y="1916832"/>
            <a:ext cx="8352928" cy="4248150"/>
          </a:xfrm>
          <a:prstGeom prst="rect">
            <a:avLst/>
          </a:prstGeom>
        </p:spPr>
        <p:txBody>
          <a:bodyPr rtlCol="0">
            <a:noAutofit/>
          </a:bodyPr>
          <a:lstStyle/>
          <a:p>
            <a:pPr>
              <a:lnSpc>
                <a:spcPct val="90000"/>
              </a:lnSpc>
              <a:spcBef>
                <a:spcPct val="20000"/>
              </a:spcBef>
              <a:buFont typeface="Arial" pitchFamily="34" charset="0"/>
              <a:buNone/>
              <a:defRPr/>
            </a:pPr>
            <a:r>
              <a:rPr kumimoji="0" lang="en-GB" sz="2800" b="1" i="0" u="none" strike="noStrike" kern="1200" cap="none" spc="0" normalizeH="0" baseline="0" noProof="0" dirty="0">
                <a:ln>
                  <a:noFill/>
                </a:ln>
                <a:solidFill>
                  <a:schemeClr val="tx1"/>
                </a:solidFill>
                <a:effectLst/>
                <a:uLnTx/>
                <a:uFillTx/>
                <a:latin typeface="Avenir LT Std 65 Medium"/>
                <a:cs typeface="Arial" charset="0"/>
              </a:rPr>
              <a:t>Session</a:t>
            </a:r>
            <a:r>
              <a:rPr kumimoji="0" lang="en-GB" sz="2800" b="1" i="0" u="none" strike="noStrike" kern="1200" cap="none" spc="0" normalizeH="0" noProof="0" dirty="0">
                <a:ln>
                  <a:noFill/>
                </a:ln>
                <a:solidFill>
                  <a:schemeClr val="tx1"/>
                </a:solidFill>
                <a:effectLst/>
                <a:uLnTx/>
                <a:uFillTx/>
                <a:latin typeface="Avenir LT Std 65 Medium"/>
                <a:cs typeface="Arial" charset="0"/>
              </a:rPr>
              <a:t> Aims:</a:t>
            </a:r>
          </a:p>
          <a:p>
            <a:pPr marL="358775" indent="-266700">
              <a:lnSpc>
                <a:spcPct val="90000"/>
              </a:lnSpc>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Identify the three types of muscle tissue and their</a:t>
            </a:r>
            <a:r>
              <a:rPr kumimoji="0" lang="en-GB" sz="2800" b="0" i="0" u="none" strike="noStrike" kern="1200" cap="none" spc="0" normalizeH="0" noProof="0" dirty="0">
                <a:ln>
                  <a:noFill/>
                </a:ln>
                <a:solidFill>
                  <a:schemeClr val="tx1"/>
                </a:solidFill>
                <a:effectLst/>
                <a:uLnTx/>
                <a:uFillTx/>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characteristics</a:t>
            </a:r>
          </a:p>
          <a:p>
            <a:pPr marL="108000">
              <a:lnSpc>
                <a:spcPct val="90000"/>
              </a:lnSpc>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structure of skeletal muscle </a:t>
            </a:r>
          </a:p>
          <a:p>
            <a:pPr marL="108000">
              <a:lnSpc>
                <a:spcPct val="90000"/>
              </a:lnSpc>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Identify how muscles attach to the skeleton</a:t>
            </a:r>
          </a:p>
          <a:p>
            <a:pPr marL="108000">
              <a:lnSpc>
                <a:spcPct val="90000"/>
              </a:lnSpc>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Name and locate the main muscles</a:t>
            </a:r>
          </a:p>
          <a:p>
            <a:pPr marL="108000">
              <a:lnSpc>
                <a:spcPct val="90000"/>
              </a:lnSpc>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structure and function of the pelvic </a:t>
            </a:r>
          </a:p>
          <a:p>
            <a:pPr marL="108000">
              <a:lnSpc>
                <a:spcPct val="90000"/>
              </a:lnSpc>
              <a:defRPr/>
            </a:pPr>
            <a:r>
              <a:rPr lang="en-GB" sz="2800" noProof="0" dirty="0">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floor muscles </a:t>
            </a:r>
          </a:p>
          <a:p>
            <a:pPr marL="108000">
              <a:lnSpc>
                <a:spcPct val="90000"/>
              </a:lnSpc>
              <a:buFont typeface="Arial" pitchFamily="34" charset="0"/>
              <a:buChar char="•"/>
              <a:defRPr/>
            </a:pPr>
            <a:r>
              <a:rPr lang="en-US" sz="2800" dirty="0">
                <a:latin typeface="Avenir LT Std 65 Medium"/>
                <a:cs typeface="Arial" charset="0"/>
              </a:rPr>
              <a:t> Identify joint actions by specific muscle groups</a:t>
            </a:r>
            <a:endParaRPr kumimoji="0" lang="en-GB" sz="28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Tissue Types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1844824"/>
            <a:ext cx="8229600" cy="4608512"/>
          </a:xfrm>
          <a:prstGeom prst="rect">
            <a:avLst/>
          </a:prstGeom>
        </p:spPr>
        <p:txBody>
          <a:bodyPr rtlCol="0">
            <a:noAutofit/>
          </a:bodyPr>
          <a:lstStyle/>
          <a:p>
            <a:pPr marL="0" marR="0" lvl="0" indent="0" algn="l" defTabSz="914400" rtl="0" eaLnBrk="1" fontAlgn="auto" latinLnBrk="0" hangingPunct="1">
              <a:lnSpc>
                <a:spcPct val="80000"/>
              </a:lnSpc>
              <a:spcBef>
                <a:spcPct val="20000"/>
              </a:spcBef>
              <a:spcAft>
                <a:spcPts val="0"/>
              </a:spcAft>
              <a:buClrTx/>
              <a:buSzTx/>
              <a:buFont typeface="Arial"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There are three types of muscle tissue:</a:t>
            </a:r>
          </a:p>
          <a:p>
            <a:pPr marL="0" marR="0" lvl="0" indent="0" algn="l" defTabSz="914400" rtl="0" eaLnBrk="1" fontAlgn="auto" latinLnBrk="0" hangingPunct="1">
              <a:lnSpc>
                <a:spcPct val="80000"/>
              </a:lnSpc>
              <a:spcBef>
                <a:spcPct val="20000"/>
              </a:spcBef>
              <a:spcAft>
                <a:spcPts val="0"/>
              </a:spcAft>
              <a:buClrTx/>
              <a:buSzTx/>
              <a:buFont typeface="Arial"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Voluntary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Skeletal or striated muscle, involved in exercise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Under conscious control</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Involuntary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Smooth muscle, e.g. digestive tract, artery wall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-Under unconscious control</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Cardiac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Striated and involuntary</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Specialist heart muscle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Under unconscious control</a:t>
            </a:r>
            <a:endParaRPr kumimoji="0" lang="en-GB" sz="24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2276872"/>
            <a:ext cx="2736304" cy="1224136"/>
          </a:xfrm>
        </p:spPr>
        <p:txBody>
          <a:bodyPr>
            <a:normAutofit/>
          </a:bodyPr>
          <a:lstStyle/>
          <a:p>
            <a:pPr algn="ctr" eaLnBrk="1" hangingPunct="1"/>
            <a:r>
              <a:rPr lang="en-US" dirty="0">
                <a:solidFill>
                  <a:schemeClr val="tx1"/>
                </a:solidFill>
                <a:latin typeface="Avenir LT Std 65 Medium"/>
                <a:cs typeface="Arial" charset="0"/>
              </a:rPr>
              <a:t>Muscle Structure</a:t>
            </a:r>
            <a:endParaRPr lang="en-GB" dirty="0">
              <a:solidFill>
                <a:schemeClr val="tx1"/>
              </a:solidFill>
              <a:latin typeface="Avenir LT Std 65 Medium"/>
              <a:cs typeface="Arial" charset="0"/>
            </a:endParaRPr>
          </a:p>
        </p:txBody>
      </p:sp>
      <p:pic>
        <p:nvPicPr>
          <p:cNvPr id="7" name="Picture 4" descr="musc structure.jpg"/>
          <p:cNvPicPr>
            <a:picLocks noChangeAspect="1"/>
          </p:cNvPicPr>
          <p:nvPr/>
        </p:nvPicPr>
        <p:blipFill>
          <a:blip r:embed="rId2" cstate="print"/>
          <a:srcRect/>
          <a:stretch>
            <a:fillRect/>
          </a:stretch>
        </p:blipFill>
        <p:spPr bwMode="auto">
          <a:xfrm>
            <a:off x="3923928" y="1196752"/>
            <a:ext cx="4429125" cy="5328592"/>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Attachments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395536" y="1844824"/>
            <a:ext cx="8086725" cy="4105399"/>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Muscles attach to the skeleton via:</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Tendons</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Muscle fascia converges to form the tendon which attaches to the bone </a:t>
            </a:r>
          </a:p>
          <a:p>
            <a:pPr marL="811213" marR="0" lvl="1" indent="-365125" algn="l" defTabSz="914400" rtl="0" eaLnBrk="1" fontAlgn="auto" latinLnBrk="0" hangingPunct="1">
              <a:lnSpc>
                <a:spcPct val="100000"/>
              </a:lnSpc>
              <a:spcBef>
                <a:spcPct val="20000"/>
              </a:spcBef>
              <a:spcAft>
                <a:spcPts val="0"/>
              </a:spcAft>
              <a:buClrTx/>
              <a:buSzTx/>
              <a:buFont typeface="Arial" pitchFamily="34" charset="0"/>
              <a:buChar char="•"/>
              <a:tabLst>
                <a:tab pos="446088" algn="l"/>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Aponeurosis (flattened tendons) of other  muscles</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e.g. abdominals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Directly onto the bone via muscle fascia </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2132856"/>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Contractions – General Rules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2060848"/>
            <a:ext cx="8229600" cy="3673475"/>
          </a:xfrm>
          <a:prstGeom prst="rect">
            <a:avLst/>
          </a:prstGeom>
        </p:spPr>
        <p:txBody>
          <a:bodyPr/>
          <a:lstStyle/>
          <a:p>
            <a:pPr marL="914400" marR="0" lvl="1" indent="-4572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Muscles pull </a:t>
            </a:r>
          </a:p>
          <a:p>
            <a:pPr marL="914400" marR="0" lvl="1" indent="-4572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 muscle crosses at least one joint </a:t>
            </a:r>
          </a:p>
          <a:p>
            <a:pPr marL="914400" marR="0" lvl="1" indent="-4572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 muscle contracts</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along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its line of fibre </a:t>
            </a:r>
          </a:p>
          <a:p>
            <a:pPr marL="914400" marR="0" lvl="1" indent="-4572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Muscles work in pairs </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1700808"/>
            <a:ext cx="8229600" cy="4525963"/>
          </a:xfrm>
          <a:prstGeom prst="rect">
            <a:avLst/>
          </a:prstGeom>
        </p:spPr>
        <p:txBody>
          <a:bodyPr/>
          <a:lstStyle/>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Muscles work in pairs: </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Front &amp; back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e.g. biceps &amp; triceps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263525" marR="0" lvl="0" indent="-263525" algn="l" defTabSz="914400" rtl="0" eaLnBrk="1" fontAlgn="auto" latinLnBrk="0" hangingPunct="1">
              <a:lnSpc>
                <a:spcPct val="8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Prime mover / agonist - the muscle responsible for</a:t>
            </a: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bringing about the action </a:t>
            </a:r>
          </a:p>
          <a:p>
            <a:pPr marL="0" marR="0" lvl="0" indent="0" algn="l" defTabSz="914400" rtl="0" eaLnBrk="1" fontAlgn="auto" latinLnBrk="0" hangingPunct="1">
              <a:lnSpc>
                <a:spcPct val="80000"/>
              </a:lnSpc>
              <a:spcBef>
                <a:spcPct val="20000"/>
              </a:spcBef>
              <a:spcAft>
                <a:spcPts val="0"/>
              </a:spcAft>
              <a:buClrTx/>
              <a:buSzTx/>
              <a:tabLst/>
              <a:defRPr/>
            </a:pPr>
            <a:r>
              <a:rPr lang="en-GB" sz="2800" noProof="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e.g. biceps curl – agonist = bicep </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263525" marR="0" lvl="0" indent="-263525" algn="l" defTabSz="914400" rtl="0" eaLnBrk="1" fontAlgn="auto" latinLnBrk="0" hangingPunct="1">
              <a:lnSpc>
                <a:spcPct val="8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Antagonist - the opposite muscle that relaxes for movement to occur</a:t>
            </a:r>
          </a:p>
          <a:p>
            <a:pPr marL="457200" marR="0" lvl="1"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e.g. biceps curl – antagonist = tricep</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Types of Muscle Contraction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395536" y="1844824"/>
            <a:ext cx="8229600" cy="4680520"/>
          </a:xfrm>
          <a:prstGeom prst="rect">
            <a:avLst/>
          </a:prstGeom>
        </p:spPr>
        <p:txBody>
          <a:bodyPr rtlCol="0">
            <a:normAutofit lnSpcReduction="10000"/>
          </a:bodyPr>
          <a:lstStyle/>
          <a:p>
            <a:pPr>
              <a:lnSpc>
                <a:spcPct val="80000"/>
              </a:lnSpc>
              <a:spcBef>
                <a:spcPct val="20000"/>
              </a:spcBef>
              <a:buFont typeface="Arial" pitchFamily="34" charset="0"/>
              <a:buChar char="•"/>
              <a:defRPr/>
            </a:pPr>
            <a:r>
              <a:rPr kumimoji="0" lang="en-GB" sz="2600" b="0" i="0" u="none" strike="noStrike" kern="1200" cap="none" spc="0" normalizeH="0" noProof="0" dirty="0">
                <a:ln>
                  <a:noFill/>
                </a:ln>
                <a:solidFill>
                  <a:schemeClr val="tx1"/>
                </a:solidFill>
                <a:effectLst/>
                <a:uLnTx/>
                <a:uFillTx/>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Concentric</a:t>
            </a:r>
          </a:p>
          <a:p>
            <a:pPr marL="914400" marR="0" lvl="2"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Muscle develops tension and shortens, overcoming load and gravity </a:t>
            </a:r>
          </a:p>
          <a:p>
            <a:pPr>
              <a:lnSpc>
                <a:spcPct val="8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Eccentric </a:t>
            </a:r>
          </a:p>
          <a:p>
            <a:pPr marL="914400" marR="0" lvl="2"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Muscle lengthens (with tension), resisting gravity, returning a load to the starting position in a controlled manner </a:t>
            </a:r>
          </a:p>
          <a:p>
            <a:pPr>
              <a:lnSpc>
                <a:spcPct val="8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Isometric</a:t>
            </a:r>
          </a:p>
          <a:p>
            <a:pPr marL="914400" marR="0" lvl="2"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Static or held </a:t>
            </a:r>
          </a:p>
          <a:p>
            <a:pPr>
              <a:lnSpc>
                <a:spcPct val="8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Isotonic </a:t>
            </a:r>
          </a:p>
          <a:p>
            <a:pPr marL="914400" marR="0" lvl="2"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Moving contraction (concentric and eccentric phases)</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Fibre Types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395288" y="2060575"/>
            <a:ext cx="8229600" cy="2592388"/>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Skeletal muscles are made from several different types of fibre and vary in two ways: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Colour</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Speed of contraction</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Fibre Types</a:t>
            </a:r>
            <a:endParaRPr lang="en-GB" dirty="0">
              <a:solidFill>
                <a:schemeClr val="tx1"/>
              </a:solidFill>
              <a:latin typeface="Avenir LT Std 65 Medium"/>
              <a:cs typeface="Arial" charset="0"/>
            </a:endParaRPr>
          </a:p>
        </p:txBody>
      </p:sp>
      <p:graphicFrame>
        <p:nvGraphicFramePr>
          <p:cNvPr id="7" name="Table 6"/>
          <p:cNvGraphicFramePr>
            <a:graphicFrameLocks noGrp="1"/>
          </p:cNvGraphicFramePr>
          <p:nvPr>
            <p:extLst>
              <p:ext uri="{D42A27DB-BD31-4B8C-83A1-F6EECF244321}">
                <p14:modId xmlns:p14="http://schemas.microsoft.com/office/powerpoint/2010/main" val="87683260"/>
              </p:ext>
            </p:extLst>
          </p:nvPr>
        </p:nvGraphicFramePr>
        <p:xfrm>
          <a:off x="251519" y="1916832"/>
          <a:ext cx="8640962" cy="4158229"/>
        </p:xfrm>
        <a:graphic>
          <a:graphicData uri="http://schemas.openxmlformats.org/drawingml/2006/table">
            <a:tbl>
              <a:tblPr>
                <a:tableStyleId>{0505E3EF-67EA-436B-97B2-0124C06EBD24}</a:tableStyleId>
              </a:tblPr>
              <a:tblGrid>
                <a:gridCol w="2736305">
                  <a:extLst>
                    <a:ext uri="{9D8B030D-6E8A-4147-A177-3AD203B41FA5}">
                      <a16:colId xmlns:a16="http://schemas.microsoft.com/office/drawing/2014/main" val="20000"/>
                    </a:ext>
                  </a:extLst>
                </a:gridCol>
                <a:gridCol w="2808312">
                  <a:extLst>
                    <a:ext uri="{9D8B030D-6E8A-4147-A177-3AD203B41FA5}">
                      <a16:colId xmlns:a16="http://schemas.microsoft.com/office/drawing/2014/main" val="20001"/>
                    </a:ext>
                  </a:extLst>
                </a:gridCol>
                <a:gridCol w="3096345">
                  <a:extLst>
                    <a:ext uri="{9D8B030D-6E8A-4147-A177-3AD203B41FA5}">
                      <a16:colId xmlns:a16="http://schemas.microsoft.com/office/drawing/2014/main" val="20002"/>
                    </a:ext>
                  </a:extLst>
                </a:gridCol>
              </a:tblGrid>
              <a:tr h="5467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u="none" strike="noStrike" cap="none" normalizeH="0" baseline="0" dirty="0">
                          <a:ln>
                            <a:noFill/>
                          </a:ln>
                          <a:effectLst/>
                        </a:rPr>
                        <a:t>Slow twitch fibres </a:t>
                      </a:r>
                      <a:endParaRPr kumimoji="0" lang="en-GB" sz="2400" b="1" i="0" u="none" strike="noStrike" cap="none" normalizeH="0" baseline="0" dirty="0">
                        <a:ln>
                          <a:noFill/>
                        </a:ln>
                        <a:solidFill>
                          <a:srgbClr val="FFFFFF"/>
                        </a:solidFill>
                        <a:effectLst/>
                        <a:latin typeface="Calibri" pitchFamily="34" charset="0"/>
                      </a:endParaRPr>
                    </a:p>
                  </a:txBody>
                  <a:tcPr horzOverflow="overflow"/>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u="none" strike="noStrike" cap="none" normalizeH="0" baseline="0" dirty="0">
                          <a:ln>
                            <a:noFill/>
                          </a:ln>
                          <a:effectLst/>
                        </a:rPr>
                        <a:t>Fast twitch fibres </a:t>
                      </a:r>
                      <a:endParaRPr kumimoji="0" lang="en-GB" sz="2400" b="1" i="0" u="none" strike="noStrike" cap="none" normalizeH="0" baseline="0" dirty="0">
                        <a:ln>
                          <a:noFill/>
                        </a:ln>
                        <a:solidFill>
                          <a:srgbClr val="FFFFFF"/>
                        </a:solidFill>
                        <a:effectLst/>
                        <a:latin typeface="Calibri" pitchFamily="34" charset="0"/>
                      </a:endParaRPr>
                    </a:p>
                  </a:txBody>
                  <a:tcPr horzOverflow="overflow"/>
                </a:tc>
                <a:tc h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dirty="0">
                        <a:ln>
                          <a:noFill/>
                        </a:ln>
                        <a:solidFill>
                          <a:srgbClr val="FFFFFF"/>
                        </a:solidFill>
                        <a:effectLst/>
                        <a:latin typeface="Calibri" pitchFamily="34" charset="0"/>
                      </a:endParaRPr>
                    </a:p>
                  </a:txBody>
                  <a:tcPr horzOverflow="overflow"/>
                </a:tc>
                <a:extLst>
                  <a:ext uri="{0D108BD9-81ED-4DB2-BD59-A6C34878D82A}">
                    <a16:rowId xmlns:a16="http://schemas.microsoft.com/office/drawing/2014/main" val="10000"/>
                  </a:ext>
                </a:extLst>
              </a:tr>
              <a:tr h="5483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Type l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Type llb</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a:ln>
                            <a:noFill/>
                          </a:ln>
                          <a:solidFill>
                            <a:srgbClr val="000000"/>
                          </a:solidFill>
                          <a:effectLst/>
                          <a:latin typeface="Calibri" pitchFamily="34" charset="0"/>
                        </a:rPr>
                        <a:t>Type lla</a:t>
                      </a:r>
                      <a:endParaRPr kumimoji="0" lang="en-GB" sz="2400" b="0" i="0" u="none" strike="noStrike" cap="none" normalizeH="0" baseline="0" dirty="0">
                        <a:ln>
                          <a:noFill/>
                        </a:ln>
                        <a:solidFill>
                          <a:srgbClr val="000000"/>
                        </a:solidFill>
                        <a:effectLst/>
                        <a:latin typeface="Calibri" pitchFamily="34" charset="0"/>
                      </a:endParaRPr>
                    </a:p>
                  </a:txBody>
                  <a:tcPr horzOverflow="overflow"/>
                </a:tc>
                <a:extLst>
                  <a:ext uri="{0D108BD9-81ED-4DB2-BD59-A6C34878D82A}">
                    <a16:rowId xmlns:a16="http://schemas.microsoft.com/office/drawing/2014/main" val="10001"/>
                  </a:ext>
                </a:extLst>
              </a:tr>
              <a:tr h="4890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slow oxidative fibres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fast glycolytic fibres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a:ln>
                            <a:noFill/>
                          </a:ln>
                          <a:solidFill>
                            <a:srgbClr val="000000"/>
                          </a:solidFill>
                          <a:effectLst/>
                          <a:latin typeface="Calibri" pitchFamily="34" charset="0"/>
                        </a:rPr>
                        <a:t>fast oxidative glycolytic</a:t>
                      </a:r>
                      <a:endParaRPr kumimoji="0" lang="en-GB" sz="2400" b="0" i="0" u="none" strike="noStrike" cap="none" normalizeH="0" baseline="0" dirty="0">
                        <a:ln>
                          <a:noFill/>
                        </a:ln>
                        <a:solidFill>
                          <a:srgbClr val="000000"/>
                        </a:solidFill>
                        <a:effectLst/>
                        <a:latin typeface="Calibri" pitchFamily="34" charset="0"/>
                      </a:endParaRPr>
                    </a:p>
                  </a:txBody>
                  <a:tcPr horzOverflow="overflow"/>
                </a:tc>
                <a:extLst>
                  <a:ext uri="{0D108BD9-81ED-4DB2-BD59-A6C34878D82A}">
                    <a16:rowId xmlns:a16="http://schemas.microsoft.com/office/drawing/2014/main" val="10002"/>
                  </a:ext>
                </a:extLst>
              </a:tr>
              <a:tr h="54675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red in colour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white in colour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a:ln>
                            <a:noFill/>
                          </a:ln>
                          <a:solidFill>
                            <a:srgbClr val="000000"/>
                          </a:solidFill>
                          <a:effectLst/>
                          <a:latin typeface="Calibri" pitchFamily="34" charset="0"/>
                        </a:rPr>
                        <a:t>pink in colour </a:t>
                      </a:r>
                      <a:endParaRPr kumimoji="0" lang="en-GB" sz="2400" b="0" i="0" u="none" strike="noStrike" cap="none" normalizeH="0" baseline="0" dirty="0">
                        <a:ln>
                          <a:noFill/>
                        </a:ln>
                        <a:solidFill>
                          <a:srgbClr val="000000"/>
                        </a:solidFill>
                        <a:effectLst/>
                        <a:latin typeface="Calibri" pitchFamily="34" charset="0"/>
                      </a:endParaRPr>
                    </a:p>
                  </a:txBody>
                  <a:tcPr horzOverflow="overflow"/>
                </a:tc>
                <a:extLst>
                  <a:ext uri="{0D108BD9-81ED-4DB2-BD59-A6C34878D82A}">
                    <a16:rowId xmlns:a16="http://schemas.microsoft.com/office/drawing/2014/main" val="10003"/>
                  </a:ext>
                </a:extLst>
              </a:tr>
              <a:tr h="8395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contain large numbers of mitochondria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contain low numbers of mitochondria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a:ln>
                            <a:noFill/>
                          </a:ln>
                          <a:solidFill>
                            <a:srgbClr val="000000"/>
                          </a:solidFill>
                          <a:effectLst/>
                          <a:latin typeface="Calibri" pitchFamily="34" charset="0"/>
                        </a:rPr>
                        <a:t>larger amount of mitochondria than type llb fibres</a:t>
                      </a:r>
                      <a:endParaRPr kumimoji="0" lang="en-GB" sz="2400" b="0" i="0" u="none" strike="noStrike" cap="none" normalizeH="0" baseline="0" dirty="0">
                        <a:ln>
                          <a:noFill/>
                        </a:ln>
                        <a:solidFill>
                          <a:srgbClr val="000000"/>
                        </a:solidFill>
                        <a:effectLst/>
                        <a:latin typeface="Calibri" pitchFamily="34" charset="0"/>
                      </a:endParaRPr>
                    </a:p>
                  </a:txBody>
                  <a:tcPr horzOverflow="overflow"/>
                </a:tc>
                <a:extLst>
                  <a:ext uri="{0D108BD9-81ED-4DB2-BD59-A6C34878D82A}">
                    <a16:rowId xmlns:a16="http://schemas.microsoft.com/office/drawing/2014/main" val="10004"/>
                  </a:ext>
                </a:extLst>
              </a:tr>
              <a:tr h="83857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endurance type activities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u="none" strike="noStrike" cap="none" normalizeH="0" baseline="0" dirty="0">
                          <a:ln>
                            <a:noFill/>
                          </a:ln>
                          <a:effectLst/>
                        </a:rPr>
                        <a:t>strength / anaerobic type activities </a:t>
                      </a:r>
                      <a:endParaRPr kumimoji="0" lang="en-GB" sz="2400" b="0" i="0" u="none" strike="noStrike" cap="none" normalizeH="0" baseline="0" dirty="0">
                        <a:ln>
                          <a:noFill/>
                        </a:ln>
                        <a:solidFill>
                          <a:srgbClr val="000000"/>
                        </a:solidFill>
                        <a:effectLst/>
                        <a:latin typeface="Calibri"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a:ln>
                            <a:noFill/>
                          </a:ln>
                          <a:solidFill>
                            <a:srgbClr val="000000"/>
                          </a:solidFill>
                          <a:effectLst/>
                          <a:latin typeface="Calibri" pitchFamily="34" charset="0"/>
                        </a:rPr>
                        <a:t>intermediate fibres assist type1 &amp; typellb</a:t>
                      </a:r>
                      <a:endParaRPr kumimoji="0" lang="en-GB" sz="2400" b="0" i="0" u="none" strike="noStrike" cap="none" normalizeH="0" baseline="0" dirty="0">
                        <a:ln>
                          <a:noFill/>
                        </a:ln>
                        <a:solidFill>
                          <a:srgbClr val="000000"/>
                        </a:solidFill>
                        <a:effectLst/>
                        <a:latin typeface="Calibri" pitchFamily="34" charset="0"/>
                      </a:endParaRPr>
                    </a:p>
                  </a:txBody>
                  <a:tcPr horzOverflow="overflow"/>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1860604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Fibre Recruitment</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1844824"/>
            <a:ext cx="8229600" cy="4248150"/>
          </a:xfrm>
          <a:prstGeom prst="rect">
            <a:avLst/>
          </a:prstGeom>
        </p:spPr>
        <p:txBody>
          <a:bodyPr/>
          <a:lstStyle/>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 nervous system controls muscular contraction </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Motor units consist of a single motor nerve and all the muscle fibres it innervates </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All of the fibres in that motor will be recruited when the stimulus is sent from the nervous system – ‘all or none law’</a:t>
            </a: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8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More units will be recruited when more strength is required </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Fibre Recruitment </a:t>
            </a:r>
            <a:endParaRPr lang="en-GB" dirty="0">
              <a:solidFill>
                <a:schemeClr val="tx1"/>
              </a:solidFill>
              <a:latin typeface="Avenir LT Std 65 Medium"/>
              <a:cs typeface="Arial" charset="0"/>
            </a:endParaRPr>
          </a:p>
        </p:txBody>
      </p:sp>
      <p:pic>
        <p:nvPicPr>
          <p:cNvPr id="7" name="Picture 4" descr="musc fibre recruit.jpg"/>
          <p:cNvPicPr>
            <a:picLocks noChangeAspect="1"/>
          </p:cNvPicPr>
          <p:nvPr/>
        </p:nvPicPr>
        <p:blipFill>
          <a:blip r:embed="rId2" cstate="print"/>
          <a:srcRect/>
          <a:stretch>
            <a:fillRect/>
          </a:stretch>
        </p:blipFill>
        <p:spPr bwMode="auto">
          <a:xfrm>
            <a:off x="1691680" y="1916832"/>
            <a:ext cx="5829300" cy="46005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r>
              <a:rPr lang="en-US" sz="4000" b="1" dirty="0">
                <a:solidFill>
                  <a:schemeClr val="tx1"/>
                </a:solidFill>
                <a:latin typeface="Avenir LT Std 65 Medium" pitchFamily="34" charset="0"/>
              </a:rPr>
              <a:t>Muscles of the Body</a:t>
            </a:r>
          </a:p>
        </p:txBody>
      </p:sp>
      <p:sp>
        <p:nvSpPr>
          <p:cNvPr id="4" name="Subtitle 5"/>
          <p:cNvSpPr txBox="1">
            <a:spLocks/>
          </p:cNvSpPr>
          <p:nvPr/>
        </p:nvSpPr>
        <p:spPr>
          <a:xfrm>
            <a:off x="1403350" y="3860800"/>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Anatomical Terms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323528" y="1844824"/>
            <a:ext cx="4536504" cy="4525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Anatomical terms help you to distinguish between different parts of the anatomy, they also help with learning muscle names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The terms relate to the anatomical position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pic>
        <p:nvPicPr>
          <p:cNvPr id="8" name="Picture 5" descr="anatomical terms.jpg"/>
          <p:cNvPicPr>
            <a:picLocks noChangeAspect="1"/>
          </p:cNvPicPr>
          <p:nvPr/>
        </p:nvPicPr>
        <p:blipFill>
          <a:blip r:embed="rId2" cstate="print"/>
          <a:srcRect/>
          <a:stretch>
            <a:fillRect/>
          </a:stretch>
        </p:blipFill>
        <p:spPr bwMode="auto">
          <a:xfrm>
            <a:off x="4788024" y="1988840"/>
            <a:ext cx="4076700" cy="36195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Muscle Origins and Insertions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1844824"/>
            <a:ext cx="8229600" cy="4597970"/>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There are some general rules to help you to understand muscle origins and insertions:</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a:lnSpc>
                <a:spcPct val="90000"/>
              </a:lnSpc>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Origin: usually nearer the midline of the body or </a:t>
            </a:r>
          </a:p>
          <a:p>
            <a:pPr>
              <a:lnSpc>
                <a:spcPct val="90000"/>
              </a:lnSpc>
              <a:spcBef>
                <a:spcPct val="20000"/>
              </a:spcBef>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superior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endParaRPr lang="en-GB" sz="800" dirty="0">
              <a:latin typeface="Avenir LT Std 65 Medium"/>
              <a:cs typeface="Arial" pitchFamily="34" charset="0"/>
            </a:endParaRPr>
          </a:p>
          <a:p>
            <a:pPr>
              <a:lnSpc>
                <a:spcPct val="90000"/>
              </a:lnSpc>
              <a:spcBef>
                <a:spcPct val="20000"/>
              </a:spcBef>
              <a:buFont typeface="Arial" pitchFamily="34" charset="0"/>
              <a:buChar char="•"/>
            </a:pP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Insertion: usually away from the midline or </a:t>
            </a:r>
          </a:p>
          <a:p>
            <a:pPr>
              <a:lnSpc>
                <a:spcPct val="90000"/>
              </a:lnSpc>
              <a:spcBef>
                <a:spcPct val="20000"/>
              </a:spcBef>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inferior </a:t>
            </a:r>
          </a:p>
          <a:p>
            <a:pPr marL="92075" marR="0" lvl="1"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There are exceptions e.g. some muscles that run vertically reverse this rule e.g. rectus abdominis</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539552" y="2420888"/>
            <a:ext cx="2736304" cy="1944216"/>
          </a:xfrm>
        </p:spPr>
        <p:txBody>
          <a:bodyPr>
            <a:normAutofit/>
          </a:bodyPr>
          <a:lstStyle/>
          <a:p>
            <a:pPr algn="ctr" eaLnBrk="1" hangingPunct="1"/>
            <a:r>
              <a:rPr lang="en-US" dirty="0">
                <a:solidFill>
                  <a:schemeClr val="tx1"/>
                </a:solidFill>
                <a:latin typeface="Avenir LT Std 65 Medium"/>
                <a:cs typeface="Arial" charset="0"/>
              </a:rPr>
              <a:t>Muscles of the Human Body </a:t>
            </a:r>
            <a:endParaRPr lang="en-GB" dirty="0">
              <a:solidFill>
                <a:schemeClr val="tx1"/>
              </a:solidFill>
              <a:latin typeface="Avenir LT Std 65 Medium"/>
              <a:cs typeface="Arial" charset="0"/>
            </a:endParaRPr>
          </a:p>
        </p:txBody>
      </p:sp>
      <p:pic>
        <p:nvPicPr>
          <p:cNvPr id="7" name="Picture 4" descr="musc of body.jpg"/>
          <p:cNvPicPr>
            <a:picLocks noChangeAspect="1"/>
          </p:cNvPicPr>
          <p:nvPr/>
        </p:nvPicPr>
        <p:blipFill>
          <a:blip r:embed="rId2" cstate="print"/>
          <a:srcRect/>
          <a:stretch>
            <a:fillRect/>
          </a:stretch>
        </p:blipFill>
        <p:spPr bwMode="auto">
          <a:xfrm>
            <a:off x="3851920" y="1340768"/>
            <a:ext cx="4410075" cy="527685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fontScale="92500" lnSpcReduction="10000"/>
          </a:bodyPr>
          <a:lstStyle/>
          <a:p>
            <a:pPr algn="ctr"/>
            <a:br>
              <a:rPr lang="en-US" sz="4000" dirty="0">
                <a:solidFill>
                  <a:schemeClr val="tx1"/>
                </a:solidFill>
                <a:latin typeface="Avenir LT Std 65 Medium" pitchFamily="34" charset="0"/>
              </a:rPr>
            </a:br>
            <a:r>
              <a:rPr lang="en-US" sz="4000" b="1" dirty="0">
                <a:solidFill>
                  <a:schemeClr val="tx1"/>
                </a:solidFill>
                <a:latin typeface="Avenir LT Std 65 Medium" pitchFamily="34" charset="0"/>
              </a:rPr>
              <a:t>Muscles of the Upper Limb  </a:t>
            </a:r>
          </a:p>
          <a:p>
            <a:endParaRPr lang="en-US" sz="3600" b="1" dirty="0">
              <a:solidFill>
                <a:schemeClr val="tx1"/>
              </a:solidFill>
              <a:latin typeface="Avenir LT Std 65 Medium" pitchFamily="34" charset="0"/>
            </a:endParaRPr>
          </a:p>
        </p:txBody>
      </p:sp>
      <p:sp>
        <p:nvSpPr>
          <p:cNvPr id="4" name="Subtitle 5"/>
          <p:cNvSpPr txBox="1">
            <a:spLocks/>
          </p:cNvSpPr>
          <p:nvPr/>
        </p:nvSpPr>
        <p:spPr>
          <a:xfrm>
            <a:off x="1403648" y="4509120"/>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Biceps </a:t>
            </a:r>
            <a:endParaRPr lang="en-GB" dirty="0">
              <a:solidFill>
                <a:schemeClr val="tx1"/>
              </a:solidFill>
              <a:latin typeface="Avenir LT Std 65 Medium"/>
              <a:cs typeface="Arial" charset="0"/>
            </a:endParaRPr>
          </a:p>
        </p:txBody>
      </p:sp>
      <p:pic>
        <p:nvPicPr>
          <p:cNvPr id="7" name="Picture 5" descr="biceps.jpg"/>
          <p:cNvPicPr>
            <a:picLocks noChangeAspect="1"/>
          </p:cNvPicPr>
          <p:nvPr/>
        </p:nvPicPr>
        <p:blipFill>
          <a:blip r:embed="rId2" cstate="print"/>
          <a:srcRect/>
          <a:stretch>
            <a:fillRect/>
          </a:stretch>
        </p:blipFill>
        <p:spPr bwMode="auto">
          <a:xfrm>
            <a:off x="467544" y="2060848"/>
            <a:ext cx="3771900" cy="4171950"/>
          </a:xfrm>
          <a:prstGeom prst="rect">
            <a:avLst/>
          </a:prstGeom>
          <a:noFill/>
          <a:ln w="9525">
            <a:noFill/>
            <a:miter lim="800000"/>
            <a:headEnd/>
            <a:tailEnd/>
          </a:ln>
        </p:spPr>
      </p:pic>
      <p:sp>
        <p:nvSpPr>
          <p:cNvPr id="8" name="Content Placeholder 5"/>
          <p:cNvSpPr txBox="1">
            <a:spLocks/>
          </p:cNvSpPr>
          <p:nvPr/>
        </p:nvSpPr>
        <p:spPr>
          <a:xfrm>
            <a:off x="4499992" y="2276872"/>
            <a:ext cx="4464496" cy="367347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Scapula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Radius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Joints crossed - elbow &amp; shoulder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flexes the elbow &amp; </a:t>
            </a:r>
            <a:r>
              <a:rPr lang="en-GB" sz="2400" dirty="0">
                <a:latin typeface="Avenir LT Std 65 Medium"/>
                <a:cs typeface="Arial" pitchFamily="34" charset="0"/>
              </a:rPr>
              <a:t>s</a:t>
            </a:r>
            <a:r>
              <a:rPr kumimoji="0" lang="en-GB" sz="2400" b="0" u="none" strike="noStrike" kern="1200" cap="none" spc="0" normalizeH="0" baseline="0" noProof="0" dirty="0">
                <a:ln>
                  <a:noFill/>
                </a:ln>
                <a:solidFill>
                  <a:schemeClr val="tx1"/>
                </a:solidFill>
                <a:effectLst/>
                <a:uLnTx/>
                <a:uFillTx/>
                <a:latin typeface="Avenir LT Std 65 Medium"/>
                <a:cs typeface="Arial" pitchFamily="34" charset="0"/>
              </a:rPr>
              <a:t>upinates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the forearm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biceps curl</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Triceps </a:t>
            </a:r>
            <a:endParaRPr lang="en-GB" dirty="0">
              <a:solidFill>
                <a:schemeClr val="tx1"/>
              </a:solidFill>
              <a:latin typeface="Avenir LT Std 65 Medium"/>
              <a:cs typeface="Arial" charset="0"/>
            </a:endParaRPr>
          </a:p>
        </p:txBody>
      </p:sp>
      <p:pic>
        <p:nvPicPr>
          <p:cNvPr id="7" name="Picture 5" descr="triceps.jpg"/>
          <p:cNvPicPr>
            <a:picLocks noChangeAspect="1"/>
          </p:cNvPicPr>
          <p:nvPr/>
        </p:nvPicPr>
        <p:blipFill>
          <a:blip r:embed="rId2" cstate="print"/>
          <a:srcRect/>
          <a:stretch>
            <a:fillRect/>
          </a:stretch>
        </p:blipFill>
        <p:spPr bwMode="auto">
          <a:xfrm>
            <a:off x="179512" y="2204864"/>
            <a:ext cx="3981450" cy="3981450"/>
          </a:xfrm>
          <a:prstGeom prst="rect">
            <a:avLst/>
          </a:prstGeom>
          <a:noFill/>
          <a:ln w="9525">
            <a:noFill/>
            <a:miter lim="800000"/>
            <a:headEnd/>
            <a:tailEnd/>
          </a:ln>
        </p:spPr>
      </p:pic>
      <p:sp>
        <p:nvSpPr>
          <p:cNvPr id="8" name="Content Placeholder 5"/>
          <p:cNvSpPr txBox="1">
            <a:spLocks/>
          </p:cNvSpPr>
          <p:nvPr/>
        </p:nvSpPr>
        <p:spPr>
          <a:xfrm>
            <a:off x="4283968" y="2132856"/>
            <a:ext cx="4608512" cy="4176464"/>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scapula  and humerus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ulna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Joints crossed - elbow &amp;</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p>
          <a:p>
            <a:pPr marL="0" marR="0" lvl="0" indent="0" algn="l" defTabSz="914400" rtl="0" eaLnBrk="1" fontAlgn="auto" latinLnBrk="0" hangingPunct="1">
              <a:lnSpc>
                <a:spcPct val="100000"/>
              </a:lnSpc>
              <a:spcBef>
                <a:spcPct val="20000"/>
              </a:spcBef>
              <a:spcAft>
                <a:spcPts val="0"/>
              </a:spcAft>
              <a:buClrTx/>
              <a:buSzTx/>
              <a:tabLst/>
              <a:defRPr/>
            </a:pPr>
            <a:r>
              <a:rPr lang="en-GB" sz="2400" baseline="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shoulder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extension of the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elbow</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a:t>
            </a:r>
            <a:r>
              <a:rPr kumimoji="0" lang="en-US" sz="2400" b="0" i="0" u="none" strike="noStrike" kern="1200" cap="none" spc="0" normalizeH="0" noProof="0" dirty="0">
                <a:ln>
                  <a:noFill/>
                </a:ln>
                <a:solidFill>
                  <a:schemeClr val="tx1"/>
                </a:solidFill>
                <a:effectLst/>
                <a:uLnTx/>
                <a:uFillTx/>
                <a:latin typeface="Avenir LT Std 65 Medium"/>
                <a:cs typeface="Arial" pitchFamily="34" charset="0"/>
              </a:rPr>
              <a:t> triceps dips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Brachialis </a:t>
            </a:r>
            <a:endParaRPr lang="en-GB" dirty="0">
              <a:solidFill>
                <a:schemeClr val="tx1"/>
              </a:solidFill>
              <a:latin typeface="Avenir LT Std 65 Medium"/>
              <a:cs typeface="Arial" charset="0"/>
            </a:endParaRPr>
          </a:p>
        </p:txBody>
      </p:sp>
      <p:pic>
        <p:nvPicPr>
          <p:cNvPr id="7" name="Picture 5" descr="brachialis.jpg"/>
          <p:cNvPicPr>
            <a:picLocks noChangeAspect="1"/>
          </p:cNvPicPr>
          <p:nvPr/>
        </p:nvPicPr>
        <p:blipFill>
          <a:blip r:embed="rId2" cstate="print"/>
          <a:srcRect/>
          <a:stretch>
            <a:fillRect/>
          </a:stretch>
        </p:blipFill>
        <p:spPr bwMode="auto">
          <a:xfrm>
            <a:off x="611560" y="1988840"/>
            <a:ext cx="3743325" cy="4171950"/>
          </a:xfrm>
          <a:prstGeom prst="rect">
            <a:avLst/>
          </a:prstGeom>
          <a:noFill/>
          <a:ln w="9525">
            <a:noFill/>
            <a:miter lim="800000"/>
            <a:headEnd/>
            <a:tailEnd/>
          </a:ln>
        </p:spPr>
      </p:pic>
      <p:sp>
        <p:nvSpPr>
          <p:cNvPr id="8" name="Content Placeholder 5"/>
          <p:cNvSpPr txBox="1">
            <a:spLocks/>
          </p:cNvSpPr>
          <p:nvPr/>
        </p:nvSpPr>
        <p:spPr>
          <a:xfrm>
            <a:off x="4572000" y="2132856"/>
            <a:ext cx="4053136" cy="295275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humerus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ulna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elbow</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flexes elbow</a:t>
            </a:r>
          </a:p>
          <a:p>
            <a:pPr marL="0" marR="0" lvl="0" indent="0" algn="l" defTabSz="914400" rtl="0" eaLnBrk="1" fontAlgn="auto" latinLnBrk="0" hangingPunct="1">
              <a:lnSpc>
                <a:spcPct val="100000"/>
              </a:lnSpc>
              <a:spcBef>
                <a:spcPct val="20000"/>
              </a:spcBef>
              <a:spcAft>
                <a:spcPts val="0"/>
              </a:spcAft>
              <a:buClrTx/>
              <a:buSzTx/>
              <a:tabLst/>
              <a:defRPr/>
            </a:pPr>
            <a:endParaRPr lang="en-US" sz="2400" dirty="0">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Deltoid </a:t>
            </a:r>
            <a:endParaRPr lang="en-GB" dirty="0">
              <a:solidFill>
                <a:schemeClr val="tx1"/>
              </a:solidFill>
              <a:latin typeface="Avenir LT Std 65 Medium"/>
              <a:cs typeface="Arial" charset="0"/>
            </a:endParaRPr>
          </a:p>
        </p:txBody>
      </p:sp>
      <p:pic>
        <p:nvPicPr>
          <p:cNvPr id="7" name="Picture 5" descr="deltoid.jpg"/>
          <p:cNvPicPr>
            <a:picLocks noChangeAspect="1"/>
          </p:cNvPicPr>
          <p:nvPr/>
        </p:nvPicPr>
        <p:blipFill>
          <a:blip r:embed="rId2" cstate="print"/>
          <a:srcRect/>
          <a:stretch>
            <a:fillRect/>
          </a:stretch>
        </p:blipFill>
        <p:spPr bwMode="auto">
          <a:xfrm>
            <a:off x="323528" y="1988840"/>
            <a:ext cx="3981450" cy="3981450"/>
          </a:xfrm>
          <a:prstGeom prst="rect">
            <a:avLst/>
          </a:prstGeom>
          <a:noFill/>
          <a:ln w="9525">
            <a:noFill/>
            <a:miter lim="800000"/>
            <a:headEnd/>
            <a:tailEnd/>
          </a:ln>
        </p:spPr>
      </p:pic>
      <p:sp>
        <p:nvSpPr>
          <p:cNvPr id="8" name="Content Placeholder 5"/>
          <p:cNvSpPr txBox="1">
            <a:spLocks/>
          </p:cNvSpPr>
          <p:nvPr/>
        </p:nvSpPr>
        <p:spPr>
          <a:xfrm>
            <a:off x="4355976" y="2132856"/>
            <a:ext cx="4464496" cy="3960440"/>
          </a:xfrm>
          <a:prstGeom prst="rect">
            <a:avLst/>
          </a:prstGeom>
        </p:spPr>
        <p:txBody>
          <a:bodyPr rtlCol="0">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Origin - clavicle and scapula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Insertion - humerus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Joint crossed - shoulder</a:t>
            </a:r>
          </a:p>
          <a:p>
            <a:pPr marL="0" marR="0" lvl="0" indent="0" algn="l" defTabSz="914400" rtl="0" eaLnBrk="1" fontAlgn="auto" latinLnBrk="0" hangingPunct="1">
              <a:lnSpc>
                <a:spcPct val="100000"/>
              </a:lnSpc>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Joint action - abducts the arm, assists in shoulder rotation </a:t>
            </a:r>
            <a:r>
              <a:rPr lang="en-GB" sz="2400" dirty="0">
                <a:latin typeface="Avenir LT Std 65 Medium"/>
                <a:cs typeface="Arial" charset="0"/>
              </a:rPr>
              <a:t>&amp; flexion</a:t>
            </a:r>
          </a:p>
          <a:p>
            <a:pPr marL="0" marR="0" lvl="0" indent="0" algn="l" defTabSz="914400" rtl="0" eaLnBrk="1" fontAlgn="auto" latinLnBrk="0" hangingPunct="1">
              <a:lnSpc>
                <a:spcPct val="100000"/>
              </a:lnSpc>
              <a:spcAft>
                <a:spcPts val="0"/>
              </a:spcAft>
              <a:buClrTx/>
              <a:buSzTx/>
              <a:tabLst/>
              <a:defRPr/>
            </a:pPr>
            <a:endParaRPr lang="en-US" sz="800" dirty="0">
              <a:latin typeface="Avenir LT Std 65 Medium"/>
              <a:cs typeface="Arial" charset="0"/>
            </a:endParaRPr>
          </a:p>
          <a:p>
            <a:pPr marL="0" marR="0" lvl="0" indent="0" algn="l" defTabSz="914400" rtl="0" eaLnBrk="1" fontAlgn="auto" latinLnBrk="0" hangingPunct="1">
              <a:lnSpc>
                <a:spcPct val="100000"/>
              </a:lnSpc>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charset="0"/>
              </a:rPr>
              <a:t>e.g. </a:t>
            </a:r>
            <a:r>
              <a:rPr lang="en-US" sz="2400" dirty="0">
                <a:latin typeface="Avenir LT Std 65 Medium"/>
                <a:cs typeface="Arial" charset="0"/>
              </a:rPr>
              <a:t>D</a:t>
            </a:r>
            <a:r>
              <a:rPr kumimoji="0" lang="en-US" sz="2400" b="0" i="0" u="none" strike="noStrike" kern="1200" cap="none" spc="0" normalizeH="0" baseline="0" noProof="0" dirty="0">
                <a:ln>
                  <a:noFill/>
                </a:ln>
                <a:solidFill>
                  <a:schemeClr val="tx1"/>
                </a:solidFill>
                <a:effectLst/>
                <a:uLnTx/>
                <a:uFillTx/>
                <a:latin typeface="Avenir LT Std 65 Medium"/>
                <a:cs typeface="Arial" charset="0"/>
              </a:rPr>
              <a:t>umbell lateral raise</a:t>
            </a:r>
            <a:endParaRPr kumimoji="0" lang="en-GB" sz="24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Latisimus Dorsi</a:t>
            </a:r>
            <a:endParaRPr lang="en-GB" dirty="0">
              <a:solidFill>
                <a:schemeClr val="tx1"/>
              </a:solidFill>
              <a:latin typeface="Avenir LT Std 65 Medium"/>
              <a:cs typeface="Arial" charset="0"/>
            </a:endParaRPr>
          </a:p>
        </p:txBody>
      </p:sp>
      <p:pic>
        <p:nvPicPr>
          <p:cNvPr id="7" name="Picture 5" descr="lat dorsi.jpg"/>
          <p:cNvPicPr>
            <a:picLocks noChangeAspect="1"/>
          </p:cNvPicPr>
          <p:nvPr/>
        </p:nvPicPr>
        <p:blipFill>
          <a:blip r:embed="rId2" cstate="print"/>
          <a:srcRect/>
          <a:stretch>
            <a:fillRect/>
          </a:stretch>
        </p:blipFill>
        <p:spPr bwMode="auto">
          <a:xfrm>
            <a:off x="251520" y="1844824"/>
            <a:ext cx="3971925" cy="3981450"/>
          </a:xfrm>
          <a:prstGeom prst="rect">
            <a:avLst/>
          </a:prstGeom>
          <a:noFill/>
          <a:ln w="9525">
            <a:noFill/>
            <a:miter lim="800000"/>
            <a:headEnd/>
            <a:tailEnd/>
          </a:ln>
        </p:spPr>
      </p:pic>
      <p:sp>
        <p:nvSpPr>
          <p:cNvPr id="8" name="Content Placeholder 5"/>
          <p:cNvSpPr txBox="1">
            <a:spLocks/>
          </p:cNvSpPr>
          <p:nvPr/>
        </p:nvSpPr>
        <p:spPr>
          <a:xfrm>
            <a:off x="4283968" y="1916832"/>
            <a:ext cx="4680520" cy="4176713"/>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-lumbar and sacral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vertebrae, thoracic vertebrae 7 </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12</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humerus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-shoulder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adducts, extends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and inwardly rotates the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shoulder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Lat pulldown</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Pectoralis Major</a:t>
            </a:r>
            <a:endParaRPr lang="en-GB" dirty="0">
              <a:solidFill>
                <a:schemeClr val="tx1"/>
              </a:solidFill>
              <a:latin typeface="Avenir LT Std 65 Medium"/>
              <a:cs typeface="Arial" charset="0"/>
            </a:endParaRPr>
          </a:p>
        </p:txBody>
      </p:sp>
      <p:pic>
        <p:nvPicPr>
          <p:cNvPr id="7" name="Picture 5" descr="pec major.jpg"/>
          <p:cNvPicPr>
            <a:picLocks noChangeAspect="1"/>
          </p:cNvPicPr>
          <p:nvPr/>
        </p:nvPicPr>
        <p:blipFill>
          <a:blip r:embed="rId2" cstate="print"/>
          <a:srcRect/>
          <a:stretch>
            <a:fillRect/>
          </a:stretch>
        </p:blipFill>
        <p:spPr bwMode="auto">
          <a:xfrm>
            <a:off x="251520" y="1916832"/>
            <a:ext cx="3981450" cy="3981450"/>
          </a:xfrm>
          <a:prstGeom prst="rect">
            <a:avLst/>
          </a:prstGeom>
          <a:noFill/>
          <a:ln w="9525">
            <a:noFill/>
            <a:miter lim="800000"/>
            <a:headEnd/>
            <a:tailEnd/>
          </a:ln>
        </p:spPr>
      </p:pic>
      <p:sp>
        <p:nvSpPr>
          <p:cNvPr id="8" name="Content Placeholder 5"/>
          <p:cNvSpPr txBox="1">
            <a:spLocks/>
          </p:cNvSpPr>
          <p:nvPr/>
        </p:nvSpPr>
        <p:spPr>
          <a:xfrm>
            <a:off x="4355976" y="2060848"/>
            <a:ext cx="4536504" cy="424847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clavicle and sternum</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h</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umerus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shoulder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horizontal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flexion, </a:t>
            </a:r>
            <a:r>
              <a:rPr lang="en-GB" sz="2400" dirty="0">
                <a:latin typeface="Avenir LT Std 65 Medium"/>
                <a:cs typeface="Arial" pitchFamily="34" charset="0"/>
              </a:rPr>
              <a:t>a</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dduction and inward </a:t>
            </a:r>
            <a:r>
              <a:rPr lang="en-GB" sz="2400" dirty="0">
                <a:latin typeface="Avenir LT Std 65 Medium"/>
                <a:cs typeface="Arial" pitchFamily="34" charset="0"/>
              </a:rPr>
              <a:t>  </a:t>
            </a:r>
          </a:p>
          <a:p>
            <a:pPr marL="0" marR="0" lvl="0" indent="0" algn="l" defTabSz="914400" rtl="0" eaLnBrk="1" fontAlgn="auto" latinLnBrk="0" hangingPunct="1">
              <a:lnSpc>
                <a:spcPct val="100000"/>
              </a:lnSpc>
              <a:spcBef>
                <a:spcPct val="20000"/>
              </a:spcBef>
              <a:spcAft>
                <a:spcPts val="0"/>
              </a:spcAft>
              <a:buClrTx/>
              <a:buSzTx/>
              <a:tabLst/>
              <a:defRPr/>
            </a:pP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rotation of the arm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Press</a:t>
            </a:r>
            <a:r>
              <a:rPr kumimoji="0" lang="en-US" sz="2400" b="0" i="0" u="none" strike="noStrike" kern="1200" cap="none" spc="0" normalizeH="0" noProof="0" dirty="0">
                <a:ln>
                  <a:noFill/>
                </a:ln>
                <a:solidFill>
                  <a:schemeClr val="tx1"/>
                </a:solidFill>
                <a:effectLst/>
                <a:uLnTx/>
                <a:uFillTx/>
                <a:latin typeface="Avenir LT Std 65 Medium"/>
                <a:cs typeface="Arial" pitchFamily="34" charset="0"/>
              </a:rPr>
              <a:t> up, pec dec</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Trapezius</a:t>
            </a:r>
            <a:endParaRPr lang="en-GB" dirty="0">
              <a:solidFill>
                <a:schemeClr val="tx1"/>
              </a:solidFill>
              <a:latin typeface="Avenir LT Std 65 Medium"/>
              <a:cs typeface="Arial" charset="0"/>
            </a:endParaRPr>
          </a:p>
        </p:txBody>
      </p:sp>
      <p:pic>
        <p:nvPicPr>
          <p:cNvPr id="7" name="Picture 5" descr="trapz.jpg"/>
          <p:cNvPicPr>
            <a:picLocks noChangeAspect="1"/>
          </p:cNvPicPr>
          <p:nvPr/>
        </p:nvPicPr>
        <p:blipFill>
          <a:blip r:embed="rId2" cstate="print"/>
          <a:srcRect/>
          <a:stretch>
            <a:fillRect/>
          </a:stretch>
        </p:blipFill>
        <p:spPr bwMode="auto">
          <a:xfrm>
            <a:off x="251520" y="1844824"/>
            <a:ext cx="3981450" cy="3971925"/>
          </a:xfrm>
          <a:prstGeom prst="rect">
            <a:avLst/>
          </a:prstGeom>
          <a:noFill/>
          <a:ln w="9525">
            <a:noFill/>
            <a:miter lim="800000"/>
            <a:headEnd/>
            <a:tailEnd/>
          </a:ln>
        </p:spPr>
      </p:pic>
      <p:sp>
        <p:nvSpPr>
          <p:cNvPr id="8" name="Content Placeholder 5"/>
          <p:cNvSpPr txBox="1">
            <a:spLocks/>
          </p:cNvSpPr>
          <p:nvPr/>
        </p:nvSpPr>
        <p:spPr>
          <a:xfrm>
            <a:off x="4262666" y="1988840"/>
            <a:ext cx="4608512" cy="4248472"/>
          </a:xfrm>
          <a:prstGeom prst="rect">
            <a:avLst/>
          </a:prstGeom>
        </p:spPr>
        <p:txBody>
          <a:bodyPr rtlCol="0">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Origin - C7, all thoracic </a:t>
            </a:r>
          </a:p>
          <a:p>
            <a:pPr marL="0" marR="0" lvl="0" indent="0" algn="l" defTabSz="914400" rtl="0" eaLnBrk="1" fontAlgn="auto" latinLnBrk="0" hangingPunct="1">
              <a:lnSpc>
                <a:spcPct val="100000"/>
              </a:lnSpc>
              <a:spcBef>
                <a:spcPct val="20000"/>
              </a:spcBef>
              <a:spcAft>
                <a:spcPts val="0"/>
              </a:spcAft>
              <a:buClrTx/>
              <a:buSzTx/>
              <a:tabLst/>
              <a:defRPr/>
            </a:pPr>
            <a:r>
              <a:rPr lang="en-GB" sz="2000" dirty="0">
                <a:latin typeface="Avenir LT Std 65 Medium"/>
                <a:cs typeface="Arial"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charset="0"/>
              </a:rPr>
              <a:t>vertebrae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Insertion - clavicle and</a:t>
            </a:r>
            <a:r>
              <a:rPr lang="en-GB" sz="2000" dirty="0">
                <a:latin typeface="Avenir LT Std 65 Medium"/>
                <a:cs typeface="Arial"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charset="0"/>
              </a:rPr>
              <a:t>scapula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Joint crossed - </a:t>
            </a:r>
            <a:r>
              <a:rPr lang="en-GB" sz="2000" dirty="0">
                <a:latin typeface="Avenir LT Std 65 Medium"/>
                <a:cs typeface="Arial" charset="0"/>
              </a:rPr>
              <a:t>sh</a:t>
            </a:r>
            <a:r>
              <a:rPr kumimoji="0" lang="en-GB" sz="2000" b="0" i="0" u="none" strike="noStrike" kern="1200" cap="none" spc="0" normalizeH="0" baseline="0" noProof="0" dirty="0">
                <a:ln>
                  <a:noFill/>
                </a:ln>
                <a:solidFill>
                  <a:schemeClr val="tx1"/>
                </a:solidFill>
                <a:effectLst/>
                <a:uLnTx/>
                <a:uFillTx/>
                <a:latin typeface="Avenir LT Std 65 Medium"/>
                <a:cs typeface="Arial" charset="0"/>
              </a:rPr>
              <a:t>oulder girdle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3 Joint actions:</a:t>
            </a:r>
          </a:p>
          <a:p>
            <a:pPr marL="0" marR="0" lvl="0" indent="0" algn="l" defTabSz="914400" rtl="0" eaLnBrk="1" fontAlgn="auto" latinLnBrk="0" hangingPunct="1">
              <a:lnSpc>
                <a:spcPct val="100000"/>
              </a:lnSpc>
              <a:spcBef>
                <a:spcPct val="20000"/>
              </a:spcBef>
              <a:spcAft>
                <a:spcPts val="0"/>
              </a:spcAft>
              <a:buClrTx/>
              <a:buSzTx/>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 Upper fibres extend the neck</a:t>
            </a:r>
          </a:p>
          <a:p>
            <a:pPr marL="0" marR="0" lvl="0" indent="0" algn="l" defTabSz="914400" rtl="0" eaLnBrk="1" fontAlgn="auto" latinLnBrk="0" hangingPunct="1">
              <a:lnSpc>
                <a:spcPct val="100000"/>
              </a:lnSpc>
              <a:spcBef>
                <a:spcPct val="20000"/>
              </a:spcBef>
              <a:spcAft>
                <a:spcPts val="0"/>
              </a:spcAft>
              <a:buClrTx/>
              <a:buSzTx/>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 Middle fibres retract the scapula</a:t>
            </a:r>
          </a:p>
          <a:p>
            <a:pPr marL="0" marR="0" lvl="0" indent="0" algn="l" defTabSz="914400" rtl="0" eaLnBrk="1" fontAlgn="auto" latinLnBrk="0" hangingPunct="1">
              <a:lnSpc>
                <a:spcPct val="100000"/>
              </a:lnSpc>
              <a:spcBef>
                <a:spcPct val="20000"/>
              </a:spcBef>
              <a:spcAft>
                <a:spcPts val="0"/>
              </a:spcAft>
              <a:buClrTx/>
              <a:buSzTx/>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 Lower fibres depress the scapula</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000" b="0" i="0" u="none" strike="noStrike" kern="1200" cap="none" spc="0" normalizeH="0" baseline="0" noProof="0" dirty="0">
                <a:ln>
                  <a:noFill/>
                </a:ln>
                <a:solidFill>
                  <a:schemeClr val="tx1"/>
                </a:solidFill>
                <a:effectLst/>
                <a:uLnTx/>
                <a:uFillTx/>
                <a:latin typeface="Avenir LT Std 65 Medium"/>
                <a:cs typeface="Arial" charset="0"/>
              </a:rPr>
              <a:t>e.g. </a:t>
            </a:r>
            <a:r>
              <a:rPr lang="en-US" sz="2000" dirty="0">
                <a:latin typeface="Avenir LT Std 65 Medium"/>
                <a:cs typeface="Arial" charset="0"/>
              </a:rPr>
              <a:t>Shoulder shrugs</a:t>
            </a:r>
            <a:endParaRPr kumimoji="0" lang="en-GB" sz="20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Rhomboids </a:t>
            </a:r>
            <a:endParaRPr lang="en-GB" dirty="0">
              <a:solidFill>
                <a:schemeClr val="tx1"/>
              </a:solidFill>
              <a:latin typeface="Avenir LT Std 65 Medium"/>
              <a:cs typeface="Arial" charset="0"/>
            </a:endParaRPr>
          </a:p>
        </p:txBody>
      </p:sp>
      <p:pic>
        <p:nvPicPr>
          <p:cNvPr id="7" name="Picture 5" descr="rhomboids.jpg"/>
          <p:cNvPicPr>
            <a:picLocks noChangeAspect="1"/>
          </p:cNvPicPr>
          <p:nvPr/>
        </p:nvPicPr>
        <p:blipFill>
          <a:blip r:embed="rId2" cstate="print"/>
          <a:srcRect/>
          <a:stretch>
            <a:fillRect/>
          </a:stretch>
        </p:blipFill>
        <p:spPr bwMode="auto">
          <a:xfrm>
            <a:off x="395536" y="1916832"/>
            <a:ext cx="3981450" cy="3981450"/>
          </a:xfrm>
          <a:prstGeom prst="rect">
            <a:avLst/>
          </a:prstGeom>
          <a:noFill/>
          <a:ln w="9525">
            <a:noFill/>
            <a:miter lim="800000"/>
            <a:headEnd/>
            <a:tailEnd/>
          </a:ln>
        </p:spPr>
      </p:pic>
      <p:sp>
        <p:nvSpPr>
          <p:cNvPr id="8" name="Content Placeholder 5"/>
          <p:cNvSpPr txBox="1">
            <a:spLocks/>
          </p:cNvSpPr>
          <p:nvPr/>
        </p:nvSpPr>
        <p:spPr>
          <a:xfrm>
            <a:off x="4427984" y="1916832"/>
            <a:ext cx="4392488" cy="4497388"/>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 Origin - spinous processes of </a:t>
            </a:r>
          </a:p>
          <a:p>
            <a:pPr marL="0" marR="0" lvl="0" indent="0" algn="l" defTabSz="914400" rtl="0" eaLnBrk="1" fontAlgn="auto" latinLnBrk="0" hangingPunct="1">
              <a:lnSpc>
                <a:spcPct val="90000"/>
              </a:lnSpc>
              <a:spcBef>
                <a:spcPct val="20000"/>
              </a:spcBef>
              <a:spcAft>
                <a:spcPts val="0"/>
              </a:spcAft>
              <a:buClrTx/>
              <a:buSzTx/>
              <a:tabLst/>
              <a:defRPr/>
            </a:pPr>
            <a:r>
              <a:rPr lang="en-GB" sz="2000" dirty="0">
                <a:latin typeface="Avenir LT Std 65 Medium"/>
                <a:cs typeface="Arial" pitchFamily="34"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cervical and thoracic vertebrae (C7  </a:t>
            </a:r>
          </a:p>
          <a:p>
            <a:pPr marL="0" marR="0" lvl="0" indent="0" algn="l" defTabSz="914400" rtl="0" eaLnBrk="1" fontAlgn="auto" latinLnBrk="0" hangingPunct="1">
              <a:lnSpc>
                <a:spcPct val="90000"/>
              </a:lnSpc>
              <a:spcBef>
                <a:spcPct val="20000"/>
              </a:spcBef>
              <a:spcAft>
                <a:spcPts val="0"/>
              </a:spcAft>
              <a:buClrTx/>
              <a:buSzTx/>
              <a:tabLst/>
              <a:defRPr/>
            </a:pPr>
            <a:r>
              <a:rPr lang="en-GB" sz="2000" dirty="0">
                <a:latin typeface="Avenir LT Std 65 Medium"/>
                <a:cs typeface="Arial" pitchFamily="34"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&amp; T1–T5)</a:t>
            </a:r>
          </a:p>
          <a:p>
            <a:pPr marL="182563" marR="0" lvl="0" indent="-1825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Insertion - medial border of</a:t>
            </a:r>
            <a:r>
              <a:rPr kumimoji="0" lang="en-GB" sz="20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scapula</a:t>
            </a:r>
          </a:p>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 Joint crossed - shoulder girdle </a:t>
            </a:r>
          </a:p>
          <a:p>
            <a:pPr marL="0" marR="0" lvl="0" indent="0" algn="l" defTabSz="914400" rtl="0" eaLnBrk="1" fontAlgn="auto" latinLnBrk="0" hangingPunct="1">
              <a:lnSpc>
                <a:spcPct val="90000"/>
              </a:lnSpc>
              <a:spcBef>
                <a:spcPct val="20000"/>
              </a:spcBef>
              <a:spcAft>
                <a:spcPts val="0"/>
              </a:spcAft>
              <a:buClrTx/>
              <a:buSzTx/>
              <a:tabLst/>
              <a:defRPr/>
            </a:pPr>
            <a:r>
              <a:rPr lang="en-GB" sz="2000" dirty="0">
                <a:latin typeface="Avenir LT Std 65 Medium"/>
                <a:cs typeface="Arial" pitchFamily="34"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(moves scapula relative to rib cage)</a:t>
            </a:r>
          </a:p>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 Joint actions - retracts scapula</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lang="en-GB" sz="2000" dirty="0">
                <a:latin typeface="Avenir LT Std 65 Medium"/>
                <a:cs typeface="Arial" pitchFamily="34" charset="0"/>
              </a:rPr>
              <a:t>  d</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ownwardly rotates scapula  </a:t>
            </a:r>
            <a:r>
              <a:rPr kumimoji="0" lang="en-GB" sz="2000" b="0" i="0" u="none" strike="noStrike" kern="1200" cap="none" spc="0" normalizeH="0" noProof="0" dirty="0">
                <a:ln>
                  <a:noFill/>
                </a:ln>
                <a:solidFill>
                  <a:schemeClr val="tx1"/>
                </a:solidFill>
                <a:effectLst/>
                <a:uLnTx/>
                <a:uFillTx/>
                <a:latin typeface="Avenir LT Std 65 Medium"/>
                <a:cs typeface="Arial" pitchFamily="34" charset="0"/>
              </a:rPr>
              <a:t>  </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lang="en-GB" sz="2000" dirty="0">
                <a:latin typeface="Avenir LT Std 65 Medium"/>
                <a:cs typeface="Arial" pitchFamily="34"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(works as a synergist with </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lang="en-GB" sz="2000" dirty="0">
                <a:latin typeface="Avenir LT Std 65 Medium"/>
                <a:cs typeface="Arial" pitchFamily="34"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pitchFamily="34" charset="0"/>
              </a:rPr>
              <a:t>pectoralis minor)</a:t>
            </a: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endParaRPr lang="en-US" sz="800" dirty="0">
              <a:latin typeface="Avenir LT Std 65 Medium"/>
              <a:cs typeface="Arial" pitchFamily="34" charset="0"/>
            </a:endParaRPr>
          </a:p>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chemeClr val="tx1"/>
                </a:solidFill>
                <a:effectLst/>
                <a:uLnTx/>
                <a:uFillTx/>
                <a:latin typeface="Avenir LT Std 65 Medium"/>
                <a:cs typeface="Arial" pitchFamily="34" charset="0"/>
              </a:rPr>
              <a:t>e.g. Pulling the shoulder</a:t>
            </a:r>
            <a:r>
              <a:rPr kumimoji="0" lang="en-US" sz="2000" b="0" i="0" u="none" strike="noStrike" kern="1200" cap="none" spc="0" normalizeH="0" noProof="0" dirty="0">
                <a:ln>
                  <a:noFill/>
                </a:ln>
                <a:solidFill>
                  <a:schemeClr val="tx1"/>
                </a:solidFill>
                <a:effectLst/>
                <a:uLnTx/>
                <a:uFillTx/>
                <a:latin typeface="Avenir LT Std 65 Medium"/>
                <a:cs typeface="Arial" pitchFamily="34" charset="0"/>
              </a:rPr>
              <a:t> blades together</a:t>
            </a:r>
            <a:endParaRPr kumimoji="0" lang="en-GB" sz="30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fontScale="92500" lnSpcReduction="10000"/>
          </a:bodyPr>
          <a:lstStyle/>
          <a:p>
            <a:pPr algn="ctr"/>
            <a:br>
              <a:rPr lang="en-US" sz="4000" dirty="0">
                <a:solidFill>
                  <a:schemeClr val="tx1"/>
                </a:solidFill>
                <a:latin typeface="Avenir LT Std 65 Medium" pitchFamily="34" charset="0"/>
              </a:rPr>
            </a:br>
            <a:r>
              <a:rPr lang="en-US" sz="4000" b="1" dirty="0">
                <a:solidFill>
                  <a:schemeClr val="tx1"/>
                </a:solidFill>
                <a:latin typeface="Avenir LT Std 65 Medium" pitchFamily="34" charset="0"/>
              </a:rPr>
              <a:t>Trunk/Core Muscles </a:t>
            </a:r>
          </a:p>
          <a:p>
            <a:endParaRPr lang="en-US" sz="3600" b="1" dirty="0">
              <a:solidFill>
                <a:schemeClr val="tx1"/>
              </a:solidFill>
              <a:latin typeface="Avenir LT Std 65 Medium" pitchFamily="34" charset="0"/>
            </a:endParaRPr>
          </a:p>
        </p:txBody>
      </p:sp>
      <p:sp>
        <p:nvSpPr>
          <p:cNvPr id="4" name="Subtitle 5"/>
          <p:cNvSpPr txBox="1">
            <a:spLocks/>
          </p:cNvSpPr>
          <p:nvPr/>
        </p:nvSpPr>
        <p:spPr>
          <a:xfrm>
            <a:off x="1331640" y="4365104"/>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Transverse Abdominis</a:t>
            </a:r>
            <a:endParaRPr lang="en-GB" dirty="0">
              <a:solidFill>
                <a:schemeClr val="tx1"/>
              </a:solidFill>
              <a:latin typeface="Avenir LT Std 65 Medium"/>
              <a:cs typeface="Arial" charset="0"/>
            </a:endParaRPr>
          </a:p>
        </p:txBody>
      </p:sp>
      <p:pic>
        <p:nvPicPr>
          <p:cNvPr id="7" name="Picture 5" descr="trans abdominis.jpg"/>
          <p:cNvPicPr>
            <a:picLocks noChangeAspect="1"/>
          </p:cNvPicPr>
          <p:nvPr/>
        </p:nvPicPr>
        <p:blipFill>
          <a:blip r:embed="rId2" cstate="print"/>
          <a:srcRect/>
          <a:stretch>
            <a:fillRect/>
          </a:stretch>
        </p:blipFill>
        <p:spPr bwMode="auto">
          <a:xfrm>
            <a:off x="179512" y="1916832"/>
            <a:ext cx="3971925" cy="3981450"/>
          </a:xfrm>
          <a:prstGeom prst="rect">
            <a:avLst/>
          </a:prstGeom>
          <a:noFill/>
          <a:ln w="9525">
            <a:noFill/>
            <a:miter lim="800000"/>
            <a:headEnd/>
            <a:tailEnd/>
          </a:ln>
        </p:spPr>
      </p:pic>
      <p:sp>
        <p:nvSpPr>
          <p:cNvPr id="8" name="Content Placeholder 5"/>
          <p:cNvSpPr txBox="1">
            <a:spLocks/>
          </p:cNvSpPr>
          <p:nvPr/>
        </p:nvSpPr>
        <p:spPr>
          <a:xfrm>
            <a:off x="4139952" y="1844824"/>
            <a:ext cx="5004048" cy="4824536"/>
          </a:xfrm>
          <a:prstGeom prst="rect">
            <a:avLst/>
          </a:prstGeom>
        </p:spPr>
        <p:txBody>
          <a:bodyPr/>
          <a:lstStyle/>
          <a:p>
            <a:pPr marL="182563" marR="0" lvl="0" indent="-182563"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iliac crest, lumbar fascia and cartilage of interior six ribs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xiphoid process,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l</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inea alba and pubis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lumbar</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vertebrae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compress the </a:t>
            </a:r>
          </a:p>
          <a:p>
            <a:pPr marL="182563" marR="0" lvl="0" indent="-182563"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abdomen,</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US" sz="2400" b="0" i="0" u="none" strike="noStrike" kern="1200" cap="none" spc="0" normalizeH="0" noProof="0" dirty="0">
                <a:ln>
                  <a:noFill/>
                </a:ln>
                <a:solidFill>
                  <a:schemeClr val="tx1"/>
                </a:solidFill>
                <a:effectLst/>
                <a:uLnTx/>
                <a:uFillTx/>
                <a:latin typeface="Avenir LT Std 65 Medium"/>
                <a:cs typeface="Arial" pitchFamily="34" charset="0"/>
              </a:rPr>
              <a:t>pulls the abdomen in  for posture and spine support</a:t>
            </a:r>
          </a:p>
          <a:p>
            <a:pPr marL="0" marR="0" lvl="0" indent="0" algn="l" defTabSz="914400" rtl="0" eaLnBrk="1" fontAlgn="auto" latinLnBrk="0" hangingPunct="1">
              <a:lnSpc>
                <a:spcPct val="100000"/>
              </a:lnSpc>
              <a:spcBef>
                <a:spcPct val="20000"/>
              </a:spcBef>
              <a:spcAft>
                <a:spcPts val="0"/>
              </a:spcAft>
              <a:buClrTx/>
              <a:buSzTx/>
              <a:tabLst/>
              <a:defRPr/>
            </a:pPr>
            <a:endParaRPr lang="en-US" sz="2400" baseline="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lang="en-US" sz="2400" baseline="0" dirty="0">
                <a:latin typeface="Avenir LT Std 65 Medium"/>
                <a:cs typeface="Arial" pitchFamily="34" charset="0"/>
              </a:rPr>
              <a:t>e.g.</a:t>
            </a:r>
            <a:r>
              <a:rPr lang="en-US" sz="2400" dirty="0">
                <a:latin typeface="Avenir LT Std 65 Medium"/>
                <a:cs typeface="Arial" pitchFamily="34" charset="0"/>
              </a:rPr>
              <a:t> the plank</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Rectus Abdominis</a:t>
            </a:r>
            <a:endParaRPr lang="en-GB" dirty="0">
              <a:solidFill>
                <a:schemeClr val="tx1"/>
              </a:solidFill>
              <a:latin typeface="Avenir LT Std 65 Medium"/>
              <a:cs typeface="Arial" charset="0"/>
            </a:endParaRPr>
          </a:p>
        </p:txBody>
      </p:sp>
      <p:pic>
        <p:nvPicPr>
          <p:cNvPr id="7" name="Picture 5" descr="rectus abdominis.jpg"/>
          <p:cNvPicPr>
            <a:picLocks noChangeAspect="1"/>
          </p:cNvPicPr>
          <p:nvPr/>
        </p:nvPicPr>
        <p:blipFill>
          <a:blip r:embed="rId2" cstate="print"/>
          <a:srcRect/>
          <a:stretch>
            <a:fillRect/>
          </a:stretch>
        </p:blipFill>
        <p:spPr bwMode="auto">
          <a:xfrm>
            <a:off x="251520" y="1916832"/>
            <a:ext cx="3981450" cy="3981450"/>
          </a:xfrm>
          <a:prstGeom prst="rect">
            <a:avLst/>
          </a:prstGeom>
          <a:noFill/>
          <a:ln w="9525">
            <a:noFill/>
            <a:miter lim="800000"/>
            <a:headEnd/>
            <a:tailEnd/>
          </a:ln>
        </p:spPr>
      </p:pic>
      <p:sp>
        <p:nvSpPr>
          <p:cNvPr id="8" name="Content Placeholder 5"/>
          <p:cNvSpPr txBox="1">
            <a:spLocks/>
          </p:cNvSpPr>
          <p:nvPr/>
        </p:nvSpPr>
        <p:spPr>
          <a:xfrm>
            <a:off x="4355976" y="1988840"/>
            <a:ext cx="4248522" cy="3600400"/>
          </a:xfrm>
          <a:prstGeom prst="rect">
            <a:avLst/>
          </a:prstGeom>
        </p:spPr>
        <p:txBody>
          <a:bodyPr rtlCol="0">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Origin - pubis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Insertion - ribs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Joints crossed - lumbar and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charset="0"/>
              </a:rPr>
              <a:t>thoracic vertebrae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Joint action - flexes the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charset="0"/>
              </a:rPr>
              <a:t>thoracic and lumbar spine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tabLst/>
              <a:defRPr/>
            </a:pPr>
            <a:r>
              <a:rPr lang="en-US" sz="2400" dirty="0">
                <a:latin typeface="Avenir LT Std 65 Medium"/>
                <a:cs typeface="Arial" charset="0"/>
              </a:rPr>
              <a:t>e.g. curl ups</a:t>
            </a:r>
            <a:endParaRPr kumimoji="0" lang="en-GB" sz="24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Erector Spinae</a:t>
            </a:r>
            <a:endParaRPr lang="en-GB" dirty="0">
              <a:solidFill>
                <a:schemeClr val="tx1"/>
              </a:solidFill>
              <a:latin typeface="Avenir LT Std 65 Medium"/>
              <a:cs typeface="Arial" charset="0"/>
            </a:endParaRPr>
          </a:p>
        </p:txBody>
      </p:sp>
      <p:pic>
        <p:nvPicPr>
          <p:cNvPr id="7" name="Picture 6" descr="erector spinae.jpg"/>
          <p:cNvPicPr>
            <a:picLocks noChangeAspect="1"/>
          </p:cNvPicPr>
          <p:nvPr/>
        </p:nvPicPr>
        <p:blipFill>
          <a:blip r:embed="rId2" cstate="print"/>
          <a:srcRect/>
          <a:stretch>
            <a:fillRect/>
          </a:stretch>
        </p:blipFill>
        <p:spPr bwMode="auto">
          <a:xfrm>
            <a:off x="179512" y="1988840"/>
            <a:ext cx="3981450" cy="3981450"/>
          </a:xfrm>
          <a:prstGeom prst="rect">
            <a:avLst/>
          </a:prstGeom>
          <a:noFill/>
          <a:ln w="9525">
            <a:noFill/>
            <a:miter lim="800000"/>
            <a:headEnd/>
            <a:tailEnd/>
          </a:ln>
        </p:spPr>
      </p:pic>
      <p:sp>
        <p:nvSpPr>
          <p:cNvPr id="8" name="Content Placeholder 5"/>
          <p:cNvSpPr txBox="1">
            <a:spLocks/>
          </p:cNvSpPr>
          <p:nvPr/>
        </p:nvSpPr>
        <p:spPr>
          <a:xfrm>
            <a:off x="4211960" y="2060848"/>
            <a:ext cx="4608512" cy="4104456"/>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sacrum , ilium to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thorax</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ribs, vertebrae, to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occipital bone (base of skull)</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Joints crossed - vertebrae</a:t>
            </a:r>
          </a:p>
          <a:p>
            <a:pPr marL="182563" indent="-182563">
              <a:spcBef>
                <a:spcPct val="20000"/>
              </a:spcBef>
              <a:buFont typeface="Arial" pitchFamily="34" charset="0"/>
              <a:buChar char="•"/>
              <a:defRPr/>
            </a:pPr>
            <a:r>
              <a:rPr lang="en-GB" sz="2400" dirty="0">
                <a:latin typeface="Avenir LT Std 65 Medium"/>
                <a:cs typeface="Arial" pitchFamily="34" charset="0"/>
              </a:rPr>
              <a:t>Joint action - extends the  spine rotates the thoracic spine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dorsal raise, side</a:t>
            </a:r>
            <a:r>
              <a:rPr kumimoji="0" lang="en-US" sz="2400" b="0" i="0" u="none" strike="noStrike" kern="1200" cap="none" spc="0" normalizeH="0" noProof="0" dirty="0">
                <a:ln>
                  <a:noFill/>
                </a:ln>
                <a:solidFill>
                  <a:schemeClr val="tx1"/>
                </a:solidFill>
                <a:effectLst/>
                <a:uLnTx/>
                <a:uFillTx/>
                <a:latin typeface="Avenir LT Std 65 Medium"/>
                <a:cs typeface="Arial" pitchFamily="34" charset="0"/>
              </a:rPr>
              <a:t> twists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External Obliques</a:t>
            </a:r>
            <a:endParaRPr lang="en-GB" dirty="0">
              <a:solidFill>
                <a:schemeClr val="tx1"/>
              </a:solidFill>
              <a:latin typeface="Avenir LT Std 65 Medium"/>
              <a:cs typeface="Arial" charset="0"/>
            </a:endParaRPr>
          </a:p>
        </p:txBody>
      </p:sp>
      <p:pic>
        <p:nvPicPr>
          <p:cNvPr id="7" name="Picture 5" descr="extern obliques.jpg"/>
          <p:cNvPicPr>
            <a:picLocks noChangeAspect="1"/>
          </p:cNvPicPr>
          <p:nvPr/>
        </p:nvPicPr>
        <p:blipFill>
          <a:blip r:embed="rId2" cstate="print"/>
          <a:srcRect/>
          <a:stretch>
            <a:fillRect/>
          </a:stretch>
        </p:blipFill>
        <p:spPr bwMode="auto">
          <a:xfrm>
            <a:off x="251520" y="1916832"/>
            <a:ext cx="3981450" cy="3981450"/>
          </a:xfrm>
          <a:prstGeom prst="rect">
            <a:avLst/>
          </a:prstGeom>
          <a:noFill/>
          <a:ln w="9525">
            <a:noFill/>
            <a:miter lim="800000"/>
            <a:headEnd/>
            <a:tailEnd/>
          </a:ln>
        </p:spPr>
      </p:pic>
      <p:sp>
        <p:nvSpPr>
          <p:cNvPr id="8" name="Content Placeholder 5"/>
          <p:cNvSpPr txBox="1">
            <a:spLocks/>
          </p:cNvSpPr>
          <p:nvPr/>
        </p:nvSpPr>
        <p:spPr>
          <a:xfrm>
            <a:off x="4355976" y="2060848"/>
            <a:ext cx="4320480" cy="388843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lower ribs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ilium</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Joints crossed – the</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vertebrae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laterally flexes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the thoracic spine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oblique curls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Internal Obliques</a:t>
            </a:r>
            <a:endParaRPr lang="en-GB" dirty="0">
              <a:solidFill>
                <a:schemeClr val="tx1"/>
              </a:solidFill>
              <a:latin typeface="Avenir LT Std 65 Medium"/>
              <a:cs typeface="Arial" charset="0"/>
            </a:endParaRPr>
          </a:p>
        </p:txBody>
      </p:sp>
      <p:pic>
        <p:nvPicPr>
          <p:cNvPr id="7" name="Picture 5" descr="int obliques.jpg"/>
          <p:cNvPicPr>
            <a:picLocks noChangeAspect="1"/>
          </p:cNvPicPr>
          <p:nvPr/>
        </p:nvPicPr>
        <p:blipFill>
          <a:blip r:embed="rId2" cstate="print"/>
          <a:srcRect/>
          <a:stretch>
            <a:fillRect/>
          </a:stretch>
        </p:blipFill>
        <p:spPr bwMode="auto">
          <a:xfrm>
            <a:off x="179512" y="1844824"/>
            <a:ext cx="3981450" cy="3981450"/>
          </a:xfrm>
          <a:prstGeom prst="rect">
            <a:avLst/>
          </a:prstGeom>
          <a:noFill/>
          <a:ln w="9525">
            <a:noFill/>
            <a:miter lim="800000"/>
            <a:headEnd/>
            <a:tailEnd/>
          </a:ln>
        </p:spPr>
      </p:pic>
      <p:sp>
        <p:nvSpPr>
          <p:cNvPr id="8" name="Content Placeholder 5"/>
          <p:cNvSpPr txBox="1">
            <a:spLocks/>
          </p:cNvSpPr>
          <p:nvPr/>
        </p:nvSpPr>
        <p:spPr>
          <a:xfrm>
            <a:off x="4355976" y="1916832"/>
            <a:ext cx="4464496" cy="4392488"/>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ilium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lower ribs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vertebrae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laterally flexes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the thoracic spine, rotates </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the thoracic spine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lying side bends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772815"/>
            <a:ext cx="8280920" cy="1440161"/>
          </a:xfrm>
        </p:spPr>
        <p:txBody>
          <a:bodyPr>
            <a:normAutofit/>
          </a:bodyPr>
          <a:lstStyle/>
          <a:p>
            <a:r>
              <a:rPr lang="en-GB" sz="4000" dirty="0">
                <a:latin typeface="Avenir LT Std 65 Medium" pitchFamily="34" charset="0"/>
              </a:rPr>
              <a:t>Central YMCA Qualifications (CYQ)</a:t>
            </a:r>
          </a:p>
        </p:txBody>
      </p:sp>
      <p:sp>
        <p:nvSpPr>
          <p:cNvPr id="3" name="Subtitle 2"/>
          <p:cNvSpPr>
            <a:spLocks noGrp="1"/>
          </p:cNvSpPr>
          <p:nvPr>
            <p:ph type="subTitle" idx="1"/>
          </p:nvPr>
        </p:nvSpPr>
        <p:spPr>
          <a:xfrm>
            <a:off x="539552" y="2780928"/>
            <a:ext cx="7488832" cy="1152128"/>
          </a:xfrm>
        </p:spPr>
        <p:txBody>
          <a:bodyPr>
            <a:normAutofit lnSpcReduction="10000"/>
          </a:bodyPr>
          <a:lstStyle/>
          <a:p>
            <a:pPr algn="ctr"/>
            <a:br>
              <a:rPr lang="en-US" sz="3200" dirty="0">
                <a:solidFill>
                  <a:schemeClr val="tx1"/>
                </a:solidFill>
                <a:latin typeface="Avenir LT Std 65 Medium" pitchFamily="34" charset="0"/>
              </a:rPr>
            </a:br>
            <a:r>
              <a:rPr lang="en-US" sz="4000" b="1" dirty="0">
                <a:solidFill>
                  <a:schemeClr val="tx1"/>
                </a:solidFill>
                <a:latin typeface="Avenir LT Std 65 Medium" pitchFamily="34" charset="0"/>
              </a:rPr>
              <a:t>Muscles of the Lower Limb</a:t>
            </a:r>
          </a:p>
          <a:p>
            <a:endParaRPr lang="en-US" sz="3600" b="1" dirty="0">
              <a:solidFill>
                <a:schemeClr val="tx1"/>
              </a:solidFill>
              <a:latin typeface="Avenir LT Std 65 Medium" pitchFamily="34" charset="0"/>
            </a:endParaRPr>
          </a:p>
        </p:txBody>
      </p:sp>
      <p:sp>
        <p:nvSpPr>
          <p:cNvPr id="4" name="Subtitle 5"/>
          <p:cNvSpPr txBox="1">
            <a:spLocks/>
          </p:cNvSpPr>
          <p:nvPr/>
        </p:nvSpPr>
        <p:spPr>
          <a:xfrm>
            <a:off x="1187624" y="4365104"/>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Tree>
    <p:extLst>
      <p:ext uri="{BB962C8B-B14F-4D97-AF65-F5344CB8AC3E}">
        <p14:creationId xmlns:p14="http://schemas.microsoft.com/office/powerpoint/2010/main" val="301261920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Iliopsoas (Hip Flexors)</a:t>
            </a:r>
            <a:endParaRPr lang="en-GB" dirty="0">
              <a:solidFill>
                <a:schemeClr val="tx1"/>
              </a:solidFill>
              <a:latin typeface="Avenir LT Std 65 Medium"/>
              <a:cs typeface="Arial" charset="0"/>
            </a:endParaRPr>
          </a:p>
        </p:txBody>
      </p:sp>
      <p:pic>
        <p:nvPicPr>
          <p:cNvPr id="7" name="Picture 7" descr="psoas major.jpg"/>
          <p:cNvPicPr>
            <a:picLocks noChangeAspect="1"/>
          </p:cNvPicPr>
          <p:nvPr/>
        </p:nvPicPr>
        <p:blipFill>
          <a:blip r:embed="rId2" cstate="print"/>
          <a:srcRect/>
          <a:stretch>
            <a:fillRect/>
          </a:stretch>
        </p:blipFill>
        <p:spPr bwMode="auto">
          <a:xfrm>
            <a:off x="899592" y="1772816"/>
            <a:ext cx="1962150" cy="2466975"/>
          </a:xfrm>
          <a:prstGeom prst="rect">
            <a:avLst/>
          </a:prstGeom>
          <a:noFill/>
          <a:ln w="9525">
            <a:noFill/>
            <a:miter lim="800000"/>
            <a:headEnd/>
            <a:tailEnd/>
          </a:ln>
        </p:spPr>
      </p:pic>
      <p:pic>
        <p:nvPicPr>
          <p:cNvPr id="8" name="Picture 9" descr="iliacus.jpg"/>
          <p:cNvPicPr>
            <a:picLocks noChangeAspect="1"/>
          </p:cNvPicPr>
          <p:nvPr/>
        </p:nvPicPr>
        <p:blipFill>
          <a:blip r:embed="rId3" cstate="print"/>
          <a:srcRect/>
          <a:stretch>
            <a:fillRect/>
          </a:stretch>
        </p:blipFill>
        <p:spPr bwMode="auto">
          <a:xfrm>
            <a:off x="827584" y="4149080"/>
            <a:ext cx="1962150" cy="2457450"/>
          </a:xfrm>
          <a:prstGeom prst="rect">
            <a:avLst/>
          </a:prstGeom>
          <a:noFill/>
          <a:ln w="9525">
            <a:noFill/>
            <a:miter lim="800000"/>
            <a:headEnd/>
            <a:tailEnd/>
          </a:ln>
        </p:spPr>
      </p:pic>
      <p:sp>
        <p:nvSpPr>
          <p:cNvPr id="9" name="Content Placeholder 5"/>
          <p:cNvSpPr txBox="1">
            <a:spLocks/>
          </p:cNvSpPr>
          <p:nvPr/>
        </p:nvSpPr>
        <p:spPr>
          <a:xfrm>
            <a:off x="3059832" y="2132856"/>
            <a:ext cx="5760640" cy="3097212"/>
          </a:xfrm>
          <a:prstGeom prst="rect">
            <a:avLst/>
          </a:prstGeom>
        </p:spPr>
        <p:txBody>
          <a:bodyPr rtlCol="0">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Origin - all lumbar vertebrae and ilium</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Insertion - femur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Joint crossed - hip</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charset="0"/>
              </a:rPr>
              <a:t> Joint action - flexes the hip</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tabLst/>
              <a:defRPr/>
            </a:pPr>
            <a:r>
              <a:rPr lang="en-US" sz="2400" dirty="0">
                <a:latin typeface="Avenir LT Std 65 Medium"/>
                <a:cs typeface="Arial" charset="0"/>
              </a:rPr>
              <a:t>e.g. kicks</a:t>
            </a:r>
            <a:endParaRPr kumimoji="0" lang="en-GB" sz="24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Gluteals/Abductors</a:t>
            </a:r>
            <a:endParaRPr lang="en-GB" dirty="0">
              <a:solidFill>
                <a:schemeClr val="tx1"/>
              </a:solidFill>
              <a:latin typeface="Avenir LT Std 65 Medium"/>
              <a:cs typeface="Arial" charset="0"/>
            </a:endParaRPr>
          </a:p>
        </p:txBody>
      </p:sp>
      <p:pic>
        <p:nvPicPr>
          <p:cNvPr id="8" name="Picture 10" descr="glut min.jpg"/>
          <p:cNvPicPr>
            <a:picLocks noChangeAspect="1"/>
          </p:cNvPicPr>
          <p:nvPr/>
        </p:nvPicPr>
        <p:blipFill>
          <a:blip r:embed="rId2" cstate="print"/>
          <a:srcRect/>
          <a:stretch>
            <a:fillRect/>
          </a:stretch>
        </p:blipFill>
        <p:spPr bwMode="auto">
          <a:xfrm>
            <a:off x="323528" y="4005064"/>
            <a:ext cx="1847850" cy="2324100"/>
          </a:xfrm>
          <a:prstGeom prst="rect">
            <a:avLst/>
          </a:prstGeom>
          <a:noFill/>
          <a:ln w="9525">
            <a:noFill/>
            <a:miter lim="800000"/>
            <a:headEnd/>
            <a:tailEnd/>
          </a:ln>
        </p:spPr>
      </p:pic>
      <p:pic>
        <p:nvPicPr>
          <p:cNvPr id="9" name="Picture 7" descr="glut max.jpg"/>
          <p:cNvPicPr>
            <a:picLocks noChangeAspect="1"/>
          </p:cNvPicPr>
          <p:nvPr/>
        </p:nvPicPr>
        <p:blipFill>
          <a:blip r:embed="rId3" cstate="print"/>
          <a:srcRect/>
          <a:stretch>
            <a:fillRect/>
          </a:stretch>
        </p:blipFill>
        <p:spPr bwMode="auto">
          <a:xfrm>
            <a:off x="395536" y="1772816"/>
            <a:ext cx="1857375" cy="2324100"/>
          </a:xfrm>
          <a:prstGeom prst="rect">
            <a:avLst/>
          </a:prstGeom>
          <a:noFill/>
          <a:ln w="9525">
            <a:noFill/>
            <a:miter lim="800000"/>
            <a:headEnd/>
            <a:tailEnd/>
          </a:ln>
        </p:spPr>
      </p:pic>
      <p:sp>
        <p:nvSpPr>
          <p:cNvPr id="10" name="Content Placeholder 5"/>
          <p:cNvSpPr txBox="1">
            <a:spLocks/>
          </p:cNvSpPr>
          <p:nvPr/>
        </p:nvSpPr>
        <p:spPr>
          <a:xfrm>
            <a:off x="4139952" y="1772816"/>
            <a:ext cx="4608512" cy="4392488"/>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ilium and sacrum</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(Gluteus maximus only)</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femur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hip</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extends and outwardly rotates the hip (gluteus maximus), abducts and inwardly rotates the hip (Gluteus minimus and medius)</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kick backs and squats </a:t>
            </a:r>
            <a:endParaRPr kumimoji="0" lang="en-GB" sz="2400" b="0" i="0" u="none" strike="noStrike" kern="1200" cap="none" spc="0" normalizeH="0" baseline="0" noProof="0" dirty="0">
              <a:ln>
                <a:noFill/>
              </a:ln>
              <a:solidFill>
                <a:schemeClr val="tx1"/>
              </a:solidFill>
              <a:effectLst/>
              <a:uLnTx/>
              <a:uFillTx/>
              <a:latin typeface="Avenir LT Std 65 Medium"/>
            </a:endParaRPr>
          </a:p>
        </p:txBody>
      </p:sp>
      <p:pic>
        <p:nvPicPr>
          <p:cNvPr id="1026" name="Picture 2"/>
          <p:cNvPicPr>
            <a:picLocks noChangeAspect="1" noChangeArrowheads="1"/>
          </p:cNvPicPr>
          <p:nvPr/>
        </p:nvPicPr>
        <p:blipFill>
          <a:blip r:embed="rId4" cstate="print"/>
          <a:srcRect/>
          <a:stretch>
            <a:fillRect/>
          </a:stretch>
        </p:blipFill>
        <p:spPr bwMode="auto">
          <a:xfrm>
            <a:off x="2411760" y="2780928"/>
            <a:ext cx="1547217" cy="1547217"/>
          </a:xfrm>
          <a:prstGeom prst="rect">
            <a:avLst/>
          </a:prstGeom>
          <a:noFill/>
          <a:ln w="9525">
            <a:noFill/>
            <a:miter lim="800000"/>
            <a:headEnd/>
            <a:tailEnd/>
          </a:ln>
          <a:effectLst/>
        </p:spPr>
      </p:pic>
      <p:sp>
        <p:nvSpPr>
          <p:cNvPr id="12" name="TextBox 11"/>
          <p:cNvSpPr txBox="1"/>
          <p:nvPr/>
        </p:nvSpPr>
        <p:spPr>
          <a:xfrm>
            <a:off x="2411760" y="4365104"/>
            <a:ext cx="1584176" cy="307777"/>
          </a:xfrm>
          <a:prstGeom prst="rect">
            <a:avLst/>
          </a:prstGeom>
          <a:noFill/>
        </p:spPr>
        <p:txBody>
          <a:bodyPr wrap="square" rtlCol="0">
            <a:spAutoFit/>
          </a:bodyPr>
          <a:lstStyle/>
          <a:p>
            <a:r>
              <a:rPr lang="en-US" sz="1400" dirty="0">
                <a:latin typeface="Comic Sans MS" pitchFamily="66" charset="0"/>
              </a:rPr>
              <a:t>Gluteus Medius</a:t>
            </a:r>
            <a:endParaRPr lang="en-GB" sz="1400" dirty="0">
              <a:latin typeface="Comic Sans MS" pitchFamily="66" charset="0"/>
            </a:endParaRPr>
          </a:p>
        </p:txBody>
      </p:sp>
    </p:spTree>
    <p:extLst>
      <p:ext uri="{BB962C8B-B14F-4D97-AF65-F5344CB8AC3E}">
        <p14:creationId xmlns:p14="http://schemas.microsoft.com/office/powerpoint/2010/main" val="418606049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Adductors </a:t>
            </a:r>
            <a:endParaRPr lang="en-GB" dirty="0">
              <a:solidFill>
                <a:schemeClr val="tx1"/>
              </a:solidFill>
              <a:latin typeface="Avenir LT Std 65 Medium"/>
              <a:cs typeface="Arial" charset="0"/>
            </a:endParaRPr>
          </a:p>
        </p:txBody>
      </p:sp>
      <p:pic>
        <p:nvPicPr>
          <p:cNvPr id="7" name="Picture 7" descr="ad top left.jpg"/>
          <p:cNvPicPr>
            <a:picLocks noChangeAspect="1"/>
          </p:cNvPicPr>
          <p:nvPr/>
        </p:nvPicPr>
        <p:blipFill>
          <a:blip r:embed="rId2" cstate="print"/>
          <a:srcRect/>
          <a:stretch>
            <a:fillRect/>
          </a:stretch>
        </p:blipFill>
        <p:spPr bwMode="auto">
          <a:xfrm>
            <a:off x="179512" y="1844824"/>
            <a:ext cx="1819275" cy="1819275"/>
          </a:xfrm>
          <a:prstGeom prst="rect">
            <a:avLst/>
          </a:prstGeom>
          <a:noFill/>
          <a:ln w="9525">
            <a:noFill/>
            <a:miter lim="800000"/>
            <a:headEnd/>
            <a:tailEnd/>
          </a:ln>
        </p:spPr>
      </p:pic>
      <p:pic>
        <p:nvPicPr>
          <p:cNvPr id="8" name="Picture 9" descr="ad bottom.jpg"/>
          <p:cNvPicPr>
            <a:picLocks noChangeAspect="1"/>
          </p:cNvPicPr>
          <p:nvPr/>
        </p:nvPicPr>
        <p:blipFill>
          <a:blip r:embed="rId3" cstate="print"/>
          <a:srcRect/>
          <a:stretch>
            <a:fillRect/>
          </a:stretch>
        </p:blipFill>
        <p:spPr bwMode="auto">
          <a:xfrm>
            <a:off x="179512" y="3861048"/>
            <a:ext cx="1819275" cy="1819275"/>
          </a:xfrm>
          <a:prstGeom prst="rect">
            <a:avLst/>
          </a:prstGeom>
          <a:noFill/>
          <a:ln w="9525">
            <a:noFill/>
            <a:miter lim="800000"/>
            <a:headEnd/>
            <a:tailEnd/>
          </a:ln>
        </p:spPr>
      </p:pic>
      <p:pic>
        <p:nvPicPr>
          <p:cNvPr id="9" name="Picture 8" descr="ad top right.jpg"/>
          <p:cNvPicPr>
            <a:picLocks noChangeAspect="1"/>
          </p:cNvPicPr>
          <p:nvPr/>
        </p:nvPicPr>
        <p:blipFill>
          <a:blip r:embed="rId4" cstate="print"/>
          <a:srcRect/>
          <a:stretch>
            <a:fillRect/>
          </a:stretch>
        </p:blipFill>
        <p:spPr bwMode="auto">
          <a:xfrm>
            <a:off x="1979712" y="2780928"/>
            <a:ext cx="1809750" cy="1819275"/>
          </a:xfrm>
          <a:prstGeom prst="rect">
            <a:avLst/>
          </a:prstGeom>
          <a:noFill/>
          <a:ln w="9525">
            <a:noFill/>
            <a:miter lim="800000"/>
            <a:headEnd/>
            <a:tailEnd/>
          </a:ln>
        </p:spPr>
      </p:pic>
      <p:sp>
        <p:nvSpPr>
          <p:cNvPr id="10" name="Content Placeholder 5"/>
          <p:cNvSpPr txBox="1">
            <a:spLocks/>
          </p:cNvSpPr>
          <p:nvPr/>
        </p:nvSpPr>
        <p:spPr>
          <a:xfrm>
            <a:off x="3923928" y="1771650"/>
            <a:ext cx="4608513" cy="4393654"/>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pubis and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ischium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femur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hip</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adducts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and outwardly rotates the  hip</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kicking across the body ad stabilising the pelvis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Hamstrings </a:t>
            </a:r>
            <a:endParaRPr lang="en-GB" dirty="0">
              <a:solidFill>
                <a:schemeClr val="tx1"/>
              </a:solidFill>
              <a:latin typeface="Avenir LT Std 65 Medium"/>
              <a:cs typeface="Arial" charset="0"/>
            </a:endParaRPr>
          </a:p>
        </p:txBody>
      </p:sp>
      <p:pic>
        <p:nvPicPr>
          <p:cNvPr id="7" name="Picture 7" descr="biceps femoris.jpg"/>
          <p:cNvPicPr>
            <a:picLocks noChangeAspect="1"/>
          </p:cNvPicPr>
          <p:nvPr/>
        </p:nvPicPr>
        <p:blipFill>
          <a:blip r:embed="rId2" cstate="print"/>
          <a:srcRect/>
          <a:stretch>
            <a:fillRect/>
          </a:stretch>
        </p:blipFill>
        <p:spPr bwMode="auto">
          <a:xfrm>
            <a:off x="395536" y="1988840"/>
            <a:ext cx="1743075" cy="2171700"/>
          </a:xfrm>
          <a:prstGeom prst="rect">
            <a:avLst/>
          </a:prstGeom>
          <a:noFill/>
          <a:ln w="9525">
            <a:noFill/>
            <a:miter lim="800000"/>
            <a:headEnd/>
            <a:tailEnd/>
          </a:ln>
        </p:spPr>
      </p:pic>
      <p:pic>
        <p:nvPicPr>
          <p:cNvPr id="8" name="Picture 8" descr="semitend.jpg"/>
          <p:cNvPicPr>
            <a:picLocks noChangeAspect="1"/>
          </p:cNvPicPr>
          <p:nvPr/>
        </p:nvPicPr>
        <p:blipFill>
          <a:blip r:embed="rId3" cstate="print"/>
          <a:srcRect/>
          <a:stretch>
            <a:fillRect/>
          </a:stretch>
        </p:blipFill>
        <p:spPr bwMode="auto">
          <a:xfrm>
            <a:off x="323528" y="4221088"/>
            <a:ext cx="1733550" cy="2171700"/>
          </a:xfrm>
          <a:prstGeom prst="rect">
            <a:avLst/>
          </a:prstGeom>
          <a:noFill/>
          <a:ln w="9525">
            <a:noFill/>
            <a:miter lim="800000"/>
            <a:headEnd/>
            <a:tailEnd/>
          </a:ln>
        </p:spPr>
      </p:pic>
      <p:pic>
        <p:nvPicPr>
          <p:cNvPr id="9" name="Picture 11" descr="semim.jpg"/>
          <p:cNvPicPr>
            <a:picLocks noChangeAspect="1"/>
          </p:cNvPicPr>
          <p:nvPr/>
        </p:nvPicPr>
        <p:blipFill>
          <a:blip r:embed="rId4" cstate="print"/>
          <a:srcRect/>
          <a:stretch>
            <a:fillRect/>
          </a:stretch>
        </p:blipFill>
        <p:spPr bwMode="auto">
          <a:xfrm>
            <a:off x="2267744" y="3068960"/>
            <a:ext cx="1733550" cy="2171700"/>
          </a:xfrm>
          <a:prstGeom prst="rect">
            <a:avLst/>
          </a:prstGeom>
          <a:noFill/>
          <a:ln w="9525">
            <a:noFill/>
            <a:miter lim="800000"/>
            <a:headEnd/>
            <a:tailEnd/>
          </a:ln>
        </p:spPr>
      </p:pic>
      <p:sp>
        <p:nvSpPr>
          <p:cNvPr id="10" name="Content Placeholder 5"/>
          <p:cNvSpPr txBox="1">
            <a:spLocks/>
          </p:cNvSpPr>
          <p:nvPr/>
        </p:nvSpPr>
        <p:spPr>
          <a:xfrm>
            <a:off x="4211960" y="2060848"/>
            <a:ext cx="4536504" cy="396044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ischium</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tibia and fibula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Joints crossed - hip and knee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knee flexion, hip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extension</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hamstring curls </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Quadriceps </a:t>
            </a:r>
            <a:endParaRPr lang="en-GB" dirty="0">
              <a:solidFill>
                <a:schemeClr val="tx1"/>
              </a:solidFill>
              <a:latin typeface="Avenir LT Std 65 Medium"/>
              <a:cs typeface="Arial" charset="0"/>
            </a:endParaRPr>
          </a:p>
        </p:txBody>
      </p:sp>
      <p:pic>
        <p:nvPicPr>
          <p:cNvPr id="7" name="Picture 8" descr="Rectus-Femoris.png"/>
          <p:cNvPicPr>
            <a:picLocks noChangeAspect="1"/>
          </p:cNvPicPr>
          <p:nvPr/>
        </p:nvPicPr>
        <p:blipFill>
          <a:blip r:embed="rId4" cstate="print"/>
          <a:srcRect/>
          <a:stretch>
            <a:fillRect/>
          </a:stretch>
        </p:blipFill>
        <p:spPr bwMode="auto">
          <a:xfrm>
            <a:off x="539552" y="1916832"/>
            <a:ext cx="1719263" cy="2159000"/>
          </a:xfrm>
          <a:prstGeom prst="rect">
            <a:avLst/>
          </a:prstGeom>
          <a:noFill/>
          <a:ln w="9525">
            <a:noFill/>
            <a:miter lim="800000"/>
            <a:headEnd/>
            <a:tailEnd/>
          </a:ln>
        </p:spPr>
      </p:pic>
      <p:pic>
        <p:nvPicPr>
          <p:cNvPr id="8" name="Picture 7" descr="Tibialus-Anterior.png"/>
          <p:cNvPicPr>
            <a:picLocks noChangeAspect="1"/>
          </p:cNvPicPr>
          <p:nvPr>
            <p:custDataLst>
              <p:tags r:id="rId1"/>
            </p:custDataLst>
          </p:nvPr>
        </p:nvPicPr>
        <p:blipFill>
          <a:blip r:embed="rId5" cstate="print"/>
          <a:srcRect/>
          <a:stretch>
            <a:fillRect/>
          </a:stretch>
        </p:blipFill>
        <p:spPr bwMode="auto">
          <a:xfrm>
            <a:off x="467544" y="4437112"/>
            <a:ext cx="1719262" cy="2159000"/>
          </a:xfrm>
          <a:prstGeom prst="rect">
            <a:avLst/>
          </a:prstGeom>
          <a:noFill/>
          <a:ln w="9525">
            <a:noFill/>
            <a:miter lim="800000"/>
            <a:headEnd/>
            <a:tailEnd/>
          </a:ln>
          <a:effectLst>
            <a:outerShdw algn="tl" rotWithShape="0">
              <a:srgbClr val="000000">
                <a:alpha val="70000"/>
              </a:srgbClr>
            </a:outerShdw>
          </a:effectLst>
        </p:spPr>
      </p:pic>
      <p:pic>
        <p:nvPicPr>
          <p:cNvPr id="9" name="Picture 11" descr="Vastus-Intermedialis.png"/>
          <p:cNvPicPr>
            <a:picLocks noChangeAspect="1"/>
          </p:cNvPicPr>
          <p:nvPr/>
        </p:nvPicPr>
        <p:blipFill>
          <a:blip r:embed="rId6" cstate="print"/>
          <a:srcRect/>
          <a:stretch>
            <a:fillRect/>
          </a:stretch>
        </p:blipFill>
        <p:spPr bwMode="auto">
          <a:xfrm>
            <a:off x="2483768" y="1916832"/>
            <a:ext cx="1720850" cy="2159000"/>
          </a:xfrm>
          <a:prstGeom prst="rect">
            <a:avLst/>
          </a:prstGeom>
          <a:noFill/>
          <a:ln w="9525">
            <a:noFill/>
            <a:miter lim="800000"/>
            <a:headEnd/>
            <a:tailEnd/>
          </a:ln>
        </p:spPr>
      </p:pic>
      <p:pic>
        <p:nvPicPr>
          <p:cNvPr id="10" name="Picture 9" descr="Tibialus-Anterior.png">
            <a:hlinkClick r:id="rId7" action="ppaction://hlinksldjump"/>
          </p:cNvPr>
          <p:cNvPicPr>
            <a:picLocks noChangeAspect="1"/>
          </p:cNvPicPr>
          <p:nvPr>
            <p:custDataLst>
              <p:tags r:id="rId2"/>
            </p:custDataLst>
          </p:nvPr>
        </p:nvPicPr>
        <p:blipFill>
          <a:blip r:embed="rId8" cstate="print"/>
          <a:srcRect/>
          <a:stretch>
            <a:fillRect/>
          </a:stretch>
        </p:blipFill>
        <p:spPr bwMode="auto">
          <a:xfrm>
            <a:off x="2483768" y="4437112"/>
            <a:ext cx="1719263" cy="2159000"/>
          </a:xfrm>
          <a:prstGeom prst="rect">
            <a:avLst/>
          </a:prstGeom>
          <a:noFill/>
          <a:ln w="9525">
            <a:noFill/>
            <a:miter lim="800000"/>
            <a:headEnd/>
            <a:tailEnd/>
          </a:ln>
          <a:effectLst>
            <a:outerShdw algn="tl" rotWithShape="0">
              <a:srgbClr val="000000">
                <a:alpha val="70000"/>
              </a:srgbClr>
            </a:outerShdw>
          </a:effectLst>
        </p:spPr>
      </p:pic>
      <p:sp>
        <p:nvSpPr>
          <p:cNvPr id="11" name="Content Placeholder 5"/>
          <p:cNvSpPr txBox="1">
            <a:spLocks/>
          </p:cNvSpPr>
          <p:nvPr/>
        </p:nvSpPr>
        <p:spPr>
          <a:xfrm>
            <a:off x="4355976" y="1988840"/>
            <a:ext cx="4392488" cy="4176464"/>
          </a:xfrm>
          <a:prstGeom prst="rect">
            <a:avLst/>
          </a:prstGeom>
        </p:spPr>
        <p:txBody>
          <a:bodyPr rtlCol="0">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Origin - femur and Ilium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Insertion - tibia (via patella tendon)</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Joints crossed - knee and hip </a:t>
            </a:r>
          </a:p>
          <a:p>
            <a:pPr marL="0" marR="0" lvl="0" indent="0" algn="l" defTabSz="914400" rtl="0" eaLnBrk="1" fontAlgn="auto" latinLnBrk="0" hangingPunct="1">
              <a:lnSpc>
                <a:spcPct val="100000"/>
              </a:lnSpc>
              <a:spcBef>
                <a:spcPct val="20000"/>
              </a:spcBef>
              <a:spcAft>
                <a:spcPts val="0"/>
              </a:spcAft>
              <a:buClrTx/>
              <a:buSzTx/>
              <a:tabLst/>
              <a:defRPr/>
            </a:pPr>
            <a:r>
              <a:rPr lang="en-GB" sz="2000" dirty="0">
                <a:latin typeface="Avenir LT Std 65 Medium"/>
                <a:cs typeface="Arial"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charset="0"/>
              </a:rPr>
              <a:t>(rectus femoris is the only</a:t>
            </a:r>
          </a:p>
          <a:p>
            <a:pPr marL="0" marR="0" lvl="0" indent="0" algn="l" defTabSz="914400" rtl="0" eaLnBrk="1" fontAlgn="auto" latinLnBrk="0" hangingPunct="1">
              <a:lnSpc>
                <a:spcPct val="100000"/>
              </a:lnSpc>
              <a:spcBef>
                <a:spcPct val="20000"/>
              </a:spcBef>
              <a:spcAft>
                <a:spcPts val="0"/>
              </a:spcAft>
              <a:buClrTx/>
              <a:buSzTx/>
              <a:tabLst/>
              <a:defRPr/>
            </a:pPr>
            <a:r>
              <a:rPr lang="en-GB" sz="2000" dirty="0">
                <a:latin typeface="Avenir LT Std 65 Medium"/>
                <a:cs typeface="Arial"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charset="0"/>
              </a:rPr>
              <a:t>quadricep to cross both hip and  </a:t>
            </a:r>
          </a:p>
          <a:p>
            <a:pPr marL="0" marR="0" lvl="0" indent="0" algn="l" defTabSz="914400" rtl="0" eaLnBrk="1" fontAlgn="auto" latinLnBrk="0" hangingPunct="1">
              <a:lnSpc>
                <a:spcPct val="100000"/>
              </a:lnSpc>
              <a:spcBef>
                <a:spcPct val="20000"/>
              </a:spcBef>
              <a:spcAft>
                <a:spcPts val="0"/>
              </a:spcAft>
              <a:buClrTx/>
              <a:buSzTx/>
              <a:tabLst/>
              <a:defRPr/>
            </a:pPr>
            <a:r>
              <a:rPr lang="en-GB" sz="2000" dirty="0">
                <a:latin typeface="Avenir LT Std 65 Medium"/>
                <a:cs typeface="Arial" charset="0"/>
              </a:rPr>
              <a:t>  </a:t>
            </a:r>
            <a:r>
              <a:rPr kumimoji="0" lang="en-GB" sz="2000" b="0" i="0" u="none" strike="noStrike" kern="1200" cap="none" spc="0" normalizeH="0" baseline="0" noProof="0" dirty="0">
                <a:ln>
                  <a:noFill/>
                </a:ln>
                <a:solidFill>
                  <a:schemeClr val="tx1"/>
                </a:solidFill>
                <a:effectLst/>
                <a:uLnTx/>
                <a:uFillTx/>
                <a:latin typeface="Avenir LT Std 65 Medium"/>
                <a:cs typeface="Arial" charset="0"/>
              </a:rPr>
              <a:t>knee joints)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 Joint action - all four muscles </a:t>
            </a:r>
          </a:p>
          <a:p>
            <a:pPr marL="182563" marR="0" lvl="0" algn="l" defTabSz="914400" rtl="0" eaLnBrk="1" fontAlgn="auto" latinLnBrk="0" hangingPunct="1">
              <a:lnSpc>
                <a:spcPct val="100000"/>
              </a:lnSpc>
              <a:spcBef>
                <a:spcPct val="20000"/>
              </a:spcBef>
              <a:spcAft>
                <a:spcPts val="0"/>
              </a:spcAft>
              <a:buClrTx/>
              <a:buSzTx/>
              <a:tabLst/>
              <a:defRPr/>
            </a:pPr>
            <a:r>
              <a:rPr kumimoji="0" lang="en-GB" sz="2000" b="0" i="0" u="none" strike="noStrike" kern="1200" cap="none" spc="0" normalizeH="0" baseline="0" noProof="0" dirty="0">
                <a:ln>
                  <a:noFill/>
                </a:ln>
                <a:solidFill>
                  <a:schemeClr val="tx1"/>
                </a:solidFill>
                <a:effectLst/>
                <a:uLnTx/>
                <a:uFillTx/>
                <a:latin typeface="Avenir LT Std 65 Medium"/>
                <a:cs typeface="Arial" charset="0"/>
              </a:rPr>
              <a:t>extend the knee, the rectus   femoris also flexes the hip </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tabLst/>
              <a:defRPr/>
            </a:pPr>
            <a:r>
              <a:rPr lang="en-US" sz="2000" dirty="0">
                <a:latin typeface="Avenir LT Std 65 Medium"/>
                <a:cs typeface="Arial" charset="0"/>
              </a:rPr>
              <a:t>e.g. leg extension</a:t>
            </a:r>
            <a:endParaRPr kumimoji="0" lang="en-GB" sz="2000" b="0" i="0" u="none" strike="noStrike" kern="1200" cap="none" spc="0" normalizeH="0" baseline="0" noProof="0" dirty="0">
              <a:ln>
                <a:noFill/>
              </a:ln>
              <a:solidFill>
                <a:schemeClr val="tx1"/>
              </a:solidFill>
              <a:effectLst/>
              <a:uLnTx/>
              <a:uFillTx/>
              <a:latin typeface="Avenir LT Std 65 Medium"/>
              <a:cs typeface="Arial"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000" b="0" i="0" u="none" strike="noStrike" kern="1200" cap="none" spc="0" normalizeH="0" baseline="0" noProof="0" dirty="0">
              <a:ln>
                <a:noFill/>
              </a:ln>
              <a:solidFill>
                <a:schemeClr val="tx1"/>
              </a:solidFill>
              <a:effectLst/>
              <a:uLnTx/>
              <a:uFillTx/>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Gastrocnemius</a:t>
            </a:r>
            <a:endParaRPr lang="en-GB" dirty="0">
              <a:solidFill>
                <a:schemeClr val="tx1"/>
              </a:solidFill>
              <a:latin typeface="Avenir LT Std 65 Medium"/>
              <a:cs typeface="Arial" charset="0"/>
            </a:endParaRPr>
          </a:p>
        </p:txBody>
      </p:sp>
      <p:pic>
        <p:nvPicPr>
          <p:cNvPr id="7" name="Picture 5" descr="gastroc.jpg"/>
          <p:cNvPicPr>
            <a:picLocks noChangeAspect="1"/>
          </p:cNvPicPr>
          <p:nvPr/>
        </p:nvPicPr>
        <p:blipFill>
          <a:blip r:embed="rId2" cstate="print"/>
          <a:srcRect/>
          <a:stretch>
            <a:fillRect/>
          </a:stretch>
        </p:blipFill>
        <p:spPr bwMode="auto">
          <a:xfrm>
            <a:off x="251520" y="1988840"/>
            <a:ext cx="3981450" cy="3981450"/>
          </a:xfrm>
          <a:prstGeom prst="rect">
            <a:avLst/>
          </a:prstGeom>
          <a:noFill/>
          <a:ln w="9525">
            <a:noFill/>
            <a:miter lim="800000"/>
            <a:headEnd/>
            <a:tailEnd/>
          </a:ln>
        </p:spPr>
      </p:pic>
      <p:sp>
        <p:nvSpPr>
          <p:cNvPr id="8" name="Content Placeholder 5"/>
          <p:cNvSpPr txBox="1">
            <a:spLocks/>
          </p:cNvSpPr>
          <p:nvPr/>
        </p:nvSpPr>
        <p:spPr>
          <a:xfrm>
            <a:off x="4355976" y="2132856"/>
            <a:ext cx="4536504" cy="3816424"/>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femur</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calcaneus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Joints crossed - ankle and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knee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ankle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plantarflexion, assists in knee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flexion</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heel</a:t>
            </a:r>
            <a:r>
              <a:rPr kumimoji="0" lang="en-US" sz="2400" b="0" i="0" u="none" strike="noStrike" kern="1200" cap="none" spc="0" normalizeH="0" noProof="0" dirty="0">
                <a:ln>
                  <a:noFill/>
                </a:ln>
                <a:solidFill>
                  <a:schemeClr val="tx1"/>
                </a:solidFill>
                <a:effectLst/>
                <a:uLnTx/>
                <a:uFillTx/>
                <a:latin typeface="Avenir LT Std 65 Medium"/>
                <a:cs typeface="Arial" pitchFamily="34" charset="0"/>
              </a:rPr>
              <a:t> raises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Soleus </a:t>
            </a:r>
            <a:endParaRPr lang="en-GB" dirty="0">
              <a:solidFill>
                <a:schemeClr val="tx1"/>
              </a:solidFill>
              <a:latin typeface="Avenir LT Std 65 Medium"/>
              <a:cs typeface="Arial" charset="0"/>
            </a:endParaRPr>
          </a:p>
        </p:txBody>
      </p:sp>
      <p:pic>
        <p:nvPicPr>
          <p:cNvPr id="7" name="Picture 5" descr="soleus.jpg"/>
          <p:cNvPicPr>
            <a:picLocks noChangeAspect="1"/>
          </p:cNvPicPr>
          <p:nvPr/>
        </p:nvPicPr>
        <p:blipFill>
          <a:blip r:embed="rId2" cstate="print"/>
          <a:srcRect/>
          <a:stretch>
            <a:fillRect/>
          </a:stretch>
        </p:blipFill>
        <p:spPr bwMode="auto">
          <a:xfrm>
            <a:off x="395536" y="1916832"/>
            <a:ext cx="3981450" cy="3981450"/>
          </a:xfrm>
          <a:prstGeom prst="rect">
            <a:avLst/>
          </a:prstGeom>
          <a:noFill/>
          <a:ln w="9525">
            <a:noFill/>
            <a:miter lim="800000"/>
            <a:headEnd/>
            <a:tailEnd/>
          </a:ln>
        </p:spPr>
      </p:pic>
      <p:sp>
        <p:nvSpPr>
          <p:cNvPr id="8" name="Content Placeholder 5"/>
          <p:cNvSpPr txBox="1">
            <a:spLocks/>
          </p:cNvSpPr>
          <p:nvPr/>
        </p:nvSpPr>
        <p:spPr>
          <a:xfrm>
            <a:off x="4572000" y="2060848"/>
            <a:ext cx="4320480" cy="3672408"/>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Origin - fibula and tibia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calcaneus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ankle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ankle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plantarflexion</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lang="en-US" sz="2400" dirty="0">
                <a:latin typeface="Avenir LT Std 65 Medium"/>
                <a:cs typeface="Arial" pitchFamily="34" charset="0"/>
              </a:rPr>
              <a:t>e.g. heel raises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Tibialis Anterior</a:t>
            </a:r>
            <a:endParaRPr lang="en-GB" dirty="0">
              <a:solidFill>
                <a:schemeClr val="tx1"/>
              </a:solidFill>
              <a:latin typeface="Avenir LT Std 65 Medium"/>
              <a:cs typeface="Arial" charset="0"/>
            </a:endParaRPr>
          </a:p>
        </p:txBody>
      </p:sp>
      <p:pic>
        <p:nvPicPr>
          <p:cNvPr id="7" name="Picture 5" descr="tibialis ant.jpg"/>
          <p:cNvPicPr>
            <a:picLocks noChangeAspect="1"/>
          </p:cNvPicPr>
          <p:nvPr/>
        </p:nvPicPr>
        <p:blipFill>
          <a:blip r:embed="rId2" cstate="print"/>
          <a:srcRect/>
          <a:stretch>
            <a:fillRect/>
          </a:stretch>
        </p:blipFill>
        <p:spPr bwMode="auto">
          <a:xfrm>
            <a:off x="323528" y="1916832"/>
            <a:ext cx="3981450" cy="3981450"/>
          </a:xfrm>
          <a:prstGeom prst="rect">
            <a:avLst/>
          </a:prstGeom>
          <a:noFill/>
          <a:ln w="9525">
            <a:noFill/>
            <a:miter lim="800000"/>
            <a:headEnd/>
            <a:tailEnd/>
          </a:ln>
        </p:spPr>
      </p:pic>
      <p:sp>
        <p:nvSpPr>
          <p:cNvPr id="8" name="Content Placeholder 5"/>
          <p:cNvSpPr txBox="1">
            <a:spLocks/>
          </p:cNvSpPr>
          <p:nvPr/>
        </p:nvSpPr>
        <p:spPr>
          <a:xfrm>
            <a:off x="4499992" y="2060848"/>
            <a:ext cx="4125144" cy="360040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Origin - tibia</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Insertion – first metatarsal</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crossed - ankle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Joint action - ankle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dorsiflexion</a:t>
            </a:r>
          </a:p>
          <a:p>
            <a:pPr marL="0" marR="0" lvl="0" indent="0" algn="l" defTabSz="914400" rtl="0" eaLnBrk="1" fontAlgn="auto" latinLnBrk="0" hangingPunct="1">
              <a:lnSpc>
                <a:spcPct val="100000"/>
              </a:lnSpc>
              <a:spcBef>
                <a:spcPct val="20000"/>
              </a:spcBef>
              <a:spcAft>
                <a:spcPts val="0"/>
              </a:spcAft>
              <a:buClrTx/>
              <a:buSzTx/>
              <a:tabLst/>
              <a:defRPr/>
            </a:pPr>
            <a:endParaRPr lang="en-US" sz="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r>
              <a:rPr kumimoji="0" lang="en-US" sz="2400" b="0" i="0" u="none" strike="noStrike" kern="1200" cap="none" spc="0" normalizeH="0" baseline="0" noProof="0" dirty="0">
                <a:ln>
                  <a:noFill/>
                </a:ln>
                <a:solidFill>
                  <a:schemeClr val="tx1"/>
                </a:solidFill>
                <a:effectLst/>
                <a:uLnTx/>
                <a:uFillTx/>
                <a:latin typeface="Avenir LT Std 65 Medium"/>
                <a:cs typeface="Arial" pitchFamily="34" charset="0"/>
              </a:rPr>
              <a:t>e.g. heel digs</a:t>
            </a: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Pelvic Floor Muscles</a:t>
            </a:r>
            <a:endParaRPr lang="en-GB" dirty="0">
              <a:solidFill>
                <a:schemeClr val="tx1"/>
              </a:solidFill>
              <a:latin typeface="Avenir LT Std 65 Medium"/>
              <a:cs typeface="Arial" charset="0"/>
            </a:endParaRPr>
          </a:p>
        </p:txBody>
      </p:sp>
      <p:pic>
        <p:nvPicPr>
          <p:cNvPr id="7" name="Picture 6" descr="pelvic top.jpg"/>
          <p:cNvPicPr>
            <a:picLocks noChangeAspect="1"/>
          </p:cNvPicPr>
          <p:nvPr/>
        </p:nvPicPr>
        <p:blipFill>
          <a:blip r:embed="rId2" cstate="print"/>
          <a:srcRect/>
          <a:stretch>
            <a:fillRect/>
          </a:stretch>
        </p:blipFill>
        <p:spPr bwMode="auto">
          <a:xfrm>
            <a:off x="323528" y="1916832"/>
            <a:ext cx="2266950" cy="2266950"/>
          </a:xfrm>
          <a:prstGeom prst="rect">
            <a:avLst/>
          </a:prstGeom>
          <a:noFill/>
          <a:ln w="9525">
            <a:noFill/>
            <a:miter lim="800000"/>
            <a:headEnd/>
            <a:tailEnd/>
          </a:ln>
        </p:spPr>
      </p:pic>
      <p:pic>
        <p:nvPicPr>
          <p:cNvPr id="8" name="Picture 7" descr="pelvic bottom.jpg"/>
          <p:cNvPicPr>
            <a:picLocks noChangeAspect="1"/>
          </p:cNvPicPr>
          <p:nvPr/>
        </p:nvPicPr>
        <p:blipFill>
          <a:blip r:embed="rId3" cstate="print"/>
          <a:srcRect/>
          <a:stretch>
            <a:fillRect/>
          </a:stretch>
        </p:blipFill>
        <p:spPr bwMode="auto">
          <a:xfrm>
            <a:off x="323528" y="4221088"/>
            <a:ext cx="2228850" cy="2238375"/>
          </a:xfrm>
          <a:prstGeom prst="rect">
            <a:avLst/>
          </a:prstGeom>
          <a:noFill/>
          <a:ln w="9525">
            <a:noFill/>
            <a:miter lim="800000"/>
            <a:headEnd/>
            <a:tailEnd/>
          </a:ln>
        </p:spPr>
      </p:pic>
      <p:sp>
        <p:nvSpPr>
          <p:cNvPr id="9" name="Content Placeholder 5"/>
          <p:cNvSpPr txBox="1">
            <a:spLocks/>
          </p:cNvSpPr>
          <p:nvPr/>
        </p:nvSpPr>
        <p:spPr>
          <a:xfrm>
            <a:off x="2843808" y="1844824"/>
            <a:ext cx="5111799" cy="468052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Situated under the pelvis </a:t>
            </a:r>
          </a:p>
          <a:p>
            <a:pPr marL="0" marR="0" lvl="0"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 double layered muscle consisting of a deep and superficial layer of muscle tissue and connective tissue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Provides stability for the pelvic girdle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Controls organs and growing foetus in pregnancy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Controls continence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547664" y="4365104"/>
            <a:ext cx="6400800" cy="1440408"/>
          </a:xfrm>
          <a:prstGeom prst="rect">
            <a:avLst/>
          </a:prstGeom>
        </p:spPr>
        <p:txBody>
          <a:bodyPr vert="horz" lIns="91440" tIns="45720" rIns="91440" bIns="45720" rtlCol="0">
            <a:normAutofit fontScale="92500" lnSpcReduction="10000"/>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Subtitle 2"/>
          <p:cNvSpPr txBox="1">
            <a:spLocks/>
          </p:cNvSpPr>
          <p:nvPr/>
        </p:nvSpPr>
        <p:spPr>
          <a:xfrm>
            <a:off x="683568" y="2708920"/>
            <a:ext cx="7488832" cy="1512168"/>
          </a:xfrm>
          <a:prstGeom prst="rect">
            <a:avLst/>
          </a:prstGeom>
        </p:spPr>
        <p:txBody>
          <a:bodyPr vert="horz" lIns="91440" tIns="45720" rIns="91440" bIns="45720" rtlCol="0">
            <a:normAutofit fontScale="55000" lnSpcReduction="20000"/>
          </a:bodyPr>
          <a:lstStyle/>
          <a:p>
            <a:pPr algn="ctr">
              <a:spcBef>
                <a:spcPct val="20000"/>
              </a:spcBef>
              <a:defRPr/>
            </a:pPr>
            <a:br>
              <a:rPr kumimoji="0" lang="en-US" sz="3200" b="0" i="0" u="none" strike="noStrike" kern="1200" cap="none" spc="0" normalizeH="0" baseline="0" noProof="0" dirty="0">
                <a:ln>
                  <a:noFill/>
                </a:ln>
                <a:effectLst/>
                <a:uLnTx/>
                <a:uFillTx/>
                <a:latin typeface="Avenir LT Std 65 Medium" pitchFamily="34" charset="0"/>
                <a:ea typeface="+mn-ea"/>
                <a:cs typeface="Arial" pitchFamily="34" charset="0"/>
              </a:rPr>
            </a:br>
            <a:r>
              <a:rPr lang="en-US" sz="7300" b="1" dirty="0">
                <a:latin typeface="Avenir LT Std 65 Medium" pitchFamily="34" charset="0"/>
                <a:cs typeface="Arial" pitchFamily="34" charset="0"/>
              </a:rPr>
              <a:t>Special Populations </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7300" b="1" i="0" u="none" strike="noStrike" kern="1200" cap="none" spc="0" normalizeH="0" baseline="0" noProof="0" dirty="0">
                <a:ln>
                  <a:noFill/>
                </a:ln>
                <a:effectLst/>
                <a:uLnTx/>
                <a:uFillTx/>
                <a:latin typeface="Avenir LT Std 65 Medium" pitchFamily="34" charset="0"/>
                <a:ea typeface="+mn-ea"/>
                <a:cs typeface="Arial" pitchFamily="34" charset="0"/>
              </a:rPr>
              <a:t>The</a:t>
            </a:r>
            <a:r>
              <a:rPr kumimoji="0" lang="en-US" sz="7300" b="1" i="0" u="none" strike="noStrike" kern="1200" cap="none" spc="0" normalizeH="0" noProof="0" dirty="0">
                <a:ln>
                  <a:noFill/>
                </a:ln>
                <a:effectLst/>
                <a:uLnTx/>
                <a:uFillTx/>
                <a:latin typeface="Avenir LT Std 65 Medium" pitchFamily="34" charset="0"/>
                <a:ea typeface="+mn-ea"/>
                <a:cs typeface="Arial" pitchFamily="34" charset="0"/>
              </a:rPr>
              <a:t> Muscular System</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600" b="1" i="0" u="none" strike="noStrike" kern="1200" cap="none" spc="0" normalizeH="0" baseline="0" noProof="0" dirty="0">
              <a:ln>
                <a:noFill/>
              </a:ln>
              <a:effectLst/>
              <a:uLnTx/>
              <a:uFillTx/>
              <a:latin typeface="Avenir LT Std 65 Medium" pitchFamily="34" charset="0"/>
              <a:ea typeface="+mn-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936104"/>
          </a:xfrm>
        </p:spPr>
        <p:txBody>
          <a:bodyPr>
            <a:noAutofit/>
          </a:bodyPr>
          <a:lstStyle/>
          <a:p>
            <a:pPr algn="ctr" eaLnBrk="1" hangingPunct="1"/>
            <a:r>
              <a:rPr lang="en-US" dirty="0">
                <a:solidFill>
                  <a:schemeClr val="tx1"/>
                </a:solidFill>
                <a:latin typeface="Avenir LT Std 65 Medium"/>
                <a:cs typeface="Arial" charset="0"/>
              </a:rPr>
              <a:t>Special Populations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The Muscular System </a:t>
            </a:r>
            <a:endParaRPr lang="en-GB" dirty="0">
              <a:solidFill>
                <a:schemeClr val="tx1"/>
              </a:solidFill>
              <a:latin typeface="Avenir LT Std 65 Medium"/>
              <a:cs typeface="Arial" charset="0"/>
            </a:endParaRPr>
          </a:p>
        </p:txBody>
      </p:sp>
      <p:sp>
        <p:nvSpPr>
          <p:cNvPr id="10" name="TextBox 9"/>
          <p:cNvSpPr txBox="1"/>
          <p:nvPr/>
        </p:nvSpPr>
        <p:spPr>
          <a:xfrm>
            <a:off x="179512" y="2276873"/>
            <a:ext cx="8208912" cy="5253746"/>
          </a:xfrm>
          <a:prstGeom prst="rect">
            <a:avLst/>
          </a:prstGeom>
          <a:noFill/>
        </p:spPr>
        <p:txBody>
          <a:bodyPr wrap="square" rtlCol="0">
            <a:spAutoFit/>
          </a:bodyPr>
          <a:lstStyle/>
          <a:p>
            <a:pPr algn="ctr">
              <a:lnSpc>
                <a:spcPct val="90000"/>
              </a:lnSpc>
              <a:spcBef>
                <a:spcPct val="20000"/>
              </a:spcBef>
              <a:defRPr/>
            </a:pPr>
            <a:r>
              <a:rPr lang="en-GB" sz="2400" b="1" dirty="0">
                <a:latin typeface="Avenir LT Std 65 Medium"/>
                <a:cs typeface="Arial" charset="0"/>
              </a:rPr>
              <a:t>Work on a case by case basis with individuals but bear the following changes in mind</a:t>
            </a:r>
          </a:p>
          <a:p>
            <a:pPr>
              <a:lnSpc>
                <a:spcPct val="90000"/>
              </a:lnSpc>
              <a:spcBef>
                <a:spcPct val="20000"/>
              </a:spcBef>
              <a:buFont typeface="Arial" pitchFamily="34" charset="0"/>
              <a:buChar char="•"/>
              <a:defRPr/>
            </a:pPr>
            <a:r>
              <a:rPr lang="en-US" sz="2800" dirty="0">
                <a:latin typeface="Avenir LT Std 65 Medium"/>
                <a:cs typeface="Arial" charset="0"/>
              </a:rPr>
              <a:t> Young people in the 14 – 16 age range</a:t>
            </a:r>
          </a:p>
          <a:p>
            <a:pPr>
              <a:lnSpc>
                <a:spcPct val="90000"/>
              </a:lnSpc>
              <a:spcBef>
                <a:spcPct val="20000"/>
              </a:spcBef>
              <a:defRPr/>
            </a:pPr>
            <a:r>
              <a:rPr lang="en-US" sz="2800" dirty="0">
                <a:latin typeface="Avenir LT Std 65 Medium"/>
                <a:cs typeface="Arial" charset="0"/>
              </a:rPr>
              <a:t>Muscle growth does not keep up with bone growth, leading to clumsiness, motor skills are affected</a:t>
            </a:r>
          </a:p>
          <a:p>
            <a:pPr>
              <a:lnSpc>
                <a:spcPct val="90000"/>
              </a:lnSpc>
              <a:spcBef>
                <a:spcPct val="20000"/>
              </a:spcBef>
              <a:defRPr/>
            </a:pPr>
            <a:endParaRPr lang="en-US" sz="800" dirty="0">
              <a:latin typeface="Avenir LT Std 65 Medium"/>
              <a:cs typeface="Arial" charset="0"/>
            </a:endParaRPr>
          </a:p>
          <a:p>
            <a:pPr>
              <a:lnSpc>
                <a:spcPct val="90000"/>
              </a:lnSpc>
              <a:spcBef>
                <a:spcPct val="20000"/>
              </a:spcBef>
              <a:buFont typeface="Arial" pitchFamily="34" charset="0"/>
              <a:buChar char="•"/>
              <a:defRPr/>
            </a:pPr>
            <a:r>
              <a:rPr lang="en-US" sz="2800" dirty="0">
                <a:latin typeface="Avenir LT Std 65 Medium"/>
                <a:cs typeface="Arial" charset="0"/>
              </a:rPr>
              <a:t> Pregnancy </a:t>
            </a:r>
          </a:p>
          <a:p>
            <a:pPr>
              <a:lnSpc>
                <a:spcPct val="90000"/>
              </a:lnSpc>
              <a:spcBef>
                <a:spcPct val="20000"/>
              </a:spcBef>
              <a:defRPr/>
            </a:pPr>
            <a:r>
              <a:rPr lang="en-US" sz="2800" dirty="0">
                <a:latin typeface="Avenir LT Std 65 Medium"/>
                <a:cs typeface="Arial" charset="0"/>
              </a:rPr>
              <a:t>The muscular system is affected by relaxin, muscles are less pliable. This may have and affect on balance and coordination</a:t>
            </a:r>
            <a:endParaRPr lang="en-US" b="1" dirty="0">
              <a:latin typeface="Avenir LT Std 65 Medium"/>
              <a:cs typeface="Arial" charset="0"/>
            </a:endParaRPr>
          </a:p>
          <a:p>
            <a:pPr algn="ctr">
              <a:lnSpc>
                <a:spcPct val="90000"/>
              </a:lnSpc>
              <a:spcBef>
                <a:spcPct val="20000"/>
              </a:spcBef>
              <a:defRPr/>
            </a:pPr>
            <a:endParaRPr lang="en-US" b="1" dirty="0">
              <a:latin typeface="Avenir LT Std 65 Medium"/>
              <a:cs typeface="Arial" charset="0"/>
            </a:endParaRPr>
          </a:p>
          <a:p>
            <a:pPr algn="ctr">
              <a:lnSpc>
                <a:spcPct val="90000"/>
              </a:lnSpc>
              <a:spcBef>
                <a:spcPct val="20000"/>
              </a:spcBef>
              <a:defRPr/>
            </a:pPr>
            <a:endParaRPr lang="en-US" b="1" dirty="0">
              <a:latin typeface="Avenir LT Std 65 Medium"/>
              <a:cs typeface="Arial" charset="0"/>
            </a:endParaRPr>
          </a:p>
          <a:p>
            <a:pPr algn="ctr">
              <a:lnSpc>
                <a:spcPct val="90000"/>
              </a:lnSpc>
              <a:spcBef>
                <a:spcPct val="20000"/>
              </a:spcBef>
              <a:defRPr/>
            </a:pPr>
            <a:endParaRPr lang="en-GB" b="1" dirty="0">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936104"/>
          </a:xfrm>
        </p:spPr>
        <p:txBody>
          <a:bodyPr>
            <a:noAutofit/>
          </a:bodyPr>
          <a:lstStyle/>
          <a:p>
            <a:pPr algn="ctr" eaLnBrk="1" hangingPunct="1"/>
            <a:r>
              <a:rPr lang="en-US" dirty="0">
                <a:solidFill>
                  <a:schemeClr val="tx1"/>
                </a:solidFill>
                <a:latin typeface="Avenir LT Std 65 Medium"/>
                <a:cs typeface="Arial" charset="0"/>
              </a:rPr>
              <a:t>Special Populations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The Muscular System </a:t>
            </a:r>
            <a:endParaRPr lang="en-GB" dirty="0">
              <a:solidFill>
                <a:schemeClr val="tx1"/>
              </a:solidFill>
              <a:latin typeface="Avenir LT Std 65 Medium"/>
              <a:cs typeface="Arial" charset="0"/>
            </a:endParaRPr>
          </a:p>
        </p:txBody>
      </p:sp>
      <p:sp>
        <p:nvSpPr>
          <p:cNvPr id="10" name="TextBox 9"/>
          <p:cNvSpPr txBox="1"/>
          <p:nvPr/>
        </p:nvSpPr>
        <p:spPr>
          <a:xfrm>
            <a:off x="179512" y="2256316"/>
            <a:ext cx="8496944" cy="4573560"/>
          </a:xfrm>
          <a:prstGeom prst="rect">
            <a:avLst/>
          </a:prstGeom>
          <a:noFill/>
        </p:spPr>
        <p:txBody>
          <a:bodyPr wrap="square" rtlCol="0">
            <a:spAutoFit/>
          </a:bodyPr>
          <a:lstStyle/>
          <a:p>
            <a:pPr>
              <a:lnSpc>
                <a:spcPct val="90000"/>
              </a:lnSpc>
              <a:spcBef>
                <a:spcPct val="20000"/>
              </a:spcBef>
              <a:buFont typeface="Arial" pitchFamily="34" charset="0"/>
              <a:buChar char="•"/>
              <a:defRPr/>
            </a:pPr>
            <a:r>
              <a:rPr lang="en-US" sz="2800" dirty="0">
                <a:latin typeface="Avenir LT Std 65 Medium"/>
                <a:cs typeface="Arial" charset="0"/>
              </a:rPr>
              <a:t> Ageing</a:t>
            </a:r>
          </a:p>
          <a:p>
            <a:pPr lvl="1">
              <a:lnSpc>
                <a:spcPct val="90000"/>
              </a:lnSpc>
              <a:spcBef>
                <a:spcPct val="20000"/>
              </a:spcBef>
              <a:defRPr/>
            </a:pPr>
            <a:r>
              <a:rPr lang="en-US" sz="2800" dirty="0">
                <a:latin typeface="Avenir LT Std 65 Medium"/>
                <a:cs typeface="Arial" charset="0"/>
              </a:rPr>
              <a:t>Reduction in number of muscle fibre and fibre size</a:t>
            </a:r>
          </a:p>
          <a:p>
            <a:pPr lvl="1">
              <a:lnSpc>
                <a:spcPct val="90000"/>
              </a:lnSpc>
              <a:spcBef>
                <a:spcPct val="20000"/>
              </a:spcBef>
              <a:defRPr/>
            </a:pPr>
            <a:r>
              <a:rPr lang="en-US" sz="2800" dirty="0">
                <a:latin typeface="Avenir LT Std 65 Medium"/>
                <a:cs typeface="Arial" charset="0"/>
              </a:rPr>
              <a:t>Loss of contraction tissue</a:t>
            </a:r>
          </a:p>
          <a:p>
            <a:pPr lvl="1">
              <a:lnSpc>
                <a:spcPct val="90000"/>
              </a:lnSpc>
              <a:spcBef>
                <a:spcPct val="20000"/>
              </a:spcBef>
              <a:defRPr/>
            </a:pPr>
            <a:r>
              <a:rPr lang="en-US" sz="2800" dirty="0">
                <a:latin typeface="Avenir LT Std 65 Medium"/>
                <a:cs typeface="Arial" charset="0"/>
              </a:rPr>
              <a:t>Reduction in motor units and neurons</a:t>
            </a:r>
          </a:p>
          <a:p>
            <a:pPr lvl="1">
              <a:lnSpc>
                <a:spcPct val="90000"/>
              </a:lnSpc>
              <a:spcBef>
                <a:spcPct val="20000"/>
              </a:spcBef>
              <a:defRPr/>
            </a:pPr>
            <a:r>
              <a:rPr lang="en-US" sz="2800" dirty="0">
                <a:latin typeface="Avenir LT Std 65 Medium"/>
                <a:cs typeface="Arial" charset="0"/>
              </a:rPr>
              <a:t>Loss of power, strength and endurance</a:t>
            </a:r>
          </a:p>
          <a:p>
            <a:pPr lvl="1">
              <a:lnSpc>
                <a:spcPct val="90000"/>
              </a:lnSpc>
              <a:spcBef>
                <a:spcPct val="20000"/>
              </a:spcBef>
              <a:defRPr/>
            </a:pPr>
            <a:r>
              <a:rPr lang="en-US" sz="2800" dirty="0">
                <a:latin typeface="Avenir LT Std 65 Medium"/>
                <a:cs typeface="Arial" charset="0"/>
              </a:rPr>
              <a:t>Changes in posture</a:t>
            </a:r>
          </a:p>
          <a:p>
            <a:pPr lvl="1">
              <a:lnSpc>
                <a:spcPct val="90000"/>
              </a:lnSpc>
              <a:spcBef>
                <a:spcPct val="20000"/>
              </a:spcBef>
              <a:defRPr/>
            </a:pPr>
            <a:r>
              <a:rPr lang="en-US" sz="2800" dirty="0">
                <a:latin typeface="Avenir LT Std 65 Medium"/>
                <a:cs typeface="Arial" charset="0"/>
              </a:rPr>
              <a:t>Decreased motor skills, balance and coordination</a:t>
            </a:r>
          </a:p>
          <a:p>
            <a:pPr lvl="1">
              <a:lnSpc>
                <a:spcPct val="90000"/>
              </a:lnSpc>
              <a:spcBef>
                <a:spcPct val="20000"/>
              </a:spcBef>
              <a:defRPr/>
            </a:pPr>
            <a:r>
              <a:rPr lang="en-US" sz="2800" dirty="0">
                <a:latin typeface="Avenir LT Std 65 Medium"/>
                <a:cs typeface="Arial" charset="0"/>
              </a:rPr>
              <a:t>Increased risk of falls</a:t>
            </a:r>
            <a:endParaRPr lang="en-GB" b="1" dirty="0">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403350" y="3860800"/>
            <a:ext cx="6400800" cy="1440408"/>
          </a:xfrm>
          <a:prstGeom prst="rect">
            <a:avLst/>
          </a:prstGeom>
        </p:spPr>
        <p:txBody>
          <a:bodyPr vert="horz" lIns="91440" tIns="45720" rIns="91440" bIns="45720" rtlCol="0">
            <a:normAutofit fontScale="92500" lnSpcReduction="10000"/>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Subtitle 2"/>
          <p:cNvSpPr txBox="1">
            <a:spLocks/>
          </p:cNvSpPr>
          <p:nvPr/>
        </p:nvSpPr>
        <p:spPr>
          <a:xfrm>
            <a:off x="683568" y="2708920"/>
            <a:ext cx="7488832" cy="1152128"/>
          </a:xfrm>
          <a:prstGeom prst="rect">
            <a:avLst/>
          </a:prstGeom>
        </p:spPr>
        <p:txBody>
          <a:bodyPr vert="horz" lIns="91440" tIns="45720" rIns="91440" bIns="45720" rtlCol="0">
            <a:normAutofit lnSpcReduction="10000"/>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br>
              <a:rPr kumimoji="0" lang="en-US" sz="3200" b="0" i="0" u="none" strike="noStrike" kern="1200" cap="none" spc="0" normalizeH="0" baseline="0" noProof="0" dirty="0">
                <a:ln>
                  <a:noFill/>
                </a:ln>
                <a:effectLst/>
                <a:uLnTx/>
                <a:uFillTx/>
                <a:latin typeface="Avenir LT Std 65 Medium" pitchFamily="34" charset="0"/>
                <a:ea typeface="+mn-ea"/>
                <a:cs typeface="Arial" pitchFamily="34" charset="0"/>
              </a:rPr>
            </a:br>
            <a:r>
              <a:rPr kumimoji="0" lang="en-US" sz="4000" b="1" i="0" u="none" strike="noStrike" kern="1200" cap="none" spc="0" normalizeH="0" baseline="0" noProof="0" dirty="0">
                <a:ln>
                  <a:noFill/>
                </a:ln>
                <a:effectLst/>
                <a:uLnTx/>
                <a:uFillTx/>
                <a:latin typeface="Avenir LT Std 65 Medium" pitchFamily="34" charset="0"/>
                <a:ea typeface="+mn-ea"/>
                <a:cs typeface="Arial" pitchFamily="34" charset="0"/>
              </a:rPr>
              <a:t>The</a:t>
            </a:r>
            <a:r>
              <a:rPr kumimoji="0" lang="en-US" sz="4000" b="1" i="0" u="none" strike="noStrike" kern="1200" cap="none" spc="0" normalizeH="0" noProof="0" dirty="0">
                <a:ln>
                  <a:noFill/>
                </a:ln>
                <a:effectLst/>
                <a:uLnTx/>
                <a:uFillTx/>
                <a:latin typeface="Avenir LT Std 65 Medium" pitchFamily="34" charset="0"/>
                <a:ea typeface="+mn-ea"/>
                <a:cs typeface="Arial" pitchFamily="34" charset="0"/>
              </a:rPr>
              <a:t> Circulatory System</a:t>
            </a:r>
            <a:endParaRPr kumimoji="0" lang="en-US" sz="4000" b="1" i="0" u="none" strike="noStrike" kern="1200" cap="none" spc="0" normalizeH="0" baseline="0" noProof="0" dirty="0">
              <a:ln>
                <a:noFill/>
              </a:ln>
              <a:effectLst/>
              <a:uLnTx/>
              <a:uFillTx/>
              <a:latin typeface="Avenir LT Std 65 Medium"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600" b="1" i="0" u="none" strike="noStrike" kern="1200" cap="none" spc="0" normalizeH="0" baseline="0" noProof="0" dirty="0">
              <a:ln>
                <a:noFill/>
              </a:ln>
              <a:effectLst/>
              <a:uLnTx/>
              <a:uFillTx/>
              <a:latin typeface="Avenir LT Std 65 Medium" pitchFamily="34" charset="0"/>
              <a:ea typeface="+mn-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4"/>
          <p:cNvSpPr txBox="1">
            <a:spLocks/>
          </p:cNvSpPr>
          <p:nvPr/>
        </p:nvSpPr>
        <p:spPr>
          <a:xfrm>
            <a:off x="457200" y="1268413"/>
            <a:ext cx="8229600" cy="4525962"/>
          </a:xfrm>
          <a:prstGeom prst="rect">
            <a:avLst/>
          </a:prstGeom>
        </p:spPr>
        <p:txBody>
          <a:bodyPr/>
          <a:lstStyle/>
          <a:p>
            <a:pPr>
              <a:lnSpc>
                <a:spcPct val="90000"/>
              </a:lnSpc>
              <a:spcBef>
                <a:spcPct val="20000"/>
              </a:spcBef>
              <a:buFont typeface="Arial" pitchFamily="34" charset="0"/>
              <a:buNone/>
            </a:pPr>
            <a:r>
              <a:rPr kumimoji="0" lang="en-GB" sz="2800" b="1" i="0" u="none" strike="noStrike" kern="1200" cap="none" spc="0" normalizeH="0" baseline="0" noProof="0" dirty="0">
                <a:ln>
                  <a:noFill/>
                </a:ln>
                <a:solidFill>
                  <a:schemeClr val="tx1"/>
                </a:solidFill>
                <a:effectLst/>
                <a:uLnTx/>
                <a:uFillTx/>
                <a:latin typeface="Avenir LT Std 65 Medium"/>
                <a:cs typeface="Arial" pitchFamily="34" charset="0"/>
              </a:rPr>
              <a:t>Session</a:t>
            </a:r>
            <a:r>
              <a:rPr kumimoji="0" lang="en-GB" sz="2800" b="1" i="0" u="none" strike="noStrike" kern="1200" cap="none" spc="0" normalizeH="0" noProof="0" dirty="0">
                <a:ln>
                  <a:noFill/>
                </a:ln>
                <a:solidFill>
                  <a:schemeClr val="tx1"/>
                </a:solidFill>
                <a:effectLst/>
                <a:uLnTx/>
                <a:uFillTx/>
                <a:latin typeface="Avenir LT Std 65 Medium"/>
                <a:cs typeface="Arial" pitchFamily="34" charset="0"/>
              </a:rPr>
              <a:t> aims:</a:t>
            </a:r>
          </a:p>
          <a:p>
            <a:pPr>
              <a:lnSpc>
                <a:spcPct val="90000"/>
              </a:lnSpc>
              <a:spcBef>
                <a:spcPct val="20000"/>
              </a:spcBef>
              <a:buFont typeface="Arial" pitchFamily="34" charset="0"/>
              <a:buChar char="•"/>
            </a:pP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Identify the location of the heart</a:t>
            </a:r>
          </a:p>
          <a:p>
            <a:pPr>
              <a:lnSpc>
                <a:spcPct val="90000"/>
              </a:lnSpc>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the structure</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and function of the heart</a:t>
            </a:r>
          </a:p>
          <a:p>
            <a:pPr>
              <a:lnSpc>
                <a:spcPct val="90000"/>
              </a:lnSpc>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how blood moves through the heart</a:t>
            </a:r>
          </a:p>
          <a:p>
            <a:pPr>
              <a:lnSpc>
                <a:spcPct val="90000"/>
              </a:lnSpc>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the systemic and pulmonary circulation</a:t>
            </a:r>
          </a:p>
          <a:p>
            <a:pPr>
              <a:lnSpc>
                <a:spcPct val="90000"/>
              </a:lnSpc>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the structure and function of blood </a:t>
            </a:r>
          </a:p>
          <a:p>
            <a:pPr>
              <a:lnSpc>
                <a:spcPct val="90000"/>
              </a:lnSpc>
              <a:spcBef>
                <a:spcPct val="20000"/>
              </a:spcBef>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vessels</a:t>
            </a:r>
          </a:p>
          <a:p>
            <a:pPr>
              <a:lnSpc>
                <a:spcPct val="90000"/>
              </a:lnSpc>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Define blood pressure classifications </a:t>
            </a:r>
          </a:p>
          <a:p>
            <a:pPr>
              <a:lnSpc>
                <a:spcPct val="90000"/>
              </a:lnSpc>
              <a:spcBef>
                <a:spcPct val="20000"/>
              </a:spcBef>
              <a:buFont typeface="Arial" pitchFamily="34" charset="0"/>
              <a:buChar char="•"/>
            </a:pPr>
            <a:r>
              <a:rPr lang="en-GB" sz="2800" dirty="0">
                <a:latin typeface="Avenir LT Std 65 Medium"/>
                <a:cs typeface="Arial" pitchFamily="34" charset="0"/>
              </a:rPr>
              <a:t> Identify blood pressure classifications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t>
            </a: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Heart</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539552" y="1916832"/>
            <a:ext cx="8229600" cy="4669979"/>
          </a:xfrm>
          <a:prstGeom prst="rect">
            <a:avLst/>
          </a:prstGeom>
        </p:spPr>
        <p:txBody>
          <a:bodyPr rtlCol="0">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Located in the chest, slightly to the left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A pump to maintain circulation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dirty="0">
                <a:latin typeface="Avenir LT Std 65 Medium"/>
                <a:cs typeface="Arial" pitchFamily="34" charset="0"/>
              </a:rPr>
              <a:t> </a:t>
            </a: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Two halves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Right, deoxygenated blood</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Left, oxygenated blood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dirty="0">
                <a:latin typeface="Avenir LT Std 65 Medium"/>
                <a:cs typeface="Arial" pitchFamily="34" charset="0"/>
              </a:rPr>
              <a:t> </a:t>
            </a: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Four chambers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- 2 upper collecting chambers – atria</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- 2 lower pumping chambers – ventricles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Valves ensure the flow is one way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Coronary arteries supply the heart muscle with </a:t>
            </a:r>
            <a:r>
              <a:rPr kumimoji="0" lang="en-GB" sz="3200" b="0" i="0" u="none" strike="noStrike" kern="1200" cap="none" spc="0" normalizeH="0" noProof="0" dirty="0">
                <a:ln>
                  <a:noFill/>
                </a:ln>
                <a:solidFill>
                  <a:schemeClr val="tx1"/>
                </a:solidFill>
                <a:effectLst/>
                <a:uLnTx/>
                <a:uFillTx/>
                <a:latin typeface="Avenir LT Std 65 Medium"/>
                <a:cs typeface="Arial" pitchFamily="34" charset="0"/>
              </a:rPr>
              <a:t> </a:t>
            </a:r>
          </a:p>
          <a:p>
            <a:pPr marL="0" marR="0" lvl="0" indent="0" algn="l" defTabSz="914400" rtl="0" eaLnBrk="1" fontAlgn="auto" latinLnBrk="0" hangingPunct="1">
              <a:lnSpc>
                <a:spcPct val="100000"/>
              </a:lnSpc>
              <a:spcBef>
                <a:spcPct val="20000"/>
              </a:spcBef>
              <a:spcAft>
                <a:spcPts val="0"/>
              </a:spcAft>
              <a:buClrTx/>
              <a:buSzTx/>
              <a:tabLst/>
              <a:defRPr/>
            </a:pPr>
            <a:r>
              <a:rPr lang="en-GB" sz="3200" dirty="0">
                <a:latin typeface="Avenir LT Std 65 Medium"/>
                <a:cs typeface="Arial" pitchFamily="34" charset="0"/>
              </a:rPr>
              <a:t>   </a:t>
            </a: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oxygenated blood </a:t>
            </a:r>
          </a:p>
        </p:txBody>
      </p:sp>
    </p:spTree>
    <p:extLst>
      <p:ext uri="{BB962C8B-B14F-4D97-AF65-F5344CB8AC3E}">
        <p14:creationId xmlns:p14="http://schemas.microsoft.com/office/powerpoint/2010/main" val="418606049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Heart</a:t>
            </a:r>
            <a:endParaRPr lang="en-GB" dirty="0">
              <a:solidFill>
                <a:schemeClr val="tx1"/>
              </a:solidFill>
              <a:latin typeface="Avenir LT Std 65 Medium"/>
              <a:cs typeface="Arial" charset="0"/>
            </a:endParaRPr>
          </a:p>
        </p:txBody>
      </p:sp>
      <p:pic>
        <p:nvPicPr>
          <p:cNvPr id="7" name="Picture 4" descr="heart.jpg"/>
          <p:cNvPicPr>
            <a:picLocks noChangeAspect="1"/>
          </p:cNvPicPr>
          <p:nvPr/>
        </p:nvPicPr>
        <p:blipFill>
          <a:blip r:embed="rId2" cstate="print"/>
          <a:srcRect/>
          <a:stretch>
            <a:fillRect/>
          </a:stretch>
        </p:blipFill>
        <p:spPr bwMode="auto">
          <a:xfrm>
            <a:off x="611560" y="1988840"/>
            <a:ext cx="7753350" cy="46863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Arteries</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395536" y="1844824"/>
            <a:ext cx="8424936" cy="4525962"/>
          </a:xfrm>
          <a:prstGeom prst="rect">
            <a:avLst/>
          </a:prstGeom>
        </p:spPr>
        <p:txBody>
          <a:bodyPr rtlCol="0">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Arteries carry oxygenated blood away from the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heart supplying vital organs and tissues*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Remember ‘A’ = ‘A’way</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Thicker, muscular wall to allow blood to be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shunted around the body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Dealing with blood under high pressure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except for the pulmonary artery -  transports deoxygenated blood from the heart to the lungs</a:t>
            </a:r>
          </a:p>
        </p:txBody>
      </p:sp>
    </p:spTree>
    <p:extLst>
      <p:ext uri="{BB962C8B-B14F-4D97-AF65-F5344CB8AC3E}">
        <p14:creationId xmlns:p14="http://schemas.microsoft.com/office/powerpoint/2010/main" val="418606049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Veins</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67544" y="1772816"/>
            <a:ext cx="8229600" cy="4525962"/>
          </a:xfrm>
          <a:prstGeom prst="rect">
            <a:avLst/>
          </a:prstGeom>
        </p:spPr>
        <p:txBody>
          <a:bodyPr rtlCol="0">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Veins carry deoxygenated blood back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towards the heart*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Remember ‘Ve-in’ = ‘way in’</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Thin muscular wall</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Valves to assist blood flow back to the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heart and prevent back flow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except for the pulmonary vein – transports oxygenated blood from the lungs to the heart</a:t>
            </a:r>
          </a:p>
        </p:txBody>
      </p:sp>
    </p:spTree>
    <p:extLst>
      <p:ext uri="{BB962C8B-B14F-4D97-AF65-F5344CB8AC3E}">
        <p14:creationId xmlns:p14="http://schemas.microsoft.com/office/powerpoint/2010/main" val="418606049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Capillaries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323528" y="2009428"/>
            <a:ext cx="8229600" cy="3484563"/>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Arteries become smaller to form arterioles which</a:t>
            </a: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link to capillaries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Capillaries are one cell thick to allow gaseous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exchange</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From the capillaries venules take blood into the </a:t>
            </a:r>
          </a:p>
          <a:p>
            <a:pPr marL="0" marR="0" lvl="0"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veins, into the Vena Cavae</a:t>
            </a:r>
          </a:p>
        </p:txBody>
      </p:sp>
    </p:spTree>
    <p:extLst>
      <p:ext uri="{BB962C8B-B14F-4D97-AF65-F5344CB8AC3E}">
        <p14:creationId xmlns:p14="http://schemas.microsoft.com/office/powerpoint/2010/main" val="418606049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Circulatory System</a:t>
            </a:r>
            <a:endParaRPr lang="en-GB" dirty="0">
              <a:solidFill>
                <a:schemeClr val="tx1"/>
              </a:solidFill>
              <a:latin typeface="Avenir LT Std 65 Medium"/>
              <a:cs typeface="Arial" charset="0"/>
            </a:endParaRPr>
          </a:p>
        </p:txBody>
      </p:sp>
      <p:pic>
        <p:nvPicPr>
          <p:cNvPr id="7" name="Picture 5" descr="circulatory system.jpg"/>
          <p:cNvPicPr>
            <a:picLocks noChangeAspect="1"/>
          </p:cNvPicPr>
          <p:nvPr/>
        </p:nvPicPr>
        <p:blipFill>
          <a:blip r:embed="rId2" cstate="print"/>
          <a:srcRect/>
          <a:stretch>
            <a:fillRect/>
          </a:stretch>
        </p:blipFill>
        <p:spPr bwMode="auto">
          <a:xfrm>
            <a:off x="1691680" y="1844824"/>
            <a:ext cx="5416550" cy="469582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Pulmonary and Systemic Circulation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57200" y="1889125"/>
            <a:ext cx="8229600" cy="3700463"/>
          </a:xfrm>
          <a:prstGeom prst="rect">
            <a:avLst/>
          </a:prstGeom>
        </p:spPr>
        <p:txBody>
          <a:bodyPr/>
          <a:lstStyle/>
          <a:p>
            <a:pPr marL="358775" indent="-358775">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 pulmonary circulation – the flow of blood from the right side of the heart to the lungs and then back to the left side of the heart. (Lower pressure)</a:t>
            </a:r>
          </a:p>
          <a:p>
            <a:pPr marL="354013" marR="0" lvl="0" indent="-354013"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 systemic circulation – the flow of blood from the left side of the heart to all parts of the body. (Higher pressure)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endParaRPr>
          </a:p>
        </p:txBody>
      </p:sp>
    </p:spTree>
    <p:extLst>
      <p:ext uri="{BB962C8B-B14F-4D97-AF65-F5344CB8AC3E}">
        <p14:creationId xmlns:p14="http://schemas.microsoft.com/office/powerpoint/2010/main" val="418606049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Blood Pressure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395536" y="1988840"/>
            <a:ext cx="8229600" cy="39163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The pressure within the arteries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Produced by the contraction of the heart</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Measured by:</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Systolic pressure – when the heart contracts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Diastolic pressure – when the heart relaxes </a:t>
            </a:r>
          </a:p>
          <a:p>
            <a:pPr marL="263525" marR="0" lvl="0" indent="-263525" algn="l" defTabSz="914400" rtl="0" eaLnBrk="1" fontAlgn="auto" latinLnBrk="0" hangingPunct="1">
              <a:lnSpc>
                <a:spcPct val="100000"/>
              </a:lnSpc>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Regular exercise can lead to the reduction or normalising of high blood pressure</a:t>
            </a:r>
          </a:p>
        </p:txBody>
      </p:sp>
    </p:spTree>
    <p:extLst>
      <p:ext uri="{BB962C8B-B14F-4D97-AF65-F5344CB8AC3E}">
        <p14:creationId xmlns:p14="http://schemas.microsoft.com/office/powerpoint/2010/main" val="418606049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Blood Pressure Guidelines </a:t>
            </a:r>
            <a:endParaRPr lang="en-GB" dirty="0">
              <a:solidFill>
                <a:schemeClr val="tx1"/>
              </a:solidFill>
              <a:latin typeface="Avenir LT Std 65 Medium"/>
              <a:cs typeface="Arial" charset="0"/>
            </a:endParaRPr>
          </a:p>
        </p:txBody>
      </p:sp>
      <p:sp>
        <p:nvSpPr>
          <p:cNvPr id="7" name="Content Placeholder 6"/>
          <p:cNvSpPr txBox="1">
            <a:spLocks/>
          </p:cNvSpPr>
          <p:nvPr/>
        </p:nvSpPr>
        <p:spPr>
          <a:xfrm>
            <a:off x="467544" y="1772815"/>
            <a:ext cx="8229600" cy="1708497"/>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Blood pressure guidelines vary</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Source up to date and reliable guidelines, such as NICE, BHF, ACSM or WHO</a:t>
            </a:r>
          </a:p>
        </p:txBody>
      </p:sp>
      <p:pic>
        <p:nvPicPr>
          <p:cNvPr id="8" name="Picture 5" descr="bp guide.png"/>
          <p:cNvPicPr>
            <a:picLocks noChangeAspect="1"/>
          </p:cNvPicPr>
          <p:nvPr/>
        </p:nvPicPr>
        <p:blipFill>
          <a:blip r:embed="rId2" cstate="print"/>
          <a:srcRect/>
          <a:stretch>
            <a:fillRect/>
          </a:stretch>
        </p:blipFill>
        <p:spPr bwMode="auto">
          <a:xfrm>
            <a:off x="417018" y="3481313"/>
            <a:ext cx="8115300" cy="232410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259632" y="4437112"/>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a:ln>
                  <a:noFill/>
                </a:ln>
                <a:effectLst/>
                <a:uLnTx/>
                <a:uFillTx/>
                <a:latin typeface="Arial Unicode MS" pitchFamily="34" charset="-128"/>
                <a:ea typeface="Arial Unicode MS" pitchFamily="34" charset="-128"/>
                <a:cs typeface="Arial Unicode MS" pitchFamily="34" charset="-128"/>
              </a:rPr>
              <a:t> </a:t>
            </a: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Anatomy and Physiology for Exercise</a:t>
            </a:r>
          </a:p>
        </p:txBody>
      </p:sp>
      <p:sp>
        <p:nvSpPr>
          <p:cNvPr id="5" name="Subtitle 2"/>
          <p:cNvSpPr txBox="1">
            <a:spLocks/>
          </p:cNvSpPr>
          <p:nvPr/>
        </p:nvSpPr>
        <p:spPr>
          <a:xfrm>
            <a:off x="691952" y="2933328"/>
            <a:ext cx="7488832" cy="1152128"/>
          </a:xfrm>
          <a:prstGeom prst="rect">
            <a:avLst/>
          </a:prstGeom>
        </p:spPr>
        <p:txBody>
          <a:bodyPr vert="horz" lIns="91440" tIns="45720" rIns="91440" bIns="45720" rtlCol="0">
            <a:normAutofit lnSpcReduction="10000"/>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br>
              <a:rPr kumimoji="0" lang="en-US" sz="3200" b="0" i="0" u="none" strike="noStrike" kern="1200" cap="none" spc="0" normalizeH="0" baseline="0" noProof="0" dirty="0">
                <a:ln>
                  <a:noFill/>
                </a:ln>
                <a:effectLst/>
                <a:uLnTx/>
                <a:uFillTx/>
                <a:latin typeface="Avenir LT Std 65 Medium" pitchFamily="34" charset="0"/>
                <a:ea typeface="+mn-ea"/>
                <a:cs typeface="Arial" pitchFamily="34" charset="0"/>
              </a:rPr>
            </a:br>
            <a:r>
              <a:rPr kumimoji="0" lang="en-US" sz="4000" b="1" i="0" u="none" strike="noStrike" kern="1200" cap="none" spc="0" normalizeH="0" baseline="0" noProof="0" dirty="0">
                <a:ln>
                  <a:noFill/>
                </a:ln>
                <a:effectLst/>
                <a:uLnTx/>
                <a:uFillTx/>
                <a:latin typeface="Avenir LT Std 65 Medium" pitchFamily="34" charset="0"/>
                <a:ea typeface="+mn-ea"/>
                <a:cs typeface="Arial" pitchFamily="34" charset="0"/>
              </a:rPr>
              <a:t>The</a:t>
            </a:r>
            <a:r>
              <a:rPr kumimoji="0" lang="en-US" sz="4000" b="1" i="0" u="none" strike="noStrike" kern="1200" cap="none" spc="0" normalizeH="0" noProof="0" dirty="0">
                <a:ln>
                  <a:noFill/>
                </a:ln>
                <a:effectLst/>
                <a:uLnTx/>
                <a:uFillTx/>
                <a:latin typeface="Avenir LT Std 65 Medium" pitchFamily="34" charset="0"/>
                <a:ea typeface="+mn-ea"/>
                <a:cs typeface="Arial" pitchFamily="34" charset="0"/>
              </a:rPr>
              <a:t> </a:t>
            </a:r>
            <a:r>
              <a:rPr lang="en-US" sz="4000" b="1" noProof="0" dirty="0">
                <a:latin typeface="Avenir LT Std 65 Medium" pitchFamily="34" charset="0"/>
                <a:cs typeface="Arial" pitchFamily="34" charset="0"/>
              </a:rPr>
              <a:t>R</a:t>
            </a:r>
            <a:r>
              <a:rPr kumimoji="0" lang="en-US" sz="4000" b="1" i="0" u="none" strike="noStrike" kern="1200" cap="none" spc="0" normalizeH="0" noProof="0" dirty="0">
                <a:ln>
                  <a:noFill/>
                </a:ln>
                <a:effectLst/>
                <a:uLnTx/>
                <a:uFillTx/>
                <a:latin typeface="Avenir LT Std 65 Medium" pitchFamily="34" charset="0"/>
                <a:ea typeface="+mn-ea"/>
                <a:cs typeface="Arial" pitchFamily="34" charset="0"/>
              </a:rPr>
              <a:t>espiratory System</a:t>
            </a:r>
            <a:endParaRPr kumimoji="0" lang="en-US" sz="4000" b="1" i="0" u="none" strike="noStrike" kern="1200" cap="none" spc="0" normalizeH="0" baseline="0" noProof="0" dirty="0">
              <a:ln>
                <a:noFill/>
              </a:ln>
              <a:effectLst/>
              <a:uLnTx/>
              <a:uFillTx/>
              <a:latin typeface="Avenir LT Std 65 Medium"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600" b="1" i="0" u="none" strike="noStrike" kern="1200" cap="none" spc="0" normalizeH="0" baseline="0" noProof="0" dirty="0">
              <a:ln>
                <a:noFill/>
              </a:ln>
              <a:effectLst/>
              <a:uLnTx/>
              <a:uFillTx/>
              <a:latin typeface="Avenir LT Std 65 Medium" pitchFamily="34" charset="0"/>
              <a:ea typeface="+mn-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460851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Content Placeholder 7"/>
          <p:cNvSpPr txBox="1">
            <a:spLocks/>
          </p:cNvSpPr>
          <p:nvPr/>
        </p:nvSpPr>
        <p:spPr>
          <a:xfrm>
            <a:off x="323528" y="1196752"/>
            <a:ext cx="8424863" cy="5328592"/>
          </a:xfrm>
          <a:prstGeom prst="rect">
            <a:avLst/>
          </a:prstGeom>
        </p:spPr>
        <p:txBody>
          <a:bodyPr rtlCol="0">
            <a:noAutofit/>
          </a:bodyPr>
          <a:lstStyle/>
          <a:p>
            <a:pPr>
              <a:lnSpc>
                <a:spcPct val="90000"/>
              </a:lnSpc>
              <a:spcBef>
                <a:spcPct val="20000"/>
              </a:spcBef>
              <a:buFont typeface="Arial" pitchFamily="34" charset="0"/>
              <a:buNone/>
              <a:defRPr/>
            </a:pPr>
            <a:r>
              <a:rPr kumimoji="0" lang="en-GB" sz="2800" b="1" i="0" u="none" strike="noStrike" kern="1200" cap="none" spc="0" normalizeH="0" baseline="0" noProof="0" dirty="0">
                <a:ln>
                  <a:noFill/>
                </a:ln>
                <a:solidFill>
                  <a:schemeClr val="tx1"/>
                </a:solidFill>
                <a:effectLst/>
                <a:uLnTx/>
                <a:uFillTx/>
                <a:latin typeface="Avenir LT Std 65 Medium"/>
                <a:cs typeface="Arial" charset="0"/>
              </a:rPr>
              <a:t>Session</a:t>
            </a:r>
            <a:r>
              <a:rPr kumimoji="0" lang="en-GB" sz="2800" b="1" i="0" u="none" strike="noStrike" kern="1200" cap="none" spc="0" normalizeH="0" noProof="0" dirty="0">
                <a:ln>
                  <a:noFill/>
                </a:ln>
                <a:solidFill>
                  <a:schemeClr val="tx1"/>
                </a:solidFill>
                <a:effectLst/>
                <a:uLnTx/>
                <a:uFillTx/>
                <a:latin typeface="Avenir LT Std 65 Medium"/>
                <a:cs typeface="Arial" charset="0"/>
              </a:rPr>
              <a:t> Aims:</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Identify the location of the lungs</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function of the lungs</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structure of the lungs</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Identify the main muscles involved in breathing </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passage of the air through the </a:t>
            </a:r>
          </a:p>
          <a:p>
            <a:pPr>
              <a:lnSpc>
                <a:spcPct val="90000"/>
              </a:lnSpc>
              <a:spcBef>
                <a:spcPct val="20000"/>
              </a:spcBef>
              <a:defRPr/>
            </a:pPr>
            <a:r>
              <a:rPr lang="en-GB" sz="2800" dirty="0">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respiratory tract</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process of gaseous exchange </a:t>
            </a:r>
          </a:p>
          <a:p>
            <a:pPr>
              <a:lnSpc>
                <a:spcPct val="90000"/>
              </a:lnSpc>
              <a:spcBef>
                <a:spcPct val="20000"/>
              </a:spcBef>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charset="0"/>
              </a:rPr>
              <a:t> Describe the effects of age, pregnancy and </a:t>
            </a:r>
          </a:p>
          <a:p>
            <a:pPr>
              <a:lnSpc>
                <a:spcPct val="90000"/>
              </a:lnSpc>
              <a:spcBef>
                <a:spcPct val="20000"/>
              </a:spcBef>
              <a:defRPr/>
            </a:pPr>
            <a:r>
              <a:rPr lang="en-GB" sz="2800" dirty="0">
                <a:latin typeface="Avenir LT Std 65 Medium"/>
                <a:cs typeface="Arial" charset="0"/>
              </a:rPr>
              <a:t>  disability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on the cardiovascular and respiratory </a:t>
            </a:r>
            <a:r>
              <a:rPr kumimoji="0" lang="en-GB" sz="2800" b="0" i="0" u="none" strike="noStrike" kern="1200" cap="none" spc="0" normalizeH="0" noProof="0" dirty="0">
                <a:ln>
                  <a:noFill/>
                </a:ln>
                <a:solidFill>
                  <a:schemeClr val="tx1"/>
                </a:solidFill>
                <a:effectLst/>
                <a:uLnTx/>
                <a:uFillTx/>
                <a:latin typeface="Avenir LT Std 65 Medium"/>
                <a:cs typeface="Arial" charset="0"/>
              </a:rPr>
              <a:t>      </a:t>
            </a:r>
          </a:p>
          <a:p>
            <a:pPr>
              <a:lnSpc>
                <a:spcPct val="90000"/>
              </a:lnSpc>
              <a:spcBef>
                <a:spcPct val="20000"/>
              </a:spcBef>
              <a:defRPr/>
            </a:pPr>
            <a:r>
              <a:rPr lang="en-GB" sz="2800" baseline="0" dirty="0">
                <a:latin typeface="Avenir LT Std 65 Medium"/>
                <a:cs typeface="Arial"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charset="0"/>
              </a:rPr>
              <a:t>systems</a:t>
            </a:r>
          </a:p>
        </p:txBody>
      </p:sp>
    </p:spTree>
    <p:extLst>
      <p:ext uri="{BB962C8B-B14F-4D97-AF65-F5344CB8AC3E}">
        <p14:creationId xmlns:p14="http://schemas.microsoft.com/office/powerpoint/2010/main" val="418606049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Lungs</a:t>
            </a:r>
            <a:endParaRPr lang="en-GB" dirty="0">
              <a:solidFill>
                <a:schemeClr val="tx1"/>
              </a:solidFill>
              <a:latin typeface="Avenir LT Std 65 Medium"/>
              <a:cs typeface="Arial" charset="0"/>
            </a:endParaRPr>
          </a:p>
        </p:txBody>
      </p:sp>
      <p:pic>
        <p:nvPicPr>
          <p:cNvPr id="7" name="Picture 5" descr="lungs.jpg"/>
          <p:cNvPicPr>
            <a:picLocks noChangeAspect="1"/>
          </p:cNvPicPr>
          <p:nvPr/>
        </p:nvPicPr>
        <p:blipFill>
          <a:blip r:embed="rId2" cstate="print"/>
          <a:srcRect/>
          <a:stretch>
            <a:fillRect/>
          </a:stretch>
        </p:blipFill>
        <p:spPr bwMode="auto">
          <a:xfrm>
            <a:off x="3491880" y="1916832"/>
            <a:ext cx="5343525" cy="4467225"/>
          </a:xfrm>
          <a:prstGeom prst="rect">
            <a:avLst/>
          </a:prstGeom>
          <a:noFill/>
          <a:ln w="9525">
            <a:noFill/>
            <a:miter lim="800000"/>
            <a:headEnd/>
            <a:tailEnd/>
          </a:ln>
        </p:spPr>
      </p:pic>
      <p:sp>
        <p:nvSpPr>
          <p:cNvPr id="8" name="Content Placeholder 7"/>
          <p:cNvSpPr txBox="1">
            <a:spLocks/>
          </p:cNvSpPr>
          <p:nvPr/>
        </p:nvSpPr>
        <p:spPr>
          <a:xfrm>
            <a:off x="251520" y="2636912"/>
            <a:ext cx="2952303" cy="1944687"/>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Located in the thorax, protected by the ribs</a:t>
            </a:r>
            <a:endPar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a:p>
            <a:pPr marL="914400" marR="0" lvl="2"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Air we Breathe </a:t>
            </a:r>
            <a:endParaRPr lang="en-GB" dirty="0">
              <a:solidFill>
                <a:schemeClr val="tx1"/>
              </a:solidFill>
              <a:latin typeface="Avenir LT Std 65 Medium"/>
              <a:cs typeface="Arial" charset="0"/>
            </a:endParaRPr>
          </a:p>
        </p:txBody>
      </p:sp>
      <p:graphicFrame>
        <p:nvGraphicFramePr>
          <p:cNvPr id="7" name="Table 6"/>
          <p:cNvGraphicFramePr>
            <a:graphicFrameLocks noGrp="1"/>
          </p:cNvGraphicFramePr>
          <p:nvPr/>
        </p:nvGraphicFramePr>
        <p:xfrm>
          <a:off x="1403648" y="2636912"/>
          <a:ext cx="6096000" cy="1803474"/>
        </p:xfrm>
        <a:graphic>
          <a:graphicData uri="http://schemas.openxmlformats.org/drawingml/2006/table">
            <a:tbl>
              <a:tblPr>
                <a:tableStyleId>{0505E3EF-67EA-436B-97B2-0124C06EBD24}</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3187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u="none" strike="noStrike" cap="none" normalizeH="0" baseline="0" dirty="0">
                          <a:ln>
                            <a:noFill/>
                          </a:ln>
                          <a:effectLst/>
                          <a:latin typeface="Arial" pitchFamily="34" charset="0"/>
                          <a:cs typeface="Arial" pitchFamily="34" charset="0"/>
                        </a:rPr>
                        <a:t>Normal Air</a:t>
                      </a:r>
                      <a:endParaRPr kumimoji="0" lang="en-GB" sz="2000" b="1" i="0" u="none" strike="noStrike" cap="none" normalizeH="0" baseline="0" dirty="0">
                        <a:ln>
                          <a:noFill/>
                        </a:ln>
                        <a:solidFill>
                          <a:srgbClr val="FFFFFF"/>
                        </a:solidFill>
                        <a:effectLst/>
                        <a:latin typeface="Arial" pitchFamily="34" charset="0"/>
                        <a:cs typeface="Arial"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u="none" strike="noStrike" cap="none" normalizeH="0" baseline="0" dirty="0">
                          <a:ln>
                            <a:noFill/>
                          </a:ln>
                          <a:effectLst/>
                          <a:latin typeface="Arial" pitchFamily="34" charset="0"/>
                          <a:cs typeface="Arial" pitchFamily="34" charset="0"/>
                        </a:rPr>
                        <a:t>Exhaled Air</a:t>
                      </a:r>
                      <a:endParaRPr kumimoji="0" lang="en-GB" sz="2000" b="1" i="0" u="none" strike="noStrike" cap="none" normalizeH="0" baseline="0" dirty="0">
                        <a:ln>
                          <a:noFill/>
                        </a:ln>
                        <a:solidFill>
                          <a:srgbClr val="FFFFFF"/>
                        </a:solidFill>
                        <a:effectLst/>
                        <a:latin typeface="Arial" pitchFamily="34" charset="0"/>
                        <a:cs typeface="Arial" pitchFamily="34" charset="0"/>
                      </a:endParaRPr>
                    </a:p>
                  </a:txBody>
                  <a:tcPr horzOverflow="overflow"/>
                </a:tc>
                <a:extLst>
                  <a:ext uri="{0D108BD9-81ED-4DB2-BD59-A6C34878D82A}">
                    <a16:rowId xmlns:a16="http://schemas.microsoft.com/office/drawing/2014/main" val="10000"/>
                  </a:ext>
                </a:extLst>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u="none" strike="noStrike" cap="none" normalizeH="0" baseline="0" dirty="0">
                          <a:ln>
                            <a:noFill/>
                          </a:ln>
                          <a:effectLst/>
                          <a:latin typeface="Arial" pitchFamily="34" charset="0"/>
                          <a:cs typeface="Arial" pitchFamily="34" charset="0"/>
                        </a:rPr>
                        <a:t>78% nitrogen</a:t>
                      </a:r>
                      <a:endParaRPr kumimoji="0" lang="en-GB" sz="2000" b="0" i="0" u="none" strike="noStrike" cap="none" normalizeH="0" baseline="0" dirty="0">
                        <a:ln>
                          <a:noFill/>
                        </a:ln>
                        <a:solidFill>
                          <a:srgbClr val="000000"/>
                        </a:solidFill>
                        <a:effectLst/>
                        <a:latin typeface="Arial" pitchFamily="34" charset="0"/>
                        <a:cs typeface="Arial"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u="none" strike="noStrike" cap="none" normalizeH="0" baseline="0" dirty="0">
                          <a:ln>
                            <a:noFill/>
                          </a:ln>
                          <a:effectLst/>
                          <a:latin typeface="Arial" pitchFamily="34" charset="0"/>
                          <a:cs typeface="Arial" pitchFamily="34" charset="0"/>
                        </a:rPr>
                        <a:t>78% nitrogen </a:t>
                      </a:r>
                      <a:endParaRPr kumimoji="0" lang="en-GB" sz="2000" b="0" i="0" u="none" strike="noStrike" cap="none" normalizeH="0" baseline="0" dirty="0">
                        <a:ln>
                          <a:noFill/>
                        </a:ln>
                        <a:solidFill>
                          <a:srgbClr val="000000"/>
                        </a:solidFill>
                        <a:effectLst/>
                        <a:latin typeface="Arial" pitchFamily="34" charset="0"/>
                        <a:cs typeface="Arial" pitchFamily="34" charset="0"/>
                      </a:endParaRPr>
                    </a:p>
                  </a:txBody>
                  <a:tcPr horzOverflow="overflow"/>
                </a:tc>
                <a:extLst>
                  <a:ext uri="{0D108BD9-81ED-4DB2-BD59-A6C34878D82A}">
                    <a16:rowId xmlns:a16="http://schemas.microsoft.com/office/drawing/2014/main" val="10001"/>
                  </a:ext>
                </a:extLst>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u="none" strike="noStrike" cap="none" normalizeH="0" baseline="0" dirty="0">
                          <a:ln>
                            <a:noFill/>
                          </a:ln>
                          <a:effectLst/>
                          <a:latin typeface="Arial" pitchFamily="34" charset="0"/>
                          <a:cs typeface="Arial" pitchFamily="34" charset="0"/>
                        </a:rPr>
                        <a:t>21% Oxygen</a:t>
                      </a:r>
                      <a:endParaRPr kumimoji="0" lang="en-GB" sz="2000" b="0" i="0" u="none" strike="noStrike" cap="none" normalizeH="0" baseline="0" dirty="0">
                        <a:ln>
                          <a:noFill/>
                        </a:ln>
                        <a:solidFill>
                          <a:srgbClr val="000000"/>
                        </a:solidFill>
                        <a:effectLst/>
                        <a:latin typeface="Arial" pitchFamily="34" charset="0"/>
                        <a:cs typeface="Arial"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u="none" strike="noStrike" cap="none" normalizeH="0" baseline="0" dirty="0">
                          <a:ln>
                            <a:noFill/>
                          </a:ln>
                          <a:effectLst/>
                          <a:latin typeface="Arial" pitchFamily="34" charset="0"/>
                          <a:cs typeface="Arial" pitchFamily="34" charset="0"/>
                        </a:rPr>
                        <a:t>16% Oxygen</a:t>
                      </a:r>
                      <a:endParaRPr kumimoji="0" lang="en-GB" sz="2000" b="0" i="0" u="none" strike="noStrike" cap="none" normalizeH="0" baseline="0" dirty="0">
                        <a:ln>
                          <a:noFill/>
                        </a:ln>
                        <a:solidFill>
                          <a:srgbClr val="000000"/>
                        </a:solidFill>
                        <a:effectLst/>
                        <a:latin typeface="Arial" pitchFamily="34" charset="0"/>
                        <a:cs typeface="Arial" pitchFamily="34" charset="0"/>
                      </a:endParaRPr>
                    </a:p>
                  </a:txBody>
                  <a:tcPr horzOverflow="overflow"/>
                </a:tc>
                <a:extLst>
                  <a:ext uri="{0D108BD9-81ED-4DB2-BD59-A6C34878D82A}">
                    <a16:rowId xmlns:a16="http://schemas.microsoft.com/office/drawing/2014/main" val="10002"/>
                  </a:ext>
                </a:extLst>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u="none" strike="noStrike" cap="none" normalizeH="0" baseline="0" dirty="0">
                          <a:ln>
                            <a:noFill/>
                          </a:ln>
                          <a:effectLst/>
                          <a:latin typeface="Arial" pitchFamily="34" charset="0"/>
                          <a:cs typeface="Arial" pitchFamily="34" charset="0"/>
                        </a:rPr>
                        <a:t>0.04% Carbon dioxide </a:t>
                      </a:r>
                      <a:endParaRPr kumimoji="0" lang="en-GB" sz="2000" b="0" i="0" u="none" strike="noStrike" cap="none" normalizeH="0" baseline="0" dirty="0">
                        <a:ln>
                          <a:noFill/>
                        </a:ln>
                        <a:solidFill>
                          <a:srgbClr val="000000"/>
                        </a:solidFill>
                        <a:effectLst/>
                        <a:latin typeface="Arial" pitchFamily="34" charset="0"/>
                        <a:cs typeface="Arial" pitchFamily="34" charset="0"/>
                      </a:endParaRPr>
                    </a:p>
                  </a:txBody>
                  <a:tcPr horzOverflow="overflow"/>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u="none" strike="noStrike" cap="none" normalizeH="0" baseline="0" dirty="0">
                          <a:ln>
                            <a:noFill/>
                          </a:ln>
                          <a:effectLst/>
                          <a:latin typeface="Arial" pitchFamily="34" charset="0"/>
                          <a:cs typeface="Arial" pitchFamily="34" charset="0"/>
                        </a:rPr>
                        <a:t>4% Carbon Dioxide </a:t>
                      </a:r>
                      <a:endParaRPr kumimoji="0" lang="en-GB" sz="2000" b="0" i="0" u="none" strike="noStrike" cap="none" normalizeH="0" baseline="0" dirty="0">
                        <a:ln>
                          <a:noFill/>
                        </a:ln>
                        <a:solidFill>
                          <a:srgbClr val="000000"/>
                        </a:solidFill>
                        <a:effectLst/>
                        <a:latin typeface="Arial" pitchFamily="34" charset="0"/>
                        <a:cs typeface="Arial" pitchFamily="34" charset="0"/>
                      </a:endParaRPr>
                    </a:p>
                  </a:txBody>
                  <a:tcPr horzOverflow="overflow"/>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8606049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Respiratory Muscles </a:t>
            </a:r>
            <a:endParaRPr lang="en-GB" dirty="0">
              <a:solidFill>
                <a:schemeClr val="tx1"/>
              </a:solidFill>
              <a:latin typeface="Avenir LT Std 65 Medium"/>
              <a:cs typeface="Arial" charset="0"/>
            </a:endParaRPr>
          </a:p>
        </p:txBody>
      </p:sp>
      <p:pic>
        <p:nvPicPr>
          <p:cNvPr id="7" name="Picture 6" descr="resp musc.jpg"/>
          <p:cNvPicPr>
            <a:picLocks noChangeAspect="1"/>
          </p:cNvPicPr>
          <p:nvPr/>
        </p:nvPicPr>
        <p:blipFill>
          <a:blip r:embed="rId2" cstate="print"/>
          <a:srcRect/>
          <a:stretch>
            <a:fillRect/>
          </a:stretch>
        </p:blipFill>
        <p:spPr bwMode="auto">
          <a:xfrm>
            <a:off x="323528" y="1844824"/>
            <a:ext cx="4381500" cy="4391025"/>
          </a:xfrm>
          <a:prstGeom prst="rect">
            <a:avLst/>
          </a:prstGeom>
          <a:noFill/>
          <a:ln w="9525">
            <a:noFill/>
            <a:miter lim="800000"/>
            <a:headEnd/>
            <a:tailEnd/>
          </a:ln>
        </p:spPr>
      </p:pic>
      <p:sp>
        <p:nvSpPr>
          <p:cNvPr id="8" name="Content Placeholder 7"/>
          <p:cNvSpPr txBox="1">
            <a:spLocks/>
          </p:cNvSpPr>
          <p:nvPr/>
        </p:nvSpPr>
        <p:spPr>
          <a:xfrm>
            <a:off x="4788024" y="2133600"/>
            <a:ext cx="4104456" cy="3599656"/>
          </a:xfrm>
          <a:prstGeom prst="rect">
            <a:avLst/>
          </a:prstGeom>
        </p:spPr>
        <p:txBody>
          <a:bodyPr lIns="72000"/>
          <a:lstStyle/>
          <a:p>
            <a:pPr marL="0" marR="0" lvl="0" indent="0" algn="l" defTabSz="914400" rtl="0" eaLnBrk="1" fontAlgn="auto" latinLnBrk="0" hangingPunct="1">
              <a:lnSpc>
                <a:spcPct val="100000"/>
              </a:lnSpc>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Diaphragm</a:t>
            </a:r>
          </a:p>
          <a:p>
            <a:pPr>
              <a:buFont typeface="Arial" pitchFamily="34" charset="0"/>
              <a:buChar cha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A dome-shaped muscle </a:t>
            </a:r>
          </a:p>
          <a:p>
            <a:pPr marL="0" marR="0" lvl="0" indent="0" algn="l" defTabSz="914400" rtl="0" eaLnBrk="1" fontAlgn="auto" latinLnBrk="0" hangingPunct="1">
              <a:lnSpc>
                <a:spcPct val="100000"/>
              </a:lnSpc>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When it contracts, it </a:t>
            </a:r>
          </a:p>
          <a:p>
            <a:pPr marL="0" marR="0" lvl="0" indent="0" algn="l" defTabSz="914400" rtl="0" eaLnBrk="1" fontAlgn="auto" latinLnBrk="0" hangingPunct="1">
              <a:lnSpc>
                <a:spcPct val="100000"/>
              </a:lnSpc>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flattens increasing the </a:t>
            </a:r>
            <a:r>
              <a:rPr kumimoji="0" lang="en-GB" sz="2400" b="0" i="0" u="none" strike="noStrike" kern="1200" cap="none" spc="0" normalizeH="0" noProof="0" dirty="0">
                <a:ln>
                  <a:noFill/>
                </a:ln>
                <a:solidFill>
                  <a:schemeClr val="tx1"/>
                </a:solidFill>
                <a:effectLst/>
                <a:uLnTx/>
                <a:uFillTx/>
                <a:latin typeface="Avenir LT Std 65 Medium"/>
                <a:cs typeface="Arial" pitchFamily="34" charset="0"/>
              </a:rPr>
              <a:t>    </a:t>
            </a:r>
          </a:p>
          <a:p>
            <a:pPr marL="0" marR="0" lvl="0" indent="0" algn="l" defTabSz="914400" rtl="0" eaLnBrk="1" fontAlgn="auto" latinLnBrk="0" hangingPunct="1">
              <a:lnSpc>
                <a:spcPct val="100000"/>
              </a:lnSpc>
              <a:buClrTx/>
              <a:buSzTx/>
              <a:tabLst/>
              <a:defRPr/>
            </a:pPr>
            <a:r>
              <a:rPr lang="en-GB" sz="2400" noProof="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abdominal cavity</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Respiratory Muscles </a:t>
            </a:r>
            <a:endParaRPr lang="en-GB" dirty="0">
              <a:solidFill>
                <a:schemeClr val="tx1"/>
              </a:solidFill>
              <a:latin typeface="Avenir LT Std 65 Medium"/>
              <a:cs typeface="Arial" charset="0"/>
            </a:endParaRPr>
          </a:p>
        </p:txBody>
      </p:sp>
      <p:pic>
        <p:nvPicPr>
          <p:cNvPr id="7" name="Picture 8" descr="ex inters.jpg"/>
          <p:cNvPicPr>
            <a:picLocks noChangeAspect="1"/>
          </p:cNvPicPr>
          <p:nvPr/>
        </p:nvPicPr>
        <p:blipFill>
          <a:blip r:embed="rId2" cstate="print"/>
          <a:srcRect/>
          <a:stretch>
            <a:fillRect/>
          </a:stretch>
        </p:blipFill>
        <p:spPr bwMode="auto">
          <a:xfrm>
            <a:off x="683568" y="2204864"/>
            <a:ext cx="2085975" cy="2085975"/>
          </a:xfrm>
          <a:prstGeom prst="rect">
            <a:avLst/>
          </a:prstGeom>
          <a:noFill/>
          <a:ln w="9525">
            <a:noFill/>
            <a:miter lim="800000"/>
            <a:headEnd/>
            <a:tailEnd/>
          </a:ln>
        </p:spPr>
      </p:pic>
      <p:pic>
        <p:nvPicPr>
          <p:cNvPr id="8" name="Picture 9" descr="int inters.jpg"/>
          <p:cNvPicPr>
            <a:picLocks noChangeAspect="1"/>
          </p:cNvPicPr>
          <p:nvPr/>
        </p:nvPicPr>
        <p:blipFill>
          <a:blip r:embed="rId3" cstate="print"/>
          <a:srcRect/>
          <a:stretch>
            <a:fillRect/>
          </a:stretch>
        </p:blipFill>
        <p:spPr bwMode="auto">
          <a:xfrm>
            <a:off x="827584" y="4437112"/>
            <a:ext cx="2076450" cy="2076450"/>
          </a:xfrm>
          <a:prstGeom prst="rect">
            <a:avLst/>
          </a:prstGeom>
          <a:noFill/>
          <a:ln w="9525">
            <a:noFill/>
            <a:miter lim="800000"/>
            <a:headEnd/>
            <a:tailEnd/>
          </a:ln>
        </p:spPr>
      </p:pic>
      <p:sp>
        <p:nvSpPr>
          <p:cNvPr id="9" name="Content Placeholder 7"/>
          <p:cNvSpPr txBox="1">
            <a:spLocks/>
          </p:cNvSpPr>
          <p:nvPr/>
        </p:nvSpPr>
        <p:spPr>
          <a:xfrm>
            <a:off x="3059832" y="2276872"/>
            <a:ext cx="5400600" cy="3529013"/>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Internal and external obliques</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External – pull the ribs upwards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and outward </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Internal – pull the ribs </a:t>
            </a:r>
          </a:p>
          <a:p>
            <a:pPr marL="0" marR="0" lvl="0" indent="0" algn="l" defTabSz="914400" rtl="0" eaLnBrk="1" fontAlgn="auto" latinLnBrk="0" hangingPunct="1">
              <a:lnSpc>
                <a:spcPct val="100000"/>
              </a:lnSpc>
              <a:spcBef>
                <a:spcPct val="20000"/>
              </a:spcBef>
              <a:spcAft>
                <a:spcPts val="0"/>
              </a:spcAft>
              <a:buClrTx/>
              <a:buSzTx/>
              <a:tabLst/>
              <a:defRPr/>
            </a:pPr>
            <a:r>
              <a:rPr lang="en-GB" sz="2400" dirty="0">
                <a:latin typeface="Avenir LT Std 65 Medium"/>
                <a:cs typeface="Arial" pitchFamily="34" charset="0"/>
              </a:rPr>
              <a:t>  </a:t>
            </a: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downward and inward</a:t>
            </a:r>
          </a:p>
        </p:txBody>
      </p:sp>
    </p:spTree>
    <p:extLst>
      <p:ext uri="{BB962C8B-B14F-4D97-AF65-F5344CB8AC3E}">
        <p14:creationId xmlns:p14="http://schemas.microsoft.com/office/powerpoint/2010/main" val="418606049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1115616" y="2420888"/>
            <a:ext cx="3312368" cy="2016224"/>
          </a:xfrm>
        </p:spPr>
        <p:txBody>
          <a:bodyPr>
            <a:normAutofit/>
          </a:bodyPr>
          <a:lstStyle/>
          <a:p>
            <a:pPr algn="ctr" eaLnBrk="1" hangingPunct="1"/>
            <a:r>
              <a:rPr lang="en-US" dirty="0">
                <a:solidFill>
                  <a:schemeClr val="tx1"/>
                </a:solidFill>
                <a:latin typeface="Avenir LT Std 65 Medium"/>
                <a:cs typeface="Arial" charset="0"/>
              </a:rPr>
              <a:t>The Passage of Air</a:t>
            </a:r>
            <a:endParaRPr lang="en-GB" dirty="0">
              <a:solidFill>
                <a:schemeClr val="tx1"/>
              </a:solidFill>
              <a:latin typeface="Avenir LT Std 65 Medium"/>
              <a:cs typeface="Arial" charset="0"/>
            </a:endParaRPr>
          </a:p>
        </p:txBody>
      </p:sp>
      <p:pic>
        <p:nvPicPr>
          <p:cNvPr id="7" name="Picture 6" descr="passage of air.jpg"/>
          <p:cNvPicPr>
            <a:picLocks noChangeAspect="1"/>
          </p:cNvPicPr>
          <p:nvPr/>
        </p:nvPicPr>
        <p:blipFill>
          <a:blip r:embed="rId2" cstate="print"/>
          <a:srcRect/>
          <a:stretch>
            <a:fillRect/>
          </a:stretch>
        </p:blipFill>
        <p:spPr bwMode="auto">
          <a:xfrm>
            <a:off x="5148064" y="1340768"/>
            <a:ext cx="2317750" cy="524192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Gaseous Exchange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8313" y="2060574"/>
            <a:ext cx="8135937" cy="3816697"/>
          </a:xfrm>
          <a:prstGeom prst="rect">
            <a:avLst/>
          </a:prstGeom>
        </p:spPr>
        <p:txBody>
          <a:bodyPr/>
          <a:lstStyle/>
          <a:p>
            <a:pPr marL="0" marR="0" lvl="0" indent="0" algn="l" defTabSz="914400" rtl="0" eaLnBrk="1" fontAlgn="auto" latinLnBrk="0" hangingPunct="1">
              <a:lnSpc>
                <a:spcPct val="100000"/>
              </a:lnSpc>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Diffusion </a:t>
            </a:r>
          </a:p>
          <a:p>
            <a:pPr marL="628650" marR="0" lvl="1" indent="-171450" algn="l" defTabSz="914400" rtl="0" eaLnBrk="1" fontAlgn="auto" latinLnBrk="0" hangingPunct="1">
              <a:lnSpc>
                <a:spcPct val="100000"/>
              </a:lnSpc>
              <a:spcAft>
                <a:spcPts val="0"/>
              </a:spcAft>
              <a:buClrTx/>
              <a:buSzTx/>
              <a:buFontTx/>
              <a:buChar char="-"/>
              <a:tabLst/>
              <a:defRPr/>
            </a:pPr>
            <a:r>
              <a:rPr lang="en-GB" sz="2800" dirty="0">
                <a:latin typeface="Avenir LT Std 65 Medium"/>
                <a:cs typeface="Arial" pitchFamily="34" charset="0"/>
              </a:rPr>
              <a:t>T</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he exchange of gases (oxygen and carbon dioxide) within the lungs</a:t>
            </a:r>
          </a:p>
          <a:p>
            <a:pPr marL="457200" marR="0" lvl="1" indent="0" algn="l" defTabSz="914400" rtl="0" eaLnBrk="1" fontAlgn="auto" latinLnBrk="0" hangingPunct="1">
              <a:lnSpc>
                <a:spcPct val="100000"/>
              </a:lnSpc>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This occurs within the capillaries that  </a:t>
            </a:r>
          </a:p>
          <a:p>
            <a:pPr marL="457200" marR="0" lvl="1" indent="0" algn="l" defTabSz="914400" rtl="0" eaLnBrk="1" fontAlgn="auto" latinLnBrk="0" hangingPunct="1">
              <a:lnSpc>
                <a:spcPct val="100000"/>
              </a:lnSpc>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surround the alveoli in the lungs</a:t>
            </a:r>
          </a:p>
        </p:txBody>
      </p:sp>
    </p:spTree>
    <p:extLst>
      <p:ext uri="{BB962C8B-B14F-4D97-AF65-F5344CB8AC3E}">
        <p14:creationId xmlns:p14="http://schemas.microsoft.com/office/powerpoint/2010/main" val="418606049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Gaseous Exchange </a:t>
            </a:r>
            <a:endParaRPr lang="en-GB" dirty="0">
              <a:solidFill>
                <a:schemeClr val="tx1"/>
              </a:solidFill>
              <a:latin typeface="Avenir LT Std 65 Medium"/>
              <a:cs typeface="Arial" charset="0"/>
            </a:endParaRPr>
          </a:p>
        </p:txBody>
      </p:sp>
      <p:pic>
        <p:nvPicPr>
          <p:cNvPr id="7" name="Picture 4" descr="gas exchange.jpg"/>
          <p:cNvPicPr>
            <a:picLocks noChangeAspect="1"/>
          </p:cNvPicPr>
          <p:nvPr/>
        </p:nvPicPr>
        <p:blipFill>
          <a:blip r:embed="rId2" cstate="print"/>
          <a:srcRect/>
          <a:stretch>
            <a:fillRect/>
          </a:stretch>
        </p:blipFill>
        <p:spPr bwMode="auto">
          <a:xfrm>
            <a:off x="2339752" y="1988840"/>
            <a:ext cx="4743450" cy="467677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008112"/>
          </a:xfrm>
        </p:spPr>
        <p:txBody>
          <a:bodyPr>
            <a:normAutofit fontScale="90000"/>
          </a:bodyPr>
          <a:lstStyle/>
          <a:p>
            <a:pPr algn="ctr" eaLnBrk="1" hangingPunct="1"/>
            <a:r>
              <a:rPr lang="en-US" dirty="0">
                <a:solidFill>
                  <a:schemeClr val="tx1"/>
                </a:solidFill>
                <a:latin typeface="Avenir LT Std 65 Medium"/>
                <a:cs typeface="Arial" charset="0"/>
              </a:rPr>
              <a:t>Cardio Respiratory System</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2492896"/>
            <a:ext cx="8135937" cy="331311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Children</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Lower blood volume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Less efficient temperature regulation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Heart chambers are smaller so heart rate is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higher and stroke volume is lower</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Less efficient in processing oxygen </a:t>
            </a:r>
          </a:p>
        </p:txBody>
      </p:sp>
    </p:spTree>
    <p:extLst>
      <p:ext uri="{BB962C8B-B14F-4D97-AF65-F5344CB8AC3E}">
        <p14:creationId xmlns:p14="http://schemas.microsoft.com/office/powerpoint/2010/main" val="418606049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331640" y="5013176"/>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Subtitle 2"/>
          <p:cNvSpPr txBox="1">
            <a:spLocks/>
          </p:cNvSpPr>
          <p:nvPr/>
        </p:nvSpPr>
        <p:spPr>
          <a:xfrm>
            <a:off x="691952" y="2636912"/>
            <a:ext cx="7488832" cy="1448544"/>
          </a:xfrm>
          <a:prstGeom prst="rect">
            <a:avLst/>
          </a:prstGeom>
        </p:spPr>
        <p:txBody>
          <a:bodyPr vert="horz" lIns="91440" tIns="45720" rIns="91440" bIns="45720" rtlCol="0">
            <a:normAutofit fontScale="85000" lnSpcReduction="20000"/>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br>
              <a:rPr kumimoji="0" lang="en-US" sz="3200" b="0" i="0" u="none" strike="noStrike" kern="1200" cap="none" spc="0" normalizeH="0" baseline="0" noProof="0" dirty="0">
                <a:ln>
                  <a:noFill/>
                </a:ln>
                <a:effectLst/>
                <a:uLnTx/>
                <a:uFillTx/>
                <a:latin typeface="Avenir LT Std 65 Medium" pitchFamily="34" charset="0"/>
                <a:ea typeface="+mn-ea"/>
                <a:cs typeface="Arial" pitchFamily="34" charset="0"/>
              </a:rPr>
            </a:br>
            <a:r>
              <a:rPr kumimoji="0" lang="en-US" sz="4000" b="1" i="0" u="none" strike="noStrike" kern="1200" cap="none" spc="0" normalizeH="0" baseline="0" noProof="0" dirty="0">
                <a:ln>
                  <a:noFill/>
                </a:ln>
                <a:effectLst/>
                <a:uLnTx/>
                <a:uFillTx/>
                <a:latin typeface="Avenir LT Std 65 Medium" pitchFamily="34" charset="0"/>
                <a:ea typeface="+mn-ea"/>
                <a:cs typeface="Arial" pitchFamily="34" charset="0"/>
              </a:rPr>
              <a:t>The</a:t>
            </a:r>
            <a:r>
              <a:rPr kumimoji="0" lang="en-US" sz="4000" b="1" i="0" u="none" strike="noStrike" kern="1200" cap="none" spc="0" normalizeH="0" noProof="0" dirty="0">
                <a:ln>
                  <a:noFill/>
                </a:ln>
                <a:effectLst/>
                <a:uLnTx/>
                <a:uFillTx/>
                <a:latin typeface="Avenir LT Std 65 Medium" pitchFamily="34" charset="0"/>
                <a:ea typeface="+mn-ea"/>
                <a:cs typeface="Arial" pitchFamily="34" charset="0"/>
              </a:rPr>
              <a:t> Cardio </a:t>
            </a:r>
            <a:r>
              <a:rPr lang="en-US" sz="4000" b="1" dirty="0">
                <a:latin typeface="Avenir LT Std 65 Medium" pitchFamily="34" charset="0"/>
                <a:cs typeface="Arial" pitchFamily="34" charset="0"/>
              </a:rPr>
              <a:t>R</a:t>
            </a:r>
            <a:r>
              <a:rPr kumimoji="0" lang="en-US" sz="4000" b="1" i="0" u="none" strike="noStrike" kern="1200" cap="none" spc="0" normalizeH="0" noProof="0" dirty="0">
                <a:ln>
                  <a:noFill/>
                </a:ln>
                <a:effectLst/>
                <a:uLnTx/>
                <a:uFillTx/>
                <a:latin typeface="Avenir LT Std 65 Medium" pitchFamily="34" charset="0"/>
                <a:ea typeface="+mn-ea"/>
                <a:cs typeface="Arial" pitchFamily="34" charset="0"/>
              </a:rPr>
              <a:t>espiratory System</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en-US" sz="4000" b="1" baseline="0" dirty="0">
                <a:latin typeface="Avenir LT Std 65 Medium" pitchFamily="34" charset="0"/>
                <a:cs typeface="Arial" pitchFamily="34" charset="0"/>
              </a:rPr>
              <a:t>Special Populations </a:t>
            </a:r>
            <a:endParaRPr kumimoji="0" lang="en-US" sz="4000" b="1" i="0" u="none" strike="noStrike" kern="1200" cap="none" spc="0" normalizeH="0" baseline="0" noProof="0" dirty="0">
              <a:ln>
                <a:noFill/>
              </a:ln>
              <a:effectLst/>
              <a:uLnTx/>
              <a:uFillTx/>
              <a:latin typeface="Avenir LT Std 65 Medium"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600" b="1" i="0" u="none" strike="noStrike" kern="1200" cap="none" spc="0" normalizeH="0" baseline="0" noProof="0" dirty="0">
              <a:ln>
                <a:noFill/>
              </a:ln>
              <a:effectLst/>
              <a:uLnTx/>
              <a:uFillTx/>
              <a:latin typeface="Avenir LT Std 65 Medium" pitchFamily="34" charset="0"/>
              <a:ea typeface="+mn-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24744"/>
            <a:ext cx="8229600" cy="1008112"/>
          </a:xfrm>
        </p:spPr>
        <p:txBody>
          <a:bodyPr>
            <a:normAutofit fontScale="90000"/>
          </a:bodyPr>
          <a:lstStyle/>
          <a:p>
            <a:pPr algn="ctr" eaLnBrk="1" hangingPunct="1"/>
            <a:r>
              <a:rPr lang="en-US" dirty="0">
                <a:solidFill>
                  <a:schemeClr val="tx1"/>
                </a:solidFill>
                <a:latin typeface="Avenir LT Std 65 Medium"/>
                <a:cs typeface="Arial" charset="0"/>
              </a:rPr>
              <a:t>Cardio Respiratory System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2060848"/>
            <a:ext cx="8207375" cy="360114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Young people in the 14 – 16 age range</a:t>
            </a:r>
          </a:p>
          <a:p>
            <a:pPr lvl="1">
              <a:spcBef>
                <a:spcPct val="20000"/>
              </a:spcBef>
              <a:defRPr/>
            </a:pPr>
            <a:r>
              <a:rPr lang="en-US" sz="2800" dirty="0">
                <a:latin typeface="Avenir LT Std 65 Medium"/>
                <a:cs typeface="Arial" pitchFamily="34" charset="0"/>
              </a:rPr>
              <a:t>Decrease blood volume</a:t>
            </a:r>
          </a:p>
          <a:p>
            <a:pPr lvl="1">
              <a:spcBef>
                <a:spcPct val="20000"/>
              </a:spcBef>
              <a:defRPr/>
            </a:pPr>
            <a:r>
              <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rPr>
              <a:t>Poor</a:t>
            </a:r>
            <a:r>
              <a:rPr kumimoji="0" lang="en-US" sz="2800" b="0" i="0" u="none" strike="noStrike" kern="1200" cap="none" spc="0" normalizeH="0" noProof="0" dirty="0">
                <a:ln>
                  <a:noFill/>
                </a:ln>
                <a:solidFill>
                  <a:schemeClr val="tx1"/>
                </a:solidFill>
                <a:effectLst/>
                <a:uLnTx/>
                <a:uFillTx/>
                <a:latin typeface="Avenir LT Std 65 Medium"/>
                <a:cs typeface="Arial" pitchFamily="34" charset="0"/>
              </a:rPr>
              <a:t> temperature regulation </a:t>
            </a:r>
          </a:p>
          <a:p>
            <a:pPr lvl="1">
              <a:spcBef>
                <a:spcPct val="20000"/>
              </a:spcBef>
              <a:defRPr/>
            </a:pPr>
            <a:r>
              <a:rPr lang="en-US" sz="2800" dirty="0">
                <a:latin typeface="Avenir LT Std 65 Medium"/>
                <a:cs typeface="Arial" pitchFamily="34" charset="0"/>
              </a:rPr>
              <a:t>Higher maximum heart rate</a:t>
            </a:r>
          </a:p>
          <a:p>
            <a:pPr lvl="1">
              <a:spcBef>
                <a:spcPct val="20000"/>
              </a:spcBef>
              <a:defRPr/>
            </a:pPr>
            <a:r>
              <a:rPr kumimoji="0" lang="en-US" sz="2800" b="0" i="0" u="none" strike="noStrike" kern="1200" cap="none" spc="0" normalizeH="0" noProof="0" dirty="0">
                <a:ln>
                  <a:noFill/>
                </a:ln>
                <a:solidFill>
                  <a:schemeClr val="tx1"/>
                </a:solidFill>
                <a:effectLst/>
                <a:uLnTx/>
                <a:uFillTx/>
                <a:latin typeface="Avenir LT Std 65 Medium"/>
                <a:cs typeface="Arial" pitchFamily="34" charset="0"/>
              </a:rPr>
              <a:t>Lower stroke volume</a:t>
            </a:r>
          </a:p>
          <a:p>
            <a:pPr lvl="1">
              <a:spcBef>
                <a:spcPct val="20000"/>
              </a:spcBef>
              <a:defRPr/>
            </a:pPr>
            <a:r>
              <a:rPr lang="en-US" sz="2800" dirty="0">
                <a:latin typeface="Avenir LT Std 65 Medium"/>
                <a:cs typeface="Arial" pitchFamily="34" charset="0"/>
              </a:rPr>
              <a:t>Smaller heart – high uptake of O</a:t>
            </a:r>
            <a:r>
              <a:rPr lang="en-US" sz="2800" baseline="-25000" dirty="0">
                <a:latin typeface="Avenir LT Std 65 Medium"/>
                <a:cs typeface="Arial" pitchFamily="34" charset="0"/>
              </a:rPr>
              <a:t>2 </a:t>
            </a:r>
            <a:r>
              <a:rPr lang="en-US" sz="2800" dirty="0">
                <a:latin typeface="Avenir LT Std 65 Medium"/>
                <a:cs typeface="Arial" pitchFamily="34" charset="0"/>
              </a:rPr>
              <a:t>, limited anaerobic ability </a:t>
            </a:r>
            <a:endParaRPr kumimoji="0" lang="en-US" sz="2800" b="0" i="0" u="none" strike="noStrike" kern="1200" cap="none" spc="0" normalizeH="0" baseline="-2500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24744"/>
            <a:ext cx="8229600" cy="1008112"/>
          </a:xfrm>
        </p:spPr>
        <p:txBody>
          <a:bodyPr>
            <a:normAutofit fontScale="90000"/>
          </a:bodyPr>
          <a:lstStyle/>
          <a:p>
            <a:pPr algn="ctr" eaLnBrk="1" hangingPunct="1"/>
            <a:r>
              <a:rPr lang="en-US" dirty="0">
                <a:solidFill>
                  <a:schemeClr val="tx1"/>
                </a:solidFill>
                <a:latin typeface="Avenir LT Std 65 Medium"/>
                <a:cs typeface="Arial" charset="0"/>
              </a:rPr>
              <a:t>Cardio Respiratory System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2204864"/>
            <a:ext cx="8207375" cy="360114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Pregnancy</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Cardiovascular system is enhanced</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Blood volume ↑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Stroke volume and cardiac output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Resting heart rate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Venous return ↓ </a:t>
            </a:r>
          </a:p>
        </p:txBody>
      </p:sp>
    </p:spTree>
    <p:extLst>
      <p:ext uri="{BB962C8B-B14F-4D97-AF65-F5344CB8AC3E}">
        <p14:creationId xmlns:p14="http://schemas.microsoft.com/office/powerpoint/2010/main" val="418606049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936104"/>
          </a:xfrm>
        </p:spPr>
        <p:txBody>
          <a:bodyPr>
            <a:normAutofit fontScale="90000"/>
          </a:bodyPr>
          <a:lstStyle/>
          <a:p>
            <a:pPr algn="ctr" eaLnBrk="1" hangingPunct="1"/>
            <a:r>
              <a:rPr lang="en-US" dirty="0">
                <a:solidFill>
                  <a:schemeClr val="tx1"/>
                </a:solidFill>
                <a:latin typeface="Avenir LT Std 65 Medium"/>
                <a:cs typeface="Arial" charset="0"/>
              </a:rPr>
              <a:t>Cardio Respiratory System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2348880"/>
            <a:ext cx="8207375" cy="3313113"/>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a:t>
            </a:r>
            <a:r>
              <a:rPr lang="en-GB" sz="3200" dirty="0">
                <a:latin typeface="Avenir LT Std 65 Medium"/>
                <a:cs typeface="Arial" pitchFamily="34" charset="0"/>
              </a:rPr>
              <a:t>Ageing</a:t>
            </a:r>
            <a:endParaRPr lang="en-GB" sz="2800" dirty="0">
              <a:latin typeface="Avenir LT Std 65 Medium"/>
              <a:cs typeface="Arial" pitchFamily="34" charset="0"/>
            </a:endParaRPr>
          </a:p>
          <a:p>
            <a:pPr lvl="1">
              <a:spcBef>
                <a:spcPct val="20000"/>
              </a:spcBef>
              <a:defRPr/>
            </a:pPr>
            <a:r>
              <a:rPr lang="en-US" sz="2800" dirty="0">
                <a:latin typeface="Avenir LT Std 65 Medium"/>
                <a:cs typeface="Arial" pitchFamily="34" charset="0"/>
              </a:rPr>
              <a:t>Decreased cardiac output</a:t>
            </a:r>
          </a:p>
          <a:p>
            <a:pPr lvl="1">
              <a:spcBef>
                <a:spcPct val="20000"/>
              </a:spcBef>
              <a:defRPr/>
            </a:pPr>
            <a:r>
              <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rPr>
              <a:t>Reduction in VO</a:t>
            </a:r>
            <a:r>
              <a:rPr kumimoji="0" lang="en-US" sz="2800" b="0" i="0" u="none" strike="noStrike" kern="1200" cap="none" spc="0" normalizeH="0" baseline="-25000" noProof="0" dirty="0">
                <a:ln>
                  <a:noFill/>
                </a:ln>
                <a:solidFill>
                  <a:schemeClr val="tx1"/>
                </a:solidFill>
                <a:effectLst/>
                <a:uLnTx/>
                <a:uFillTx/>
                <a:latin typeface="Avenir LT Std 65 Medium"/>
                <a:cs typeface="Arial" pitchFamily="34" charset="0"/>
              </a:rPr>
              <a:t>2</a:t>
            </a:r>
            <a:r>
              <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rPr>
              <a:t> max</a:t>
            </a:r>
          </a:p>
          <a:p>
            <a:pPr lvl="1">
              <a:spcBef>
                <a:spcPct val="20000"/>
              </a:spcBef>
              <a:defRPr/>
            </a:pPr>
            <a:r>
              <a:rPr lang="en-US" sz="2800" dirty="0">
                <a:latin typeface="Avenir LT Std 65 Medium"/>
                <a:cs typeface="Arial" pitchFamily="34" charset="0"/>
              </a:rPr>
              <a:t>Decreased maximum heart rate</a:t>
            </a:r>
          </a:p>
          <a:p>
            <a:pPr lvl="1">
              <a:spcBef>
                <a:spcPct val="20000"/>
              </a:spcBef>
              <a:defRPr/>
            </a:pPr>
            <a:r>
              <a:rPr lang="en-US" sz="2800" dirty="0">
                <a:latin typeface="Avenir LT Std 65 Medium"/>
                <a:cs typeface="Arial" pitchFamily="34" charset="0"/>
              </a:rPr>
              <a:t>Increased blood pressure</a:t>
            </a:r>
          </a:p>
          <a:p>
            <a:pPr lvl="1">
              <a:spcBef>
                <a:spcPct val="20000"/>
              </a:spcBef>
              <a:defRPr/>
            </a:pPr>
            <a:r>
              <a:rPr lang="en-US" sz="2800" dirty="0">
                <a:latin typeface="Avenir LT Std 65 Medium"/>
                <a:cs typeface="Arial" pitchFamily="34" charset="0"/>
              </a:rPr>
              <a:t>Reduced tolerance to lactic acid and fatigue</a:t>
            </a:r>
          </a:p>
          <a:p>
            <a:pPr lvl="1">
              <a:spcBef>
                <a:spcPct val="20000"/>
              </a:spcBef>
              <a:defRPr/>
            </a:pPr>
            <a:endPar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lvl="1">
              <a:spcBef>
                <a:spcPct val="20000"/>
              </a:spcBef>
              <a:defRPr/>
            </a:pPr>
            <a:endPar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936104"/>
          </a:xfrm>
        </p:spPr>
        <p:txBody>
          <a:bodyPr>
            <a:normAutofit fontScale="90000"/>
          </a:bodyPr>
          <a:lstStyle/>
          <a:p>
            <a:pPr algn="ctr" eaLnBrk="1" hangingPunct="1"/>
            <a:r>
              <a:rPr lang="en-US" dirty="0">
                <a:solidFill>
                  <a:schemeClr val="tx1"/>
                </a:solidFill>
                <a:latin typeface="Avenir LT Std 65 Medium"/>
                <a:cs typeface="Arial" charset="0"/>
              </a:rPr>
              <a:t>Cardio Respiratory System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467544" y="2348880"/>
            <a:ext cx="8207375" cy="3313113"/>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 </a:t>
            </a:r>
            <a:r>
              <a:rPr lang="en-GB" sz="3200" dirty="0">
                <a:latin typeface="Avenir LT Std 65 Medium"/>
                <a:cs typeface="Arial" pitchFamily="34" charset="0"/>
              </a:rPr>
              <a:t>Ageing</a:t>
            </a:r>
            <a:endParaRPr lang="en-GB" sz="2800" dirty="0">
              <a:latin typeface="Avenir LT Std 65 Medium"/>
              <a:cs typeface="Arial" pitchFamily="34" charset="0"/>
            </a:endParaRPr>
          </a:p>
          <a:p>
            <a:pPr lvl="1">
              <a:spcBef>
                <a:spcPct val="20000"/>
              </a:spcBef>
              <a:defRPr/>
            </a:pPr>
            <a:r>
              <a:rPr lang="en-US" sz="2800" dirty="0">
                <a:latin typeface="Avenir LT Std 65 Medium"/>
                <a:cs typeface="Arial" pitchFamily="34" charset="0"/>
              </a:rPr>
              <a:t>Decreased cardiac output</a:t>
            </a:r>
          </a:p>
          <a:p>
            <a:pPr lvl="1">
              <a:spcBef>
                <a:spcPct val="20000"/>
              </a:spcBef>
              <a:defRPr/>
            </a:pPr>
            <a:r>
              <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rPr>
              <a:t>Reduction in VO</a:t>
            </a:r>
            <a:r>
              <a:rPr kumimoji="0" lang="en-US" sz="2800" b="0" i="0" u="none" strike="noStrike" kern="1200" cap="none" spc="0" normalizeH="0" baseline="-25000" noProof="0" dirty="0">
                <a:ln>
                  <a:noFill/>
                </a:ln>
                <a:solidFill>
                  <a:schemeClr val="tx1"/>
                </a:solidFill>
                <a:effectLst/>
                <a:uLnTx/>
                <a:uFillTx/>
                <a:latin typeface="Avenir LT Std 65 Medium"/>
                <a:cs typeface="Arial" pitchFamily="34" charset="0"/>
              </a:rPr>
              <a:t>2</a:t>
            </a:r>
            <a:r>
              <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rPr>
              <a:t> max</a:t>
            </a:r>
          </a:p>
          <a:p>
            <a:pPr lvl="1">
              <a:spcBef>
                <a:spcPct val="20000"/>
              </a:spcBef>
              <a:defRPr/>
            </a:pPr>
            <a:r>
              <a:rPr lang="en-US" sz="2800" dirty="0">
                <a:latin typeface="Avenir LT Std 65 Medium"/>
                <a:cs typeface="Arial" pitchFamily="34" charset="0"/>
              </a:rPr>
              <a:t>Decreased maximum heart rate</a:t>
            </a:r>
          </a:p>
          <a:p>
            <a:pPr lvl="1">
              <a:spcBef>
                <a:spcPct val="20000"/>
              </a:spcBef>
              <a:defRPr/>
            </a:pPr>
            <a:r>
              <a:rPr lang="en-US" sz="2800" dirty="0">
                <a:latin typeface="Avenir LT Std 65 Medium"/>
                <a:cs typeface="Arial" pitchFamily="34" charset="0"/>
              </a:rPr>
              <a:t>Increased blood pressure</a:t>
            </a:r>
          </a:p>
          <a:p>
            <a:pPr lvl="1">
              <a:spcBef>
                <a:spcPct val="20000"/>
              </a:spcBef>
              <a:defRPr/>
            </a:pPr>
            <a:r>
              <a:rPr lang="en-US" sz="2800" dirty="0">
                <a:latin typeface="Avenir LT Std 65 Medium"/>
                <a:cs typeface="Arial" pitchFamily="34" charset="0"/>
              </a:rPr>
              <a:t>Reduced tolerance to lactic acid and fatigue</a:t>
            </a:r>
          </a:p>
          <a:p>
            <a:pPr lvl="1">
              <a:spcBef>
                <a:spcPct val="20000"/>
              </a:spcBef>
              <a:defRPr/>
            </a:pPr>
            <a:endPar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lvl="1">
              <a:spcBef>
                <a:spcPct val="20000"/>
              </a:spcBef>
              <a:defRPr/>
            </a:pPr>
            <a:endPar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008112"/>
          </a:xfrm>
        </p:spPr>
        <p:txBody>
          <a:bodyPr>
            <a:noAutofit/>
          </a:bodyPr>
          <a:lstStyle/>
          <a:p>
            <a:pPr algn="ctr" eaLnBrk="1" hangingPunct="1"/>
            <a:r>
              <a:rPr lang="en-US" dirty="0">
                <a:solidFill>
                  <a:schemeClr val="tx1"/>
                </a:solidFill>
                <a:latin typeface="Avenir LT Std 65 Medium"/>
                <a:cs typeface="Arial" charset="0"/>
              </a:rPr>
              <a:t>Cardio Respiratory System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395536" y="2204864"/>
            <a:ext cx="8280400" cy="381635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Ageing </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Some of the age-related changes can be as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follows:</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Cardiac output ↓</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VO2 Max ↓</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Maximum heart rate ↓</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Blood pressure ↑</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rPr>
              <a:t> G</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eneral reduction in efficiency</a:t>
            </a:r>
          </a:p>
        </p:txBody>
      </p:sp>
    </p:spTree>
    <p:extLst>
      <p:ext uri="{BB962C8B-B14F-4D97-AF65-F5344CB8AC3E}">
        <p14:creationId xmlns:p14="http://schemas.microsoft.com/office/powerpoint/2010/main" val="418606049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080120"/>
          </a:xfrm>
        </p:spPr>
        <p:txBody>
          <a:bodyPr>
            <a:normAutofit/>
          </a:bodyPr>
          <a:lstStyle/>
          <a:p>
            <a:pPr algn="ctr"/>
            <a:r>
              <a:rPr lang="en-US" dirty="0">
                <a:solidFill>
                  <a:schemeClr val="tx1"/>
                </a:solidFill>
                <a:latin typeface="Avenir LT Std 65 Medium"/>
                <a:cs typeface="Arial" charset="0"/>
              </a:rPr>
              <a:t>Cardio Respiratory System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a:t>
            </a:r>
            <a:endParaRPr lang="en-GB" dirty="0">
              <a:solidFill>
                <a:schemeClr val="tx1"/>
              </a:solidFill>
              <a:latin typeface="Avenir LT Std 65 Medium"/>
              <a:cs typeface="Arial" charset="0"/>
            </a:endParaRPr>
          </a:p>
        </p:txBody>
      </p:sp>
      <p:sp>
        <p:nvSpPr>
          <p:cNvPr id="7" name="Content Placeholder 7"/>
          <p:cNvSpPr txBox="1">
            <a:spLocks/>
          </p:cNvSpPr>
          <p:nvPr/>
        </p:nvSpPr>
        <p:spPr>
          <a:xfrm>
            <a:off x="395288" y="2276475"/>
            <a:ext cx="8280400" cy="3600797"/>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Disability </a:t>
            </a:r>
          </a:p>
          <a:p>
            <a:pPr marL="457200" marR="0" lvl="1"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There are a range of medical conditions and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disabilities which can have an impact on the </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function of the cardio and respiratory systems</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These will be specific to each individual</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403350" y="3860800"/>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Subtitle 2"/>
          <p:cNvSpPr txBox="1">
            <a:spLocks/>
          </p:cNvSpPr>
          <p:nvPr/>
        </p:nvSpPr>
        <p:spPr>
          <a:xfrm>
            <a:off x="683568" y="2564904"/>
            <a:ext cx="7488832" cy="115212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br>
              <a:rPr kumimoji="0" lang="en-US" sz="3200" b="0" i="0" u="none" strike="noStrike" kern="1200" cap="none" spc="0" normalizeH="0" baseline="0" noProof="0" dirty="0">
                <a:ln>
                  <a:noFill/>
                </a:ln>
                <a:effectLst/>
                <a:uLnTx/>
                <a:uFillTx/>
                <a:latin typeface="Avenir LT Std 65 Medium" pitchFamily="34" charset="0"/>
                <a:ea typeface="+mn-ea"/>
                <a:cs typeface="Arial" pitchFamily="34" charset="0"/>
              </a:rPr>
            </a:br>
            <a:r>
              <a:rPr kumimoji="0" lang="en-US" sz="3200" b="0" i="0" u="none" strike="noStrike" kern="1200" cap="none" spc="0" normalizeH="0" baseline="0" noProof="0" dirty="0">
                <a:ln>
                  <a:noFill/>
                </a:ln>
                <a:effectLst/>
                <a:uLnTx/>
                <a:uFillTx/>
                <a:latin typeface="Avenir LT Std 65 Medium" pitchFamily="34" charset="0"/>
                <a:ea typeface="+mn-ea"/>
                <a:cs typeface="Arial" pitchFamily="34" charset="0"/>
              </a:rPr>
              <a:t>Energy</a:t>
            </a:r>
            <a:r>
              <a:rPr kumimoji="0" lang="en-US" sz="3200" b="0" i="0" u="none" strike="noStrike" kern="1200" cap="none" spc="0" normalizeH="0" noProof="0" dirty="0">
                <a:ln>
                  <a:noFill/>
                </a:ln>
                <a:effectLst/>
                <a:uLnTx/>
                <a:uFillTx/>
                <a:latin typeface="Avenir LT Std 65 Medium" pitchFamily="34" charset="0"/>
                <a:ea typeface="+mn-ea"/>
                <a:cs typeface="Arial" pitchFamily="34" charset="0"/>
              </a:rPr>
              <a:t> Systems</a:t>
            </a:r>
            <a:endParaRPr kumimoji="0" lang="en-US" sz="3600" b="1" i="0" u="none" strike="noStrike" kern="1200" cap="none" spc="0" normalizeH="0" baseline="0" noProof="0" dirty="0">
              <a:ln>
                <a:noFill/>
              </a:ln>
              <a:effectLst/>
              <a:uLnTx/>
              <a:uFillTx/>
              <a:latin typeface="Avenir LT Std 65 Medium"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600" b="1" i="0" u="none" strike="noStrike" kern="1200" cap="none" spc="0" normalizeH="0" baseline="0" noProof="0" dirty="0">
              <a:ln>
                <a:noFill/>
              </a:ln>
              <a:effectLst/>
              <a:uLnTx/>
              <a:uFillTx/>
              <a:latin typeface="Avenir LT Std 65 Medium" pitchFamily="34" charset="0"/>
              <a:ea typeface="+mn-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Subtitle 2"/>
          <p:cNvSpPr txBox="1">
            <a:spLocks/>
          </p:cNvSpPr>
          <p:nvPr/>
        </p:nvSpPr>
        <p:spPr>
          <a:xfrm>
            <a:off x="332706" y="1700808"/>
            <a:ext cx="8424863" cy="475287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sz="2800" b="1" noProof="0" dirty="0">
                <a:latin typeface="Avenir LT Std 65 Medium"/>
                <a:cs typeface="Arial" pitchFamily="34" charset="0"/>
              </a:rPr>
              <a:t>Session Aims</a:t>
            </a:r>
            <a:r>
              <a:rPr kumimoji="0" lang="en-GB" sz="2800" b="1" i="0" u="none" strike="noStrike" kern="1200" cap="none" spc="0" normalizeH="0" baseline="0" noProof="0" dirty="0">
                <a:ln>
                  <a:noFill/>
                </a:ln>
                <a:solidFill>
                  <a:schemeClr val="tx1"/>
                </a:solidFill>
                <a:effectLst/>
                <a:uLnTx/>
                <a:uFillTx/>
                <a:latin typeface="Avenir LT Std 65 Medium"/>
                <a:cs typeface="Arial" pitchFamily="34" charset="0"/>
              </a:rPr>
              <a:t>:</a:t>
            </a:r>
          </a:p>
          <a:p>
            <a:pPr marL="263525" marR="0" lvl="0" indent="-263525" fontAlgn="auto">
              <a:lnSpc>
                <a:spcPct val="100000"/>
              </a:lnSpc>
              <a:spcBef>
                <a:spcPct val="20000"/>
              </a:spcBef>
              <a:spcAft>
                <a:spcPts val="0"/>
              </a:spcAft>
              <a:buClrTx/>
              <a:buSzTx/>
              <a:buFont typeface="Arial" pitchFamily="34" charset="0"/>
              <a:buChar char="•"/>
              <a:tabLst/>
              <a:defRPr/>
            </a:pPr>
            <a:r>
              <a:rPr lang="en-GB" sz="2800" dirty="0">
                <a:latin typeface="Avenir LT Std 65 Medium"/>
                <a:cs typeface="Arial" pitchFamily="34" charset="0"/>
              </a:rPr>
              <a:t>Understand energy systems and their relation to exercise</a:t>
            </a:r>
          </a:p>
          <a:p>
            <a:pPr marL="263525" indent="-263525">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Describe how carbohydrates, fats and proteins are</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used in the production of energy </a:t>
            </a:r>
          </a:p>
          <a:p>
            <a:pPr marL="263525" indent="-263525">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Explain the use of the three energy systems during aerobic and anaerobic respiration</a:t>
            </a:r>
          </a:p>
          <a:p>
            <a:pPr marL="263525" indent="-263525">
              <a:spcBef>
                <a:spcPct val="20000"/>
              </a:spcBef>
              <a:buFont typeface="Arial" pitchFamily="34" charset="0"/>
              <a:buChar cha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Describe the effects of age, pregnancy and</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disability on the energy systems</a:t>
            </a:r>
          </a:p>
        </p:txBody>
      </p:sp>
      <p:sp>
        <p:nvSpPr>
          <p:cNvPr id="8" name="Title 1"/>
          <p:cNvSpPr>
            <a:spLocks noGrp="1"/>
          </p:cNvSpPr>
          <p:nvPr>
            <p:ph type="title"/>
          </p:nvPr>
        </p:nvSpPr>
        <p:spPr>
          <a:xfrm>
            <a:off x="467544" y="1124744"/>
            <a:ext cx="8229600" cy="648072"/>
          </a:xfrm>
        </p:spPr>
        <p:txBody>
          <a:bodyPr/>
          <a:lstStyle/>
          <a:p>
            <a:pPr algn="ctr" eaLnBrk="1" hangingPunct="1"/>
            <a:r>
              <a:rPr lang="en-US" dirty="0">
                <a:solidFill>
                  <a:schemeClr val="tx1"/>
                </a:solidFill>
                <a:latin typeface="Avenir LT Std 65 Medium"/>
                <a:cs typeface="Arial" charset="0"/>
              </a:rPr>
              <a:t>Learning Outcomes </a:t>
            </a:r>
            <a:endParaRPr lang="en-GB" dirty="0">
              <a:solidFill>
                <a:schemeClr val="tx1"/>
              </a:solidFill>
              <a:latin typeface="Avenir LT Std 65 Medium"/>
              <a:cs typeface="Arial" charset="0"/>
            </a:endParaRPr>
          </a:p>
        </p:txBody>
      </p:sp>
    </p:spTree>
    <p:extLst>
      <p:ext uri="{BB962C8B-B14F-4D97-AF65-F5344CB8AC3E}">
        <p14:creationId xmlns:p14="http://schemas.microsoft.com/office/powerpoint/2010/main" val="418606049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Energy</a:t>
            </a:r>
            <a:endParaRPr lang="en-GB" dirty="0">
              <a:solidFill>
                <a:schemeClr val="tx1"/>
              </a:solidFill>
              <a:latin typeface="Avenir LT Std 65 Medium"/>
              <a:cs typeface="Arial" charset="0"/>
            </a:endParaRPr>
          </a:p>
        </p:txBody>
      </p:sp>
      <p:sp>
        <p:nvSpPr>
          <p:cNvPr id="7" name="Subtitle 2"/>
          <p:cNvSpPr txBox="1">
            <a:spLocks/>
          </p:cNvSpPr>
          <p:nvPr/>
        </p:nvSpPr>
        <p:spPr>
          <a:xfrm>
            <a:off x="467544" y="1916832"/>
            <a:ext cx="8424936" cy="4525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Energy comes from the food we eat:</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Carbohydrate - stored in muscle and liver cells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in the form of glycogen</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Fat - stored as adipose tissue</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Protein - used as the building material for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growth and </a:t>
            </a:r>
            <a:r>
              <a:rPr lang="en-GB" sz="2800" dirty="0">
                <a:latin typeface="Avenir LT Std 65 Medium"/>
                <a:cs typeface="Arial" pitchFamily="34" charset="0"/>
              </a:rPr>
              <a:t>repair</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Energy </a:t>
            </a:r>
            <a:endParaRPr lang="en-GB" dirty="0">
              <a:solidFill>
                <a:schemeClr val="tx1"/>
              </a:solidFill>
              <a:latin typeface="Avenir LT Std 65 Medium"/>
              <a:cs typeface="Arial" charset="0"/>
            </a:endParaRPr>
          </a:p>
        </p:txBody>
      </p:sp>
      <p:pic>
        <p:nvPicPr>
          <p:cNvPr id="7" name="Picture 6" descr="E:\energy-sources.png"/>
          <p:cNvPicPr>
            <a:picLocks noChangeAspect="1" noChangeArrowheads="1"/>
          </p:cNvPicPr>
          <p:nvPr/>
        </p:nvPicPr>
        <p:blipFill>
          <a:blip r:embed="rId2" cstate="print"/>
          <a:srcRect/>
          <a:stretch>
            <a:fillRect/>
          </a:stretch>
        </p:blipFill>
        <p:spPr bwMode="auto">
          <a:xfrm>
            <a:off x="1475656" y="1844824"/>
            <a:ext cx="6016625" cy="4679950"/>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Energy </a:t>
            </a:r>
            <a:endParaRPr lang="en-GB" dirty="0">
              <a:solidFill>
                <a:schemeClr val="tx1"/>
              </a:solidFill>
              <a:latin typeface="Avenir LT Std 65 Medium"/>
              <a:cs typeface="Arial" charset="0"/>
            </a:endParaRPr>
          </a:p>
        </p:txBody>
      </p:sp>
      <p:sp>
        <p:nvSpPr>
          <p:cNvPr id="7" name="Subtitle 2"/>
          <p:cNvSpPr txBox="1">
            <a:spLocks/>
          </p:cNvSpPr>
          <p:nvPr/>
        </p:nvSpPr>
        <p:spPr>
          <a:xfrm>
            <a:off x="467544" y="1844824"/>
            <a:ext cx="8291513" cy="341312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Energy is released in the body by the breakdown</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of carbohydrates, fat and protein to produce: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Adenosine Triphosphate (ATP)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The body’s energy ‘currency’</a:t>
            </a:r>
          </a:p>
          <a:p>
            <a:pPr marL="914400" marR="0" lvl="2"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ATP </a:t>
            </a:r>
            <a:endParaRPr lang="en-GB" dirty="0">
              <a:solidFill>
                <a:schemeClr val="tx1"/>
              </a:solidFill>
              <a:latin typeface="Avenir LT Std 65 Medium"/>
              <a:cs typeface="Arial" charset="0"/>
            </a:endParaRPr>
          </a:p>
        </p:txBody>
      </p:sp>
      <p:pic>
        <p:nvPicPr>
          <p:cNvPr id="7" name="Picture 6" descr="E:\atp1.png"/>
          <p:cNvPicPr>
            <a:picLocks noChangeAspect="1" noChangeArrowheads="1"/>
          </p:cNvPicPr>
          <p:nvPr/>
        </p:nvPicPr>
        <p:blipFill>
          <a:blip r:embed="rId2" cstate="print"/>
          <a:srcRect/>
          <a:stretch>
            <a:fillRect/>
          </a:stretch>
        </p:blipFill>
        <p:spPr bwMode="auto">
          <a:xfrm>
            <a:off x="1043608" y="1839972"/>
            <a:ext cx="6761162" cy="2297112"/>
          </a:xfrm>
          <a:prstGeom prst="rect">
            <a:avLst/>
          </a:prstGeom>
          <a:noFill/>
          <a:ln w="9525">
            <a:noFill/>
            <a:miter lim="800000"/>
            <a:headEnd/>
            <a:tailEnd/>
          </a:ln>
        </p:spPr>
      </p:pic>
      <p:pic>
        <p:nvPicPr>
          <p:cNvPr id="8" name="Picture 7" descr="E:\atp2.png"/>
          <p:cNvPicPr>
            <a:picLocks noChangeAspect="1" noChangeArrowheads="1"/>
          </p:cNvPicPr>
          <p:nvPr/>
        </p:nvPicPr>
        <p:blipFill>
          <a:blip r:embed="rId3" cstate="print"/>
          <a:srcRect/>
          <a:stretch>
            <a:fillRect/>
          </a:stretch>
        </p:blipFill>
        <p:spPr bwMode="auto">
          <a:xfrm>
            <a:off x="1039054" y="4581128"/>
            <a:ext cx="6983413" cy="1152525"/>
          </a:xfrm>
          <a:prstGeom prst="rect">
            <a:avLst/>
          </a:prstGeom>
          <a:noFill/>
          <a:ln w="9525">
            <a:noFill/>
            <a:miter lim="800000"/>
            <a:headEnd/>
            <a:tailEnd/>
          </a:ln>
        </p:spPr>
      </p:pic>
    </p:spTree>
    <p:extLst>
      <p:ext uri="{BB962C8B-B14F-4D97-AF65-F5344CB8AC3E}">
        <p14:creationId xmlns:p14="http://schemas.microsoft.com/office/powerpoint/2010/main" val="4186060498"/>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Energy Systems </a:t>
            </a:r>
            <a:endParaRPr lang="en-GB" dirty="0">
              <a:solidFill>
                <a:schemeClr val="tx1"/>
              </a:solidFill>
              <a:latin typeface="Avenir LT Std 65 Medium"/>
              <a:cs typeface="Arial" charset="0"/>
            </a:endParaRPr>
          </a:p>
        </p:txBody>
      </p:sp>
      <p:sp>
        <p:nvSpPr>
          <p:cNvPr id="7" name="Subtitle 2"/>
          <p:cNvSpPr txBox="1">
            <a:spLocks/>
          </p:cNvSpPr>
          <p:nvPr/>
        </p:nvSpPr>
        <p:spPr>
          <a:xfrm>
            <a:off x="467544" y="1988840"/>
            <a:ext cx="8280400" cy="432048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Phosphocreatine system</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Used for high intensity/short duration </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p>
          <a:p>
            <a:pPr marL="457200" marR="0" lvl="1" indent="0" algn="l" defTabSz="914400" rtl="0" eaLnBrk="1" fontAlgn="auto" latinLnBrk="0" hangingPunct="1">
              <a:lnSpc>
                <a:spcPct val="100000"/>
              </a:lnSpc>
              <a:spcBef>
                <a:spcPct val="20000"/>
              </a:spcBef>
              <a:spcAft>
                <a:spcPts val="0"/>
              </a:spcAft>
              <a:buClrTx/>
              <a:buSzTx/>
              <a:tabLst/>
              <a:defRPr/>
            </a:pPr>
            <a:r>
              <a:rPr lang="en-GB" sz="2800" baseline="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activities</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lasting up to 15 seconds </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Anaerobic </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Energy supplied by creatine phosphate </a:t>
            </a:r>
          </a:p>
        </p:txBody>
      </p:sp>
    </p:spTree>
    <p:extLst>
      <p:ext uri="{BB962C8B-B14F-4D97-AF65-F5344CB8AC3E}">
        <p14:creationId xmlns:p14="http://schemas.microsoft.com/office/powerpoint/2010/main" val="4186060498"/>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Energy Systems</a:t>
            </a:r>
            <a:endParaRPr lang="en-GB" dirty="0">
              <a:solidFill>
                <a:schemeClr val="tx1"/>
              </a:solidFill>
              <a:latin typeface="Avenir LT Std 65 Medium"/>
              <a:cs typeface="Arial" charset="0"/>
            </a:endParaRPr>
          </a:p>
        </p:txBody>
      </p:sp>
      <p:sp>
        <p:nvSpPr>
          <p:cNvPr id="7" name="Subtitle 2"/>
          <p:cNvSpPr txBox="1">
            <a:spLocks/>
          </p:cNvSpPr>
          <p:nvPr/>
        </p:nvSpPr>
        <p:spPr>
          <a:xfrm>
            <a:off x="468313" y="1989138"/>
            <a:ext cx="8207375" cy="3384078"/>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Lactic acid system</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Used for moderate to high intensity/short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duration activities</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lasting 30 – 40 seconds</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Anaerobic </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Energy supplied by glycogen </a:t>
            </a:r>
          </a:p>
        </p:txBody>
      </p:sp>
    </p:spTree>
    <p:extLst>
      <p:ext uri="{BB962C8B-B14F-4D97-AF65-F5344CB8AC3E}">
        <p14:creationId xmlns:p14="http://schemas.microsoft.com/office/powerpoint/2010/main" val="4186060498"/>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Energy Systems </a:t>
            </a:r>
            <a:endParaRPr lang="en-GB" dirty="0">
              <a:solidFill>
                <a:schemeClr val="tx1"/>
              </a:solidFill>
              <a:latin typeface="Avenir LT Std 65 Medium"/>
              <a:cs typeface="Arial" charset="0"/>
            </a:endParaRPr>
          </a:p>
        </p:txBody>
      </p:sp>
      <p:sp>
        <p:nvSpPr>
          <p:cNvPr id="7" name="Subtitle 2"/>
          <p:cNvSpPr txBox="1">
            <a:spLocks/>
          </p:cNvSpPr>
          <p:nvPr/>
        </p:nvSpPr>
        <p:spPr>
          <a:xfrm>
            <a:off x="467544" y="2204864"/>
            <a:ext cx="8207375" cy="324036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Aerobic system</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Used for low to moderate intensity / longer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duration activities lasting</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90 seconds</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or more</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Aerobic </a:t>
            </a:r>
          </a:p>
          <a:p>
            <a:pPr marL="457200" marR="0" lvl="1" indent="0" algn="l" defTabSz="914400" rtl="0" eaLnBrk="1" fontAlgn="auto" latinLnBrk="0" hangingPunct="1">
              <a:lnSpc>
                <a:spcPct val="100000"/>
              </a:lnSpc>
              <a:spcBef>
                <a:spcPct val="20000"/>
              </a:spcBef>
              <a:spcAft>
                <a:spcPts val="0"/>
              </a:spcAft>
              <a:buClrTx/>
              <a:buSzTx/>
              <a:tabLst/>
              <a:defRPr/>
            </a:pPr>
            <a:endParaRPr kumimoji="0" lang="en-GB" sz="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Energy supplied by glycogen and fat</a:t>
            </a:r>
          </a:p>
        </p:txBody>
      </p:sp>
    </p:spTree>
    <p:extLst>
      <p:ext uri="{BB962C8B-B14F-4D97-AF65-F5344CB8AC3E}">
        <p14:creationId xmlns:p14="http://schemas.microsoft.com/office/powerpoint/2010/main" val="4186060498"/>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403648" y="4581128"/>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Title 4"/>
          <p:cNvSpPr txBox="1">
            <a:spLocks/>
          </p:cNvSpPr>
          <p:nvPr/>
        </p:nvSpPr>
        <p:spPr>
          <a:xfrm>
            <a:off x="755576" y="2708920"/>
            <a:ext cx="7772400" cy="1008112"/>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Arial" pitchFamily="34" charset="0"/>
                <a:ea typeface="+mj-ea"/>
                <a:cs typeface="Arial" pitchFamily="34" charset="0"/>
              </a:rPr>
              <a:t>Special Populations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Arial" pitchFamily="34" charset="0"/>
                <a:ea typeface="+mj-ea"/>
                <a:cs typeface="Arial" pitchFamily="34" charset="0"/>
              </a:rPr>
              <a:t>The</a:t>
            </a:r>
            <a:r>
              <a:rPr kumimoji="0" lang="en-GB" sz="4000" b="0" i="0" u="none" strike="noStrike" kern="1200" cap="none" spc="0" normalizeH="0" noProof="0" dirty="0">
                <a:ln>
                  <a:noFill/>
                </a:ln>
                <a:effectLst/>
                <a:uLnTx/>
                <a:uFillTx/>
                <a:latin typeface="Arial" pitchFamily="34" charset="0"/>
                <a:ea typeface="+mj-ea"/>
                <a:cs typeface="Arial" pitchFamily="34" charset="0"/>
              </a:rPr>
              <a:t> Energy Systems</a:t>
            </a:r>
            <a:endParaRPr kumimoji="0" lang="en-GB" sz="4000" b="0" i="0" u="none" strike="noStrike" kern="1200" cap="none" spc="0" normalizeH="0" baseline="0" noProof="0" dirty="0">
              <a:ln>
                <a:noFill/>
              </a:ln>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080120"/>
          </a:xfrm>
        </p:spPr>
        <p:txBody>
          <a:bodyPr>
            <a:normAutofit/>
          </a:bodyPr>
          <a:lstStyle/>
          <a:p>
            <a:pPr algn="ctr" eaLnBrk="1" hangingPunct="1"/>
            <a:r>
              <a:rPr lang="en-US" dirty="0">
                <a:solidFill>
                  <a:schemeClr val="tx1"/>
                </a:solidFill>
                <a:latin typeface="Avenir LT Std 65 Medium"/>
                <a:cs typeface="Arial" charset="0"/>
              </a:rPr>
              <a:t>The Energy Systems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p>
        </p:txBody>
      </p:sp>
      <p:sp>
        <p:nvSpPr>
          <p:cNvPr id="7" name="Subtitle 2"/>
          <p:cNvSpPr txBox="1">
            <a:spLocks/>
          </p:cNvSpPr>
          <p:nvPr/>
        </p:nvSpPr>
        <p:spPr>
          <a:xfrm>
            <a:off x="467544" y="2276872"/>
            <a:ext cx="8207375" cy="3744416"/>
          </a:xfrm>
          <a:prstGeom prst="rect">
            <a:avLst/>
          </a:prstGeom>
        </p:spPr>
        <p:txBody>
          <a:bodyPr/>
          <a:lstStyle/>
          <a:p>
            <a:pPr marL="0" marR="0" lvl="0" indent="0" algn="ctr" defTabSz="914400" rtl="0" eaLnBrk="1" fontAlgn="auto" latinLnBrk="0" hangingPunct="1">
              <a:lnSpc>
                <a:spcPct val="100000"/>
              </a:lnSpc>
              <a:spcBef>
                <a:spcPct val="20000"/>
              </a:spcBef>
              <a:spcAft>
                <a:spcPts val="0"/>
              </a:spcAft>
              <a:buClrTx/>
              <a:buSzTx/>
              <a:tabLst/>
              <a:defRPr/>
            </a:pPr>
            <a:r>
              <a:rPr lang="en-US" sz="2400" b="1" dirty="0">
                <a:latin typeface="Avenir LT Std 65 Medium"/>
                <a:cs typeface="Arial" pitchFamily="34" charset="0"/>
              </a:rPr>
              <a:t>Work on a case by case basis with individuals but bear in mind the following</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schemeClr val="tx1"/>
                </a:solidFill>
                <a:effectLst/>
                <a:uLnTx/>
                <a:uFillTx/>
                <a:latin typeface="Avenir LT Std 65 Medium"/>
                <a:cs typeface="Arial" pitchFamily="34" charset="0"/>
              </a:rPr>
              <a:t> Young</a:t>
            </a:r>
            <a:r>
              <a:rPr kumimoji="0" lang="en-US" sz="2800" b="0" i="0" u="none" strike="noStrike" kern="1200" cap="none" spc="0" normalizeH="0" noProof="0" dirty="0">
                <a:ln>
                  <a:noFill/>
                </a:ln>
                <a:solidFill>
                  <a:schemeClr val="tx1"/>
                </a:solidFill>
                <a:effectLst/>
                <a:uLnTx/>
                <a:uFillTx/>
                <a:latin typeface="Avenir LT Std 65 Medium"/>
                <a:cs typeface="Arial" pitchFamily="34" charset="0"/>
              </a:rPr>
              <a:t> people in the 14 – 16 age range</a:t>
            </a:r>
          </a:p>
          <a:p>
            <a:pPr marL="0" marR="0" lvl="0" indent="0" algn="l" defTabSz="914400" rtl="0" eaLnBrk="1" fontAlgn="auto" latinLnBrk="0" hangingPunct="1">
              <a:lnSpc>
                <a:spcPct val="100000"/>
              </a:lnSpc>
              <a:spcBef>
                <a:spcPct val="20000"/>
              </a:spcBef>
              <a:spcAft>
                <a:spcPts val="0"/>
              </a:spcAft>
              <a:buClrTx/>
              <a:buSzTx/>
              <a:tabLst/>
              <a:defRPr/>
            </a:pPr>
            <a:r>
              <a:rPr lang="en-US" sz="2800" dirty="0">
                <a:latin typeface="Avenir LT Std 65 Medium"/>
                <a:cs typeface="Arial" pitchFamily="34" charset="0"/>
              </a:rPr>
              <a:t>Limited supply of muscle and liver glycogen</a:t>
            </a:r>
          </a:p>
          <a:p>
            <a:pPr marL="0" marR="0" lvl="0" indent="0" algn="l" defTabSz="914400" rtl="0" eaLnBrk="1" fontAlgn="auto" latinLnBrk="0" hangingPunct="1">
              <a:lnSpc>
                <a:spcPct val="100000"/>
              </a:lnSpc>
              <a:spcBef>
                <a:spcPct val="20000"/>
              </a:spcBef>
              <a:spcAft>
                <a:spcPts val="0"/>
              </a:spcAft>
              <a:buClrTx/>
              <a:buSzTx/>
              <a:tabLst/>
              <a:defRPr/>
            </a:pPr>
            <a:r>
              <a:rPr kumimoji="0" lang="en-US" sz="2800" b="0" i="0" u="none" strike="noStrike" kern="1200" cap="none" spc="0" normalizeH="0" noProof="0" dirty="0">
                <a:ln>
                  <a:noFill/>
                </a:ln>
                <a:solidFill>
                  <a:schemeClr val="tx1"/>
                </a:solidFill>
                <a:effectLst/>
                <a:uLnTx/>
                <a:uFillTx/>
                <a:latin typeface="Avenir LT Std 65 Medium"/>
                <a:cs typeface="Arial" pitchFamily="34" charset="0"/>
              </a:rPr>
              <a:t>Smaller stores of fuels </a:t>
            </a:r>
          </a:p>
          <a:p>
            <a:pPr marL="0" marR="0" lvl="0" indent="0" algn="l" defTabSz="914400" rtl="0" eaLnBrk="1" fontAlgn="auto" latinLnBrk="0" hangingPunct="1">
              <a:lnSpc>
                <a:spcPct val="100000"/>
              </a:lnSpc>
              <a:spcBef>
                <a:spcPct val="20000"/>
              </a:spcBef>
              <a:spcAft>
                <a:spcPts val="0"/>
              </a:spcAft>
              <a:buClrTx/>
              <a:buSzTx/>
              <a:tabLst/>
              <a:defRPr/>
            </a:pPr>
            <a:r>
              <a:rPr lang="en-US" sz="2800" dirty="0">
                <a:latin typeface="Avenir LT Std 65 Medium"/>
                <a:cs typeface="Arial" pitchFamily="34" charset="0"/>
              </a:rPr>
              <a:t>High anaerobic threshold</a:t>
            </a:r>
          </a:p>
          <a:p>
            <a:pPr marL="0" marR="0" lvl="0" indent="0" algn="l" defTabSz="914400" rtl="0" eaLnBrk="1" fontAlgn="auto" latinLnBrk="0" hangingPunct="1">
              <a:lnSpc>
                <a:spcPct val="100000"/>
              </a:lnSpc>
              <a:spcBef>
                <a:spcPct val="20000"/>
              </a:spcBef>
              <a:spcAft>
                <a:spcPts val="0"/>
              </a:spcAft>
              <a:buClrTx/>
              <a:buSzTx/>
              <a:tabLst/>
              <a:defRPr/>
            </a:pPr>
            <a:r>
              <a:rPr lang="en-US" sz="2800" dirty="0">
                <a:latin typeface="Avenir LT Std 65 Medium"/>
                <a:cs typeface="Arial" pitchFamily="34" charset="0"/>
              </a:rPr>
              <a:t>Limited anaerobic capacity</a:t>
            </a:r>
          </a:p>
          <a:p>
            <a:pPr marL="0" marR="0" lvl="0" indent="0" algn="l" defTabSz="914400" rtl="0" eaLnBrk="1" fontAlgn="auto" latinLnBrk="0" hangingPunct="1">
              <a:lnSpc>
                <a:spcPct val="100000"/>
              </a:lnSpc>
              <a:spcBef>
                <a:spcPct val="20000"/>
              </a:spcBef>
              <a:spcAft>
                <a:spcPts val="0"/>
              </a:spcAft>
              <a:buClrTx/>
              <a:buSzTx/>
              <a:tabLst/>
              <a:defRPr/>
            </a:pPr>
            <a:endParaRPr kumimoji="0" lang="en-US" sz="2800" b="0" i="0" u="none" strike="noStrike" kern="1200" cap="none" spc="0" normalizeH="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080120"/>
          </a:xfrm>
        </p:spPr>
        <p:txBody>
          <a:bodyPr>
            <a:normAutofit/>
          </a:bodyPr>
          <a:lstStyle/>
          <a:p>
            <a:pPr algn="ctr" eaLnBrk="1" hangingPunct="1"/>
            <a:r>
              <a:rPr lang="en-US" dirty="0">
                <a:solidFill>
                  <a:schemeClr val="tx1"/>
                </a:solidFill>
                <a:latin typeface="Avenir LT Std 65 Medium"/>
                <a:cs typeface="Arial" charset="0"/>
              </a:rPr>
              <a:t>The Energy Systems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p>
        </p:txBody>
      </p:sp>
      <p:sp>
        <p:nvSpPr>
          <p:cNvPr id="7" name="Subtitle 2"/>
          <p:cNvSpPr txBox="1">
            <a:spLocks/>
          </p:cNvSpPr>
          <p:nvPr/>
        </p:nvSpPr>
        <p:spPr>
          <a:xfrm>
            <a:off x="467544" y="2276872"/>
            <a:ext cx="8207375" cy="3960440"/>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Pregnancy</a:t>
            </a:r>
          </a:p>
          <a:p>
            <a:pPr lvl="1">
              <a:spcBef>
                <a:spcPct val="20000"/>
              </a:spcBef>
            </a:pPr>
            <a:r>
              <a:rPr lang="en-US" sz="2800" dirty="0">
                <a:latin typeface="Avenir LT Std 65 Medium"/>
                <a:cs typeface="Arial" pitchFamily="34" charset="0"/>
              </a:rPr>
              <a:t>More carbohydrates than fat is used during moderate exercise</a:t>
            </a:r>
          </a:p>
          <a:p>
            <a:pPr lvl="1">
              <a:spcBef>
                <a:spcPct val="20000"/>
              </a:spcBef>
            </a:pPr>
            <a:r>
              <a:rPr lang="en-US" sz="2800" dirty="0">
                <a:latin typeface="Avenir LT Std 65 Medium"/>
                <a:cs typeface="Arial" pitchFamily="34" charset="0"/>
              </a:rPr>
              <a:t>Blood sugar levels susceptible to a sudden drop after exercise</a:t>
            </a:r>
          </a:p>
          <a:p>
            <a:pPr lvl="1">
              <a:spcBef>
                <a:spcPct val="20000"/>
              </a:spcBef>
            </a:pPr>
            <a:endParaRPr lang="en-US" sz="800" dirty="0">
              <a:latin typeface="Avenir LT Std 65 Medium"/>
              <a:cs typeface="Arial" pitchFamily="34" charset="0"/>
            </a:endParaRPr>
          </a:p>
          <a:p>
            <a:pPr>
              <a:spcBef>
                <a:spcPct val="20000"/>
              </a:spcBef>
              <a:buFont typeface="Arial" pitchFamily="34" charset="0"/>
              <a:buChar char="•"/>
            </a:pPr>
            <a:r>
              <a:rPr lang="en-US" sz="2800" dirty="0">
                <a:latin typeface="Avenir LT Std 65 Medium"/>
                <a:cs typeface="Arial" pitchFamily="34" charset="0"/>
              </a:rPr>
              <a:t> Disability</a:t>
            </a:r>
          </a:p>
          <a:p>
            <a:pPr lvl="1">
              <a:spcBef>
                <a:spcPct val="20000"/>
              </a:spcBef>
            </a:pPr>
            <a:r>
              <a:rPr lang="en-US" sz="2800" dirty="0">
                <a:latin typeface="Avenir LT Std 65 Medium"/>
                <a:cs typeface="Arial" pitchFamily="34" charset="0"/>
              </a:rPr>
              <a:t>Limitations will be specific to the disability</a:t>
            </a:r>
          </a:p>
          <a:p>
            <a:pPr lvl="1">
              <a:spcBef>
                <a:spcPct val="20000"/>
              </a:spcBef>
            </a:pPr>
            <a:endParaRPr lang="en-US" sz="2800" dirty="0">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latin typeface="Avenir LT Std 65 Medium" pitchFamily="34" charset="0"/>
              </a:rPr>
            </a:br>
            <a:endParaRPr lang="en-US" sz="3600" b="1" dirty="0">
              <a:latin typeface="Avenir LT Std 65 Medium" pitchFamily="34" charset="0"/>
            </a:endParaRPr>
          </a:p>
          <a:p>
            <a:endParaRPr lang="en-US" sz="3600" b="1" dirty="0">
              <a:latin typeface="Avenir LT Std 65 Medium" pitchFamily="34" charset="0"/>
            </a:endParaRPr>
          </a:p>
        </p:txBody>
      </p:sp>
      <p:sp>
        <p:nvSpPr>
          <p:cNvPr id="4" name="Subtitle 5"/>
          <p:cNvSpPr txBox="1">
            <a:spLocks/>
          </p:cNvSpPr>
          <p:nvPr/>
        </p:nvSpPr>
        <p:spPr>
          <a:xfrm>
            <a:off x="1475656" y="4869160"/>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Title 4"/>
          <p:cNvSpPr txBox="1">
            <a:spLocks/>
          </p:cNvSpPr>
          <p:nvPr/>
        </p:nvSpPr>
        <p:spPr>
          <a:xfrm>
            <a:off x="755576" y="3068960"/>
            <a:ext cx="7772400" cy="1008112"/>
          </a:xfrm>
          <a:prstGeom prst="rect">
            <a:avLst/>
          </a:prstGeom>
        </p:spPr>
        <p:txBody>
          <a:bodyPr vert="horz" lIns="91440" tIns="45720" rIns="91440" bIns="45720" rtlCol="0" anchor="t">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Arial" pitchFamily="34" charset="0"/>
                <a:ea typeface="+mj-ea"/>
                <a:cs typeface="Arial" pitchFamily="34" charset="0"/>
              </a:rPr>
              <a:t>The Nervous System</a:t>
            </a:r>
          </a:p>
        </p:txBody>
      </p:sp>
    </p:spTree>
    <p:extLst>
      <p:ext uri="{BB962C8B-B14F-4D97-AF65-F5344CB8AC3E}">
        <p14:creationId xmlns:p14="http://schemas.microsoft.com/office/powerpoint/2010/main" val="301261920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Learning Outcomes </a:t>
            </a:r>
            <a:endParaRPr lang="en-GB" dirty="0">
              <a:solidFill>
                <a:schemeClr val="tx1"/>
              </a:solidFill>
              <a:latin typeface="Avenir LT Std 65 Medium"/>
              <a:cs typeface="Arial" charset="0"/>
            </a:endParaRPr>
          </a:p>
        </p:txBody>
      </p:sp>
      <p:sp>
        <p:nvSpPr>
          <p:cNvPr id="7" name="Subtitle 2"/>
          <p:cNvSpPr txBox="1">
            <a:spLocks/>
          </p:cNvSpPr>
          <p:nvPr/>
        </p:nvSpPr>
        <p:spPr>
          <a:xfrm>
            <a:off x="395536" y="1700808"/>
            <a:ext cx="8280400" cy="4968552"/>
          </a:xfrm>
          <a:prstGeom prst="rect">
            <a:avLst/>
          </a:prstGeom>
        </p:spPr>
        <p:txBody>
          <a:bodyPr rtlCol="0">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sz="2800" b="1" dirty="0">
                <a:latin typeface="Avenir LT Std 65 Medium"/>
                <a:cs typeface="Arial" pitchFamily="34" charset="0"/>
              </a:rPr>
              <a:t>Session aims:</a:t>
            </a:r>
          </a:p>
          <a:p>
            <a:pPr marL="263525" marR="0" lvl="0" indent="-263525" algn="l" defTabSz="914400" rtl="0" eaLnBrk="1" fontAlgn="auto" latinLnBrk="0" hangingPunct="1">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Understand the nervous system and its relation   to exercise </a:t>
            </a:r>
          </a:p>
          <a:p>
            <a:pPr>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the role and functions of the nervous </a:t>
            </a:r>
          </a:p>
          <a:p>
            <a:pPr>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system </a:t>
            </a:r>
          </a:p>
          <a:p>
            <a:pPr>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the ‘all or none’ law/motor unit </a:t>
            </a:r>
          </a:p>
          <a:p>
            <a:pPr>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recruitment </a:t>
            </a:r>
          </a:p>
          <a:p>
            <a:pPr>
              <a:buFont typeface="Arial" pitchFamily="34" charset="0"/>
              <a:buChar char="•"/>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Describe how exercise can enhance </a:t>
            </a:r>
          </a:p>
          <a:p>
            <a:pPr>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neuromuscular connections and improve motor </a:t>
            </a:r>
          </a:p>
          <a:p>
            <a:pPr>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fitness </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Nervous System </a:t>
            </a:r>
            <a:endParaRPr lang="en-GB" dirty="0">
              <a:solidFill>
                <a:schemeClr val="tx1"/>
              </a:solidFill>
              <a:latin typeface="Avenir LT Std 65 Medium"/>
              <a:cs typeface="Arial" charset="0"/>
            </a:endParaRPr>
          </a:p>
        </p:txBody>
      </p:sp>
      <p:sp>
        <p:nvSpPr>
          <p:cNvPr id="7" name="Subtitle 2"/>
          <p:cNvSpPr txBox="1">
            <a:spLocks/>
          </p:cNvSpPr>
          <p:nvPr/>
        </p:nvSpPr>
        <p:spPr>
          <a:xfrm>
            <a:off x="468313" y="2060575"/>
            <a:ext cx="8207375" cy="2549525"/>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Functions</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Controls all the actions of all bodily systems</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Maintain ‘homeostasis’ the body maintaining </a:t>
            </a:r>
          </a:p>
          <a:p>
            <a:pPr marL="457200" marR="0" lvl="1" indent="0" algn="l" defTabSz="914400" rtl="0" eaLnBrk="1" fontAlgn="auto" latinLnBrk="0" hangingPunct="1">
              <a:lnSpc>
                <a:spcPct val="10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balance to operate effectively</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Nervous System </a:t>
            </a:r>
            <a:endParaRPr lang="en-GB" dirty="0">
              <a:solidFill>
                <a:schemeClr val="tx1"/>
              </a:solidFill>
              <a:latin typeface="Avenir LT Std 65 Medium"/>
              <a:cs typeface="Arial" charset="0"/>
            </a:endParaRPr>
          </a:p>
        </p:txBody>
      </p:sp>
      <p:sp>
        <p:nvSpPr>
          <p:cNvPr id="7" name="Subtitle 2"/>
          <p:cNvSpPr txBox="1">
            <a:spLocks/>
          </p:cNvSpPr>
          <p:nvPr/>
        </p:nvSpPr>
        <p:spPr>
          <a:xfrm>
            <a:off x="467544" y="1772816"/>
            <a:ext cx="8218488" cy="4525963"/>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Sensory input</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To sense changes inside and outside the body</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Interpretation</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To analyse and interpret incoming information</a:t>
            </a:r>
          </a:p>
          <a:p>
            <a:pPr marL="0" marR="0" lvl="0" indent="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Motor output</a:t>
            </a:r>
          </a:p>
          <a:p>
            <a:pPr marL="457200" marR="0" lvl="1" indent="0" algn="l" defTabSz="914400" rtl="0" eaLnBrk="1" fontAlgn="auto" latinLnBrk="0" hangingPunct="1">
              <a:lnSpc>
                <a:spcPct val="100000"/>
              </a:lnSpc>
              <a:spcBef>
                <a:spcPct val="20000"/>
              </a:spcBef>
              <a:spcAft>
                <a:spcPts val="0"/>
              </a:spcAft>
              <a:buClrTx/>
              <a:buSzTx/>
              <a:buFontTx/>
              <a:buChar char="-"/>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To respond to the information by activating the </a:t>
            </a:r>
          </a:p>
          <a:p>
            <a:pPr marL="457200" marR="0" lvl="1" indent="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relevant bodily system</a:t>
            </a:r>
          </a:p>
          <a:p>
            <a:pPr marL="457200" marR="0" lvl="1"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792088"/>
          </a:xfrm>
        </p:spPr>
        <p:txBody>
          <a:bodyPr/>
          <a:lstStyle/>
          <a:p>
            <a:pPr algn="ctr" eaLnBrk="1" hangingPunct="1"/>
            <a:r>
              <a:rPr lang="en-US" dirty="0">
                <a:solidFill>
                  <a:schemeClr val="tx1"/>
                </a:solidFill>
                <a:latin typeface="Avenir LT Std 65 Medium"/>
                <a:cs typeface="Arial" charset="0"/>
              </a:rPr>
              <a:t>The Nervous System </a:t>
            </a:r>
            <a:endParaRPr lang="en-GB" dirty="0">
              <a:solidFill>
                <a:schemeClr val="tx1"/>
              </a:solidFill>
              <a:latin typeface="Avenir LT Std 65 Medium"/>
              <a:cs typeface="Arial" charset="0"/>
            </a:endParaRPr>
          </a:p>
        </p:txBody>
      </p:sp>
      <p:sp>
        <p:nvSpPr>
          <p:cNvPr id="7" name="Subtitle 2"/>
          <p:cNvSpPr txBox="1">
            <a:spLocks/>
          </p:cNvSpPr>
          <p:nvPr/>
        </p:nvSpPr>
        <p:spPr>
          <a:xfrm>
            <a:off x="467544" y="1916832"/>
            <a:ext cx="8207375" cy="4464050"/>
          </a:xfrm>
          <a:prstGeom prst="rect">
            <a:avLst/>
          </a:prstGeom>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Central nervous system (CNS)</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The brain and the spinal cord</a:t>
            </a:r>
          </a:p>
          <a:p>
            <a:pPr marL="0" marR="0" lvl="0"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The peripheral nervous system </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- 31 pairs of nerves that branch from the CNS</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lang="en-GB" sz="2800" dirty="0">
                <a:latin typeface="Arial" pitchFamily="34" charset="0"/>
                <a:cs typeface="Arial" pitchFamily="34" charset="0"/>
              </a:rPr>
              <a:t>- </a:t>
            </a: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Sends messages back to the CNS</a:t>
            </a:r>
          </a:p>
          <a:p>
            <a:pPr marL="457200" marR="0" lvl="1"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Two branches:</a:t>
            </a:r>
          </a:p>
          <a:p>
            <a:pPr marL="914400" marR="0" lvl="2"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Somatic</a:t>
            </a:r>
          </a:p>
          <a:p>
            <a:pPr marL="914400" marR="0" lvl="2" indent="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Autonomic </a:t>
            </a:r>
          </a:p>
          <a:p>
            <a:pPr marL="1371600" marR="0" lvl="3"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Sympathetic</a:t>
            </a:r>
          </a:p>
          <a:p>
            <a:pPr marL="1371600" marR="0" lvl="3"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Parasympathetic </a:t>
            </a:r>
          </a:p>
        </p:txBody>
      </p:sp>
    </p:spTree>
    <p:extLst>
      <p:ext uri="{BB962C8B-B14F-4D97-AF65-F5344CB8AC3E}">
        <p14:creationId xmlns:p14="http://schemas.microsoft.com/office/powerpoint/2010/main" val="4186060498"/>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080120"/>
          </a:xfrm>
        </p:spPr>
        <p:txBody>
          <a:bodyPr>
            <a:normAutofit/>
          </a:bodyPr>
          <a:lstStyle/>
          <a:p>
            <a:pPr algn="ctr" eaLnBrk="1" hangingPunct="1"/>
            <a:r>
              <a:rPr lang="en-US" dirty="0">
                <a:solidFill>
                  <a:schemeClr val="tx1"/>
                </a:solidFill>
                <a:latin typeface="Avenir LT Std 65 Medium"/>
                <a:cs typeface="Arial" charset="0"/>
              </a:rPr>
              <a:t>The Nervous Systems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Response to Training </a:t>
            </a:r>
            <a:endParaRPr lang="en-GB" dirty="0">
              <a:solidFill>
                <a:schemeClr val="tx1"/>
              </a:solidFill>
              <a:latin typeface="Avenir LT Std 65 Medium"/>
              <a:cs typeface="Arial" charset="0"/>
            </a:endParaRPr>
          </a:p>
        </p:txBody>
      </p:sp>
      <p:sp>
        <p:nvSpPr>
          <p:cNvPr id="7" name="Subtitle 2"/>
          <p:cNvSpPr txBox="1">
            <a:spLocks/>
          </p:cNvSpPr>
          <p:nvPr/>
        </p:nvSpPr>
        <p:spPr>
          <a:xfrm>
            <a:off x="467544" y="2492896"/>
            <a:ext cx="8301608" cy="3816424"/>
          </a:xfrm>
          <a:prstGeom prst="rect">
            <a:avLst/>
          </a:prstGeom>
        </p:spPr>
        <p:txBody>
          <a:bodyPr/>
          <a:lstStyle/>
          <a:p>
            <a:pPr marR="0" lvl="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 Strengthening/growing new connections  </a:t>
            </a:r>
            <a:r>
              <a:rPr kumimoji="0" lang="en-GB" sz="2800" b="0" i="0" u="none" strike="noStrike" kern="1200" cap="none" spc="0" normalizeH="0" noProof="0" dirty="0">
                <a:ln>
                  <a:noFill/>
                </a:ln>
                <a:solidFill>
                  <a:schemeClr val="tx1"/>
                </a:solidFill>
                <a:effectLst/>
                <a:uLnTx/>
                <a:uFillTx/>
                <a:latin typeface="Avenir LT Std 65 Medium"/>
                <a:cs typeface="Arial" pitchFamily="34" charset="0"/>
              </a:rPr>
              <a:t> </a:t>
            </a:r>
          </a:p>
          <a:p>
            <a:pPr marR="0" lvl="0" algn="l" defTabSz="914400" rtl="0" eaLnBrk="1" fontAlgn="auto" latinLnBrk="0" hangingPunct="1">
              <a:lnSpc>
                <a:spcPct val="90000"/>
              </a:lnSpc>
              <a:spcBef>
                <a:spcPct val="20000"/>
              </a:spcBef>
              <a:spcAft>
                <a:spcPts val="0"/>
              </a:spcAft>
              <a:buClrTx/>
              <a:buSzTx/>
              <a:tabLst/>
              <a:defRPr/>
            </a:pPr>
            <a:r>
              <a:rPr lang="en-GB" sz="2800" dirty="0">
                <a:latin typeface="Avenir LT Std 65 Medium"/>
                <a:cs typeface="Arial" pitchFamily="34" charset="0"/>
              </a:rPr>
              <a:t>  </a:t>
            </a: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within the nervous system</a:t>
            </a:r>
          </a:p>
          <a:p>
            <a:pPr marL="182563" marR="0" lvl="0" indent="-1825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Speeding up the frequency of nerve impulses to the motor units</a:t>
            </a:r>
          </a:p>
          <a:p>
            <a:pPr marL="182563" marR="0" lvl="0" indent="-182563"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rPr>
              <a:t>Improved synchronous recruitment of motor units resulting in stronger muscle contractions </a:t>
            </a:r>
          </a:p>
        </p:txBody>
      </p:sp>
    </p:spTree>
    <p:extLst>
      <p:ext uri="{BB962C8B-B14F-4D97-AF65-F5344CB8AC3E}">
        <p14:creationId xmlns:p14="http://schemas.microsoft.com/office/powerpoint/2010/main" val="418606049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GB"/>
          </a:p>
        </p:txBody>
      </p:sp>
      <p:sp>
        <p:nvSpPr>
          <p:cNvPr id="3" name="Subtitle 2"/>
          <p:cNvSpPr>
            <a:spLocks noGrp="1"/>
          </p:cNvSpPr>
          <p:nvPr>
            <p:ph type="subTitle" idx="1"/>
          </p:nvPr>
        </p:nvSpPr>
        <p:spPr>
          <a:xfrm>
            <a:off x="539552" y="2780928"/>
            <a:ext cx="7488832" cy="1152128"/>
          </a:xfrm>
        </p:spPr>
        <p:txBody>
          <a:bodyPr>
            <a:normAutofit/>
          </a:bodyPr>
          <a:lstStyle/>
          <a:p>
            <a:pPr algn="ctr"/>
            <a:br>
              <a:rPr lang="en-US" dirty="0">
                <a:solidFill>
                  <a:schemeClr val="tx1"/>
                </a:solidFill>
                <a:latin typeface="Avenir LT Std 65 Medium" pitchFamily="34" charset="0"/>
              </a:rPr>
            </a:br>
            <a:endParaRPr lang="en-US" sz="3600" b="1" dirty="0">
              <a:solidFill>
                <a:schemeClr val="tx1"/>
              </a:solidFill>
              <a:latin typeface="Avenir LT Std 65 Medium" pitchFamily="34" charset="0"/>
            </a:endParaRPr>
          </a:p>
          <a:p>
            <a:endParaRPr lang="en-US" sz="3600" b="1" dirty="0">
              <a:solidFill>
                <a:schemeClr val="tx1"/>
              </a:solidFill>
              <a:latin typeface="Avenir LT Std 65 Medium" pitchFamily="34" charset="0"/>
            </a:endParaRPr>
          </a:p>
        </p:txBody>
      </p:sp>
      <p:sp>
        <p:nvSpPr>
          <p:cNvPr id="4" name="Subtitle 5"/>
          <p:cNvSpPr txBox="1">
            <a:spLocks/>
          </p:cNvSpPr>
          <p:nvPr/>
        </p:nvSpPr>
        <p:spPr>
          <a:xfrm>
            <a:off x="1475656" y="4869160"/>
            <a:ext cx="6400800" cy="1081088"/>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effectLst/>
                <a:uLnTx/>
                <a:uFillTx/>
                <a:latin typeface="Arial Unicode MS" pitchFamily="34" charset="-128"/>
                <a:ea typeface="Arial Unicode MS" pitchFamily="34" charset="-128"/>
                <a:cs typeface="Arial Unicode MS" pitchFamily="34" charset="-128"/>
              </a:rPr>
              <a:t>Level 2 Anatomy and Physiology for Exercise</a:t>
            </a:r>
          </a:p>
        </p:txBody>
      </p:sp>
      <p:sp>
        <p:nvSpPr>
          <p:cNvPr id="5" name="Title 4"/>
          <p:cNvSpPr txBox="1">
            <a:spLocks/>
          </p:cNvSpPr>
          <p:nvPr/>
        </p:nvSpPr>
        <p:spPr>
          <a:xfrm>
            <a:off x="755576" y="3068960"/>
            <a:ext cx="7772400" cy="1152128"/>
          </a:xfrm>
          <a:prstGeom prst="rect">
            <a:avLst/>
          </a:prstGeom>
        </p:spPr>
        <p:txBody>
          <a:bodyPr vert="horz" lIns="91440" tIns="45720" rIns="91440" bIns="45720" rtlCol="0" anchor="t">
            <a:noAutofit/>
          </a:bodyPr>
          <a:lstStyle/>
          <a:p>
            <a:pPr algn="ctr">
              <a:spcBef>
                <a:spcPct val="0"/>
              </a:spcBef>
            </a:pPr>
            <a:r>
              <a:rPr lang="en-US" sz="4000" b="1" dirty="0">
                <a:latin typeface="Arial" pitchFamily="34" charset="0"/>
                <a:ea typeface="+mj-ea"/>
                <a:cs typeface="Arial" pitchFamily="34" charset="0"/>
              </a:rPr>
              <a:t>Special Populations </a:t>
            </a:r>
            <a:endParaRPr lang="en-GB" sz="4000" b="1" dirty="0">
              <a:latin typeface="Arial" pitchFamily="34" charset="0"/>
              <a:ea typeface="+mj-ea"/>
              <a:cs typeface="Arial" pitchFamily="34"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Arial" pitchFamily="34" charset="0"/>
                <a:ea typeface="+mj-ea"/>
                <a:cs typeface="Arial" pitchFamily="34" charset="0"/>
              </a:rPr>
              <a:t>The Nervous System</a:t>
            </a:r>
          </a:p>
        </p:txBody>
      </p:sp>
    </p:spTree>
    <p:extLst>
      <p:ext uri="{BB962C8B-B14F-4D97-AF65-F5344CB8AC3E}">
        <p14:creationId xmlns:p14="http://schemas.microsoft.com/office/powerpoint/2010/main" val="3012619201"/>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p:cNvSpPr>
          <p:nvPr/>
        </p:nvSpPr>
        <p:spPr bwMode="auto">
          <a:xfrm>
            <a:off x="467544" y="1124744"/>
            <a:ext cx="8229600" cy="864096"/>
          </a:xfrm>
          <a:prstGeom prst="rect">
            <a:avLst/>
          </a:prstGeom>
          <a:noFill/>
          <a:ln w="9525">
            <a:noFill/>
            <a:miter lim="800000"/>
            <a:headEnd/>
            <a:tailEnd/>
          </a:ln>
        </p:spPr>
        <p:txBody>
          <a:bodyPr/>
          <a:lstStyle/>
          <a:p>
            <a:pPr algn="ctr"/>
            <a:endParaRPr lang="en-GB" sz="4400" b="1" dirty="0">
              <a:latin typeface="Avenir LT Std 65 Medium"/>
              <a:cs typeface="Arial" charset="0"/>
            </a:endParaRPr>
          </a:p>
        </p:txBody>
      </p:sp>
      <p:sp>
        <p:nvSpPr>
          <p:cNvPr id="5" name="Content Placeholder 2"/>
          <p:cNvSpPr txBox="1">
            <a:spLocks/>
          </p:cNvSpPr>
          <p:nvPr/>
        </p:nvSpPr>
        <p:spPr>
          <a:xfrm>
            <a:off x="395536" y="1916832"/>
            <a:ext cx="8229600" cy="31289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itle 1"/>
          <p:cNvSpPr>
            <a:spLocks noGrp="1"/>
          </p:cNvSpPr>
          <p:nvPr>
            <p:ph type="title"/>
          </p:nvPr>
        </p:nvSpPr>
        <p:spPr>
          <a:xfrm>
            <a:off x="467544" y="1196752"/>
            <a:ext cx="8229600" cy="1224136"/>
          </a:xfrm>
        </p:spPr>
        <p:txBody>
          <a:bodyPr>
            <a:normAutofit/>
          </a:bodyPr>
          <a:lstStyle/>
          <a:p>
            <a:pPr algn="ctr" eaLnBrk="1" hangingPunct="1"/>
            <a:r>
              <a:rPr lang="en-US" dirty="0">
                <a:solidFill>
                  <a:schemeClr val="tx1"/>
                </a:solidFill>
                <a:latin typeface="Avenir LT Std 65 Medium"/>
                <a:cs typeface="Arial" charset="0"/>
              </a:rPr>
              <a:t>The Nervous System and </a:t>
            </a:r>
            <a:br>
              <a:rPr lang="en-US" dirty="0">
                <a:solidFill>
                  <a:schemeClr val="tx1"/>
                </a:solidFill>
                <a:latin typeface="Avenir LT Std 65 Medium"/>
                <a:cs typeface="Arial" charset="0"/>
              </a:rPr>
            </a:br>
            <a:r>
              <a:rPr lang="en-US" dirty="0">
                <a:solidFill>
                  <a:schemeClr val="tx1"/>
                </a:solidFill>
                <a:latin typeface="Avenir LT Std 65 Medium"/>
                <a:cs typeface="Arial" charset="0"/>
              </a:rPr>
              <a:t>Special Populations </a:t>
            </a:r>
            <a:endParaRPr lang="en-GB" dirty="0">
              <a:solidFill>
                <a:schemeClr val="tx1"/>
              </a:solidFill>
              <a:latin typeface="Avenir LT Std 65 Medium"/>
              <a:cs typeface="Arial" charset="0"/>
            </a:endParaRPr>
          </a:p>
        </p:txBody>
      </p:sp>
      <p:sp>
        <p:nvSpPr>
          <p:cNvPr id="7" name="Subtitle 2"/>
          <p:cNvSpPr txBox="1">
            <a:spLocks/>
          </p:cNvSpPr>
          <p:nvPr/>
        </p:nvSpPr>
        <p:spPr>
          <a:xfrm>
            <a:off x="395536" y="2348880"/>
            <a:ext cx="8424936" cy="3268662"/>
          </a:xfrm>
          <a:prstGeom prst="rect">
            <a:avLst/>
          </a:prstGeom>
        </p:spPr>
        <p:txBody>
          <a:bodyPr/>
          <a:lstStyle/>
          <a:p>
            <a:pPr marL="0" marR="0" lvl="0" indent="0" algn="l" defTabSz="914400" rtl="0" eaLnBrk="1" fontAlgn="auto" latinLnBrk="0" hangingPunct="1">
              <a:lnSpc>
                <a:spcPct val="100000"/>
              </a:lnSpc>
              <a:spcBef>
                <a:spcPct val="20000"/>
              </a:spcBef>
              <a:spcAft>
                <a:spcPts val="0"/>
              </a:spcAft>
              <a:buClrTx/>
              <a:buSzTx/>
              <a:tabLst/>
              <a:defRPr/>
            </a:pPr>
            <a:r>
              <a:rPr kumimoji="0" lang="en-GB" sz="3200" b="0" i="0" u="none" strike="noStrike" kern="1200" cap="none" spc="0" normalizeH="0" baseline="0" noProof="0" dirty="0">
                <a:ln>
                  <a:noFill/>
                </a:ln>
                <a:solidFill>
                  <a:schemeClr val="tx1"/>
                </a:solidFill>
                <a:effectLst/>
                <a:uLnTx/>
                <a:uFillTx/>
                <a:latin typeface="Avenir LT Std 65 Medium"/>
                <a:cs typeface="Arial" pitchFamily="34" charset="0"/>
              </a:rPr>
              <a:t>Disorders of this very complex system</a:t>
            </a:r>
            <a:r>
              <a:rPr kumimoji="0" lang="en-GB" sz="3200" b="0" i="0" u="none" strike="noStrike" kern="1200" cap="none" spc="0" normalizeH="0" noProof="0" dirty="0">
                <a:ln>
                  <a:noFill/>
                </a:ln>
                <a:solidFill>
                  <a:schemeClr val="tx1"/>
                </a:solidFill>
                <a:effectLst/>
                <a:uLnTx/>
                <a:uFillTx/>
                <a:latin typeface="Avenir LT Std 65 Medium"/>
                <a:cs typeface="Arial" pitchFamily="34" charset="0"/>
              </a:rPr>
              <a:t> can affect all special populations. </a:t>
            </a:r>
          </a:p>
          <a:p>
            <a:pPr marL="0" marR="0" lvl="0" indent="0" algn="l" defTabSz="914400" rtl="0" eaLnBrk="1" fontAlgn="auto" latinLnBrk="0" hangingPunct="1">
              <a:lnSpc>
                <a:spcPct val="100000"/>
              </a:lnSpc>
              <a:spcBef>
                <a:spcPct val="20000"/>
              </a:spcBef>
              <a:spcAft>
                <a:spcPts val="0"/>
              </a:spcAft>
              <a:buClrTx/>
              <a:buSzTx/>
              <a:tabLst/>
              <a:defRPr/>
            </a:pPr>
            <a:r>
              <a:rPr kumimoji="0" lang="en-GB" sz="3200" b="0" i="0" u="none" strike="noStrike" kern="1200" cap="none" spc="0" normalizeH="0" noProof="0" dirty="0">
                <a:ln>
                  <a:noFill/>
                </a:ln>
                <a:solidFill>
                  <a:schemeClr val="tx1"/>
                </a:solidFill>
                <a:effectLst/>
                <a:uLnTx/>
                <a:uFillTx/>
                <a:latin typeface="Avenir LT Std 65 Medium"/>
                <a:cs typeface="Arial" pitchFamily="34" charset="0"/>
              </a:rPr>
              <a:t>There are hundreds of disabling neurological diseases and disorders</a:t>
            </a:r>
          </a:p>
          <a:p>
            <a:pPr marL="0" marR="0" lvl="0" indent="0" algn="l" defTabSz="914400" rtl="0" eaLnBrk="1" fontAlgn="auto" latinLnBrk="0" hangingPunct="1">
              <a:lnSpc>
                <a:spcPct val="100000"/>
              </a:lnSpc>
              <a:spcBef>
                <a:spcPct val="20000"/>
              </a:spcBef>
              <a:spcAft>
                <a:spcPts val="0"/>
              </a:spcAft>
              <a:buClrTx/>
              <a:buSzTx/>
              <a:tabLst/>
              <a:defRPr/>
            </a:pPr>
            <a:r>
              <a:rPr lang="en-US" sz="3200" noProof="0" dirty="0">
                <a:latin typeface="Avenir LT Std 65 Medium"/>
                <a:cs typeface="Arial" pitchFamily="34" charset="0"/>
              </a:rPr>
              <a:t>This is very complex and requires specialist knowledge and care</a:t>
            </a:r>
            <a:endParaRPr kumimoji="0" lang="en-GB" sz="2800" b="0" i="0" u="none" strike="noStrike" kern="1200" cap="none" spc="0" normalizeH="0" baseline="0" noProof="0" dirty="0">
              <a:ln>
                <a:noFill/>
              </a:ln>
              <a:solidFill>
                <a:schemeClr val="tx1"/>
              </a:solidFill>
              <a:effectLst/>
              <a:uLnTx/>
              <a:uFillTx/>
              <a:latin typeface="Avenir LT Std 65 Medium"/>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UBLISH_MODE" val="2"/>
</p:tagLst>
</file>

<file path=ppt/tags/tag2.xml><?xml version="1.0" encoding="utf-8"?>
<p:tagLst xmlns:a="http://schemas.openxmlformats.org/drawingml/2006/main" xmlns:r="http://schemas.openxmlformats.org/officeDocument/2006/relationships" xmlns:p="http://schemas.openxmlformats.org/presentationml/2006/main">
  <p:tag name="ARTICULATE_PUBLISH_MODE" val="2"/>
</p:tagLst>
</file>

<file path=ppt/theme/theme1.xml><?xml version="1.0" encoding="utf-8"?>
<a:theme xmlns:a="http://schemas.openxmlformats.org/drawingml/2006/main" name="End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TotalTime>
  <Words>5236</Words>
  <Application>Microsoft Macintosh PowerPoint</Application>
  <PresentationFormat>On-screen Show (4:3)</PresentationFormat>
  <Paragraphs>943</Paragraphs>
  <Slides>156</Slides>
  <Notes>0</Notes>
  <HiddenSlides>1</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156</vt:i4>
      </vt:variant>
    </vt:vector>
  </HeadingPairs>
  <TitlesOfParts>
    <vt:vector size="167" baseType="lpstr">
      <vt:lpstr>Arial Unicode MS</vt:lpstr>
      <vt:lpstr>Arial</vt:lpstr>
      <vt:lpstr>Avenir LT Std 65 Medium</vt:lpstr>
      <vt:lpstr>Calibri</vt:lpstr>
      <vt:lpstr>Comic Sans MS</vt:lpstr>
      <vt:lpstr>Times</vt:lpstr>
      <vt:lpstr>Wingdings</vt:lpstr>
      <vt:lpstr>Wingdings 2</vt:lpstr>
      <vt:lpstr>End slide</vt:lpstr>
      <vt:lpstr>Intro Slide</vt:lpstr>
      <vt:lpstr>Inner slide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Curves of the Spine</vt:lpstr>
      <vt:lpstr>Curves of the Spine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Central YMCA Qualifications (CYQ)</vt:lpstr>
      <vt:lpstr>PowerPoint Presentation</vt:lpstr>
      <vt:lpstr>Synovial Joints – Structure </vt:lpstr>
      <vt:lpstr>Synovial Joints – Structure </vt:lpstr>
      <vt:lpstr>Synovial Joints – Structure </vt:lpstr>
      <vt:lpstr>Gliding Joint</vt:lpstr>
      <vt:lpstr>Hinge Joint </vt:lpstr>
      <vt:lpstr>Pivot Joint </vt:lpstr>
      <vt:lpstr>Ball and Socket Joint </vt:lpstr>
      <vt:lpstr>Saddle Joint </vt:lpstr>
      <vt:lpstr>Condyloid Joint </vt:lpstr>
      <vt:lpstr>PowerPoint Presentation</vt:lpstr>
      <vt:lpstr>Anatomical Position </vt:lpstr>
      <vt:lpstr>Flexion and Extension </vt:lpstr>
      <vt:lpstr>Flexion and Extension</vt:lpstr>
      <vt:lpstr>Abduction and Adduction </vt:lpstr>
      <vt:lpstr>Abduction and Adduction</vt:lpstr>
      <vt:lpstr>Rotation</vt:lpstr>
      <vt:lpstr>Rotation</vt:lpstr>
      <vt:lpstr>Circumduction </vt:lpstr>
      <vt:lpstr>Circumduction </vt:lpstr>
      <vt:lpstr>Horizontal Flexion and Extension</vt:lpstr>
      <vt:lpstr>Horizontal Flexion and Extension</vt:lpstr>
      <vt:lpstr>Elevation and Depression </vt:lpstr>
      <vt:lpstr>Elevation and Depression</vt:lpstr>
      <vt:lpstr>Lateral Flexion and Extension </vt:lpstr>
      <vt:lpstr>Lateral Flexion and Extension </vt:lpstr>
      <vt:lpstr>Pronation and Supination </vt:lpstr>
      <vt:lpstr>Pronation and Supination </vt:lpstr>
      <vt:lpstr>Plantar Flexion and Dorsi Flexion</vt:lpstr>
      <vt:lpstr>Plantar Flexion and Dorsi Flexion </vt:lpstr>
      <vt:lpstr>Protraction and Retraction</vt:lpstr>
      <vt:lpstr>Protraction and Retraction </vt:lpstr>
      <vt:lpstr>PowerPoint Presentation</vt:lpstr>
      <vt:lpstr>Bones and Joints - Special populations</vt:lpstr>
      <vt:lpstr>Bones and Joints - Special populations</vt:lpstr>
      <vt:lpstr>PowerPoint Presentation</vt:lpstr>
      <vt:lpstr>Learning Outcomes</vt:lpstr>
      <vt:lpstr>Muscle Tissue Types</vt:lpstr>
      <vt:lpstr>Muscle Structure</vt:lpstr>
      <vt:lpstr>Muscle Attachments</vt:lpstr>
      <vt:lpstr>Muscle Contractions – General Rules</vt:lpstr>
      <vt:lpstr>Muscles</vt:lpstr>
      <vt:lpstr>Types of Muscle Contraction </vt:lpstr>
      <vt:lpstr>Muscle Fibre Types</vt:lpstr>
      <vt:lpstr>Muscle Fibre Types</vt:lpstr>
      <vt:lpstr>Muscle Fibre Recruitment</vt:lpstr>
      <vt:lpstr>Muscle Fibre Recruitment </vt:lpstr>
      <vt:lpstr>PowerPoint Presentation</vt:lpstr>
      <vt:lpstr>Anatomical Terms</vt:lpstr>
      <vt:lpstr>Muscle Origins and Insertions </vt:lpstr>
      <vt:lpstr>Muscles of the Human Body </vt:lpstr>
      <vt:lpstr>PowerPoint Presentation</vt:lpstr>
      <vt:lpstr>Biceps </vt:lpstr>
      <vt:lpstr>Triceps </vt:lpstr>
      <vt:lpstr>Brachialis </vt:lpstr>
      <vt:lpstr>Deltoid </vt:lpstr>
      <vt:lpstr>Latisimus Dorsi</vt:lpstr>
      <vt:lpstr>Pectoralis Major</vt:lpstr>
      <vt:lpstr>Trapezius</vt:lpstr>
      <vt:lpstr>Rhomboids </vt:lpstr>
      <vt:lpstr>PowerPoint Presentation</vt:lpstr>
      <vt:lpstr>Transverse Abdominis</vt:lpstr>
      <vt:lpstr>Rectus Abdominis</vt:lpstr>
      <vt:lpstr>Erector Spinae</vt:lpstr>
      <vt:lpstr>External Obliques</vt:lpstr>
      <vt:lpstr>Internal Obliques</vt:lpstr>
      <vt:lpstr>Central YMCA Qualifications (CYQ)</vt:lpstr>
      <vt:lpstr>Iliopsoas (Hip Flexors)</vt:lpstr>
      <vt:lpstr>Gluteals/Abductors</vt:lpstr>
      <vt:lpstr>Adductors </vt:lpstr>
      <vt:lpstr>Hamstrings </vt:lpstr>
      <vt:lpstr>Quadriceps </vt:lpstr>
      <vt:lpstr>Gastrocnemius</vt:lpstr>
      <vt:lpstr>Soleus </vt:lpstr>
      <vt:lpstr>Tibialis Anterior</vt:lpstr>
      <vt:lpstr>Pelvic Floor Muscles</vt:lpstr>
      <vt:lpstr>PowerPoint Presentation</vt:lpstr>
      <vt:lpstr>Special Populations  The Muscular System </vt:lpstr>
      <vt:lpstr>Special Populations  The Muscular System </vt:lpstr>
      <vt:lpstr>PowerPoint Presentation</vt:lpstr>
      <vt:lpstr>PowerPoint Presentation</vt:lpstr>
      <vt:lpstr>The Heart</vt:lpstr>
      <vt:lpstr>The Heart</vt:lpstr>
      <vt:lpstr>Arteries</vt:lpstr>
      <vt:lpstr>Veins</vt:lpstr>
      <vt:lpstr>Capillaries </vt:lpstr>
      <vt:lpstr>The Circulatory System</vt:lpstr>
      <vt:lpstr>Pulmonary and Systemic Circulation </vt:lpstr>
      <vt:lpstr>Blood Pressure </vt:lpstr>
      <vt:lpstr>Blood Pressure Guidelines </vt:lpstr>
      <vt:lpstr>PowerPoint Presentation</vt:lpstr>
      <vt:lpstr>PowerPoint Presentation</vt:lpstr>
      <vt:lpstr>The Lungs</vt:lpstr>
      <vt:lpstr>The Air we Breathe </vt:lpstr>
      <vt:lpstr>Respiratory Muscles </vt:lpstr>
      <vt:lpstr>Respiratory Muscles </vt:lpstr>
      <vt:lpstr>The Passage of Air</vt:lpstr>
      <vt:lpstr>Gaseous Exchange </vt:lpstr>
      <vt:lpstr>Gaseous Exchange </vt:lpstr>
      <vt:lpstr>Cardio Respiratory System Special Populations</vt:lpstr>
      <vt:lpstr>PowerPoint Presentation</vt:lpstr>
      <vt:lpstr>Cardio Respiratory System  Special Populations </vt:lpstr>
      <vt:lpstr>Cardio Respiratory System  Special Populations </vt:lpstr>
      <vt:lpstr>Cardio Respiratory System  Special Populations </vt:lpstr>
      <vt:lpstr>Cardio Respiratory System  Special Populations </vt:lpstr>
      <vt:lpstr>Cardio Respiratory System  Special Populations</vt:lpstr>
      <vt:lpstr>Cardio Respiratory System  Special Populations</vt:lpstr>
      <vt:lpstr>PowerPoint Presentation</vt:lpstr>
      <vt:lpstr>Learning Outcomes </vt:lpstr>
      <vt:lpstr>Energy</vt:lpstr>
      <vt:lpstr>Energy </vt:lpstr>
      <vt:lpstr>Energy </vt:lpstr>
      <vt:lpstr>ATP </vt:lpstr>
      <vt:lpstr>The Energy Systems </vt:lpstr>
      <vt:lpstr>The Energy Systems</vt:lpstr>
      <vt:lpstr>The Energy Systems </vt:lpstr>
      <vt:lpstr>PowerPoint Presentation</vt:lpstr>
      <vt:lpstr>The Energy Systems  Special Populations </vt:lpstr>
      <vt:lpstr>The Energy Systems  Special Populations </vt:lpstr>
      <vt:lpstr>PowerPoint Presentation</vt:lpstr>
      <vt:lpstr>Learning Outcomes </vt:lpstr>
      <vt:lpstr>The Nervous System </vt:lpstr>
      <vt:lpstr>The Nervous System </vt:lpstr>
      <vt:lpstr>The Nervous System </vt:lpstr>
      <vt:lpstr>The Nervous Systems  Response to Training </vt:lpstr>
      <vt:lpstr>PowerPoint Presentation</vt:lpstr>
      <vt:lpstr>The Nervous System and  Special Populations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Prosser</dc:creator>
  <cp:lastModifiedBy>James Prosser</cp:lastModifiedBy>
  <cp:revision>3</cp:revision>
  <dcterms:created xsi:type="dcterms:W3CDTF">2020-10-30T10:43:46Z</dcterms:created>
  <dcterms:modified xsi:type="dcterms:W3CDTF">2020-11-06T10:23:21Z</dcterms:modified>
</cp:coreProperties>
</file>