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Bahnschrift" panose="020B0502040204020203" pitchFamily="34" charset="0"/>
      <p:regular r:id="rId3"/>
      <p:bold r:id="rId4"/>
    </p:embeddedFont>
    <p:embeddedFont>
      <p:font typeface="Funnel Display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608" y="-40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-4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" TargetMode="External"/><Relationship Id="rId13" Type="http://schemas.openxmlformats.org/officeDocument/2006/relationships/hyperlink" Target="https://www.sleepsociety.org.uk/patient-information/" TargetMode="External"/><Relationship Id="rId18" Type="http://schemas.openxmlformats.org/officeDocument/2006/relationships/hyperlink" Target="https://doi.org/10.1093/pubmed/fdw079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nhs.uk/live-well/sleep-and-tiredness/" TargetMode="External"/><Relationship Id="rId12" Type="http://schemas.openxmlformats.org/officeDocument/2006/relationships/hyperlink" Target="https://www.nice.org.uk/advice/mib204" TargetMode="External"/><Relationship Id="rId17" Type="http://schemas.openxmlformats.org/officeDocument/2006/relationships/hyperlink" Target="https://doi.org/10.1146/annurev-clinpsy-050719-185704" TargetMode="External"/><Relationship Id="rId2" Type="http://schemas.openxmlformats.org/officeDocument/2006/relationships/hyperlink" Target="mailto:2431966@student.uwtsd.ac.uk" TargetMode="External"/><Relationship Id="rId16" Type="http://schemas.openxmlformats.org/officeDocument/2006/relationships/hyperlink" Target="https://doi.org/10.1016/S2215-0366(17)30433-3" TargetMode="External"/><Relationship Id="rId20" Type="http://schemas.openxmlformats.org/officeDocument/2006/relationships/hyperlink" Target="https://www.bmj.com/content/377/bmj-2021-067720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hyperlink" Target="https://www.gov.uk/government/collections/health-matters-public-health-issues" TargetMode="External"/><Relationship Id="rId5" Type="http://schemas.openxmlformats.org/officeDocument/2006/relationships/image" Target="../media/image3.png"/><Relationship Id="rId15" Type="http://schemas.openxmlformats.org/officeDocument/2006/relationships/hyperlink" Target="https://doi.org/10.1016/j.smrv.2021.101556" TargetMode="External"/><Relationship Id="rId10" Type="http://schemas.openxmlformats.org/officeDocument/2006/relationships/hyperlink" Target="https://www.who.int/publications" TargetMode="External"/><Relationship Id="rId19" Type="http://schemas.openxmlformats.org/officeDocument/2006/relationships/hyperlink" Target="https://doi.org/10.1177/20552076211009300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www.ons.gov.uk/peoplepopulationandcommunity/wellbeing/articles/sleepqualityintheuk/2022" TargetMode="External"/><Relationship Id="rId14" Type="http://schemas.openxmlformats.org/officeDocument/2006/relationships/hyperlink" Target="https://www.behaviourchangetheorie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4805" y="5796642"/>
            <a:ext cx="14631394" cy="3263516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AutoShape 4"/>
          <p:cNvSpPr/>
          <p:nvPr/>
        </p:nvSpPr>
        <p:spPr>
          <a:xfrm flipV="1">
            <a:off x="-110615" y="5820498"/>
            <a:ext cx="15132699" cy="2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rot="-5400000" flipV="1">
            <a:off x="3702623" y="7460915"/>
            <a:ext cx="3255854" cy="5502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>
            <a:off x="797348" y="18387557"/>
            <a:ext cx="13433438" cy="0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>
            <a:off x="797348" y="15169388"/>
            <a:ext cx="13447030" cy="3292987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BC8F301-DF44-13A1-4FC3-7924B5B5E2C3}"/>
              </a:ext>
            </a:extLst>
          </p:cNvPr>
          <p:cNvSpPr txBox="1"/>
          <p:nvPr/>
        </p:nvSpPr>
        <p:spPr>
          <a:xfrm>
            <a:off x="218214" y="247337"/>
            <a:ext cx="14575799" cy="12401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3600" b="1" kern="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</a:t>
            </a:r>
            <a:r>
              <a:rPr lang="en-IN" sz="3600" b="1" kern="100" dirty="0" err="1">
                <a:effectLst/>
                <a:latin typeface="Bahnschrift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SleepSense</a:t>
            </a:r>
            <a:r>
              <a:rPr lang="en-IN" sz="3600" b="1" kern="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+ to Improve Sleep Health in the UK: A Digital Health Promotion Approach</a:t>
            </a:r>
            <a:endParaRPr lang="en-IN" sz="3600" kern="100" dirty="0">
              <a:effectLst/>
              <a:latin typeface="Bahnschrift" panose="020B0502040204020203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FB5E471-03AC-F745-7443-112816682A80}"/>
              </a:ext>
            </a:extLst>
          </p:cNvPr>
          <p:cNvSpPr txBox="1"/>
          <p:nvPr/>
        </p:nvSpPr>
        <p:spPr>
          <a:xfrm>
            <a:off x="119607" y="1651725"/>
            <a:ext cx="15087600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200" dirty="0">
                <a:latin typeface="Bahnschrift" panose="020B0502040204020203" pitchFamily="34" charset="0"/>
                <a:cs typeface="Arial" panose="020B0604020202020204" pitchFamily="34" charset="0"/>
              </a:rPr>
              <a:t>Name and ID: Utsav Patel (2431966) </a:t>
            </a:r>
            <a:r>
              <a:rPr lang="en-IN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Bahnschrift" panose="020B0502040204020203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2431966@student.uwtsd.ac.uk</a:t>
            </a:r>
            <a:r>
              <a:rPr lang="en-IN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Bahnschrift" panose="020B0502040204020203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Bahnschrift" panose="020B0502040204020203" pitchFamily="34" charset="0"/>
                <a:ea typeface="Funnel Sans" pitchFamily="34" charset="-122"/>
                <a:cs typeface="Arial" panose="020B0604020202020204" pitchFamily="34" charset="0"/>
              </a:rPr>
              <a:t>Module: Population Health and Digital Health Promotion (LCHS7009) | Component 2: Academic Poster | Programme: MSc Public Health and Social Care in Practice | Lecturer: Dr Ping Wu</a:t>
            </a:r>
            <a:endParaRPr lang="en-US" sz="1200" dirty="0">
              <a:latin typeface="Bahnschrift" panose="020B0502040204020203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48" name="Shape 6">
            <a:extLst>
              <a:ext uri="{FF2B5EF4-FFF2-40B4-BE49-F238E27FC236}">
                <a16:creationId xmlns:a16="http://schemas.microsoft.com/office/drawing/2014/main" id="{9C506B05-99AC-A0FF-C756-05A1E3ED7E9B}"/>
              </a:ext>
            </a:extLst>
          </p:cNvPr>
          <p:cNvSpPr/>
          <p:nvPr/>
        </p:nvSpPr>
        <p:spPr>
          <a:xfrm>
            <a:off x="127897" y="2378516"/>
            <a:ext cx="9409803" cy="2993357"/>
          </a:xfrm>
          <a:prstGeom prst="roundRect">
            <a:avLst>
              <a:gd name="adj" fmla="val 3936"/>
            </a:avLst>
          </a:prstGeom>
          <a:solidFill>
            <a:srgbClr val="437066"/>
          </a:solidFill>
          <a:ln w="7620">
            <a:solidFill>
              <a:srgbClr val="5C897F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49" name="Text 7">
            <a:extLst>
              <a:ext uri="{FF2B5EF4-FFF2-40B4-BE49-F238E27FC236}">
                <a16:creationId xmlns:a16="http://schemas.microsoft.com/office/drawing/2014/main" id="{2264D260-C8E5-6E5E-01D4-343940329166}"/>
              </a:ext>
            </a:extLst>
          </p:cNvPr>
          <p:cNvSpPr/>
          <p:nvPr/>
        </p:nvSpPr>
        <p:spPr>
          <a:xfrm>
            <a:off x="381000" y="2502087"/>
            <a:ext cx="1677710" cy="2049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l">
              <a:lnSpc>
                <a:spcPts val="165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highlight>
                  <a:srgbClr val="808080"/>
                </a:highlight>
                <a:latin typeface="Bahnschrift" panose="020B0502040204020203" pitchFamily="34" charset="0"/>
                <a:ea typeface="Kanit Light" pitchFamily="34" charset="-122"/>
                <a:cs typeface="Kanit Light" pitchFamily="34" charset="-120"/>
              </a:rPr>
              <a:t>Background</a:t>
            </a:r>
            <a:endParaRPr lang="en-US" sz="1600" dirty="0">
              <a:highlight>
                <a:srgbClr val="808080"/>
              </a:highlight>
              <a:latin typeface="Bahnschrift" panose="020B0502040204020203" pitchFamily="34" charset="0"/>
            </a:endParaRPr>
          </a:p>
        </p:txBody>
      </p:sp>
      <p:sp>
        <p:nvSpPr>
          <p:cNvPr id="50" name="Text 8">
            <a:extLst>
              <a:ext uri="{FF2B5EF4-FFF2-40B4-BE49-F238E27FC236}">
                <a16:creationId xmlns:a16="http://schemas.microsoft.com/office/drawing/2014/main" id="{B96CBCBC-1E62-3D8A-D95D-312BB2A31A34}"/>
              </a:ext>
            </a:extLst>
          </p:cNvPr>
          <p:cNvSpPr/>
          <p:nvPr/>
        </p:nvSpPr>
        <p:spPr>
          <a:xfrm>
            <a:off x="381000" y="2793823"/>
            <a:ext cx="8926195" cy="85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1400" dirty="0">
                <a:solidFill>
                  <a:schemeClr val="bg1">
                    <a:lumMod val="95000"/>
                  </a:schemeClr>
                </a:solidFill>
                <a:latin typeface="Bahnschrift" panose="020B0502040204020203" pitchFamily="34" charset="0"/>
                <a:ea typeface="Martel Sans" pitchFamily="34" charset="-122"/>
                <a:cs typeface="Martel Sans" pitchFamily="34" charset="-120"/>
              </a:rPr>
              <a:t>Unhealthy </a:t>
            </a:r>
            <a:r>
              <a:rPr lang="en-US" sz="1400" dirty="0">
                <a:solidFill>
                  <a:schemeClr val="bg1">
                    <a:lumMod val="95000"/>
                  </a:schemeClr>
                </a:solidFill>
                <a:latin typeface="Bahnschrift" panose="020B0502040204020203" pitchFamily="34" charset="0"/>
              </a:rPr>
              <a:t>Patterns such as not sleeping long enough, having disrupted rest, or maintaining inconsistent routines are becoming increasingly common</a:t>
            </a:r>
            <a:r>
              <a:rPr lang="en-US" sz="1400" dirty="0"/>
              <a:t>. </a:t>
            </a:r>
            <a:r>
              <a:rPr lang="en-US" sz="1400" dirty="0">
                <a:solidFill>
                  <a:srgbClr val="FFFFFF"/>
                </a:solidFill>
                <a:latin typeface="Bahnschrift" panose="020B0502040204020203" pitchFamily="34" charset="0"/>
                <a:ea typeface="Martel Sans" pitchFamily="34" charset="-122"/>
                <a:cs typeface="Martel Sans" pitchFamily="34" charset="-120"/>
              </a:rPr>
              <a:t>and irregular routines-represent a growing public health concern in the UK. One in three adults report inadequate or disrupted sleep, influenced by stress, screen exposure and lifestyle pressures (ONS, 2022; NHS, 2023). Poor sleep increases the risk of cardiovascular disease, obesity, depression, weakened immunity and accidents, placing pressure on health services and the wider economy (WHO, 2021; PHE, 2021). Existing interventions include digital CBT-I tools such as Sleepio and traditional sleep-hygiene counselling. SleepSense+, an integrated wearable and mobile app system, offers personalised behavioural support to address sleep problems and promote healthier routines.</a:t>
            </a:r>
            <a:endParaRPr lang="en-US" sz="1400" dirty="0">
              <a:latin typeface="Bahnschrift" panose="020B0502040204020203" pitchFamily="34" charset="0"/>
            </a:endParaRPr>
          </a:p>
        </p:txBody>
      </p:sp>
      <p:pic>
        <p:nvPicPr>
          <p:cNvPr id="1028" name="Picture 4" descr="100+ Sleep Statistics - Facts and Data About Sleep 2024 | Sleep Foundation">
            <a:extLst>
              <a:ext uri="{FF2B5EF4-FFF2-40B4-BE49-F238E27FC236}">
                <a16:creationId xmlns:a16="http://schemas.microsoft.com/office/drawing/2014/main" id="{BA6F39A3-D3D8-5AE6-8E37-E97D298C6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655" y="2350537"/>
            <a:ext cx="4930465" cy="3098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34E6D189-4FFC-DB0D-8E18-956DE230CE60}"/>
              </a:ext>
            </a:extLst>
          </p:cNvPr>
          <p:cNvSpPr txBox="1"/>
          <p:nvPr/>
        </p:nvSpPr>
        <p:spPr>
          <a:xfrm>
            <a:off x="10444446" y="5143530"/>
            <a:ext cx="77334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i="1" dirty="0">
                <a:latin typeface="Bahnschrift" panose="020B0502040204020203" pitchFamily="34" charset="0"/>
              </a:rPr>
              <a:t>(</a:t>
            </a:r>
            <a:r>
              <a:rPr lang="en-IN" sz="1100" i="1" dirty="0" err="1">
                <a:latin typeface="Bahnschrift" panose="020B0502040204020203" pitchFamily="34" charset="0"/>
              </a:rPr>
              <a:t>SleepFoundation</a:t>
            </a:r>
            <a:r>
              <a:rPr lang="en-IN" sz="1100" i="1" dirty="0">
                <a:latin typeface="Bahnschrift" panose="020B0502040204020203" pitchFamily="34" charset="0"/>
              </a:rPr>
              <a:t>, 2025)</a:t>
            </a:r>
            <a:r>
              <a:rPr lang="en-IN" sz="1100" dirty="0">
                <a:latin typeface="Bahnschrift" panose="020B0502040204020203" pitchFamily="34" charset="0"/>
              </a:rPr>
              <a:t> </a:t>
            </a:r>
          </a:p>
        </p:txBody>
      </p:sp>
      <p:sp>
        <p:nvSpPr>
          <p:cNvPr id="55" name="Shape 9">
            <a:extLst>
              <a:ext uri="{FF2B5EF4-FFF2-40B4-BE49-F238E27FC236}">
                <a16:creationId xmlns:a16="http://schemas.microsoft.com/office/drawing/2014/main" id="{FC035FB7-2A2A-3865-9A64-EBBB1BF917DB}"/>
              </a:ext>
            </a:extLst>
          </p:cNvPr>
          <p:cNvSpPr/>
          <p:nvPr/>
        </p:nvSpPr>
        <p:spPr>
          <a:xfrm>
            <a:off x="5387593" y="5871819"/>
            <a:ext cx="9634492" cy="3112203"/>
          </a:xfrm>
          <a:prstGeom prst="roundRect">
            <a:avLst>
              <a:gd name="adj" fmla="val 5053"/>
            </a:avLst>
          </a:prstGeom>
          <a:solidFill>
            <a:srgbClr val="FFFFFF"/>
          </a:solidFill>
          <a:ln w="15240">
            <a:solidFill>
              <a:srgbClr val="C5D2CF"/>
            </a:solidFill>
            <a:prstDash val="solid"/>
          </a:ln>
        </p:spPr>
      </p:sp>
      <p:sp>
        <p:nvSpPr>
          <p:cNvPr id="56" name="Shape 10">
            <a:extLst>
              <a:ext uri="{FF2B5EF4-FFF2-40B4-BE49-F238E27FC236}">
                <a16:creationId xmlns:a16="http://schemas.microsoft.com/office/drawing/2014/main" id="{DB485FBF-727F-1C7A-B9B0-0A5893916669}"/>
              </a:ext>
            </a:extLst>
          </p:cNvPr>
          <p:cNvSpPr/>
          <p:nvPr/>
        </p:nvSpPr>
        <p:spPr>
          <a:xfrm>
            <a:off x="5390706" y="5991915"/>
            <a:ext cx="87813" cy="2905126"/>
          </a:xfrm>
          <a:prstGeom prst="roundRect">
            <a:avLst>
              <a:gd name="adj" fmla="val 92477"/>
            </a:avLst>
          </a:prstGeom>
          <a:solidFill>
            <a:srgbClr val="437066"/>
          </a:solidFill>
          <a:ln/>
        </p:spPr>
      </p:sp>
      <p:sp>
        <p:nvSpPr>
          <p:cNvPr id="57" name="Text 11">
            <a:extLst>
              <a:ext uri="{FF2B5EF4-FFF2-40B4-BE49-F238E27FC236}">
                <a16:creationId xmlns:a16="http://schemas.microsoft.com/office/drawing/2014/main" id="{2E6B8E3D-3B13-3F58-9BB4-E24D4A2DB617}"/>
              </a:ext>
            </a:extLst>
          </p:cNvPr>
          <p:cNvSpPr/>
          <p:nvPr/>
        </p:nvSpPr>
        <p:spPr>
          <a:xfrm>
            <a:off x="5591577" y="6062462"/>
            <a:ext cx="1806817" cy="587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dirty="0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  <a:latin typeface="Bahnschrift" panose="020B0502040204020203" pitchFamily="34" charset="0"/>
                <a:ea typeface="Kanit Light" pitchFamily="34" charset="-122"/>
                <a:cs typeface="Kanit Light" pitchFamily="34" charset="-120"/>
              </a:rPr>
              <a:t>Health Promotion Values &amp; Principles</a:t>
            </a:r>
            <a:endParaRPr lang="en-US" sz="1600" dirty="0">
              <a:solidFill>
                <a:schemeClr val="bg1">
                  <a:lumMod val="95000"/>
                </a:schemeClr>
              </a:solidFill>
              <a:highlight>
                <a:srgbClr val="008080"/>
              </a:highlight>
              <a:latin typeface="Bahnschrift" panose="020B0502040204020203" pitchFamily="34" charset="0"/>
            </a:endParaRPr>
          </a:p>
        </p:txBody>
      </p:sp>
      <p:sp>
        <p:nvSpPr>
          <p:cNvPr id="58" name="Text 12">
            <a:extLst>
              <a:ext uri="{FF2B5EF4-FFF2-40B4-BE49-F238E27FC236}">
                <a16:creationId xmlns:a16="http://schemas.microsoft.com/office/drawing/2014/main" id="{2950BB4F-3666-EFB6-A62C-9E787648069E}"/>
              </a:ext>
            </a:extLst>
          </p:cNvPr>
          <p:cNvSpPr/>
          <p:nvPr/>
        </p:nvSpPr>
        <p:spPr>
          <a:xfrm>
            <a:off x="5591577" y="6374661"/>
            <a:ext cx="9352301" cy="2406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1400" dirty="0">
                <a:latin typeface="Bahnschrift" panose="020B0502040204020203" pitchFamily="34" charset="0"/>
              </a:rPr>
              <a:t>At its foundation, health promotion focuses on empowerment, collaborative involvement, and the pursuit of health equity across communities </a:t>
            </a:r>
            <a:r>
              <a:rPr lang="en-US" sz="1400" dirty="0">
                <a:latin typeface="Bahnschrift" panose="020B0502040204020203" pitchFamily="34" charset="0"/>
                <a:ea typeface="Martel Sans" pitchFamily="34" charset="-122"/>
                <a:cs typeface="Martel Sans" pitchFamily="34" charset="-120"/>
              </a:rPr>
              <a:t>enabling individuals to gain greater control over their health (WHO, 2021). SleepSense+ aligns with these principles by providing personalised feedback, real-time monitoring and tailored behaviour-change support. This empowers users to understand how lifestyle, stress, and environmental factors affect their sleep. By offering accessible digital guidance, SleepSense+ supports equity by widening access to evidence-based sleep interventions beyond traditional services (NICE, 2020). The tool also fits within UK health-promotion values by strengthening self-management, improving sleep hygiene and reducing health inequalities associated with poor sleep quality (PHE, 2021; NHS, 2023).</a:t>
            </a:r>
            <a:endParaRPr lang="en-US" sz="1400" dirty="0">
              <a:latin typeface="Bahnschrift" panose="020B0502040204020203" pitchFamily="34" charset="0"/>
            </a:endParaRPr>
          </a:p>
        </p:txBody>
      </p:sp>
      <p:pic>
        <p:nvPicPr>
          <p:cNvPr id="59" name="Image 1" descr="preencoded.png">
            <a:extLst>
              <a:ext uri="{FF2B5EF4-FFF2-40B4-BE49-F238E27FC236}">
                <a16:creationId xmlns:a16="http://schemas.microsoft.com/office/drawing/2014/main" id="{8897C6B8-B161-BDFA-A6F1-3140CA4EE2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106" y="6081031"/>
            <a:ext cx="4485920" cy="2769215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875A9605-06C2-B443-AD3F-F1B536F5577A}"/>
              </a:ext>
            </a:extLst>
          </p:cNvPr>
          <p:cNvSpPr txBox="1"/>
          <p:nvPr/>
        </p:nvSpPr>
        <p:spPr>
          <a:xfrm>
            <a:off x="1844795" y="8710608"/>
            <a:ext cx="1038914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dirty="0">
                <a:latin typeface="Bahnschrift" panose="020B0502040204020203" pitchFamily="34" charset="0"/>
              </a:rPr>
              <a:t>(PDHPE Net, 2023)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B1DE5EB-34ED-F78C-16EE-90402E6112AE}"/>
              </a:ext>
            </a:extLst>
          </p:cNvPr>
          <p:cNvSpPr txBox="1"/>
          <p:nvPr/>
        </p:nvSpPr>
        <p:spPr>
          <a:xfrm>
            <a:off x="4631615" y="9152629"/>
            <a:ext cx="10390470" cy="405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600"/>
              </a:lnSpc>
              <a:buNone/>
            </a:pPr>
            <a:r>
              <a:rPr lang="en-US" b="1" dirty="0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  <a:latin typeface="Bahnschrift" panose="020B0502040204020203" pitchFamily="34" charset="0"/>
                <a:ea typeface="Funnel Display" pitchFamily="34" charset="-122"/>
                <a:cs typeface="Funnel Display" pitchFamily="34" charset="-120"/>
              </a:rPr>
              <a:t>Behaviour</a:t>
            </a:r>
            <a:r>
              <a:rPr lang="en-US" b="1" dirty="0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  <a:latin typeface="Bahnschrift" panose="020B0502040204020203" pitchFamily="34" charset="0"/>
                <a:ea typeface="Funnel Display" pitchFamily="34" charset="-122"/>
                <a:cs typeface="Funnel Display" pitchFamily="34" charset="-120"/>
              </a:rPr>
              <a:t> Change Theory: COM-B Model</a:t>
            </a:r>
            <a:endParaRPr lang="en-US" b="1" dirty="0">
              <a:solidFill>
                <a:schemeClr val="bg1">
                  <a:lumMod val="95000"/>
                </a:schemeClr>
              </a:solidFill>
              <a:highlight>
                <a:srgbClr val="008080"/>
              </a:highlight>
              <a:latin typeface="Bahnschrift" panose="020B0502040204020203" pitchFamily="34" charset="0"/>
            </a:endParaRPr>
          </a:p>
        </p:txBody>
      </p:sp>
      <p:sp>
        <p:nvSpPr>
          <p:cNvPr id="1024" name="Text 11">
            <a:extLst>
              <a:ext uri="{FF2B5EF4-FFF2-40B4-BE49-F238E27FC236}">
                <a16:creationId xmlns:a16="http://schemas.microsoft.com/office/drawing/2014/main" id="{72ADCEAF-51F9-E90D-7C69-8A05B042450B}"/>
              </a:ext>
            </a:extLst>
          </p:cNvPr>
          <p:cNvSpPr/>
          <p:nvPr/>
        </p:nvSpPr>
        <p:spPr>
          <a:xfrm>
            <a:off x="424896" y="12046819"/>
            <a:ext cx="14369117" cy="6374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>
                <a:latin typeface="Bahnschrift" panose="020B0502040204020203" pitchFamily="34" charset="0"/>
              </a:rPr>
              <a:t>SleepSense</a:t>
            </a:r>
            <a:r>
              <a:rPr lang="en-US" sz="1400" dirty="0">
                <a:latin typeface="Bahnschrift" panose="020B0502040204020203" pitchFamily="34" charset="0"/>
              </a:rPr>
              <a:t>+ is based on the COM-B approach to </a:t>
            </a:r>
            <a:r>
              <a:rPr lang="en-US" sz="1400" dirty="0" err="1">
                <a:latin typeface="Bahnschrift" panose="020B0502040204020203" pitchFamily="34" charset="0"/>
              </a:rPr>
              <a:t>behaviour</a:t>
            </a:r>
            <a:r>
              <a:rPr lang="en-US" sz="1400" dirty="0">
                <a:latin typeface="Bahnschrift" panose="020B0502040204020203" pitchFamily="34" charset="0"/>
              </a:rPr>
              <a:t> change, </a:t>
            </a:r>
            <a:r>
              <a:rPr lang="en-US" sz="1400" dirty="0" err="1">
                <a:latin typeface="Bahnschrift" panose="020B0502040204020203" pitchFamily="34" charset="0"/>
              </a:rPr>
              <a:t>recognising</a:t>
            </a:r>
            <a:r>
              <a:rPr lang="en-US" sz="1400" dirty="0">
                <a:latin typeface="Bahnschrift" panose="020B0502040204020203" pitchFamily="34" charset="0"/>
              </a:rPr>
              <a:t> that </a:t>
            </a:r>
            <a:r>
              <a:rPr lang="en-US" sz="1400" dirty="0" err="1">
                <a:latin typeface="Bahnschrift" panose="020B0502040204020203" pitchFamily="34" charset="0"/>
              </a:rPr>
              <a:t>behaviour</a:t>
            </a:r>
            <a:r>
              <a:rPr lang="en-US" sz="1400" dirty="0">
                <a:latin typeface="Bahnschrift" panose="020B0502040204020203" pitchFamily="34" charset="0"/>
              </a:rPr>
              <a:t> arises from the combined effects of an individual’s capability, their opportunities, 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Bahnschrift" panose="020B0502040204020203" pitchFamily="34" charset="0"/>
              </a:rPr>
              <a:t>and their motivation which supports the design of digital interventions (Michie et al., 2019). </a:t>
            </a:r>
            <a:r>
              <a:rPr lang="en-US" sz="1300" dirty="0"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which supports the design of digital interventions (Michie et al., 2019).</a:t>
            </a:r>
            <a:endParaRPr lang="en-US" sz="1300" dirty="0">
              <a:latin typeface="Bahnschrift" panose="020B0502040204020203" pitchFamily="34" charset="0"/>
            </a:endParaRPr>
          </a:p>
        </p:txBody>
      </p:sp>
      <p:sp>
        <p:nvSpPr>
          <p:cNvPr id="1025" name="Shape 12">
            <a:extLst>
              <a:ext uri="{FF2B5EF4-FFF2-40B4-BE49-F238E27FC236}">
                <a16:creationId xmlns:a16="http://schemas.microsoft.com/office/drawing/2014/main" id="{7C60CD26-4DD4-5D82-4F68-CDFD05D9A1BA}"/>
              </a:ext>
            </a:extLst>
          </p:cNvPr>
          <p:cNvSpPr/>
          <p:nvPr/>
        </p:nvSpPr>
        <p:spPr>
          <a:xfrm>
            <a:off x="637124" y="13005219"/>
            <a:ext cx="4452342" cy="1707953"/>
          </a:xfrm>
          <a:prstGeom prst="roundRect">
            <a:avLst>
              <a:gd name="adj" fmla="val 4283"/>
            </a:avLst>
          </a:prstGeom>
          <a:solidFill>
            <a:schemeClr val="accent3">
              <a:lumMod val="20000"/>
              <a:lumOff val="80000"/>
            </a:schemeClr>
          </a:solidFill>
          <a:ln/>
        </p:spPr>
      </p:sp>
      <p:sp>
        <p:nvSpPr>
          <p:cNvPr id="1026" name="Shape 13">
            <a:extLst>
              <a:ext uri="{FF2B5EF4-FFF2-40B4-BE49-F238E27FC236}">
                <a16:creationId xmlns:a16="http://schemas.microsoft.com/office/drawing/2014/main" id="{08FF8BEE-F512-75CE-6B1C-77C63AAF91D3}"/>
              </a:ext>
            </a:extLst>
          </p:cNvPr>
          <p:cNvSpPr/>
          <p:nvPr/>
        </p:nvSpPr>
        <p:spPr>
          <a:xfrm>
            <a:off x="637124" y="12858237"/>
            <a:ext cx="4452342" cy="60960"/>
          </a:xfrm>
          <a:prstGeom prst="roundRect">
            <a:avLst>
              <a:gd name="adj" fmla="val 97474"/>
            </a:avLst>
          </a:prstGeom>
          <a:solidFill>
            <a:schemeClr val="accent5">
              <a:lumMod val="50000"/>
            </a:schemeClr>
          </a:solidFill>
          <a:ln/>
        </p:spPr>
      </p:sp>
      <p:sp>
        <p:nvSpPr>
          <p:cNvPr id="1027" name="Shape 14">
            <a:extLst>
              <a:ext uri="{FF2B5EF4-FFF2-40B4-BE49-F238E27FC236}">
                <a16:creationId xmlns:a16="http://schemas.microsoft.com/office/drawing/2014/main" id="{A58AF5C3-AAD5-1886-EE89-B39A3221965C}"/>
              </a:ext>
            </a:extLst>
          </p:cNvPr>
          <p:cNvSpPr/>
          <p:nvPr/>
        </p:nvSpPr>
        <p:spPr>
          <a:xfrm>
            <a:off x="2651066" y="12661308"/>
            <a:ext cx="424339" cy="424339"/>
          </a:xfrm>
          <a:prstGeom prst="roundRect">
            <a:avLst>
              <a:gd name="adj" fmla="val 215488"/>
            </a:avLst>
          </a:prstGeom>
          <a:solidFill>
            <a:schemeClr val="accent3">
              <a:lumMod val="75000"/>
            </a:schemeClr>
          </a:solidFill>
          <a:ln/>
        </p:spPr>
      </p:sp>
      <p:sp>
        <p:nvSpPr>
          <p:cNvPr id="1029" name="Text 15">
            <a:extLst>
              <a:ext uri="{FF2B5EF4-FFF2-40B4-BE49-F238E27FC236}">
                <a16:creationId xmlns:a16="http://schemas.microsoft.com/office/drawing/2014/main" id="{F5F90BF3-9691-8356-7CE4-832708C759D6}"/>
              </a:ext>
            </a:extLst>
          </p:cNvPr>
          <p:cNvSpPr/>
          <p:nvPr/>
        </p:nvSpPr>
        <p:spPr>
          <a:xfrm>
            <a:off x="2778344" y="12767393"/>
            <a:ext cx="169664" cy="212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1</a:t>
            </a:r>
            <a:endParaRPr lang="en-US" sz="1300" dirty="0"/>
          </a:p>
        </p:txBody>
      </p:sp>
      <p:sp>
        <p:nvSpPr>
          <p:cNvPr id="1030" name="Text 16">
            <a:extLst>
              <a:ext uri="{FF2B5EF4-FFF2-40B4-BE49-F238E27FC236}">
                <a16:creationId xmlns:a16="http://schemas.microsoft.com/office/drawing/2014/main" id="{0A8CE49F-5036-DA92-4C11-AB2D2A2D4A97}"/>
              </a:ext>
            </a:extLst>
          </p:cNvPr>
          <p:cNvSpPr/>
          <p:nvPr/>
        </p:nvSpPr>
        <p:spPr>
          <a:xfrm>
            <a:off x="793810" y="13227093"/>
            <a:ext cx="16643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Capability</a:t>
            </a:r>
            <a:endParaRPr lang="en-US" sz="1300" b="1" dirty="0"/>
          </a:p>
        </p:txBody>
      </p:sp>
      <p:sp>
        <p:nvSpPr>
          <p:cNvPr id="1031" name="Text 17">
            <a:extLst>
              <a:ext uri="{FF2B5EF4-FFF2-40B4-BE49-F238E27FC236}">
                <a16:creationId xmlns:a16="http://schemas.microsoft.com/office/drawing/2014/main" id="{BF102B96-FEE0-55CA-10C3-69F78FE3A6B6}"/>
              </a:ext>
            </a:extLst>
          </p:cNvPr>
          <p:cNvSpPr/>
          <p:nvPr/>
        </p:nvSpPr>
        <p:spPr>
          <a:xfrm>
            <a:off x="793810" y="13519868"/>
            <a:ext cx="4138970" cy="678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Enhances psychological capability through sleep-diary analysis, education on sleep hygiene, and real-time biosensor feedback on environmental triggers (British Sleep Society, 2023).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sp>
        <p:nvSpPr>
          <p:cNvPr id="1032" name="Shape 18">
            <a:extLst>
              <a:ext uri="{FF2B5EF4-FFF2-40B4-BE49-F238E27FC236}">
                <a16:creationId xmlns:a16="http://schemas.microsoft.com/office/drawing/2014/main" id="{88BE580B-6FAF-7F36-7D40-4F433BD3A5F5}"/>
              </a:ext>
            </a:extLst>
          </p:cNvPr>
          <p:cNvSpPr/>
          <p:nvPr/>
        </p:nvSpPr>
        <p:spPr>
          <a:xfrm>
            <a:off x="5230912" y="12873477"/>
            <a:ext cx="4452461" cy="1707953"/>
          </a:xfrm>
          <a:prstGeom prst="roundRect">
            <a:avLst>
              <a:gd name="adj" fmla="val 4283"/>
            </a:avLst>
          </a:prstGeom>
          <a:solidFill>
            <a:schemeClr val="accent3">
              <a:lumMod val="20000"/>
              <a:lumOff val="80000"/>
            </a:schemeClr>
          </a:solidFill>
          <a:ln/>
        </p:spPr>
      </p:sp>
      <p:sp>
        <p:nvSpPr>
          <p:cNvPr id="1033" name="Shape 19">
            <a:extLst>
              <a:ext uri="{FF2B5EF4-FFF2-40B4-BE49-F238E27FC236}">
                <a16:creationId xmlns:a16="http://schemas.microsoft.com/office/drawing/2014/main" id="{BE14DB2B-3217-3369-19A4-4152E1D931BC}"/>
              </a:ext>
            </a:extLst>
          </p:cNvPr>
          <p:cNvSpPr/>
          <p:nvPr/>
        </p:nvSpPr>
        <p:spPr>
          <a:xfrm>
            <a:off x="5230912" y="12858237"/>
            <a:ext cx="4452461" cy="60960"/>
          </a:xfrm>
          <a:prstGeom prst="roundRect">
            <a:avLst>
              <a:gd name="adj" fmla="val 97474"/>
            </a:avLst>
          </a:prstGeom>
          <a:solidFill>
            <a:schemeClr val="accent5">
              <a:lumMod val="50000"/>
            </a:schemeClr>
          </a:solidFill>
          <a:ln/>
        </p:spPr>
      </p:sp>
      <p:sp>
        <p:nvSpPr>
          <p:cNvPr id="1034" name="Shape 20">
            <a:extLst>
              <a:ext uri="{FF2B5EF4-FFF2-40B4-BE49-F238E27FC236}">
                <a16:creationId xmlns:a16="http://schemas.microsoft.com/office/drawing/2014/main" id="{184E86D5-9C6C-0386-36C1-2DF0AB8C5FF4}"/>
              </a:ext>
            </a:extLst>
          </p:cNvPr>
          <p:cNvSpPr/>
          <p:nvPr/>
        </p:nvSpPr>
        <p:spPr>
          <a:xfrm>
            <a:off x="7244974" y="12661308"/>
            <a:ext cx="424339" cy="424339"/>
          </a:xfrm>
          <a:prstGeom prst="roundRect">
            <a:avLst>
              <a:gd name="adj" fmla="val 215488"/>
            </a:avLst>
          </a:prstGeom>
          <a:solidFill>
            <a:schemeClr val="accent3">
              <a:lumMod val="75000"/>
            </a:schemeClr>
          </a:solidFill>
          <a:ln/>
        </p:spPr>
      </p:sp>
      <p:sp>
        <p:nvSpPr>
          <p:cNvPr id="1035" name="Text 21">
            <a:extLst>
              <a:ext uri="{FF2B5EF4-FFF2-40B4-BE49-F238E27FC236}">
                <a16:creationId xmlns:a16="http://schemas.microsoft.com/office/drawing/2014/main" id="{AFAFE63B-F187-89C9-1955-5ED3D0CFD3F9}"/>
              </a:ext>
            </a:extLst>
          </p:cNvPr>
          <p:cNvSpPr/>
          <p:nvPr/>
        </p:nvSpPr>
        <p:spPr>
          <a:xfrm>
            <a:off x="7372251" y="12767393"/>
            <a:ext cx="169664" cy="212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2</a:t>
            </a:r>
            <a:endParaRPr lang="en-US" sz="1300" dirty="0"/>
          </a:p>
        </p:txBody>
      </p:sp>
      <p:sp>
        <p:nvSpPr>
          <p:cNvPr id="1036" name="Text 22">
            <a:extLst>
              <a:ext uri="{FF2B5EF4-FFF2-40B4-BE49-F238E27FC236}">
                <a16:creationId xmlns:a16="http://schemas.microsoft.com/office/drawing/2014/main" id="{ED3E0B4D-0448-D8E9-45B9-CC1CC4CD4E0D}"/>
              </a:ext>
            </a:extLst>
          </p:cNvPr>
          <p:cNvSpPr/>
          <p:nvPr/>
        </p:nvSpPr>
        <p:spPr>
          <a:xfrm>
            <a:off x="5387599" y="13227093"/>
            <a:ext cx="16643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Opportunity</a:t>
            </a:r>
            <a:endParaRPr lang="en-US" sz="1300" b="1" dirty="0"/>
          </a:p>
        </p:txBody>
      </p:sp>
      <p:sp>
        <p:nvSpPr>
          <p:cNvPr id="1037" name="Text 23">
            <a:extLst>
              <a:ext uri="{FF2B5EF4-FFF2-40B4-BE49-F238E27FC236}">
                <a16:creationId xmlns:a16="http://schemas.microsoft.com/office/drawing/2014/main" id="{33204EAD-1D52-0E61-4AE3-E60E83BD96EC}"/>
              </a:ext>
            </a:extLst>
          </p:cNvPr>
          <p:cNvSpPr/>
          <p:nvPr/>
        </p:nvSpPr>
        <p:spPr>
          <a:xfrm>
            <a:off x="5387599" y="13519868"/>
            <a:ext cx="4139089" cy="678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Customised prompts, circadian-rhythm scheduling and blue-light detection create supportive external opportunities for healthier sleep habits.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sp>
        <p:nvSpPr>
          <p:cNvPr id="1038" name="Shape 24">
            <a:extLst>
              <a:ext uri="{FF2B5EF4-FFF2-40B4-BE49-F238E27FC236}">
                <a16:creationId xmlns:a16="http://schemas.microsoft.com/office/drawing/2014/main" id="{87FC96D0-4009-8572-8B4B-5ABF77BD04E7}"/>
              </a:ext>
            </a:extLst>
          </p:cNvPr>
          <p:cNvSpPr/>
          <p:nvPr/>
        </p:nvSpPr>
        <p:spPr>
          <a:xfrm>
            <a:off x="9824820" y="12873477"/>
            <a:ext cx="4452461" cy="1707953"/>
          </a:xfrm>
          <a:prstGeom prst="roundRect">
            <a:avLst>
              <a:gd name="adj" fmla="val 4283"/>
            </a:avLst>
          </a:prstGeom>
          <a:solidFill>
            <a:schemeClr val="accent3">
              <a:lumMod val="20000"/>
              <a:lumOff val="80000"/>
            </a:schemeClr>
          </a:solidFill>
          <a:ln/>
        </p:spPr>
      </p:sp>
      <p:sp>
        <p:nvSpPr>
          <p:cNvPr id="1039" name="Shape 25">
            <a:extLst>
              <a:ext uri="{FF2B5EF4-FFF2-40B4-BE49-F238E27FC236}">
                <a16:creationId xmlns:a16="http://schemas.microsoft.com/office/drawing/2014/main" id="{F3E6791A-FDF3-64F7-FAFE-F43BB9F450E9}"/>
              </a:ext>
            </a:extLst>
          </p:cNvPr>
          <p:cNvSpPr/>
          <p:nvPr/>
        </p:nvSpPr>
        <p:spPr>
          <a:xfrm>
            <a:off x="9824820" y="12858237"/>
            <a:ext cx="4452461" cy="60960"/>
          </a:xfrm>
          <a:prstGeom prst="roundRect">
            <a:avLst>
              <a:gd name="adj" fmla="val 97474"/>
            </a:avLst>
          </a:prstGeom>
          <a:solidFill>
            <a:schemeClr val="accent5">
              <a:lumMod val="50000"/>
            </a:schemeClr>
          </a:solidFill>
          <a:ln/>
        </p:spPr>
      </p:sp>
      <p:sp>
        <p:nvSpPr>
          <p:cNvPr id="1040" name="Shape 26">
            <a:extLst>
              <a:ext uri="{FF2B5EF4-FFF2-40B4-BE49-F238E27FC236}">
                <a16:creationId xmlns:a16="http://schemas.microsoft.com/office/drawing/2014/main" id="{9F3547FA-69A9-BB40-ADAE-22BB168428FB}"/>
              </a:ext>
            </a:extLst>
          </p:cNvPr>
          <p:cNvSpPr/>
          <p:nvPr/>
        </p:nvSpPr>
        <p:spPr>
          <a:xfrm>
            <a:off x="11838881" y="12661308"/>
            <a:ext cx="424339" cy="424339"/>
          </a:xfrm>
          <a:prstGeom prst="roundRect">
            <a:avLst>
              <a:gd name="adj" fmla="val 215488"/>
            </a:avLst>
          </a:prstGeom>
          <a:solidFill>
            <a:schemeClr val="accent3">
              <a:lumMod val="75000"/>
            </a:schemeClr>
          </a:solidFill>
          <a:ln/>
        </p:spPr>
      </p:sp>
      <p:sp>
        <p:nvSpPr>
          <p:cNvPr id="1041" name="Text 27">
            <a:extLst>
              <a:ext uri="{FF2B5EF4-FFF2-40B4-BE49-F238E27FC236}">
                <a16:creationId xmlns:a16="http://schemas.microsoft.com/office/drawing/2014/main" id="{A0EEE091-3772-CC5E-619A-ED0A96A34EEC}"/>
              </a:ext>
            </a:extLst>
          </p:cNvPr>
          <p:cNvSpPr/>
          <p:nvPr/>
        </p:nvSpPr>
        <p:spPr>
          <a:xfrm>
            <a:off x="11966159" y="12767393"/>
            <a:ext cx="169664" cy="212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3</a:t>
            </a:r>
            <a:endParaRPr lang="en-US" sz="1300" dirty="0"/>
          </a:p>
        </p:txBody>
      </p:sp>
      <p:sp>
        <p:nvSpPr>
          <p:cNvPr id="1042" name="Text 28">
            <a:extLst>
              <a:ext uri="{FF2B5EF4-FFF2-40B4-BE49-F238E27FC236}">
                <a16:creationId xmlns:a16="http://schemas.microsoft.com/office/drawing/2014/main" id="{37B3C82D-82EA-6B67-08CE-27992C57A97B}"/>
              </a:ext>
            </a:extLst>
          </p:cNvPr>
          <p:cNvSpPr/>
          <p:nvPr/>
        </p:nvSpPr>
        <p:spPr>
          <a:xfrm>
            <a:off x="9981506" y="13158284"/>
            <a:ext cx="1664375" cy="2768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2B3541"/>
                </a:solidFill>
                <a:latin typeface="Funnel Display" pitchFamily="34" charset="0"/>
                <a:ea typeface="Funnel Display" pitchFamily="34" charset="-122"/>
                <a:cs typeface="Funnel Display" pitchFamily="34" charset="-120"/>
              </a:rPr>
              <a:t>Motivation</a:t>
            </a:r>
            <a:endParaRPr lang="en-US" sz="1300" b="1" dirty="0"/>
          </a:p>
        </p:txBody>
      </p:sp>
      <p:sp>
        <p:nvSpPr>
          <p:cNvPr id="1043" name="Text 29">
            <a:extLst>
              <a:ext uri="{FF2B5EF4-FFF2-40B4-BE49-F238E27FC236}">
                <a16:creationId xmlns:a16="http://schemas.microsoft.com/office/drawing/2014/main" id="{B333F739-E9DF-78D9-5AE7-9585BD8241F4}"/>
              </a:ext>
            </a:extLst>
          </p:cNvPr>
          <p:cNvSpPr/>
          <p:nvPr/>
        </p:nvSpPr>
        <p:spPr>
          <a:xfrm>
            <a:off x="9981446" y="13433029"/>
            <a:ext cx="4139089" cy="904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Micro-CBT modules, personalised goals and progress visualisation strengthen reflective and automatic motivation, encouraging users to adopt consistent routines and reduce sleep-disrupting behaviours (Ritterband et al., 2022).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pic>
        <p:nvPicPr>
          <p:cNvPr id="1044" name="Image 2" descr="preencoded.png">
            <a:extLst>
              <a:ext uri="{FF2B5EF4-FFF2-40B4-BE49-F238E27FC236}">
                <a16:creationId xmlns:a16="http://schemas.microsoft.com/office/drawing/2014/main" id="{FFF4E0EB-3CD4-95A7-7137-9CD86D133F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7039" y="9779795"/>
            <a:ext cx="5521266" cy="1855366"/>
          </a:xfrm>
          <a:prstGeom prst="rect">
            <a:avLst/>
          </a:prstGeom>
        </p:spPr>
      </p:pic>
      <p:sp>
        <p:nvSpPr>
          <p:cNvPr id="1046" name="TextBox 1045">
            <a:extLst>
              <a:ext uri="{FF2B5EF4-FFF2-40B4-BE49-F238E27FC236}">
                <a16:creationId xmlns:a16="http://schemas.microsoft.com/office/drawing/2014/main" id="{FAE4FC17-8C95-4132-0D7B-D5010D4205F5}"/>
              </a:ext>
            </a:extLst>
          </p:cNvPr>
          <p:cNvSpPr txBox="1"/>
          <p:nvPr/>
        </p:nvSpPr>
        <p:spPr>
          <a:xfrm>
            <a:off x="7100587" y="11742513"/>
            <a:ext cx="103886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latin typeface="Bahnschrift" panose="020B0502040204020203" pitchFamily="34" charset="0"/>
              </a:rPr>
              <a:t>(Michie, van Stralen &amp; West, 2011)</a:t>
            </a:r>
          </a:p>
        </p:txBody>
      </p:sp>
      <p:sp>
        <p:nvSpPr>
          <p:cNvPr id="1047" name="Text 30">
            <a:extLst>
              <a:ext uri="{FF2B5EF4-FFF2-40B4-BE49-F238E27FC236}">
                <a16:creationId xmlns:a16="http://schemas.microsoft.com/office/drawing/2014/main" id="{2EDDD0F6-B718-3574-F6F4-123F3CF34306}"/>
              </a:ext>
            </a:extLst>
          </p:cNvPr>
          <p:cNvSpPr/>
          <p:nvPr/>
        </p:nvSpPr>
        <p:spPr>
          <a:xfrm>
            <a:off x="6880230" y="15506893"/>
            <a:ext cx="1997273" cy="2496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6">
                    <a:lumMod val="20000"/>
                    <a:lumOff val="80000"/>
                  </a:schemeClr>
                </a:solidFill>
                <a:highlight>
                  <a:srgbClr val="008080"/>
                </a:highlight>
                <a:latin typeface="Bahnschrift" panose="020B0502040204020203" pitchFamily="34" charset="0"/>
                <a:ea typeface="Funnel Display" pitchFamily="34" charset="-122"/>
                <a:cs typeface="Funnel Display" pitchFamily="34" charset="-120"/>
              </a:rPr>
              <a:t>Expected Outcomes</a:t>
            </a:r>
            <a:endParaRPr lang="en-US" b="1" dirty="0">
              <a:solidFill>
                <a:schemeClr val="accent6">
                  <a:lumMod val="20000"/>
                  <a:lumOff val="80000"/>
                </a:schemeClr>
              </a:solidFill>
              <a:highlight>
                <a:srgbClr val="008080"/>
              </a:highlight>
              <a:latin typeface="Bahnschrift" panose="020B0502040204020203" pitchFamily="34" charset="0"/>
            </a:endParaRPr>
          </a:p>
        </p:txBody>
      </p:sp>
      <p:sp>
        <p:nvSpPr>
          <p:cNvPr id="1048" name="Text 31">
            <a:extLst>
              <a:ext uri="{FF2B5EF4-FFF2-40B4-BE49-F238E27FC236}">
                <a16:creationId xmlns:a16="http://schemas.microsoft.com/office/drawing/2014/main" id="{1DCFF650-1518-A18B-8850-32CBECEFA96D}"/>
              </a:ext>
            </a:extLst>
          </p:cNvPr>
          <p:cNvSpPr/>
          <p:nvPr/>
        </p:nvSpPr>
        <p:spPr>
          <a:xfrm>
            <a:off x="6836975" y="15996839"/>
            <a:ext cx="7138565" cy="904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Applying COM-B within SleepSense+ is expected to improve users' sleep duration, sleep efficiency and bedtime regularity. Real-time feedback increases awareness of sleep-disrupting factors, while personalised recommendations support reductions in nighttime awakenings and improved circadian alignment (British Sleep Society, 2023; Ritterband et al., 2022).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sp>
        <p:nvSpPr>
          <p:cNvPr id="1049" name="Text 32">
            <a:extLst>
              <a:ext uri="{FF2B5EF4-FFF2-40B4-BE49-F238E27FC236}">
                <a16:creationId xmlns:a16="http://schemas.microsoft.com/office/drawing/2014/main" id="{F0B032F1-B364-9D95-A60D-A14E27B310D7}"/>
              </a:ext>
            </a:extLst>
          </p:cNvPr>
          <p:cNvSpPr/>
          <p:nvPr/>
        </p:nvSpPr>
        <p:spPr>
          <a:xfrm>
            <a:off x="6836975" y="17280771"/>
            <a:ext cx="7138565" cy="678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At a population level, SleepSense+ may reduce reliance on sleep medication, lower GP consultations, and improve mental wellbeing—mirroring the positive outcomes seen in digital CBT-I tools such as Sleepio (NICE, 2020; NHS Digital, 2022).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sp>
        <p:nvSpPr>
          <p:cNvPr id="1050" name="Text 33">
            <a:extLst>
              <a:ext uri="{FF2B5EF4-FFF2-40B4-BE49-F238E27FC236}">
                <a16:creationId xmlns:a16="http://schemas.microsoft.com/office/drawing/2014/main" id="{B41F4771-BC21-313D-8146-A907041E7575}"/>
              </a:ext>
            </a:extLst>
          </p:cNvPr>
          <p:cNvSpPr/>
          <p:nvPr/>
        </p:nvSpPr>
        <p:spPr>
          <a:xfrm>
            <a:off x="517945" y="18913137"/>
            <a:ext cx="2252136" cy="2496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chemeClr val="accent6">
                    <a:lumMod val="20000"/>
                    <a:lumOff val="80000"/>
                  </a:schemeClr>
                </a:solidFill>
                <a:highlight>
                  <a:srgbClr val="008080"/>
                </a:highlight>
                <a:latin typeface="Bahnschrift" panose="020B0502040204020203" pitchFamily="34" charset="0"/>
                <a:ea typeface="Funnel Display" pitchFamily="34" charset="-122"/>
                <a:cs typeface="Funnel Display" pitchFamily="34" charset="-120"/>
              </a:rPr>
              <a:t>Conclusion</a:t>
            </a:r>
            <a:endParaRPr lang="en-US" sz="2000" b="1" dirty="0">
              <a:solidFill>
                <a:schemeClr val="accent6">
                  <a:lumMod val="20000"/>
                  <a:lumOff val="80000"/>
                </a:schemeClr>
              </a:solidFill>
              <a:highlight>
                <a:srgbClr val="008080"/>
              </a:highlight>
              <a:latin typeface="Bahnschrift" panose="020B0502040204020203" pitchFamily="34" charset="0"/>
            </a:endParaRPr>
          </a:p>
        </p:txBody>
      </p:sp>
      <p:sp>
        <p:nvSpPr>
          <p:cNvPr id="1051" name="Text 34">
            <a:extLst>
              <a:ext uri="{FF2B5EF4-FFF2-40B4-BE49-F238E27FC236}">
                <a16:creationId xmlns:a16="http://schemas.microsoft.com/office/drawing/2014/main" id="{C5A908B8-860A-FA30-9AFA-254F9B756973}"/>
              </a:ext>
            </a:extLst>
          </p:cNvPr>
          <p:cNvSpPr/>
          <p:nvPr/>
        </p:nvSpPr>
        <p:spPr>
          <a:xfrm>
            <a:off x="360653" y="19278322"/>
            <a:ext cx="7805447" cy="904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SleepSense+ offers a scalable, accessible digital solution aligned with UK health-promotion priorities and behavioural-science evidence. Its integration of physiological monitoring, personalised feedback and CBT-based guidance aligns closely with NHS strategies to enhance self-management and reduce burden on primary care.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sp>
        <p:nvSpPr>
          <p:cNvPr id="1052" name="Text 35">
            <a:extLst>
              <a:ext uri="{FF2B5EF4-FFF2-40B4-BE49-F238E27FC236}">
                <a16:creationId xmlns:a16="http://schemas.microsoft.com/office/drawing/2014/main" id="{90341F9A-DFFA-A878-0B2A-E3BF4892F7FB}"/>
              </a:ext>
            </a:extLst>
          </p:cNvPr>
          <p:cNvSpPr/>
          <p:nvPr/>
        </p:nvSpPr>
        <p:spPr>
          <a:xfrm>
            <a:off x="350217" y="20345249"/>
            <a:ext cx="7805447" cy="904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B3541"/>
                </a:solidFill>
                <a:latin typeface="Bahnschrift" panose="020B0502040204020203" pitchFamily="34" charset="0"/>
                <a:ea typeface="Funnel Sans" pitchFamily="34" charset="-122"/>
                <a:cs typeface="Funnel Sans" pitchFamily="34" charset="-120"/>
              </a:rPr>
              <a:t>The intervention has implications for health policy (digital-first sleep services), education (public guidance on sleep hygiene), and future research (AI-driven sleep optimisation and environmental sleep analytics). Overall, SleepSense+ contributes to reducing sleep-related health inequalities and improving population wellbeing.</a:t>
            </a:r>
            <a:endParaRPr lang="en-US" sz="1200" dirty="0">
              <a:latin typeface="Bahnschrift" panose="020B0502040204020203" pitchFamily="34" charset="0"/>
            </a:endParaRPr>
          </a:p>
        </p:txBody>
      </p:sp>
      <p:pic>
        <p:nvPicPr>
          <p:cNvPr id="1053" name="Image 3" descr="preencoded.png">
            <a:extLst>
              <a:ext uri="{FF2B5EF4-FFF2-40B4-BE49-F238E27FC236}">
                <a16:creationId xmlns:a16="http://schemas.microsoft.com/office/drawing/2014/main" id="{FE2E55B4-9C2A-7D98-D3CB-14AF1AA29A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875" y="15313843"/>
            <a:ext cx="5710409" cy="2976901"/>
          </a:xfrm>
          <a:prstGeom prst="rect">
            <a:avLst/>
          </a:prstGeom>
        </p:spPr>
      </p:pic>
      <p:sp>
        <p:nvSpPr>
          <p:cNvPr id="1055" name="TextBox 1054">
            <a:extLst>
              <a:ext uri="{FF2B5EF4-FFF2-40B4-BE49-F238E27FC236}">
                <a16:creationId xmlns:a16="http://schemas.microsoft.com/office/drawing/2014/main" id="{A8A12167-A9C9-D8D2-9A73-A5F63CE24852}"/>
              </a:ext>
            </a:extLst>
          </p:cNvPr>
          <p:cNvSpPr txBox="1"/>
          <p:nvPr/>
        </p:nvSpPr>
        <p:spPr>
          <a:xfrm>
            <a:off x="4932780" y="18386834"/>
            <a:ext cx="9144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latin typeface="Bahnschrift" panose="020B0502040204020203" pitchFamily="34" charset="0"/>
              </a:rPr>
              <a:t>(</a:t>
            </a:r>
            <a:r>
              <a:rPr lang="en-IN" sz="1200" dirty="0" err="1">
                <a:latin typeface="Bahnschrift" panose="020B0502040204020203" pitchFamily="34" charset="0"/>
              </a:rPr>
              <a:t>Yogasleep</a:t>
            </a:r>
            <a:r>
              <a:rPr lang="en-IN" sz="1200" dirty="0">
                <a:latin typeface="Bahnschrift" panose="020B0502040204020203" pitchFamily="34" charset="0"/>
              </a:rPr>
              <a:t>, 2025)</a:t>
            </a:r>
          </a:p>
        </p:txBody>
      </p:sp>
      <p:sp>
        <p:nvSpPr>
          <p:cNvPr id="1062" name="AutoShape 10">
            <a:extLst>
              <a:ext uri="{FF2B5EF4-FFF2-40B4-BE49-F238E27FC236}">
                <a16:creationId xmlns:a16="http://schemas.microsoft.com/office/drawing/2014/main" id="{B0F7634A-661E-B607-5F45-BCE5A052057A}"/>
              </a:ext>
            </a:extLst>
          </p:cNvPr>
          <p:cNvSpPr/>
          <p:nvPr/>
        </p:nvSpPr>
        <p:spPr>
          <a:xfrm>
            <a:off x="8393435" y="18640731"/>
            <a:ext cx="6719565" cy="273337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1064" name="TextBox 1063">
            <a:extLst>
              <a:ext uri="{FF2B5EF4-FFF2-40B4-BE49-F238E27FC236}">
                <a16:creationId xmlns:a16="http://schemas.microsoft.com/office/drawing/2014/main" id="{14A37C08-BEF6-E585-6F88-8B7B12BEE8CE}"/>
              </a:ext>
            </a:extLst>
          </p:cNvPr>
          <p:cNvSpPr txBox="1"/>
          <p:nvPr/>
        </p:nvSpPr>
        <p:spPr>
          <a:xfrm>
            <a:off x="8399638" y="18620983"/>
            <a:ext cx="6807569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700" b="1" dirty="0">
                <a:latin typeface="Bahnschrift" panose="020B0502040204020203" pitchFamily="34" charset="0"/>
              </a:rPr>
              <a:t>Reference List: 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1. NHS (2023) Sleep and tiredness. Available at: </a:t>
            </a:r>
            <a:r>
              <a:rPr lang="en-IN" sz="700" dirty="0">
                <a:latin typeface="Bahnschrift" panose="020B0502040204020203" pitchFamily="34" charset="0"/>
                <a:hlinkClick r:id="rId7"/>
              </a:rPr>
              <a:t>https://www.nhs.uk/live-well/sleep-and-tiredness/</a:t>
            </a:r>
            <a:r>
              <a:rPr lang="en-IN" sz="700" dirty="0">
                <a:latin typeface="Bahnschrift" panose="020B0502040204020203" pitchFamily="34" charset="0"/>
              </a:rPr>
              <a:t>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2. NHS Digital (2022) Digital provision of CBT for insomnia (</a:t>
            </a:r>
            <a:r>
              <a:rPr lang="en-IN" sz="700" dirty="0" err="1">
                <a:latin typeface="Bahnschrift" panose="020B0502040204020203" pitchFamily="34" charset="0"/>
              </a:rPr>
              <a:t>Sleepio</a:t>
            </a:r>
            <a:r>
              <a:rPr lang="en-IN" sz="700" dirty="0">
                <a:latin typeface="Bahnschrift" panose="020B0502040204020203" pitchFamily="34" charset="0"/>
              </a:rPr>
              <a:t>): Service evaluation. Available at: </a:t>
            </a:r>
            <a:r>
              <a:rPr lang="en-IN" sz="700" dirty="0">
                <a:latin typeface="Bahnschrift" panose="020B0502040204020203" pitchFamily="34" charset="0"/>
                <a:hlinkClick r:id="rId8"/>
              </a:rPr>
              <a:t>https://digital.nhs.uk</a:t>
            </a:r>
            <a:r>
              <a:rPr lang="en-IN" sz="700" dirty="0">
                <a:latin typeface="Bahnschrift" panose="020B0502040204020203" pitchFamily="34" charset="0"/>
              </a:rPr>
              <a:t> 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3. Office for National Statistics (2022) </a:t>
            </a:r>
            <a:r>
              <a:rPr lang="en-IN" sz="700" i="1" dirty="0">
                <a:latin typeface="Bahnschrift" panose="020B0502040204020203" pitchFamily="34" charset="0"/>
              </a:rPr>
              <a:t>Sleep quality in the UK: 2022</a:t>
            </a:r>
            <a:r>
              <a:rPr lang="en-IN" sz="700" dirty="0">
                <a:latin typeface="Bahnschrift" panose="020B0502040204020203" pitchFamily="34" charset="0"/>
              </a:rPr>
              <a:t>. Available at:</a:t>
            </a:r>
            <a:br>
              <a:rPr lang="en-IN" sz="700" dirty="0">
                <a:latin typeface="Bahnschrift" panose="020B0502040204020203" pitchFamily="34" charset="0"/>
              </a:rPr>
            </a:br>
            <a:r>
              <a:rPr lang="en-IN" sz="700" dirty="0">
                <a:latin typeface="Bahnschrift" panose="020B0502040204020203" pitchFamily="34" charset="0"/>
                <a:hlinkClick r:id="rId9"/>
              </a:rPr>
              <a:t>https://www.ons.gov.uk/peoplepopulationandcommunity/wellbeing/articles/sleepqualityintheuk/2022</a:t>
            </a:r>
            <a:r>
              <a:rPr lang="en-IN" sz="700" dirty="0">
                <a:latin typeface="Bahnschrift" panose="020B0502040204020203" pitchFamily="34" charset="0"/>
              </a:rPr>
              <a:t> 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4. WHO (2021) </a:t>
            </a:r>
            <a:r>
              <a:rPr lang="en-IN" sz="700" i="1" dirty="0">
                <a:latin typeface="Bahnschrift" panose="020B0502040204020203" pitchFamily="34" charset="0"/>
              </a:rPr>
              <a:t>Sleep and health: evidence and recommendations</a:t>
            </a:r>
            <a:r>
              <a:rPr lang="en-IN" sz="700" dirty="0">
                <a:latin typeface="Bahnschrift" panose="020B0502040204020203" pitchFamily="34" charset="0"/>
              </a:rPr>
              <a:t>. Available at: </a:t>
            </a:r>
            <a:r>
              <a:rPr lang="en-IN" sz="700" dirty="0">
                <a:latin typeface="Bahnschrift" panose="020B0502040204020203" pitchFamily="34" charset="0"/>
                <a:hlinkClick r:id="rId10"/>
              </a:rPr>
              <a:t>https://www.who.int/publications</a:t>
            </a:r>
            <a:r>
              <a:rPr lang="en-IN" sz="700" dirty="0">
                <a:latin typeface="Bahnschrift" panose="020B0502040204020203" pitchFamily="34" charset="0"/>
              </a:rPr>
              <a:t>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5. Public Health England (2021) </a:t>
            </a:r>
            <a:r>
              <a:rPr lang="en-IN" sz="700" i="1" dirty="0">
                <a:latin typeface="Bahnschrift" panose="020B0502040204020203" pitchFamily="34" charset="0"/>
              </a:rPr>
              <a:t>Health Matters: Sleep and health</a:t>
            </a:r>
            <a:r>
              <a:rPr lang="en-IN" sz="700" dirty="0">
                <a:latin typeface="Bahnschrift" panose="020B0502040204020203" pitchFamily="34" charset="0"/>
              </a:rPr>
              <a:t>. Available at: </a:t>
            </a:r>
            <a:r>
              <a:rPr lang="en-IN" sz="700" dirty="0">
                <a:latin typeface="Bahnschrift" panose="020B0502040204020203" pitchFamily="34" charset="0"/>
                <a:hlinkClick r:id="rId11"/>
              </a:rPr>
              <a:t>https://www.gov.uk/government/collections/health-matters-public-health-issues</a:t>
            </a:r>
            <a:r>
              <a:rPr lang="en-IN" sz="700" dirty="0">
                <a:latin typeface="Bahnschrift" panose="020B0502040204020203" pitchFamily="34" charset="0"/>
              </a:rPr>
              <a:t>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6. NICE (2020) </a:t>
            </a:r>
            <a:r>
              <a:rPr lang="en-IN" sz="700" i="1" dirty="0">
                <a:latin typeface="Bahnschrift" panose="020B0502040204020203" pitchFamily="34" charset="0"/>
              </a:rPr>
              <a:t>Digital CBT for insomnia: </a:t>
            </a:r>
            <a:r>
              <a:rPr lang="en-IN" sz="700" i="1" dirty="0" err="1">
                <a:latin typeface="Bahnschrift" panose="020B0502040204020203" pitchFamily="34" charset="0"/>
              </a:rPr>
              <a:t>Sleepio</a:t>
            </a:r>
            <a:r>
              <a:rPr lang="en-IN" sz="700" i="1" dirty="0">
                <a:latin typeface="Bahnschrift" panose="020B0502040204020203" pitchFamily="34" charset="0"/>
              </a:rPr>
              <a:t> evidence briefing (MIB204)</a:t>
            </a:r>
            <a:r>
              <a:rPr lang="en-IN" sz="700" dirty="0">
                <a:latin typeface="Bahnschrift" panose="020B0502040204020203" pitchFamily="34" charset="0"/>
              </a:rPr>
              <a:t>. Available at: </a:t>
            </a:r>
            <a:r>
              <a:rPr lang="en-IN" sz="700" dirty="0">
                <a:latin typeface="Bahnschrift" panose="020B0502040204020203" pitchFamily="34" charset="0"/>
                <a:hlinkClick r:id="rId12"/>
              </a:rPr>
              <a:t>https://www.nice.org.uk/advice/mib204</a:t>
            </a:r>
            <a:r>
              <a:rPr lang="en-IN" sz="700" dirty="0">
                <a:latin typeface="Bahnschrift" panose="020B0502040204020203" pitchFamily="34" charset="0"/>
              </a:rPr>
              <a:t> 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7. British Sleep Society (2023) Clinical guidance: Sleep hygiene and insomnia support. Available at: </a:t>
            </a:r>
            <a:r>
              <a:rPr lang="en-IN" sz="700" dirty="0">
                <a:latin typeface="Bahnschrift" panose="020B0502040204020203" pitchFamily="34" charset="0"/>
                <a:hlinkClick r:id="rId13"/>
              </a:rPr>
              <a:t>https://www.sleepsociety.org.uk/patient-information/</a:t>
            </a:r>
            <a:r>
              <a:rPr lang="en-IN" sz="700" dirty="0">
                <a:latin typeface="Bahnschrift" panose="020B0502040204020203" pitchFamily="34" charset="0"/>
              </a:rPr>
              <a:t>  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8. Michie, S., West, R., Campbell, R., Brown, J. &amp; Gainforth, H. (2019) </a:t>
            </a:r>
            <a:r>
              <a:rPr lang="en-IN" sz="700" i="1" dirty="0">
                <a:latin typeface="Bahnschrift" panose="020B0502040204020203" pitchFamily="34" charset="0"/>
              </a:rPr>
              <a:t>ABC of Behaviour Change Theories</a:t>
            </a:r>
            <a:r>
              <a:rPr lang="en-IN" sz="700" dirty="0">
                <a:latin typeface="Bahnschrift" panose="020B0502040204020203" pitchFamily="34" charset="0"/>
              </a:rPr>
              <a:t>. Silverback Publishing. </a:t>
            </a:r>
            <a:r>
              <a:rPr lang="en-IN" sz="700" dirty="0">
                <a:latin typeface="Bahnschrift" panose="020B0502040204020203" pitchFamily="34" charset="0"/>
                <a:hlinkClick r:id="rId14"/>
              </a:rPr>
              <a:t>https://www.behaviourchangetheories.com</a:t>
            </a:r>
            <a:endParaRPr lang="en-IN" sz="700" dirty="0">
              <a:latin typeface="Bahnschrift" panose="020B0502040204020203" pitchFamily="34" charset="0"/>
            </a:endParaRP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9. Ritterband, L.M. et al. (2022) ‘Digital cognitive behavioural therapy for insomnia: systematic review’, </a:t>
            </a:r>
            <a:r>
              <a:rPr lang="en-IN" sz="700" i="1" dirty="0">
                <a:latin typeface="Bahnschrift" panose="020B0502040204020203" pitchFamily="34" charset="0"/>
              </a:rPr>
              <a:t>Sleep Medicine Reviews</a:t>
            </a:r>
            <a:r>
              <a:rPr lang="en-IN" sz="700" dirty="0">
                <a:latin typeface="Bahnschrift" panose="020B0502040204020203" pitchFamily="34" charset="0"/>
              </a:rPr>
              <a:t>, 62, 101556. Available at: </a:t>
            </a:r>
            <a:r>
              <a:rPr lang="en-IN" sz="700" dirty="0">
                <a:latin typeface="Bahnschrift" panose="020B0502040204020203" pitchFamily="34" charset="0"/>
                <a:hlinkClick r:id="rId15"/>
              </a:rPr>
              <a:t>https://doi.org/10.1016/j.smrv.2021.101556</a:t>
            </a:r>
            <a:r>
              <a:rPr lang="en-IN" sz="700" dirty="0">
                <a:latin typeface="Bahnschrift" panose="020B0502040204020203" pitchFamily="34" charset="0"/>
              </a:rPr>
              <a:t>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10. Espie, C.A. et al. (2018) ‘Digital CBT for insomnia: clinical outcomes’, </a:t>
            </a:r>
            <a:r>
              <a:rPr lang="en-IN" sz="700" i="1" dirty="0">
                <a:latin typeface="Bahnschrift" panose="020B0502040204020203" pitchFamily="34" charset="0"/>
              </a:rPr>
              <a:t>The Lancet Psychiatry</a:t>
            </a:r>
            <a:r>
              <a:rPr lang="en-IN" sz="700" dirty="0">
                <a:latin typeface="Bahnschrift" panose="020B0502040204020203" pitchFamily="34" charset="0"/>
              </a:rPr>
              <a:t>, 5(2), pp. 123–131. Available at: </a:t>
            </a:r>
            <a:r>
              <a:rPr lang="en-IN" sz="700" dirty="0">
                <a:latin typeface="Bahnschrift" panose="020B0502040204020203" pitchFamily="34" charset="0"/>
                <a:hlinkClick r:id="rId16"/>
              </a:rPr>
              <a:t>https://doi.org/10.1016/S2215-0366(17)30433-3</a:t>
            </a:r>
            <a:r>
              <a:rPr lang="en-IN" sz="700" dirty="0">
                <a:latin typeface="Bahnschrift" panose="020B0502040204020203" pitchFamily="34" charset="0"/>
              </a:rPr>
              <a:t> 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11. Harvey, A.G. (2021) ‘Sleep and mental health: mechanisms and interventions’, </a:t>
            </a:r>
            <a:r>
              <a:rPr lang="en-IN" sz="700" i="1" dirty="0">
                <a:latin typeface="Bahnschrift" panose="020B0502040204020203" pitchFamily="34" charset="0"/>
              </a:rPr>
              <a:t>Annual Review of Clinical Psychology</a:t>
            </a:r>
            <a:r>
              <a:rPr lang="en-IN" sz="700" dirty="0">
                <a:latin typeface="Bahnschrift" panose="020B0502040204020203" pitchFamily="34" charset="0"/>
              </a:rPr>
              <a:t>, 17(1), pp. 1–30. Available at: </a:t>
            </a:r>
            <a:r>
              <a:rPr lang="en-IN" sz="700" dirty="0">
                <a:latin typeface="Bahnschrift" panose="020B0502040204020203" pitchFamily="34" charset="0"/>
                <a:hlinkClick r:id="rId17"/>
              </a:rPr>
              <a:t>https://doi.org/10.1146/annurev-clinpsy-050719-185704</a:t>
            </a:r>
            <a:r>
              <a:rPr lang="en-IN" sz="700" dirty="0">
                <a:latin typeface="Bahnschrift" panose="020B0502040204020203" pitchFamily="34" charset="0"/>
              </a:rPr>
              <a:t> 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12. Freeman, D. et al. (2017) ‘Sleep disruption and health: population evidence’, </a:t>
            </a:r>
            <a:r>
              <a:rPr lang="en-IN" sz="700" i="1" dirty="0">
                <a:latin typeface="Bahnschrift" panose="020B0502040204020203" pitchFamily="34" charset="0"/>
              </a:rPr>
              <a:t>Journal of Public Health</a:t>
            </a:r>
            <a:r>
              <a:rPr lang="en-IN" sz="700" dirty="0">
                <a:latin typeface="Bahnschrift" panose="020B0502040204020203" pitchFamily="34" charset="0"/>
              </a:rPr>
              <a:t>, 39(3), pp. e88–e97. Available at: </a:t>
            </a:r>
            <a:r>
              <a:rPr lang="en-IN" sz="700" dirty="0">
                <a:latin typeface="Bahnschrift" panose="020B0502040204020203" pitchFamily="34" charset="0"/>
                <a:hlinkClick r:id="rId18"/>
              </a:rPr>
              <a:t>https://doi.org/10.1093/pubmed/fdw079</a:t>
            </a:r>
            <a:r>
              <a:rPr lang="en-IN" sz="700" dirty="0">
                <a:latin typeface="Bahnschrift" panose="020B0502040204020203" pitchFamily="34" charset="0"/>
              </a:rPr>
              <a:t> 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13. Lin, C.Y. et al. (2021) ‘Digital health technologies for sleep tracking: accuracy and public health potential’, </a:t>
            </a:r>
            <a:r>
              <a:rPr lang="en-IN" sz="700" i="1" dirty="0">
                <a:latin typeface="Bahnschrift" panose="020B0502040204020203" pitchFamily="34" charset="0"/>
              </a:rPr>
              <a:t>Digital Health</a:t>
            </a:r>
            <a:r>
              <a:rPr lang="en-IN" sz="700" dirty="0">
                <a:latin typeface="Bahnschrift" panose="020B0502040204020203" pitchFamily="34" charset="0"/>
              </a:rPr>
              <a:t>, 7, pp. 1–12. Available at: </a:t>
            </a:r>
            <a:r>
              <a:rPr lang="en-IN" sz="700" dirty="0">
                <a:latin typeface="Bahnschrift" panose="020B0502040204020203" pitchFamily="34" charset="0"/>
                <a:hlinkClick r:id="rId19"/>
              </a:rPr>
              <a:t>https://doi.org/10.1177/20552076211009300</a:t>
            </a:r>
            <a:r>
              <a:rPr lang="en-IN" sz="700" dirty="0">
                <a:latin typeface="Bahnschrift" panose="020B0502040204020203" pitchFamily="34" charset="0"/>
              </a:rPr>
              <a:t> 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14. Patel, S.R. &amp; Hu, F.B. (2022) ‘Short sleep duration and long-term health: updated evidence’, </a:t>
            </a:r>
            <a:r>
              <a:rPr lang="en-IN" sz="700" i="1" dirty="0">
                <a:latin typeface="Bahnschrift" panose="020B0502040204020203" pitchFamily="34" charset="0"/>
              </a:rPr>
              <a:t>BMJ</a:t>
            </a:r>
            <a:r>
              <a:rPr lang="en-IN" sz="700" dirty="0">
                <a:latin typeface="Bahnschrift" panose="020B0502040204020203" pitchFamily="34" charset="0"/>
              </a:rPr>
              <a:t>, 377, e067720. Available at: </a:t>
            </a:r>
            <a:r>
              <a:rPr lang="en-IN" sz="700" dirty="0">
                <a:latin typeface="Bahnschrift" panose="020B0502040204020203" pitchFamily="34" charset="0"/>
                <a:hlinkClick r:id="rId20"/>
              </a:rPr>
              <a:t>https://www.bmj.com/content/377/bmj-2021-067720</a:t>
            </a:r>
            <a:r>
              <a:rPr lang="en-IN" sz="700" dirty="0">
                <a:latin typeface="Bahnschrift" panose="020B0502040204020203" pitchFamily="34" charset="0"/>
              </a:rPr>
              <a:t>  (Accessed: 26 November 2025).</a:t>
            </a:r>
          </a:p>
          <a:p>
            <a:pPr>
              <a:buNone/>
            </a:pPr>
            <a:r>
              <a:rPr lang="en-IN" sz="700" dirty="0">
                <a:latin typeface="Bahnschrift" panose="020B0502040204020203" pitchFamily="34" charset="0"/>
              </a:rPr>
              <a:t>15. </a:t>
            </a:r>
            <a:r>
              <a:rPr lang="en-US" sz="700" dirty="0">
                <a:latin typeface="Bahnschrift" panose="020B0502040204020203" pitchFamily="34" charset="0"/>
              </a:rPr>
              <a:t>Grandner, M.A. (2017) ‘Sleep, health and society’, </a:t>
            </a:r>
            <a:r>
              <a:rPr lang="en-US" sz="700" i="1" dirty="0">
                <a:latin typeface="Bahnschrift" panose="020B0502040204020203" pitchFamily="34" charset="0"/>
              </a:rPr>
              <a:t>Sleep, Health and Society</a:t>
            </a:r>
            <a:r>
              <a:rPr lang="en-US" sz="700" dirty="0">
                <a:latin typeface="Bahnschrift" panose="020B0502040204020203" pitchFamily="34" charset="0"/>
              </a:rPr>
              <a:t> [journal article]. — This has a publicly accessible PubMed entry.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1352</Words>
  <Application>Microsoft Office PowerPoint</Application>
  <PresentationFormat>Custom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Bahnschrift</vt:lpstr>
      <vt:lpstr>Funnel Display</vt:lpstr>
      <vt:lpstr>Calibri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Butterfly Contemporary Editorial Portrait University Research Poster</dc:title>
  <dc:creator>vaishali chauhan</dc:creator>
  <cp:lastModifiedBy>dharti chauhan</cp:lastModifiedBy>
  <cp:revision>3</cp:revision>
  <dcterms:created xsi:type="dcterms:W3CDTF">2006-08-16T00:00:00Z</dcterms:created>
  <dcterms:modified xsi:type="dcterms:W3CDTF">2025-11-26T18:48:10Z</dcterms:modified>
  <dc:identifier>DAG5zxcW4jA</dc:identifier>
</cp:coreProperties>
</file>