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278" r:id="rId3"/>
    <p:sldId id="279" r:id="rId4"/>
    <p:sldId id="280" r:id="rId5"/>
    <p:sldId id="287" r:id="rId6"/>
    <p:sldId id="299" r:id="rId7"/>
    <p:sldId id="300" r:id="rId8"/>
    <p:sldId id="301" r:id="rId9"/>
    <p:sldId id="284" r:id="rId10"/>
    <p:sldId id="267" r:id="rId11"/>
    <p:sldId id="281" r:id="rId12"/>
    <p:sldId id="282" r:id="rId13"/>
    <p:sldId id="283" r:id="rId14"/>
    <p:sldId id="286" r:id="rId15"/>
    <p:sldId id="285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5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-primo.hosted.exlibrisgroup.com/primo-explore/fulldisplay?docid=44UWTSD_ALMA51206500090002421&amp;context=L&amp;vid=44WHELF_UWTSD_VU1&amp;lang=en_US&amp;search_scope=CSCOP_EVERYTHING&amp;adaptor=Local%20Search%20Engine&amp;tab=tab1&amp;query=any,contains,English%20for%20academic,AND&amp;sortby=rank&amp;facet=topic,include,Languages%20&amp;%20Literatures&amp;mode=advanced&amp;offset=0" TargetMode="External"/><Relationship Id="rId2" Type="http://schemas.openxmlformats.org/officeDocument/2006/relationships/hyperlink" Target="https://www.amazon.co.uk/Stephen-Bailey/e/B001HCXZV6/ref=dp_byline_cont_book_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.uk/Martin-Hewings/e/B0028ERVHG/ref=dp_byline_cont_book_1" TargetMode="External"/><Relationship Id="rId2" Type="http://schemas.openxmlformats.org/officeDocument/2006/relationships/hyperlink" Target="https://www.amazon.co.uk/Stephen-Bailey/e/B001HCXZV6/ref=dp_byline_cont_book_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mazon.co.uk/Raymond-Murphy/e/B001IODFNQ/ref=dp_byline_cont_book_1" TargetMode="External"/><Relationship Id="rId5" Type="http://schemas.openxmlformats.org/officeDocument/2006/relationships/hyperlink" Target="https://www.amazon.co.uk/s/ref=dp_byline_sr_book_3?ie=UTF8&amp;field-author=Michael+McCarthy&amp;text=Michael+McCarthy&amp;sort=relevancerank&amp;search-alias=books-uk" TargetMode="External"/><Relationship Id="rId4" Type="http://schemas.openxmlformats.org/officeDocument/2006/relationships/hyperlink" Target="https://www.amazon.co.uk/Craig-Thaine/e/B005LW4CHE/ref=dp_byline_cont_book_2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learningenglish/" TargetMode="External"/><Relationship Id="rId2" Type="http://schemas.openxmlformats.org/officeDocument/2006/relationships/hyperlink" Target="https://caw.ceu.edu/foreign-languag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earnenglish.britishcouncil.org/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tiff"/><Relationship Id="rId5" Type="http://schemas.openxmlformats.org/officeDocument/2006/relationships/image" Target="../media/image13.tiff"/><Relationship Id="rId4" Type="http://schemas.openxmlformats.org/officeDocument/2006/relationships/image" Target="../media/image12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tif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ACCC4000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27584" y="1844824"/>
            <a:ext cx="8795146" cy="381568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Academic and Employability Skills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Introduction to the Module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WEEK 1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88E7F-BB1F-3148-94E7-F5232D24A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4FBE4D-0674-8544-AECC-CAE6031F63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400" dirty="0"/>
              <a:t>To provide students with the essential knowledge and techniques that underpin and enhance the learning process. Students will be encouraged to develop a positive and reflective approach to learning, and to take responsibility for their own learning. Such skills promote a deeper understanding of the topics studied throughout the Higher education programme; they support sustainable lifelong learning, and are the transferable skills desired in the employment context.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2D3E8A-B72A-2640-90AB-F936B4B14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3073C3-C807-B249-AF3A-7B1C431DD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0396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E8603-C420-4441-8227-BE82750C8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4574B-0750-2C46-BD79-A2C169E3A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887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b="1" i="1" dirty="0"/>
              <a:t>Upon the successful completion of this module, the student should be able to demonstrate the ability to: </a:t>
            </a:r>
          </a:p>
          <a:p>
            <a:pPr marL="0" indent="0">
              <a:buNone/>
            </a:pPr>
            <a:endParaRPr lang="en-GB" sz="2400" b="1" i="1" dirty="0"/>
          </a:p>
          <a:p>
            <a:pPr marL="0" indent="0">
              <a:buNone/>
            </a:pPr>
            <a:r>
              <a:rPr lang="en-GB" sz="2400" dirty="0"/>
              <a:t>1. Demonstrate transferable skills in a learning environment.</a:t>
            </a:r>
            <a:br>
              <a:rPr lang="en-GB" sz="2400" dirty="0"/>
            </a:br>
            <a:r>
              <a:rPr lang="en-GB" sz="2400" dirty="0"/>
              <a:t>2.Apply an academic, positive and professional approach to their studies.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F92453-FA48-F84E-A1D0-EAC93BF79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093421-5751-034C-B0F0-891B5C50C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66922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9F083-2AF2-524D-98D2-63B45C7D3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1A3264-3C87-6F41-AD75-B0ABC7F589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A0698-8B24-2B42-865A-501209BA975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16632"/>
            <a:ext cx="8229600" cy="417512"/>
          </a:xfrm>
        </p:spPr>
        <p:txBody>
          <a:bodyPr/>
          <a:lstStyle/>
          <a:p>
            <a:r>
              <a:rPr lang="en-US" sz="3200" b="1" dirty="0"/>
              <a:t>Weekly scheme</a:t>
            </a: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AF13AF1-989C-234D-B32D-3D67B3E270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8270036"/>
              </p:ext>
            </p:extLst>
          </p:nvPr>
        </p:nvGraphicFramePr>
        <p:xfrm>
          <a:off x="1403648" y="534144"/>
          <a:ext cx="6264696" cy="5294682"/>
        </p:xfrm>
        <a:graphic>
          <a:graphicData uri="http://schemas.openxmlformats.org/drawingml/2006/table">
            <a:tbl>
              <a:tblPr firstRow="1" firstCol="1" bandRow="1"/>
              <a:tblGrid>
                <a:gridCol w="743892">
                  <a:extLst>
                    <a:ext uri="{9D8B030D-6E8A-4147-A177-3AD203B41FA5}">
                      <a16:colId xmlns:a16="http://schemas.microsoft.com/office/drawing/2014/main" val="3465396500"/>
                    </a:ext>
                  </a:extLst>
                </a:gridCol>
                <a:gridCol w="5520804">
                  <a:extLst>
                    <a:ext uri="{9D8B030D-6E8A-4147-A177-3AD203B41FA5}">
                      <a16:colId xmlns:a16="http://schemas.microsoft.com/office/drawing/2014/main" val="3255625941"/>
                    </a:ext>
                  </a:extLst>
                </a:gridCol>
              </a:tblGrid>
              <a:tr h="12738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No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TOPICS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6818232"/>
                  </a:ext>
                </a:extLst>
              </a:tr>
              <a:tr h="465641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1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Introduction to Personal &amp; Professional Development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Identifying Academic Skills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Identifying Employability Skills</a:t>
                      </a:r>
                      <a:r>
                        <a:rPr lang="en-GB" sz="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Exercise: PDP plan and skills testing questionnaire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7442015"/>
                  </a:ext>
                </a:extLst>
              </a:tr>
              <a:tr h="465641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2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SWOT analysis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Identifying and analysing skills in relation to “dream job”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choosing the right jobs and employers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Evaluating skills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8325900"/>
                  </a:ext>
                </a:extLst>
              </a:tr>
              <a:tr h="465641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3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How to do presentation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PowerPoint presentation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Verbal presentation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Exercise: </a:t>
                      </a: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PowerPoint presentation on SWOT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5777365"/>
                  </a:ext>
                </a:extLst>
              </a:tr>
              <a:tr h="69114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4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Research skills and Referencing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How to search information for academic work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How to identify credible sources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How to present information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Harvard referencing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457200" algn="ctr">
                        <a:spcAft>
                          <a:spcPts val="0"/>
                        </a:spcAft>
                      </a:pPr>
                      <a:r>
                        <a:rPr lang="en-GB" sz="800" i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38950615"/>
                  </a:ext>
                </a:extLst>
              </a:tr>
              <a:tr h="465641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5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Academic and Professional writing</a:t>
                      </a:r>
                      <a:r>
                        <a:rPr lang="en-GB" sz="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Assignment workshop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Planning and structuring reports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457200" algn="ctr">
                        <a:spcAft>
                          <a:spcPts val="0"/>
                        </a:spcAft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5148380"/>
                  </a:ext>
                </a:extLst>
              </a:tr>
              <a:tr h="35288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6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Academic and Professional writing</a:t>
                      </a:r>
                      <a:r>
                        <a:rPr lang="en-GB" sz="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Sentence structure and paragraphs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Analytical thinking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5106256"/>
                  </a:ext>
                </a:extLst>
              </a:tr>
              <a:tr h="465641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7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Time management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Organising space and resources,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Positive attitude and emotional intelligence,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Managing change and stress management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2285377"/>
                  </a:ext>
                </a:extLst>
              </a:tr>
              <a:tr h="35288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8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Backup strategy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Data backup strategies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457200" algn="ctr">
                        <a:spcAft>
                          <a:spcPts val="0"/>
                        </a:spcAft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92531550"/>
                  </a:ext>
                </a:extLst>
              </a:tr>
              <a:tr h="352889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9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Problem-solving sills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Solution-focused thinking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Creative problem-solving techniques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9352963"/>
                  </a:ext>
                </a:extLst>
              </a:tr>
              <a:tr h="69114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Week 10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 algn="ctr"/>
                      <a:r>
                        <a:rPr lang="en-GB" sz="800" b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Revision and examination techniques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Preparation and organisation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Memory aids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ctr">
                        <a:spcAft>
                          <a:spcPts val="0"/>
                        </a:spcAft>
                        <a:buFont typeface="Symbol" pitchFamily="2" charset="2"/>
                        <a:buChar char=""/>
                      </a:pPr>
                      <a:r>
                        <a:rPr lang="en-GB" sz="800" i="1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Note taking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7911" marR="7911" marT="7911" marB="7911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2705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2130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93F2696-C7CD-A94E-A3F6-111231375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690" y="131763"/>
            <a:ext cx="8229600" cy="461046"/>
          </a:xfrm>
        </p:spPr>
        <p:txBody>
          <a:bodyPr/>
          <a:lstStyle/>
          <a:p>
            <a:r>
              <a:rPr lang="en-US" sz="3600" b="1" dirty="0"/>
              <a:t>Essential Reading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9D6DF7-5503-5340-AFCC-0CA2E7603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92A61A1-A411-8C43-B97D-FDB115983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F24247B-8F81-FA41-AD2F-FC0DFFAD8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0091" y="1916832"/>
            <a:ext cx="2085293" cy="158417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0EADD53-1550-D549-8469-C9A0E9579768}"/>
              </a:ext>
            </a:extLst>
          </p:cNvPr>
          <p:cNvSpPr/>
          <p:nvPr/>
        </p:nvSpPr>
        <p:spPr>
          <a:xfrm>
            <a:off x="741464" y="3645024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latin typeface="ArialMT"/>
              </a:rPr>
              <a:t>Smale</a:t>
            </a:r>
            <a:r>
              <a:rPr lang="en-GB" dirty="0">
                <a:latin typeface="ArialMT"/>
              </a:rPr>
              <a:t>, B. and Fowlie, J. (2009) </a:t>
            </a:r>
            <a:r>
              <a:rPr lang="en-GB" i="1" dirty="0"/>
              <a:t>How to Succeed at University: An Essential Guide to Academic Skills and Personal Development</a:t>
            </a:r>
            <a:r>
              <a:rPr lang="en-GB" dirty="0">
                <a:latin typeface="ArialMT"/>
              </a:rPr>
              <a:t>, Sage Publications Ltd. </a:t>
            </a:r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3A8749-3E1F-ED4A-BFC7-D1C9B75F5AF3}"/>
              </a:ext>
            </a:extLst>
          </p:cNvPr>
          <p:cNvSpPr/>
          <p:nvPr/>
        </p:nvSpPr>
        <p:spPr>
          <a:xfrm>
            <a:off x="736600" y="263525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latin typeface="ArialMT"/>
              </a:rPr>
              <a:t>Cottrell, S., (2013) 4</a:t>
            </a:r>
            <a:r>
              <a:rPr lang="en-GB" sz="1600" dirty="0">
                <a:latin typeface="ArialMT"/>
              </a:rPr>
              <a:t>th </a:t>
            </a:r>
            <a:r>
              <a:rPr lang="en-GB" dirty="0">
                <a:latin typeface="ArialMT"/>
              </a:rPr>
              <a:t>edition, </a:t>
            </a:r>
            <a:r>
              <a:rPr lang="en-GB" i="1" dirty="0"/>
              <a:t>The Study Skills Handbook</a:t>
            </a:r>
            <a:r>
              <a:rPr lang="en-GB" dirty="0">
                <a:latin typeface="ArialMT"/>
              </a:rPr>
              <a:t>, Palgrave Macmillan. 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FB42654-DA97-BB46-8C61-319E8D2D3925}"/>
              </a:ext>
            </a:extLst>
          </p:cNvPr>
          <p:cNvSpPr/>
          <p:nvPr/>
        </p:nvSpPr>
        <p:spPr>
          <a:xfrm>
            <a:off x="827584" y="142039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en-GB" dirty="0">
                <a:latin typeface="ArialMT"/>
                <a:ea typeface="Times New Roman" panose="02020603050405020304" pitchFamily="18" charset="0"/>
                <a:cs typeface="Times New Roman" panose="02020603050405020304" pitchFamily="18" charset="0"/>
              </a:rPr>
              <a:t>Cottrell, S., (2010) 2 edition, </a:t>
            </a:r>
            <a:r>
              <a:rPr lang="en-GB" i="1" dirty="0">
                <a:ea typeface="Times New Roman" panose="02020603050405020304" pitchFamily="18" charset="0"/>
                <a:cs typeface="Times New Roman" panose="02020603050405020304" pitchFamily="18" charset="0"/>
              </a:rPr>
              <a:t>Skills for Success: Personal Development and Employability, Palgrave Macmillan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61427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>
            <a:extLst>
              <a:ext uri="{FF2B5EF4-FFF2-40B4-BE49-F238E27FC236}">
                <a16:creationId xmlns:a16="http://schemas.microsoft.com/office/drawing/2014/main" id="{1CD98C0D-5595-FA49-8E35-C60437B2D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4197"/>
            <a:ext cx="8229600" cy="706437"/>
          </a:xfrm>
        </p:spPr>
        <p:txBody>
          <a:bodyPr/>
          <a:lstStyle/>
          <a:p>
            <a:r>
              <a:rPr lang="en-US" altLang="en-US" sz="3600" b="1" dirty="0"/>
              <a:t>Resources</a:t>
            </a:r>
          </a:p>
        </p:txBody>
      </p:sp>
      <p:sp>
        <p:nvSpPr>
          <p:cNvPr id="39938" name="Content Placeholder 2">
            <a:extLst>
              <a:ext uri="{FF2B5EF4-FFF2-40B4-BE49-F238E27FC236}">
                <a16:creationId xmlns:a16="http://schemas.microsoft.com/office/drawing/2014/main" id="{F06CA510-947A-9541-B4A3-F850ED434B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12125"/>
            <a:ext cx="8229600" cy="4391025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800" b="1" u="sng" dirty="0"/>
              <a:t>UWTSD – Online Library</a:t>
            </a:r>
          </a:p>
          <a:p>
            <a:r>
              <a:rPr lang="en-GB" altLang="en-US" b="1" dirty="0"/>
              <a:t>Academic Writing for International Students of Business </a:t>
            </a:r>
            <a:r>
              <a:rPr lang="en-GB" altLang="en-US" dirty="0"/>
              <a:t>Paperback</a:t>
            </a:r>
            <a:r>
              <a:rPr lang="en-GB" altLang="en-US" b="1" dirty="0"/>
              <a:t> </a:t>
            </a:r>
            <a:r>
              <a:rPr lang="en-GB" altLang="en-US" dirty="0"/>
              <a:t>– 15 Dec 2017</a:t>
            </a:r>
            <a:r>
              <a:rPr lang="en-GB" altLang="en-US" b="1" dirty="0"/>
              <a:t>-</a:t>
            </a:r>
            <a:r>
              <a:rPr lang="en-GB" altLang="en-US" dirty="0"/>
              <a:t> </a:t>
            </a:r>
            <a:r>
              <a:rPr lang="en-GB" altLang="en-US" dirty="0">
                <a:hlinkClick r:id="rId2"/>
              </a:rPr>
              <a:t>Stephen Bailey</a:t>
            </a:r>
            <a:r>
              <a:rPr lang="en-GB" altLang="en-US" dirty="0"/>
              <a:t>  (Author)</a:t>
            </a:r>
            <a:br>
              <a:rPr lang="en-GB" altLang="en-US" dirty="0"/>
            </a:br>
            <a:endParaRPr lang="en-GB" altLang="en-US" sz="2400" dirty="0"/>
          </a:p>
          <a:p>
            <a:pPr marL="0" indent="0">
              <a:buNone/>
            </a:pPr>
            <a:r>
              <a:rPr lang="en-GB" altLang="en-US" sz="2000" dirty="0">
                <a:hlinkClick r:id="rId3"/>
              </a:rPr>
              <a:t>https://whel-primo.hosted.exlibrisgroup.com/primo-explore/fulldisplay?docid=44UWTSD_ALMA51206500090002421&amp;context=L&amp;vid=44WHELF_UWTSD_VU1&amp;lang=en_US&amp;search_scope=CSCOP_EVERYTHING&amp;adaptor=Local%20Search%20Engine&amp;tab=tab1&amp;query=any,contains,English%20for%20academic,AND&amp;sortby=rank&amp;facet=topic,include,Languages%20&amp;%20Literatures&amp;mode=advanced&amp;offset=0</a:t>
            </a:r>
            <a:br>
              <a:rPr lang="en-GB" altLang="en-US" sz="2000" dirty="0"/>
            </a:br>
            <a:endParaRPr lang="en-US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A9C01-4E4E-E145-A57E-F619130D9D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B502560-5159-AA4C-80B0-2FDA4D7398AE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39940" name="Slide Number Placeholder 4">
            <a:extLst>
              <a:ext uri="{FF2B5EF4-FFF2-40B4-BE49-F238E27FC236}">
                <a16:creationId xmlns:a16="http://schemas.microsoft.com/office/drawing/2014/main" id="{71E64A7C-737C-F646-BC89-8A38D1AFA7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CEBE2C4-D1A5-FA4E-BB98-6BFAC3DFC74D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6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10283734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D3AD3626-CD40-F845-B412-0899108C1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7500"/>
          </a:xfrm>
        </p:spPr>
        <p:txBody>
          <a:bodyPr/>
          <a:lstStyle/>
          <a:p>
            <a:r>
              <a:rPr lang="en-US" altLang="en-US" dirty="0"/>
              <a:t>Resources</a:t>
            </a:r>
          </a:p>
        </p:txBody>
      </p:sp>
      <p:sp>
        <p:nvSpPr>
          <p:cNvPr id="40962" name="Content Placeholder 2">
            <a:extLst>
              <a:ext uri="{FF2B5EF4-FFF2-40B4-BE49-F238E27FC236}">
                <a16:creationId xmlns:a16="http://schemas.microsoft.com/office/drawing/2014/main" id="{2AB6AEA6-A5B8-F241-BEAD-273EB0E22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052513"/>
            <a:ext cx="8229600" cy="39179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b="1" u="sng" dirty="0"/>
              <a:t>Academic Writing: A Handbook for International Students </a:t>
            </a:r>
            <a:r>
              <a:rPr lang="en-GB" altLang="en-US" sz="1800" u="sng" dirty="0"/>
              <a:t>Paperback</a:t>
            </a:r>
            <a:r>
              <a:rPr lang="en-GB" altLang="en-US" sz="1800" b="1" u="sng" dirty="0"/>
              <a:t> </a:t>
            </a:r>
            <a:r>
              <a:rPr lang="en-GB" altLang="en-US" sz="1800" u="sng" dirty="0"/>
              <a:t>– 15 Dec 2017</a:t>
            </a:r>
            <a:endParaRPr lang="en-GB" altLang="en-US" sz="1800" b="1" u="sng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u="sng" dirty="0"/>
              <a:t>by </a:t>
            </a:r>
            <a:r>
              <a:rPr lang="en-GB" altLang="en-US" sz="1800" u="sng" dirty="0">
                <a:hlinkClick r:id="rId2"/>
              </a:rPr>
              <a:t>Stephen Bailey</a:t>
            </a:r>
            <a:r>
              <a:rPr lang="en-GB" altLang="en-US" sz="1800" u="sng" dirty="0"/>
              <a:t>  (Author)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b="1" dirty="0"/>
              <a:t>Cambridge Academic English C1 Advanced Student's Book: An Integrated Skills Course for EAP</a:t>
            </a:r>
            <a:endParaRPr lang="en-GB" altLang="en-US" sz="18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dirty="0"/>
              <a:t>by </a:t>
            </a:r>
            <a:r>
              <a:rPr lang="en-GB" altLang="en-US" sz="1800" dirty="0">
                <a:hlinkClick r:id="rId3"/>
              </a:rPr>
              <a:t>Martin Hewings</a:t>
            </a:r>
            <a:r>
              <a:rPr lang="en-GB" altLang="en-US" sz="1800" dirty="0"/>
              <a:t>  (Author), </a:t>
            </a:r>
            <a:r>
              <a:rPr lang="en-GB" altLang="en-US" sz="1800" dirty="0">
                <a:hlinkClick r:id="rId4"/>
              </a:rPr>
              <a:t>Craig Thaine</a:t>
            </a:r>
            <a:r>
              <a:rPr lang="en-GB" altLang="en-US" sz="1800" dirty="0"/>
              <a:t>  (Author), </a:t>
            </a:r>
            <a:r>
              <a:rPr lang="en-GB" altLang="en-US" sz="1800" dirty="0">
                <a:hlinkClick r:id="rId5"/>
              </a:rPr>
              <a:t>Michael McCarthy</a:t>
            </a:r>
            <a:r>
              <a:rPr lang="en-GB" altLang="en-US" sz="1800" dirty="0"/>
              <a:t> (Consultant Editor)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b="1" dirty="0"/>
              <a:t>English Grammar in Use Book with Answers and Interactive eBook: A Self-study Reference and Practice Book for Intermediate Learners of English </a:t>
            </a:r>
            <a:r>
              <a:rPr lang="en-GB" altLang="en-US" sz="1800" dirty="0"/>
              <a:t>Paperback</a:t>
            </a:r>
            <a:r>
              <a:rPr lang="en-GB" altLang="en-US" sz="1800" b="1" dirty="0"/>
              <a:t> </a:t>
            </a:r>
            <a:r>
              <a:rPr lang="en-GB" altLang="en-US" sz="1800" dirty="0"/>
              <a:t>– 24 Jan 2019</a:t>
            </a:r>
            <a:r>
              <a:rPr lang="en-GB" altLang="en-US" sz="1800" b="1" dirty="0"/>
              <a:t> </a:t>
            </a:r>
            <a:r>
              <a:rPr lang="en-GB" altLang="en-US" sz="1800" dirty="0"/>
              <a:t>by </a:t>
            </a:r>
            <a:r>
              <a:rPr lang="en-GB" altLang="en-US" sz="1800" dirty="0">
                <a:hlinkClick r:id="rId6"/>
              </a:rPr>
              <a:t>Raymond Murphy</a:t>
            </a:r>
            <a:r>
              <a:rPr lang="en-GB" altLang="en-US" sz="1800" dirty="0"/>
              <a:t>  </a:t>
            </a:r>
          </a:p>
          <a:p>
            <a:pPr marL="0" indent="0">
              <a:buFont typeface="Arial" panose="020B0604020202020204" pitchFamily="34" charset="0"/>
              <a:buNone/>
            </a:pPr>
            <a:br>
              <a:rPr lang="en-GB" altLang="en-US" sz="1800" dirty="0"/>
            </a:br>
            <a:endParaRPr lang="en-GB" altLang="en-US" sz="1800" dirty="0"/>
          </a:p>
          <a:p>
            <a:pPr marL="0" indent="0">
              <a:buFont typeface="Arial" panose="020B0604020202020204" pitchFamily="34" charset="0"/>
              <a:buNone/>
            </a:pPr>
            <a:br>
              <a:rPr lang="en-GB" altLang="en-US" sz="1400" dirty="0"/>
            </a:br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F6B1A-DE74-5548-AF5A-38C55012D9E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B502560-5159-AA4C-80B0-2FDA4D7398AE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40964" name="Slide Number Placeholder 4">
            <a:extLst>
              <a:ext uri="{FF2B5EF4-FFF2-40B4-BE49-F238E27FC236}">
                <a16:creationId xmlns:a16="http://schemas.microsoft.com/office/drawing/2014/main" id="{FD44EF21-85D9-E049-9A61-2B5440D4D00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59A3CC3E-4119-724E-BC2C-216CBD2D8744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7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229292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>
            <a:extLst>
              <a:ext uri="{FF2B5EF4-FFF2-40B4-BE49-F238E27FC236}">
                <a16:creationId xmlns:a16="http://schemas.microsoft.com/office/drawing/2014/main" id="{B75D8DD9-31B7-5F48-A9F5-E5E7346E91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/>
          <a:lstStyle/>
          <a:p>
            <a:r>
              <a:rPr lang="en-US" altLang="en-US" b="1" dirty="0"/>
              <a:t>Online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5E210-42F8-D146-A14D-C8ECE8762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US" sz="2400" dirty="0"/>
              <a:t>Centre for Academic Writing</a:t>
            </a:r>
          </a:p>
          <a:p>
            <a:pPr marL="0" indent="0">
              <a:buNone/>
              <a:defRPr/>
            </a:pPr>
            <a:r>
              <a:rPr lang="en-US" sz="2400" dirty="0">
                <a:hlinkClick r:id="rId2"/>
              </a:rPr>
              <a:t>https://caw.ceu.edu/foreign-languages</a:t>
            </a:r>
            <a:endParaRPr lang="en-US" sz="2400" dirty="0"/>
          </a:p>
          <a:p>
            <a:pPr marL="0" indent="0">
              <a:buNone/>
              <a:defRPr/>
            </a:pPr>
            <a:endParaRPr lang="en-US" sz="2400" dirty="0"/>
          </a:p>
          <a:p>
            <a:pPr>
              <a:defRPr/>
            </a:pPr>
            <a:r>
              <a:rPr lang="en-US" sz="2400" dirty="0"/>
              <a:t>BBC Learning English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>
                <a:hlinkClick r:id="rId3"/>
              </a:rPr>
              <a:t>https://www.bbc.co.uk/learningenglish/</a:t>
            </a:r>
            <a:endParaRPr 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sz="2400" dirty="0"/>
          </a:p>
          <a:p>
            <a:pPr>
              <a:defRPr/>
            </a:pPr>
            <a:r>
              <a:rPr lang="en-US" sz="2400" dirty="0"/>
              <a:t>British Council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sz="2400" dirty="0">
                <a:hlinkClick r:id="rId4"/>
              </a:rPr>
              <a:t>https://learnenglish.britishcouncil.org</a:t>
            </a:r>
            <a:endParaRPr lang="en-US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EC5F78-467F-3448-9DB1-E9C4615CBF9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B502560-5159-AA4C-80B0-2FDA4D7398AE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41988" name="Slide Number Placeholder 4">
            <a:extLst>
              <a:ext uri="{FF2B5EF4-FFF2-40B4-BE49-F238E27FC236}">
                <a16:creationId xmlns:a16="http://schemas.microsoft.com/office/drawing/2014/main" id="{5D327897-C30D-A345-AE21-3CB607A5FEB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84C33A8-63CF-2240-8D4B-DDE47F6B7F73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8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2281948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97C58-8FC6-414F-AADF-8F37592C3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5400" b="1" dirty="0"/>
              <a:t>Assessment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A74135-7543-6B40-982A-EFDEBB8F0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F12383-315F-3E4E-ADF1-CE68264BBC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2F4F2-9418-C847-ADB2-E2A494F8D00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267922" y="1647586"/>
            <a:ext cx="8229600" cy="3916363"/>
          </a:xfrm>
        </p:spPr>
        <p:txBody>
          <a:bodyPr/>
          <a:lstStyle/>
          <a:p>
            <a:pPr marL="0" indent="0">
              <a:buNone/>
            </a:pPr>
            <a:endParaRPr lang="en-US" b="1" u="sng" dirty="0"/>
          </a:p>
          <a:p>
            <a:pPr marL="0" indent="0">
              <a:buNone/>
            </a:pPr>
            <a:r>
              <a:rPr lang="en-US" b="1" u="sng" dirty="0"/>
              <a:t>Coursework -100%</a:t>
            </a:r>
          </a:p>
          <a:p>
            <a:pPr marL="0" indent="0">
              <a:buNone/>
            </a:pPr>
            <a:r>
              <a:rPr lang="en-US" dirty="0"/>
              <a:t>Word count: </a:t>
            </a:r>
            <a:r>
              <a:rPr lang="en-GB" b="1" dirty="0"/>
              <a:t>2500 – 3000 </a:t>
            </a:r>
            <a:r>
              <a:rPr lang="en-US" dirty="0"/>
              <a:t>words</a:t>
            </a:r>
          </a:p>
          <a:p>
            <a:pPr marL="0" indent="0" algn="ctr">
              <a:buNone/>
            </a:pPr>
            <a:endParaRPr lang="en-US" b="1" dirty="0"/>
          </a:p>
          <a:p>
            <a:pPr marL="0" indent="0" algn="ctr">
              <a:buNone/>
            </a:pPr>
            <a:endParaRPr lang="en-US" b="1" dirty="0"/>
          </a:p>
          <a:p>
            <a:pPr marL="0" indent="0">
              <a:buNone/>
            </a:pPr>
            <a:r>
              <a:rPr lang="en-US" sz="2800" b="1" i="1" dirty="0"/>
              <a:t>For more details; a workshop on the coursework is scheduled for week 3.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030387-A474-6249-994C-BCCAF94315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137" y="1647586"/>
            <a:ext cx="2563220" cy="242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981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026">
            <a:extLst>
              <a:ext uri="{FF2B5EF4-FFF2-40B4-BE49-F238E27FC236}">
                <a16:creationId xmlns:a16="http://schemas.microsoft.com/office/drawing/2014/main" id="{A542E783-8F49-FA47-A35F-3B5153931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Teaching and Learning</a:t>
            </a:r>
          </a:p>
        </p:txBody>
      </p:sp>
      <p:sp>
        <p:nvSpPr>
          <p:cNvPr id="17410" name="Rectangle 1027">
            <a:extLst>
              <a:ext uri="{FF2B5EF4-FFF2-40B4-BE49-F238E27FC236}">
                <a16:creationId xmlns:a16="http://schemas.microsoft.com/office/drawing/2014/main" id="{DB35433F-1592-204F-A8F5-2A2F0EBAE36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417638"/>
            <a:ext cx="8229600" cy="3916363"/>
          </a:xfrm>
        </p:spPr>
        <p:txBody>
          <a:bodyPr/>
          <a:lstStyle/>
          <a:p>
            <a:pPr>
              <a:buFont typeface="Wingdings 3" pitchFamily="2" charset="2"/>
              <a:buNone/>
            </a:pPr>
            <a:r>
              <a:rPr lang="en-GB" altLang="en-US" sz="2300" b="1" dirty="0"/>
              <a:t>Mixture of:</a:t>
            </a:r>
          </a:p>
          <a:p>
            <a:pPr lvl="1"/>
            <a:r>
              <a:rPr lang="en-GB" altLang="en-US" dirty="0"/>
              <a:t>Lectures</a:t>
            </a:r>
          </a:p>
          <a:p>
            <a:pPr lvl="1"/>
            <a:r>
              <a:rPr lang="en-GB" altLang="en-US" dirty="0"/>
              <a:t>Seminars</a:t>
            </a:r>
          </a:p>
          <a:p>
            <a:pPr lvl="1"/>
            <a:r>
              <a:rPr lang="en-GB" altLang="en-US" dirty="0"/>
              <a:t>Discussions </a:t>
            </a:r>
          </a:p>
          <a:p>
            <a:pPr lvl="1"/>
            <a:r>
              <a:rPr lang="en-GB" altLang="en-US" dirty="0"/>
              <a:t>Group work</a:t>
            </a:r>
          </a:p>
          <a:p>
            <a:pPr lvl="1"/>
            <a:r>
              <a:rPr lang="en-GB" altLang="en-US" dirty="0"/>
              <a:t>Pair work</a:t>
            </a:r>
          </a:p>
          <a:p>
            <a:pPr lvl="1"/>
            <a:r>
              <a:rPr lang="en-GB" altLang="en-US" dirty="0"/>
              <a:t>Case studies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8CCACF-EB8D-8F4B-8D92-00DDBB7D92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264" y="1656737"/>
            <a:ext cx="1368152" cy="136815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4109104-7802-B645-80D8-083BF35BAE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1920113"/>
            <a:ext cx="1879600" cy="10795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2356B60-92BB-E747-969F-ECA5EF9A81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4128" y="3490813"/>
            <a:ext cx="1651000" cy="123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37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F66D3-3718-4E42-AFB8-FAC4EFB5A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Virtual Class Room Etiquette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C88E65D-0726-D647-BB9C-5E4FCEBE66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8753" y="1482786"/>
            <a:ext cx="4038600" cy="3989040"/>
          </a:xfrm>
        </p:spPr>
        <p:txBody>
          <a:bodyPr/>
          <a:lstStyle/>
          <a:p>
            <a:r>
              <a:rPr lang="en-US" dirty="0"/>
              <a:t>Join the Virtual class room (VCR) as per your scheduled class,</a:t>
            </a:r>
          </a:p>
          <a:p>
            <a:r>
              <a:rPr lang="en-US" dirty="0"/>
              <a:t>Join the VCR with </a:t>
            </a:r>
            <a:r>
              <a:rPr lang="en-US" b="1" dirty="0"/>
              <a:t>your camera and microphone switched off </a:t>
            </a:r>
            <a:r>
              <a:rPr lang="en-US" dirty="0"/>
              <a:t>and wait for the Lecturer’s instructions</a:t>
            </a:r>
            <a:endParaRPr lang="en-US" b="1" dirty="0"/>
          </a:p>
          <a:p>
            <a:endParaRPr lang="en-US" b="1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A71451-ECB1-6049-AF0B-14B2B848C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E8665E-D750-354B-9D90-D27D1AAEEE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72563E-F0AA-5044-9683-7A14EF978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5404" y="3477306"/>
            <a:ext cx="3389513" cy="190577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EEE5E6A-6B10-7B4F-8DBF-EAAFC14B6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1591177"/>
            <a:ext cx="3426853" cy="1746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1159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39484-8F5A-3445-A4B0-4CB14B9BB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04056"/>
          </a:xfrm>
        </p:spPr>
        <p:txBody>
          <a:bodyPr/>
          <a:lstStyle/>
          <a:p>
            <a:r>
              <a:rPr lang="en-US" sz="2800" b="1" dirty="0"/>
              <a:t>How to ask questions in the Virtual Class Room?</a:t>
            </a:r>
            <a:br>
              <a:rPr lang="en-US" sz="3600" b="1" dirty="0"/>
            </a:br>
            <a:endParaRPr lang="en-US" sz="3600" b="1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4A077DF-42AA-5344-8C1A-911C900CE7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592292"/>
            <a:ext cx="3528392" cy="2063304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1A067A-B804-3D48-B42B-F95E2F8EE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BF4E1C-DEFD-5846-A328-65361F635A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7690CBC-6E1B-5444-9C72-8E065A14FB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5804" y="1660500"/>
            <a:ext cx="3995871" cy="206330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A5618C3-33CD-614A-AE8A-250EBD82F38A}"/>
              </a:ext>
            </a:extLst>
          </p:cNvPr>
          <p:cNvSpPr txBox="1"/>
          <p:nvPr/>
        </p:nvSpPr>
        <p:spPr>
          <a:xfrm>
            <a:off x="1222375" y="1088807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Raise hand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CD900C-255A-5E41-8028-CCD3CAE48AAD}"/>
              </a:ext>
            </a:extLst>
          </p:cNvPr>
          <p:cNvSpPr txBox="1"/>
          <p:nvPr/>
        </p:nvSpPr>
        <p:spPr>
          <a:xfrm>
            <a:off x="5271199" y="1169650"/>
            <a:ext cx="2531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Send a chat message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E1D41DF7-0735-F844-B6FB-D0550DD12B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1800" y="3723804"/>
            <a:ext cx="3251200" cy="196850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EAEC815-0F08-5F47-8B35-A30926B3CE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33" y="1660500"/>
            <a:ext cx="836196" cy="836196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BC31C32-157C-D847-8D9F-155839B845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8304" y="1748526"/>
            <a:ext cx="912283" cy="746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450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968EE8D-BE42-8247-B024-A7EC27DAA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Virtual Class Room Activities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0B856AA4-61CB-CC41-9D2E-659820D8FE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65177" y="4211139"/>
            <a:ext cx="2613646" cy="1370712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8E6EE-5305-7448-A617-7903200D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B6C96B-DD63-2D4E-84EE-62F1E637F6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8E8C2F2-71DE-5E46-8FA2-AEC03737E0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204864"/>
            <a:ext cx="2952328" cy="188949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8F1B724-1B4C-9645-9E41-46634C70DD60}"/>
              </a:ext>
            </a:extLst>
          </p:cNvPr>
          <p:cNvSpPr txBox="1"/>
          <p:nvPr/>
        </p:nvSpPr>
        <p:spPr>
          <a:xfrm>
            <a:off x="852632" y="1718747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7030A0"/>
                </a:solidFill>
              </a:rPr>
              <a:t>Individual Assignments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C522707-FCB5-C74F-875F-D7C8F16B6CEE}"/>
              </a:ext>
            </a:extLst>
          </p:cNvPr>
          <p:cNvSpPr txBox="1"/>
          <p:nvPr/>
        </p:nvSpPr>
        <p:spPr>
          <a:xfrm>
            <a:off x="4932040" y="1771547"/>
            <a:ext cx="3754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7030A0"/>
                </a:solidFill>
              </a:rPr>
              <a:t>Group tasks in Breakout rooms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E359E6-87D2-6042-98BA-3FDD8ADA0A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064" y="2169915"/>
            <a:ext cx="2952328" cy="192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6189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1180E-9A4D-E745-9C28-146DFFA74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4055"/>
            <a:ext cx="8229600" cy="431629"/>
          </a:xfrm>
        </p:spPr>
        <p:txBody>
          <a:bodyPr/>
          <a:lstStyle/>
          <a:p>
            <a:r>
              <a:rPr lang="en-US" dirty="0"/>
              <a:t>Signposting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639E3-804E-3B46-A9ED-1DD0A3A88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80704"/>
            <a:ext cx="8229600" cy="4436527"/>
          </a:xfrm>
        </p:spPr>
        <p:txBody>
          <a:bodyPr/>
          <a:lstStyle/>
          <a:p>
            <a:pPr marL="0" indent="0">
              <a:spcBef>
                <a:spcPct val="0"/>
              </a:spcBef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Raise hand to talk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8C936A-2EF0-4C4C-B512-6EB085C53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3C37B6-5887-A844-BA92-021CB4760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2DCAA4-19D3-6A4E-B1B8-51DF08810D0C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72816"/>
            <a:ext cx="2304256" cy="14401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1D1A6C7-40E8-CF42-BF7B-84F29FB35E8B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772816"/>
            <a:ext cx="2156897" cy="14401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7D23A39-AB63-7D44-8A9D-4A28585857D9}"/>
              </a:ext>
            </a:extLst>
          </p:cNvPr>
          <p:cNvSpPr txBox="1"/>
          <p:nvPr/>
        </p:nvSpPr>
        <p:spPr>
          <a:xfrm>
            <a:off x="5252299" y="1278099"/>
            <a:ext cx="2531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Send a chat message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AE359E6-87D2-6042-98BA-3FDD8ADA0A3A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3203848" y="4077072"/>
            <a:ext cx="2160240" cy="15121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FFEC3C0-6AC5-CE4A-9B76-9391CE53750E}"/>
              </a:ext>
            </a:extLst>
          </p:cNvPr>
          <p:cNvSpPr txBox="1"/>
          <p:nvPr/>
        </p:nvSpPr>
        <p:spPr>
          <a:xfrm>
            <a:off x="3171344" y="3635731"/>
            <a:ext cx="235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Breakout room task</a:t>
            </a:r>
          </a:p>
        </p:txBody>
      </p:sp>
    </p:spTree>
    <p:extLst>
      <p:ext uri="{BB962C8B-B14F-4D97-AF65-F5344CB8AC3E}">
        <p14:creationId xmlns:p14="http://schemas.microsoft.com/office/powerpoint/2010/main" val="28805889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06325-5B31-7B4E-94D3-B62FD2773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9467E-D304-CB4D-82BE-23ADB165C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184" y="1664699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800" b="1" i="1" dirty="0"/>
              <a:t>Please raise your hand or send a chat message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C12D1D-9BDA-9E41-BD5C-CD1AB9240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C88AED-1301-814F-9373-E44CE9A8D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987181-6FF6-5048-A9B3-A75D7224D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2478597"/>
            <a:ext cx="2704748" cy="216023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81D026-6AB4-3A42-B4DB-DF8990D8CC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1" y="2472205"/>
            <a:ext cx="2448273" cy="2166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96800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2473</TotalTime>
  <Words>796</Words>
  <Application>Microsoft Macintosh PowerPoint</Application>
  <PresentationFormat>On-screen Show (4:3)</PresentationFormat>
  <Paragraphs>154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ArialMT</vt:lpstr>
      <vt:lpstr>Calibri</vt:lpstr>
      <vt:lpstr>Myriad Pro</vt:lpstr>
      <vt:lpstr>Symbol</vt:lpstr>
      <vt:lpstr>Times New Roman</vt:lpstr>
      <vt:lpstr>Verdana</vt:lpstr>
      <vt:lpstr>Wingdings 3</vt:lpstr>
      <vt:lpstr>20140311PresentationUWTSDTemplate</vt:lpstr>
      <vt:lpstr>ACCC4000</vt:lpstr>
      <vt:lpstr>Module Aims</vt:lpstr>
      <vt:lpstr>Learning Outcomes</vt:lpstr>
      <vt:lpstr>Weekly scheme</vt:lpstr>
      <vt:lpstr>Essential Reading</vt:lpstr>
      <vt:lpstr>Resources</vt:lpstr>
      <vt:lpstr>Resources</vt:lpstr>
      <vt:lpstr>Online Resources</vt:lpstr>
      <vt:lpstr>Assessment </vt:lpstr>
      <vt:lpstr>Teaching and Learning</vt:lpstr>
      <vt:lpstr>Virtual Class Room Etiquette</vt:lpstr>
      <vt:lpstr>How to ask questions in the Virtual Class Room? </vt:lpstr>
      <vt:lpstr>Virtual Class Room Activities </vt:lpstr>
      <vt:lpstr>Signposting</vt:lpstr>
      <vt:lpstr>ANY QUESTIONS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152</cp:revision>
  <cp:lastPrinted>2018-07-09T15:27:01Z</cp:lastPrinted>
  <dcterms:created xsi:type="dcterms:W3CDTF">2002-10-07T19:43:58Z</dcterms:created>
  <dcterms:modified xsi:type="dcterms:W3CDTF">2020-06-04T23:07:11Z</dcterms:modified>
</cp:coreProperties>
</file>