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Helvetica World Bold" panose="020B0604020202020204" charset="-128"/>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0000" autoAdjust="0"/>
  </p:normalViewPr>
  <p:slideViewPr>
    <p:cSldViewPr>
      <p:cViewPr>
        <p:scale>
          <a:sx n="33" d="100"/>
          <a:sy n="33" d="100"/>
        </p:scale>
        <p:origin x="1954" y="4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8FC43-1B20-462F-BE9F-302315555CDC}"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BE2A5-F563-43CB-94BE-FD3E48D12FFD}" type="slidenum">
              <a:rPr lang="en-GB" smtClean="0"/>
              <a:t>‹#›</a:t>
            </a:fld>
            <a:endParaRPr lang="en-GB"/>
          </a:p>
        </p:txBody>
      </p:sp>
    </p:spTree>
    <p:extLst>
      <p:ext uri="{BB962C8B-B14F-4D97-AF65-F5344CB8AC3E}">
        <p14:creationId xmlns:p14="http://schemas.microsoft.com/office/powerpoint/2010/main" val="4000085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importance of proactive information systems can be seen within modern business environments. Information systems (</a:t>
            </a:r>
            <a:r>
              <a:rPr lang="en-GB" sz="1200" kern="1200" dirty="0" err="1">
                <a:solidFill>
                  <a:schemeClr val="tx1"/>
                </a:solidFill>
                <a:effectLst/>
                <a:latin typeface="+mn-lt"/>
                <a:ea typeface="+mn-ea"/>
                <a:cs typeface="+mn-cs"/>
              </a:rPr>
              <a:t>Awamleh</a:t>
            </a:r>
            <a:r>
              <a:rPr lang="en-GB" sz="1200" kern="1200" dirty="0">
                <a:solidFill>
                  <a:schemeClr val="tx1"/>
                </a:solidFill>
                <a:effectLst/>
                <a:latin typeface="+mn-lt"/>
                <a:ea typeface="+mn-ea"/>
                <a:cs typeface="+mn-cs"/>
              </a:rPr>
              <a:t> and Ertugan, 2021). These systems directly accelerate the managerial capacity of managing a large amount of data while leveraging the performance insight of the business. It is a strategic program which contains organisational processes aligned with technological integration, employee perspectives, and database insight to seamlessly operate collection, processing, storing, and distributing processes. </a:t>
            </a:r>
          </a:p>
          <a:p>
            <a:r>
              <a:rPr lang="en-GB" sz="1200" kern="1200" dirty="0">
                <a:solidFill>
                  <a:schemeClr val="tx1"/>
                </a:solidFill>
                <a:effectLst/>
                <a:latin typeface="+mn-lt"/>
                <a:ea typeface="+mn-ea"/>
                <a:cs typeface="+mn-cs"/>
              </a:rPr>
              <a:t>Information systems are also crucial for managing the time of operational activities within the organisation (Pearlson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operating routine of the system directly accelerates the communication effectiveness across the departments, mitigating the team disruption, through its faster distribution of important information. Additionally, these perspectives also improve the effectiveness of the decision-making and responding system of the organisation to maintain its competitiveness within the global intense market without compromising the evolving customer demand. </a:t>
            </a:r>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2</a:t>
            </a:fld>
            <a:endParaRPr lang="en-GB"/>
          </a:p>
        </p:txBody>
      </p:sp>
    </p:spTree>
    <p:extLst>
      <p:ext uri="{BB962C8B-B14F-4D97-AF65-F5344CB8AC3E}">
        <p14:creationId xmlns:p14="http://schemas.microsoft.com/office/powerpoint/2010/main" val="675888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Depending on the particular needs of the organisational activities, organisations implement different types of information systems. Transaction Processing Systems (TPS) manages the regular transactions, including billing, inventory updates, customer purchases, and payroll management (</a:t>
            </a:r>
            <a:r>
              <a:rPr lang="en-GB" sz="1200" kern="1200" dirty="0" err="1">
                <a:solidFill>
                  <a:schemeClr val="tx1"/>
                </a:solidFill>
                <a:effectLst/>
                <a:latin typeface="+mn-lt"/>
                <a:ea typeface="+mn-ea"/>
                <a:cs typeface="+mn-cs"/>
              </a:rPr>
              <a:t>Zemmouchi-Ghomari</a:t>
            </a:r>
            <a:r>
              <a:rPr lang="en-GB" sz="1200" kern="1200" dirty="0">
                <a:solidFill>
                  <a:schemeClr val="tx1"/>
                </a:solidFill>
                <a:effectLst/>
                <a:latin typeface="+mn-lt"/>
                <a:ea typeface="+mn-ea"/>
                <a:cs typeface="+mn-cs"/>
              </a:rPr>
              <a:t>, 2021). Management Information Systems (MIS) accelerates the monitoring efficacy of the business performances and objectives (</a:t>
            </a:r>
            <a:r>
              <a:rPr lang="en-GB" sz="1200" kern="1200" dirty="0" err="1">
                <a:solidFill>
                  <a:schemeClr val="tx1"/>
                </a:solidFill>
                <a:effectLst/>
                <a:latin typeface="+mn-lt"/>
                <a:ea typeface="+mn-ea"/>
                <a:cs typeface="+mn-cs"/>
              </a:rPr>
              <a:t>Önden</a:t>
            </a:r>
            <a:r>
              <a:rPr lang="en-GB" sz="1200" kern="1200" dirty="0">
                <a:solidFill>
                  <a:schemeClr val="tx1"/>
                </a:solidFill>
                <a:effectLst/>
                <a:latin typeface="+mn-lt"/>
                <a:ea typeface="+mn-ea"/>
                <a:cs typeface="+mn-cs"/>
              </a:rPr>
              <a:t>, 2026). On the other hand, Decision Support Systems (DSS) improve the capacity of the managerial approaches in mitigating the complexities while leveraging the efficiency of the decision-making and forecasting perspectives (Monica-Teodora and Ionela, 2025). </a:t>
            </a:r>
          </a:p>
          <a:p>
            <a:r>
              <a:rPr lang="en-GB" sz="1200" kern="1200" dirty="0">
                <a:solidFill>
                  <a:schemeClr val="tx1"/>
                </a:solidFill>
                <a:effectLst/>
                <a:latin typeface="+mn-lt"/>
                <a:ea typeface="+mn-ea"/>
                <a:cs typeface="+mn-cs"/>
              </a:rPr>
              <a:t>Enterprise Resource Planning systems align the business objective with the other departments of the organisation, including human resources, production, and customer management (</a:t>
            </a:r>
            <a:r>
              <a:rPr lang="en-GB" sz="1200" kern="1200" dirty="0" err="1">
                <a:solidFill>
                  <a:schemeClr val="tx1"/>
                </a:solidFill>
                <a:effectLst/>
                <a:latin typeface="+mn-lt"/>
                <a:ea typeface="+mn-ea"/>
                <a:cs typeface="+mn-cs"/>
              </a:rPr>
              <a:t>Faccia</a:t>
            </a:r>
            <a:r>
              <a:rPr lang="en-GB" sz="1200" kern="1200" dirty="0">
                <a:solidFill>
                  <a:schemeClr val="tx1"/>
                </a:solidFill>
                <a:effectLst/>
                <a:latin typeface="+mn-lt"/>
                <a:ea typeface="+mn-ea"/>
                <a:cs typeface="+mn-cs"/>
              </a:rPr>
              <a:t> and Petratos, 2021). This system accelerates the effectiveness of the coordination and communication among all departments of the organisation to meet the evolving expectations of modern customers and maintain the competitive insight of the organisation. Overall, these systems include different functions combining the technical advancement with other variables of the organisational objective to meet the shifting requirements of modern organisations. </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3</a:t>
            </a:fld>
            <a:endParaRPr lang="en-GB"/>
          </a:p>
        </p:txBody>
      </p:sp>
    </p:spTree>
    <p:extLst>
      <p:ext uri="{BB962C8B-B14F-4D97-AF65-F5344CB8AC3E}">
        <p14:creationId xmlns:p14="http://schemas.microsoft.com/office/powerpoint/2010/main" val="96878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information system directly improves the performance insights of the organisation through the effective integration of these systems. However, these systems contain multiple limitations along with their strategic advantages. Transaction processing systems are capable of processing a high quantity of regular transactions, but often fail to validate the operational tasks and managerial objectives (Adeleke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a:t>
            </a:r>
          </a:p>
          <a:p>
            <a:r>
              <a:rPr lang="en-GB" sz="1200" kern="1200" dirty="0">
                <a:solidFill>
                  <a:schemeClr val="tx1"/>
                </a:solidFill>
                <a:effectLst/>
                <a:latin typeface="+mn-lt"/>
                <a:ea typeface="+mn-ea"/>
                <a:cs typeface="+mn-cs"/>
              </a:rPr>
              <a:t>Management Information Systems, on the other hand, effectively monitor organisational performance while addressing the improvement points of the organisation. However, the system strongly depended on the quality of the data entered into it, which can also affect overall monitoring approaches if the data are not accurate. Enterprise Resource Planning systems leverage the quality of overall organisational connectivity through organisational integration by intensifying the connectivity of the departments of the organisation. Additionally, the system is capable of reducing the chances of duplication and improving communication, but it increases the operational cost within the investment of financial investment, employee training, and organisational restructuring. </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4</a:t>
            </a:fld>
            <a:endParaRPr lang="en-GB"/>
          </a:p>
        </p:txBody>
      </p:sp>
    </p:spTree>
    <p:extLst>
      <p:ext uri="{BB962C8B-B14F-4D97-AF65-F5344CB8AC3E}">
        <p14:creationId xmlns:p14="http://schemas.microsoft.com/office/powerpoint/2010/main" val="3235177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Even if the information systems are capable of offering significant business benefits, they provide multiple ethical challenges associated with technology adoption perspectives within the organisational dynamic. Data privacy is one of the crucial concerns of information systems, as the system processes a vast amount of customer purchasing information and other personal details (George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Therefore, poor managerial approaches can lead to data breaches occurring, challenges associated with customer trust and strict legal consequences (</a:t>
            </a:r>
            <a:r>
              <a:rPr lang="en-GB" sz="1200" kern="1200" dirty="0" err="1">
                <a:solidFill>
                  <a:schemeClr val="tx1"/>
                </a:solidFill>
                <a:effectLst/>
                <a:latin typeface="+mn-lt"/>
                <a:ea typeface="+mn-ea"/>
                <a:cs typeface="+mn-cs"/>
              </a:rPr>
              <a:t>Bedewy</a:t>
            </a:r>
            <a:r>
              <a:rPr lang="en-GB" sz="1200" kern="1200" dirty="0">
                <a:solidFill>
                  <a:schemeClr val="tx1"/>
                </a:solidFill>
                <a:effectLst/>
                <a:latin typeface="+mn-lt"/>
                <a:ea typeface="+mn-ea"/>
                <a:cs typeface="+mn-cs"/>
              </a:rPr>
              <a:t>, 2024). On the other hand, cyber security challenges also provide significant pressure due to online vulnerabilities, such as hacking, ransomware attacks, and digital fraud. Artificial intelligence systems are strongly dependent on the algorithms, which can introduce bias within the decision-making, while affecting the recruitment systems or financial approval systems. Similarly, the constant monitoring systems on employee activities can also affect their privacy, leading to organisational ethical concerns.</a:t>
            </a:r>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5</a:t>
            </a:fld>
            <a:endParaRPr lang="en-GB"/>
          </a:p>
        </p:txBody>
      </p:sp>
    </p:spTree>
    <p:extLst>
      <p:ext uri="{BB962C8B-B14F-4D97-AF65-F5344CB8AC3E}">
        <p14:creationId xmlns:p14="http://schemas.microsoft.com/office/powerpoint/2010/main" val="776518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Amazon is considered one of the largest organisations that successfully implemented information systems within its modern business functions. The company manages more than a million customer transactions regularly while operating in the international market. Thus, Amazon uses warehouse automation systems, advanced inventory management technologies, Enterprise Resource Planning systems, and artificial intelligence to manage their global operations efficiently (</a:t>
            </a:r>
            <a:r>
              <a:rPr lang="en-GB" sz="1200" kern="1200" dirty="0" err="1">
                <a:solidFill>
                  <a:schemeClr val="tx1"/>
                </a:solidFill>
                <a:effectLst/>
                <a:latin typeface="+mn-lt"/>
                <a:ea typeface="+mn-ea"/>
                <a:cs typeface="+mn-cs"/>
              </a:rPr>
              <a:t>Nweje</a:t>
            </a:r>
            <a:r>
              <a:rPr lang="en-GB" sz="1200" kern="1200" dirty="0">
                <a:solidFill>
                  <a:schemeClr val="tx1"/>
                </a:solidFill>
                <a:effectLst/>
                <a:latin typeface="+mn-lt"/>
                <a:ea typeface="+mn-ea"/>
                <a:cs typeface="+mn-cs"/>
              </a:rPr>
              <a:t> and Taiwo, 2025). Additionally, these systems help the company in managing global supply chain activities, warehouse operations, and processing customer orders rapidly to enhance customer satisfaction. However, the company also faces several criticisms for using digital systems to monitor its employees' performance and productivity levels (</a:t>
            </a:r>
            <a:r>
              <a:rPr lang="en-GB" sz="1200" kern="1200" dirty="0" err="1">
                <a:solidFill>
                  <a:schemeClr val="tx1"/>
                </a:solidFill>
                <a:effectLst/>
                <a:latin typeface="+mn-lt"/>
                <a:ea typeface="+mn-ea"/>
                <a:cs typeface="+mn-cs"/>
              </a:rPr>
              <a:t>Sarioguz</a:t>
            </a:r>
            <a:r>
              <a:rPr lang="en-GB" sz="1200" kern="1200" dirty="0">
                <a:solidFill>
                  <a:schemeClr val="tx1"/>
                </a:solidFill>
                <a:effectLst/>
                <a:latin typeface="+mn-lt"/>
                <a:ea typeface="+mn-ea"/>
                <a:cs typeface="+mn-cs"/>
              </a:rPr>
              <a:t> and Miser, 2024). Therefore, the case study of Amazon highlights that large-scale organisations should balance their ethical responsibilities with technological advancements to implement information systems effectively within their business operations.           </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6</a:t>
            </a:fld>
            <a:endParaRPr lang="en-GB"/>
          </a:p>
        </p:txBody>
      </p:sp>
    </p:spTree>
    <p:extLst>
      <p:ext uri="{BB962C8B-B14F-4D97-AF65-F5344CB8AC3E}">
        <p14:creationId xmlns:p14="http://schemas.microsoft.com/office/powerpoint/2010/main" val="3826772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Similarly, Walmart also presents an efficient example of adopting information systems within business operations to enhance organisational efficiency and performance. The company operates globally with thousands of stores that need an efficient inventory management system to avoid issues regarding stock shortages. Therefore, Walmart uses real-time inventory tracking systems and Enterprise Resource Planning systems to track its stock movements within warehouses and physical stores (Anozie</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2024). Additionally, it also helps the company to engage efficiently with its suppliers and monitor the availability of the products. Moreover, these systems also enable Walmart to decrease operational waste and enhance its supply chain management across stores (Pearlson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Hence, this case study offers insights into how multinational companies adopt integrated information systems to enhance their organisational efficiency and customer satisfaction within the global market.         </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7</a:t>
            </a:fld>
            <a:endParaRPr lang="en-GB"/>
          </a:p>
        </p:txBody>
      </p:sp>
    </p:spTree>
    <p:extLst>
      <p:ext uri="{BB962C8B-B14F-4D97-AF65-F5344CB8AC3E}">
        <p14:creationId xmlns:p14="http://schemas.microsoft.com/office/powerpoint/2010/main" val="248645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above analysis helped to understand that companies should implement information systems according to their operational requirements and organisational growth within their business operations. Large-scale companies should adopt Transaction Processing Systems (TPS) to enhance their operational efficiency within their regular business operations, including inventory management, payroll, and billing (</a:t>
            </a:r>
            <a:r>
              <a:rPr lang="en-GB" sz="1200" kern="1200" dirty="0" err="1">
                <a:solidFill>
                  <a:schemeClr val="tx1"/>
                </a:solidFill>
                <a:effectLst/>
                <a:latin typeface="+mn-lt"/>
                <a:ea typeface="+mn-ea"/>
                <a:cs typeface="+mn-cs"/>
              </a:rPr>
              <a:t>Wahsheh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Similarly, Management Information Systems (MIS) help managers in monitoring employees' performance and the decision-making process by offering structured organisational reports (Erica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t>
            </a:r>
          </a:p>
          <a:p>
            <a:r>
              <a:rPr lang="en-GB" sz="1200" kern="1200" dirty="0">
                <a:solidFill>
                  <a:schemeClr val="tx1"/>
                </a:solidFill>
                <a:effectLst/>
                <a:latin typeface="+mn-lt"/>
                <a:ea typeface="+mn-ea"/>
                <a:cs typeface="+mn-cs"/>
              </a:rPr>
              <a:t>Moreover, Enterprise Resource Planning (ERP) systems add strategic value to the organisations by aligning all departments into a single unified system (Weerasekara and Gooneratne, 2023). However, companies should also invest in protecting customer privacy, artificial intelligence systems, cybersecurity protection, and employee training to manage their ethical management practices and technological advancements efficiently. </a:t>
            </a:r>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8</a:t>
            </a:fld>
            <a:endParaRPr lang="en-GB"/>
          </a:p>
        </p:txBody>
      </p:sp>
    </p:spTree>
    <p:extLst>
      <p:ext uri="{BB962C8B-B14F-4D97-AF65-F5344CB8AC3E}">
        <p14:creationId xmlns:p14="http://schemas.microsoft.com/office/powerpoint/2010/main" val="2997697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Adeleke, A.G., </a:t>
            </a:r>
            <a:r>
              <a:rPr lang="en-GB" sz="1200" kern="1200" dirty="0" err="1">
                <a:solidFill>
                  <a:schemeClr val="tx1"/>
                </a:solidFill>
                <a:effectLst/>
                <a:latin typeface="+mn-lt"/>
                <a:ea typeface="+mn-ea"/>
                <a:cs typeface="+mn-cs"/>
              </a:rPr>
              <a:t>Sanyaolu</a:t>
            </a:r>
            <a:r>
              <a:rPr lang="en-GB" sz="1200" kern="1200" dirty="0">
                <a:solidFill>
                  <a:schemeClr val="tx1"/>
                </a:solidFill>
                <a:effectLst/>
                <a:latin typeface="+mn-lt"/>
                <a:ea typeface="+mn-ea"/>
                <a:cs typeface="+mn-cs"/>
              </a:rPr>
              <a:t>, T.O., </a:t>
            </a:r>
            <a:r>
              <a:rPr lang="en-GB" sz="1200" kern="1200" dirty="0" err="1">
                <a:solidFill>
                  <a:schemeClr val="tx1"/>
                </a:solidFill>
                <a:effectLst/>
                <a:latin typeface="+mn-lt"/>
                <a:ea typeface="+mn-ea"/>
                <a:cs typeface="+mn-cs"/>
              </a:rPr>
              <a:t>Efunniyi</a:t>
            </a:r>
            <a:r>
              <a:rPr lang="en-GB" sz="1200" kern="1200" dirty="0">
                <a:solidFill>
                  <a:schemeClr val="tx1"/>
                </a:solidFill>
                <a:effectLst/>
                <a:latin typeface="+mn-lt"/>
                <a:ea typeface="+mn-ea"/>
                <a:cs typeface="+mn-cs"/>
              </a:rPr>
              <a:t>, C.P., </a:t>
            </a:r>
            <a:r>
              <a:rPr lang="en-GB" sz="1200" kern="1200" dirty="0" err="1">
                <a:solidFill>
                  <a:schemeClr val="tx1"/>
                </a:solidFill>
                <a:effectLst/>
                <a:latin typeface="+mn-lt"/>
                <a:ea typeface="+mn-ea"/>
                <a:cs typeface="+mn-cs"/>
              </a:rPr>
              <a:t>Akwawa</a:t>
            </a:r>
            <a:r>
              <a:rPr lang="en-GB" sz="1200" kern="1200" dirty="0">
                <a:solidFill>
                  <a:schemeClr val="tx1"/>
                </a:solidFill>
                <a:effectLst/>
                <a:latin typeface="+mn-lt"/>
                <a:ea typeface="+mn-ea"/>
                <a:cs typeface="+mn-cs"/>
              </a:rPr>
              <a:t>, L.A. and </a:t>
            </a:r>
            <a:r>
              <a:rPr lang="en-GB" sz="1200" kern="1200" dirty="0" err="1">
                <a:solidFill>
                  <a:schemeClr val="tx1"/>
                </a:solidFill>
                <a:effectLst/>
                <a:latin typeface="+mn-lt"/>
                <a:ea typeface="+mn-ea"/>
                <a:cs typeface="+mn-cs"/>
              </a:rPr>
              <a:t>Azubuko</a:t>
            </a:r>
            <a:r>
              <a:rPr lang="en-GB" sz="1200" kern="1200" dirty="0">
                <a:solidFill>
                  <a:schemeClr val="tx1"/>
                </a:solidFill>
                <a:effectLst/>
                <a:latin typeface="+mn-lt"/>
                <a:ea typeface="+mn-ea"/>
                <a:cs typeface="+mn-cs"/>
              </a:rPr>
              <a:t>, C.F., (2022). Optimizing systems integration for enhanced transaction volumes in Fintech. </a:t>
            </a:r>
            <a:r>
              <a:rPr lang="en-GB" sz="1200" i="1" kern="1200" dirty="0">
                <a:solidFill>
                  <a:schemeClr val="tx1"/>
                </a:solidFill>
                <a:effectLst/>
                <a:latin typeface="+mn-lt"/>
                <a:ea typeface="+mn-ea"/>
                <a:cs typeface="+mn-cs"/>
              </a:rPr>
              <a:t>Finance &amp; Accounting Research Journal P-ISSN</a:t>
            </a:r>
            <a:r>
              <a:rPr lang="en-GB" sz="1200" kern="1200" dirty="0">
                <a:solidFill>
                  <a:schemeClr val="tx1"/>
                </a:solidFill>
                <a:effectLst/>
                <a:latin typeface="+mn-lt"/>
                <a:ea typeface="+mn-ea"/>
                <a:cs typeface="+mn-cs"/>
              </a:rPr>
              <a:t>, pp.345-363.</a:t>
            </a:r>
          </a:p>
          <a:p>
            <a:r>
              <a:rPr lang="en-GB" sz="1200" kern="1200" dirty="0">
                <a:solidFill>
                  <a:schemeClr val="tx1"/>
                </a:solidFill>
                <a:effectLst/>
                <a:latin typeface="+mn-lt"/>
                <a:ea typeface="+mn-ea"/>
                <a:cs typeface="+mn-cs"/>
              </a:rPr>
              <a:t>Anozie, U.C., Pieterson, K., </a:t>
            </a:r>
            <a:r>
              <a:rPr lang="en-GB" sz="1200" kern="1200" dirty="0" err="1">
                <a:solidFill>
                  <a:schemeClr val="tx1"/>
                </a:solidFill>
                <a:effectLst/>
                <a:latin typeface="+mn-lt"/>
                <a:ea typeface="+mn-ea"/>
                <a:cs typeface="+mn-cs"/>
              </a:rPr>
              <a:t>Onyenahazi</a:t>
            </a:r>
            <a:r>
              <a:rPr lang="en-GB" sz="1200" kern="1200" dirty="0">
                <a:solidFill>
                  <a:schemeClr val="tx1"/>
                </a:solidFill>
                <a:effectLst/>
                <a:latin typeface="+mn-lt"/>
                <a:ea typeface="+mn-ea"/>
                <a:cs typeface="+mn-cs"/>
              </a:rPr>
              <a:t>, O.B., Chukwuebuka, U.O. and </a:t>
            </a:r>
            <a:r>
              <a:rPr lang="en-GB" sz="1200" kern="1200" dirty="0" err="1">
                <a:solidFill>
                  <a:schemeClr val="tx1"/>
                </a:solidFill>
                <a:effectLst/>
                <a:latin typeface="+mn-lt"/>
                <a:ea typeface="+mn-ea"/>
                <a:cs typeface="+mn-cs"/>
              </a:rPr>
              <a:t>Ekeocha</a:t>
            </a:r>
            <a:r>
              <a:rPr lang="en-GB" sz="1200" kern="1200" dirty="0">
                <a:solidFill>
                  <a:schemeClr val="tx1"/>
                </a:solidFill>
                <a:effectLst/>
                <a:latin typeface="+mn-lt"/>
                <a:ea typeface="+mn-ea"/>
                <a:cs typeface="+mn-cs"/>
              </a:rPr>
              <a:t>, P.C., (2024). Integration of IoT technology in lean manufacturing for real-time supply chain optimization. </a:t>
            </a:r>
            <a:r>
              <a:rPr lang="en-GB" sz="1200" i="1" kern="1200" dirty="0">
                <a:solidFill>
                  <a:schemeClr val="tx1"/>
                </a:solidFill>
                <a:effectLst/>
                <a:latin typeface="+mn-lt"/>
                <a:ea typeface="+mn-ea"/>
                <a:cs typeface="+mn-cs"/>
              </a:rPr>
              <a:t>International Journal of Science and Research Archive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(2), pp.1948-1957. </a:t>
            </a:r>
          </a:p>
          <a:p>
            <a:r>
              <a:rPr lang="en-GB" sz="1200" kern="1200" dirty="0" err="1">
                <a:solidFill>
                  <a:schemeClr val="tx1"/>
                </a:solidFill>
                <a:effectLst/>
                <a:latin typeface="+mn-lt"/>
                <a:ea typeface="+mn-ea"/>
                <a:cs typeface="+mn-cs"/>
              </a:rPr>
              <a:t>Awamleh</a:t>
            </a:r>
            <a:r>
              <a:rPr lang="en-GB" sz="1200" kern="1200" dirty="0">
                <a:solidFill>
                  <a:schemeClr val="tx1"/>
                </a:solidFill>
                <a:effectLst/>
                <a:latin typeface="+mn-lt"/>
                <a:ea typeface="+mn-ea"/>
                <a:cs typeface="+mn-cs"/>
              </a:rPr>
              <a:t>, F. and Ertugan, A., (2021). The relationship between information technology capabilities, organizational intelligence, and competitive advantage. Sage Open, 11(2), p.21582440211015201.</a:t>
            </a:r>
          </a:p>
          <a:p>
            <a:r>
              <a:rPr lang="en-GB" sz="1200" kern="1200" dirty="0" err="1">
                <a:solidFill>
                  <a:schemeClr val="tx1"/>
                </a:solidFill>
                <a:effectLst/>
                <a:latin typeface="+mn-lt"/>
                <a:ea typeface="+mn-ea"/>
                <a:cs typeface="+mn-cs"/>
              </a:rPr>
              <a:t>Bedewy</a:t>
            </a:r>
            <a:r>
              <a:rPr lang="en-GB" sz="1200" kern="1200" dirty="0">
                <a:solidFill>
                  <a:schemeClr val="tx1"/>
                </a:solidFill>
                <a:effectLst/>
                <a:latin typeface="+mn-lt"/>
                <a:ea typeface="+mn-ea"/>
                <a:cs typeface="+mn-cs"/>
              </a:rPr>
              <a:t>, S.F., (2024). The impact of data security and privacy concerns on the implementation of integrated. </a:t>
            </a:r>
            <a:r>
              <a:rPr lang="en-GB" sz="1200" i="1" kern="1200" dirty="0">
                <a:solidFill>
                  <a:schemeClr val="tx1"/>
                </a:solidFill>
                <a:effectLst/>
                <a:latin typeface="+mn-lt"/>
                <a:ea typeface="+mn-ea"/>
                <a:cs typeface="+mn-cs"/>
              </a:rPr>
              <a:t>Smart Cities: Foundations and Perspectives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59</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Erica, A., </a:t>
            </a:r>
            <a:r>
              <a:rPr lang="en-GB" sz="1200" kern="1200" dirty="0" err="1">
                <a:solidFill>
                  <a:schemeClr val="tx1"/>
                </a:solidFill>
                <a:effectLst/>
                <a:latin typeface="+mn-lt"/>
                <a:ea typeface="+mn-ea"/>
                <a:cs typeface="+mn-cs"/>
              </a:rPr>
              <a:t>Gantari</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Qurotulain</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Nuche</a:t>
            </a:r>
            <a:r>
              <a:rPr lang="en-GB" sz="1200" kern="1200" dirty="0">
                <a:solidFill>
                  <a:schemeClr val="tx1"/>
                </a:solidFill>
                <a:effectLst/>
                <a:latin typeface="+mn-lt"/>
                <a:ea typeface="+mn-ea"/>
                <a:cs typeface="+mn-cs"/>
              </a:rPr>
              <a:t>, A. and Sy, O., (2024). Optimizing decision-making: Data analytics applications in management information systems. </a:t>
            </a:r>
            <a:r>
              <a:rPr lang="en-GB" sz="1200" i="1" kern="1200" dirty="0">
                <a:solidFill>
                  <a:schemeClr val="tx1"/>
                </a:solidFill>
                <a:effectLst/>
                <a:latin typeface="+mn-lt"/>
                <a:ea typeface="+mn-ea"/>
                <a:cs typeface="+mn-cs"/>
              </a:rPr>
              <a:t>APTISI Transactions on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(2), pp.115-122. </a:t>
            </a:r>
          </a:p>
          <a:p>
            <a:r>
              <a:rPr lang="en-GB" sz="1200" kern="1200" dirty="0" err="1">
                <a:solidFill>
                  <a:schemeClr val="tx1"/>
                </a:solidFill>
                <a:effectLst/>
                <a:latin typeface="+mn-lt"/>
                <a:ea typeface="+mn-ea"/>
                <a:cs typeface="+mn-cs"/>
              </a:rPr>
              <a:t>Faccia</a:t>
            </a:r>
            <a:r>
              <a:rPr lang="en-GB" sz="1200" kern="1200" dirty="0">
                <a:solidFill>
                  <a:schemeClr val="tx1"/>
                </a:solidFill>
                <a:effectLst/>
                <a:latin typeface="+mn-lt"/>
                <a:ea typeface="+mn-ea"/>
                <a:cs typeface="+mn-cs"/>
              </a:rPr>
              <a:t>, A. and Petratos, P., (2021). Blockchain, enterprise resource planning (ERP) and accounting information systems (AIS): Research on e-procurement and system integration. </a:t>
            </a:r>
            <a:r>
              <a:rPr lang="en-GB" sz="1200" i="1" kern="1200" dirty="0">
                <a:solidFill>
                  <a:schemeClr val="tx1"/>
                </a:solidFill>
                <a:effectLst/>
                <a:latin typeface="+mn-lt"/>
                <a:ea typeface="+mn-ea"/>
                <a:cs typeface="+mn-cs"/>
              </a:rPr>
              <a:t>Applied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11</a:t>
            </a:r>
            <a:r>
              <a:rPr lang="en-GB" sz="1200" kern="1200" dirty="0">
                <a:solidFill>
                  <a:schemeClr val="tx1"/>
                </a:solidFill>
                <a:effectLst/>
                <a:latin typeface="+mn-lt"/>
                <a:ea typeface="+mn-ea"/>
                <a:cs typeface="+mn-cs"/>
              </a:rPr>
              <a:t>(15), p.6792.</a:t>
            </a:r>
          </a:p>
          <a:p>
            <a:r>
              <a:rPr lang="en-GB" sz="1200" kern="1200" dirty="0">
                <a:solidFill>
                  <a:schemeClr val="tx1"/>
                </a:solidFill>
                <a:effectLst/>
                <a:latin typeface="+mn-lt"/>
                <a:ea typeface="+mn-ea"/>
                <a:cs typeface="+mn-cs"/>
              </a:rPr>
              <a:t>George, A.S., Baskar, T. and </a:t>
            </a:r>
            <a:r>
              <a:rPr lang="en-GB" sz="1200" kern="1200" dirty="0" err="1">
                <a:solidFill>
                  <a:schemeClr val="tx1"/>
                </a:solidFill>
                <a:effectLst/>
                <a:latin typeface="+mn-lt"/>
                <a:ea typeface="+mn-ea"/>
                <a:cs typeface="+mn-cs"/>
              </a:rPr>
              <a:t>Srikaanth</a:t>
            </a:r>
            <a:r>
              <a:rPr lang="en-GB" sz="1200" kern="1200" dirty="0">
                <a:solidFill>
                  <a:schemeClr val="tx1"/>
                </a:solidFill>
                <a:effectLst/>
                <a:latin typeface="+mn-lt"/>
                <a:ea typeface="+mn-ea"/>
                <a:cs typeface="+mn-cs"/>
              </a:rPr>
              <a:t>, P.B., (2024). Cyber threats to critical infrastructure: assessing vulnerabilities across key sectors. </a:t>
            </a:r>
            <a:r>
              <a:rPr lang="en-GB" sz="1200" i="1" kern="1200" dirty="0">
                <a:solidFill>
                  <a:schemeClr val="tx1"/>
                </a:solidFill>
                <a:effectLst/>
                <a:latin typeface="+mn-lt"/>
                <a:ea typeface="+mn-ea"/>
                <a:cs typeface="+mn-cs"/>
              </a:rPr>
              <a:t>Partners Universal International Innovation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(1), pp.51-75.</a:t>
            </a:r>
          </a:p>
          <a:p>
            <a:r>
              <a:rPr lang="en-GB" sz="1200" kern="1200" dirty="0">
                <a:solidFill>
                  <a:schemeClr val="tx1"/>
                </a:solidFill>
                <a:effectLst/>
                <a:latin typeface="+mn-lt"/>
                <a:ea typeface="+mn-ea"/>
                <a:cs typeface="+mn-cs"/>
              </a:rPr>
              <a:t>Monica-Teodora, S. and Ionela, M.M., (2025). Integration of Data Science in Institutional Management Decision Support System. In </a:t>
            </a:r>
            <a:r>
              <a:rPr lang="en-GB" sz="1200" i="1" kern="1200" dirty="0">
                <a:solidFill>
                  <a:schemeClr val="tx1"/>
                </a:solidFill>
                <a:effectLst/>
                <a:latin typeface="+mn-lt"/>
                <a:ea typeface="+mn-ea"/>
                <a:cs typeface="+mn-cs"/>
              </a:rPr>
              <a:t>International Conference on Enterprise Information Systems, ICEIS-Proceedings</a:t>
            </a:r>
            <a:r>
              <a:rPr lang="en-GB" sz="1200" kern="1200" dirty="0">
                <a:solidFill>
                  <a:schemeClr val="tx1"/>
                </a:solidFill>
                <a:effectLst/>
                <a:latin typeface="+mn-lt"/>
                <a:ea typeface="+mn-ea"/>
                <a:cs typeface="+mn-cs"/>
              </a:rPr>
              <a:t> (pp. 820-829).</a:t>
            </a:r>
          </a:p>
          <a:p>
            <a:r>
              <a:rPr lang="en-GB" sz="1200" kern="1200" dirty="0" err="1">
                <a:solidFill>
                  <a:schemeClr val="tx1"/>
                </a:solidFill>
                <a:effectLst/>
                <a:latin typeface="+mn-lt"/>
                <a:ea typeface="+mn-ea"/>
                <a:cs typeface="+mn-cs"/>
              </a:rPr>
              <a:t>Nweje</a:t>
            </a:r>
            <a:r>
              <a:rPr lang="en-GB" sz="1200" kern="1200" dirty="0">
                <a:solidFill>
                  <a:schemeClr val="tx1"/>
                </a:solidFill>
                <a:effectLst/>
                <a:latin typeface="+mn-lt"/>
                <a:ea typeface="+mn-ea"/>
                <a:cs typeface="+mn-cs"/>
              </a:rPr>
              <a:t>, U. and Taiwo, M., (2025). Leveraging Artificial Intelligence for predictive supply chain management, focus on how AI-driven tools are revolutionizing demand forecasting and inventory optimization. </a:t>
            </a:r>
            <a:r>
              <a:rPr lang="en-GB" sz="1200" i="1" kern="1200" dirty="0">
                <a:solidFill>
                  <a:schemeClr val="tx1"/>
                </a:solidFill>
                <a:effectLst/>
                <a:latin typeface="+mn-lt"/>
                <a:ea typeface="+mn-ea"/>
                <a:cs typeface="+mn-cs"/>
              </a:rPr>
              <a:t>International Journal of Science and Research Archive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(1), pp.230-250.     </a:t>
            </a:r>
          </a:p>
          <a:p>
            <a:r>
              <a:rPr lang="en-GB" sz="1200" kern="1200" dirty="0" err="1">
                <a:solidFill>
                  <a:schemeClr val="tx1"/>
                </a:solidFill>
                <a:effectLst/>
                <a:latin typeface="+mn-lt"/>
                <a:ea typeface="+mn-ea"/>
                <a:cs typeface="+mn-cs"/>
              </a:rPr>
              <a:t>Önden</a:t>
            </a:r>
            <a:r>
              <a:rPr lang="en-GB" sz="1200" kern="1200" dirty="0">
                <a:solidFill>
                  <a:schemeClr val="tx1"/>
                </a:solidFill>
                <a:effectLst/>
                <a:latin typeface="+mn-lt"/>
                <a:ea typeface="+mn-ea"/>
                <a:cs typeface="+mn-cs"/>
              </a:rPr>
              <a:t>, A., (2026). A systemic approach to decision support and automation: the role of big data analytics and real-time processing in management information systems. </a:t>
            </a:r>
            <a:r>
              <a:rPr lang="en-GB" sz="1200" i="1" kern="1200" dirty="0">
                <a:solidFill>
                  <a:schemeClr val="tx1"/>
                </a:solidFill>
                <a:effectLst/>
                <a:latin typeface="+mn-lt"/>
                <a:ea typeface="+mn-ea"/>
                <a:cs typeface="+mn-cs"/>
              </a:rPr>
              <a:t>Systems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(2), p.216.</a:t>
            </a:r>
          </a:p>
          <a:p>
            <a:r>
              <a:rPr lang="en-GB" sz="1200" kern="1200" dirty="0">
                <a:solidFill>
                  <a:schemeClr val="tx1"/>
                </a:solidFill>
                <a:effectLst/>
                <a:latin typeface="+mn-lt"/>
                <a:ea typeface="+mn-ea"/>
                <a:cs typeface="+mn-cs"/>
              </a:rPr>
              <a:t>Pearlson, K.E., Saunders, C.S. and Galletta, D.F., (2024). </a:t>
            </a:r>
            <a:r>
              <a:rPr lang="en-GB" sz="1200" i="1" kern="1200" dirty="0">
                <a:solidFill>
                  <a:schemeClr val="tx1"/>
                </a:solidFill>
                <a:effectLst/>
                <a:latin typeface="+mn-lt"/>
                <a:ea typeface="+mn-ea"/>
                <a:cs typeface="+mn-cs"/>
              </a:rPr>
              <a:t>Managing and using information systems: A strategic approach</a:t>
            </a:r>
            <a:r>
              <a:rPr lang="en-GB" sz="1200" kern="1200" dirty="0">
                <a:solidFill>
                  <a:schemeClr val="tx1"/>
                </a:solidFill>
                <a:effectLst/>
                <a:latin typeface="+mn-lt"/>
                <a:ea typeface="+mn-ea"/>
                <a:cs typeface="+mn-cs"/>
              </a:rPr>
              <a:t>. John Wiley &amp; Sons. </a:t>
            </a:r>
          </a:p>
          <a:p>
            <a:r>
              <a:rPr lang="en-GB" sz="1200" kern="1200" dirty="0" err="1">
                <a:solidFill>
                  <a:schemeClr val="tx1"/>
                </a:solidFill>
                <a:effectLst/>
                <a:latin typeface="+mn-lt"/>
                <a:ea typeface="+mn-ea"/>
                <a:cs typeface="+mn-cs"/>
              </a:rPr>
              <a:t>Sarioguz</a:t>
            </a:r>
            <a:r>
              <a:rPr lang="en-GB" sz="1200" kern="1200" dirty="0">
                <a:solidFill>
                  <a:schemeClr val="tx1"/>
                </a:solidFill>
                <a:effectLst/>
                <a:latin typeface="+mn-lt"/>
                <a:ea typeface="+mn-ea"/>
                <a:cs typeface="+mn-cs"/>
              </a:rPr>
              <a:t>, O. and Miser, E., (2024). Assessing the role of artificial intelligence in enhancing customer personalization: A study of ethical and privacy implications in digital marketing. </a:t>
            </a:r>
            <a:r>
              <a:rPr lang="en-GB" sz="1200" i="1" kern="1200" dirty="0">
                <a:solidFill>
                  <a:schemeClr val="tx1"/>
                </a:solidFill>
                <a:effectLst/>
                <a:latin typeface="+mn-lt"/>
                <a:ea typeface="+mn-ea"/>
                <a:cs typeface="+mn-cs"/>
              </a:rPr>
              <a:t>International Journal of Science and Research Archive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(2), p.8123825.   </a:t>
            </a:r>
          </a:p>
          <a:p>
            <a:r>
              <a:rPr lang="en-GB" sz="1200" kern="1200" dirty="0" err="1">
                <a:solidFill>
                  <a:schemeClr val="tx1"/>
                </a:solidFill>
                <a:effectLst/>
                <a:latin typeface="+mn-lt"/>
                <a:ea typeface="+mn-ea"/>
                <a:cs typeface="+mn-cs"/>
              </a:rPr>
              <a:t>Wahsheh</a:t>
            </a:r>
            <a:r>
              <a:rPr lang="en-GB" sz="1200" kern="1200" dirty="0">
                <a:solidFill>
                  <a:schemeClr val="tx1"/>
                </a:solidFill>
                <a:effectLst/>
                <a:latin typeface="+mn-lt"/>
                <a:ea typeface="+mn-ea"/>
                <a:cs typeface="+mn-cs"/>
              </a:rPr>
              <a:t>, F.R., Marie, Z., Farea, M.M., Al-</a:t>
            </a:r>
            <a:r>
              <a:rPr lang="en-GB" sz="1200" kern="1200" dirty="0" err="1">
                <a:solidFill>
                  <a:schemeClr val="tx1"/>
                </a:solidFill>
                <a:effectLst/>
                <a:latin typeface="+mn-lt"/>
                <a:ea typeface="+mn-ea"/>
                <a:cs typeface="+mn-cs"/>
              </a:rPr>
              <a:t>Haithami</a:t>
            </a:r>
            <a:r>
              <a:rPr lang="en-GB" sz="1200" kern="1200" dirty="0">
                <a:solidFill>
                  <a:schemeClr val="tx1"/>
                </a:solidFill>
                <a:effectLst/>
                <a:latin typeface="+mn-lt"/>
                <a:ea typeface="+mn-ea"/>
                <a:cs typeface="+mn-cs"/>
              </a:rPr>
              <a:t>, W.A., Mohamad, F.S. and Bisht, N., (2023), October. Operational Level System: Transaction Processing System and Decision Making. In </a:t>
            </a:r>
            <a:r>
              <a:rPr lang="en-GB" sz="1200" i="1" kern="1200" dirty="0">
                <a:solidFill>
                  <a:schemeClr val="tx1"/>
                </a:solidFill>
                <a:effectLst/>
                <a:latin typeface="+mn-lt"/>
                <a:ea typeface="+mn-ea"/>
                <a:cs typeface="+mn-cs"/>
              </a:rPr>
              <a:t>2023 International Conference on Computer Science and Emerging Technologies (CSET)</a:t>
            </a:r>
            <a:r>
              <a:rPr lang="en-GB" sz="1200" kern="1200" dirty="0">
                <a:solidFill>
                  <a:schemeClr val="tx1"/>
                </a:solidFill>
                <a:effectLst/>
                <a:latin typeface="+mn-lt"/>
                <a:ea typeface="+mn-ea"/>
                <a:cs typeface="+mn-cs"/>
              </a:rPr>
              <a:t> (pp. 1-7). IEEE. </a:t>
            </a:r>
          </a:p>
          <a:p>
            <a:r>
              <a:rPr lang="en-GB" sz="1200" kern="1200" dirty="0">
                <a:solidFill>
                  <a:schemeClr val="tx1"/>
                </a:solidFill>
                <a:effectLst/>
                <a:latin typeface="+mn-lt"/>
                <a:ea typeface="+mn-ea"/>
                <a:cs typeface="+mn-cs"/>
              </a:rPr>
              <a:t>Weerasekara, U. and Gooneratne, T., (2023). Enterprise resource planning (ERP) system implementation in a manufacturing firm: Rationales, benefits, challenges and management accounting ramifications. </a:t>
            </a:r>
            <a:r>
              <a:rPr lang="en-GB" sz="1200" i="1" kern="1200" dirty="0">
                <a:solidFill>
                  <a:schemeClr val="tx1"/>
                </a:solidFill>
                <a:effectLst/>
                <a:latin typeface="+mn-lt"/>
                <a:ea typeface="+mn-ea"/>
                <a:cs typeface="+mn-cs"/>
              </a:rPr>
              <a:t>Accounting and Management Information Systems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22</a:t>
            </a:r>
            <a:r>
              <a:rPr lang="en-GB" sz="1200" kern="1200" dirty="0">
                <a:solidFill>
                  <a:schemeClr val="tx1"/>
                </a:solidFill>
                <a:effectLst/>
                <a:latin typeface="+mn-lt"/>
                <a:ea typeface="+mn-ea"/>
                <a:cs typeface="+mn-cs"/>
              </a:rPr>
              <a:t>(1), pp.86-110. </a:t>
            </a:r>
          </a:p>
          <a:p>
            <a:r>
              <a:rPr lang="en-GB" sz="1200" kern="1200" dirty="0" err="1">
                <a:solidFill>
                  <a:schemeClr val="tx1"/>
                </a:solidFill>
                <a:effectLst/>
                <a:latin typeface="+mn-lt"/>
                <a:ea typeface="+mn-ea"/>
                <a:cs typeface="+mn-cs"/>
              </a:rPr>
              <a:t>Zemmouchi-Ghomari</a:t>
            </a:r>
            <a:r>
              <a:rPr lang="en-GB" sz="1200" kern="1200" dirty="0">
                <a:solidFill>
                  <a:schemeClr val="tx1"/>
                </a:solidFill>
                <a:effectLst/>
                <a:latin typeface="+mn-lt"/>
                <a:ea typeface="+mn-ea"/>
                <a:cs typeface="+mn-cs"/>
              </a:rPr>
              <a:t>, L., (2021). Basic concepts of information systems. </a:t>
            </a:r>
            <a:r>
              <a:rPr lang="en-GB" sz="1200" i="1" kern="1200" dirty="0">
                <a:solidFill>
                  <a:schemeClr val="tx1"/>
                </a:solidFill>
                <a:effectLst/>
                <a:latin typeface="+mn-lt"/>
                <a:ea typeface="+mn-ea"/>
                <a:cs typeface="+mn-cs"/>
              </a:rPr>
              <a:t>Contemporary Issues in Information Systems-A Global Perspective</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9</a:t>
            </a:fld>
            <a:endParaRPr lang="en-GB"/>
          </a:p>
        </p:txBody>
      </p:sp>
    </p:spTree>
    <p:extLst>
      <p:ext uri="{BB962C8B-B14F-4D97-AF65-F5344CB8AC3E}">
        <p14:creationId xmlns:p14="http://schemas.microsoft.com/office/powerpoint/2010/main" val="4231802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1.svg"/></Relationships>
</file>

<file path=ppt/slides/_rels/slide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1.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sv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sv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6277873" y="6380939"/>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r:embed="rId2"/>
                </a:ext>
              </a:extLst>
            </a:blip>
            <a:stretch>
              <a:fillRect b="-96107"/>
            </a:stretch>
          </a:blipFill>
        </p:spPr>
      </p:sp>
      <p:sp>
        <p:nvSpPr>
          <p:cNvPr id="4" name="Freeform 4"/>
          <p:cNvSpPr/>
          <p:nvPr/>
        </p:nvSpPr>
        <p:spPr>
          <a:xfrm rot="5400000">
            <a:off x="10234309" y="0"/>
            <a:ext cx="7024991" cy="7024991"/>
          </a:xfrm>
          <a:custGeom>
            <a:avLst/>
            <a:gdLst/>
            <a:ahLst/>
            <a:cxnLst/>
            <a:rect l="l" t="t" r="r" b="b"/>
            <a:pathLst>
              <a:path w="7024991" h="7024991">
                <a:moveTo>
                  <a:pt x="0" y="0"/>
                </a:moveTo>
                <a:lnTo>
                  <a:pt x="7024991" y="0"/>
                </a:lnTo>
                <a:lnTo>
                  <a:pt x="7024991" y="7024991"/>
                </a:lnTo>
                <a:lnTo>
                  <a:pt x="0" y="702499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664565" y="671777"/>
            <a:ext cx="12518036" cy="2954655"/>
          </a:xfrm>
          <a:prstGeom prst="rect">
            <a:avLst/>
          </a:prstGeom>
        </p:spPr>
        <p:txBody>
          <a:bodyPr wrap="square" lIns="0" tIns="0" rIns="0" bIns="0" rtlCol="0" anchor="t">
            <a:spAutoFit/>
          </a:bodyPr>
          <a:lstStyle/>
          <a:p>
            <a:r>
              <a:rPr lang="en-US" sz="9600" b="1" spc="-340" dirty="0">
                <a:solidFill>
                  <a:srgbClr val="C4ECFF"/>
                </a:solidFill>
                <a:latin typeface="Helvetica World Bold"/>
                <a:ea typeface="Helvetica World Bold"/>
                <a:cs typeface="Helvetica World Bold"/>
                <a:sym typeface="Helvetica World Bold"/>
              </a:rPr>
              <a:t>Managing Business Information</a:t>
            </a:r>
          </a:p>
        </p:txBody>
      </p:sp>
      <p:sp>
        <p:nvSpPr>
          <p:cNvPr id="10" name="Freeform 10"/>
          <p:cNvSpPr/>
          <p:nvPr/>
        </p:nvSpPr>
        <p:spPr>
          <a:xfrm>
            <a:off x="16593357" y="6858506"/>
            <a:ext cx="665943" cy="166486"/>
          </a:xfrm>
          <a:custGeom>
            <a:avLst/>
            <a:gdLst/>
            <a:ahLst/>
            <a:cxnLst/>
            <a:rect l="l" t="t" r="r" b="b"/>
            <a:pathLst>
              <a:path w="665943" h="166486">
                <a:moveTo>
                  <a:pt x="0" y="0"/>
                </a:moveTo>
                <a:lnTo>
                  <a:pt x="665943" y="0"/>
                </a:lnTo>
                <a:lnTo>
                  <a:pt x="665943" y="166485"/>
                </a:lnTo>
                <a:lnTo>
                  <a:pt x="0" y="16648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Freeform 6">
            <a:extLst>
              <a:ext uri="{FF2B5EF4-FFF2-40B4-BE49-F238E27FC236}">
                <a16:creationId xmlns:a16="http://schemas.microsoft.com/office/drawing/2014/main" id="{0AA2EF68-1893-1994-4507-4FBB4FDA7449}"/>
              </a:ext>
            </a:extLst>
          </p:cNvPr>
          <p:cNvSpPr/>
          <p:nvPr/>
        </p:nvSpPr>
        <p:spPr>
          <a:xfrm rot="1649703" flipH="1">
            <a:off x="9900052" y="3547085"/>
            <a:ext cx="8359976" cy="3568482"/>
          </a:xfrm>
          <a:custGeom>
            <a:avLst/>
            <a:gdLst/>
            <a:ahLst/>
            <a:cxnLst/>
            <a:rect l="l" t="t" r="r" b="b"/>
            <a:pathLst>
              <a:path w="10484687" h="4579156">
                <a:moveTo>
                  <a:pt x="10484687" y="0"/>
                </a:moveTo>
                <a:lnTo>
                  <a:pt x="0" y="0"/>
                </a:lnTo>
                <a:lnTo>
                  <a:pt x="0" y="4579156"/>
                </a:lnTo>
                <a:lnTo>
                  <a:pt x="10484687" y="4579156"/>
                </a:lnTo>
                <a:lnTo>
                  <a:pt x="10484687" y="0"/>
                </a:lnTo>
                <a:close/>
              </a:path>
            </a:pathLst>
          </a:custGeom>
          <a:blipFill>
            <a:blip r:embed="rId5"/>
            <a:stretch>
              <a:fillRect/>
            </a:stretch>
          </a:blipFill>
        </p:spPr>
        <p:txBody>
          <a:bodyPr/>
          <a:lstStyle/>
          <a:p>
            <a:endParaRPr lang="en-GB" dirty="0"/>
          </a:p>
        </p:txBody>
      </p:sp>
      <p:sp>
        <p:nvSpPr>
          <p:cNvPr id="18" name="TextBox 8">
            <a:extLst>
              <a:ext uri="{FF2B5EF4-FFF2-40B4-BE49-F238E27FC236}">
                <a16:creationId xmlns:a16="http://schemas.microsoft.com/office/drawing/2014/main" id="{547C92F0-20E9-5285-6ACF-5A3222020CBB}"/>
              </a:ext>
            </a:extLst>
          </p:cNvPr>
          <p:cNvSpPr txBox="1"/>
          <p:nvPr/>
        </p:nvSpPr>
        <p:spPr>
          <a:xfrm>
            <a:off x="682150" y="3725403"/>
            <a:ext cx="17035028" cy="729430"/>
          </a:xfrm>
          <a:prstGeom prst="rect">
            <a:avLst/>
          </a:prstGeom>
        </p:spPr>
        <p:txBody>
          <a:bodyPr wrap="square" lIns="0" tIns="0" rIns="0" bIns="0" rtlCol="0" anchor="t">
            <a:spAutoFit/>
          </a:bodyPr>
          <a:lstStyle/>
          <a:p>
            <a:pPr algn="l">
              <a:lnSpc>
                <a:spcPts val="5472"/>
              </a:lnSpc>
            </a:pPr>
            <a:r>
              <a:rPr lang="en-US" sz="4800" b="1" spc="-215" dirty="0">
                <a:solidFill>
                  <a:srgbClr val="C4ECFF"/>
                </a:solidFill>
                <a:latin typeface="Helvetica World Bold"/>
                <a:ea typeface="Helvetica World Bold"/>
                <a:cs typeface="Helvetica World Bold"/>
                <a:sym typeface="Helvetica World Bold"/>
              </a:rPr>
              <a:t>Module Code: LCLM 5004</a:t>
            </a:r>
          </a:p>
        </p:txBody>
      </p:sp>
      <p:sp>
        <p:nvSpPr>
          <p:cNvPr id="20" name="TextBox 8">
            <a:extLst>
              <a:ext uri="{FF2B5EF4-FFF2-40B4-BE49-F238E27FC236}">
                <a16:creationId xmlns:a16="http://schemas.microsoft.com/office/drawing/2014/main" id="{6F9574FE-46B7-3777-4B30-FC41B5BADE08}"/>
              </a:ext>
            </a:extLst>
          </p:cNvPr>
          <p:cNvSpPr txBox="1"/>
          <p:nvPr/>
        </p:nvSpPr>
        <p:spPr>
          <a:xfrm>
            <a:off x="682150" y="7057229"/>
            <a:ext cx="10498714" cy="729430"/>
          </a:xfrm>
          <a:prstGeom prst="rect">
            <a:avLst/>
          </a:prstGeom>
        </p:spPr>
        <p:txBody>
          <a:bodyPr wrap="square" lIns="0" tIns="0" rIns="0" bIns="0" rtlCol="0" anchor="t">
            <a:spAutoFit/>
          </a:bodyPr>
          <a:lstStyle/>
          <a:p>
            <a:pPr algn="l">
              <a:lnSpc>
                <a:spcPts val="5472"/>
              </a:lnSpc>
            </a:pPr>
            <a:r>
              <a:rPr lang="en-US" sz="4800" b="1" spc="-215" dirty="0">
                <a:solidFill>
                  <a:srgbClr val="C4ECFF"/>
                </a:solidFill>
                <a:latin typeface="Helvetica World Bold"/>
                <a:ea typeface="Helvetica World Bold"/>
                <a:cs typeface="Helvetica World Bold"/>
                <a:sym typeface="Helvetica World Bold"/>
              </a:rPr>
              <a:t>Student Name:</a:t>
            </a:r>
          </a:p>
        </p:txBody>
      </p:sp>
      <p:sp>
        <p:nvSpPr>
          <p:cNvPr id="22" name="TextBox 8">
            <a:extLst>
              <a:ext uri="{FF2B5EF4-FFF2-40B4-BE49-F238E27FC236}">
                <a16:creationId xmlns:a16="http://schemas.microsoft.com/office/drawing/2014/main" id="{19E76326-B92A-658F-DFCA-DF837DEF6F52}"/>
              </a:ext>
            </a:extLst>
          </p:cNvPr>
          <p:cNvSpPr txBox="1"/>
          <p:nvPr/>
        </p:nvSpPr>
        <p:spPr>
          <a:xfrm>
            <a:off x="682150" y="8302421"/>
            <a:ext cx="8921958" cy="705321"/>
          </a:xfrm>
          <a:prstGeom prst="rect">
            <a:avLst/>
          </a:prstGeom>
        </p:spPr>
        <p:txBody>
          <a:bodyPr wrap="square" lIns="0" tIns="0" rIns="0" bIns="0" rtlCol="0" anchor="t">
            <a:spAutoFit/>
          </a:bodyPr>
          <a:lstStyle/>
          <a:p>
            <a:pPr algn="l">
              <a:lnSpc>
                <a:spcPts val="5472"/>
              </a:lnSpc>
            </a:pPr>
            <a:r>
              <a:rPr lang="en-US" sz="4800" b="1" spc="-215" dirty="0">
                <a:solidFill>
                  <a:srgbClr val="C4ECFF"/>
                </a:solidFill>
                <a:latin typeface="Helvetica World Bold"/>
                <a:ea typeface="Helvetica World Bold"/>
                <a:cs typeface="Helvetica World Bold"/>
                <a:sym typeface="Helvetica World Bold"/>
              </a:rPr>
              <a:t>Student 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1560908" y="3226574"/>
            <a:ext cx="7024991" cy="7024991"/>
          </a:xfrm>
          <a:custGeom>
            <a:avLst/>
            <a:gdLst/>
            <a:ahLst/>
            <a:cxnLst/>
            <a:rect l="l" t="t" r="r" b="b"/>
            <a:pathLst>
              <a:path w="7024991" h="7024991">
                <a:moveTo>
                  <a:pt x="0" y="0"/>
                </a:moveTo>
                <a:lnTo>
                  <a:pt x="7024992" y="0"/>
                </a:lnTo>
                <a:lnTo>
                  <a:pt x="7024992" y="7024992"/>
                </a:lnTo>
                <a:lnTo>
                  <a:pt x="0" y="702499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rot="5400000">
            <a:off x="-1721390" y="936556"/>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r:embed="rId4"/>
                </a:ext>
              </a:extLst>
            </a:blip>
            <a:stretch>
              <a:fillRect b="-96107"/>
            </a:stretch>
          </a:blipFill>
        </p:spPr>
      </p:sp>
      <p:sp>
        <p:nvSpPr>
          <p:cNvPr id="4" name="Freeform 4"/>
          <p:cNvSpPr/>
          <p:nvPr/>
        </p:nvSpPr>
        <p:spPr>
          <a:xfrm>
            <a:off x="-105005" y="2006334"/>
            <a:ext cx="7630825" cy="4965966"/>
          </a:xfrm>
          <a:custGeom>
            <a:avLst/>
            <a:gdLst/>
            <a:ahLst/>
            <a:cxnLst/>
            <a:rect l="l" t="t" r="r" b="b"/>
            <a:pathLst>
              <a:path w="8938878" h="7817542">
                <a:moveTo>
                  <a:pt x="0" y="0"/>
                </a:moveTo>
                <a:lnTo>
                  <a:pt x="8938879" y="0"/>
                </a:lnTo>
                <a:lnTo>
                  <a:pt x="8938879" y="7817542"/>
                </a:lnTo>
                <a:lnTo>
                  <a:pt x="0" y="7817542"/>
                </a:lnTo>
                <a:lnTo>
                  <a:pt x="0" y="0"/>
                </a:lnTo>
                <a:close/>
              </a:path>
            </a:pathLst>
          </a:custGeom>
          <a:blipFill>
            <a:blip r:embed="rId5"/>
            <a:stretch>
              <a:fillRect/>
            </a:stretch>
          </a:blipFill>
          <a:effectLst>
            <a:reflection stA="47000" endPos="58000" dist="50800" dir="5400000" sy="-100000" algn="bl" rotWithShape="0"/>
            <a:softEdge rad="330200"/>
          </a:effectLst>
        </p:spPr>
      </p:sp>
      <p:sp>
        <p:nvSpPr>
          <p:cNvPr id="8" name="TextBox 8"/>
          <p:cNvSpPr txBox="1"/>
          <p:nvPr/>
        </p:nvSpPr>
        <p:spPr>
          <a:xfrm>
            <a:off x="719572" y="558202"/>
            <a:ext cx="17035028" cy="1434752"/>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Introduction to Business Information Systems</a:t>
            </a:r>
          </a:p>
        </p:txBody>
      </p:sp>
      <p:sp>
        <p:nvSpPr>
          <p:cNvPr id="10" name="TextBox 10"/>
          <p:cNvSpPr txBox="1"/>
          <p:nvPr/>
        </p:nvSpPr>
        <p:spPr>
          <a:xfrm>
            <a:off x="8229600" y="2221961"/>
            <a:ext cx="7887216"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Introduction to Information Systems</a:t>
            </a:r>
          </a:p>
        </p:txBody>
      </p:sp>
      <p:sp>
        <p:nvSpPr>
          <p:cNvPr id="12" name="TextBox 10">
            <a:extLst>
              <a:ext uri="{FF2B5EF4-FFF2-40B4-BE49-F238E27FC236}">
                <a16:creationId xmlns:a16="http://schemas.microsoft.com/office/drawing/2014/main" id="{D218B0AC-2958-5700-B60B-EABC560DDB56}"/>
              </a:ext>
            </a:extLst>
          </p:cNvPr>
          <p:cNvSpPr txBox="1"/>
          <p:nvPr/>
        </p:nvSpPr>
        <p:spPr>
          <a:xfrm>
            <a:off x="7454035" y="3076732"/>
            <a:ext cx="10175463" cy="1723549"/>
          </a:xfrm>
          <a:prstGeom prst="rect">
            <a:avLst/>
          </a:prstGeom>
        </p:spPr>
        <p:txBody>
          <a:bodyPr wrap="square" lIns="0" tIns="0" rIns="0" bIns="0" rtlCol="0" anchor="t">
            <a:spAutoFit/>
          </a:bodyPr>
          <a:lstStyle/>
          <a:p>
            <a:pPr algn="l">
              <a:spcBef>
                <a:spcPct val="0"/>
              </a:spcBef>
            </a:pPr>
            <a:r>
              <a:rPr lang="en-US" sz="2800" spc="-17" dirty="0">
                <a:solidFill>
                  <a:srgbClr val="C4ECFF"/>
                </a:solidFill>
                <a:latin typeface="Helvetica World "/>
                <a:ea typeface="Helvetica World Bold"/>
                <a:cs typeface="Helvetica World Bold"/>
                <a:sym typeface="Helvetica World Bold"/>
              </a:rPr>
              <a:t>The information systems contain multiple technological variables such as hardware, software, databases, employees, and business procedures to ensure better information management within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dynamics (</a:t>
            </a:r>
            <a:r>
              <a:rPr lang="en-US" sz="2800" spc="-17" dirty="0" err="1">
                <a:solidFill>
                  <a:srgbClr val="C4ECFF"/>
                </a:solidFill>
                <a:latin typeface="Helvetica World "/>
                <a:ea typeface="Helvetica World Bold"/>
                <a:cs typeface="Helvetica World Bold"/>
                <a:sym typeface="Helvetica World Bold"/>
              </a:rPr>
              <a:t>Awamleh</a:t>
            </a:r>
            <a:r>
              <a:rPr lang="en-US" sz="2800" spc="-17" dirty="0">
                <a:solidFill>
                  <a:srgbClr val="C4ECFF"/>
                </a:solidFill>
                <a:latin typeface="Helvetica World "/>
                <a:ea typeface="Helvetica World Bold"/>
                <a:cs typeface="Helvetica World Bold"/>
                <a:sym typeface="Helvetica World Bold"/>
              </a:rPr>
              <a:t> and Ertugan, 2021). </a:t>
            </a:r>
          </a:p>
        </p:txBody>
      </p:sp>
      <p:sp>
        <p:nvSpPr>
          <p:cNvPr id="14" name="TextBox 10">
            <a:extLst>
              <a:ext uri="{FF2B5EF4-FFF2-40B4-BE49-F238E27FC236}">
                <a16:creationId xmlns:a16="http://schemas.microsoft.com/office/drawing/2014/main" id="{87D17F5A-10F6-7DB4-F3C0-D798B8B04124}"/>
              </a:ext>
            </a:extLst>
          </p:cNvPr>
          <p:cNvSpPr txBox="1"/>
          <p:nvPr/>
        </p:nvSpPr>
        <p:spPr>
          <a:xfrm>
            <a:off x="8382000" y="5357776"/>
            <a:ext cx="7887216"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Importance in business operations</a:t>
            </a:r>
          </a:p>
        </p:txBody>
      </p:sp>
      <p:sp>
        <p:nvSpPr>
          <p:cNvPr id="16" name="TextBox 10">
            <a:extLst>
              <a:ext uri="{FF2B5EF4-FFF2-40B4-BE49-F238E27FC236}">
                <a16:creationId xmlns:a16="http://schemas.microsoft.com/office/drawing/2014/main" id="{B79AA37B-3926-6D9B-889B-01591F9F7C33}"/>
              </a:ext>
            </a:extLst>
          </p:cNvPr>
          <p:cNvSpPr txBox="1"/>
          <p:nvPr/>
        </p:nvSpPr>
        <p:spPr>
          <a:xfrm>
            <a:off x="7400718" y="6240157"/>
            <a:ext cx="10228780" cy="3447098"/>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Accelerating the efficiency of operational approaches with the help of automation technologies (Pearlson et al., 2024).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Improving the effectiveness of the managerial decision -making.</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Developing the communication quality of the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dynamic</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Enhancing the service quality to leverage customer experiences.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Accelerating the competitive advantage of the </a:t>
            </a:r>
            <a:r>
              <a:rPr lang="en-US" sz="2800" spc="-17" dirty="0" err="1">
                <a:solidFill>
                  <a:srgbClr val="C4ECFF"/>
                </a:solidFill>
                <a:latin typeface="Helvetica World "/>
                <a:ea typeface="Helvetica World Bold"/>
                <a:cs typeface="Helvetica World Bold"/>
                <a:sym typeface="Helvetica World Bold"/>
              </a:rPr>
              <a:t>organisation</a:t>
            </a:r>
            <a:r>
              <a:rPr lang="en-US" sz="2800" spc="-17" dirty="0">
                <a:solidFill>
                  <a:srgbClr val="C4ECFF"/>
                </a:solidFill>
                <a:latin typeface="Helvetica World "/>
                <a:ea typeface="Helvetica World Bold"/>
                <a:cs typeface="Helvetica World Bold"/>
                <a:sym typeface="Helvetica World Bold"/>
              </a:rPr>
              <a:t>. </a:t>
            </a:r>
          </a:p>
        </p:txBody>
      </p:sp>
      <p:sp>
        <p:nvSpPr>
          <p:cNvPr id="18" name="TextBox 17">
            <a:extLst>
              <a:ext uri="{FF2B5EF4-FFF2-40B4-BE49-F238E27FC236}">
                <a16:creationId xmlns:a16="http://schemas.microsoft.com/office/drawing/2014/main" id="{E27742CD-03D1-7D02-B00F-C04F795E996B}"/>
              </a:ext>
            </a:extLst>
          </p:cNvPr>
          <p:cNvSpPr txBox="1"/>
          <p:nvPr/>
        </p:nvSpPr>
        <p:spPr>
          <a:xfrm>
            <a:off x="4119396" y="9630964"/>
            <a:ext cx="10235380" cy="307777"/>
          </a:xfrm>
          <a:prstGeom prst="rect">
            <a:avLst/>
          </a:prstGeom>
          <a:noFill/>
        </p:spPr>
        <p:txBody>
          <a:bodyPr wrap="square">
            <a:spAutoFit/>
          </a:bodyPr>
          <a:lstStyle/>
          <a:p>
            <a:r>
              <a:rPr lang="en-US" sz="1400" spc="-17" dirty="0">
                <a:solidFill>
                  <a:srgbClr val="C4ECFF"/>
                </a:solidFill>
                <a:latin typeface="Helvetica World "/>
                <a:ea typeface="Helvetica World Bold"/>
                <a:cs typeface="Helvetica World Bold"/>
                <a:sym typeface="Helvetica World Bold"/>
              </a:rPr>
              <a:t>(</a:t>
            </a:r>
            <a:r>
              <a:rPr lang="en-US" sz="1400" spc="-17" dirty="0" err="1">
                <a:solidFill>
                  <a:srgbClr val="C4ECFF"/>
                </a:solidFill>
                <a:latin typeface="Helvetica World "/>
                <a:ea typeface="Helvetica World Bold"/>
                <a:cs typeface="Helvetica World Bold"/>
                <a:sym typeface="Helvetica World Bold"/>
              </a:rPr>
              <a:t>Awamleh</a:t>
            </a:r>
            <a:r>
              <a:rPr lang="en-US" sz="1400" spc="-17" dirty="0">
                <a:solidFill>
                  <a:srgbClr val="C4ECFF"/>
                </a:solidFill>
                <a:latin typeface="Helvetica World "/>
                <a:ea typeface="Helvetica World Bold"/>
                <a:cs typeface="Helvetica World Bold"/>
                <a:sym typeface="Helvetica World Bold"/>
              </a:rPr>
              <a:t> and Ertugan, 2021). </a:t>
            </a:r>
            <a:endParaRPr lang="en-GB"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3258863" y="4782324"/>
            <a:ext cx="7024991" cy="7024991"/>
          </a:xfrm>
          <a:custGeom>
            <a:avLst/>
            <a:gdLst/>
            <a:ahLst/>
            <a:cxnLst/>
            <a:rect l="l" t="t" r="r" b="b"/>
            <a:pathLst>
              <a:path w="7024991" h="7024991">
                <a:moveTo>
                  <a:pt x="0" y="0"/>
                </a:moveTo>
                <a:lnTo>
                  <a:pt x="7024991" y="0"/>
                </a:lnTo>
                <a:lnTo>
                  <a:pt x="7024991" y="7024991"/>
                </a:lnTo>
                <a:lnTo>
                  <a:pt x="0" y="702499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10642706" y="1208785"/>
            <a:ext cx="7024991" cy="7147077"/>
          </a:xfrm>
          <a:custGeom>
            <a:avLst/>
            <a:gdLst/>
            <a:ahLst/>
            <a:cxnLst/>
            <a:rect l="l" t="t" r="r" b="b"/>
            <a:pathLst>
              <a:path w="8766551" h="8229600">
                <a:moveTo>
                  <a:pt x="0" y="0"/>
                </a:moveTo>
                <a:lnTo>
                  <a:pt x="8766551" y="0"/>
                </a:lnTo>
                <a:lnTo>
                  <a:pt x="8766551" y="8229600"/>
                </a:lnTo>
                <a:lnTo>
                  <a:pt x="0" y="822960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Freeform 8"/>
          <p:cNvSpPr/>
          <p:nvPr/>
        </p:nvSpPr>
        <p:spPr>
          <a:xfrm rot="5400000">
            <a:off x="6771358" y="1126487"/>
            <a:ext cx="7024991" cy="3582211"/>
          </a:xfrm>
          <a:custGeom>
            <a:avLst/>
            <a:gdLst/>
            <a:ahLst/>
            <a:cxnLst/>
            <a:rect l="l" t="t" r="r" b="b"/>
            <a:pathLst>
              <a:path w="7024991" h="3582211">
                <a:moveTo>
                  <a:pt x="0" y="0"/>
                </a:moveTo>
                <a:lnTo>
                  <a:pt x="7024992" y="0"/>
                </a:lnTo>
                <a:lnTo>
                  <a:pt x="7024992" y="3582211"/>
                </a:lnTo>
                <a:lnTo>
                  <a:pt x="0" y="3582211"/>
                </a:lnTo>
                <a:lnTo>
                  <a:pt x="0" y="0"/>
                </a:lnTo>
                <a:close/>
              </a:path>
            </a:pathLst>
          </a:custGeom>
          <a:blipFill>
            <a:blip>
              <a:extLst>
                <a:ext uri="{96DAC541-7B7A-43D3-8B79-37D633B846F1}">
                  <asvg:svgBlip xmlns:asvg="http://schemas.microsoft.com/office/drawing/2016/SVG/main" r:embed="rId5"/>
                </a:ext>
              </a:extLst>
            </a:blip>
            <a:stretch>
              <a:fillRect b="-96107"/>
            </a:stretch>
          </a:blipFill>
        </p:spPr>
      </p:sp>
      <p:sp>
        <p:nvSpPr>
          <p:cNvPr id="10" name="TextBox 8">
            <a:extLst>
              <a:ext uri="{FF2B5EF4-FFF2-40B4-BE49-F238E27FC236}">
                <a16:creationId xmlns:a16="http://schemas.microsoft.com/office/drawing/2014/main" id="{B96F8BA7-383E-FF66-7385-930A92E8A2AC}"/>
              </a:ext>
            </a:extLst>
          </p:cNvPr>
          <p:cNvSpPr txBox="1"/>
          <p:nvPr/>
        </p:nvSpPr>
        <p:spPr>
          <a:xfrm>
            <a:off x="719572" y="558202"/>
            <a:ext cx="17035028" cy="729430"/>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Different Types of Information Systems</a:t>
            </a:r>
          </a:p>
        </p:txBody>
      </p:sp>
      <p:sp>
        <p:nvSpPr>
          <p:cNvPr id="12" name="TextBox 10">
            <a:extLst>
              <a:ext uri="{FF2B5EF4-FFF2-40B4-BE49-F238E27FC236}">
                <a16:creationId xmlns:a16="http://schemas.microsoft.com/office/drawing/2014/main" id="{F37D4A33-F749-613E-FB0F-58E70226C1FA}"/>
              </a:ext>
            </a:extLst>
          </p:cNvPr>
          <p:cNvSpPr txBox="1"/>
          <p:nvPr/>
        </p:nvSpPr>
        <p:spPr>
          <a:xfrm>
            <a:off x="1932198" y="2527036"/>
            <a:ext cx="7887216"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Major Types of Information Systems</a:t>
            </a:r>
          </a:p>
        </p:txBody>
      </p:sp>
      <p:sp>
        <p:nvSpPr>
          <p:cNvPr id="14" name="TextBox 10">
            <a:extLst>
              <a:ext uri="{FF2B5EF4-FFF2-40B4-BE49-F238E27FC236}">
                <a16:creationId xmlns:a16="http://schemas.microsoft.com/office/drawing/2014/main" id="{28CB30CB-8B6C-308F-85B1-5B777D6B200F}"/>
              </a:ext>
            </a:extLst>
          </p:cNvPr>
          <p:cNvSpPr txBox="1"/>
          <p:nvPr/>
        </p:nvSpPr>
        <p:spPr>
          <a:xfrm>
            <a:off x="620304" y="3195952"/>
            <a:ext cx="9736962" cy="6032421"/>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Businesses often integrate different information systems which are capable of sustaining their diverse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requirements. </a:t>
            </a:r>
          </a:p>
          <a:p>
            <a:pPr marL="457200" indent="-457200" algn="l">
              <a:spcBef>
                <a:spcPct val="0"/>
              </a:spcBef>
              <a:buFont typeface="Wingdings" panose="05000000000000000000" pitchFamily="2" charset="2"/>
              <a:buChar char="Ø"/>
            </a:pPr>
            <a:r>
              <a:rPr lang="en-US" sz="2800" b="1" spc="-17" dirty="0">
                <a:solidFill>
                  <a:srgbClr val="C4ECFF"/>
                </a:solidFill>
                <a:latin typeface="Helvetica World "/>
                <a:ea typeface="Helvetica World Bold"/>
                <a:cs typeface="Helvetica World Bold"/>
                <a:sym typeface="Helvetica World Bold"/>
              </a:rPr>
              <a:t>Transaction Processing Systems (TPS): </a:t>
            </a:r>
            <a:r>
              <a:rPr lang="en-US" sz="2800" spc="-17" dirty="0">
                <a:solidFill>
                  <a:srgbClr val="C4ECFF"/>
                </a:solidFill>
                <a:latin typeface="Helvetica World "/>
                <a:ea typeface="Helvetica World Bold"/>
                <a:cs typeface="Helvetica World Bold"/>
                <a:sym typeface="Helvetica World Bold"/>
              </a:rPr>
              <a:t>Overseeing the routine business transactions such as sales, payroll, and inventory management.</a:t>
            </a:r>
          </a:p>
          <a:p>
            <a:pPr marL="457200" indent="-457200" algn="l">
              <a:spcBef>
                <a:spcPct val="0"/>
              </a:spcBef>
              <a:buFont typeface="Wingdings" panose="05000000000000000000" pitchFamily="2" charset="2"/>
              <a:buChar char="Ø"/>
            </a:pPr>
            <a:r>
              <a:rPr lang="en-US" sz="2800" b="1" spc="-17" dirty="0">
                <a:solidFill>
                  <a:srgbClr val="C4ECFF"/>
                </a:solidFill>
                <a:latin typeface="Helvetica World "/>
                <a:ea typeface="Helvetica World Bold"/>
                <a:cs typeface="Helvetica World Bold"/>
                <a:sym typeface="Helvetica World Bold"/>
              </a:rPr>
              <a:t>Decision Support Systems (DSS): </a:t>
            </a:r>
            <a:r>
              <a:rPr lang="en-US" sz="2800" spc="-17" dirty="0">
                <a:solidFill>
                  <a:srgbClr val="C4ECFF"/>
                </a:solidFill>
                <a:latin typeface="Helvetica World "/>
                <a:ea typeface="Helvetica World Bold"/>
                <a:cs typeface="Helvetica World Bold"/>
                <a:sym typeface="Helvetica World Bold"/>
              </a:rPr>
              <a:t>Improving decision-making and forecasting through evaluating business data.</a:t>
            </a:r>
          </a:p>
          <a:p>
            <a:pPr marL="457200" indent="-457200" algn="l">
              <a:spcBef>
                <a:spcPct val="0"/>
              </a:spcBef>
              <a:buFont typeface="Wingdings" panose="05000000000000000000" pitchFamily="2" charset="2"/>
              <a:buChar char="Ø"/>
            </a:pPr>
            <a:r>
              <a:rPr lang="en-US" sz="2800" b="1" spc="-17" dirty="0">
                <a:solidFill>
                  <a:srgbClr val="C4ECFF"/>
                </a:solidFill>
                <a:latin typeface="Helvetica World "/>
                <a:ea typeface="Helvetica World Bold"/>
                <a:cs typeface="Helvetica World Bold"/>
                <a:sym typeface="Helvetica World Bold"/>
              </a:rPr>
              <a:t>Management Information Systems (MIS): </a:t>
            </a:r>
            <a:r>
              <a:rPr lang="en-US" sz="2800" spc="-17" dirty="0">
                <a:solidFill>
                  <a:srgbClr val="C4ECFF"/>
                </a:solidFill>
                <a:latin typeface="Helvetica World "/>
                <a:ea typeface="Helvetica World Bold"/>
                <a:cs typeface="Helvetica World Bold"/>
                <a:sym typeface="Helvetica World Bold"/>
              </a:rPr>
              <a:t>Accelerating the efficiency of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performance monitoring systems. </a:t>
            </a:r>
          </a:p>
          <a:p>
            <a:pPr marL="457200" indent="-457200" algn="l">
              <a:spcBef>
                <a:spcPct val="0"/>
              </a:spcBef>
              <a:buFont typeface="Wingdings" panose="05000000000000000000" pitchFamily="2" charset="2"/>
              <a:buChar char="Ø"/>
            </a:pPr>
            <a:r>
              <a:rPr lang="en-US" sz="2800" b="1" spc="-17" dirty="0">
                <a:solidFill>
                  <a:srgbClr val="C4ECFF"/>
                </a:solidFill>
                <a:latin typeface="Helvetica World "/>
                <a:ea typeface="Helvetica World Bold"/>
                <a:cs typeface="Helvetica World Bold"/>
                <a:sym typeface="Helvetica World Bold"/>
              </a:rPr>
              <a:t>Enterprise Resource Planning (ERP): </a:t>
            </a:r>
            <a:r>
              <a:rPr lang="en-US" sz="2800" spc="-17" dirty="0">
                <a:solidFill>
                  <a:srgbClr val="C4ECFF"/>
                </a:solidFill>
                <a:latin typeface="Helvetica World "/>
                <a:ea typeface="Helvetica World Bold"/>
                <a:cs typeface="Helvetica World Bold"/>
                <a:sym typeface="Helvetica World Bold"/>
              </a:rPr>
              <a:t>Combining the multiple business departments within a one </a:t>
            </a:r>
            <a:r>
              <a:rPr lang="en-US" sz="2800" spc="-17" dirty="0" err="1">
                <a:solidFill>
                  <a:srgbClr val="C4ECFF"/>
                </a:solidFill>
                <a:latin typeface="Helvetica World "/>
                <a:ea typeface="Helvetica World Bold"/>
                <a:cs typeface="Helvetica World Bold"/>
                <a:sym typeface="Helvetica World Bold"/>
              </a:rPr>
              <a:t>centralised</a:t>
            </a:r>
            <a:r>
              <a:rPr lang="en-US" sz="2800" spc="-17" dirty="0">
                <a:solidFill>
                  <a:srgbClr val="C4ECFF"/>
                </a:solidFill>
                <a:latin typeface="Helvetica World "/>
                <a:ea typeface="Helvetica World Bold"/>
                <a:cs typeface="Helvetica World Bold"/>
                <a:sym typeface="Helvetica World Bold"/>
              </a:rPr>
              <a:t> system.</a:t>
            </a:r>
          </a:p>
        </p:txBody>
      </p:sp>
      <p:sp>
        <p:nvSpPr>
          <p:cNvPr id="16" name="TextBox 15">
            <a:extLst>
              <a:ext uri="{FF2B5EF4-FFF2-40B4-BE49-F238E27FC236}">
                <a16:creationId xmlns:a16="http://schemas.microsoft.com/office/drawing/2014/main" id="{E0EFFC11-6E69-1CD4-57B4-9855FF3BA565}"/>
              </a:ext>
            </a:extLst>
          </p:cNvPr>
          <p:cNvSpPr txBox="1"/>
          <p:nvPr/>
        </p:nvSpPr>
        <p:spPr>
          <a:xfrm>
            <a:off x="14155201" y="8637113"/>
            <a:ext cx="9144000"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a:t>
            </a:r>
            <a:r>
              <a:rPr lang="en-GB" sz="1800" dirty="0" err="1">
                <a:solidFill>
                  <a:schemeClr val="bg1"/>
                </a:solidFill>
                <a:effectLst/>
                <a:latin typeface="Times New Roman" panose="02020603050405020304" pitchFamily="18" charset="0"/>
                <a:ea typeface="Times New Roman" panose="02020603050405020304" pitchFamily="18" charset="0"/>
              </a:rPr>
              <a:t>Faccia</a:t>
            </a:r>
            <a:r>
              <a:rPr lang="en-GB" sz="1800" dirty="0">
                <a:solidFill>
                  <a:schemeClr val="bg1"/>
                </a:solidFill>
                <a:effectLst/>
                <a:latin typeface="Times New Roman" panose="02020603050405020304" pitchFamily="18" charset="0"/>
                <a:ea typeface="Times New Roman" panose="02020603050405020304" pitchFamily="18" charset="0"/>
              </a:rPr>
              <a:t> and Petratos, 2021)</a:t>
            </a:r>
            <a:endParaRPr lang="en-GB"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3" name="Freeform 3"/>
          <p:cNvSpPr/>
          <p:nvPr/>
        </p:nvSpPr>
        <p:spPr>
          <a:xfrm rot="-5400000">
            <a:off x="9856448" y="4126122"/>
            <a:ext cx="7024991" cy="7024991"/>
          </a:xfrm>
          <a:custGeom>
            <a:avLst/>
            <a:gdLst/>
            <a:ahLst/>
            <a:cxnLst/>
            <a:rect l="l" t="t" r="r" b="b"/>
            <a:pathLst>
              <a:path w="7024991" h="7024991">
                <a:moveTo>
                  <a:pt x="0" y="0"/>
                </a:moveTo>
                <a:lnTo>
                  <a:pt x="7024991" y="0"/>
                </a:lnTo>
                <a:lnTo>
                  <a:pt x="7024991" y="7024991"/>
                </a:lnTo>
                <a:lnTo>
                  <a:pt x="0" y="702499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rot="5400000">
            <a:off x="7422610" y="1143624"/>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r:embed="rId4"/>
                </a:ext>
              </a:extLst>
            </a:blip>
            <a:stretch>
              <a:fillRect b="-96107"/>
            </a:stretch>
          </a:blipFill>
        </p:spPr>
      </p:sp>
      <p:sp>
        <p:nvSpPr>
          <p:cNvPr id="13" name="TextBox 8">
            <a:extLst>
              <a:ext uri="{FF2B5EF4-FFF2-40B4-BE49-F238E27FC236}">
                <a16:creationId xmlns:a16="http://schemas.microsoft.com/office/drawing/2014/main" id="{66035066-D572-00C6-0F76-D4C1C3C2FA30}"/>
              </a:ext>
            </a:extLst>
          </p:cNvPr>
          <p:cNvSpPr txBox="1"/>
          <p:nvPr/>
        </p:nvSpPr>
        <p:spPr>
          <a:xfrm>
            <a:off x="682701" y="531283"/>
            <a:ext cx="7198495" cy="2845394"/>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Analysis and Comparison of Information Systems</a:t>
            </a:r>
          </a:p>
        </p:txBody>
      </p:sp>
      <p:sp>
        <p:nvSpPr>
          <p:cNvPr id="15" name="TextBox 10">
            <a:extLst>
              <a:ext uri="{FF2B5EF4-FFF2-40B4-BE49-F238E27FC236}">
                <a16:creationId xmlns:a16="http://schemas.microsoft.com/office/drawing/2014/main" id="{2019AACB-34F3-B46F-27F3-E7A6A37B5283}"/>
              </a:ext>
            </a:extLst>
          </p:cNvPr>
          <p:cNvSpPr txBox="1"/>
          <p:nvPr/>
        </p:nvSpPr>
        <p:spPr>
          <a:xfrm>
            <a:off x="653204" y="3861902"/>
            <a:ext cx="5823796" cy="6032421"/>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TPS directly accelerates operational efficiency (Adeleke et al., 2022)</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MIS oversees and ensures the effectiveness of the management control and reporting</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ERP enhances communication and coordination across the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dynamic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Diverse variables of the systems provide different beneficial advantages depending on business requirements and objectives.</a:t>
            </a:r>
          </a:p>
        </p:txBody>
      </p:sp>
      <p:graphicFrame>
        <p:nvGraphicFramePr>
          <p:cNvPr id="19" name="Table 18">
            <a:extLst>
              <a:ext uri="{FF2B5EF4-FFF2-40B4-BE49-F238E27FC236}">
                <a16:creationId xmlns:a16="http://schemas.microsoft.com/office/drawing/2014/main" id="{26451BE6-9F5F-6131-83C1-E089C768A61F}"/>
              </a:ext>
            </a:extLst>
          </p:cNvPr>
          <p:cNvGraphicFramePr>
            <a:graphicFrameLocks noGrp="1"/>
          </p:cNvGraphicFramePr>
          <p:nvPr>
            <p:extLst>
              <p:ext uri="{D42A27DB-BD31-4B8C-83A1-F6EECF244321}">
                <p14:modId xmlns:p14="http://schemas.microsoft.com/office/powerpoint/2010/main" val="714537790"/>
              </p:ext>
            </p:extLst>
          </p:nvPr>
        </p:nvGraphicFramePr>
        <p:xfrm>
          <a:off x="7315200" y="557093"/>
          <a:ext cx="10319595" cy="9399780"/>
        </p:xfrm>
        <a:graphic>
          <a:graphicData uri="http://schemas.openxmlformats.org/drawingml/2006/table">
            <a:tbl>
              <a:tblPr>
                <a:tableStyleId>{5C22544A-7EE6-4342-B048-85BDC9FD1C3A}</a:tableStyleId>
              </a:tblPr>
              <a:tblGrid>
                <a:gridCol w="1433894">
                  <a:extLst>
                    <a:ext uri="{9D8B030D-6E8A-4147-A177-3AD203B41FA5}">
                      <a16:colId xmlns:a16="http://schemas.microsoft.com/office/drawing/2014/main" val="3560013356"/>
                    </a:ext>
                  </a:extLst>
                </a:gridCol>
                <a:gridCol w="2173201">
                  <a:extLst>
                    <a:ext uri="{9D8B030D-6E8A-4147-A177-3AD203B41FA5}">
                      <a16:colId xmlns:a16="http://schemas.microsoft.com/office/drawing/2014/main" val="64361192"/>
                    </a:ext>
                  </a:extLst>
                </a:gridCol>
                <a:gridCol w="3381651">
                  <a:extLst>
                    <a:ext uri="{9D8B030D-6E8A-4147-A177-3AD203B41FA5}">
                      <a16:colId xmlns:a16="http://schemas.microsoft.com/office/drawing/2014/main" val="2312142676"/>
                    </a:ext>
                  </a:extLst>
                </a:gridCol>
                <a:gridCol w="3330849">
                  <a:extLst>
                    <a:ext uri="{9D8B030D-6E8A-4147-A177-3AD203B41FA5}">
                      <a16:colId xmlns:a16="http://schemas.microsoft.com/office/drawing/2014/main" val="349020240"/>
                    </a:ext>
                  </a:extLst>
                </a:gridCol>
              </a:tblGrid>
              <a:tr h="1640502">
                <a:tc>
                  <a:txBody>
                    <a:bodyPr/>
                    <a:lstStyle/>
                    <a:p>
                      <a:pPr algn="ctr">
                        <a:lnSpc>
                          <a:spcPct val="200000"/>
                        </a:lnSpc>
                        <a:buNone/>
                      </a:pPr>
                      <a:r>
                        <a:rPr lang="en-GB" sz="2800" b="1" dirty="0">
                          <a:effectLst/>
                          <a:latin typeface="Helvetica World "/>
                        </a:rPr>
                        <a:t>System</a:t>
                      </a:r>
                      <a:endParaRPr lang="en-GB" sz="2800" b="1" dirty="0">
                        <a:effectLst/>
                        <a:latin typeface="Helvetica World "/>
                        <a:ea typeface="Times New Roman" panose="02020603050405020304" pitchFamily="18" charset="0"/>
                      </a:endParaRPr>
                    </a:p>
                  </a:txBody>
                  <a:tcPr marL="63500" marR="63500" marT="63500" marB="63500">
                    <a:solidFill>
                      <a:schemeClr val="accent2">
                        <a:lumMod val="60000"/>
                        <a:lumOff val="40000"/>
                      </a:schemeClr>
                    </a:solidFill>
                  </a:tcPr>
                </a:tc>
                <a:tc>
                  <a:txBody>
                    <a:bodyPr/>
                    <a:lstStyle/>
                    <a:p>
                      <a:pPr algn="ctr">
                        <a:lnSpc>
                          <a:spcPct val="200000"/>
                        </a:lnSpc>
                        <a:buNone/>
                      </a:pPr>
                      <a:r>
                        <a:rPr lang="en-GB" sz="2800" b="1" dirty="0">
                          <a:effectLst/>
                          <a:latin typeface="Helvetica World "/>
                        </a:rPr>
                        <a:t>Main Function</a:t>
                      </a:r>
                      <a:endParaRPr lang="en-GB" sz="2800" b="1" dirty="0">
                        <a:effectLst/>
                        <a:latin typeface="Helvetica World "/>
                        <a:ea typeface="Times New Roman" panose="02020603050405020304" pitchFamily="18" charset="0"/>
                      </a:endParaRPr>
                    </a:p>
                  </a:txBody>
                  <a:tcPr marL="63500" marR="63500" marT="63500" marB="63500">
                    <a:solidFill>
                      <a:schemeClr val="accent2">
                        <a:lumMod val="60000"/>
                        <a:lumOff val="40000"/>
                      </a:schemeClr>
                    </a:solidFill>
                  </a:tcPr>
                </a:tc>
                <a:tc>
                  <a:txBody>
                    <a:bodyPr/>
                    <a:lstStyle/>
                    <a:p>
                      <a:pPr algn="ctr">
                        <a:lnSpc>
                          <a:spcPct val="200000"/>
                        </a:lnSpc>
                        <a:buNone/>
                      </a:pPr>
                      <a:r>
                        <a:rPr lang="en-GB" sz="2800" b="1" dirty="0">
                          <a:effectLst/>
                          <a:latin typeface="Helvetica World "/>
                        </a:rPr>
                        <a:t>Benefits</a:t>
                      </a:r>
                      <a:endParaRPr lang="en-GB" sz="2800" b="1" dirty="0">
                        <a:effectLst/>
                        <a:latin typeface="Helvetica World "/>
                        <a:ea typeface="Times New Roman" panose="02020603050405020304" pitchFamily="18" charset="0"/>
                      </a:endParaRPr>
                    </a:p>
                  </a:txBody>
                  <a:tcPr marL="63500" marR="63500" marT="63500" marB="63500">
                    <a:solidFill>
                      <a:schemeClr val="accent2">
                        <a:lumMod val="60000"/>
                        <a:lumOff val="40000"/>
                      </a:schemeClr>
                    </a:solidFill>
                  </a:tcPr>
                </a:tc>
                <a:tc>
                  <a:txBody>
                    <a:bodyPr/>
                    <a:lstStyle/>
                    <a:p>
                      <a:pPr algn="ctr">
                        <a:lnSpc>
                          <a:spcPct val="200000"/>
                        </a:lnSpc>
                        <a:buNone/>
                      </a:pPr>
                      <a:r>
                        <a:rPr lang="en-GB" sz="2800" b="1" dirty="0">
                          <a:effectLst/>
                          <a:latin typeface="Helvetica World "/>
                        </a:rPr>
                        <a:t>Limitations</a:t>
                      </a:r>
                      <a:endParaRPr lang="en-GB" sz="2800" b="1" dirty="0">
                        <a:effectLst/>
                        <a:latin typeface="Helvetica World "/>
                        <a:ea typeface="Times New Roman" panose="02020603050405020304" pitchFamily="18" charset="0"/>
                      </a:endParaRPr>
                    </a:p>
                  </a:txBody>
                  <a:tcPr marL="63500" marR="63500" marT="63500" marB="63500">
                    <a:solidFill>
                      <a:schemeClr val="accent2">
                        <a:lumMod val="60000"/>
                        <a:lumOff val="40000"/>
                      </a:schemeClr>
                    </a:solidFill>
                  </a:tcPr>
                </a:tc>
                <a:extLst>
                  <a:ext uri="{0D108BD9-81ED-4DB2-BD59-A6C34878D82A}">
                    <a16:rowId xmlns:a16="http://schemas.microsoft.com/office/drawing/2014/main" val="367206202"/>
                  </a:ext>
                </a:extLst>
              </a:tr>
              <a:tr h="2459322">
                <a:tc>
                  <a:txBody>
                    <a:bodyPr/>
                    <a:lstStyle/>
                    <a:p>
                      <a:pPr algn="just">
                        <a:lnSpc>
                          <a:spcPct val="200000"/>
                        </a:lnSpc>
                        <a:buNone/>
                      </a:pPr>
                      <a:r>
                        <a:rPr lang="en-GB" sz="2800" b="1" dirty="0">
                          <a:effectLst/>
                          <a:latin typeface="Helvetica World "/>
                        </a:rPr>
                        <a:t>TPS</a:t>
                      </a:r>
                      <a:endParaRPr lang="en-GB" sz="2800" b="1"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Process daily transactions</a:t>
                      </a:r>
                      <a:endParaRPr lang="en-GB" sz="2800"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Speed, automation, accuracy</a:t>
                      </a:r>
                      <a:endParaRPr lang="en-GB" sz="2800"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tabLst>
                          <a:tab pos="2865755" algn="ctr"/>
                          <a:tab pos="5731510" algn="r"/>
                          <a:tab pos="457200" algn="l"/>
                        </a:tabLst>
                      </a:pPr>
                      <a:r>
                        <a:rPr lang="en-GB" sz="2800" dirty="0">
                          <a:effectLst/>
                          <a:latin typeface="Helvetica World "/>
                        </a:rPr>
                        <a:t>Minimal strategic value</a:t>
                      </a:r>
                      <a:endParaRPr lang="en-GB" sz="2800" dirty="0">
                        <a:effectLst/>
                        <a:latin typeface="Helvetica World "/>
                        <a:ea typeface="Times New Roman" panose="02020603050405020304" pitchFamily="18" charset="0"/>
                      </a:endParaRPr>
                    </a:p>
                  </a:txBody>
                  <a:tcPr marL="63500" marR="63500" marT="63500" marB="63500"/>
                </a:tc>
                <a:extLst>
                  <a:ext uri="{0D108BD9-81ED-4DB2-BD59-A6C34878D82A}">
                    <a16:rowId xmlns:a16="http://schemas.microsoft.com/office/drawing/2014/main" val="2761537583"/>
                  </a:ext>
                </a:extLst>
              </a:tr>
              <a:tr h="2459322">
                <a:tc>
                  <a:txBody>
                    <a:bodyPr/>
                    <a:lstStyle/>
                    <a:p>
                      <a:pPr algn="just">
                        <a:lnSpc>
                          <a:spcPct val="200000"/>
                        </a:lnSpc>
                        <a:buNone/>
                      </a:pPr>
                      <a:r>
                        <a:rPr lang="en-GB" sz="2800" b="1" dirty="0">
                          <a:effectLst/>
                          <a:latin typeface="Helvetica World "/>
                        </a:rPr>
                        <a:t>MIS</a:t>
                      </a:r>
                      <a:endParaRPr lang="en-GB" sz="2800" b="1"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Generate reports</a:t>
                      </a:r>
                      <a:endParaRPr lang="en-GB" sz="2800"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Better management control</a:t>
                      </a:r>
                      <a:endParaRPr lang="en-GB" sz="2800"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Excessive dependency on accurate input</a:t>
                      </a:r>
                      <a:endParaRPr lang="en-GB" sz="2800" dirty="0">
                        <a:effectLst/>
                        <a:latin typeface="Helvetica World "/>
                        <a:ea typeface="Times New Roman" panose="02020603050405020304" pitchFamily="18" charset="0"/>
                      </a:endParaRPr>
                    </a:p>
                  </a:txBody>
                  <a:tcPr marL="63500" marR="63500" marT="63500" marB="63500"/>
                </a:tc>
                <a:extLst>
                  <a:ext uri="{0D108BD9-81ED-4DB2-BD59-A6C34878D82A}">
                    <a16:rowId xmlns:a16="http://schemas.microsoft.com/office/drawing/2014/main" val="4053236666"/>
                  </a:ext>
                </a:extLst>
              </a:tr>
              <a:tr h="2459322">
                <a:tc>
                  <a:txBody>
                    <a:bodyPr/>
                    <a:lstStyle/>
                    <a:p>
                      <a:pPr algn="just">
                        <a:lnSpc>
                          <a:spcPct val="200000"/>
                        </a:lnSpc>
                        <a:buNone/>
                      </a:pPr>
                      <a:r>
                        <a:rPr lang="en-GB" sz="2800" b="1" dirty="0">
                          <a:effectLst/>
                          <a:latin typeface="Helvetica World "/>
                        </a:rPr>
                        <a:t>ERP</a:t>
                      </a:r>
                      <a:endParaRPr lang="en-GB" sz="2800" b="1"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a:effectLst/>
                          <a:latin typeface="Helvetica World "/>
                        </a:rPr>
                        <a:t>Integrates departments</a:t>
                      </a:r>
                      <a:endParaRPr lang="en-GB" sz="280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a:effectLst/>
                          <a:latin typeface="Helvetica World "/>
                        </a:rPr>
                        <a:t>Coordination, efficiency</a:t>
                      </a:r>
                      <a:endParaRPr lang="en-GB" sz="280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Increasing implementation costs</a:t>
                      </a:r>
                      <a:endParaRPr lang="en-GB" sz="2800" dirty="0">
                        <a:effectLst/>
                        <a:latin typeface="Helvetica World "/>
                        <a:ea typeface="Times New Roman" panose="02020603050405020304" pitchFamily="18" charset="0"/>
                      </a:endParaRPr>
                    </a:p>
                  </a:txBody>
                  <a:tcPr marL="63500" marR="63500" marT="63500" marB="63500"/>
                </a:tc>
                <a:extLst>
                  <a:ext uri="{0D108BD9-81ED-4DB2-BD59-A6C34878D82A}">
                    <a16:rowId xmlns:a16="http://schemas.microsoft.com/office/drawing/2014/main" val="4262808896"/>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692690" y="6380939"/>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r:embed="rId3"/>
                </a:ext>
              </a:extLst>
            </a:blip>
            <a:stretch>
              <a:fillRect b="-96107"/>
            </a:stretch>
          </a:blipFill>
        </p:spPr>
      </p:sp>
      <p:sp>
        <p:nvSpPr>
          <p:cNvPr id="4" name="Freeform 4"/>
          <p:cNvSpPr/>
          <p:nvPr/>
        </p:nvSpPr>
        <p:spPr>
          <a:xfrm rot="-5400000">
            <a:off x="11955699" y="6380939"/>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r:embed="rId3"/>
                </a:ext>
              </a:extLst>
            </a:blip>
            <a:stretch>
              <a:fillRect b="-96107"/>
            </a:stretch>
          </a:blipFill>
        </p:spPr>
      </p:sp>
      <p:sp>
        <p:nvSpPr>
          <p:cNvPr id="5" name="Freeform 5"/>
          <p:cNvSpPr/>
          <p:nvPr/>
        </p:nvSpPr>
        <p:spPr>
          <a:xfrm>
            <a:off x="10058400" y="11061"/>
            <a:ext cx="8562897" cy="6905562"/>
          </a:xfrm>
          <a:custGeom>
            <a:avLst/>
            <a:gdLst/>
            <a:ahLst/>
            <a:cxnLst/>
            <a:rect l="l" t="t" r="r" b="b"/>
            <a:pathLst>
              <a:path w="8562897" h="6905562">
                <a:moveTo>
                  <a:pt x="0" y="0"/>
                </a:moveTo>
                <a:lnTo>
                  <a:pt x="8562897" y="0"/>
                </a:lnTo>
                <a:lnTo>
                  <a:pt x="8562897" y="6905562"/>
                </a:lnTo>
                <a:lnTo>
                  <a:pt x="0" y="6905562"/>
                </a:lnTo>
                <a:lnTo>
                  <a:pt x="0" y="0"/>
                </a:lnTo>
                <a:close/>
              </a:path>
            </a:pathLst>
          </a:custGeom>
          <a:blipFill>
            <a:blip r:embed="rId4"/>
            <a:stretch>
              <a:fillRect/>
            </a:stretch>
          </a:blipFill>
        </p:spPr>
      </p:sp>
      <p:sp>
        <p:nvSpPr>
          <p:cNvPr id="12" name="TextBox 8">
            <a:extLst>
              <a:ext uri="{FF2B5EF4-FFF2-40B4-BE49-F238E27FC236}">
                <a16:creationId xmlns:a16="http://schemas.microsoft.com/office/drawing/2014/main" id="{486BDA79-8D88-B962-CBDC-4F5EF99E8F27}"/>
              </a:ext>
            </a:extLst>
          </p:cNvPr>
          <p:cNvSpPr txBox="1"/>
          <p:nvPr/>
        </p:nvSpPr>
        <p:spPr>
          <a:xfrm>
            <a:off x="682701" y="531283"/>
            <a:ext cx="11890299" cy="1434752"/>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Ethical Considerations in Information Systems</a:t>
            </a:r>
          </a:p>
        </p:txBody>
      </p:sp>
      <p:sp>
        <p:nvSpPr>
          <p:cNvPr id="14" name="TextBox 10">
            <a:extLst>
              <a:ext uri="{FF2B5EF4-FFF2-40B4-BE49-F238E27FC236}">
                <a16:creationId xmlns:a16="http://schemas.microsoft.com/office/drawing/2014/main" id="{B00DB034-D0E5-AA2F-7331-E7BF0E2E8A68}"/>
              </a:ext>
            </a:extLst>
          </p:cNvPr>
          <p:cNvSpPr txBox="1"/>
          <p:nvPr/>
        </p:nvSpPr>
        <p:spPr>
          <a:xfrm>
            <a:off x="626164" y="5446845"/>
            <a:ext cx="11688927" cy="4308872"/>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Data privacy concerns and </a:t>
            </a:r>
            <a:r>
              <a:rPr lang="en-US" sz="2800" spc="-17" dirty="0" err="1">
                <a:solidFill>
                  <a:srgbClr val="C4ECFF"/>
                </a:solidFill>
                <a:latin typeface="Helvetica World "/>
                <a:ea typeface="Helvetica World Bold"/>
                <a:cs typeface="Helvetica World Bold"/>
                <a:sym typeface="Helvetica World Bold"/>
              </a:rPr>
              <a:t>unauthorised</a:t>
            </a:r>
            <a:r>
              <a:rPr lang="en-US" sz="2800" spc="-17" dirty="0">
                <a:solidFill>
                  <a:srgbClr val="C4ECFF"/>
                </a:solidFill>
                <a:latin typeface="Helvetica World "/>
                <a:ea typeface="Helvetica World Bold"/>
                <a:cs typeface="Helvetica World Bold"/>
                <a:sym typeface="Helvetica World Bold"/>
              </a:rPr>
              <a:t> collection of customer information</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Cybersecurity concerns, such as hacking and data breaches (</a:t>
            </a:r>
            <a:r>
              <a:rPr lang="en-US" sz="2800" spc="-17" dirty="0" err="1">
                <a:solidFill>
                  <a:srgbClr val="C4ECFF"/>
                </a:solidFill>
                <a:latin typeface="Helvetica World "/>
                <a:ea typeface="Helvetica World Bold"/>
                <a:cs typeface="Helvetica World Bold"/>
                <a:sym typeface="Helvetica World Bold"/>
              </a:rPr>
              <a:t>Bedewy</a:t>
            </a:r>
            <a:r>
              <a:rPr lang="en-US" sz="2800" spc="-17" dirty="0">
                <a:solidFill>
                  <a:srgbClr val="C4ECFF"/>
                </a:solidFill>
                <a:latin typeface="Helvetica World "/>
                <a:ea typeface="Helvetica World Bold"/>
                <a:cs typeface="Helvetica World Bold"/>
                <a:sym typeface="Helvetica World Bold"/>
              </a:rPr>
              <a:t>, 2024)</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Biased decisions of the algorithm-centric forecasting of Artificial Intelligence systems.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Lack of workplace privacy due to employee monitoring systems (George et al., 2024)</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Ethical responsibility embedded in the automated system’s decisions-making</a:t>
            </a:r>
          </a:p>
        </p:txBody>
      </p:sp>
      <p:sp>
        <p:nvSpPr>
          <p:cNvPr id="16" name="TextBox 10">
            <a:extLst>
              <a:ext uri="{FF2B5EF4-FFF2-40B4-BE49-F238E27FC236}">
                <a16:creationId xmlns:a16="http://schemas.microsoft.com/office/drawing/2014/main" id="{65D3CA9D-572B-FE53-F1F1-D499463190DE}"/>
              </a:ext>
            </a:extLst>
          </p:cNvPr>
          <p:cNvSpPr txBox="1"/>
          <p:nvPr/>
        </p:nvSpPr>
        <p:spPr>
          <a:xfrm>
            <a:off x="1581703" y="4819261"/>
            <a:ext cx="7887216"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Major ethical concerns</a:t>
            </a:r>
          </a:p>
        </p:txBody>
      </p:sp>
      <p:sp>
        <p:nvSpPr>
          <p:cNvPr id="18" name="TextBox 10">
            <a:extLst>
              <a:ext uri="{FF2B5EF4-FFF2-40B4-BE49-F238E27FC236}">
                <a16:creationId xmlns:a16="http://schemas.microsoft.com/office/drawing/2014/main" id="{71713498-C30A-D7C3-C075-3CEA5179EE45}"/>
              </a:ext>
            </a:extLst>
          </p:cNvPr>
          <p:cNvSpPr txBox="1"/>
          <p:nvPr/>
        </p:nvSpPr>
        <p:spPr>
          <a:xfrm>
            <a:off x="1241677" y="2765689"/>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Ethical Issues in Business Information Systems</a:t>
            </a:r>
          </a:p>
        </p:txBody>
      </p:sp>
      <p:sp>
        <p:nvSpPr>
          <p:cNvPr id="20" name="TextBox 10">
            <a:extLst>
              <a:ext uri="{FF2B5EF4-FFF2-40B4-BE49-F238E27FC236}">
                <a16:creationId xmlns:a16="http://schemas.microsoft.com/office/drawing/2014/main" id="{D2EE36F2-0AF4-5744-44D1-3BDC0E1F07EA}"/>
              </a:ext>
            </a:extLst>
          </p:cNvPr>
          <p:cNvSpPr txBox="1"/>
          <p:nvPr/>
        </p:nvSpPr>
        <p:spPr>
          <a:xfrm>
            <a:off x="626164" y="3287032"/>
            <a:ext cx="10457898" cy="861774"/>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Excessive reliance on information systems can lead to ethical challenges that require strict managerial approaches to mitigate. </a:t>
            </a:r>
          </a:p>
        </p:txBody>
      </p:sp>
      <p:pic>
        <p:nvPicPr>
          <p:cNvPr id="6" name="Picture 5">
            <a:extLst>
              <a:ext uri="{FF2B5EF4-FFF2-40B4-BE49-F238E27FC236}">
                <a16:creationId xmlns:a16="http://schemas.microsoft.com/office/drawing/2014/main" id="{3F1CAC40-ADDE-1F3A-2E30-23A5DDF7ADB5}"/>
              </a:ext>
            </a:extLst>
          </p:cNvPr>
          <p:cNvPicPr>
            <a:picLocks noChangeAspect="1"/>
          </p:cNvPicPr>
          <p:nvPr/>
        </p:nvPicPr>
        <p:blipFill>
          <a:blip r:embed="rId5"/>
          <a:stretch>
            <a:fillRect/>
          </a:stretch>
        </p:blipFill>
        <p:spPr>
          <a:xfrm>
            <a:off x="11048892" y="1714500"/>
            <a:ext cx="7193081" cy="436080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8" name="TextBox 7">
            <a:extLst>
              <a:ext uri="{FF2B5EF4-FFF2-40B4-BE49-F238E27FC236}">
                <a16:creationId xmlns:a16="http://schemas.microsoft.com/office/drawing/2014/main" id="{26871ED5-8223-0C13-1353-62D27A16800E}"/>
              </a:ext>
            </a:extLst>
          </p:cNvPr>
          <p:cNvSpPr txBox="1"/>
          <p:nvPr/>
        </p:nvSpPr>
        <p:spPr>
          <a:xfrm>
            <a:off x="13914482" y="6311297"/>
            <a:ext cx="2392318" cy="369332"/>
          </a:xfrm>
          <a:prstGeom prst="rect">
            <a:avLst/>
          </a:prstGeom>
          <a:noFill/>
        </p:spPr>
        <p:txBody>
          <a:bodyPr wrap="square">
            <a:spAutoFit/>
          </a:bodyPr>
          <a:lstStyle/>
          <a:p>
            <a:r>
              <a:rPr lang="en-GB" dirty="0">
                <a:solidFill>
                  <a:schemeClr val="bg1"/>
                </a:solidFill>
              </a:rPr>
              <a:t>(George et al.,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5" name="TextBox 5"/>
          <p:cNvSpPr txBox="1"/>
          <p:nvPr/>
        </p:nvSpPr>
        <p:spPr>
          <a:xfrm>
            <a:off x="4661249" y="643584"/>
            <a:ext cx="10792956" cy="729430"/>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Real World Case Study 1</a:t>
            </a:r>
          </a:p>
        </p:txBody>
      </p:sp>
      <p:sp>
        <p:nvSpPr>
          <p:cNvPr id="11" name="TextBox 10">
            <a:extLst>
              <a:ext uri="{FF2B5EF4-FFF2-40B4-BE49-F238E27FC236}">
                <a16:creationId xmlns:a16="http://schemas.microsoft.com/office/drawing/2014/main" id="{DE49F661-2B0C-E058-FDEB-9B2F349944DA}"/>
              </a:ext>
            </a:extLst>
          </p:cNvPr>
          <p:cNvSpPr txBox="1"/>
          <p:nvPr/>
        </p:nvSpPr>
        <p:spPr>
          <a:xfrm>
            <a:off x="1261799" y="1543689"/>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Case Study: Amazon</a:t>
            </a:r>
          </a:p>
        </p:txBody>
      </p:sp>
      <p:sp>
        <p:nvSpPr>
          <p:cNvPr id="13" name="TextBox 10">
            <a:extLst>
              <a:ext uri="{FF2B5EF4-FFF2-40B4-BE49-F238E27FC236}">
                <a16:creationId xmlns:a16="http://schemas.microsoft.com/office/drawing/2014/main" id="{A0124B27-3337-66B9-7EF2-8254BF8678B9}"/>
              </a:ext>
            </a:extLst>
          </p:cNvPr>
          <p:cNvSpPr txBox="1"/>
          <p:nvPr/>
        </p:nvSpPr>
        <p:spPr>
          <a:xfrm>
            <a:off x="631079" y="2100581"/>
            <a:ext cx="6003237" cy="1723549"/>
          </a:xfrm>
          <a:prstGeom prst="rect">
            <a:avLst/>
          </a:prstGeom>
        </p:spPr>
        <p:txBody>
          <a:bodyPr wrap="square" lIns="0" tIns="0" rIns="0" bIns="0" rtlCol="0" anchor="t">
            <a:spAutoFit/>
          </a:bodyPr>
          <a:lstStyle/>
          <a:p>
            <a:pPr algn="l">
              <a:spcBef>
                <a:spcPct val="0"/>
              </a:spcBef>
            </a:pPr>
            <a:r>
              <a:rPr lang="en-US" sz="2800" spc="-17" dirty="0">
                <a:solidFill>
                  <a:srgbClr val="C4ECFF"/>
                </a:solidFill>
                <a:latin typeface="Helvetica World "/>
                <a:ea typeface="Helvetica World Bold"/>
                <a:cs typeface="Helvetica World Bold"/>
                <a:sym typeface="Helvetica World Bold"/>
              </a:rPr>
              <a:t>Amazon highlights the integration of advanced information systems into its global operations management (</a:t>
            </a:r>
            <a:r>
              <a:rPr lang="en-US" sz="2800" spc="-17" dirty="0" err="1">
                <a:solidFill>
                  <a:srgbClr val="C4ECFF"/>
                </a:solidFill>
                <a:latin typeface="Helvetica World "/>
                <a:ea typeface="Helvetica World Bold"/>
                <a:cs typeface="Helvetica World Bold"/>
                <a:sym typeface="Helvetica World Bold"/>
              </a:rPr>
              <a:t>Nweje</a:t>
            </a:r>
            <a:r>
              <a:rPr lang="en-US" sz="2800" spc="-17" dirty="0">
                <a:solidFill>
                  <a:srgbClr val="C4ECFF"/>
                </a:solidFill>
                <a:latin typeface="Helvetica World "/>
                <a:ea typeface="Helvetica World Bold"/>
                <a:cs typeface="Helvetica World Bold"/>
                <a:sym typeface="Helvetica World Bold"/>
              </a:rPr>
              <a:t> and Taiwo, 2025). </a:t>
            </a:r>
          </a:p>
        </p:txBody>
      </p:sp>
      <p:sp>
        <p:nvSpPr>
          <p:cNvPr id="15" name="TextBox 14">
            <a:extLst>
              <a:ext uri="{FF2B5EF4-FFF2-40B4-BE49-F238E27FC236}">
                <a16:creationId xmlns:a16="http://schemas.microsoft.com/office/drawing/2014/main" id="{1885908F-893F-D4FE-AEB7-D972BFFD2ABA}"/>
              </a:ext>
            </a:extLst>
          </p:cNvPr>
          <p:cNvSpPr txBox="1"/>
          <p:nvPr/>
        </p:nvSpPr>
        <p:spPr>
          <a:xfrm>
            <a:off x="1400451" y="4381022"/>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Systems used</a:t>
            </a:r>
          </a:p>
        </p:txBody>
      </p:sp>
      <p:sp>
        <p:nvSpPr>
          <p:cNvPr id="17" name="TextBox 10">
            <a:extLst>
              <a:ext uri="{FF2B5EF4-FFF2-40B4-BE49-F238E27FC236}">
                <a16:creationId xmlns:a16="http://schemas.microsoft.com/office/drawing/2014/main" id="{485DDD6B-9E10-7F9B-5B62-BB4DBD3B2BF5}"/>
              </a:ext>
            </a:extLst>
          </p:cNvPr>
          <p:cNvSpPr txBox="1"/>
          <p:nvPr/>
        </p:nvSpPr>
        <p:spPr>
          <a:xfrm>
            <a:off x="645827" y="4811937"/>
            <a:ext cx="6003237" cy="2154436"/>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Enterprise Resource Planning systems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Warehouse management systems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Artificial intelligence algorithms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Automated inventory management</a:t>
            </a:r>
          </a:p>
        </p:txBody>
      </p:sp>
      <p:sp>
        <p:nvSpPr>
          <p:cNvPr id="19" name="TextBox 18">
            <a:extLst>
              <a:ext uri="{FF2B5EF4-FFF2-40B4-BE49-F238E27FC236}">
                <a16:creationId xmlns:a16="http://schemas.microsoft.com/office/drawing/2014/main" id="{1F106518-18BA-D73D-90F6-2D5DA458CD0E}"/>
              </a:ext>
            </a:extLst>
          </p:cNvPr>
          <p:cNvSpPr txBox="1"/>
          <p:nvPr/>
        </p:nvSpPr>
        <p:spPr>
          <a:xfrm>
            <a:off x="1281464" y="7242431"/>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Business challenge</a:t>
            </a:r>
          </a:p>
        </p:txBody>
      </p:sp>
      <p:sp>
        <p:nvSpPr>
          <p:cNvPr id="21" name="TextBox 10">
            <a:extLst>
              <a:ext uri="{FF2B5EF4-FFF2-40B4-BE49-F238E27FC236}">
                <a16:creationId xmlns:a16="http://schemas.microsoft.com/office/drawing/2014/main" id="{EE8F469F-9C30-6D47-A2C9-C888D84DA83A}"/>
              </a:ext>
            </a:extLst>
          </p:cNvPr>
          <p:cNvSpPr txBox="1"/>
          <p:nvPr/>
        </p:nvSpPr>
        <p:spPr>
          <a:xfrm>
            <a:off x="645827" y="7873813"/>
            <a:ext cx="6003237" cy="1723549"/>
          </a:xfrm>
          <a:prstGeom prst="rect">
            <a:avLst/>
          </a:prstGeom>
        </p:spPr>
        <p:txBody>
          <a:bodyPr wrap="square" lIns="0" tIns="0" rIns="0" bIns="0" rtlCol="0" anchor="t">
            <a:spAutoFit/>
          </a:bodyPr>
          <a:lstStyle/>
          <a:p>
            <a:pPr algn="l">
              <a:spcBef>
                <a:spcPct val="0"/>
              </a:spcBef>
            </a:pPr>
            <a:r>
              <a:rPr lang="en-US" sz="2800" spc="-17" dirty="0">
                <a:solidFill>
                  <a:srgbClr val="C4ECFF"/>
                </a:solidFill>
                <a:latin typeface="Helvetica World "/>
                <a:ea typeface="Helvetica World Bold"/>
                <a:cs typeface="Helvetica World Bold"/>
                <a:sym typeface="Helvetica World Bold"/>
              </a:rPr>
              <a:t>Managerial pressure associated with diverse delivery segments to the global customers while providing fast delivery services (</a:t>
            </a:r>
            <a:r>
              <a:rPr lang="en-US" sz="2800" spc="-17" dirty="0" err="1">
                <a:solidFill>
                  <a:srgbClr val="C4ECFF"/>
                </a:solidFill>
                <a:latin typeface="Helvetica World "/>
                <a:ea typeface="Helvetica World Bold"/>
                <a:cs typeface="Helvetica World Bold"/>
                <a:sym typeface="Helvetica World Bold"/>
              </a:rPr>
              <a:t>Sarioguz</a:t>
            </a:r>
            <a:r>
              <a:rPr lang="en-US" sz="2800" spc="-17" dirty="0">
                <a:solidFill>
                  <a:srgbClr val="C4ECFF"/>
                </a:solidFill>
                <a:latin typeface="Helvetica World "/>
                <a:ea typeface="Helvetica World Bold"/>
                <a:cs typeface="Helvetica World Bold"/>
                <a:sym typeface="Helvetica World Bold"/>
              </a:rPr>
              <a:t> and Miser, 2024). </a:t>
            </a:r>
          </a:p>
        </p:txBody>
      </p:sp>
      <p:pic>
        <p:nvPicPr>
          <p:cNvPr id="25" name="Picture 24">
            <a:extLst>
              <a:ext uri="{FF2B5EF4-FFF2-40B4-BE49-F238E27FC236}">
                <a16:creationId xmlns:a16="http://schemas.microsoft.com/office/drawing/2014/main" id="{D0CEDD27-7DD6-E043-078D-E6678F55CCFA}"/>
              </a:ext>
            </a:extLst>
          </p:cNvPr>
          <p:cNvPicPr>
            <a:picLocks noChangeAspect="1"/>
          </p:cNvPicPr>
          <p:nvPr/>
        </p:nvPicPr>
        <p:blipFill>
          <a:blip r:embed="rId3"/>
          <a:stretch>
            <a:fillRect/>
          </a:stretch>
        </p:blipFill>
        <p:spPr>
          <a:xfrm>
            <a:off x="6629400" y="2538384"/>
            <a:ext cx="6003238" cy="4737507"/>
          </a:xfrm>
          <a:prstGeom prst="ellipse">
            <a:avLst/>
          </a:prstGeom>
          <a:ln>
            <a:noFill/>
          </a:ln>
          <a:effectLst>
            <a:softEdge rad="112500"/>
          </a:effectLst>
        </p:spPr>
      </p:pic>
      <p:sp>
        <p:nvSpPr>
          <p:cNvPr id="27" name="TextBox 26">
            <a:extLst>
              <a:ext uri="{FF2B5EF4-FFF2-40B4-BE49-F238E27FC236}">
                <a16:creationId xmlns:a16="http://schemas.microsoft.com/office/drawing/2014/main" id="{6C4D3429-A6F2-68BC-0308-CABD6157B760}"/>
              </a:ext>
            </a:extLst>
          </p:cNvPr>
          <p:cNvSpPr txBox="1"/>
          <p:nvPr/>
        </p:nvSpPr>
        <p:spPr>
          <a:xfrm>
            <a:off x="13402010" y="2940870"/>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Systems used</a:t>
            </a:r>
          </a:p>
        </p:txBody>
      </p:sp>
      <p:sp>
        <p:nvSpPr>
          <p:cNvPr id="29" name="TextBox 10">
            <a:extLst>
              <a:ext uri="{FF2B5EF4-FFF2-40B4-BE49-F238E27FC236}">
                <a16:creationId xmlns:a16="http://schemas.microsoft.com/office/drawing/2014/main" id="{1B8451E5-0C54-EA4B-DE0B-610A024693EA}"/>
              </a:ext>
            </a:extLst>
          </p:cNvPr>
          <p:cNvSpPr txBox="1"/>
          <p:nvPr/>
        </p:nvSpPr>
        <p:spPr>
          <a:xfrm>
            <a:off x="13095922" y="3848761"/>
            <a:ext cx="4972227" cy="1723549"/>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Faster order processing</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Enhanced supply chain efficiency</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Decreased operational costs</a:t>
            </a:r>
          </a:p>
        </p:txBody>
      </p:sp>
      <p:sp>
        <p:nvSpPr>
          <p:cNvPr id="31" name="TextBox 30">
            <a:extLst>
              <a:ext uri="{FF2B5EF4-FFF2-40B4-BE49-F238E27FC236}">
                <a16:creationId xmlns:a16="http://schemas.microsoft.com/office/drawing/2014/main" id="{D31948D2-581F-D08B-FE3F-90D6CEAFDA79}"/>
              </a:ext>
            </a:extLst>
          </p:cNvPr>
          <p:cNvSpPr txBox="1"/>
          <p:nvPr/>
        </p:nvSpPr>
        <p:spPr>
          <a:xfrm>
            <a:off x="13059051" y="6235190"/>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Ethical concern</a:t>
            </a:r>
          </a:p>
        </p:txBody>
      </p:sp>
      <p:sp>
        <p:nvSpPr>
          <p:cNvPr id="33" name="TextBox 10">
            <a:extLst>
              <a:ext uri="{FF2B5EF4-FFF2-40B4-BE49-F238E27FC236}">
                <a16:creationId xmlns:a16="http://schemas.microsoft.com/office/drawing/2014/main" id="{8B755B4B-A3A6-7942-A928-503508949F05}"/>
              </a:ext>
            </a:extLst>
          </p:cNvPr>
          <p:cNvSpPr txBox="1"/>
          <p:nvPr/>
        </p:nvSpPr>
        <p:spPr>
          <a:xfrm>
            <a:off x="13059051" y="6846560"/>
            <a:ext cx="4822200" cy="1723549"/>
          </a:xfrm>
          <a:prstGeom prst="rect">
            <a:avLst/>
          </a:prstGeom>
        </p:spPr>
        <p:txBody>
          <a:bodyPr wrap="square" lIns="0" tIns="0" rIns="0" bIns="0" rtlCol="0" anchor="t">
            <a:spAutoFit/>
          </a:bodyPr>
          <a:lstStyle/>
          <a:p>
            <a:pPr algn="l">
              <a:spcBef>
                <a:spcPct val="0"/>
              </a:spcBef>
            </a:pPr>
            <a:r>
              <a:rPr lang="en-US" sz="2800" spc="-17" dirty="0">
                <a:solidFill>
                  <a:srgbClr val="C4ECFF"/>
                </a:solidFill>
                <a:latin typeface="Helvetica World "/>
                <a:ea typeface="Helvetica World Bold"/>
                <a:cs typeface="Helvetica World Bold"/>
                <a:sym typeface="Helvetica World Bold"/>
              </a:rPr>
              <a:t>Core ethical concerns are embedded in employee monitoring systems and algorithmic decision-making.</a:t>
            </a:r>
          </a:p>
        </p:txBody>
      </p:sp>
      <p:sp>
        <p:nvSpPr>
          <p:cNvPr id="35" name="TextBox 34">
            <a:extLst>
              <a:ext uri="{FF2B5EF4-FFF2-40B4-BE49-F238E27FC236}">
                <a16:creationId xmlns:a16="http://schemas.microsoft.com/office/drawing/2014/main" id="{E280BD9A-4F03-3E3D-90D1-0C4C1A17801A}"/>
              </a:ext>
            </a:extLst>
          </p:cNvPr>
          <p:cNvSpPr txBox="1"/>
          <p:nvPr/>
        </p:nvSpPr>
        <p:spPr>
          <a:xfrm>
            <a:off x="8400854" y="7202613"/>
            <a:ext cx="2677292" cy="369332"/>
          </a:xfrm>
          <a:prstGeom prst="rect">
            <a:avLst/>
          </a:prstGeom>
          <a:noFill/>
        </p:spPr>
        <p:txBody>
          <a:bodyPr wrap="square">
            <a:spAutoFit/>
          </a:bodyPr>
          <a:lstStyle/>
          <a:p>
            <a:r>
              <a:rPr lang="en-US" sz="1800" spc="-17" dirty="0">
                <a:solidFill>
                  <a:srgbClr val="C4ECFF"/>
                </a:solidFill>
                <a:latin typeface="Helvetica World "/>
                <a:ea typeface="Helvetica World Bold"/>
                <a:cs typeface="Helvetica World Bold"/>
                <a:sym typeface="Helvetica World Bold"/>
              </a:rPr>
              <a:t>(</a:t>
            </a:r>
            <a:r>
              <a:rPr lang="en-US" sz="1800" spc="-17" dirty="0" err="1">
                <a:solidFill>
                  <a:srgbClr val="C4ECFF"/>
                </a:solidFill>
                <a:latin typeface="Helvetica World "/>
                <a:ea typeface="Helvetica World Bold"/>
                <a:cs typeface="Helvetica World Bold"/>
                <a:sym typeface="Helvetica World Bold"/>
              </a:rPr>
              <a:t>Nweje</a:t>
            </a:r>
            <a:r>
              <a:rPr lang="en-US" sz="1800" spc="-17" dirty="0">
                <a:solidFill>
                  <a:srgbClr val="C4ECFF"/>
                </a:solidFill>
                <a:latin typeface="Helvetica World "/>
                <a:ea typeface="Helvetica World Bold"/>
                <a:cs typeface="Helvetica World Bold"/>
                <a:sym typeface="Helvetica World Bold"/>
              </a:rPr>
              <a:t> and Taiwo, 2025).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1034274" y="4582888"/>
            <a:ext cx="8418995" cy="4293046"/>
          </a:xfrm>
          <a:custGeom>
            <a:avLst/>
            <a:gdLst/>
            <a:ahLst/>
            <a:cxnLst/>
            <a:rect l="l" t="t" r="r" b="b"/>
            <a:pathLst>
              <a:path w="8418995" h="4293046">
                <a:moveTo>
                  <a:pt x="0" y="0"/>
                </a:moveTo>
                <a:lnTo>
                  <a:pt x="8418995" y="0"/>
                </a:lnTo>
                <a:lnTo>
                  <a:pt x="8418995" y="4293047"/>
                </a:lnTo>
                <a:lnTo>
                  <a:pt x="0" y="4293047"/>
                </a:lnTo>
                <a:lnTo>
                  <a:pt x="0" y="0"/>
                </a:lnTo>
                <a:close/>
              </a:path>
            </a:pathLst>
          </a:custGeom>
          <a:blipFill>
            <a:blip>
              <a:extLst>
                <a:ext uri="{96DAC541-7B7A-43D3-8B79-37D633B846F1}">
                  <asvg:svgBlip xmlns:asvg="http://schemas.microsoft.com/office/drawing/2016/SVG/main" r:embed="rId3"/>
                </a:ext>
              </a:extLst>
            </a:blip>
            <a:stretch>
              <a:fillRect b="-96107"/>
            </a:stretch>
          </a:blipFill>
        </p:spPr>
      </p:sp>
      <p:sp>
        <p:nvSpPr>
          <p:cNvPr id="3" name="Freeform 3"/>
          <p:cNvSpPr/>
          <p:nvPr/>
        </p:nvSpPr>
        <p:spPr>
          <a:xfrm rot="5400000">
            <a:off x="2787979" y="1047762"/>
            <a:ext cx="8418995" cy="4293046"/>
          </a:xfrm>
          <a:custGeom>
            <a:avLst/>
            <a:gdLst/>
            <a:ahLst/>
            <a:cxnLst/>
            <a:rect l="l" t="t" r="r" b="b"/>
            <a:pathLst>
              <a:path w="8418995" h="4293046">
                <a:moveTo>
                  <a:pt x="0" y="0"/>
                </a:moveTo>
                <a:lnTo>
                  <a:pt x="8418995" y="0"/>
                </a:lnTo>
                <a:lnTo>
                  <a:pt x="8418995" y="4293046"/>
                </a:lnTo>
                <a:lnTo>
                  <a:pt x="0" y="4293046"/>
                </a:lnTo>
                <a:lnTo>
                  <a:pt x="0" y="0"/>
                </a:lnTo>
                <a:close/>
              </a:path>
            </a:pathLst>
          </a:custGeom>
          <a:blipFill>
            <a:blip>
              <a:extLst>
                <a:ext uri="{96DAC541-7B7A-43D3-8B79-37D633B846F1}">
                  <asvg:svgBlip xmlns:asvg="http://schemas.microsoft.com/office/drawing/2016/SVG/main" r:embed="rId4"/>
                </a:ext>
              </a:extLst>
            </a:blip>
            <a:stretch>
              <a:fillRect b="-96107"/>
            </a:stretch>
          </a:blipFill>
        </p:spPr>
      </p:sp>
      <p:sp>
        <p:nvSpPr>
          <p:cNvPr id="15" name="TextBox 5">
            <a:extLst>
              <a:ext uri="{FF2B5EF4-FFF2-40B4-BE49-F238E27FC236}">
                <a16:creationId xmlns:a16="http://schemas.microsoft.com/office/drawing/2014/main" id="{FBDDA022-8BBB-B82B-355B-94768BF27795}"/>
              </a:ext>
            </a:extLst>
          </p:cNvPr>
          <p:cNvSpPr txBox="1"/>
          <p:nvPr/>
        </p:nvSpPr>
        <p:spPr>
          <a:xfrm>
            <a:off x="1935669" y="1064747"/>
            <a:ext cx="10792956" cy="729430"/>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Real World Case Study 2</a:t>
            </a:r>
          </a:p>
        </p:txBody>
      </p:sp>
      <p:sp>
        <p:nvSpPr>
          <p:cNvPr id="17" name="TextBox 10">
            <a:extLst>
              <a:ext uri="{FF2B5EF4-FFF2-40B4-BE49-F238E27FC236}">
                <a16:creationId xmlns:a16="http://schemas.microsoft.com/office/drawing/2014/main" id="{AFB47A36-82A5-BBC9-6E6E-44EE85723187}"/>
              </a:ext>
            </a:extLst>
          </p:cNvPr>
          <p:cNvSpPr txBox="1"/>
          <p:nvPr/>
        </p:nvSpPr>
        <p:spPr>
          <a:xfrm>
            <a:off x="1935669" y="2353846"/>
            <a:ext cx="15282466" cy="2585323"/>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Walmart uses integrated information systems for managing its global supply chain efficiently.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System uses: ERP systems, Inventory management systems, and Real-time supply chain tracking (Anozie et al., 2024). </a:t>
            </a:r>
          </a:p>
          <a:p>
            <a:pPr marL="457200" indent="-457200" algn="l">
              <a:spcBef>
                <a:spcPct val="0"/>
              </a:spcBef>
              <a:buFont typeface="Wingdings" panose="05000000000000000000" pitchFamily="2" charset="2"/>
              <a:buChar char="Ø"/>
            </a:pP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impact: Efficient supplier coordination, decreased inventory shortages and enhanced customer satisfaction (Pearlson et al., 2024).</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Critical challenges: Manage stock efficiently across global retail stores. </a:t>
            </a:r>
          </a:p>
        </p:txBody>
      </p:sp>
      <p:pic>
        <p:nvPicPr>
          <p:cNvPr id="19" name="Picture 18">
            <a:extLst>
              <a:ext uri="{FF2B5EF4-FFF2-40B4-BE49-F238E27FC236}">
                <a16:creationId xmlns:a16="http://schemas.microsoft.com/office/drawing/2014/main" id="{D6E1DB2C-4D73-E861-AB3D-6B7E0C3DF05D}"/>
              </a:ext>
            </a:extLst>
          </p:cNvPr>
          <p:cNvPicPr>
            <a:picLocks noChangeAspect="1"/>
          </p:cNvPicPr>
          <p:nvPr/>
        </p:nvPicPr>
        <p:blipFill>
          <a:blip r:embed="rId5"/>
          <a:stretch>
            <a:fillRect/>
          </a:stretch>
        </p:blipFill>
        <p:spPr>
          <a:xfrm>
            <a:off x="6425178" y="5472461"/>
            <a:ext cx="10792957" cy="4090639"/>
          </a:xfrm>
          <a:prstGeom prst="rect">
            <a:avLst/>
          </a:prstGeom>
        </p:spPr>
      </p:pic>
      <p:sp>
        <p:nvSpPr>
          <p:cNvPr id="21" name="TextBox 20">
            <a:extLst>
              <a:ext uri="{FF2B5EF4-FFF2-40B4-BE49-F238E27FC236}">
                <a16:creationId xmlns:a16="http://schemas.microsoft.com/office/drawing/2014/main" id="{7A47C89D-8CAB-CE58-BA9F-FDC48CF335F7}"/>
              </a:ext>
            </a:extLst>
          </p:cNvPr>
          <p:cNvSpPr txBox="1"/>
          <p:nvPr/>
        </p:nvSpPr>
        <p:spPr>
          <a:xfrm>
            <a:off x="7696200" y="9662985"/>
            <a:ext cx="9144000" cy="369332"/>
          </a:xfrm>
          <a:prstGeom prst="rect">
            <a:avLst/>
          </a:prstGeom>
          <a:noFill/>
        </p:spPr>
        <p:txBody>
          <a:bodyPr wrap="square">
            <a:spAutoFit/>
          </a:bodyPr>
          <a:lstStyle/>
          <a:p>
            <a:r>
              <a:rPr lang="en-US" sz="1800" spc="-17" dirty="0">
                <a:solidFill>
                  <a:srgbClr val="C4ECFF"/>
                </a:solidFill>
                <a:latin typeface="Helvetica World "/>
                <a:ea typeface="Helvetica World Bold"/>
                <a:cs typeface="Helvetica World Bold"/>
                <a:sym typeface="Helvetica World Bold"/>
              </a:rPr>
              <a:t>(Anozie et al., 2024)</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3804905" y="-616941"/>
            <a:ext cx="7024991" cy="7024991"/>
          </a:xfrm>
          <a:custGeom>
            <a:avLst/>
            <a:gdLst/>
            <a:ahLst/>
            <a:cxnLst/>
            <a:rect l="l" t="t" r="r" b="b"/>
            <a:pathLst>
              <a:path w="7024991" h="7024991">
                <a:moveTo>
                  <a:pt x="0" y="0"/>
                </a:moveTo>
                <a:lnTo>
                  <a:pt x="7024992" y="0"/>
                </a:lnTo>
                <a:lnTo>
                  <a:pt x="7024992" y="7024991"/>
                </a:lnTo>
                <a:lnTo>
                  <a:pt x="0" y="702499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rot="-5400000">
            <a:off x="6085067" y="5872718"/>
            <a:ext cx="6284859" cy="3204799"/>
          </a:xfrm>
          <a:custGeom>
            <a:avLst/>
            <a:gdLst/>
            <a:ahLst/>
            <a:cxnLst/>
            <a:rect l="l" t="t" r="r" b="b"/>
            <a:pathLst>
              <a:path w="6284859" h="3204799">
                <a:moveTo>
                  <a:pt x="0" y="0"/>
                </a:moveTo>
                <a:lnTo>
                  <a:pt x="6284859" y="0"/>
                </a:lnTo>
                <a:lnTo>
                  <a:pt x="6284859" y="3204800"/>
                </a:lnTo>
                <a:lnTo>
                  <a:pt x="0" y="3204800"/>
                </a:lnTo>
                <a:lnTo>
                  <a:pt x="0" y="0"/>
                </a:lnTo>
                <a:close/>
              </a:path>
            </a:pathLst>
          </a:custGeom>
          <a:blipFill>
            <a:blip>
              <a:extLst>
                <a:ext uri="{96DAC541-7B7A-43D3-8B79-37D633B846F1}">
                  <asvg:svgBlip xmlns:asvg="http://schemas.microsoft.com/office/drawing/2016/SVG/main" r:embed="rId4"/>
                </a:ext>
              </a:extLst>
            </a:blip>
            <a:stretch>
              <a:fillRect b="-96107"/>
            </a:stretch>
          </a:blipFill>
        </p:spPr>
      </p:sp>
      <p:sp>
        <p:nvSpPr>
          <p:cNvPr id="10" name="TextBox 5">
            <a:extLst>
              <a:ext uri="{FF2B5EF4-FFF2-40B4-BE49-F238E27FC236}">
                <a16:creationId xmlns:a16="http://schemas.microsoft.com/office/drawing/2014/main" id="{E928FC33-15E3-8D81-C460-44C32C8E7C0B}"/>
              </a:ext>
            </a:extLst>
          </p:cNvPr>
          <p:cNvSpPr txBox="1"/>
          <p:nvPr/>
        </p:nvSpPr>
        <p:spPr>
          <a:xfrm>
            <a:off x="1873761" y="1490228"/>
            <a:ext cx="14540478" cy="729430"/>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Recommendations and Conclusion</a:t>
            </a:r>
          </a:p>
        </p:txBody>
      </p:sp>
      <p:sp>
        <p:nvSpPr>
          <p:cNvPr id="12" name="TextBox 10">
            <a:extLst>
              <a:ext uri="{FF2B5EF4-FFF2-40B4-BE49-F238E27FC236}">
                <a16:creationId xmlns:a16="http://schemas.microsoft.com/office/drawing/2014/main" id="{3A8BF2FE-CA95-F8BF-4BD7-BCA35272FF77}"/>
              </a:ext>
            </a:extLst>
          </p:cNvPr>
          <p:cNvSpPr txBox="1"/>
          <p:nvPr/>
        </p:nvSpPr>
        <p:spPr>
          <a:xfrm>
            <a:off x="1219584" y="3563028"/>
            <a:ext cx="8990833" cy="4739759"/>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New businesses should adopt information systems efficiently to enhance their operational efficiency.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Short-term strategy (TPS): TPS for managing regular business operations (</a:t>
            </a:r>
            <a:r>
              <a:rPr lang="en-US" sz="2800" spc="-17" dirty="0" err="1">
                <a:solidFill>
                  <a:srgbClr val="C4ECFF"/>
                </a:solidFill>
                <a:latin typeface="Helvetica World "/>
                <a:ea typeface="Helvetica World Bold"/>
                <a:cs typeface="Helvetica World Bold"/>
                <a:sym typeface="Helvetica World Bold"/>
              </a:rPr>
              <a:t>Wahsheh</a:t>
            </a:r>
            <a:r>
              <a:rPr lang="en-US" sz="2800" spc="-17" dirty="0">
                <a:solidFill>
                  <a:srgbClr val="C4ECFF"/>
                </a:solidFill>
                <a:latin typeface="Helvetica World "/>
                <a:ea typeface="Helvetica World Bold"/>
                <a:cs typeface="Helvetica World Bold"/>
                <a:sym typeface="Helvetica World Bold"/>
              </a:rPr>
              <a:t> et al., 2023).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Medium-term Strategy (MIS): MIS for management decisions and reporting (Erica et al., 2024).</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Long-term Strategy (ERP): ERP for adding strategic value to </a:t>
            </a:r>
            <a:r>
              <a:rPr lang="en-US" sz="2800" spc="-17" dirty="0" err="1">
                <a:solidFill>
                  <a:srgbClr val="C4ECFF"/>
                </a:solidFill>
                <a:latin typeface="Helvetica World "/>
                <a:ea typeface="Helvetica World Bold"/>
                <a:cs typeface="Helvetica World Bold"/>
                <a:sym typeface="Helvetica World Bold"/>
              </a:rPr>
              <a:t>organisations</a:t>
            </a:r>
            <a:r>
              <a:rPr lang="en-US" sz="2800" spc="-17" dirty="0">
                <a:solidFill>
                  <a:srgbClr val="C4ECFF"/>
                </a:solidFill>
                <a:latin typeface="Helvetica World "/>
                <a:ea typeface="Helvetica World Bold"/>
                <a:cs typeface="Helvetica World Bold"/>
                <a:sym typeface="Helvetica World Bold"/>
              </a:rPr>
              <a:t> (Weerasekara and Gooneratne, 2023).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Essential actions: Protect customer data, invest in employee training, and cybersecurity systems. </a:t>
            </a:r>
          </a:p>
        </p:txBody>
      </p:sp>
      <p:pic>
        <p:nvPicPr>
          <p:cNvPr id="15" name="Picture 14">
            <a:extLst>
              <a:ext uri="{FF2B5EF4-FFF2-40B4-BE49-F238E27FC236}">
                <a16:creationId xmlns:a16="http://schemas.microsoft.com/office/drawing/2014/main" id="{5D932C37-7162-9465-EE8B-A35C2BDA7668}"/>
              </a:ext>
            </a:extLst>
          </p:cNvPr>
          <p:cNvPicPr>
            <a:picLocks noChangeAspect="1"/>
          </p:cNvPicPr>
          <p:nvPr/>
        </p:nvPicPr>
        <p:blipFill>
          <a:blip r:embed="rId5"/>
          <a:srcRect l="21605" r="22882" b="8832"/>
          <a:stretch>
            <a:fillRect/>
          </a:stretch>
        </p:blipFill>
        <p:spPr>
          <a:xfrm>
            <a:off x="11125200" y="2770596"/>
            <a:ext cx="6324622" cy="632462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7" name="TextBox 16">
            <a:extLst>
              <a:ext uri="{FF2B5EF4-FFF2-40B4-BE49-F238E27FC236}">
                <a16:creationId xmlns:a16="http://schemas.microsoft.com/office/drawing/2014/main" id="{736F540F-CE47-ADF7-A2DA-98A786413745}"/>
              </a:ext>
            </a:extLst>
          </p:cNvPr>
          <p:cNvSpPr txBox="1"/>
          <p:nvPr/>
        </p:nvSpPr>
        <p:spPr>
          <a:xfrm>
            <a:off x="11125200" y="9330823"/>
            <a:ext cx="9144000" cy="369332"/>
          </a:xfrm>
          <a:prstGeom prst="rect">
            <a:avLst/>
          </a:prstGeom>
          <a:noFill/>
        </p:spPr>
        <p:txBody>
          <a:bodyPr wrap="square">
            <a:spAutoFit/>
          </a:bodyPr>
          <a:lstStyle/>
          <a:p>
            <a:r>
              <a:rPr lang="en-US" sz="1800" spc="-17" dirty="0">
                <a:solidFill>
                  <a:srgbClr val="C4ECFF"/>
                </a:solidFill>
                <a:latin typeface="Helvetica World "/>
                <a:ea typeface="Helvetica World Bold"/>
                <a:cs typeface="Helvetica World Bold"/>
                <a:sym typeface="Helvetica World Bold"/>
              </a:rPr>
              <a:t>(Erica et al., 2024)</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11756594" y="-507549"/>
            <a:ext cx="7024991" cy="7024991"/>
          </a:xfrm>
          <a:custGeom>
            <a:avLst/>
            <a:gdLst/>
            <a:ahLst/>
            <a:cxnLst/>
            <a:rect l="l" t="t" r="r" b="b"/>
            <a:pathLst>
              <a:path w="7024991" h="7024991">
                <a:moveTo>
                  <a:pt x="0" y="0"/>
                </a:moveTo>
                <a:lnTo>
                  <a:pt x="7024991" y="0"/>
                </a:lnTo>
                <a:lnTo>
                  <a:pt x="7024991" y="7024992"/>
                </a:lnTo>
                <a:lnTo>
                  <a:pt x="0" y="702499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5400000">
            <a:off x="8072990" y="5838444"/>
            <a:ext cx="6284859" cy="3204799"/>
          </a:xfrm>
          <a:custGeom>
            <a:avLst/>
            <a:gdLst/>
            <a:ahLst/>
            <a:cxnLst/>
            <a:rect l="l" t="t" r="r" b="b"/>
            <a:pathLst>
              <a:path w="6284859" h="3204799">
                <a:moveTo>
                  <a:pt x="0" y="0"/>
                </a:moveTo>
                <a:lnTo>
                  <a:pt x="6284859" y="0"/>
                </a:lnTo>
                <a:lnTo>
                  <a:pt x="6284859" y="3204799"/>
                </a:lnTo>
                <a:lnTo>
                  <a:pt x="0" y="3204799"/>
                </a:lnTo>
                <a:lnTo>
                  <a:pt x="0" y="0"/>
                </a:lnTo>
                <a:close/>
              </a:path>
            </a:pathLst>
          </a:custGeom>
          <a:blipFill>
            <a:blip>
              <a:extLst>
                <a:ext uri="{96DAC541-7B7A-43D3-8B79-37D633B846F1}">
                  <asvg:svgBlip xmlns:asvg="http://schemas.microsoft.com/office/drawing/2016/SVG/main" r:embed="rId4"/>
                </a:ext>
              </a:extLst>
            </a:blip>
            <a:stretch>
              <a:fillRect b="-96107"/>
            </a:stretch>
          </a:blipFill>
        </p:spPr>
      </p:sp>
      <p:sp>
        <p:nvSpPr>
          <p:cNvPr id="8" name="TextBox 8"/>
          <p:cNvSpPr txBox="1"/>
          <p:nvPr/>
        </p:nvSpPr>
        <p:spPr>
          <a:xfrm>
            <a:off x="7153789" y="777936"/>
            <a:ext cx="8115300" cy="729430"/>
          </a:xfrm>
          <a:prstGeom prst="rect">
            <a:avLst/>
          </a:prstGeom>
        </p:spPr>
        <p:txBody>
          <a:bodyPr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References </a:t>
            </a:r>
          </a:p>
        </p:txBody>
      </p:sp>
      <p:sp>
        <p:nvSpPr>
          <p:cNvPr id="10" name="TextBox 10">
            <a:extLst>
              <a:ext uri="{FF2B5EF4-FFF2-40B4-BE49-F238E27FC236}">
                <a16:creationId xmlns:a16="http://schemas.microsoft.com/office/drawing/2014/main" id="{6C19F303-50D1-ED4E-8294-1D9DB3894C05}"/>
              </a:ext>
            </a:extLst>
          </p:cNvPr>
          <p:cNvSpPr txBox="1"/>
          <p:nvPr/>
        </p:nvSpPr>
        <p:spPr>
          <a:xfrm>
            <a:off x="388495" y="1392257"/>
            <a:ext cx="17511009" cy="8309967"/>
          </a:xfrm>
          <a:prstGeom prst="rect">
            <a:avLst/>
          </a:prstGeom>
        </p:spPr>
        <p:txBody>
          <a:bodyPr wrap="square" lIns="0" tIns="0" rIns="0" bIns="0" rtlCol="0" anchor="t">
            <a:spAutoFit/>
          </a:bodyPr>
          <a:lstStyle/>
          <a:p>
            <a:pPr algn="l">
              <a:spcBef>
                <a:spcPct val="0"/>
              </a:spcBef>
            </a:pPr>
            <a:r>
              <a:rPr lang="en-US" sz="2000" spc="-17" dirty="0">
                <a:solidFill>
                  <a:srgbClr val="C4ECFF"/>
                </a:solidFill>
                <a:latin typeface="Helvetica World "/>
                <a:ea typeface="Helvetica World Bold"/>
                <a:cs typeface="Helvetica World Bold"/>
                <a:sym typeface="Helvetica World Bold"/>
              </a:rPr>
              <a:t>Adeleke, A.G., </a:t>
            </a:r>
            <a:r>
              <a:rPr lang="en-US" sz="2000" spc="-17" dirty="0" err="1">
                <a:solidFill>
                  <a:srgbClr val="C4ECFF"/>
                </a:solidFill>
                <a:latin typeface="Helvetica World "/>
                <a:ea typeface="Helvetica World Bold"/>
                <a:cs typeface="Helvetica World Bold"/>
                <a:sym typeface="Helvetica World Bold"/>
              </a:rPr>
              <a:t>Sanyaolu</a:t>
            </a:r>
            <a:r>
              <a:rPr lang="en-US" sz="2000" spc="-17" dirty="0">
                <a:solidFill>
                  <a:srgbClr val="C4ECFF"/>
                </a:solidFill>
                <a:latin typeface="Helvetica World "/>
                <a:ea typeface="Helvetica World Bold"/>
                <a:cs typeface="Helvetica World Bold"/>
                <a:sym typeface="Helvetica World Bold"/>
              </a:rPr>
              <a:t>, T.O., </a:t>
            </a:r>
            <a:r>
              <a:rPr lang="en-US" sz="2000" spc="-17" dirty="0" err="1">
                <a:solidFill>
                  <a:srgbClr val="C4ECFF"/>
                </a:solidFill>
                <a:latin typeface="Helvetica World "/>
                <a:ea typeface="Helvetica World Bold"/>
                <a:cs typeface="Helvetica World Bold"/>
                <a:sym typeface="Helvetica World Bold"/>
              </a:rPr>
              <a:t>Efunniyi</a:t>
            </a:r>
            <a:r>
              <a:rPr lang="en-US" sz="2000" spc="-17" dirty="0">
                <a:solidFill>
                  <a:srgbClr val="C4ECFF"/>
                </a:solidFill>
                <a:latin typeface="Helvetica World "/>
                <a:ea typeface="Helvetica World Bold"/>
                <a:cs typeface="Helvetica World Bold"/>
                <a:sym typeface="Helvetica World Bold"/>
              </a:rPr>
              <a:t>, C.P., </a:t>
            </a:r>
            <a:r>
              <a:rPr lang="en-US" sz="2000" spc="-17" dirty="0" err="1">
                <a:solidFill>
                  <a:srgbClr val="C4ECFF"/>
                </a:solidFill>
                <a:latin typeface="Helvetica World "/>
                <a:ea typeface="Helvetica World Bold"/>
                <a:cs typeface="Helvetica World Bold"/>
                <a:sym typeface="Helvetica World Bold"/>
              </a:rPr>
              <a:t>Akwawa</a:t>
            </a:r>
            <a:r>
              <a:rPr lang="en-US" sz="2000" spc="-17" dirty="0">
                <a:solidFill>
                  <a:srgbClr val="C4ECFF"/>
                </a:solidFill>
                <a:latin typeface="Helvetica World "/>
                <a:ea typeface="Helvetica World Bold"/>
                <a:cs typeface="Helvetica World Bold"/>
                <a:sym typeface="Helvetica World Bold"/>
              </a:rPr>
              <a:t>, L.A. and </a:t>
            </a:r>
            <a:r>
              <a:rPr lang="en-US" sz="2000" spc="-17" dirty="0" err="1">
                <a:solidFill>
                  <a:srgbClr val="C4ECFF"/>
                </a:solidFill>
                <a:latin typeface="Helvetica World "/>
                <a:ea typeface="Helvetica World Bold"/>
                <a:cs typeface="Helvetica World Bold"/>
                <a:sym typeface="Helvetica World Bold"/>
              </a:rPr>
              <a:t>Azubuko</a:t>
            </a:r>
            <a:r>
              <a:rPr lang="en-US" sz="2000" spc="-17" dirty="0">
                <a:solidFill>
                  <a:srgbClr val="C4ECFF"/>
                </a:solidFill>
                <a:latin typeface="Helvetica World "/>
                <a:ea typeface="Helvetica World Bold"/>
                <a:cs typeface="Helvetica World Bold"/>
                <a:sym typeface="Helvetica World Bold"/>
              </a:rPr>
              <a:t>, C.F., (2022). Optimizing systems integration for enhanced transaction volumes in Fintech. Finance &amp; Accounting Research Journal P-ISSN, pp.345-363.</a:t>
            </a:r>
          </a:p>
          <a:p>
            <a:pPr algn="l">
              <a:spcBef>
                <a:spcPct val="0"/>
              </a:spcBef>
            </a:pPr>
            <a:r>
              <a:rPr lang="en-US" sz="2000" spc="-17" dirty="0">
                <a:solidFill>
                  <a:srgbClr val="C4ECFF"/>
                </a:solidFill>
                <a:latin typeface="Helvetica World "/>
                <a:ea typeface="Helvetica World Bold"/>
                <a:cs typeface="Helvetica World Bold"/>
                <a:sym typeface="Helvetica World Bold"/>
              </a:rPr>
              <a:t>Anozie, U.C., Pieterson, K., </a:t>
            </a:r>
            <a:r>
              <a:rPr lang="en-US" sz="2000" spc="-17" dirty="0" err="1">
                <a:solidFill>
                  <a:srgbClr val="C4ECFF"/>
                </a:solidFill>
                <a:latin typeface="Helvetica World "/>
                <a:ea typeface="Helvetica World Bold"/>
                <a:cs typeface="Helvetica World Bold"/>
                <a:sym typeface="Helvetica World Bold"/>
              </a:rPr>
              <a:t>Onyenahazi</a:t>
            </a:r>
            <a:r>
              <a:rPr lang="en-US" sz="2000" spc="-17" dirty="0">
                <a:solidFill>
                  <a:srgbClr val="C4ECFF"/>
                </a:solidFill>
                <a:latin typeface="Helvetica World "/>
                <a:ea typeface="Helvetica World Bold"/>
                <a:cs typeface="Helvetica World Bold"/>
                <a:sym typeface="Helvetica World Bold"/>
              </a:rPr>
              <a:t>, O.B., Chukwuebuka, U.O. and </a:t>
            </a:r>
            <a:r>
              <a:rPr lang="en-US" sz="2000" spc="-17" dirty="0" err="1">
                <a:solidFill>
                  <a:srgbClr val="C4ECFF"/>
                </a:solidFill>
                <a:latin typeface="Helvetica World "/>
                <a:ea typeface="Helvetica World Bold"/>
                <a:cs typeface="Helvetica World Bold"/>
                <a:sym typeface="Helvetica World Bold"/>
              </a:rPr>
              <a:t>Ekeocha</a:t>
            </a:r>
            <a:r>
              <a:rPr lang="en-US" sz="2000" spc="-17" dirty="0">
                <a:solidFill>
                  <a:srgbClr val="C4ECFF"/>
                </a:solidFill>
                <a:latin typeface="Helvetica World "/>
                <a:ea typeface="Helvetica World Bold"/>
                <a:cs typeface="Helvetica World Bold"/>
                <a:sym typeface="Helvetica World Bold"/>
              </a:rPr>
              <a:t>, P.C., (2024). Integration of IoT technology in lean manufacturing for real-time supply chain optimization. International Journal of Science and Research Archive, 12(2), pp.1948-1957.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Awamleh</a:t>
            </a:r>
            <a:r>
              <a:rPr lang="en-US" sz="2000" spc="-17" dirty="0">
                <a:solidFill>
                  <a:srgbClr val="C4ECFF"/>
                </a:solidFill>
                <a:latin typeface="Helvetica World "/>
                <a:ea typeface="Helvetica World Bold"/>
                <a:cs typeface="Helvetica World Bold"/>
                <a:sym typeface="Helvetica World Bold"/>
              </a:rPr>
              <a:t>, F. and Ertugan, A., (2021). The relationship between information technology capabilities, organizational intelligence, and competitive advantage. Sage Open, 11(2), p.21582440211015201.</a:t>
            </a:r>
          </a:p>
          <a:p>
            <a:pPr algn="l">
              <a:spcBef>
                <a:spcPct val="0"/>
              </a:spcBef>
            </a:pPr>
            <a:r>
              <a:rPr lang="en-US" sz="2000" spc="-17" dirty="0" err="1">
                <a:solidFill>
                  <a:srgbClr val="C4ECFF"/>
                </a:solidFill>
                <a:latin typeface="Helvetica World "/>
                <a:ea typeface="Helvetica World Bold"/>
                <a:cs typeface="Helvetica World Bold"/>
                <a:sym typeface="Helvetica World Bold"/>
              </a:rPr>
              <a:t>Bedewy</a:t>
            </a:r>
            <a:r>
              <a:rPr lang="en-US" sz="2000" spc="-17" dirty="0">
                <a:solidFill>
                  <a:srgbClr val="C4ECFF"/>
                </a:solidFill>
                <a:latin typeface="Helvetica World "/>
                <a:ea typeface="Helvetica World Bold"/>
                <a:cs typeface="Helvetica World Bold"/>
                <a:sym typeface="Helvetica World Bold"/>
              </a:rPr>
              <a:t>, S.F., (2024). The impact of data security and privacy concerns on the implementation of integrated. Smart Cities: Foundations and Perspectives, 59.</a:t>
            </a:r>
          </a:p>
          <a:p>
            <a:pPr algn="l">
              <a:spcBef>
                <a:spcPct val="0"/>
              </a:spcBef>
            </a:pPr>
            <a:r>
              <a:rPr lang="en-US" sz="2000" spc="-17" dirty="0">
                <a:solidFill>
                  <a:srgbClr val="C4ECFF"/>
                </a:solidFill>
                <a:latin typeface="Helvetica World "/>
                <a:ea typeface="Helvetica World Bold"/>
                <a:cs typeface="Helvetica World Bold"/>
                <a:sym typeface="Helvetica World Bold"/>
              </a:rPr>
              <a:t>Erica, A., </a:t>
            </a:r>
            <a:r>
              <a:rPr lang="en-US" sz="2000" spc="-17" dirty="0" err="1">
                <a:solidFill>
                  <a:srgbClr val="C4ECFF"/>
                </a:solidFill>
                <a:latin typeface="Helvetica World "/>
                <a:ea typeface="Helvetica World Bold"/>
                <a:cs typeface="Helvetica World Bold"/>
                <a:sym typeface="Helvetica World Bold"/>
              </a:rPr>
              <a:t>Gantari</a:t>
            </a:r>
            <a:r>
              <a:rPr lang="en-US" sz="2000" spc="-17" dirty="0">
                <a:solidFill>
                  <a:srgbClr val="C4ECFF"/>
                </a:solidFill>
                <a:latin typeface="Helvetica World "/>
                <a:ea typeface="Helvetica World Bold"/>
                <a:cs typeface="Helvetica World Bold"/>
                <a:sym typeface="Helvetica World Bold"/>
              </a:rPr>
              <a:t>, L., </a:t>
            </a:r>
            <a:r>
              <a:rPr lang="en-US" sz="2000" spc="-17" dirty="0" err="1">
                <a:solidFill>
                  <a:srgbClr val="C4ECFF"/>
                </a:solidFill>
                <a:latin typeface="Helvetica World "/>
                <a:ea typeface="Helvetica World Bold"/>
                <a:cs typeface="Helvetica World Bold"/>
                <a:sym typeface="Helvetica World Bold"/>
              </a:rPr>
              <a:t>Qurotulain</a:t>
            </a:r>
            <a:r>
              <a:rPr lang="en-US" sz="2000" spc="-17" dirty="0">
                <a:solidFill>
                  <a:srgbClr val="C4ECFF"/>
                </a:solidFill>
                <a:latin typeface="Helvetica World "/>
                <a:ea typeface="Helvetica World Bold"/>
                <a:cs typeface="Helvetica World Bold"/>
                <a:sym typeface="Helvetica World Bold"/>
              </a:rPr>
              <a:t>, O., </a:t>
            </a:r>
            <a:r>
              <a:rPr lang="en-US" sz="2000" spc="-17" dirty="0" err="1">
                <a:solidFill>
                  <a:srgbClr val="C4ECFF"/>
                </a:solidFill>
                <a:latin typeface="Helvetica World "/>
                <a:ea typeface="Helvetica World Bold"/>
                <a:cs typeface="Helvetica World Bold"/>
                <a:sym typeface="Helvetica World Bold"/>
              </a:rPr>
              <a:t>Nuche</a:t>
            </a:r>
            <a:r>
              <a:rPr lang="en-US" sz="2000" spc="-17" dirty="0">
                <a:solidFill>
                  <a:srgbClr val="C4ECFF"/>
                </a:solidFill>
                <a:latin typeface="Helvetica World "/>
                <a:ea typeface="Helvetica World Bold"/>
                <a:cs typeface="Helvetica World Bold"/>
                <a:sym typeface="Helvetica World Bold"/>
              </a:rPr>
              <a:t>, A. and Sy, O., (2024). Optimizing decision-making: Data analytics applications in management information systems. APTISI Transactions on Management, 8(2), pp.115-122.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Faccia</a:t>
            </a:r>
            <a:r>
              <a:rPr lang="en-US" sz="2000" spc="-17" dirty="0">
                <a:solidFill>
                  <a:srgbClr val="C4ECFF"/>
                </a:solidFill>
                <a:latin typeface="Helvetica World "/>
                <a:ea typeface="Helvetica World Bold"/>
                <a:cs typeface="Helvetica World Bold"/>
                <a:sym typeface="Helvetica World Bold"/>
              </a:rPr>
              <a:t>, A. and Petratos, P., (2021). Blockchain, enterprise resource planning (ERP) and accounting information systems (AIS): Research on e-procurement and system integration. Applied Sciences, 11(15), p.6792.</a:t>
            </a:r>
          </a:p>
          <a:p>
            <a:pPr algn="l">
              <a:spcBef>
                <a:spcPct val="0"/>
              </a:spcBef>
            </a:pPr>
            <a:r>
              <a:rPr lang="en-US" sz="2000" spc="-17" dirty="0">
                <a:solidFill>
                  <a:srgbClr val="C4ECFF"/>
                </a:solidFill>
                <a:latin typeface="Helvetica World "/>
                <a:ea typeface="Helvetica World Bold"/>
                <a:cs typeface="Helvetica World Bold"/>
                <a:sym typeface="Helvetica World Bold"/>
              </a:rPr>
              <a:t>George, A.S., Baskar, T. and </a:t>
            </a:r>
            <a:r>
              <a:rPr lang="en-US" sz="2000" spc="-17" dirty="0" err="1">
                <a:solidFill>
                  <a:srgbClr val="C4ECFF"/>
                </a:solidFill>
                <a:latin typeface="Helvetica World "/>
                <a:ea typeface="Helvetica World Bold"/>
                <a:cs typeface="Helvetica World Bold"/>
                <a:sym typeface="Helvetica World Bold"/>
              </a:rPr>
              <a:t>Srikaanth</a:t>
            </a:r>
            <a:r>
              <a:rPr lang="en-US" sz="2000" spc="-17" dirty="0">
                <a:solidFill>
                  <a:srgbClr val="C4ECFF"/>
                </a:solidFill>
                <a:latin typeface="Helvetica World "/>
                <a:ea typeface="Helvetica World Bold"/>
                <a:cs typeface="Helvetica World Bold"/>
                <a:sym typeface="Helvetica World Bold"/>
              </a:rPr>
              <a:t>, P.B., (2024). Cyber threats to critical infrastructure: assessing vulnerabilities across key sectors. Partners Universal International Innovation Journal, 2(1), pp.51-75.</a:t>
            </a:r>
          </a:p>
          <a:p>
            <a:pPr algn="l">
              <a:spcBef>
                <a:spcPct val="0"/>
              </a:spcBef>
            </a:pPr>
            <a:r>
              <a:rPr lang="en-US" sz="2000" spc="-17" dirty="0">
                <a:solidFill>
                  <a:srgbClr val="C4ECFF"/>
                </a:solidFill>
                <a:latin typeface="Helvetica World "/>
                <a:ea typeface="Helvetica World Bold"/>
                <a:cs typeface="Helvetica World Bold"/>
                <a:sym typeface="Helvetica World Bold"/>
              </a:rPr>
              <a:t>Monica-Teodora, S. and Ionela, M.M., (2025). Integration of Data Science in Institutional Management Decision Support System. In International Conference on Enterprise Information Systems, ICEIS-Proceedings (pp. 820-829).</a:t>
            </a:r>
          </a:p>
          <a:p>
            <a:pPr algn="l">
              <a:spcBef>
                <a:spcPct val="0"/>
              </a:spcBef>
            </a:pPr>
            <a:r>
              <a:rPr lang="en-US" sz="2000" spc="-17" dirty="0" err="1">
                <a:solidFill>
                  <a:srgbClr val="C4ECFF"/>
                </a:solidFill>
                <a:latin typeface="Helvetica World "/>
                <a:ea typeface="Helvetica World Bold"/>
                <a:cs typeface="Helvetica World Bold"/>
                <a:sym typeface="Helvetica World Bold"/>
              </a:rPr>
              <a:t>Nweje</a:t>
            </a:r>
            <a:r>
              <a:rPr lang="en-US" sz="2000" spc="-17" dirty="0">
                <a:solidFill>
                  <a:srgbClr val="C4ECFF"/>
                </a:solidFill>
                <a:latin typeface="Helvetica World "/>
                <a:ea typeface="Helvetica World Bold"/>
                <a:cs typeface="Helvetica World Bold"/>
                <a:sym typeface="Helvetica World Bold"/>
              </a:rPr>
              <a:t>, U. and Taiwo, M., (2025). Leveraging Artificial Intelligence for predictive supply chain management, focus on how AI-driven tools are revolutionizing demand forecasting and inventory optimization. International Journal of Science and Research Archive, 14(1), pp.230-250.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Önden</a:t>
            </a:r>
            <a:r>
              <a:rPr lang="en-US" sz="2000" spc="-17" dirty="0">
                <a:solidFill>
                  <a:srgbClr val="C4ECFF"/>
                </a:solidFill>
                <a:latin typeface="Helvetica World "/>
                <a:ea typeface="Helvetica World Bold"/>
                <a:cs typeface="Helvetica World Bold"/>
                <a:sym typeface="Helvetica World Bold"/>
              </a:rPr>
              <a:t>, A., (2026). A systemic approach to decision support and automation: the role of big data analytics and real-time processing in management information systems. Systems, 14(2), p.216.</a:t>
            </a:r>
          </a:p>
          <a:p>
            <a:pPr algn="l">
              <a:spcBef>
                <a:spcPct val="0"/>
              </a:spcBef>
            </a:pPr>
            <a:r>
              <a:rPr lang="en-US" sz="2000" spc="-17" dirty="0">
                <a:solidFill>
                  <a:srgbClr val="C4ECFF"/>
                </a:solidFill>
                <a:latin typeface="Helvetica World "/>
                <a:ea typeface="Helvetica World Bold"/>
                <a:cs typeface="Helvetica World Bold"/>
                <a:sym typeface="Helvetica World Bold"/>
              </a:rPr>
              <a:t>Pearlson, K.E., Saunders, C.S. and Galletta, D.F., (2024). Managing and using information systems: A strategic approach. John Wiley &amp; Sons.</a:t>
            </a:r>
          </a:p>
          <a:p>
            <a:pPr algn="l">
              <a:spcBef>
                <a:spcPct val="0"/>
              </a:spcBef>
            </a:pPr>
            <a:r>
              <a:rPr lang="en-US" sz="2000" spc="-17" dirty="0" err="1">
                <a:solidFill>
                  <a:srgbClr val="C4ECFF"/>
                </a:solidFill>
                <a:latin typeface="Helvetica World "/>
                <a:ea typeface="Helvetica World Bold"/>
                <a:cs typeface="Helvetica World Bold"/>
                <a:sym typeface="Helvetica World Bold"/>
              </a:rPr>
              <a:t>Sarioguz</a:t>
            </a:r>
            <a:r>
              <a:rPr lang="en-US" sz="2000" spc="-17" dirty="0">
                <a:solidFill>
                  <a:srgbClr val="C4ECFF"/>
                </a:solidFill>
                <a:latin typeface="Helvetica World "/>
                <a:ea typeface="Helvetica World Bold"/>
                <a:cs typeface="Helvetica World Bold"/>
                <a:sym typeface="Helvetica World Bold"/>
              </a:rPr>
              <a:t>, O. and Miser, E., (2024). Assessing the role of artificial intelligence in enhancing customer personalization: A study of ethical and privacy implications in digital marketing. International Journal of Science and Research Archive, 13(2), p.8123825.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Wahsheh</a:t>
            </a:r>
            <a:r>
              <a:rPr lang="en-US" sz="2000" spc="-17" dirty="0">
                <a:solidFill>
                  <a:srgbClr val="C4ECFF"/>
                </a:solidFill>
                <a:latin typeface="Helvetica World "/>
                <a:ea typeface="Helvetica World Bold"/>
                <a:cs typeface="Helvetica World Bold"/>
                <a:sym typeface="Helvetica World Bold"/>
              </a:rPr>
              <a:t>, F.R., Marie, Z., Farea, M.M., Al-</a:t>
            </a:r>
            <a:r>
              <a:rPr lang="en-US" sz="2000" spc="-17" dirty="0" err="1">
                <a:solidFill>
                  <a:srgbClr val="C4ECFF"/>
                </a:solidFill>
                <a:latin typeface="Helvetica World "/>
                <a:ea typeface="Helvetica World Bold"/>
                <a:cs typeface="Helvetica World Bold"/>
                <a:sym typeface="Helvetica World Bold"/>
              </a:rPr>
              <a:t>Haithami</a:t>
            </a:r>
            <a:r>
              <a:rPr lang="en-US" sz="2000" spc="-17" dirty="0">
                <a:solidFill>
                  <a:srgbClr val="C4ECFF"/>
                </a:solidFill>
                <a:latin typeface="Helvetica World "/>
                <a:ea typeface="Helvetica World Bold"/>
                <a:cs typeface="Helvetica World Bold"/>
                <a:sym typeface="Helvetica World Bold"/>
              </a:rPr>
              <a:t>, W.A., Mohamad, F.S. and Bisht, N., (2023), October. Operational Level System: Transaction Processing System and Decision Making. In 2023 International Conference on Computer Science and Emerging Technologies (CSET) (pp. 1-7). IEEE. </a:t>
            </a:r>
          </a:p>
          <a:p>
            <a:pPr algn="l">
              <a:spcBef>
                <a:spcPct val="0"/>
              </a:spcBef>
            </a:pPr>
            <a:r>
              <a:rPr lang="en-US" sz="2000" spc="-17" dirty="0">
                <a:solidFill>
                  <a:srgbClr val="C4ECFF"/>
                </a:solidFill>
                <a:latin typeface="Helvetica World "/>
                <a:ea typeface="Helvetica World Bold"/>
                <a:cs typeface="Helvetica World Bold"/>
                <a:sym typeface="Helvetica World Bold"/>
              </a:rPr>
              <a:t>Weerasekara, U. and Gooneratne, T., (2023). Enterprise resource planning (ERP) system implementation in a manufacturing firm: Rationales, benefits, challenges and management accounting ramifications. Accounting and Management Information Systems, 22(1), pp.86-110.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Zemmouchi-Ghomari</a:t>
            </a:r>
            <a:r>
              <a:rPr lang="en-US" sz="2000" spc="-17" dirty="0">
                <a:solidFill>
                  <a:srgbClr val="C4ECFF"/>
                </a:solidFill>
                <a:latin typeface="Helvetica World "/>
                <a:ea typeface="Helvetica World Bold"/>
                <a:cs typeface="Helvetica World Bold"/>
                <a:sym typeface="Helvetica World Bold"/>
              </a:rPr>
              <a:t>, L., (2021). Basic concepts of information systems. Contemporary Issues in Information Systems-A Global Perspective.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5037862" y="1914783"/>
            <a:ext cx="8883172" cy="4529741"/>
          </a:xfrm>
          <a:custGeom>
            <a:avLst/>
            <a:gdLst/>
            <a:ahLst/>
            <a:cxnLst/>
            <a:rect l="l" t="t" r="r" b="b"/>
            <a:pathLst>
              <a:path w="8883172" h="4529741">
                <a:moveTo>
                  <a:pt x="0" y="0"/>
                </a:moveTo>
                <a:lnTo>
                  <a:pt x="8883172" y="0"/>
                </a:lnTo>
                <a:lnTo>
                  <a:pt x="8883172" y="4529741"/>
                </a:lnTo>
                <a:lnTo>
                  <a:pt x="0" y="4529741"/>
                </a:lnTo>
                <a:lnTo>
                  <a:pt x="0" y="0"/>
                </a:lnTo>
                <a:close/>
              </a:path>
            </a:pathLst>
          </a:custGeom>
          <a:blipFill>
            <a:blip>
              <a:extLst>
                <a:ext uri="{96DAC541-7B7A-43D3-8B79-37D633B846F1}">
                  <asvg:svgBlip xmlns:asvg="http://schemas.microsoft.com/office/drawing/2016/SVG/main" r:embed="rId2"/>
                </a:ext>
              </a:extLst>
            </a:blip>
            <a:stretch>
              <a:fillRect b="-96107"/>
            </a:stretch>
          </a:blipFill>
        </p:spPr>
      </p:sp>
      <p:sp>
        <p:nvSpPr>
          <p:cNvPr id="3" name="Freeform 3"/>
          <p:cNvSpPr/>
          <p:nvPr/>
        </p:nvSpPr>
        <p:spPr>
          <a:xfrm rot="-5400000">
            <a:off x="2469748" y="5872718"/>
            <a:ext cx="6284859" cy="3204799"/>
          </a:xfrm>
          <a:custGeom>
            <a:avLst/>
            <a:gdLst/>
            <a:ahLst/>
            <a:cxnLst/>
            <a:rect l="l" t="t" r="r" b="b"/>
            <a:pathLst>
              <a:path w="6284859" h="3204799">
                <a:moveTo>
                  <a:pt x="0" y="0"/>
                </a:moveTo>
                <a:lnTo>
                  <a:pt x="6284859" y="0"/>
                </a:lnTo>
                <a:lnTo>
                  <a:pt x="6284859" y="3204800"/>
                </a:lnTo>
                <a:lnTo>
                  <a:pt x="0" y="3204800"/>
                </a:lnTo>
                <a:lnTo>
                  <a:pt x="0" y="0"/>
                </a:lnTo>
                <a:close/>
              </a:path>
            </a:pathLst>
          </a:custGeom>
          <a:blipFill>
            <a:blip>
              <a:extLst>
                <a:ext uri="{96DAC541-7B7A-43D3-8B79-37D633B846F1}">
                  <asvg:svgBlip xmlns:asvg="http://schemas.microsoft.com/office/drawing/2016/SVG/main" r:embed="rId2"/>
                </a:ext>
              </a:extLst>
            </a:blip>
            <a:stretch>
              <a:fillRect b="-96107"/>
            </a:stretch>
          </a:blipFill>
        </p:spPr>
      </p:sp>
      <p:sp>
        <p:nvSpPr>
          <p:cNvPr id="5" name="Freeform 5"/>
          <p:cNvSpPr/>
          <p:nvPr/>
        </p:nvSpPr>
        <p:spPr>
          <a:xfrm rot="749682">
            <a:off x="9455076" y="597928"/>
            <a:ext cx="7542079" cy="7316818"/>
          </a:xfrm>
          <a:custGeom>
            <a:avLst/>
            <a:gdLst/>
            <a:ahLst/>
            <a:cxnLst/>
            <a:rect l="l" t="t" r="r" b="b"/>
            <a:pathLst>
              <a:path w="7542079" h="7316818">
                <a:moveTo>
                  <a:pt x="0" y="0"/>
                </a:moveTo>
                <a:lnTo>
                  <a:pt x="7542079" y="0"/>
                </a:lnTo>
                <a:lnTo>
                  <a:pt x="7542079" y="7316818"/>
                </a:lnTo>
                <a:lnTo>
                  <a:pt x="0" y="7316818"/>
                </a:lnTo>
                <a:lnTo>
                  <a:pt x="0" y="0"/>
                </a:lnTo>
                <a:close/>
              </a:path>
            </a:pathLst>
          </a:custGeom>
          <a:blipFill>
            <a:blip r:embed="rId3"/>
            <a:stretch>
              <a:fillRect/>
            </a:stretch>
          </a:blipFill>
        </p:spPr>
      </p:sp>
      <p:sp>
        <p:nvSpPr>
          <p:cNvPr id="7" name="TextBox 7"/>
          <p:cNvSpPr txBox="1"/>
          <p:nvPr/>
        </p:nvSpPr>
        <p:spPr>
          <a:xfrm>
            <a:off x="1028700" y="5429250"/>
            <a:ext cx="6288701" cy="729430"/>
          </a:xfrm>
          <a:prstGeom prst="rect">
            <a:avLst/>
          </a:prstGeom>
        </p:spPr>
        <p:txBody>
          <a:bodyPr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3183</Words>
  <PresentationFormat>Custom</PresentationFormat>
  <Paragraphs>135</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Helvetica World Bold</vt:lpstr>
      <vt:lpstr>Wingdings</vt:lpstr>
      <vt:lpstr>Times New Roman</vt:lpstr>
      <vt:lpstr>Arial</vt:lpstr>
      <vt:lpstr>Helvetica World </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4</cp:revision>
  <dcterms:created xsi:type="dcterms:W3CDTF">2006-08-16T00:00:00Z</dcterms:created>
  <dcterms:modified xsi:type="dcterms:W3CDTF">2026-06-25T10:34:42Z</dcterms:modified>
  <dc:identifier>DAHNkFTrYvc</dc:identifier>
</cp:coreProperties>
</file>