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A1EC3B-481E-5243-B322-07A3981DB69A}" v="3" dt="2026-07-21T02:26:24.0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600"/>
    <p:restoredTop sz="92013"/>
  </p:normalViewPr>
  <p:slideViewPr>
    <p:cSldViewPr snapToGrid="0" snapToObjects="1">
      <p:cViewPr>
        <p:scale>
          <a:sx n="77" d="100"/>
          <a:sy n="77" d="100"/>
        </p:scale>
        <p:origin x="2736" y="-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uaansha Dadabhai Pimpale (2530082)" userId="0a0b7aef-49f5-4114-bcc9-56666292be07" providerId="ADAL" clId="{09CCEFAB-BEAD-59F2-AC73-584C509A87D8}"/>
    <pc:docChg chg="modSld">
      <pc:chgData name="Fuaansha Dadabhai Pimpale (2530082)" userId="0a0b7aef-49f5-4114-bcc9-56666292be07" providerId="ADAL" clId="{09CCEFAB-BEAD-59F2-AC73-584C509A87D8}" dt="2026-07-21T02:27:48.334" v="28" actId="1076"/>
      <pc:docMkLst>
        <pc:docMk/>
      </pc:docMkLst>
      <pc:sldChg chg="addSp modSp mod">
        <pc:chgData name="Fuaansha Dadabhai Pimpale (2530082)" userId="0a0b7aef-49f5-4114-bcc9-56666292be07" providerId="ADAL" clId="{09CCEFAB-BEAD-59F2-AC73-584C509A87D8}" dt="2026-07-21T02:27:48.334" v="28" actId="1076"/>
        <pc:sldMkLst>
          <pc:docMk/>
          <pc:sldMk cId="2350622548" sldId="266"/>
        </pc:sldMkLst>
        <pc:spChg chg="add mod">
          <ac:chgData name="Fuaansha Dadabhai Pimpale (2530082)" userId="0a0b7aef-49f5-4114-bcc9-56666292be07" providerId="ADAL" clId="{09CCEFAB-BEAD-59F2-AC73-584C509A87D8}" dt="2026-07-21T02:27:48.334" v="28" actId="1076"/>
          <ac:spMkLst>
            <pc:docMk/>
            <pc:sldMk cId="2350622548" sldId="266"/>
            <ac:spMk id="2" creationId="{CBF27AD6-A45A-B7BC-19C5-68ADE6AB1E95}"/>
          </ac:spMkLst>
        </pc:spChg>
        <pc:spChg chg="add mod">
          <ac:chgData name="Fuaansha Dadabhai Pimpale (2530082)" userId="0a0b7aef-49f5-4114-bcc9-56666292be07" providerId="ADAL" clId="{09CCEFAB-BEAD-59F2-AC73-584C509A87D8}" dt="2026-07-21T02:27:09.895" v="21" actId="12"/>
          <ac:spMkLst>
            <pc:docMk/>
            <pc:sldMk cId="2350622548" sldId="266"/>
            <ac:spMk id="3" creationId="{F07D7A1B-CEB8-C285-306E-972638CDBF4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A383DBB-DE43-6186-34E0-B16EB891A1FC}"/>
              </a:ext>
            </a:extLst>
          </p:cNvPr>
          <p:cNvSpPr txBox="1"/>
          <p:nvPr/>
        </p:nvSpPr>
        <p:spPr>
          <a:xfrm>
            <a:off x="210062" y="240014"/>
            <a:ext cx="11640065" cy="10156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000" dirty="0">
                <a:solidFill>
                  <a:schemeClr val="bg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TITLE</a:t>
            </a:r>
            <a:r>
              <a:rPr lang="en-US" sz="30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:- Root Cause Analysis of Failures in Neonatal Care at Countess of Chester Hospital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ECCB61-C2E3-8432-9538-611848F9D84E}"/>
              </a:ext>
            </a:extLst>
          </p:cNvPr>
          <p:cNvSpPr txBox="1"/>
          <p:nvPr/>
        </p:nvSpPr>
        <p:spPr>
          <a:xfrm>
            <a:off x="210062" y="1413063"/>
            <a:ext cx="11640065" cy="984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9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A Systems-Based Approach to Safety, Policy Reform, </a:t>
            </a:r>
          </a:p>
          <a:p>
            <a:pPr algn="ctr"/>
            <a:r>
              <a:rPr lang="en-US" sz="19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and Clinical Care Governance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0E2CAE-6AD4-17DA-2857-F5D3F7A1FC57}"/>
              </a:ext>
            </a:extLst>
          </p:cNvPr>
          <p:cNvSpPr txBox="1"/>
          <p:nvPr/>
        </p:nvSpPr>
        <p:spPr>
          <a:xfrm>
            <a:off x="210064" y="2555335"/>
            <a:ext cx="11640065" cy="40626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Chalkboard SE" panose="03050602040202020205" pitchFamily="66" charset="77"/>
                <a:ea typeface="ADLaM Display" panose="02010000000000000000" pitchFamily="2" charset="77"/>
                <a:cs typeface="Adelle Sans Devanagari" panose="02000503000000020004" pitchFamily="2" charset="-78"/>
              </a:rPr>
              <a:t>Module Code: LCHS7006</a:t>
            </a:r>
            <a:br>
              <a:rPr lang="en-US" sz="2000" dirty="0">
                <a:latin typeface="Chalkboard SE" panose="03050602040202020205" pitchFamily="66" charset="77"/>
                <a:ea typeface="ADLaM Display" panose="02010000000000000000" pitchFamily="2" charset="77"/>
                <a:cs typeface="Adelle Sans Devanagari" panose="02000503000000020004" pitchFamily="2" charset="-78"/>
              </a:rPr>
            </a:br>
            <a:r>
              <a:rPr lang="en-US" sz="2000" dirty="0">
                <a:latin typeface="Chalkboard SE" panose="03050602040202020205" pitchFamily="66" charset="77"/>
                <a:ea typeface="ADLaM Display" panose="02010000000000000000" pitchFamily="2" charset="77"/>
                <a:cs typeface="Adelle Sans Devanagari" panose="02000503000000020004" pitchFamily="2" charset="-78"/>
              </a:rPr>
              <a:t>Module Name: Quality Assurance and Service Improvements</a:t>
            </a:r>
          </a:p>
          <a:p>
            <a:pPr algn="ctr"/>
            <a:r>
              <a:rPr lang="en-US" sz="2000" dirty="0" err="1">
                <a:latin typeface="Chalkboard SE" panose="03050602040202020205" pitchFamily="66" charset="77"/>
                <a:ea typeface="ADLaM Display" panose="02010000000000000000" pitchFamily="2" charset="77"/>
                <a:cs typeface="Adelle Sans Devanagari" panose="02000503000000020004" pitchFamily="2" charset="-78"/>
              </a:rPr>
              <a:t>Programme</a:t>
            </a:r>
            <a:r>
              <a:rPr lang="en-US" sz="2000" dirty="0">
                <a:latin typeface="Chalkboard SE" panose="03050602040202020205" pitchFamily="66" charset="77"/>
                <a:ea typeface="ADLaM Display" panose="02010000000000000000" pitchFamily="2" charset="77"/>
                <a:cs typeface="Adelle Sans Devanagari" panose="02000503000000020004" pitchFamily="2" charset="-78"/>
              </a:rPr>
              <a:t>: MSc Public Health and Social Care in Practice</a:t>
            </a:r>
          </a:p>
          <a:p>
            <a:pPr algn="ctr"/>
            <a:endParaRPr lang="en-US" sz="2000" dirty="0">
              <a:latin typeface="Chalkboard SE" panose="03050602040202020205" pitchFamily="66" charset="77"/>
              <a:ea typeface="ADLaM Display" panose="02010000000000000000" pitchFamily="2" charset="77"/>
              <a:cs typeface="Adelle Sans Devanagari" panose="02000503000000020004" pitchFamily="2" charset="-78"/>
            </a:endParaRPr>
          </a:p>
          <a:p>
            <a:pPr algn="ctr"/>
            <a:endParaRPr lang="en-US" sz="2000" dirty="0">
              <a:latin typeface="Chalkboard SE" panose="03050602040202020205" pitchFamily="66" charset="77"/>
              <a:ea typeface="ADLaM Display" panose="02010000000000000000" pitchFamily="2" charset="77"/>
              <a:cs typeface="Adelle Sans Devanagari" panose="02000503000000020004" pitchFamily="2" charset="-78"/>
            </a:endParaRPr>
          </a:p>
          <a:p>
            <a:pPr algn="ctr"/>
            <a:r>
              <a:rPr lang="en-US" sz="2000" b="1" dirty="0">
                <a:solidFill>
                  <a:srgbClr val="7030A0"/>
                </a:solidFill>
              </a:rPr>
              <a:t>Presented by: Fuaansha Pimpale </a:t>
            </a:r>
            <a:br>
              <a:rPr lang="en-US" sz="2000" dirty="0">
                <a:solidFill>
                  <a:srgbClr val="7030A0"/>
                </a:solidFill>
              </a:rPr>
            </a:br>
            <a:r>
              <a:rPr lang="en-US" sz="2000" b="1" dirty="0">
                <a:solidFill>
                  <a:srgbClr val="7030A0"/>
                </a:solidFill>
              </a:rPr>
              <a:t>Student ID:2530082</a:t>
            </a:r>
          </a:p>
          <a:p>
            <a:pPr algn="ctr"/>
            <a:endParaRPr lang="en-US" sz="2000" b="1" dirty="0">
              <a:solidFill>
                <a:srgbClr val="7030A0"/>
              </a:solidFill>
              <a:latin typeface="Chalkboard SE" panose="03050602040202020205" pitchFamily="66" charset="77"/>
              <a:ea typeface="ADLaM Display" panose="02010000000000000000" pitchFamily="2" charset="77"/>
              <a:cs typeface="Adelle Sans Devanagari" panose="02000503000000020004" pitchFamily="2" charset="-78"/>
            </a:endParaRPr>
          </a:p>
          <a:p>
            <a:pPr algn="ctr"/>
            <a:r>
              <a:rPr lang="en-US" sz="2000" dirty="0">
                <a:latin typeface="Chalkboard SE" panose="03050602040202020205" pitchFamily="66" charset="77"/>
                <a:ea typeface="ADLaM Display" panose="02010000000000000000" pitchFamily="2" charset="77"/>
                <a:cs typeface="Adelle Sans Devanagari" panose="02000503000000020004" pitchFamily="2" charset="-78"/>
              </a:rPr>
              <a:t>Lecturer Name: Christopher </a:t>
            </a:r>
            <a:r>
              <a:rPr lang="en-US" sz="2000" dirty="0" err="1">
                <a:latin typeface="Chalkboard SE" panose="03050602040202020205" pitchFamily="66" charset="77"/>
                <a:ea typeface="ADLaM Display" panose="02010000000000000000" pitchFamily="2" charset="77"/>
                <a:cs typeface="Adelle Sans Devanagari" panose="02000503000000020004" pitchFamily="2" charset="-78"/>
              </a:rPr>
              <a:t>Mafuva</a:t>
            </a:r>
            <a:endParaRPr lang="en-US" sz="2000" dirty="0">
              <a:latin typeface="Chalkboard SE" panose="03050602040202020205" pitchFamily="66" charset="77"/>
              <a:ea typeface="ADLaM Display" panose="02010000000000000000" pitchFamily="2" charset="77"/>
              <a:cs typeface="Adelle Sans Devanagari" panose="02000503000000020004" pitchFamily="2" charset="-78"/>
            </a:endParaRPr>
          </a:p>
          <a:p>
            <a:pPr algn="ctr"/>
            <a:endParaRPr lang="en-US" sz="2000" dirty="0">
              <a:latin typeface="Chalkboard SE" panose="03050602040202020205" pitchFamily="66" charset="77"/>
              <a:ea typeface="ADLaM Display" panose="02010000000000000000" pitchFamily="2" charset="77"/>
              <a:cs typeface="Adelle Sans Devanagari" panose="02000503000000020004" pitchFamily="2" charset="-78"/>
            </a:endParaRPr>
          </a:p>
          <a:p>
            <a:pPr algn="ctr"/>
            <a:r>
              <a:rPr lang="en-US" sz="2000" b="1" i="1" dirty="0">
                <a:solidFill>
                  <a:srgbClr val="002060"/>
                </a:solidFill>
              </a:rPr>
              <a:t>Institution:</a:t>
            </a:r>
            <a:r>
              <a:rPr lang="en-US" sz="2000" i="1" dirty="0">
                <a:solidFill>
                  <a:srgbClr val="002060"/>
                </a:solidFill>
              </a:rPr>
              <a:t> University of Wales Trinity Saint David (UWTSD) London Campus </a:t>
            </a:r>
          </a:p>
          <a:p>
            <a:pPr algn="ctr"/>
            <a:endParaRPr lang="en-US" sz="2000" dirty="0">
              <a:latin typeface="Chalkboard SE" panose="03050602040202020205" pitchFamily="66" charset="77"/>
              <a:ea typeface="ADLaM Display" panose="02010000000000000000" pitchFamily="2" charset="77"/>
              <a:cs typeface="Adelle Sans Devanagari" panose="02000503000000020004" pitchFamily="2" charset="-78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926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1" y="61391"/>
            <a:ext cx="5334000" cy="3367609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312" y="3656971"/>
            <a:ext cx="5334001" cy="1431131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7506" y="196899"/>
            <a:ext cx="5334000" cy="13358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6732" y="1081186"/>
            <a:ext cx="4980622" cy="253916"/>
          </a:xfrm>
          <a:prstGeom prst="rect">
            <a:avLst/>
          </a:prstGeom>
          <a:noFill/>
        </p:spPr>
        <p:txBody>
          <a:bodyPr wrap="square" lIns="266700" tIns="0" rIns="0" bIns="0" anchor="t">
            <a:spAutoFit/>
          </a:bodyPr>
          <a:lstStyle/>
          <a:p>
            <a:pPr marL="342900" indent="-342900" algn="l">
              <a:buFont typeface="Wingdings" pitchFamily="2" charset="2"/>
              <a:buChar char="v"/>
            </a:pPr>
            <a:r>
              <a:rPr sz="1650" b="1" i="0" u="none" dirty="0">
                <a:solidFill>
                  <a:srgbClr val="0D9488"/>
                </a:solidFill>
                <a:latin typeface="Poppins"/>
              </a:rPr>
              <a:t>Context &amp; Crisis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3506" y="1420299"/>
            <a:ext cx="47434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The Countess of Chester Hospital (CoC) neonatal unit faced an alarming, unexpected spike in neonatal deaths and non-fatal collapses during 2015-2016.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6416" y="2334070"/>
            <a:ext cx="47434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Historically, the unit averaged 2–4 deaths annually, but spiked to over 13 mortalities, raising severe clinical questions about oversight, capability, and care structures.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3425" y="3800944"/>
            <a:ext cx="5150643" cy="2077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285750" indent="-285750" algn="l">
              <a:buFont typeface="Wingdings" pitchFamily="2" charset="2"/>
              <a:buChar char="Ø"/>
            </a:pPr>
            <a:r>
              <a:rPr sz="1350" b="0" i="0" u="none" dirty="0">
                <a:solidFill>
                  <a:srgbClr val="0F172A"/>
                </a:solidFill>
                <a:latin typeface="Poppins SemiBold"/>
              </a:rPr>
              <a:t>Analytical Purpose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5813" y="4217058"/>
            <a:ext cx="4905375" cy="6215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31"/>
              </a:lnSpc>
            </a:pPr>
            <a:r>
              <a:rPr sz="1087" b="0" i="0" u="none" dirty="0">
                <a:solidFill>
                  <a:srgbClr val="475569"/>
                </a:solidFill>
                <a:latin typeface="Inter"/>
              </a:rPr>
              <a:t>This presentation uses modern clinical safety models to look beyond individual blame. It systematically evaluates underlying failures across infrastructure, equipment, policy, and staffing.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26982" y="273926"/>
            <a:ext cx="5150643" cy="2077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285750" indent="-285750" algn="l">
              <a:buFont typeface="Wingdings" pitchFamily="2" charset="2"/>
              <a:buChar char="Ø"/>
            </a:pPr>
            <a:r>
              <a:rPr sz="1350" b="0" i="0" u="none" dirty="0">
                <a:solidFill>
                  <a:srgbClr val="0F172A"/>
                </a:solidFill>
                <a:latin typeface="Poppins SemiBold"/>
              </a:rPr>
              <a:t>Systems-Based Methodology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26982" y="647172"/>
            <a:ext cx="4905375" cy="6215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31"/>
              </a:lnSpc>
            </a:pPr>
            <a:r>
              <a:rPr sz="1087" b="0" i="0" u="none" dirty="0">
                <a:solidFill>
                  <a:srgbClr val="475569"/>
                </a:solidFill>
                <a:latin typeface="Inter"/>
              </a:rPr>
              <a:t>We utilize </a:t>
            </a:r>
            <a:r>
              <a:rPr sz="1087" b="1" i="0" u="none" dirty="0">
                <a:solidFill>
                  <a:srgbClr val="475569"/>
                </a:solidFill>
                <a:latin typeface="Inter"/>
              </a:rPr>
              <a:t>James Reason's Swiss Cheese Model</a:t>
            </a:r>
            <a:r>
              <a:rPr sz="1087" b="0" i="0" u="none" dirty="0">
                <a:solidFill>
                  <a:srgbClr val="475569"/>
                </a:solidFill>
                <a:latin typeface="Inter"/>
              </a:rPr>
              <a:t>, </a:t>
            </a:r>
            <a:r>
              <a:rPr sz="1087" b="1" i="0" u="none" dirty="0">
                <a:solidFill>
                  <a:srgbClr val="475569"/>
                </a:solidFill>
                <a:latin typeface="Inter"/>
              </a:rPr>
              <a:t>Ishikawa Fishbone Root Cause Analysis</a:t>
            </a:r>
            <a:r>
              <a:rPr sz="1087" b="0" i="0" u="none" dirty="0">
                <a:solidFill>
                  <a:srgbClr val="475569"/>
                </a:solidFill>
                <a:latin typeface="Inter"/>
              </a:rPr>
              <a:t>, and </a:t>
            </a:r>
            <a:r>
              <a:rPr sz="1087" b="1" i="0" u="none" dirty="0">
                <a:solidFill>
                  <a:srgbClr val="475569"/>
                </a:solidFill>
                <a:latin typeface="Inter"/>
              </a:rPr>
              <a:t>Donabedian's Structure-Process-Outcome Theory</a:t>
            </a:r>
            <a:r>
              <a:rPr sz="1087" b="0" i="0" u="none" dirty="0">
                <a:solidFill>
                  <a:srgbClr val="475569"/>
                </a:solidFill>
                <a:latin typeface="Inter"/>
              </a:rPr>
              <a:t> to categorize system-wide gaps.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4375" y="476250"/>
            <a:ext cx="11451431" cy="388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sz="2550" b="0" i="0" u="none" dirty="0">
                <a:solidFill>
                  <a:srgbClr val="0F172A"/>
                </a:solidFill>
                <a:latin typeface="Poppins SemiBold"/>
              </a:rPr>
              <a:t>Introduction &amp; Case Overview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71500" y="476250"/>
            <a:ext cx="47625" cy="38859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73B65B4-0E7E-12DC-0A5C-BBB79D5052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9814" y="1812131"/>
            <a:ext cx="5536407" cy="423364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1B333E5-4E3E-B279-98A9-57E399F3F2CD}"/>
              </a:ext>
            </a:extLst>
          </p:cNvPr>
          <p:cNvSpPr txBox="1"/>
          <p:nvPr/>
        </p:nvSpPr>
        <p:spPr>
          <a:xfrm>
            <a:off x="571500" y="5396387"/>
            <a:ext cx="62314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dirty="0">
                <a:solidFill>
                  <a:srgbClr val="0D9488"/>
                </a:solidFill>
                <a:latin typeface="Poppins Medium"/>
              </a:rPr>
              <a:t>The Guardian, 2023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5AAEDB3-364E-5233-3591-199A65B48D8C}"/>
              </a:ext>
            </a:extLst>
          </p:cNvPr>
          <p:cNvSpPr txBox="1"/>
          <p:nvPr/>
        </p:nvSpPr>
        <p:spPr>
          <a:xfrm>
            <a:off x="6096000" y="6210828"/>
            <a:ext cx="6231466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</a:pPr>
            <a:r>
              <a:rPr lang="en-IN" sz="1800" b="0" i="0" u="none" dirty="0">
                <a:solidFill>
                  <a:srgbClr val="334155"/>
                </a:solidFill>
                <a:latin typeface="Lato"/>
              </a:rPr>
              <a:t>Source: </a:t>
            </a:r>
            <a:r>
              <a:rPr lang="en-IN" sz="1800" b="0" i="0" u="none" dirty="0" err="1">
                <a:solidFill>
                  <a:srgbClr val="4F46E5"/>
                </a:solidFill>
                <a:latin typeface="Lato"/>
              </a:rPr>
              <a:t>en.wikipedia.org</a:t>
            </a:r>
            <a:endParaRPr lang="en-IN" sz="1800" b="0" i="0" u="none" dirty="0">
              <a:solidFill>
                <a:srgbClr val="4F46E5"/>
              </a:solidFill>
              <a:latin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1150590"/>
            <a:ext cx="5334000" cy="523115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2499270"/>
            <a:ext cx="53340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Medium"/>
              </a:rPr>
              <a:t>James Reason's model illustrates how multiple active failures and latent defects align to breach clinical safety defenses.</a:t>
            </a:r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6525" y="1350615"/>
            <a:ext cx="4933950" cy="48311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4875" y="3146970"/>
            <a:ext cx="5000625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Latent Deficiencies: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Long-term system flaws (staffing shortages, structural underfunding) created inherent vulnerability in the care unit.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04875" y="3747045"/>
            <a:ext cx="5000625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Defensive Layer Breaches: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Failures in clinical protocols, clinical escalation pathways, and insufficient equipment coincided directly.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04875" y="4347120"/>
            <a:ext cx="5000625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Aligned Weaknesses: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When holes in all defensive layers aligned, clinical threats bypassed protective barriers, causing catastrophic harm.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75" y="476250"/>
            <a:ext cx="11451431" cy="388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sz="2550" b="0" i="0" u="none">
                <a:solidFill>
                  <a:srgbClr val="0F172A"/>
                </a:solidFill>
                <a:latin typeface="Poppins SemiBold"/>
              </a:rPr>
              <a:t>The Swiss Cheese Safety Model</a:t>
            </a:r>
          </a:p>
        </p:txBody>
      </p:sp>
      <p:sp>
        <p:nvSpPr>
          <p:cNvPr id="10" name="Rectangle 9"/>
          <p:cNvSpPr/>
          <p:nvPr/>
        </p:nvSpPr>
        <p:spPr>
          <a:xfrm>
            <a:off x="571500" y="476250"/>
            <a:ext cx="47625" cy="38859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166020"/>
            <a:ext cx="171450" cy="18097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766095"/>
            <a:ext cx="171450" cy="180975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4366170"/>
            <a:ext cx="171450" cy="1809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0B00FB3-F197-BFC5-55F0-09DA11961139}"/>
              </a:ext>
            </a:extLst>
          </p:cNvPr>
          <p:cNvSpPr txBox="1"/>
          <p:nvPr/>
        </p:nvSpPr>
        <p:spPr>
          <a:xfrm>
            <a:off x="742950" y="5932526"/>
            <a:ext cx="62314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dirty="0">
                <a:solidFill>
                  <a:srgbClr val="0D9488"/>
                </a:solidFill>
                <a:latin typeface="Poppins Medium"/>
              </a:rPr>
              <a:t>Reason, 2000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728" y="1150590"/>
            <a:ext cx="6029771" cy="523115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2408783"/>
            <a:ext cx="4638228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Medium"/>
              </a:rPr>
              <a:t>Structured Root Cause Analysis (RCA) shifts safety paradigms away from individual blame to institutional improvement.</a:t>
            </a:r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128" y="1302990"/>
            <a:ext cx="5724971" cy="4926359"/>
          </a:xfrm>
          <a:prstGeom prst="rect">
            <a:avLst/>
          </a:prstGeom>
          <a:effectLst>
            <a:outerShdw sx="1000" sy="1000" algn="ctr" rotWithShape="0">
              <a:srgbClr val="000000"/>
            </a:outerShdw>
          </a:effectLst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</p:pic>
      <p:sp>
        <p:nvSpPr>
          <p:cNvPr id="6" name="TextBox 5"/>
          <p:cNvSpPr txBox="1"/>
          <p:nvPr/>
        </p:nvSpPr>
        <p:spPr>
          <a:xfrm>
            <a:off x="904875" y="3008858"/>
            <a:ext cx="4304853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Multifaceted Failure: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Gaps in clinical practice originated from clinical, administrative, and environmental sources.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04875" y="3608933"/>
            <a:ext cx="4304853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Resource Constraints: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Extreme physical constraints (overcrowding, outdated cots) crippled reactive attempts at emergency mitigation.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04875" y="4437608"/>
            <a:ext cx="4304853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Hierarchical Silos: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Power distances and risk aversion actively suppressed team communication and timely clinical escalation.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75" y="476250"/>
            <a:ext cx="11451431" cy="388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sz="2550" b="0" i="0" u="none">
                <a:solidFill>
                  <a:srgbClr val="0F172A"/>
                </a:solidFill>
                <a:latin typeface="Poppins SemiBold"/>
              </a:rPr>
              <a:t>Root Cause &amp; Fishbone Analysis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71500" y="476250"/>
            <a:ext cx="47625" cy="38859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027908"/>
            <a:ext cx="171450" cy="18097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627983"/>
            <a:ext cx="171450" cy="180975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4456658"/>
            <a:ext cx="171450" cy="1809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1775177-C1BE-3BE4-2BA6-43AF38DD6BBB}"/>
              </a:ext>
            </a:extLst>
          </p:cNvPr>
          <p:cNvSpPr txBox="1"/>
          <p:nvPr/>
        </p:nvSpPr>
        <p:spPr>
          <a:xfrm>
            <a:off x="657225" y="5940980"/>
            <a:ext cx="62314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dirty="0">
                <a:solidFill>
                  <a:srgbClr val="0D9488"/>
                </a:solidFill>
                <a:latin typeface="Poppins Medium"/>
              </a:rPr>
              <a:t>Ishikawa, 1990; NHS, 2018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592139"/>
            <a:ext cx="3524250" cy="3043237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3875" y="2592139"/>
            <a:ext cx="3524250" cy="3043237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0" y="2592139"/>
            <a:ext cx="3524250" cy="304323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09750" y="1896814"/>
            <a:ext cx="85725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Donabedian's classic healthcare evaluation triad (Structure-Process-Outcome) reveals how flawed structural foundations trigger procedural failures and poor outcomes.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3306514"/>
            <a:ext cx="30289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31"/>
              </a:lnSpc>
            </a:pPr>
            <a:r>
              <a:rPr sz="1087" b="0" i="0" u="none">
                <a:solidFill>
                  <a:srgbClr val="475569"/>
                </a:solidFill>
                <a:latin typeface="Inter"/>
              </a:rPr>
              <a:t>The organizational foundation of safe clinical care delivery.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81525" y="3306514"/>
            <a:ext cx="30289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31"/>
              </a:lnSpc>
            </a:pPr>
            <a:r>
              <a:rPr sz="1087" b="0" i="0" u="none">
                <a:solidFill>
                  <a:srgbClr val="475569"/>
                </a:solidFill>
                <a:latin typeface="Inter"/>
              </a:rPr>
              <a:t>The execution of clinical care pathways and patient safety policies.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343900" y="3306514"/>
            <a:ext cx="30289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31"/>
              </a:lnSpc>
            </a:pPr>
            <a:r>
              <a:rPr sz="1087" b="0" i="0" u="none">
                <a:solidFill>
                  <a:srgbClr val="475569"/>
                </a:solidFill>
                <a:latin typeface="Inter"/>
              </a:rPr>
              <a:t>The measurable consequence of systemic strengths or failures.</a:t>
            </a:r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150" y="2906464"/>
            <a:ext cx="257175" cy="2286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190625" y="2877889"/>
            <a:ext cx="1870233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0F172A"/>
                </a:solidFill>
                <a:latin typeface="Poppins SemiBold"/>
              </a:rPr>
              <a:t>Structure (Inputs)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3925" y="38637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9650" y="38637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Nurse-to-baby ratios continuously breached.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23925" y="43971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09650" y="43971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Critical deficit of specialty Level-2 qualifications.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23925" y="49305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09650" y="49305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Cramped, physically outdated critical spaces.</a:t>
            </a:r>
          </a:p>
        </p:txBody>
      </p:sp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1525" y="2906464"/>
            <a:ext cx="228600" cy="2286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924425" y="2877889"/>
            <a:ext cx="1820227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0F172A"/>
                </a:solidFill>
                <a:latin typeface="Poppins SemiBold"/>
              </a:rPr>
              <a:t>Process (Actions)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686300" y="38637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772025" y="38637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Delayed recognition of acute clinical deterioration.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686300" y="43971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772025" y="43971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Ineffective team coordination and communications.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686300" y="49305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772025" y="49305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Inadequate validation and audit of unusual trends.</a:t>
            </a:r>
          </a:p>
        </p:txBody>
      </p:sp>
      <p:pic>
        <p:nvPicPr>
          <p:cNvPr id="26" name="Picture 25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3900" y="2906464"/>
            <a:ext cx="228600" cy="22860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8686800" y="2877889"/>
            <a:ext cx="196024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0F172A"/>
                </a:solidFill>
                <a:latin typeface="Poppins SemiBold"/>
              </a:rPr>
              <a:t>Outcome (Results)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448675" y="38637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534400" y="38637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Significant spike in highly preventable mortalities.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48675" y="43971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534400" y="43971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Long-term developmental morbidity in neonates.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448675" y="4930526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•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534400" y="4930526"/>
            <a:ext cx="283845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Complete erosion of trust and severe trauma.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14375" y="476250"/>
            <a:ext cx="11451431" cy="388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sz="2550" b="0" i="0" u="none">
                <a:solidFill>
                  <a:srgbClr val="0F172A"/>
                </a:solidFill>
                <a:latin typeface="Poppins SemiBold"/>
              </a:rPr>
              <a:t>Systems &amp; Donabedian Framework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71500" y="476250"/>
            <a:ext cx="47625" cy="38859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D039268-4939-EC7A-9A6E-C9DAB4AA2EEC}"/>
              </a:ext>
            </a:extLst>
          </p:cNvPr>
          <p:cNvSpPr txBox="1"/>
          <p:nvPr/>
        </p:nvSpPr>
        <p:spPr>
          <a:xfrm>
            <a:off x="8906933" y="6223306"/>
            <a:ext cx="62314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dirty="0">
                <a:solidFill>
                  <a:srgbClr val="0D9488"/>
                </a:solidFill>
                <a:latin typeface="Poppins Medium"/>
              </a:rPr>
              <a:t>Donabedian, 1988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00" y="1150590"/>
            <a:ext cx="4800600" cy="523115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2313533"/>
            <a:ext cx="58674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Medium"/>
              </a:rPr>
              <a:t>Analysis of the policy context shows systemic gaps in executing standards, which directly undermined local operations.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15175" y="2794545"/>
            <a:ext cx="4420552" cy="285750"/>
          </a:xfrm>
          <a:prstGeom prst="rect">
            <a:avLst/>
          </a:prstGeom>
          <a:noFill/>
        </p:spPr>
        <p:txBody>
          <a:bodyPr wrap="square" lIns="142875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11D48"/>
                </a:solidFill>
                <a:latin typeface="Poppins SemiBold"/>
              </a:rPr>
              <a:t>The Policy Gap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15175" y="3223170"/>
            <a:ext cx="42100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The gap was not a complete absence of safety guidelines; rather, it was a </a:t>
            </a:r>
            <a:r>
              <a:rPr sz="1125" b="1" i="0" u="none">
                <a:solidFill>
                  <a:srgbClr val="475569"/>
                </a:solidFill>
                <a:latin typeface="Inter"/>
              </a:rPr>
              <a:t>failure of compliance monitoring and structural implementation</a:t>
            </a:r>
            <a:r>
              <a:rPr sz="1125" b="0" i="0" u="none">
                <a:solidFill>
                  <a:srgbClr val="475569"/>
                </a:solidFill>
                <a:latin typeface="Inter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15175" y="4051845"/>
            <a:ext cx="42100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Regulatory agencies failed to recognize that administrative cost-containment measures directly undermined clinical operations on the front lines.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04875" y="2961233"/>
            <a:ext cx="5534025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Unenforced Staffing Guidelines: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Strict national pediatric nurse staffing guidelines were consistently breached without regulatory intervention.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04875" y="3561308"/>
            <a:ext cx="5534025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Underfunded Infrastructure: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Capital allocation policies failed to upgrade aging regional facilities to modern clinical safety standards.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04875" y="4161383"/>
            <a:ext cx="5534025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Escalation Barriers: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Rigorous hospital internal escalation policies were ignored due to a punitive hierarchy and power imbalances.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04875" y="4761458"/>
            <a:ext cx="5534025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0F172A"/>
                </a:solidFill>
                <a:latin typeface="Inter SemiBold"/>
              </a:rPr>
              <a:t>Disruptive Service Reconfiguration: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 Local workloads surged without corresponding adjustments in clinical capacity or expert staffing.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5175" y="2842170"/>
            <a:ext cx="142875" cy="1905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14375" y="476250"/>
            <a:ext cx="11451431" cy="388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sz="2550" b="0" i="0" u="none">
                <a:solidFill>
                  <a:srgbClr val="0F172A"/>
                </a:solidFill>
                <a:latin typeface="Poppins SemiBold"/>
              </a:rPr>
              <a:t>Contributing Policy Failures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71500" y="476250"/>
            <a:ext cx="47625" cy="38859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980283"/>
            <a:ext cx="171450" cy="180975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580358"/>
            <a:ext cx="171450" cy="180975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4180433"/>
            <a:ext cx="171450" cy="180975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4780508"/>
            <a:ext cx="171450" cy="18097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4EFB8C7-DF77-B3B1-29DD-96BEF597C009}"/>
              </a:ext>
            </a:extLst>
          </p:cNvPr>
          <p:cNvSpPr txBox="1"/>
          <p:nvPr/>
        </p:nvSpPr>
        <p:spPr>
          <a:xfrm>
            <a:off x="657225" y="6083855"/>
            <a:ext cx="62314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dirty="0">
                <a:solidFill>
                  <a:srgbClr val="0D9488"/>
                </a:solidFill>
                <a:latin typeface="Poppins Medium"/>
              </a:rPr>
              <a:t>NHS Improvement, 2018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749301"/>
            <a:ext cx="3524250" cy="2033587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3875" y="2749301"/>
            <a:ext cx="3524250" cy="2033587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0" y="2749301"/>
            <a:ext cx="3524250" cy="203358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9150" y="3425576"/>
            <a:ext cx="302895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7F1D1D"/>
                </a:solidFill>
                <a:latin typeface="Inter SemiBold"/>
              </a:rPr>
              <a:t>Safety &amp; Efficacy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9150" y="3735139"/>
            <a:ext cx="3028950" cy="8001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0" i="0" u="none">
                <a:solidFill>
                  <a:srgbClr val="991B1B"/>
                </a:solidFill>
                <a:latin typeface="Inter"/>
              </a:rPr>
              <a:t>Severe, avoidable clinical harm occurred due to delayed emergency response, poor diagnostic practices, and failure to monitor deteriorating infants.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81525" y="3425576"/>
            <a:ext cx="302895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134E4A"/>
                </a:solidFill>
                <a:latin typeface="Inter SemiBold"/>
              </a:rPr>
              <a:t>Resources &amp; Workforce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81525" y="3735139"/>
            <a:ext cx="3028950" cy="8001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0" i="0" u="none">
                <a:solidFill>
                  <a:srgbClr val="115E59"/>
                </a:solidFill>
                <a:latin typeface="Inter"/>
              </a:rPr>
              <a:t>High clinician burnout rates led to staff turnover. This created a reliance on temporary agency staff, which disrupted team communication and lowered care standards.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43900" y="3425576"/>
            <a:ext cx="302895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78350F"/>
                </a:solidFill>
                <a:latin typeface="Inter SemiBold"/>
              </a:rPr>
              <a:t>Access &amp; Disparity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43900" y="3735139"/>
            <a:ext cx="3028950" cy="8001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0" i="0" u="none">
                <a:solidFill>
                  <a:srgbClr val="92400E"/>
                </a:solidFill>
                <a:latin typeface="Inter"/>
              </a:rPr>
              <a:t>Vulnerable neonates born outside major medical centers faced unequal access to Level-3 subspecialty critical care, creating disparities based on geography.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150" y="3025526"/>
            <a:ext cx="228600" cy="228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162050" y="2996951"/>
            <a:ext cx="156019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991B1B"/>
                </a:solidFill>
                <a:latin typeface="Poppins SemiBold"/>
              </a:rPr>
              <a:t>Quality of Care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1525" y="3025526"/>
            <a:ext cx="228600" cy="2286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924425" y="2996951"/>
            <a:ext cx="2270283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115E59"/>
                </a:solidFill>
                <a:latin typeface="Poppins SemiBold"/>
              </a:rPr>
              <a:t>Operational Efficiency</a:t>
            </a:r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3900" y="3025526"/>
            <a:ext cx="285750" cy="2286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8743950" y="2996951"/>
            <a:ext cx="1430178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92400E"/>
                </a:solidFill>
                <a:latin typeface="Poppins SemiBold"/>
              </a:rPr>
              <a:t>Clinical Equity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4375" y="476250"/>
            <a:ext cx="11451431" cy="388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sz="2550" b="0" i="0" u="none">
                <a:solidFill>
                  <a:srgbClr val="0F172A"/>
                </a:solidFill>
                <a:latin typeface="Poppins SemiBold"/>
              </a:rPr>
              <a:t>Impact on the Care Ecosystem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71500" y="476250"/>
            <a:ext cx="47625" cy="38859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65AC1E2-58B3-31BB-0B60-9BE3187AA0AE}"/>
              </a:ext>
            </a:extLst>
          </p:cNvPr>
          <p:cNvSpPr txBox="1"/>
          <p:nvPr/>
        </p:nvSpPr>
        <p:spPr>
          <a:xfrm>
            <a:off x="8096250" y="604921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dirty="0">
                <a:solidFill>
                  <a:srgbClr val="0D9488"/>
                </a:solidFill>
                <a:latin typeface="Poppins Medium"/>
              </a:rPr>
              <a:t>Meadows, 2008; Reason, 2000)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999208"/>
            <a:ext cx="11049000" cy="42291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286000" y="1303883"/>
            <a:ext cx="76200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The proposed structure for Component 2 offers a thorough, system-level investigation designed to prevent similar failures in clinical operations.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819150" y="2342108"/>
          <a:ext cx="10553699" cy="3638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0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491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939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6425"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0F172A"/>
                          </a:solidFill>
                          <a:latin typeface="Poppins SemiBold"/>
                        </a:rPr>
                        <a:t>Section Title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0F172A"/>
                          </a:solidFill>
                          <a:latin typeface="Poppins SemiBold"/>
                        </a:rPr>
                        <a:t>Core Analytical Scope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0F172A"/>
                          </a:solidFill>
                          <a:latin typeface="Poppins SemiBold"/>
                        </a:rPr>
                        <a:t>Strategic Contribution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6425"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475569"/>
                          </a:solidFill>
                          <a:latin typeface="Inter"/>
                        </a:rPr>
                        <a:t>1. Exec Summary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High-level synthesis of systemic failures and top-tier clinical policy recommendations.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Immediate executive understanding of findings.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6425"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475569"/>
                          </a:solidFill>
                          <a:latin typeface="Inter"/>
                        </a:rPr>
                        <a:t>2. Background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Detailed clinical review of the Countess of Chester Hospital spike in neonatal mortality.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Establishes the historical clinical baseline.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6425"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475569"/>
                          </a:solidFill>
                          <a:latin typeface="Inter"/>
                        </a:rPr>
                        <a:t>3. Methodology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Applies Swiss Cheese (Reason), Fishbone RCA (Ishikawa), and Systems Theory (Meadows).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A robust, academically grounded analytical framework.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6425"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475569"/>
                          </a:solidFill>
                          <a:latin typeface="Inter"/>
                        </a:rPr>
                        <a:t>4. Policy Analysis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Evaluates the failure to monitor nursing staffing ratios and clinical infrastructure underfunding.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Uncovers root policy and financial drivers.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6425"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475569"/>
                          </a:solidFill>
                          <a:latin typeface="Inter"/>
                        </a:rPr>
                        <a:t>5. Recommendations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Actionable governance strategies, staffing controls, and safe culture programs.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475569"/>
                          </a:solidFill>
                          <a:latin typeface="Inter"/>
                        </a:rPr>
                        <a:t>Provides a roadmap to rebuild organizational trust.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819150" y="2761208"/>
            <a:ext cx="211068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2929830" y="2761208"/>
            <a:ext cx="4749105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678935" y="2761208"/>
            <a:ext cx="3693914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819150" y="3413670"/>
            <a:ext cx="211068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929830" y="3413670"/>
            <a:ext cx="474910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7678935" y="3413670"/>
            <a:ext cx="369391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19150" y="4051845"/>
            <a:ext cx="211068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2929830" y="4051845"/>
            <a:ext cx="474910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7678935" y="4051845"/>
            <a:ext cx="369391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19150" y="4690020"/>
            <a:ext cx="211068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2929830" y="4690020"/>
            <a:ext cx="474910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678935" y="4690020"/>
            <a:ext cx="369391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19150" y="5328195"/>
            <a:ext cx="211068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2929830" y="5328195"/>
            <a:ext cx="474910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7678935" y="5328195"/>
            <a:ext cx="369391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819150" y="5966370"/>
            <a:ext cx="211068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2929830" y="5966370"/>
            <a:ext cx="474910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7678935" y="5966370"/>
            <a:ext cx="369391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14375" y="476250"/>
            <a:ext cx="11451431" cy="388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060"/>
              </a:lnSpc>
            </a:pPr>
            <a:r>
              <a:rPr sz="2550" b="0" i="0" u="none">
                <a:solidFill>
                  <a:srgbClr val="0F172A"/>
                </a:solidFill>
                <a:latin typeface="Poppins SemiBold"/>
              </a:rPr>
              <a:t>Proposed Report Structure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71500" y="476250"/>
            <a:ext cx="47625" cy="38859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4F5B8B4-8B2B-B2AC-BC05-590CDEEA1178}"/>
              </a:ext>
            </a:extLst>
          </p:cNvPr>
          <p:cNvSpPr txBox="1"/>
          <p:nvPr/>
        </p:nvSpPr>
        <p:spPr>
          <a:xfrm>
            <a:off x="8504767" y="6399758"/>
            <a:ext cx="62314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b="0" i="0" u="none" dirty="0">
                <a:solidFill>
                  <a:srgbClr val="0D9488"/>
                </a:solidFill>
                <a:latin typeface="Poppins Medium"/>
              </a:rPr>
              <a:t>NHS Improvement, 2018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F27AD6-A45A-B7BC-19C5-68ADE6AB1E95}"/>
              </a:ext>
            </a:extLst>
          </p:cNvPr>
          <p:cNvSpPr txBox="1"/>
          <p:nvPr/>
        </p:nvSpPr>
        <p:spPr>
          <a:xfrm>
            <a:off x="454429" y="370371"/>
            <a:ext cx="4838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REFERENCE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7D7A1B-CEB8-C285-306E-972638CDBF4F}"/>
              </a:ext>
            </a:extLst>
          </p:cNvPr>
          <p:cNvSpPr txBox="1"/>
          <p:nvPr/>
        </p:nvSpPr>
        <p:spPr>
          <a:xfrm>
            <a:off x="199505" y="947651"/>
            <a:ext cx="1153806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Donabedian, A.</a:t>
            </a:r>
            <a:r>
              <a:rPr lang="en-IN" dirty="0"/>
              <a:t> (1988) 'The Quality of Care: How Can It Be Assessed?', </a:t>
            </a:r>
            <a:r>
              <a:rPr lang="en-IN" i="1" dirty="0"/>
              <a:t>JAMA: The Journal of the American Medical Association</a:t>
            </a:r>
            <a:r>
              <a:rPr lang="en-IN" dirty="0"/>
              <a:t>, 260(12), pp. 1743–1748.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Ishikawa, K.</a:t>
            </a:r>
            <a:r>
              <a:rPr lang="en-IN" dirty="0"/>
              <a:t> (1990) </a:t>
            </a:r>
            <a:r>
              <a:rPr lang="en-IN" i="1" dirty="0"/>
              <a:t>Introduction to Quality Control</a:t>
            </a:r>
            <a:r>
              <a:rPr lang="en-IN" dirty="0"/>
              <a:t>. Translated by J.H. Loftus. Tokyo: 3A Corporation.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Meadows, D.H.</a:t>
            </a:r>
            <a:r>
              <a:rPr lang="en-IN" dirty="0"/>
              <a:t> (2008) </a:t>
            </a:r>
            <a:r>
              <a:rPr lang="en-IN" i="1" dirty="0"/>
              <a:t>Thinking in Systems: A Primer</a:t>
            </a:r>
            <a:r>
              <a:rPr lang="en-IN" dirty="0"/>
              <a:t>. Edited by D. Wright. White River Junction, VT: Chelsea Green Publishing.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NHS Improvement</a:t>
            </a:r>
            <a:r>
              <a:rPr lang="en-IN" dirty="0"/>
              <a:t> (2018) </a:t>
            </a:r>
            <a:r>
              <a:rPr lang="en-IN" i="1" dirty="0"/>
              <a:t>The NHS Patient Safety Strategy: Safer Culture, Safer Systems, Safer Patients</a:t>
            </a:r>
            <a:r>
              <a:rPr lang="en-IN" dirty="0"/>
              <a:t>. London: NHS Improvement.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Royal College of Paediatrics and Child Health</a:t>
            </a:r>
            <a:r>
              <a:rPr lang="en-IN" dirty="0"/>
              <a:t> (2016) </a:t>
            </a:r>
            <a:r>
              <a:rPr lang="en-IN" i="1" dirty="0"/>
              <a:t>Countess of Chester Hospital NHS Foundation Trust: Review of Neonatal Services</a:t>
            </a:r>
            <a:r>
              <a:rPr lang="en-IN" dirty="0"/>
              <a:t>. London: RCPCH.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Royal College of Nursing</a:t>
            </a:r>
            <a:r>
              <a:rPr lang="en-IN" dirty="0"/>
              <a:t> (2019) </a:t>
            </a:r>
            <a:r>
              <a:rPr lang="en-IN" i="1" dirty="0"/>
              <a:t>RCN Standards for Assessing, Allocating and Provisioning Nursing Staff in Neonatal Care</a:t>
            </a:r>
            <a:r>
              <a:rPr lang="en-IN" dirty="0"/>
              <a:t>. London: Royal College of Nursing.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Reason, J.</a:t>
            </a:r>
            <a:r>
              <a:rPr lang="en-IN" dirty="0"/>
              <a:t> (2000) 'Human Error: Models and Management', </a:t>
            </a:r>
            <a:r>
              <a:rPr lang="en-IN" i="1" dirty="0"/>
              <a:t>BMJ</a:t>
            </a:r>
            <a:r>
              <a:rPr lang="en-IN" dirty="0"/>
              <a:t>, 320(7237), pp. 768–770.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The Guardian</a:t>
            </a:r>
            <a:r>
              <a:rPr lang="en-IN" dirty="0"/>
              <a:t> (2023) </a:t>
            </a:r>
            <a:r>
              <a:rPr lang="en-IN" i="1" dirty="0"/>
              <a:t>Lucy Letby Trial: How Systemic Failures and Ignored Warnings Allowed a Killer Nurse to Strike Again</a:t>
            </a:r>
            <a:r>
              <a:rPr lang="en-IN" dirty="0"/>
              <a:t>. Available at: </a:t>
            </a:r>
            <a:r>
              <a:rPr lang="en-IN" dirty="0">
                <a:hlinkClick r:id="rId2"/>
              </a:rPr>
              <a:t>https://www.theguardian.com</a:t>
            </a:r>
            <a:r>
              <a:rPr lang="en-IN" dirty="0"/>
              <a:t> (Accessed: 21 July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The Lady Thirlwall Inquiry</a:t>
            </a:r>
            <a:r>
              <a:rPr lang="en-IN" dirty="0"/>
              <a:t> (2024) </a:t>
            </a:r>
            <a:r>
              <a:rPr lang="en-IN" i="1" dirty="0"/>
              <a:t>The Thirlwall Inquiry Report: Events surrounding the crimes committed by Lucy Letby at the Countess of Chester Hospital</a:t>
            </a:r>
            <a:r>
              <a:rPr lang="en-IN" dirty="0"/>
              <a:t>. London: HM Government.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b="1" dirty="0"/>
              <a:t>World Health Organization</a:t>
            </a:r>
            <a:r>
              <a:rPr lang="en-IN" dirty="0"/>
              <a:t> (2021) </a:t>
            </a:r>
            <a:r>
              <a:rPr lang="en-IN" i="1" dirty="0"/>
              <a:t>Global Patient Safety Action Plan 2021–2030: Towards Eliminating Avoidable Harm in Health Care</a:t>
            </a:r>
            <a:r>
              <a:rPr lang="en-IN" dirty="0"/>
              <a:t>. Geneva: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350622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1203</Words>
  <Application>Microsoft Macintosh PowerPoint</Application>
  <PresentationFormat>Widescreen</PresentationFormat>
  <Paragraphs>114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2" baseType="lpstr">
      <vt:lpstr>ADLaM Display</vt:lpstr>
      <vt:lpstr>Arial</vt:lpstr>
      <vt:lpstr>Calibri</vt:lpstr>
      <vt:lpstr>Chalkboard SE</vt:lpstr>
      <vt:lpstr>Inter</vt:lpstr>
      <vt:lpstr>Inter Medium</vt:lpstr>
      <vt:lpstr>Inter SemiBold</vt:lpstr>
      <vt:lpstr>Lato</vt:lpstr>
      <vt:lpstr>Poppins</vt:lpstr>
      <vt:lpstr>Poppins Medium</vt:lpstr>
      <vt:lpstr>Poppins SemiBold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Fuaansha Dadabhai Pimpale (2530082)</cp:lastModifiedBy>
  <cp:revision>3</cp:revision>
  <dcterms:created xsi:type="dcterms:W3CDTF">2013-01-27T09:14:16Z</dcterms:created>
  <dcterms:modified xsi:type="dcterms:W3CDTF">2026-07-21T02:27:57Z</dcterms:modified>
  <cp:category/>
</cp:coreProperties>
</file>