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94660"/>
  </p:normalViewPr>
  <p:slideViewPr>
    <p:cSldViewPr snapToGrid="0">
      <p:cViewPr varScale="1">
        <p:scale>
          <a:sx n="73" d="100"/>
          <a:sy n="73" d="100"/>
        </p:scale>
        <p:origin x="32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0249E9-4A48-4F8F-9CE4-4D62C473CF6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44235CC-CB8A-4F1E-96E2-1D3745CEF6A6}">
      <dgm:prSet/>
      <dgm:spPr/>
      <dgm:t>
        <a:bodyPr/>
        <a:lstStyle/>
        <a:p>
          <a:r>
            <a:rPr lang="en-GB" dirty="0"/>
            <a:t>Using the Life Course Approach, one can examine health as a lifelong process shaped by experiences throughout many different stages of life, which is a holistic perspective on health. This research emphasizes how early experiences influence long-term health outcomes ( Ellis et al, 2022). The study highlights critical development stages, such as parental development and adolescence. The effect of interventions can last for a long time during these periods. </a:t>
          </a:r>
          <a:endParaRPr lang="en-US" dirty="0"/>
        </a:p>
      </dgm:t>
    </dgm:pt>
    <dgm:pt modelId="{1A8A3F32-7F4C-4DBC-B13D-68608D982C48}" type="parTrans" cxnId="{F0C85409-04F0-4517-B328-05EC9FFB1E99}">
      <dgm:prSet/>
      <dgm:spPr/>
      <dgm:t>
        <a:bodyPr/>
        <a:lstStyle/>
        <a:p>
          <a:endParaRPr lang="en-US"/>
        </a:p>
      </dgm:t>
    </dgm:pt>
    <dgm:pt modelId="{E482021C-4DAA-47E1-AF88-4ED08D7BA041}" type="sibTrans" cxnId="{F0C85409-04F0-4517-B328-05EC9FFB1E99}">
      <dgm:prSet/>
      <dgm:spPr/>
      <dgm:t>
        <a:bodyPr/>
        <a:lstStyle/>
        <a:p>
          <a:endParaRPr lang="en-US"/>
        </a:p>
      </dgm:t>
    </dgm:pt>
    <dgm:pt modelId="{75847B42-A181-4FB5-A583-84F419E9F9F7}">
      <dgm:prSet/>
      <dgm:spPr/>
      <dgm:t>
        <a:bodyPr/>
        <a:lstStyle/>
        <a:p>
          <a:r>
            <a:rPr lang="en-GB" dirty="0"/>
            <a:t>ACE’s ( Adverse Childhood Experiences ) and poor nutrition add to chronic diseases vulnerability. The availability of educational, social, and healthcare supports resilience and promotes well-being ( Wald, 2020). With this approach, health disparities can be reduce and population health can be improve.   </a:t>
          </a:r>
          <a:endParaRPr lang="en-US" dirty="0"/>
        </a:p>
      </dgm:t>
    </dgm:pt>
    <dgm:pt modelId="{95608572-07B3-4E7D-8B87-4C0C13775972}" type="parTrans" cxnId="{AD3AFB69-762E-4F43-AF82-A051A5C55ACE}">
      <dgm:prSet/>
      <dgm:spPr/>
      <dgm:t>
        <a:bodyPr/>
        <a:lstStyle/>
        <a:p>
          <a:endParaRPr lang="en-US"/>
        </a:p>
      </dgm:t>
    </dgm:pt>
    <dgm:pt modelId="{2F7166BA-6EE8-49F8-B662-36F0D6754E69}" type="sibTrans" cxnId="{AD3AFB69-762E-4F43-AF82-A051A5C55ACE}">
      <dgm:prSet/>
      <dgm:spPr/>
      <dgm:t>
        <a:bodyPr/>
        <a:lstStyle/>
        <a:p>
          <a:endParaRPr lang="en-US"/>
        </a:p>
      </dgm:t>
    </dgm:pt>
    <dgm:pt modelId="{1EA2124F-D91A-4EB7-8322-486684F3DF04}" type="pres">
      <dgm:prSet presAssocID="{650249E9-4A48-4F8F-9CE4-4D62C473CF69}" presName="linear" presStyleCnt="0">
        <dgm:presLayoutVars>
          <dgm:animLvl val="lvl"/>
          <dgm:resizeHandles val="exact"/>
        </dgm:presLayoutVars>
      </dgm:prSet>
      <dgm:spPr/>
    </dgm:pt>
    <dgm:pt modelId="{1D18DBED-83E0-4934-A243-FCA13AEC27D0}" type="pres">
      <dgm:prSet presAssocID="{F44235CC-CB8A-4F1E-96E2-1D3745CEF6A6}" presName="parentText" presStyleLbl="node1" presStyleIdx="0" presStyleCnt="2">
        <dgm:presLayoutVars>
          <dgm:chMax val="0"/>
          <dgm:bulletEnabled val="1"/>
        </dgm:presLayoutVars>
      </dgm:prSet>
      <dgm:spPr/>
    </dgm:pt>
    <dgm:pt modelId="{D5F21960-C7A7-4185-8DDF-859D6A198F8F}" type="pres">
      <dgm:prSet presAssocID="{E482021C-4DAA-47E1-AF88-4ED08D7BA041}" presName="spacer" presStyleCnt="0"/>
      <dgm:spPr/>
    </dgm:pt>
    <dgm:pt modelId="{F2906D41-694E-43DD-A439-1ED0AE14D926}" type="pres">
      <dgm:prSet presAssocID="{75847B42-A181-4FB5-A583-84F419E9F9F7}" presName="parentText" presStyleLbl="node1" presStyleIdx="1" presStyleCnt="2">
        <dgm:presLayoutVars>
          <dgm:chMax val="0"/>
          <dgm:bulletEnabled val="1"/>
        </dgm:presLayoutVars>
      </dgm:prSet>
      <dgm:spPr/>
    </dgm:pt>
  </dgm:ptLst>
  <dgm:cxnLst>
    <dgm:cxn modelId="{D06A1802-F4A5-4BC2-8E05-BAA53065779A}" type="presOf" srcId="{650249E9-4A48-4F8F-9CE4-4D62C473CF69}" destId="{1EA2124F-D91A-4EB7-8322-486684F3DF04}" srcOrd="0" destOrd="0" presId="urn:microsoft.com/office/officeart/2005/8/layout/vList2"/>
    <dgm:cxn modelId="{F0C85409-04F0-4517-B328-05EC9FFB1E99}" srcId="{650249E9-4A48-4F8F-9CE4-4D62C473CF69}" destId="{F44235CC-CB8A-4F1E-96E2-1D3745CEF6A6}" srcOrd="0" destOrd="0" parTransId="{1A8A3F32-7F4C-4DBC-B13D-68608D982C48}" sibTransId="{E482021C-4DAA-47E1-AF88-4ED08D7BA041}"/>
    <dgm:cxn modelId="{B059680A-2A84-4DBC-AAA9-C6550187E8CC}" type="presOf" srcId="{F44235CC-CB8A-4F1E-96E2-1D3745CEF6A6}" destId="{1D18DBED-83E0-4934-A243-FCA13AEC27D0}" srcOrd="0" destOrd="0" presId="urn:microsoft.com/office/officeart/2005/8/layout/vList2"/>
    <dgm:cxn modelId="{23C76D2C-B642-4FE2-BABD-5BB788D22BDC}" type="presOf" srcId="{75847B42-A181-4FB5-A583-84F419E9F9F7}" destId="{F2906D41-694E-43DD-A439-1ED0AE14D926}" srcOrd="0" destOrd="0" presId="urn:microsoft.com/office/officeart/2005/8/layout/vList2"/>
    <dgm:cxn modelId="{AD3AFB69-762E-4F43-AF82-A051A5C55ACE}" srcId="{650249E9-4A48-4F8F-9CE4-4D62C473CF69}" destId="{75847B42-A181-4FB5-A583-84F419E9F9F7}" srcOrd="1" destOrd="0" parTransId="{95608572-07B3-4E7D-8B87-4C0C13775972}" sibTransId="{2F7166BA-6EE8-49F8-B662-36F0D6754E69}"/>
    <dgm:cxn modelId="{9B878B6E-1973-449E-A853-6D3A57AC1168}" type="presParOf" srcId="{1EA2124F-D91A-4EB7-8322-486684F3DF04}" destId="{1D18DBED-83E0-4934-A243-FCA13AEC27D0}" srcOrd="0" destOrd="0" presId="urn:microsoft.com/office/officeart/2005/8/layout/vList2"/>
    <dgm:cxn modelId="{420520F7-5084-4A4A-A0CB-59C72F8644EE}" type="presParOf" srcId="{1EA2124F-D91A-4EB7-8322-486684F3DF04}" destId="{D5F21960-C7A7-4185-8DDF-859D6A198F8F}" srcOrd="1" destOrd="0" presId="urn:microsoft.com/office/officeart/2005/8/layout/vList2"/>
    <dgm:cxn modelId="{9669D57C-9161-45B4-8042-59407C48C876}" type="presParOf" srcId="{1EA2124F-D91A-4EB7-8322-486684F3DF04}" destId="{F2906D41-694E-43DD-A439-1ED0AE14D92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31C64A-311E-4A6F-B1B3-21D87870586F}" type="doc">
      <dgm:prSet loTypeId="urn:microsoft.com/office/officeart/2005/8/layout/process1" loCatId="process" qsTypeId="urn:microsoft.com/office/officeart/2005/8/quickstyle/simple4" qsCatId="simple" csTypeId="urn:microsoft.com/office/officeart/2005/8/colors/colorful5" csCatId="colorful" phldr="1"/>
      <dgm:spPr/>
      <dgm:t>
        <a:bodyPr/>
        <a:lstStyle/>
        <a:p>
          <a:endParaRPr lang="en-US"/>
        </a:p>
      </dgm:t>
    </dgm:pt>
    <dgm:pt modelId="{1A2A523E-118C-4A81-9C44-F9CDB34DB514}">
      <dgm:prSet custT="1"/>
      <dgm:spPr/>
      <dgm:t>
        <a:bodyPr/>
        <a:lstStyle/>
        <a:p>
          <a:r>
            <a:rPr lang="en-GB" sz="1800" dirty="0"/>
            <a:t>Teenage years are s time of biological, phycological, and social transformation. As people mature, their lifestyle habit, such as diet, physical activity, and substance use, often persist (Lawrence et al, 2020). Depression and anxiety fraudulently present as mental health issues, highlighting the need for early intervention and support (Ellis et al, 2022b).</a:t>
          </a:r>
          <a:endParaRPr lang="en-US" sz="1800" dirty="0"/>
        </a:p>
      </dgm:t>
    </dgm:pt>
    <dgm:pt modelId="{1CC1FB1D-C349-48E9-90E8-53A8E4BAE61B}" type="parTrans" cxnId="{7D819B0B-D1DC-4FBE-B834-6917E21AB819}">
      <dgm:prSet/>
      <dgm:spPr/>
      <dgm:t>
        <a:bodyPr/>
        <a:lstStyle/>
        <a:p>
          <a:endParaRPr lang="en-US"/>
        </a:p>
      </dgm:t>
    </dgm:pt>
    <dgm:pt modelId="{CBC83CEC-A252-4242-A425-910F2002401E}" type="sibTrans" cxnId="{7D819B0B-D1DC-4FBE-B834-6917E21AB819}">
      <dgm:prSet/>
      <dgm:spPr/>
      <dgm:t>
        <a:bodyPr/>
        <a:lstStyle/>
        <a:p>
          <a:endParaRPr lang="en-US"/>
        </a:p>
      </dgm:t>
    </dgm:pt>
    <dgm:pt modelId="{0DD42787-EC99-4831-B378-60C9C9B6F493}">
      <dgm:prSet custT="1"/>
      <dgm:spPr/>
      <dgm:t>
        <a:bodyPr/>
        <a:lstStyle/>
        <a:p>
          <a:r>
            <a:rPr lang="en-GB" sz="2000" dirty="0"/>
            <a:t>By encouraging healthy behaviours, emotional resilience , and mental health services during adolescence , we can mitigate risks and foster well-being , preparing for a more successful adulthood</a:t>
          </a:r>
          <a:r>
            <a:rPr lang="en-GB" sz="1300" dirty="0"/>
            <a:t>.</a:t>
          </a:r>
          <a:endParaRPr lang="en-US" sz="1300" dirty="0"/>
        </a:p>
      </dgm:t>
    </dgm:pt>
    <dgm:pt modelId="{DBC54331-D883-4D9E-9297-D329BFE88E81}" type="parTrans" cxnId="{C0A8DFB3-F4E6-4B84-BA59-FC6B69EF3AD6}">
      <dgm:prSet/>
      <dgm:spPr/>
      <dgm:t>
        <a:bodyPr/>
        <a:lstStyle/>
        <a:p>
          <a:endParaRPr lang="en-US"/>
        </a:p>
      </dgm:t>
    </dgm:pt>
    <dgm:pt modelId="{F982816D-2E62-4D2C-9B7B-68DB0393D839}" type="sibTrans" cxnId="{C0A8DFB3-F4E6-4B84-BA59-FC6B69EF3AD6}">
      <dgm:prSet/>
      <dgm:spPr/>
      <dgm:t>
        <a:bodyPr/>
        <a:lstStyle/>
        <a:p>
          <a:endParaRPr lang="en-US"/>
        </a:p>
      </dgm:t>
    </dgm:pt>
    <dgm:pt modelId="{765D53D5-65BD-4773-8F43-041F9C6B3726}" type="pres">
      <dgm:prSet presAssocID="{7931C64A-311E-4A6F-B1B3-21D87870586F}" presName="Name0" presStyleCnt="0">
        <dgm:presLayoutVars>
          <dgm:dir/>
          <dgm:resizeHandles val="exact"/>
        </dgm:presLayoutVars>
      </dgm:prSet>
      <dgm:spPr/>
    </dgm:pt>
    <dgm:pt modelId="{8C2DBC8F-61E8-40C8-B03D-038DB034FCD1}" type="pres">
      <dgm:prSet presAssocID="{1A2A523E-118C-4A81-9C44-F9CDB34DB514}" presName="node" presStyleLbl="node1" presStyleIdx="0" presStyleCnt="2" custScaleX="155787" custScaleY="136672" custLinFactNeighborX="5529" custLinFactNeighborY="-2737">
        <dgm:presLayoutVars>
          <dgm:bulletEnabled val="1"/>
        </dgm:presLayoutVars>
      </dgm:prSet>
      <dgm:spPr/>
    </dgm:pt>
    <dgm:pt modelId="{1FAAEAB8-48DB-4066-9251-176140CEDC3D}" type="pres">
      <dgm:prSet presAssocID="{CBC83CEC-A252-4242-A425-910F2002401E}" presName="sibTrans" presStyleLbl="sibTrans2D1" presStyleIdx="0" presStyleCnt="1"/>
      <dgm:spPr/>
    </dgm:pt>
    <dgm:pt modelId="{B43EA842-98B6-41BE-8F4D-6B897B3C73E7}" type="pres">
      <dgm:prSet presAssocID="{CBC83CEC-A252-4242-A425-910F2002401E}" presName="connectorText" presStyleLbl="sibTrans2D1" presStyleIdx="0" presStyleCnt="1"/>
      <dgm:spPr/>
    </dgm:pt>
    <dgm:pt modelId="{BFE28BEC-B3A6-4AB1-8542-172AAA757DF1}" type="pres">
      <dgm:prSet presAssocID="{0DD42787-EC99-4831-B378-60C9C9B6F493}" presName="node" presStyleLbl="node1" presStyleIdx="1" presStyleCnt="2" custScaleX="187661" custScaleY="136673">
        <dgm:presLayoutVars>
          <dgm:bulletEnabled val="1"/>
        </dgm:presLayoutVars>
      </dgm:prSet>
      <dgm:spPr/>
    </dgm:pt>
  </dgm:ptLst>
  <dgm:cxnLst>
    <dgm:cxn modelId="{7D819B0B-D1DC-4FBE-B834-6917E21AB819}" srcId="{7931C64A-311E-4A6F-B1B3-21D87870586F}" destId="{1A2A523E-118C-4A81-9C44-F9CDB34DB514}" srcOrd="0" destOrd="0" parTransId="{1CC1FB1D-C349-48E9-90E8-53A8E4BAE61B}" sibTransId="{CBC83CEC-A252-4242-A425-910F2002401E}"/>
    <dgm:cxn modelId="{72EAE047-8933-4AC8-817E-E714915BF167}" type="presOf" srcId="{CBC83CEC-A252-4242-A425-910F2002401E}" destId="{1FAAEAB8-48DB-4066-9251-176140CEDC3D}" srcOrd="0" destOrd="0" presId="urn:microsoft.com/office/officeart/2005/8/layout/process1"/>
    <dgm:cxn modelId="{F9321257-F851-4FD3-B014-7C70025FF565}" type="presOf" srcId="{7931C64A-311E-4A6F-B1B3-21D87870586F}" destId="{765D53D5-65BD-4773-8F43-041F9C6B3726}" srcOrd="0" destOrd="0" presId="urn:microsoft.com/office/officeart/2005/8/layout/process1"/>
    <dgm:cxn modelId="{ADEA1E9F-1B59-45A5-ACCE-29BEAFC75C8A}" type="presOf" srcId="{0DD42787-EC99-4831-B378-60C9C9B6F493}" destId="{BFE28BEC-B3A6-4AB1-8542-172AAA757DF1}" srcOrd="0" destOrd="0" presId="urn:microsoft.com/office/officeart/2005/8/layout/process1"/>
    <dgm:cxn modelId="{C0A8DFB3-F4E6-4B84-BA59-FC6B69EF3AD6}" srcId="{7931C64A-311E-4A6F-B1B3-21D87870586F}" destId="{0DD42787-EC99-4831-B378-60C9C9B6F493}" srcOrd="1" destOrd="0" parTransId="{DBC54331-D883-4D9E-9297-D329BFE88E81}" sibTransId="{F982816D-2E62-4D2C-9B7B-68DB0393D839}"/>
    <dgm:cxn modelId="{2A0815EE-C795-4583-8D21-BFDCBF50F69A}" type="presOf" srcId="{CBC83CEC-A252-4242-A425-910F2002401E}" destId="{B43EA842-98B6-41BE-8F4D-6B897B3C73E7}" srcOrd="1" destOrd="0" presId="urn:microsoft.com/office/officeart/2005/8/layout/process1"/>
    <dgm:cxn modelId="{7330A7FA-F321-4F3E-A64B-59EEF287DA64}" type="presOf" srcId="{1A2A523E-118C-4A81-9C44-F9CDB34DB514}" destId="{8C2DBC8F-61E8-40C8-B03D-038DB034FCD1}" srcOrd="0" destOrd="0" presId="urn:microsoft.com/office/officeart/2005/8/layout/process1"/>
    <dgm:cxn modelId="{8A76ABA5-4E94-4A38-ABFA-D5CA70E6F079}" type="presParOf" srcId="{765D53D5-65BD-4773-8F43-041F9C6B3726}" destId="{8C2DBC8F-61E8-40C8-B03D-038DB034FCD1}" srcOrd="0" destOrd="0" presId="urn:microsoft.com/office/officeart/2005/8/layout/process1"/>
    <dgm:cxn modelId="{77242DDE-7F44-44A8-80B4-66CE70FCDC70}" type="presParOf" srcId="{765D53D5-65BD-4773-8F43-041F9C6B3726}" destId="{1FAAEAB8-48DB-4066-9251-176140CEDC3D}" srcOrd="1" destOrd="0" presId="urn:microsoft.com/office/officeart/2005/8/layout/process1"/>
    <dgm:cxn modelId="{4B830784-6105-4660-B06F-82D0310AC035}" type="presParOf" srcId="{1FAAEAB8-48DB-4066-9251-176140CEDC3D}" destId="{B43EA842-98B6-41BE-8F4D-6B897B3C73E7}" srcOrd="0" destOrd="0" presId="urn:microsoft.com/office/officeart/2005/8/layout/process1"/>
    <dgm:cxn modelId="{8FF51B06-A859-4E9E-B1B1-0B1232C2EA41}" type="presParOf" srcId="{765D53D5-65BD-4773-8F43-041F9C6B3726}" destId="{BFE28BEC-B3A6-4AB1-8542-172AAA757DF1}"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8DBED-83E0-4934-A243-FCA13AEC27D0}">
      <dsp:nvSpPr>
        <dsp:cNvPr id="0" name=""/>
        <dsp:cNvSpPr/>
      </dsp:nvSpPr>
      <dsp:spPr>
        <a:xfrm>
          <a:off x="0" y="87668"/>
          <a:ext cx="10515600" cy="20592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Using the Life Course Approach, one can examine health as a lifelong process shaped by experiences throughout many different stages of life, which is a holistic perspective on health. This research emphasizes how early experiences influence long-term health outcomes ( Ellis et al, 2022). The study highlights critical development stages, such as parental development and adolescence. The effect of interventions can last for a long time during these periods. </a:t>
          </a:r>
          <a:endParaRPr lang="en-US" sz="2000" kern="1200" dirty="0"/>
        </a:p>
      </dsp:txBody>
      <dsp:txXfrm>
        <a:off x="100522" y="188190"/>
        <a:ext cx="10314556" cy="1858156"/>
      </dsp:txXfrm>
    </dsp:sp>
    <dsp:sp modelId="{F2906D41-694E-43DD-A439-1ED0AE14D926}">
      <dsp:nvSpPr>
        <dsp:cNvPr id="0" name=""/>
        <dsp:cNvSpPr/>
      </dsp:nvSpPr>
      <dsp:spPr>
        <a:xfrm>
          <a:off x="0" y="2204469"/>
          <a:ext cx="10515600" cy="20592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ACE’s ( Adverse Childhood Experiences ) and poor nutrition add to chronic diseases vulnerability. The availability of educational, social, and healthcare supports resilience and promotes well-being ( Wald, 2020). With this approach, health disparities can be reduce and population health can be improve.   </a:t>
          </a:r>
          <a:endParaRPr lang="en-US" sz="2000" kern="1200" dirty="0"/>
        </a:p>
      </dsp:txBody>
      <dsp:txXfrm>
        <a:off x="100522" y="2304991"/>
        <a:ext cx="10314556" cy="18581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DBC8F-61E8-40C8-B03D-038DB034FCD1}">
      <dsp:nvSpPr>
        <dsp:cNvPr id="0" name=""/>
        <dsp:cNvSpPr/>
      </dsp:nvSpPr>
      <dsp:spPr>
        <a:xfrm>
          <a:off x="39784" y="0"/>
          <a:ext cx="2544991" cy="569289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Teenage years are s time of biological, phycological, and social transformation. As people mature, their lifestyle habit, such as diet, physical activity, and substance use, often persist (Lawrence et al, 2020). Depression and anxiety fraudulently present as mental health issues, highlighting the need for early intervention and support (Ellis et al, 2022b).</a:t>
          </a:r>
          <a:endParaRPr lang="en-US" sz="1800" kern="1200" dirty="0"/>
        </a:p>
      </dsp:txBody>
      <dsp:txXfrm>
        <a:off x="114324" y="74540"/>
        <a:ext cx="2395911" cy="5543810"/>
      </dsp:txXfrm>
    </dsp:sp>
    <dsp:sp modelId="{1FAAEAB8-48DB-4066-9251-176140CEDC3D}">
      <dsp:nvSpPr>
        <dsp:cNvPr id="0" name=""/>
        <dsp:cNvSpPr/>
      </dsp:nvSpPr>
      <dsp:spPr>
        <a:xfrm>
          <a:off x="2739107" y="2643874"/>
          <a:ext cx="327182" cy="405141"/>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739107" y="2724902"/>
        <a:ext cx="229027" cy="243085"/>
      </dsp:txXfrm>
    </dsp:sp>
    <dsp:sp modelId="{BFE28BEC-B3A6-4AB1-8542-172AAA757DF1}">
      <dsp:nvSpPr>
        <dsp:cNvPr id="0" name=""/>
        <dsp:cNvSpPr/>
      </dsp:nvSpPr>
      <dsp:spPr>
        <a:xfrm>
          <a:off x="3202100" y="-20"/>
          <a:ext cx="3065696" cy="5692932"/>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By encouraging healthy behaviours, emotional resilience , and mental health services during adolescence , we can mitigate risks and foster well-being , preparing for a more successful adulthood</a:t>
          </a:r>
          <a:r>
            <a:rPr lang="en-GB" sz="1300" kern="1200" dirty="0"/>
            <a:t>.</a:t>
          </a:r>
          <a:endParaRPr lang="en-US" sz="1300" kern="1200" dirty="0"/>
        </a:p>
      </dsp:txBody>
      <dsp:txXfrm>
        <a:off x="3291891" y="89771"/>
        <a:ext cx="2886114" cy="55133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2145-DD6C-1A47-8498-615574C9E4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4CB356-46FD-4C17-235E-0959D2B2BA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E33DD4-CCD3-BB5F-EC12-706684D4894C}"/>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5" name="Footer Placeholder 4">
            <a:extLst>
              <a:ext uri="{FF2B5EF4-FFF2-40B4-BE49-F238E27FC236}">
                <a16:creationId xmlns:a16="http://schemas.microsoft.com/office/drawing/2014/main" id="{6C9EADCA-B98D-94BC-F3C3-B5BEB517AA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210C67-7390-DC76-E1BB-F89CCB48241D}"/>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630567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E9B6-89F1-3F34-6F23-362EEF15DB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0EE0B3-37AA-6812-30CC-DFEBBA3925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B57707-4F1D-D5D0-C4A3-BF1B10F4EFD2}"/>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5" name="Footer Placeholder 4">
            <a:extLst>
              <a:ext uri="{FF2B5EF4-FFF2-40B4-BE49-F238E27FC236}">
                <a16:creationId xmlns:a16="http://schemas.microsoft.com/office/drawing/2014/main" id="{8837EB83-FE38-CB9B-EB74-2AF0A6406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0C6F07-3EB9-AEF3-851E-BDBF94337651}"/>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2039308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85C8C-DAD0-363B-84B5-A00D85CBDA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4CEC97A-D4F0-64E7-0860-171777EF79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728AC2-D1B1-1966-50F3-6BFABC704F6B}"/>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5" name="Footer Placeholder 4">
            <a:extLst>
              <a:ext uri="{FF2B5EF4-FFF2-40B4-BE49-F238E27FC236}">
                <a16:creationId xmlns:a16="http://schemas.microsoft.com/office/drawing/2014/main" id="{8927A7A4-8EC6-AEBF-52CB-F9D27D4142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B3FF3-DB5E-E997-9152-5E2EC7F7097D}"/>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1887271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AA55-21A5-5446-9F51-640E8229B6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D4B201-3BFE-C572-2D55-D712168CC6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717C08-7FB7-4432-0E06-3C3CC8879B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A65DC0-0CEA-EA5C-0591-6C0E5FABDEA1}"/>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6" name="Footer Placeholder 5">
            <a:extLst>
              <a:ext uri="{FF2B5EF4-FFF2-40B4-BE49-F238E27FC236}">
                <a16:creationId xmlns:a16="http://schemas.microsoft.com/office/drawing/2014/main" id="{F8E78221-9302-59D6-1802-A356A9182B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2DFAA7-05D6-BF64-D2C1-64476FE8D15B}"/>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2877237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630B0-36A7-97AB-33CA-225701E948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D20488-9B52-8EFE-86F8-EB74278713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F79CD0-3D1D-9C58-725E-C9BBE33765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0B5CA0-62C4-B19E-F14B-F8891FD699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8D42A3-30F2-580D-D42D-E5FDF36B23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B1CCD8-69F4-48B0-50C9-129B79EE6FF4}"/>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8" name="Footer Placeholder 7">
            <a:extLst>
              <a:ext uri="{FF2B5EF4-FFF2-40B4-BE49-F238E27FC236}">
                <a16:creationId xmlns:a16="http://schemas.microsoft.com/office/drawing/2014/main" id="{A3507EBF-ADE5-5B03-4A2D-6C09B1E09D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BF05DF-17AB-52E6-7D28-D61D8AE36339}"/>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2846583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A6EBC-9EFB-2EED-848C-E5A01DFFD1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7619BF-B1E4-3C86-99D3-9F63141B34E0}"/>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4" name="Footer Placeholder 3">
            <a:extLst>
              <a:ext uri="{FF2B5EF4-FFF2-40B4-BE49-F238E27FC236}">
                <a16:creationId xmlns:a16="http://schemas.microsoft.com/office/drawing/2014/main" id="{B5BA778E-B3DA-FEA6-17C3-C02F31775B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D9FD00-9F27-2FBA-C817-FBBBA3CF6BA6}"/>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2516605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2934CB-623F-F5AF-C3EA-4E8B01E76D78}"/>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3" name="Footer Placeholder 2">
            <a:extLst>
              <a:ext uri="{FF2B5EF4-FFF2-40B4-BE49-F238E27FC236}">
                <a16:creationId xmlns:a16="http://schemas.microsoft.com/office/drawing/2014/main" id="{2529828C-3D83-CA22-DCB8-D6053D1F80E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7E2EC7-9C68-1DCE-F192-05B5E2962710}"/>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4272448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31C9F-B882-6D01-D94E-EBBAF4AB8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726655-BAEA-0CE0-51C7-4402869B8B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9C29F8-2586-3100-A83A-60E46B6169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2BD845-C93B-F91A-AF21-44E2166B264D}"/>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6" name="Footer Placeholder 5">
            <a:extLst>
              <a:ext uri="{FF2B5EF4-FFF2-40B4-BE49-F238E27FC236}">
                <a16:creationId xmlns:a16="http://schemas.microsoft.com/office/drawing/2014/main" id="{8CE6E3FE-7604-EFC7-05A4-BD519667C3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64970C-F6D4-7D68-8DD2-96CE9629E09C}"/>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1141955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DD83C-833F-FAAC-FC5C-02CA5356CA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886BE7-6581-67FE-E749-67F25FB854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671996-EFBA-5F44-181D-3109855677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B3783F-BAC2-8234-1F66-950353A596F1}"/>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6" name="Footer Placeholder 5">
            <a:extLst>
              <a:ext uri="{FF2B5EF4-FFF2-40B4-BE49-F238E27FC236}">
                <a16:creationId xmlns:a16="http://schemas.microsoft.com/office/drawing/2014/main" id="{7608A3FF-524F-FEEE-EFAA-D761CE4F28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5CDFA-8635-6415-7A42-0542FF9AAC41}"/>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337135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780D-E435-DD87-9A31-99498D2C30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938FFB-A481-8E5D-1A71-B744D13C50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1A7A2B-5905-1A03-DD78-FE963E06F10A}"/>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5" name="Footer Placeholder 4">
            <a:extLst>
              <a:ext uri="{FF2B5EF4-FFF2-40B4-BE49-F238E27FC236}">
                <a16:creationId xmlns:a16="http://schemas.microsoft.com/office/drawing/2014/main" id="{F1A4179A-D6E3-FBF6-7C69-0D9244431C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A5683A-59F4-B31C-3ADA-7D59BC8A453F}"/>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1246798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6DC11C-BD40-F0C1-D21B-2E0495A730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BBD9D9-3586-398B-853F-368075C38C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D3C5CA-14A6-4484-91CE-8CC6773CC6B4}"/>
              </a:ext>
            </a:extLst>
          </p:cNvPr>
          <p:cNvSpPr>
            <a:spLocks noGrp="1"/>
          </p:cNvSpPr>
          <p:nvPr>
            <p:ph type="dt" sz="half" idx="10"/>
          </p:nvPr>
        </p:nvSpPr>
        <p:spPr/>
        <p:txBody>
          <a:bodyPr/>
          <a:lstStyle/>
          <a:p>
            <a:fld id="{B8F18372-D288-4DDD-9D79-DDCE1BF85311}" type="datetimeFigureOut">
              <a:rPr lang="en-GB" smtClean="0"/>
              <a:t>14/03/2025</a:t>
            </a:fld>
            <a:endParaRPr lang="en-GB"/>
          </a:p>
        </p:txBody>
      </p:sp>
      <p:sp>
        <p:nvSpPr>
          <p:cNvPr id="5" name="Footer Placeholder 4">
            <a:extLst>
              <a:ext uri="{FF2B5EF4-FFF2-40B4-BE49-F238E27FC236}">
                <a16:creationId xmlns:a16="http://schemas.microsoft.com/office/drawing/2014/main" id="{A3B6630E-6BED-1E02-28D2-DC95FEBBB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35A6C3-B196-76C1-E0AC-BC15F9E84487}"/>
              </a:ext>
            </a:extLst>
          </p:cNvPr>
          <p:cNvSpPr>
            <a:spLocks noGrp="1"/>
          </p:cNvSpPr>
          <p:nvPr>
            <p:ph type="sldNum" sz="quarter" idx="12"/>
          </p:nvPr>
        </p:nvSpPr>
        <p:spPr/>
        <p:txBody>
          <a:bodyPr/>
          <a:lstStyle/>
          <a:p>
            <a:fld id="{6D3E954C-5078-48DC-8CB3-4B0C07845115}" type="slidenum">
              <a:rPr lang="en-GB" smtClean="0"/>
              <a:t>‹#›</a:t>
            </a:fld>
            <a:endParaRPr lang="en-GB"/>
          </a:p>
        </p:txBody>
      </p:sp>
    </p:spTree>
    <p:extLst>
      <p:ext uri="{BB962C8B-B14F-4D97-AF65-F5344CB8AC3E}">
        <p14:creationId xmlns:p14="http://schemas.microsoft.com/office/powerpoint/2010/main" val="1097131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8A76E1-4F6E-4175-6C7F-3B5396BC4F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27DE59-2132-0BA3-5535-C4E6E6AA1D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54F4D2-4F62-A56C-03B8-6CBC2A12B6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8F18372-D288-4DDD-9D79-DDCE1BF85311}" type="datetimeFigureOut">
              <a:rPr lang="en-GB" smtClean="0"/>
              <a:t>14/03/2025</a:t>
            </a:fld>
            <a:endParaRPr lang="en-GB"/>
          </a:p>
        </p:txBody>
      </p:sp>
      <p:sp>
        <p:nvSpPr>
          <p:cNvPr id="5" name="Footer Placeholder 4">
            <a:extLst>
              <a:ext uri="{FF2B5EF4-FFF2-40B4-BE49-F238E27FC236}">
                <a16:creationId xmlns:a16="http://schemas.microsoft.com/office/drawing/2014/main" id="{AB403F40-2943-8231-322F-A25F8EA493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2300241-FD2C-8A02-461A-E9D54D5A72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3E954C-5078-48DC-8CB3-4B0C07845115}" type="slidenum">
              <a:rPr lang="en-GB" smtClean="0"/>
              <a:t>‹#›</a:t>
            </a:fld>
            <a:endParaRPr lang="en-GB"/>
          </a:p>
        </p:txBody>
      </p:sp>
    </p:spTree>
    <p:extLst>
      <p:ext uri="{BB962C8B-B14F-4D97-AF65-F5344CB8AC3E}">
        <p14:creationId xmlns:p14="http://schemas.microsoft.com/office/powerpoint/2010/main" val="3131999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F3787DB-724C-67FB-6BB9-8C2DB2F7A2A4}"/>
              </a:ext>
            </a:extLst>
          </p:cNvPr>
          <p:cNvSpPr>
            <a:spLocks noGrp="1"/>
          </p:cNvSpPr>
          <p:nvPr>
            <p:ph type="ctrTitle"/>
          </p:nvPr>
        </p:nvSpPr>
        <p:spPr>
          <a:xfrm>
            <a:off x="656707" y="598259"/>
            <a:ext cx="10884013" cy="4073949"/>
          </a:xfrm>
        </p:spPr>
        <p:txBody>
          <a:bodyPr anchor="ctr">
            <a:normAutofit/>
          </a:bodyPr>
          <a:lstStyle/>
          <a:p>
            <a:pPr algn="l"/>
            <a:r>
              <a:rPr lang="en-GB" sz="4100" dirty="0">
                <a:solidFill>
                  <a:schemeClr val="bg1"/>
                </a:solidFill>
              </a:rPr>
              <a:t>The Life Course Approach to Health and Well-being</a:t>
            </a:r>
            <a:br>
              <a:rPr lang="en-GB" sz="4100" dirty="0">
                <a:solidFill>
                  <a:schemeClr val="bg1"/>
                </a:solidFill>
              </a:rPr>
            </a:br>
            <a:r>
              <a:rPr lang="en-GB" sz="4100" dirty="0">
                <a:solidFill>
                  <a:schemeClr val="bg1"/>
                </a:solidFill>
              </a:rPr>
              <a:t>Understanding Health from Birth to Mid-Adulthood (40–45 years old)</a:t>
            </a:r>
            <a:br>
              <a:rPr lang="en-GB" sz="4100" dirty="0">
                <a:solidFill>
                  <a:schemeClr val="bg1"/>
                </a:solidFill>
              </a:rPr>
            </a:br>
            <a:br>
              <a:rPr lang="en-GB" sz="4100" dirty="0">
                <a:solidFill>
                  <a:schemeClr val="bg1"/>
                </a:solidFill>
              </a:rPr>
            </a:br>
            <a:endParaRPr lang="en-GB" sz="4100" dirty="0">
              <a:solidFill>
                <a:schemeClr val="bg1"/>
              </a:solidFill>
            </a:endParaRPr>
          </a:p>
        </p:txBody>
      </p:sp>
      <p:sp>
        <p:nvSpPr>
          <p:cNvPr id="3" name="Subtitle 2">
            <a:extLst>
              <a:ext uri="{FF2B5EF4-FFF2-40B4-BE49-F238E27FC236}">
                <a16:creationId xmlns:a16="http://schemas.microsoft.com/office/drawing/2014/main" id="{6FBFE6A1-FFB9-67DC-D3DB-60D4177005D2}"/>
              </a:ext>
            </a:extLst>
          </p:cNvPr>
          <p:cNvSpPr>
            <a:spLocks noGrp="1"/>
          </p:cNvSpPr>
          <p:nvPr>
            <p:ph type="subTitle" idx="1"/>
          </p:nvPr>
        </p:nvSpPr>
        <p:spPr>
          <a:xfrm>
            <a:off x="6534687" y="4480991"/>
            <a:ext cx="5044298" cy="1778750"/>
          </a:xfrm>
        </p:spPr>
        <p:txBody>
          <a:bodyPr anchor="ctr">
            <a:normAutofit/>
          </a:bodyPr>
          <a:lstStyle/>
          <a:p>
            <a:pPr algn="l"/>
            <a:r>
              <a:rPr lang="en-GB" dirty="0">
                <a:solidFill>
                  <a:schemeClr val="bg1"/>
                </a:solidFill>
              </a:rPr>
              <a:t>Student Name: Rodica Dobre</a:t>
            </a:r>
          </a:p>
          <a:p>
            <a:pPr algn="l"/>
            <a:r>
              <a:rPr lang="en-GB" dirty="0">
                <a:solidFill>
                  <a:schemeClr val="bg1"/>
                </a:solidFill>
              </a:rPr>
              <a:t>Student Number: 1920091</a:t>
            </a:r>
          </a:p>
        </p:txBody>
      </p:sp>
    </p:spTree>
    <p:extLst>
      <p:ext uri="{BB962C8B-B14F-4D97-AF65-F5344CB8AC3E}">
        <p14:creationId xmlns:p14="http://schemas.microsoft.com/office/powerpoint/2010/main" val="4066322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42B63-37B5-D7A7-5349-3C6723B6DB34}"/>
              </a:ext>
            </a:extLst>
          </p:cNvPr>
          <p:cNvSpPr>
            <a:spLocks noGrp="1"/>
          </p:cNvSpPr>
          <p:nvPr>
            <p:ph type="title"/>
          </p:nvPr>
        </p:nvSpPr>
        <p:spPr>
          <a:xfrm>
            <a:off x="1153618" y="1239927"/>
            <a:ext cx="4008586" cy="4680583"/>
          </a:xfrm>
        </p:spPr>
        <p:txBody>
          <a:bodyPr anchor="ctr">
            <a:normAutofit/>
          </a:bodyPr>
          <a:lstStyle/>
          <a:p>
            <a:r>
              <a:rPr lang="en-GB" sz="5200"/>
              <a:t>Introduction</a:t>
            </a:r>
          </a:p>
        </p:txBody>
      </p:sp>
      <p:sp>
        <p:nvSpPr>
          <p:cNvPr id="3" name="Content Placeholder 2">
            <a:extLst>
              <a:ext uri="{FF2B5EF4-FFF2-40B4-BE49-F238E27FC236}">
                <a16:creationId xmlns:a16="http://schemas.microsoft.com/office/drawing/2014/main" id="{A71FE01D-FD97-3A5D-B06E-F4DCC63A80FB}"/>
              </a:ext>
            </a:extLst>
          </p:cNvPr>
          <p:cNvSpPr>
            <a:spLocks noGrp="1"/>
          </p:cNvSpPr>
          <p:nvPr>
            <p:ph idx="1"/>
          </p:nvPr>
        </p:nvSpPr>
        <p:spPr>
          <a:xfrm>
            <a:off x="4609578" y="1239927"/>
            <a:ext cx="6654169" cy="4680583"/>
          </a:xfrm>
        </p:spPr>
        <p:txBody>
          <a:bodyPr anchor="ctr">
            <a:normAutofit/>
          </a:bodyPr>
          <a:lstStyle/>
          <a:p>
            <a:pPr marL="0" indent="0">
              <a:buNone/>
            </a:pPr>
            <a:r>
              <a:rPr lang="en-GB" sz="2000" dirty="0"/>
              <a:t>Throughout a person’s lifetime, from birth to middle-age and beyond, the  Life Course Approach examines how health and well-being is shaped over the course of his or her life, from birth to the end of it. Different life stages interact with genetic, </a:t>
            </a:r>
            <a:r>
              <a:rPr lang="en-GB" sz="2000" dirty="0" err="1"/>
              <a:t>behavioral</a:t>
            </a:r>
            <a:r>
              <a:rPr lang="en-GB" sz="2000" dirty="0"/>
              <a:t>, social, and environmental factor to influence health. Long-term health outcomes depend critically on early experiences like prenatal care and childhood nutrition. It is believed that this approach is more effective in preventing chronic diseases and promoting well-being when it focuses on key periods and interventions. We can develop strategies for healthier societies by understanding these connections ( Li et al, 2021). </a:t>
            </a:r>
          </a:p>
        </p:txBody>
      </p:sp>
    </p:spTree>
    <p:extLst>
      <p:ext uri="{BB962C8B-B14F-4D97-AF65-F5344CB8AC3E}">
        <p14:creationId xmlns:p14="http://schemas.microsoft.com/office/powerpoint/2010/main" val="3683603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15AAFBC0-247F-81EE-24FF-980E58B597FB}"/>
              </a:ext>
            </a:extLst>
          </p:cNvPr>
          <p:cNvPicPr>
            <a:picLocks noChangeAspect="1"/>
          </p:cNvPicPr>
          <p:nvPr/>
        </p:nvPicPr>
        <p:blipFill>
          <a:blip r:embed="rId2">
            <a:duotone>
              <a:schemeClr val="bg2">
                <a:shade val="45000"/>
                <a:satMod val="135000"/>
              </a:schemeClr>
              <a:prstClr val="white"/>
            </a:duotone>
          </a:blip>
          <a:srcRect t="5279" b="10451"/>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896C1-AB82-710A-93C8-E640C97C94C1}"/>
              </a:ext>
            </a:extLst>
          </p:cNvPr>
          <p:cNvSpPr>
            <a:spLocks noGrp="1"/>
          </p:cNvSpPr>
          <p:nvPr>
            <p:ph type="title"/>
          </p:nvPr>
        </p:nvSpPr>
        <p:spPr>
          <a:xfrm>
            <a:off x="838200" y="365125"/>
            <a:ext cx="10515600" cy="1325563"/>
          </a:xfrm>
        </p:spPr>
        <p:txBody>
          <a:bodyPr>
            <a:normAutofit/>
          </a:bodyPr>
          <a:lstStyle/>
          <a:p>
            <a:r>
              <a:rPr lang="en-GB"/>
              <a:t>Defining the Life Course Approach</a:t>
            </a:r>
          </a:p>
        </p:txBody>
      </p:sp>
      <p:graphicFrame>
        <p:nvGraphicFramePr>
          <p:cNvPr id="5" name="Content Placeholder 2">
            <a:extLst>
              <a:ext uri="{FF2B5EF4-FFF2-40B4-BE49-F238E27FC236}">
                <a16:creationId xmlns:a16="http://schemas.microsoft.com/office/drawing/2014/main" id="{CEEED8D7-2E6B-2660-DA27-1020A9C09B53}"/>
              </a:ext>
            </a:extLst>
          </p:cNvPr>
          <p:cNvGraphicFramePr>
            <a:graphicFrameLocks noGrp="1"/>
          </p:cNvGraphicFramePr>
          <p:nvPr>
            <p:ph idx="1"/>
            <p:extLst>
              <p:ext uri="{D42A27DB-BD31-4B8C-83A1-F6EECF244321}">
                <p14:modId xmlns:p14="http://schemas.microsoft.com/office/powerpoint/2010/main" val="36656233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0475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C688C-60A1-DA77-C5BE-D4EE85C2F543}"/>
              </a:ext>
            </a:extLst>
          </p:cNvPr>
          <p:cNvSpPr>
            <a:spLocks noGrp="1"/>
          </p:cNvSpPr>
          <p:nvPr>
            <p:ph type="title"/>
          </p:nvPr>
        </p:nvSpPr>
        <p:spPr>
          <a:xfrm>
            <a:off x="838200" y="365125"/>
            <a:ext cx="5558489" cy="1325563"/>
          </a:xfrm>
        </p:spPr>
        <p:txBody>
          <a:bodyPr>
            <a:normAutofit/>
          </a:bodyPr>
          <a:lstStyle/>
          <a:p>
            <a:r>
              <a:rPr lang="en-GB" dirty="0"/>
              <a:t>Childhood (6-12 years old)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3708B0B-8894-D2CF-BDA6-B5D4E28B7BD6}"/>
              </a:ext>
            </a:extLst>
          </p:cNvPr>
          <p:cNvSpPr>
            <a:spLocks noGrp="1"/>
          </p:cNvSpPr>
          <p:nvPr>
            <p:ph idx="1"/>
          </p:nvPr>
        </p:nvSpPr>
        <p:spPr>
          <a:xfrm>
            <a:off x="838200" y="1825625"/>
            <a:ext cx="5558489" cy="4351338"/>
          </a:xfrm>
        </p:spPr>
        <p:txBody>
          <a:bodyPr>
            <a:normAutofit/>
          </a:bodyPr>
          <a:lstStyle/>
          <a:p>
            <a:pPr marL="0" indent="0">
              <a:buNone/>
            </a:pPr>
            <a:r>
              <a:rPr lang="en-GB" sz="2000" dirty="0"/>
              <a:t>In the first years of a person’s life, from birth to age five, are the most critical stages of their development and health in pregnancy and infants plays a crucial role in shaping cognitive and physical development ( Schoon, 2023).  Children who have experiences abuse, neglect, or household dysfunction may be more likely to develop chronic diseases in adulthood, including diabetes and heart disease. A positive intervention at this stage can mitigate risks and promote resilience, such as breastfeeding, immunizations, and early education. A healthy start sets the stage for healthier life outcomes.   </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6740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6D5D6-0DE1-62E5-ADEB-538196A10874}"/>
              </a:ext>
            </a:extLst>
          </p:cNvPr>
          <p:cNvSpPr>
            <a:spLocks noGrp="1"/>
          </p:cNvSpPr>
          <p:nvPr>
            <p:ph type="title"/>
          </p:nvPr>
        </p:nvSpPr>
        <p:spPr>
          <a:xfrm>
            <a:off x="1171074" y="1396686"/>
            <a:ext cx="3240506" cy="4064628"/>
          </a:xfrm>
        </p:spPr>
        <p:txBody>
          <a:bodyPr>
            <a:normAutofit/>
          </a:bodyPr>
          <a:lstStyle/>
          <a:p>
            <a:r>
              <a:rPr lang="en-GB">
                <a:solidFill>
                  <a:srgbClr val="FFFFFF"/>
                </a:solidFill>
              </a:rPr>
              <a:t>Childhood (6-12 years old) </a:t>
            </a:r>
          </a:p>
        </p:txBody>
      </p:sp>
      <p:sp>
        <p:nvSpPr>
          <p:cNvPr id="28" name="Arc 27">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9" name="Oval 2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BF17D3D-F96B-169C-AB1A-3D6E201F6ABD}"/>
              </a:ext>
            </a:extLst>
          </p:cNvPr>
          <p:cNvSpPr>
            <a:spLocks noGrp="1"/>
          </p:cNvSpPr>
          <p:nvPr>
            <p:ph idx="1"/>
          </p:nvPr>
        </p:nvSpPr>
        <p:spPr>
          <a:xfrm>
            <a:off x="5370153" y="1526033"/>
            <a:ext cx="5536397" cy="3935281"/>
          </a:xfrm>
        </p:spPr>
        <p:txBody>
          <a:bodyPr>
            <a:normAutofit/>
          </a:bodyPr>
          <a:lstStyle/>
          <a:p>
            <a:pPr marL="0" indent="0">
              <a:buNone/>
            </a:pPr>
            <a:r>
              <a:rPr lang="en-GB" sz="2000" dirty="0"/>
              <a:t>Long-term health is shaped by education, social interactions, and healthy habits during childhood. The importance of physical activity and nutrition during this phase of life cannot b overstates ( Huffman et al, 2022). Among children from disadvantaged backgrounds, social determinants like family income and parental education increase  health disparities ( Balaj, 2021). Healthy adulthood begin with quality education, safe environments, and nutritious food during childhood. </a:t>
            </a:r>
          </a:p>
        </p:txBody>
      </p:sp>
    </p:spTree>
    <p:extLst>
      <p:ext uri="{BB962C8B-B14F-4D97-AF65-F5344CB8AC3E}">
        <p14:creationId xmlns:p14="http://schemas.microsoft.com/office/powerpoint/2010/main" val="2769485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2E32D2F8-092B-3F88-4BF7-895CA31D2BDE}"/>
              </a:ext>
            </a:extLst>
          </p:cNvPr>
          <p:cNvPicPr>
            <a:picLocks noChangeAspect="1"/>
          </p:cNvPicPr>
          <p:nvPr/>
        </p:nvPicPr>
        <p:blipFill>
          <a:blip r:embed="rId2"/>
          <a:srcRect l="17801" r="27112" b="-1"/>
          <a:stretch/>
        </p:blipFill>
        <p:spPr>
          <a:xfrm>
            <a:off x="858284" y="1165109"/>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5725A9-CE7C-CFD4-684B-F2480B91BEE8}"/>
              </a:ext>
            </a:extLst>
          </p:cNvPr>
          <p:cNvSpPr>
            <a:spLocks noGrp="1"/>
          </p:cNvSpPr>
          <p:nvPr>
            <p:ph type="title"/>
          </p:nvPr>
        </p:nvSpPr>
        <p:spPr>
          <a:xfrm>
            <a:off x="2445745" y="0"/>
            <a:ext cx="9102787" cy="1079653"/>
          </a:xfrm>
        </p:spPr>
        <p:txBody>
          <a:bodyPr>
            <a:normAutofit/>
          </a:bodyPr>
          <a:lstStyle/>
          <a:p>
            <a:r>
              <a:rPr lang="en-GB" dirty="0"/>
              <a:t>Adolescence (13-19 Years old) </a:t>
            </a:r>
          </a:p>
        </p:txBody>
      </p:sp>
      <p:graphicFrame>
        <p:nvGraphicFramePr>
          <p:cNvPr id="5" name="Content Placeholder 2">
            <a:extLst>
              <a:ext uri="{FF2B5EF4-FFF2-40B4-BE49-F238E27FC236}">
                <a16:creationId xmlns:a16="http://schemas.microsoft.com/office/drawing/2014/main" id="{5E08E7E7-3FF5-BB7B-38BA-72F5CE545784}"/>
              </a:ext>
            </a:extLst>
          </p:cNvPr>
          <p:cNvGraphicFramePr>
            <a:graphicFrameLocks noGrp="1"/>
          </p:cNvGraphicFramePr>
          <p:nvPr>
            <p:ph idx="1"/>
            <p:extLst>
              <p:ext uri="{D42A27DB-BD31-4B8C-83A1-F6EECF244321}">
                <p14:modId xmlns:p14="http://schemas.microsoft.com/office/powerpoint/2010/main" val="2111681305"/>
              </p:ext>
            </p:extLst>
          </p:nvPr>
        </p:nvGraphicFramePr>
        <p:xfrm>
          <a:off x="5277080" y="1165109"/>
          <a:ext cx="6271452" cy="5692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5836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A16A2-BC97-CD84-B5A6-0F1BEE944B53}"/>
              </a:ext>
            </a:extLst>
          </p:cNvPr>
          <p:cNvSpPr>
            <a:spLocks noGrp="1"/>
          </p:cNvSpPr>
          <p:nvPr>
            <p:ph type="title"/>
          </p:nvPr>
        </p:nvSpPr>
        <p:spPr>
          <a:xfrm>
            <a:off x="1171074" y="1396686"/>
            <a:ext cx="3240506" cy="4064628"/>
          </a:xfrm>
        </p:spPr>
        <p:txBody>
          <a:bodyPr>
            <a:normAutofit/>
          </a:bodyPr>
          <a:lstStyle/>
          <a:p>
            <a:r>
              <a:rPr lang="en-GB">
                <a:solidFill>
                  <a:srgbClr val="FFFFFF"/>
                </a:solidFill>
              </a:rPr>
              <a:t>Young Adulthood (20-30 years old )</a:t>
            </a:r>
          </a:p>
        </p:txBody>
      </p:sp>
      <p:sp>
        <p:nvSpPr>
          <p:cNvPr id="23" name="Arc 2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D2CB634-3B9B-4FA0-C9E9-63B41F9DC419}"/>
              </a:ext>
            </a:extLst>
          </p:cNvPr>
          <p:cNvSpPr>
            <a:spLocks noGrp="1"/>
          </p:cNvSpPr>
          <p:nvPr>
            <p:ph idx="1"/>
          </p:nvPr>
        </p:nvSpPr>
        <p:spPr>
          <a:xfrm>
            <a:off x="5370153" y="1878904"/>
            <a:ext cx="5536397" cy="4722312"/>
          </a:xfrm>
        </p:spPr>
        <p:txBody>
          <a:bodyPr>
            <a:normAutofit/>
          </a:bodyPr>
          <a:lstStyle/>
          <a:p>
            <a:pPr marL="0" indent="0">
              <a:buNone/>
            </a:pPr>
            <a:r>
              <a:rPr lang="en-GB" sz="2000" dirty="0"/>
              <a:t>During the years of youth and early adulthood, young people are learning independence, developing their careers, and establishing lifelong habits. Stress management, diet , and exercise are significant contributors to future health risks (Yang, Koh and Kang, 2021). It is also essential to have a strong social network and relationships to maintain a feeling of well-being . At this stage, you can adopt healthy lifestyles and access preventive healthcare , minimizing chronic disease risk. When you invest in your health during your adolescence and very early adulthood, you are giving your family a stronger foundation for the future.</a:t>
            </a:r>
          </a:p>
        </p:txBody>
      </p:sp>
    </p:spTree>
    <p:extLst>
      <p:ext uri="{BB962C8B-B14F-4D97-AF65-F5344CB8AC3E}">
        <p14:creationId xmlns:p14="http://schemas.microsoft.com/office/powerpoint/2010/main" val="1956247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B5984-22D4-1E9A-FB26-4DC065C8C94D}"/>
              </a:ext>
            </a:extLst>
          </p:cNvPr>
          <p:cNvSpPr>
            <a:spLocks noGrp="1"/>
          </p:cNvSpPr>
          <p:nvPr>
            <p:ph type="title"/>
          </p:nvPr>
        </p:nvSpPr>
        <p:spPr>
          <a:xfrm>
            <a:off x="645065" y="1463040"/>
            <a:ext cx="3796306" cy="2690949"/>
          </a:xfrm>
        </p:spPr>
        <p:txBody>
          <a:bodyPr anchor="t">
            <a:normAutofit/>
          </a:bodyPr>
          <a:lstStyle/>
          <a:p>
            <a:r>
              <a:rPr lang="en-GB" dirty="0"/>
              <a:t>Mid-Adulthood (30-45 years old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31AC5D-43B6-748E-3149-412A8D1EFC86}"/>
              </a:ext>
            </a:extLst>
          </p:cNvPr>
          <p:cNvSpPr>
            <a:spLocks noGrp="1"/>
          </p:cNvSpPr>
          <p:nvPr>
            <p:ph idx="1"/>
          </p:nvPr>
        </p:nvSpPr>
        <p:spPr>
          <a:xfrm>
            <a:off x="5656218" y="1463039"/>
            <a:ext cx="5542387" cy="4300447"/>
          </a:xfrm>
        </p:spPr>
        <p:txBody>
          <a:bodyPr anchor="t">
            <a:normAutofit/>
          </a:bodyPr>
          <a:lstStyle/>
          <a:p>
            <a:pPr marL="0" indent="0">
              <a:buNone/>
            </a:pPr>
            <a:r>
              <a:rPr lang="en-GB" sz="2200" dirty="0"/>
              <a:t>Family and career responsibilities increase in mid-adulthood, impacting mental and physical health , The risk of chronic disease  such as hypertension and obesity is higher during this stage ( </a:t>
            </a:r>
            <a:r>
              <a:rPr lang="en-GB" sz="2200" dirty="0" err="1"/>
              <a:t>Murniati</a:t>
            </a:r>
            <a:r>
              <a:rPr lang="en-GB" sz="2200" dirty="0"/>
              <a:t> et al 2022). Reducing long-term health risks requires a balance between work and life, preventive care, and healthy habits. Stress management, staying active, and addressing health issues early are critical to a healthy transition into adulthood.  </a:t>
            </a:r>
          </a:p>
        </p:txBody>
      </p:sp>
    </p:spTree>
    <p:extLst>
      <p:ext uri="{BB962C8B-B14F-4D97-AF65-F5344CB8AC3E}">
        <p14:creationId xmlns:p14="http://schemas.microsoft.com/office/powerpoint/2010/main" val="700478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ethoscope">
            <a:extLst>
              <a:ext uri="{FF2B5EF4-FFF2-40B4-BE49-F238E27FC236}">
                <a16:creationId xmlns:a16="http://schemas.microsoft.com/office/drawing/2014/main" id="{0433F55F-A923-4147-D8FA-2E4CC3C254D1}"/>
              </a:ext>
            </a:extLst>
          </p:cNvPr>
          <p:cNvPicPr>
            <a:picLocks noChangeAspect="1"/>
          </p:cNvPicPr>
          <p:nvPr/>
        </p:nvPicPr>
        <p:blipFill>
          <a:blip r:embed="rId2"/>
          <a:srcRect l="26435" r="20906"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E3985E-F4E0-151E-38BA-E6843B23CFFF}"/>
              </a:ext>
            </a:extLst>
          </p:cNvPr>
          <p:cNvSpPr>
            <a:spLocks noGrp="1"/>
          </p:cNvSpPr>
          <p:nvPr>
            <p:ph type="title"/>
          </p:nvPr>
        </p:nvSpPr>
        <p:spPr>
          <a:xfrm>
            <a:off x="6115317" y="405685"/>
            <a:ext cx="5464968" cy="1559301"/>
          </a:xfrm>
        </p:spPr>
        <p:txBody>
          <a:bodyPr>
            <a:normAutofit/>
          </a:bodyPr>
          <a:lstStyle/>
          <a:p>
            <a:r>
              <a:rPr lang="en-GB" sz="4000"/>
              <a:t>Social Determinants of Health </a:t>
            </a:r>
          </a:p>
        </p:txBody>
      </p:sp>
      <p:sp>
        <p:nvSpPr>
          <p:cNvPr id="3" name="Content Placeholder 2">
            <a:extLst>
              <a:ext uri="{FF2B5EF4-FFF2-40B4-BE49-F238E27FC236}">
                <a16:creationId xmlns:a16="http://schemas.microsoft.com/office/drawing/2014/main" id="{99E4BE48-75BB-F157-761A-BF58AF1FA41A}"/>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Health outcomes are influenced by social determinants such as income, education, and access to healthcare (Monroe et al , 2023). As results of inequalities in these areas, disparities in well-being can be observed across different groups of people. Reducing health gaps and enhancing societal well-being can be achieved through policies promotion equality, such as education and healthcare. In a life course approach, dealing with social determinants early is key to ensuring healthcare lives. </a:t>
            </a:r>
          </a:p>
        </p:txBody>
      </p:sp>
    </p:spTree>
    <p:extLst>
      <p:ext uri="{BB962C8B-B14F-4D97-AF65-F5344CB8AC3E}">
        <p14:creationId xmlns:p14="http://schemas.microsoft.com/office/powerpoint/2010/main" val="2530510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pills stacked to make a bar graph">
            <a:extLst>
              <a:ext uri="{FF2B5EF4-FFF2-40B4-BE49-F238E27FC236}">
                <a16:creationId xmlns:a16="http://schemas.microsoft.com/office/drawing/2014/main" id="{14B0D9D6-CEAD-E137-E92C-BAD044DE1507}"/>
              </a:ext>
            </a:extLst>
          </p:cNvPr>
          <p:cNvPicPr>
            <a:picLocks noChangeAspect="1"/>
          </p:cNvPicPr>
          <p:nvPr/>
        </p:nvPicPr>
        <p:blipFill>
          <a:blip r:embed="rId2"/>
          <a:srcRect l="32420" r="13343" b="-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85F93E-5A52-C132-A401-61239540C4A7}"/>
              </a:ext>
            </a:extLst>
          </p:cNvPr>
          <p:cNvSpPr>
            <a:spLocks noGrp="1"/>
          </p:cNvSpPr>
          <p:nvPr>
            <p:ph type="title"/>
          </p:nvPr>
        </p:nvSpPr>
        <p:spPr>
          <a:xfrm>
            <a:off x="6115317" y="405685"/>
            <a:ext cx="5464968" cy="1559301"/>
          </a:xfrm>
        </p:spPr>
        <p:txBody>
          <a:bodyPr>
            <a:normAutofit/>
          </a:bodyPr>
          <a:lstStyle/>
          <a:p>
            <a:r>
              <a:rPr lang="en-GB" sz="4000"/>
              <a:t>The Role of Health Interventions</a:t>
            </a:r>
          </a:p>
        </p:txBody>
      </p:sp>
      <p:sp>
        <p:nvSpPr>
          <p:cNvPr id="3" name="Content Placeholder 2">
            <a:extLst>
              <a:ext uri="{FF2B5EF4-FFF2-40B4-BE49-F238E27FC236}">
                <a16:creationId xmlns:a16="http://schemas.microsoft.com/office/drawing/2014/main" id="{F7FD242C-E1BC-2CD5-FB99-CABA236992AB}"/>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Immunization problems, mental health initiatives, and mental health services can contribute to lifelong well-being (Fuentes-Afflick et al, 2021). Interventions in early life, such as  nutrition education and support, can reduce the risk of long-term health problems. As adults, we need to encourage active lifestyles and preventive care in order individuals as well as societies, it is imperative that investments are made that are targeted at every stage.</a:t>
            </a:r>
          </a:p>
        </p:txBody>
      </p:sp>
    </p:spTree>
    <p:extLst>
      <p:ext uri="{BB962C8B-B14F-4D97-AF65-F5344CB8AC3E}">
        <p14:creationId xmlns:p14="http://schemas.microsoft.com/office/powerpoint/2010/main" val="1011463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385E8-89EA-5CCB-1D38-B07D90CA0BA8}"/>
              </a:ext>
            </a:extLst>
          </p:cNvPr>
          <p:cNvSpPr>
            <a:spLocks noGrp="1"/>
          </p:cNvSpPr>
          <p:nvPr>
            <p:ph type="title"/>
          </p:nvPr>
        </p:nvSpPr>
        <p:spPr>
          <a:xfrm>
            <a:off x="761800" y="762001"/>
            <a:ext cx="5334197" cy="1708242"/>
          </a:xfrm>
        </p:spPr>
        <p:txBody>
          <a:bodyPr anchor="ctr">
            <a:normAutofit/>
          </a:bodyPr>
          <a:lstStyle/>
          <a:p>
            <a:r>
              <a:rPr lang="en-GB" sz="4000"/>
              <a:t>Conclusion </a:t>
            </a:r>
          </a:p>
        </p:txBody>
      </p:sp>
      <p:sp>
        <p:nvSpPr>
          <p:cNvPr id="3" name="Content Placeholder 2">
            <a:extLst>
              <a:ext uri="{FF2B5EF4-FFF2-40B4-BE49-F238E27FC236}">
                <a16:creationId xmlns:a16="http://schemas.microsoft.com/office/drawing/2014/main" id="{B710DD01-0CAB-4368-4B79-8322DE74B8B0}"/>
              </a:ext>
            </a:extLst>
          </p:cNvPr>
          <p:cNvSpPr>
            <a:spLocks noGrp="1"/>
          </p:cNvSpPr>
          <p:nvPr>
            <p:ph idx="1"/>
          </p:nvPr>
        </p:nvSpPr>
        <p:spPr>
          <a:xfrm>
            <a:off x="761800" y="2470244"/>
            <a:ext cx="5334197" cy="3769835"/>
          </a:xfrm>
        </p:spPr>
        <p:txBody>
          <a:bodyPr anchor="ctr">
            <a:normAutofit/>
          </a:bodyPr>
          <a:lstStyle/>
          <a:p>
            <a:pPr marL="0" indent="0">
              <a:buNone/>
            </a:pPr>
            <a:r>
              <a:rPr lang="en-GB" sz="2000" dirty="0"/>
              <a:t>Throughout a person’s life, a variety of experiences shape their health, from birth to middle age . It is believed that life course interventions are most effective when they are delivered at critical periods, focusing on early intervention and prevention. By investing in the promotion of health across all life stages, we are reducing the risks associated with health disparities, and we are improving long-term outcomes. Where individuals and societies pay attention to their health holistically, they are more likely to live healthier lives. </a:t>
            </a:r>
          </a:p>
        </p:txBody>
      </p:sp>
      <p:pic>
        <p:nvPicPr>
          <p:cNvPr id="5" name="Picture 4" descr="Colorful carved figures of humans">
            <a:extLst>
              <a:ext uri="{FF2B5EF4-FFF2-40B4-BE49-F238E27FC236}">
                <a16:creationId xmlns:a16="http://schemas.microsoft.com/office/drawing/2014/main" id="{D9D37271-906D-F361-F6EF-E2FCEC86CFCB}"/>
              </a:ext>
            </a:extLst>
          </p:cNvPr>
          <p:cNvPicPr>
            <a:picLocks noChangeAspect="1"/>
          </p:cNvPicPr>
          <p:nvPr/>
        </p:nvPicPr>
        <p:blipFill>
          <a:blip r:embed="rId2"/>
          <a:srcRect l="22451" r="2221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96506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DB6E4-D6E7-FAF6-38FD-84D40FBBC83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 List</a:t>
            </a:r>
          </a:p>
        </p:txBody>
      </p:sp>
      <p:sp>
        <p:nvSpPr>
          <p:cNvPr id="36" name="Rectangle 3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ontent Placeholder 2">
            <a:extLst>
              <a:ext uri="{FF2B5EF4-FFF2-40B4-BE49-F238E27FC236}">
                <a16:creationId xmlns:a16="http://schemas.microsoft.com/office/drawing/2014/main" id="{ABD98996-3200-4FED-22E3-8495D7E4B23B}"/>
              </a:ext>
            </a:extLst>
          </p:cNvPr>
          <p:cNvSpPr>
            <a:spLocks noGrp="1"/>
          </p:cNvSpPr>
          <p:nvPr>
            <p:ph idx="1"/>
          </p:nvPr>
        </p:nvSpPr>
        <p:spPr>
          <a:xfrm>
            <a:off x="0" y="1688641"/>
            <a:ext cx="12192000" cy="5169359"/>
          </a:xfrm>
        </p:spPr>
        <p:txBody>
          <a:bodyPr>
            <a:normAutofit lnSpcReduction="10000"/>
          </a:bodyPr>
          <a:lstStyle/>
          <a:p>
            <a:pPr rtl="0">
              <a:buNone/>
            </a:pPr>
            <a:r>
              <a:rPr lang="en-GB" sz="1200" dirty="0">
                <a:effectLst/>
              </a:rPr>
              <a:t>Balaj, M. (2021). Parental education and inequalities in child mortality: a global systematic review and meta-analysis. </a:t>
            </a:r>
            <a:r>
              <a:rPr lang="en-GB" sz="1200" i="1" dirty="0">
                <a:effectLst/>
              </a:rPr>
              <a:t>The Lancet</a:t>
            </a:r>
            <a:r>
              <a:rPr lang="en-GB" sz="1200" dirty="0">
                <a:effectLst/>
              </a:rPr>
              <a:t>, [online] 398(10300), pp.608–620. </a:t>
            </a:r>
            <a:r>
              <a:rPr lang="en-GB" sz="1200" dirty="0" err="1">
                <a:effectLst/>
              </a:rPr>
              <a:t>doi:https</a:t>
            </a:r>
            <a:r>
              <a:rPr lang="en-GB" sz="1200" dirty="0">
                <a:effectLst/>
              </a:rPr>
              <a:t>://doi.org/10.1016/S0140-6736(21)00534-1.</a:t>
            </a:r>
          </a:p>
          <a:p>
            <a:pPr rtl="0">
              <a:buNone/>
            </a:pPr>
            <a:r>
              <a:rPr lang="en-GB" sz="1200" dirty="0">
                <a:effectLst/>
              </a:rPr>
              <a:t>Ellis, B.J., Sheridan, M.A., Belsky, J. and McLaughlin, K.A. (2022a). Why and how does early adversity influence development? Toward an integrated model of dimensions of environmental experience. </a:t>
            </a:r>
            <a:r>
              <a:rPr lang="en-GB" sz="1200" i="1" dirty="0">
                <a:effectLst/>
              </a:rPr>
              <a:t>Development and Psychopathology</a:t>
            </a:r>
            <a:r>
              <a:rPr lang="en-GB" sz="1200" dirty="0">
                <a:effectLst/>
              </a:rPr>
              <a:t>, 34(2), pp.1–25. </a:t>
            </a:r>
            <a:r>
              <a:rPr lang="en-GB" sz="1200" dirty="0" err="1">
                <a:effectLst/>
              </a:rPr>
              <a:t>doi:https</a:t>
            </a:r>
            <a:r>
              <a:rPr lang="en-GB" sz="1200" dirty="0">
                <a:effectLst/>
              </a:rPr>
              <a:t>://doi.org/10.1017/s0954579421001838.</a:t>
            </a:r>
          </a:p>
          <a:p>
            <a:pPr rtl="0">
              <a:buNone/>
            </a:pPr>
            <a:r>
              <a:rPr lang="en-GB" sz="1200" dirty="0">
                <a:effectLst/>
              </a:rPr>
              <a:t>Ellis, J.D., Rabinowitz, J.A., Wells, J., Liu, F., Finan, P.H., Stein, M.D., II, D.G.A., </a:t>
            </a:r>
            <a:r>
              <a:rPr lang="en-GB" sz="1200" dirty="0" err="1">
                <a:effectLst/>
              </a:rPr>
              <a:t>Hobelmann</a:t>
            </a:r>
            <a:r>
              <a:rPr lang="en-GB" sz="1200" dirty="0">
                <a:effectLst/>
              </a:rPr>
              <a:t>, G.J. and Huhn, A.S. (2022b). Latent trajectories of anxiety and depressive symptoms among adults in early treatment for nonmedical opioid use. </a:t>
            </a:r>
            <a:r>
              <a:rPr lang="en-GB" sz="1200" i="1" dirty="0">
                <a:effectLst/>
              </a:rPr>
              <a:t>Journal of Affective Disorders</a:t>
            </a:r>
            <a:r>
              <a:rPr lang="en-GB" sz="1200" dirty="0">
                <a:effectLst/>
              </a:rPr>
              <a:t>, 299, pp.223–232. </a:t>
            </a:r>
            <a:r>
              <a:rPr lang="en-GB" sz="1200" dirty="0" err="1">
                <a:effectLst/>
              </a:rPr>
              <a:t>doi:https</a:t>
            </a:r>
            <a:r>
              <a:rPr lang="en-GB" sz="1200" dirty="0">
                <a:effectLst/>
              </a:rPr>
              <a:t>://doi.org/10.1016/j.jad.2021.12.004.</a:t>
            </a:r>
          </a:p>
          <a:p>
            <a:pPr rtl="0">
              <a:buNone/>
            </a:pPr>
            <a:r>
              <a:rPr lang="en-GB" sz="1200" dirty="0">
                <a:effectLst/>
              </a:rPr>
              <a:t>Fuentes-Afflick, E., Perrin, J.M., Moley, K.H., Díaz, Á., McCormick, M.C. and Lu, M.C. (2021). Optimizing Health And Well-Being For Women And Children. </a:t>
            </a:r>
            <a:r>
              <a:rPr lang="en-GB" sz="1200" i="1" dirty="0">
                <a:effectLst/>
              </a:rPr>
              <a:t>Health Affairs</a:t>
            </a:r>
            <a:r>
              <a:rPr lang="en-GB" sz="1200" dirty="0">
                <a:effectLst/>
              </a:rPr>
              <a:t>, 40(2), pp.212–218. </a:t>
            </a:r>
            <a:r>
              <a:rPr lang="en-GB" sz="1200" dirty="0" err="1">
                <a:effectLst/>
              </a:rPr>
              <a:t>doi:https</a:t>
            </a:r>
            <a:r>
              <a:rPr lang="en-GB" sz="1200" dirty="0">
                <a:effectLst/>
              </a:rPr>
              <a:t>://doi.org/10.1377/hlthaff.2020.01504.</a:t>
            </a:r>
          </a:p>
          <a:p>
            <a:pPr rtl="0">
              <a:buNone/>
            </a:pPr>
            <a:r>
              <a:rPr lang="en-GB" sz="1200" dirty="0">
                <a:effectLst/>
              </a:rPr>
              <a:t>Huffman, J.C., Harnedy, L.E., Massey, C., Carrillo, A., Feig, E.H., Chung, W.-J. and Celano, C.M. (2022). A phone and text message intervention to improve physical activity in midlife: initial feasibility testing. </a:t>
            </a:r>
            <a:r>
              <a:rPr lang="en-GB" sz="1200" i="1" dirty="0">
                <a:effectLst/>
              </a:rPr>
              <a:t>Health Psychology and </a:t>
            </a:r>
            <a:r>
              <a:rPr lang="en-GB" sz="1200" i="1" dirty="0" err="1">
                <a:effectLst/>
              </a:rPr>
              <a:t>Behavioral</a:t>
            </a:r>
            <a:r>
              <a:rPr lang="en-GB" sz="1200" i="1" dirty="0">
                <a:effectLst/>
              </a:rPr>
              <a:t> Medicine</a:t>
            </a:r>
            <a:r>
              <a:rPr lang="en-GB" sz="1200" dirty="0">
                <a:effectLst/>
              </a:rPr>
              <a:t>, 10(1), pp.291–315. </a:t>
            </a:r>
            <a:r>
              <a:rPr lang="en-GB" sz="1200" dirty="0" err="1">
                <a:effectLst/>
              </a:rPr>
              <a:t>doi:https</a:t>
            </a:r>
            <a:r>
              <a:rPr lang="en-GB" sz="1200" dirty="0">
                <a:effectLst/>
              </a:rPr>
              <a:t>://doi.org/10.1080/21642850.2022.2049796.</a:t>
            </a:r>
          </a:p>
          <a:p>
            <a:pPr rtl="0">
              <a:buNone/>
            </a:pPr>
            <a:r>
              <a:rPr lang="en-GB" sz="1200" dirty="0">
                <a:effectLst/>
              </a:rPr>
              <a:t>Lawrence, E., </a:t>
            </a:r>
            <a:r>
              <a:rPr lang="en-GB" sz="1200" dirty="0" err="1">
                <a:effectLst/>
              </a:rPr>
              <a:t>Mollborn</a:t>
            </a:r>
            <a:r>
              <a:rPr lang="en-GB" sz="1200" dirty="0">
                <a:effectLst/>
              </a:rPr>
              <a:t>, S., Goode, J. and Pampel, F. (2020). Health Lifestyles and the Transition to Adulthood. </a:t>
            </a:r>
            <a:r>
              <a:rPr lang="en-GB" sz="1200" i="1" dirty="0">
                <a:effectLst/>
              </a:rPr>
              <a:t>Socius: Sociological Research for a Dynamic World</a:t>
            </a:r>
            <a:r>
              <a:rPr lang="en-GB" sz="1200" dirty="0">
                <a:effectLst/>
              </a:rPr>
              <a:t>, 6, p.237802312094207. </a:t>
            </a:r>
            <a:r>
              <a:rPr lang="en-GB" sz="1200" dirty="0" err="1">
                <a:effectLst/>
              </a:rPr>
              <a:t>doi:https</a:t>
            </a:r>
            <a:r>
              <a:rPr lang="en-GB" sz="1200" dirty="0">
                <a:effectLst/>
              </a:rPr>
              <a:t>://doi.org/10.1177/2378023120942070.</a:t>
            </a:r>
          </a:p>
          <a:p>
            <a:pPr rtl="0">
              <a:buNone/>
            </a:pPr>
            <a:r>
              <a:rPr lang="en-GB" sz="1200" dirty="0">
                <a:effectLst/>
              </a:rPr>
              <a:t>Li, D., Menotti, T., Ding, Y. and Wells, N.M. (2021). Life Course Nature Exposure and Mental Health Outcomes: A Systematic Review and Future Directions. </a:t>
            </a:r>
            <a:r>
              <a:rPr lang="en-GB" sz="1200" i="1" dirty="0">
                <a:effectLst/>
              </a:rPr>
              <a:t>International Journal of Environmental Research and Public Health</a:t>
            </a:r>
            <a:r>
              <a:rPr lang="en-GB" sz="1200" dirty="0">
                <a:effectLst/>
              </a:rPr>
              <a:t>, 18(10), p.5146. </a:t>
            </a:r>
            <a:r>
              <a:rPr lang="en-GB" sz="1200" dirty="0" err="1">
                <a:effectLst/>
              </a:rPr>
              <a:t>doi:https</a:t>
            </a:r>
            <a:r>
              <a:rPr lang="en-GB" sz="1200" dirty="0">
                <a:effectLst/>
              </a:rPr>
              <a:t>://doi.org/10.3390/ijerph18105146.</a:t>
            </a:r>
          </a:p>
          <a:p>
            <a:pPr rtl="0">
              <a:buNone/>
            </a:pPr>
            <a:r>
              <a:rPr lang="en-GB" sz="1200" dirty="0">
                <a:effectLst/>
              </a:rPr>
              <a:t>Monroe, P., Campbell, J.A., Harris, M. and Egede, L.E. (2023). Racial/ethnic differences in social determinants of health and health outcomes among adolescents and youth ages 10–24 years old: a scoping review. </a:t>
            </a:r>
            <a:r>
              <a:rPr lang="en-GB" sz="1200" i="1" dirty="0">
                <a:effectLst/>
              </a:rPr>
              <a:t>BMC Public Health</a:t>
            </a:r>
            <a:r>
              <a:rPr lang="en-GB" sz="1200" dirty="0">
                <a:effectLst/>
              </a:rPr>
              <a:t>, [online] 23(1). </a:t>
            </a:r>
            <a:r>
              <a:rPr lang="en-GB" sz="1200" dirty="0" err="1">
                <a:effectLst/>
              </a:rPr>
              <a:t>doi:https</a:t>
            </a:r>
            <a:r>
              <a:rPr lang="en-GB" sz="1200" dirty="0">
                <a:effectLst/>
              </a:rPr>
              <a:t>://doi.org/10.1186/s12889-023-15274-x.</a:t>
            </a:r>
          </a:p>
          <a:p>
            <a:pPr rtl="0">
              <a:buNone/>
            </a:pPr>
            <a:r>
              <a:rPr lang="en-GB" sz="1200" dirty="0" err="1">
                <a:effectLst/>
              </a:rPr>
              <a:t>Murniati</a:t>
            </a:r>
            <a:r>
              <a:rPr lang="en-GB" sz="1200" dirty="0">
                <a:effectLst/>
              </a:rPr>
              <a:t>, N., Al Aufa, B., Kusuma, D. and </a:t>
            </a:r>
            <a:r>
              <a:rPr lang="en-GB" sz="1200" dirty="0" err="1">
                <a:effectLst/>
              </a:rPr>
              <a:t>Kamso</a:t>
            </a:r>
            <a:r>
              <a:rPr lang="en-GB" sz="1200" dirty="0">
                <a:effectLst/>
              </a:rPr>
              <a:t>, S. (2022). A Scoping Review on Biopsychosocial Predictors of Mental Health among Older Adults. </a:t>
            </a:r>
            <a:r>
              <a:rPr lang="en-GB" sz="1200" i="1" dirty="0">
                <a:effectLst/>
              </a:rPr>
              <a:t>International Journal of Environmental Research and Public Health</a:t>
            </a:r>
            <a:r>
              <a:rPr lang="en-GB" sz="1200" dirty="0">
                <a:effectLst/>
              </a:rPr>
              <a:t>, [online] 19(17), p.10909. </a:t>
            </a:r>
            <a:r>
              <a:rPr lang="en-GB" sz="1200" dirty="0" err="1">
                <a:effectLst/>
              </a:rPr>
              <a:t>doi:https</a:t>
            </a:r>
            <a:r>
              <a:rPr lang="en-GB" sz="1200" dirty="0">
                <a:effectLst/>
              </a:rPr>
              <a:t>://doi.org/10.3390/ijerph191710909.</a:t>
            </a:r>
          </a:p>
          <a:p>
            <a:pPr rtl="0">
              <a:buNone/>
            </a:pPr>
            <a:r>
              <a:rPr lang="en-GB" sz="1200" dirty="0">
                <a:effectLst/>
              </a:rPr>
              <a:t>Schoon, I. (2023). Gender Differences in Aspirations and Attainment: Towards an Integrative Socio-Ecological Developmental Systems Approach. </a:t>
            </a:r>
            <a:r>
              <a:rPr lang="en-GB" sz="1200" i="1" dirty="0">
                <a:effectLst/>
              </a:rPr>
              <a:t>International Journal of Gender, Science and Technology</a:t>
            </a:r>
            <a:r>
              <a:rPr lang="en-GB" sz="1200" dirty="0">
                <a:effectLst/>
              </a:rPr>
              <a:t>, [online] 15(3), pp.242–263. Available at: https://genderandset.open.ac.uk/index.php/genderandset/article/view/1501.</a:t>
            </a:r>
          </a:p>
          <a:p>
            <a:pPr rtl="0">
              <a:buNone/>
            </a:pPr>
            <a:r>
              <a:rPr lang="en-GB" sz="1200" dirty="0">
                <a:effectLst/>
              </a:rPr>
              <a:t>Wald, H.S. (2020). Optimizing resilience and wellbeing for healthcare professions trainees and healthcare professionals during public health crises - Practical tips for an ‘integrative resilience’ approach. </a:t>
            </a:r>
            <a:r>
              <a:rPr lang="en-GB" sz="1200" i="1" dirty="0">
                <a:effectLst/>
              </a:rPr>
              <a:t>Medical Teacher</a:t>
            </a:r>
            <a:r>
              <a:rPr lang="en-GB" sz="1200" dirty="0">
                <a:effectLst/>
              </a:rPr>
              <a:t>, 42(7), pp.1–12. </a:t>
            </a:r>
            <a:r>
              <a:rPr lang="en-GB" sz="1200" dirty="0" err="1">
                <a:effectLst/>
              </a:rPr>
              <a:t>doi:https</a:t>
            </a:r>
            <a:r>
              <a:rPr lang="en-GB" sz="1200" dirty="0">
                <a:effectLst/>
              </a:rPr>
              <a:t>://doi.org/10.1080/0142159x.2020.1768230.</a:t>
            </a:r>
          </a:p>
          <a:p>
            <a:pPr marL="0" indent="0" rtl="0">
              <a:buNone/>
            </a:pPr>
            <a:r>
              <a:rPr lang="en-GB" sz="1200" dirty="0">
                <a:effectLst/>
              </a:rPr>
              <a:t>Yang, H.-J., Koh, E. and Kang, Y. (2021). Susceptibility of Women to Cardiovascular Disease and the Prevention Potential of Mind-Body Intervention by Changes in Neural Circuits and Cardiovascular Physiology. </a:t>
            </a:r>
            <a:r>
              <a:rPr lang="en-GB" sz="1200" i="1" dirty="0">
                <a:effectLst/>
              </a:rPr>
              <a:t>Biomolecules</a:t>
            </a:r>
            <a:r>
              <a:rPr lang="en-GB" sz="1200" dirty="0">
                <a:effectLst/>
              </a:rPr>
              <a:t>, [online] 11(5). </a:t>
            </a:r>
            <a:r>
              <a:rPr lang="en-GB" sz="1200" dirty="0" err="1">
                <a:effectLst/>
              </a:rPr>
              <a:t>doi:https</a:t>
            </a:r>
            <a:r>
              <a:rPr lang="en-GB" sz="1200" dirty="0">
                <a:effectLst/>
              </a:rPr>
              <a:t>://doi.org/10.3390/biom11050708.</a:t>
            </a:r>
          </a:p>
          <a:p>
            <a:endParaRPr lang="en-GB" sz="600" dirty="0"/>
          </a:p>
        </p:txBody>
      </p:sp>
    </p:spTree>
    <p:extLst>
      <p:ext uri="{BB962C8B-B14F-4D97-AF65-F5344CB8AC3E}">
        <p14:creationId xmlns:p14="http://schemas.microsoft.com/office/powerpoint/2010/main" val="2003880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miling Face with No Fill">
            <a:extLst>
              <a:ext uri="{FF2B5EF4-FFF2-40B4-BE49-F238E27FC236}">
                <a16:creationId xmlns:a16="http://schemas.microsoft.com/office/drawing/2014/main" id="{BE3FB57A-95C9-6221-89AC-97C2F361B2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239" y="1525536"/>
            <a:ext cx="3775459" cy="3775459"/>
          </a:xfrm>
          <a:prstGeom prst="rect">
            <a:avLst/>
          </a:prstGeom>
        </p:spPr>
      </p:pic>
      <p:sp>
        <p:nvSpPr>
          <p:cNvPr id="24" name="Freeform: Shape 23">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ight Triangle 2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3AC83-65A2-65BB-AF7B-13C2BC3A206D}"/>
              </a:ext>
            </a:extLst>
          </p:cNvPr>
          <p:cNvSpPr>
            <a:spLocks noGrp="1"/>
          </p:cNvSpPr>
          <p:nvPr>
            <p:ph type="title"/>
          </p:nvPr>
        </p:nvSpPr>
        <p:spPr>
          <a:xfrm>
            <a:off x="5775961" y="962526"/>
            <a:ext cx="5384800" cy="3210689"/>
          </a:xfrm>
        </p:spPr>
        <p:txBody>
          <a:bodyPr vert="horz" lIns="91440" tIns="45720" rIns="91440" bIns="45720" rtlCol="0" anchor="b">
            <a:normAutofit/>
          </a:bodyPr>
          <a:lstStyle/>
          <a:p>
            <a:r>
              <a:rPr lang="en-US" sz="7200" kern="1200">
                <a:solidFill>
                  <a:schemeClr val="tx1"/>
                </a:solidFill>
                <a:latin typeface="+mj-lt"/>
                <a:ea typeface="+mj-ea"/>
                <a:cs typeface="+mj-cs"/>
              </a:rPr>
              <a:t>Thank you</a:t>
            </a:r>
          </a:p>
        </p:txBody>
      </p:sp>
    </p:spTree>
    <p:extLst>
      <p:ext uri="{BB962C8B-B14F-4D97-AF65-F5344CB8AC3E}">
        <p14:creationId xmlns:p14="http://schemas.microsoft.com/office/powerpoint/2010/main" val="41783715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156</TotalTime>
  <Words>1837</Words>
  <Application>Microsoft Office PowerPoint</Application>
  <PresentationFormat>Widescreen</PresentationFormat>
  <Paragraphs>39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The Life Course Approach to Health and Well-being Understanding Health from Birth to Mid-Adulthood (40–45 years old)  </vt:lpstr>
      <vt:lpstr>Introduction</vt:lpstr>
      <vt:lpstr>Defining the Life Course Approach</vt:lpstr>
      <vt:lpstr>Childhood (6-12 years old) </vt:lpstr>
      <vt:lpstr>Childhood (6-12 years old) </vt:lpstr>
      <vt:lpstr>Adolescence (13-19 Years old) </vt:lpstr>
      <vt:lpstr>Young Adulthood (20-30 years old )</vt:lpstr>
      <vt:lpstr>Mid-Adulthood (30-45 years old )</vt:lpstr>
      <vt:lpstr>Social Determinants of Health </vt:lpstr>
      <vt:lpstr>The Role of Health Interventions</vt:lpstr>
      <vt:lpstr>Conclusion </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MARIA IORDACHE</dc:creator>
  <cp:lastModifiedBy>rodica dobre</cp:lastModifiedBy>
  <cp:revision>2</cp:revision>
  <dcterms:created xsi:type="dcterms:W3CDTF">2025-03-12T20:45:06Z</dcterms:created>
  <dcterms:modified xsi:type="dcterms:W3CDTF">2025-03-14T07:46:36Z</dcterms:modified>
</cp:coreProperties>
</file>