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 id="2147483743" r:id="rId10"/>
    <p:sldMasterId id="2147483745" r:id="rId11"/>
  </p:sldMasterIdLst>
  <p:notesMasterIdLst>
    <p:notesMasterId r:id="rId34"/>
  </p:notesMasterIdLst>
  <p:sldIdLst>
    <p:sldId id="256" r:id="rId12"/>
    <p:sldId id="264" r:id="rId13"/>
    <p:sldId id="284" r:id="rId14"/>
    <p:sldId id="267" r:id="rId15"/>
    <p:sldId id="278" r:id="rId16"/>
    <p:sldId id="303" r:id="rId17"/>
    <p:sldId id="268" r:id="rId18"/>
    <p:sldId id="289" r:id="rId19"/>
    <p:sldId id="294" r:id="rId20"/>
    <p:sldId id="304" r:id="rId21"/>
    <p:sldId id="263" r:id="rId22"/>
    <p:sldId id="288" r:id="rId23"/>
    <p:sldId id="298" r:id="rId24"/>
    <p:sldId id="302" r:id="rId25"/>
    <p:sldId id="269" r:id="rId26"/>
    <p:sldId id="270" r:id="rId27"/>
    <p:sldId id="266" r:id="rId28"/>
    <p:sldId id="272" r:id="rId29"/>
    <p:sldId id="273" r:id="rId30"/>
    <p:sldId id="285"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6327"/>
  </p:normalViewPr>
  <p:slideViewPr>
    <p:cSldViewPr snapToGrid="0" snapToObjects="1">
      <p:cViewPr varScale="1">
        <p:scale>
          <a:sx n="83" d="100"/>
          <a:sy n="83" d="100"/>
        </p:scale>
        <p:origin x="2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21" Type="http://schemas.openxmlformats.org/officeDocument/2006/relationships/slide" Target="slides/slide10.xml"/><Relationship Id="rId34" Type="http://schemas.openxmlformats.org/officeDocument/2006/relationships/notesMaster" Target="notesMasters/notesMaster1.xml"/><Relationship Id="rId7" Type="http://schemas.openxmlformats.org/officeDocument/2006/relationships/slideMaster" Target="slideMasters/slideMaster5.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viewProps" Target="viewProps.xml"/><Relationship Id="rId10" Type="http://schemas.openxmlformats.org/officeDocument/2006/relationships/slideMaster" Target="slideMasters/slideMaster8.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presProps" Target="presProps.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1FA151-CFBF-4C9A-A69A-60FC2D6C0ABE}" type="datetimeFigureOut">
              <a:rPr lang="en-GB" smtClean="0"/>
              <a:t>06/08/2026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E13B4A-88EF-4FB5-BBBC-F1FC71B55F95}" type="slidenum">
              <a:rPr lang="en-GB" smtClean="0"/>
              <a:t>‹#›</a:t>
            </a:fld>
            <a:endParaRPr lang="en-GB"/>
          </a:p>
        </p:txBody>
      </p:sp>
    </p:spTree>
    <p:extLst>
      <p:ext uri="{BB962C8B-B14F-4D97-AF65-F5344CB8AC3E}">
        <p14:creationId xmlns:p14="http://schemas.microsoft.com/office/powerpoint/2010/main" val="258155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you can give your email- preferred contact medium and availability.</a:t>
            </a:r>
          </a:p>
        </p:txBody>
      </p:sp>
      <p:sp>
        <p:nvSpPr>
          <p:cNvPr id="4" name="Slide Number Placeholder 3"/>
          <p:cNvSpPr>
            <a:spLocks noGrp="1"/>
          </p:cNvSpPr>
          <p:nvPr>
            <p:ph type="sldNum" sz="quarter" idx="5"/>
          </p:nvPr>
        </p:nvSpPr>
        <p:spPr/>
        <p:txBody>
          <a:bodyPr/>
          <a:lstStyle/>
          <a:p>
            <a:fld id="{92E13B4A-88EF-4FB5-BBBC-F1FC71B55F95}" type="slidenum">
              <a:rPr lang="en-GB" smtClean="0"/>
              <a:t>2</a:t>
            </a:fld>
            <a:endParaRPr lang="en-GB"/>
          </a:p>
        </p:txBody>
      </p:sp>
    </p:spTree>
    <p:extLst>
      <p:ext uri="{BB962C8B-B14F-4D97-AF65-F5344CB8AC3E}">
        <p14:creationId xmlns:p14="http://schemas.microsoft.com/office/powerpoint/2010/main" val="1146769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a:t>
            </a:fld>
            <a:endParaRPr lang="en-GB"/>
          </a:p>
        </p:txBody>
      </p:sp>
    </p:spTree>
    <p:extLst>
      <p:ext uri="{BB962C8B-B14F-4D97-AF65-F5344CB8AC3E}">
        <p14:creationId xmlns:p14="http://schemas.microsoft.com/office/powerpoint/2010/main" val="4134223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8</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45F8F-E9D8-10EA-7047-E04868A7D1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8311CB-2540-C541-184B-6E3C272879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36BBA2-084F-F2C9-EA37-AE74C7EEC1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B60362-9262-AB7E-A300-E367809FF2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5960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12</a:t>
            </a:fld>
            <a:endParaRPr lang="en-GB"/>
          </a:p>
        </p:txBody>
      </p:sp>
    </p:spTree>
    <p:extLst>
      <p:ext uri="{BB962C8B-B14F-4D97-AF65-F5344CB8AC3E}">
        <p14:creationId xmlns:p14="http://schemas.microsoft.com/office/powerpoint/2010/main" val="3951075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7CB6AB-F024-27AB-B2EF-CC13847E64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1AACB6-4782-8492-B865-95B3C52063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A3E88-7959-3E7C-BE70-B561AD5161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29BEBA-05CA-E45C-FADD-1BE2F8DAD0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5776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6F332-25FF-10DB-1A70-C078F533AF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B060EE-E6A9-C611-A838-8812A5B40F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781146-0631-9686-D794-5FC3ADD15E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536426-5137-1C65-F92F-2879125ADBE6}"/>
              </a:ext>
            </a:extLst>
          </p:cNvPr>
          <p:cNvSpPr>
            <a:spLocks noGrp="1"/>
          </p:cNvSpPr>
          <p:nvPr>
            <p:ph type="sldNum" sz="quarter" idx="5"/>
          </p:nvPr>
        </p:nvSpPr>
        <p:spPr/>
        <p:txBody>
          <a:bodyPr/>
          <a:lstStyle/>
          <a:p>
            <a:fld id="{217E4384-E1C8-440C-9927-88C0AE6CCBAA}" type="slidenum">
              <a:rPr lang="en-GB" smtClean="0"/>
              <a:t>14</a:t>
            </a:fld>
            <a:endParaRPr lang="en-GB"/>
          </a:p>
        </p:txBody>
      </p:sp>
    </p:spTree>
    <p:extLst>
      <p:ext uri="{BB962C8B-B14F-4D97-AF65-F5344CB8AC3E}">
        <p14:creationId xmlns:p14="http://schemas.microsoft.com/office/powerpoint/2010/main" val="4157013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06/08/2026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13251647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05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376443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theme" Target="../theme/theme8.xml"/><Relationship Id="rId1" Type="http://schemas.openxmlformats.org/officeDocument/2006/relationships/slideLayout" Target="../slideLayouts/slideLayout3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theme" Target="../theme/theme9.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8/6/2026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95982291"/>
      </p:ext>
    </p:extLst>
  </p:cSld>
  <p:clrMap bg1="lt1" tx1="dk1" bg2="lt2" tx2="dk2" accent1="accent1" accent2="accent2" accent3="accent3" accent4="accent4" accent5="accent5" accent6="accent6" hlink="hlink" folHlink="folHlink"/>
  <p:sldLayoutIdLst>
    <p:sldLayoutId id="214748374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18059668"/>
      </p:ext>
    </p:extLst>
  </p:cSld>
  <p:clrMap bg1="lt1" tx1="dk1" bg2="lt2" tx2="dk2" accent1="accent1" accent2="accent2" accent3="accent3" accent4="accent4" accent5="accent5" accent6="accent6" hlink="hlink" folHlink="folHlink"/>
  <p:sldLayoutIdLst>
    <p:sldLayoutId id="214748374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hyperlink" Target="mailto:chloe.harries@uwtsd.ac.uk" TargetMode="External"/><Relationship Id="rId2" Type="http://schemas.openxmlformats.org/officeDocument/2006/relationships/notesSlide" Target="../notesSlides/notesSlide2.xml"/><Relationship Id="rId1" Type="http://schemas.openxmlformats.org/officeDocument/2006/relationships/slideLayout" Target="../slideLayouts/slideLayout19.xml"/><Relationship Id="rId5" Type="http://schemas.openxmlformats.org/officeDocument/2006/relationships/hyperlink" Target="mailto:p.ahmed@uwtsd.ac.uk" TargetMode="External"/><Relationship Id="rId4" Type="http://schemas.openxmlformats.org/officeDocument/2006/relationships/hyperlink" Target="mailto:j.davies1@uwtsd.ac.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hyperlink" Target="http://birminghamassessments@uwtsd.ac.uk/" TargetMode="External"/><Relationship Id="rId7" Type="http://schemas.openxmlformats.org/officeDocument/2006/relationships/hyperlink" Target="http://careers@uwtsd.ac.uk/" TargetMode="External"/><Relationship Id="rId2" Type="http://schemas.openxmlformats.org/officeDocument/2006/relationships/hyperlink" Target="http://birminghamstudentengagement@uwtsd.ac.uk/" TargetMode="External"/><Relationship Id="rId1" Type="http://schemas.openxmlformats.org/officeDocument/2006/relationships/slideLayout" Target="../slideLayouts/slideLayout22.xml"/><Relationship Id="rId6" Type="http://schemas.openxmlformats.org/officeDocument/2006/relationships/hyperlink" Target="http://studyskillsdistance@uwtsd.ac.uk/" TargetMode="External"/><Relationship Id="rId5" Type="http://schemas.openxmlformats.org/officeDocument/2006/relationships/hyperlink" Target="http://library@uwtsd.ac.uk/" TargetMode="External"/><Relationship Id="rId4" Type="http://schemas.openxmlformats.org/officeDocument/2006/relationships/hyperlink" Target="http://disability@uwtsd.ac.uk/"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7BAE-124B-3C26-BD4B-BE2B9C32E44B}"/>
              </a:ext>
            </a:extLst>
          </p:cNvPr>
          <p:cNvSpPr>
            <a:spLocks noGrp="1"/>
          </p:cNvSpPr>
          <p:nvPr>
            <p:ph type="title"/>
          </p:nvPr>
        </p:nvSpPr>
        <p:spPr>
          <a:xfrm>
            <a:off x="2653477" y="905479"/>
            <a:ext cx="7956222" cy="1325563"/>
          </a:xfrm>
        </p:spPr>
        <p:txBody>
          <a:bodyPr>
            <a:normAutofit/>
          </a:bodyPr>
          <a:lstStyle/>
          <a:p>
            <a:r>
              <a:rPr lang="en-GB" sz="5400" b="1" dirty="0">
                <a:latin typeface="+mn-lt"/>
              </a:rPr>
              <a:t>Welcome to the New Term</a:t>
            </a:r>
            <a:endParaRPr lang="en-GB" sz="54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19807ADC-AE64-7DEF-DC8C-58CA57CC5D7A}"/>
              </a:ext>
            </a:extLst>
          </p:cNvPr>
          <p:cNvSpPr>
            <a:spLocks noGrp="1"/>
          </p:cNvSpPr>
          <p:nvPr>
            <p:ph idx="1"/>
          </p:nvPr>
        </p:nvSpPr>
        <p:spPr>
          <a:xfrm>
            <a:off x="1224643" y="2687112"/>
            <a:ext cx="10115550" cy="3655711"/>
          </a:xfrm>
        </p:spPr>
        <p:txBody>
          <a:bodyPr>
            <a:normAutofit/>
          </a:bodyPr>
          <a:lstStyle/>
          <a:p>
            <a:r>
              <a:rPr lang="en-GB" sz="3200" dirty="0"/>
              <a:t>Introduction from your lecturer</a:t>
            </a:r>
          </a:p>
          <a:p>
            <a:r>
              <a:rPr lang="en-GB" sz="3200" dirty="0"/>
              <a:t>The purpose of this session is to look at – </a:t>
            </a:r>
          </a:p>
          <a:p>
            <a:pPr lvl="1"/>
            <a:r>
              <a:rPr lang="en-GB" sz="3200" dirty="0"/>
              <a:t>Expectations</a:t>
            </a:r>
          </a:p>
          <a:p>
            <a:pPr lvl="1"/>
            <a:r>
              <a:rPr lang="en-GB" sz="3200" dirty="0"/>
              <a:t>Responsibilities</a:t>
            </a:r>
          </a:p>
          <a:p>
            <a:pPr lvl="1"/>
            <a:r>
              <a:rPr lang="en-GB" sz="3200" dirty="0"/>
              <a:t>Support</a:t>
            </a:r>
          </a:p>
        </p:txBody>
      </p:sp>
    </p:spTree>
    <p:extLst>
      <p:ext uri="{BB962C8B-B14F-4D97-AF65-F5344CB8AC3E}">
        <p14:creationId xmlns:p14="http://schemas.microsoft.com/office/powerpoint/2010/main" val="2172500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CFEE4-1AE7-6971-2189-A12832F59862}"/>
              </a:ext>
            </a:extLst>
          </p:cNvPr>
          <p:cNvSpPr>
            <a:spLocks noGrp="1"/>
          </p:cNvSpPr>
          <p:nvPr>
            <p:ph type="title"/>
          </p:nvPr>
        </p:nvSpPr>
        <p:spPr>
          <a:xfrm>
            <a:off x="3779884" y="844618"/>
            <a:ext cx="4625947" cy="1088038"/>
          </a:xfrm>
        </p:spPr>
        <p:txBody>
          <a:bodyPr>
            <a:normAutofit/>
          </a:bodyPr>
          <a:lstStyle/>
          <a:p>
            <a:r>
              <a:rPr lang="en-GB" sz="4800" b="1" dirty="0">
                <a:latin typeface="+mn-lt"/>
              </a:rPr>
              <a:t>Meet the Team: </a:t>
            </a:r>
          </a:p>
        </p:txBody>
      </p:sp>
      <p:sp>
        <p:nvSpPr>
          <p:cNvPr id="3" name="Content Placeholder 2">
            <a:extLst>
              <a:ext uri="{FF2B5EF4-FFF2-40B4-BE49-F238E27FC236}">
                <a16:creationId xmlns:a16="http://schemas.microsoft.com/office/drawing/2014/main" id="{E01BFDBC-DF1E-C66C-8062-4FCFF670E076}"/>
              </a:ext>
            </a:extLst>
          </p:cNvPr>
          <p:cNvSpPr>
            <a:spLocks noGrp="1"/>
          </p:cNvSpPr>
          <p:nvPr>
            <p:ph idx="1"/>
          </p:nvPr>
        </p:nvSpPr>
        <p:spPr>
          <a:xfrm>
            <a:off x="1037663" y="1963198"/>
            <a:ext cx="10336422" cy="4488139"/>
          </a:xfrm>
        </p:spPr>
        <p:txBody>
          <a:bodyPr vert="horz" lIns="91440" tIns="45720" rIns="91440" bIns="45720" rtlCol="0" anchor="t">
            <a:normAutofit/>
          </a:bodyPr>
          <a:lstStyle/>
          <a:p>
            <a:r>
              <a:rPr lang="en-GB" dirty="0">
                <a:cs typeface="Calibri" panose="020F0502020204030204"/>
              </a:rPr>
              <a:t>Chloe Harries- </a:t>
            </a:r>
            <a:r>
              <a:rPr lang="en-GB" dirty="0">
                <a:cs typeface="Calibri" panose="020F0502020204030204"/>
                <a:hlinkClick r:id="rId3"/>
              </a:rPr>
              <a:t>chloe.harries@uwtsd.ac.uk</a:t>
            </a:r>
            <a:r>
              <a:rPr lang="en-GB" dirty="0">
                <a:cs typeface="Calibri" panose="020F0502020204030204"/>
              </a:rPr>
              <a:t> – BSc Programme Manager</a:t>
            </a:r>
          </a:p>
          <a:p>
            <a:r>
              <a:rPr lang="en-GB" dirty="0">
                <a:cs typeface="Calibri" panose="020F0502020204030204"/>
              </a:rPr>
              <a:t>Joanne Davies – </a:t>
            </a:r>
            <a:r>
              <a:rPr lang="en-GB" dirty="0">
                <a:cs typeface="Calibri" panose="020F0502020204030204"/>
                <a:hlinkClick r:id="rId4"/>
              </a:rPr>
              <a:t>j.davies1@uwtsd.ac.uk</a:t>
            </a:r>
            <a:r>
              <a:rPr lang="en-GB" dirty="0">
                <a:cs typeface="Calibri" panose="020F0502020204030204"/>
              </a:rPr>
              <a:t> – BSc Deputy Programme Manager</a:t>
            </a:r>
          </a:p>
          <a:p>
            <a:r>
              <a:rPr lang="en-GB" dirty="0">
                <a:cs typeface="Calibri" panose="020F0502020204030204"/>
              </a:rPr>
              <a:t>Parese Ahmed – </a:t>
            </a:r>
            <a:r>
              <a:rPr lang="en-GB" dirty="0">
                <a:cs typeface="Calibri" panose="020F0502020204030204"/>
                <a:hlinkClick r:id="rId5"/>
              </a:rPr>
              <a:t>p.ahmed@uwtsd.ac.uk</a:t>
            </a:r>
            <a:r>
              <a:rPr lang="en-GB" dirty="0">
                <a:cs typeface="Calibri" panose="020F0502020204030204"/>
              </a:rPr>
              <a:t> – BSc Deputy Programme Manager</a:t>
            </a:r>
          </a:p>
          <a:p>
            <a:endParaRPr lang="en-GB" sz="2000" dirty="0">
              <a:cs typeface="Calibri" panose="020F0502020204030204"/>
            </a:endParaRPr>
          </a:p>
          <a:p>
            <a:pPr marL="0" indent="0">
              <a:buNone/>
            </a:pPr>
            <a:endParaRPr lang="en-GB" sz="2000" dirty="0">
              <a:ea typeface="Calibri" panose="020F0502020204030204"/>
              <a:cs typeface="Calibri" panose="020F0502020204030204"/>
            </a:endParaRPr>
          </a:p>
          <a:p>
            <a:endParaRPr lang="en-GB" sz="2000" dirty="0"/>
          </a:p>
        </p:txBody>
      </p:sp>
    </p:spTree>
    <p:extLst>
      <p:ext uri="{BB962C8B-B14F-4D97-AF65-F5344CB8AC3E}">
        <p14:creationId xmlns:p14="http://schemas.microsoft.com/office/powerpoint/2010/main" val="46298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90D30-C68D-3F95-43B3-7621F4F1B32D}"/>
              </a:ext>
            </a:extLst>
          </p:cNvPr>
          <p:cNvSpPr>
            <a:spLocks noGrp="1"/>
          </p:cNvSpPr>
          <p:nvPr>
            <p:ph type="title"/>
          </p:nvPr>
        </p:nvSpPr>
        <p:spPr>
          <a:xfrm>
            <a:off x="2204816" y="895804"/>
            <a:ext cx="8349240" cy="1325563"/>
          </a:xfrm>
        </p:spPr>
        <p:txBody>
          <a:bodyPr>
            <a:noAutofit/>
          </a:bodyPr>
          <a:lstStyle/>
          <a:p>
            <a:r>
              <a:rPr lang="en-GB" sz="5400" b="1" dirty="0">
                <a:latin typeface="Arial" panose="020B0604020202020204" pitchFamily="34" charset="0"/>
                <a:cs typeface="Arial" panose="020B0604020202020204" pitchFamily="34" charset="0"/>
              </a:rPr>
              <a:t>Learning from Feedback</a:t>
            </a:r>
          </a:p>
        </p:txBody>
      </p:sp>
      <p:sp>
        <p:nvSpPr>
          <p:cNvPr id="3" name="Content Placeholder 2">
            <a:extLst>
              <a:ext uri="{FF2B5EF4-FFF2-40B4-BE49-F238E27FC236}">
                <a16:creationId xmlns:a16="http://schemas.microsoft.com/office/drawing/2014/main" id="{E9C60F61-59FA-A667-675A-991E81B498B4}"/>
              </a:ext>
            </a:extLst>
          </p:cNvPr>
          <p:cNvSpPr>
            <a:spLocks noGrp="1"/>
          </p:cNvSpPr>
          <p:nvPr>
            <p:ph idx="1"/>
          </p:nvPr>
        </p:nvSpPr>
        <p:spPr>
          <a:xfrm>
            <a:off x="1004047" y="2535849"/>
            <a:ext cx="11107271" cy="3571197"/>
          </a:xfrm>
        </p:spPr>
        <p:txBody>
          <a:bodyPr>
            <a:normAutofit fontScale="55000" lnSpcReduction="20000"/>
          </a:bodyPr>
          <a:lstStyle/>
          <a:p>
            <a:r>
              <a:rPr lang="en-GB" sz="3600" dirty="0">
                <a:latin typeface="Arial" panose="020B0604020202020204" pitchFamily="34" charset="0"/>
                <a:cs typeface="Arial" panose="020B0604020202020204" pitchFamily="34" charset="0"/>
              </a:rPr>
              <a:t>You are expected to access and read the feedback provided for every assignment.</a:t>
            </a:r>
          </a:p>
          <a:p>
            <a:r>
              <a:rPr lang="en-GB" sz="3600" dirty="0">
                <a:latin typeface="Arial" panose="020B0604020202020204" pitchFamily="34" charset="0"/>
                <a:cs typeface="Arial" panose="020B0604020202020204" pitchFamily="34" charset="0"/>
              </a:rPr>
              <a:t>Moodle and Turnitin record whether feedback has been accessed.</a:t>
            </a:r>
          </a:p>
          <a:p>
            <a:r>
              <a:rPr lang="en-GB" sz="3600" dirty="0">
                <a:latin typeface="Arial" panose="020B0604020202020204" pitchFamily="34" charset="0"/>
                <a:cs typeface="Arial" panose="020B0604020202020204" pitchFamily="34" charset="0"/>
              </a:rPr>
              <a:t>Feedback explains what you did well, what needs improvement and how to strengthen your next assignment.</a:t>
            </a:r>
          </a:p>
          <a:p>
            <a:r>
              <a:rPr lang="en-GB" sz="3600" dirty="0">
                <a:latin typeface="Arial" panose="020B0604020202020204" pitchFamily="34" charset="0"/>
                <a:cs typeface="Arial" panose="020B0604020202020204" pitchFamily="34" charset="0"/>
              </a:rPr>
              <a:t>Before questioning a mark, read the full feedback carefully and identify the points you would like clarified.</a:t>
            </a:r>
          </a:p>
          <a:p>
            <a:r>
              <a:rPr lang="en-GB" sz="3600" dirty="0">
                <a:latin typeface="Arial" panose="020B0604020202020204" pitchFamily="34" charset="0"/>
                <a:cs typeface="Arial" panose="020B0604020202020204" pitchFamily="34" charset="0"/>
              </a:rPr>
              <a:t>Contact your lecturer if you need help understanding the feedback or applying it to future work.</a:t>
            </a:r>
          </a:p>
          <a:p>
            <a:r>
              <a:rPr lang="en-GB" sz="3600" dirty="0">
                <a:latin typeface="Arial" panose="020B0604020202020204" pitchFamily="34" charset="0"/>
                <a:cs typeface="Arial" panose="020B0604020202020204" pitchFamily="34" charset="0"/>
              </a:rPr>
              <a:t>If you do not know how to access your feedback, ask your lecturer or the Birmingham Assessments Team for guidance.</a:t>
            </a:r>
          </a:p>
          <a:p>
            <a:r>
              <a:rPr lang="en-GB" sz="3600" dirty="0">
                <a:latin typeface="Arial" panose="020B0604020202020204" pitchFamily="34" charset="0"/>
                <a:cs typeface="Arial" panose="020B0604020202020204" pitchFamily="34" charset="0"/>
              </a:rPr>
              <a:t>If you are still unsatisfied, you will be directed to an appeals process.</a:t>
            </a:r>
          </a:p>
          <a:p>
            <a:pPr marL="0" indent="0">
              <a:buNone/>
            </a:pPr>
            <a:br>
              <a:rPr lang="en-GB" sz="3600" b="1" i="1" dirty="0">
                <a:latin typeface="Arial" panose="020B0604020202020204" pitchFamily="34" charset="0"/>
                <a:cs typeface="Arial" panose="020B0604020202020204" pitchFamily="34" charset="0"/>
              </a:rPr>
            </a:br>
            <a:r>
              <a:rPr lang="en-GB" sz="3600" b="1" i="1" dirty="0">
                <a:latin typeface="Arial" panose="020B0604020202020204" pitchFamily="34" charset="0"/>
                <a:cs typeface="Arial" panose="020B0604020202020204" pitchFamily="34" charset="0"/>
              </a:rPr>
              <a:t>You cannot improve from feedback that you have not read.</a:t>
            </a: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67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1C26-C5DA-742C-2CEE-5D1ED3F2E159}"/>
              </a:ext>
            </a:extLst>
          </p:cNvPr>
          <p:cNvSpPr>
            <a:spLocks noGrp="1"/>
          </p:cNvSpPr>
          <p:nvPr>
            <p:ph type="title"/>
          </p:nvPr>
        </p:nvSpPr>
        <p:spPr>
          <a:xfrm>
            <a:off x="1700612" y="946240"/>
            <a:ext cx="9429006" cy="1325563"/>
          </a:xfrm>
        </p:spPr>
        <p:txBody>
          <a:bodyPr/>
          <a:lstStyle/>
          <a:p>
            <a:r>
              <a:rPr lang="en-GB" b="1" dirty="0">
                <a:latin typeface="Arial" panose="020B0604020202020204" pitchFamily="34" charset="0"/>
                <a:cs typeface="Arial" panose="020B0604020202020204" pitchFamily="34" charset="0"/>
              </a:rPr>
              <a:t>Submitting Assignments Correctly</a:t>
            </a:r>
          </a:p>
        </p:txBody>
      </p:sp>
      <p:sp>
        <p:nvSpPr>
          <p:cNvPr id="3" name="Content Placeholder 2">
            <a:extLst>
              <a:ext uri="{FF2B5EF4-FFF2-40B4-BE49-F238E27FC236}">
                <a16:creationId xmlns:a16="http://schemas.microsoft.com/office/drawing/2014/main" id="{46370A68-865A-2610-F432-AD2570C015D4}"/>
              </a:ext>
            </a:extLst>
          </p:cNvPr>
          <p:cNvSpPr>
            <a:spLocks noGrp="1"/>
          </p:cNvSpPr>
          <p:nvPr>
            <p:ph idx="1"/>
          </p:nvPr>
        </p:nvSpPr>
        <p:spPr>
          <a:xfrm>
            <a:off x="770965" y="2384612"/>
            <a:ext cx="11336671" cy="4617489"/>
          </a:xfrm>
        </p:spPr>
        <p:txBody>
          <a:bodyPr>
            <a:normAutofit fontScale="32500" lnSpcReduction="20000"/>
          </a:bodyPr>
          <a:lstStyle/>
          <a:p>
            <a:pPr>
              <a:lnSpc>
                <a:spcPct val="170000"/>
              </a:lnSpc>
            </a:pPr>
            <a:r>
              <a:rPr lang="en-GB" sz="4500" dirty="0">
                <a:latin typeface="Arial" panose="020B0604020202020204" pitchFamily="34" charset="0"/>
                <a:cs typeface="Arial" panose="020B0604020202020204" pitchFamily="34" charset="0"/>
              </a:rPr>
              <a:t>It is </a:t>
            </a:r>
            <a:r>
              <a:rPr lang="en-GB" sz="4500" b="1" dirty="0">
                <a:solidFill>
                  <a:srgbClr val="C00000"/>
                </a:solidFill>
                <a:latin typeface="Arial" panose="020B0604020202020204" pitchFamily="34" charset="0"/>
                <a:cs typeface="Arial" panose="020B0604020202020204" pitchFamily="34" charset="0"/>
              </a:rPr>
              <a:t>your</a:t>
            </a:r>
            <a:r>
              <a:rPr lang="en-GB" sz="4500" dirty="0">
                <a:latin typeface="Arial" panose="020B0604020202020204" pitchFamily="34" charset="0"/>
                <a:cs typeface="Arial" panose="020B0604020202020204" pitchFamily="34" charset="0"/>
              </a:rPr>
              <a:t> responsibility to submit assignments on time, to the correct link. There is guidance on how to submit successfully on each submission link on Moodle.</a:t>
            </a:r>
          </a:p>
          <a:p>
            <a:pPr>
              <a:lnSpc>
                <a:spcPct val="170000"/>
              </a:lnSpc>
            </a:pPr>
            <a:r>
              <a:rPr lang="en-GB" sz="4500" dirty="0">
                <a:latin typeface="Arial" panose="020B0604020202020204" pitchFamily="34" charset="0"/>
                <a:cs typeface="Arial" panose="020B0604020202020204" pitchFamily="34" charset="0"/>
              </a:rPr>
              <a:t>Any assignment submitted late will be subject to the relevant late-submission regulations and may be capped.</a:t>
            </a:r>
          </a:p>
          <a:p>
            <a:pPr>
              <a:lnSpc>
                <a:spcPct val="170000"/>
              </a:lnSpc>
            </a:pPr>
            <a:r>
              <a:rPr lang="en-GB" sz="4500" dirty="0">
                <a:latin typeface="Arial" panose="020B0604020202020204" pitchFamily="34" charset="0"/>
                <a:cs typeface="Arial" panose="020B0604020202020204" pitchFamily="34" charset="0"/>
              </a:rPr>
              <a:t>After submitting, check both your confirmation receipt and the submitted file in Turnitin or Moodle to make sure it has uploaded correctly and can be opened and read.</a:t>
            </a:r>
          </a:p>
          <a:p>
            <a:pPr>
              <a:lnSpc>
                <a:spcPct val="170000"/>
              </a:lnSpc>
            </a:pPr>
            <a:r>
              <a:rPr lang="en-GB" sz="4500" dirty="0">
                <a:latin typeface="Arial" panose="020B0604020202020204" pitchFamily="34" charset="0"/>
                <a:cs typeface="Arial" panose="020B0604020202020204" pitchFamily="34" charset="0"/>
              </a:rPr>
              <a:t>Submissions sent to the wrong place will</a:t>
            </a:r>
            <a:r>
              <a:rPr lang="en-GB" sz="4500" dirty="0">
                <a:solidFill>
                  <a:srgbClr val="C00000"/>
                </a:solidFill>
                <a:latin typeface="Arial" panose="020B0604020202020204" pitchFamily="34" charset="0"/>
                <a:cs typeface="Arial" panose="020B0604020202020204" pitchFamily="34" charset="0"/>
              </a:rPr>
              <a:t> </a:t>
            </a:r>
            <a:r>
              <a:rPr lang="en-GB" sz="4500" b="1" u="sng" dirty="0">
                <a:solidFill>
                  <a:srgbClr val="C00000"/>
                </a:solidFill>
                <a:latin typeface="Arial" panose="020B0604020202020204" pitchFamily="34" charset="0"/>
                <a:cs typeface="Arial" panose="020B0604020202020204" pitchFamily="34" charset="0"/>
              </a:rPr>
              <a:t>not</a:t>
            </a:r>
            <a:r>
              <a:rPr lang="en-GB" sz="4500" dirty="0">
                <a:solidFill>
                  <a:srgbClr val="C00000"/>
                </a:solidFill>
                <a:latin typeface="Arial" panose="020B0604020202020204" pitchFamily="34" charset="0"/>
                <a:cs typeface="Arial" panose="020B0604020202020204" pitchFamily="34" charset="0"/>
              </a:rPr>
              <a:t> </a:t>
            </a:r>
            <a:r>
              <a:rPr lang="en-GB" sz="4500" dirty="0">
                <a:latin typeface="Arial" panose="020B0604020202020204" pitchFamily="34" charset="0"/>
                <a:cs typeface="Arial" panose="020B0604020202020204" pitchFamily="34" charset="0"/>
              </a:rPr>
              <a:t>be marked after deadlines.</a:t>
            </a:r>
          </a:p>
          <a:p>
            <a:pPr>
              <a:lnSpc>
                <a:spcPct val="170000"/>
              </a:lnSpc>
            </a:pPr>
            <a:r>
              <a:rPr lang="en-GB" sz="4500" dirty="0">
                <a:latin typeface="Arial" panose="020B0604020202020204" pitchFamily="34" charset="0"/>
                <a:cs typeface="Arial" panose="020B0604020202020204" pitchFamily="34" charset="0"/>
              </a:rPr>
              <a:t>Lecturers are not responsible for locating or accepting work submitted to the wrong link after the deadline. </a:t>
            </a:r>
          </a:p>
          <a:p>
            <a:pPr marL="0" indent="0">
              <a:lnSpc>
                <a:spcPct val="170000"/>
              </a:lnSpc>
              <a:buNone/>
            </a:pPr>
            <a:r>
              <a:rPr lang="en-GB" sz="4500" dirty="0">
                <a:latin typeface="Arial" panose="020B0604020202020204" pitchFamily="34" charset="0"/>
                <a:cs typeface="Arial" panose="020B0604020202020204" pitchFamily="34" charset="0"/>
              </a:rPr>
              <a:t>It is </a:t>
            </a:r>
            <a:r>
              <a:rPr lang="en-GB" sz="4500" b="1" dirty="0">
                <a:solidFill>
                  <a:srgbClr val="C00000"/>
                </a:solidFill>
                <a:latin typeface="Arial" panose="020B0604020202020204" pitchFamily="34" charset="0"/>
                <a:cs typeface="Arial" panose="020B0604020202020204" pitchFamily="34" charset="0"/>
              </a:rPr>
              <a:t>your</a:t>
            </a:r>
            <a:r>
              <a:rPr lang="en-GB" sz="4500" dirty="0">
                <a:latin typeface="Arial" panose="020B0604020202020204" pitchFamily="34" charset="0"/>
                <a:cs typeface="Arial" panose="020B0604020202020204" pitchFamily="34" charset="0"/>
              </a:rPr>
              <a:t> responsibility to ensure that the correct file has been uploaded in a readable format. Zip files must not be used.</a:t>
            </a:r>
          </a:p>
          <a:p>
            <a:endParaRPr lang="en-GB" dirty="0"/>
          </a:p>
        </p:txBody>
      </p:sp>
    </p:spTree>
    <p:extLst>
      <p:ext uri="{BB962C8B-B14F-4D97-AF65-F5344CB8AC3E}">
        <p14:creationId xmlns:p14="http://schemas.microsoft.com/office/powerpoint/2010/main" val="2459223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94E0C-0404-C10F-9C08-5F24ADDEF3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D953C-31CF-4681-00C6-EF449D0F4106}"/>
              </a:ext>
            </a:extLst>
          </p:cNvPr>
          <p:cNvSpPr>
            <a:spLocks noGrp="1"/>
          </p:cNvSpPr>
          <p:nvPr>
            <p:ph type="title"/>
          </p:nvPr>
        </p:nvSpPr>
        <p:spPr>
          <a:xfrm>
            <a:off x="1700612" y="946240"/>
            <a:ext cx="9429006" cy="1325563"/>
          </a:xfrm>
        </p:spPr>
        <p:txBody>
          <a:bodyPr/>
          <a:lstStyle/>
          <a:p>
            <a:r>
              <a:rPr lang="en-GB" b="1" dirty="0">
                <a:latin typeface="Arial" panose="020B0604020202020204" pitchFamily="34" charset="0"/>
                <a:cs typeface="Arial" panose="020B0604020202020204" pitchFamily="34" charset="0"/>
              </a:rPr>
              <a:t>Submitting Assignments Correctly</a:t>
            </a:r>
          </a:p>
        </p:txBody>
      </p:sp>
      <p:sp>
        <p:nvSpPr>
          <p:cNvPr id="3" name="Content Placeholder 2">
            <a:extLst>
              <a:ext uri="{FF2B5EF4-FFF2-40B4-BE49-F238E27FC236}">
                <a16:creationId xmlns:a16="http://schemas.microsoft.com/office/drawing/2014/main" id="{899971BE-8A26-906C-1049-76535ABD64BE}"/>
              </a:ext>
            </a:extLst>
          </p:cNvPr>
          <p:cNvSpPr>
            <a:spLocks noGrp="1"/>
          </p:cNvSpPr>
          <p:nvPr>
            <p:ph idx="1"/>
          </p:nvPr>
        </p:nvSpPr>
        <p:spPr>
          <a:xfrm>
            <a:off x="908016" y="2608123"/>
            <a:ext cx="11185372" cy="4168419"/>
          </a:xfrm>
        </p:spPr>
        <p:txBody>
          <a:bodyPr>
            <a:normAutofit fontScale="77500" lnSpcReduction="20000"/>
          </a:bodyPr>
          <a:lstStyle/>
          <a:p>
            <a:r>
              <a:rPr lang="en-GB" b="1" dirty="0">
                <a:solidFill>
                  <a:srgbClr val="C00000"/>
                </a:solidFill>
              </a:rPr>
              <a:t>Be accountable</a:t>
            </a:r>
            <a:r>
              <a:rPr lang="en-GB" dirty="0"/>
              <a:t>: check before the deadline, not after.</a:t>
            </a:r>
          </a:p>
          <a:p>
            <a:r>
              <a:rPr lang="en-GB" dirty="0"/>
              <a:t>Lecturers cannot authorise late submission of assignments or approve extensions.</a:t>
            </a:r>
          </a:p>
          <a:p>
            <a:r>
              <a:rPr lang="en-GB" dirty="0"/>
              <a:t>If circumstances may prevent you from submitting on time, contact the Birmingham Assessments Team as soon as possible and follow the appropriate University process.</a:t>
            </a:r>
          </a:p>
          <a:p>
            <a:r>
              <a:rPr lang="en-GB" dirty="0"/>
              <a:t>Informing your lecturer does not automatically approve a late submission.</a:t>
            </a:r>
          </a:p>
          <a:p>
            <a:pPr marL="0" indent="0">
              <a:buNone/>
            </a:pPr>
            <a:r>
              <a:rPr lang="en-GB" b="1" dirty="0"/>
              <a:t>Resits and Re-works- </a:t>
            </a:r>
          </a:p>
          <a:p>
            <a:r>
              <a:rPr lang="en-GB" dirty="0"/>
              <a:t>It is </a:t>
            </a:r>
            <a:r>
              <a:rPr lang="en-GB" b="1" dirty="0">
                <a:solidFill>
                  <a:srgbClr val="C00000"/>
                </a:solidFill>
              </a:rPr>
              <a:t>your</a:t>
            </a:r>
            <a:r>
              <a:rPr lang="en-GB" dirty="0">
                <a:solidFill>
                  <a:srgbClr val="C00000"/>
                </a:solidFill>
              </a:rPr>
              <a:t> </a:t>
            </a:r>
            <a:r>
              <a:rPr lang="en-GB" dirty="0"/>
              <a:t>responsibility to check your </a:t>
            </a:r>
            <a:r>
              <a:rPr lang="en-GB" b="1" dirty="0" err="1"/>
              <a:t>MyTSD</a:t>
            </a:r>
            <a:r>
              <a:rPr lang="en-GB" dirty="0"/>
              <a:t> account for dates and information.</a:t>
            </a:r>
          </a:p>
          <a:p>
            <a:r>
              <a:rPr lang="en-GB" dirty="0"/>
              <a:t>Check emails for workshops and contact the module lead if necessary.</a:t>
            </a:r>
          </a:p>
          <a:p>
            <a:r>
              <a:rPr lang="en-GB" dirty="0"/>
              <a:t>Re-sits/reworks submitted in the wrong folder will not be marked.</a:t>
            </a:r>
            <a:br>
              <a:rPr lang="en-GB" dirty="0"/>
            </a:br>
            <a:endParaRPr lang="en-GB" dirty="0"/>
          </a:p>
          <a:p>
            <a:pPr marL="0" indent="0">
              <a:buNone/>
            </a:pPr>
            <a:r>
              <a:rPr lang="en-GB" b="1" i="1" dirty="0"/>
              <a:t>If you become aware of any problem with your submission, contact the Birmingham Assessments Team as soon as possible.</a:t>
            </a:r>
          </a:p>
          <a:p>
            <a:pPr marL="0" indent="0">
              <a:buNone/>
            </a:pPr>
            <a:endParaRPr lang="en-GB" dirty="0"/>
          </a:p>
        </p:txBody>
      </p:sp>
    </p:spTree>
    <p:extLst>
      <p:ext uri="{BB962C8B-B14F-4D97-AF65-F5344CB8AC3E}">
        <p14:creationId xmlns:p14="http://schemas.microsoft.com/office/powerpoint/2010/main" val="284398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E0B7E-7280-5D3E-3D72-A9AE23CFBDDA}"/>
              </a:ext>
            </a:extLst>
          </p:cNvPr>
          <p:cNvSpPr>
            <a:spLocks noGrp="1"/>
          </p:cNvSpPr>
          <p:nvPr>
            <p:ph type="title"/>
          </p:nvPr>
        </p:nvSpPr>
        <p:spPr>
          <a:xfrm>
            <a:off x="2588163" y="944789"/>
            <a:ext cx="7956222" cy="1325563"/>
          </a:xfrm>
        </p:spPr>
        <p:txBody>
          <a:bodyPr>
            <a:normAutofit fontScale="90000"/>
          </a:bodyPr>
          <a:lstStyle/>
          <a:p>
            <a:r>
              <a:rPr lang="en-GB" sz="5400" b="1" dirty="0">
                <a:latin typeface="Arial" panose="020B0604020202020204" pitchFamily="34" charset="0"/>
                <a:cs typeface="Arial" panose="020B0604020202020204" pitchFamily="34" charset="0"/>
              </a:rPr>
              <a:t>Respect in the Classroom</a:t>
            </a:r>
          </a:p>
        </p:txBody>
      </p:sp>
      <p:sp>
        <p:nvSpPr>
          <p:cNvPr id="3" name="Content Placeholder 2">
            <a:extLst>
              <a:ext uri="{FF2B5EF4-FFF2-40B4-BE49-F238E27FC236}">
                <a16:creationId xmlns:a16="http://schemas.microsoft.com/office/drawing/2014/main" id="{C8546E6F-26D5-4FE9-C7EE-8DE4A151DCA9}"/>
              </a:ext>
            </a:extLst>
          </p:cNvPr>
          <p:cNvSpPr>
            <a:spLocks noGrp="1"/>
          </p:cNvSpPr>
          <p:nvPr>
            <p:ph idx="1"/>
          </p:nvPr>
        </p:nvSpPr>
        <p:spPr>
          <a:xfrm>
            <a:off x="961708" y="2520324"/>
            <a:ext cx="10941819" cy="3990024"/>
          </a:xfrm>
        </p:spPr>
        <p:txBody>
          <a:bodyPr>
            <a:normAutofit fontScale="70000" lnSpcReduction="20000"/>
          </a:bodyPr>
          <a:lstStyle/>
          <a:p>
            <a:pPr>
              <a:lnSpc>
                <a:spcPct val="160000"/>
              </a:lnSpc>
            </a:pPr>
            <a:r>
              <a:rPr lang="en-GB" dirty="0">
                <a:latin typeface="Arial" panose="020B0604020202020204" pitchFamily="34" charset="0"/>
                <a:cs typeface="Arial" panose="020B0604020202020204" pitchFamily="34" charset="0"/>
              </a:rPr>
              <a:t>Be courteous to staff and fellow students.</a:t>
            </a:r>
          </a:p>
          <a:p>
            <a:pPr>
              <a:lnSpc>
                <a:spcPct val="160000"/>
              </a:lnSpc>
            </a:pPr>
            <a:r>
              <a:rPr lang="en-GB" dirty="0">
                <a:latin typeface="Arial" panose="020B0604020202020204" pitchFamily="34" charset="0"/>
                <a:cs typeface="Arial" panose="020B0604020202020204" pitchFamily="34" charset="0"/>
              </a:rPr>
              <a:t>We do not have to agree with the opinions and beliefs of others, but we have to respect them. Everyone deserves a voice.</a:t>
            </a:r>
          </a:p>
          <a:p>
            <a:pPr>
              <a:lnSpc>
                <a:spcPct val="160000"/>
              </a:lnSpc>
            </a:pPr>
            <a:r>
              <a:rPr lang="en-GB" dirty="0">
                <a:latin typeface="Arial" panose="020B0604020202020204" pitchFamily="34" charset="0"/>
                <a:cs typeface="Arial" panose="020B0604020202020204" pitchFamily="34" charset="0"/>
              </a:rPr>
              <a:t>Arrive on time - and return from breaks at the agreed time - punctuality matters.</a:t>
            </a:r>
          </a:p>
          <a:p>
            <a:pPr>
              <a:lnSpc>
                <a:spcPct val="160000"/>
              </a:lnSpc>
            </a:pPr>
            <a:r>
              <a:rPr lang="en-GB" dirty="0">
                <a:latin typeface="Arial" panose="020B0604020202020204" pitchFamily="34" charset="0"/>
                <a:cs typeface="Arial" panose="020B0604020202020204" pitchFamily="34" charset="0"/>
              </a:rPr>
              <a:t>Switch phones to silent and avoid using them during teaching unless your lecturer has given permission..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If you have to take an urgent call, please leave the room.</a:t>
            </a:r>
          </a:p>
          <a:p>
            <a:pPr>
              <a:lnSpc>
                <a:spcPct val="160000"/>
              </a:lnSpc>
            </a:pPr>
            <a:r>
              <a:rPr lang="en-GB" dirty="0">
                <a:latin typeface="Arial" panose="020B0604020202020204" pitchFamily="34" charset="0"/>
                <a:cs typeface="Arial" panose="020B0604020202020204" pitchFamily="34" charset="0"/>
              </a:rPr>
              <a:t>Do not talk over others; listen when someone else is speaking.</a:t>
            </a:r>
          </a:p>
        </p:txBody>
      </p:sp>
    </p:spTree>
    <p:extLst>
      <p:ext uri="{BB962C8B-B14F-4D97-AF65-F5344CB8AC3E}">
        <p14:creationId xmlns:p14="http://schemas.microsoft.com/office/powerpoint/2010/main" val="44802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597031" y="690168"/>
            <a:ext cx="11594969" cy="1002785"/>
          </a:xfrm>
        </p:spPr>
        <p:txBody>
          <a:bodyPr>
            <a:normAutofit fontScale="90000"/>
          </a:bodyPr>
          <a:lstStyle/>
          <a:p>
            <a:pPr algn="ctr"/>
            <a:r>
              <a:rPr lang="en-GB" sz="4800" b="1" dirty="0">
                <a:latin typeface="Arial" panose="020B0604020202020204" pitchFamily="34" charset="0"/>
                <a:cs typeface="Arial" panose="020B0604020202020204" pitchFamily="34" charset="0"/>
              </a:rPr>
              <a:t>Attendance and Engagement Expectations</a:t>
            </a:r>
          </a:p>
        </p:txBody>
      </p:sp>
      <p:sp>
        <p:nvSpPr>
          <p:cNvPr id="3" name="Content Placeholder 2">
            <a:extLst>
              <a:ext uri="{FF2B5EF4-FFF2-40B4-BE49-F238E27FC236}">
                <a16:creationId xmlns:a16="http://schemas.microsoft.com/office/drawing/2014/main" id="{F8A97C95-CB41-4A40-93A2-E134F36C4E04}"/>
              </a:ext>
            </a:extLst>
          </p:cNvPr>
          <p:cNvSpPr>
            <a:spLocks noGrp="1"/>
          </p:cNvSpPr>
          <p:nvPr>
            <p:ph idx="1"/>
          </p:nvPr>
        </p:nvSpPr>
        <p:spPr>
          <a:xfrm>
            <a:off x="806824" y="1685365"/>
            <a:ext cx="11259669" cy="5172635"/>
          </a:xfrm>
        </p:spPr>
        <p:txBody>
          <a:bodyPr>
            <a:normAutofit fontScale="92500"/>
          </a:bodyPr>
          <a:lstStyle/>
          <a:p>
            <a:pPr marL="0" indent="0">
              <a:buNone/>
            </a:pPr>
            <a:r>
              <a:rPr lang="en-GB" sz="2600" dirty="0">
                <a:latin typeface="Arial" panose="020B0604020202020204" pitchFamily="34" charset="0"/>
                <a:cs typeface="Arial" panose="020B0604020202020204" pitchFamily="34" charset="0"/>
              </a:rPr>
              <a:t>Student engagement is considered through a range of indicators, including: </a:t>
            </a:r>
          </a:p>
          <a:p>
            <a:pPr lvl="1">
              <a:lnSpc>
                <a:spcPct val="150000"/>
              </a:lnSpc>
            </a:pPr>
            <a:r>
              <a:rPr lang="en-GB" dirty="0">
                <a:latin typeface="Arial" panose="020B0604020202020204" pitchFamily="34" charset="0"/>
                <a:cs typeface="Arial" panose="020B0604020202020204" pitchFamily="34" charset="0"/>
              </a:rPr>
              <a:t>Attendance at scheduled teaching sessions</a:t>
            </a:r>
          </a:p>
          <a:p>
            <a:pPr lvl="1">
              <a:lnSpc>
                <a:spcPct val="150000"/>
              </a:lnSpc>
            </a:pPr>
            <a:r>
              <a:rPr lang="en-GB" dirty="0">
                <a:latin typeface="Arial" panose="020B0604020202020204" pitchFamily="34" charset="0"/>
                <a:cs typeface="Arial" panose="020B0604020202020204" pitchFamily="34" charset="0"/>
              </a:rPr>
              <a:t>Meaningful engagement with Moodle materials, including accessing module content, PowerPoints, assessment guidance and learning activities</a:t>
            </a:r>
          </a:p>
          <a:p>
            <a:pPr lvl="1">
              <a:lnSpc>
                <a:spcPct val="150000"/>
              </a:lnSpc>
            </a:pPr>
            <a:r>
              <a:rPr lang="en-GB" dirty="0">
                <a:latin typeface="Arial" panose="020B0604020202020204" pitchFamily="34" charset="0"/>
                <a:cs typeface="Arial" panose="020B0604020202020204" pitchFamily="34" charset="0"/>
              </a:rPr>
              <a:t>Assignment submissions</a:t>
            </a:r>
          </a:p>
          <a:p>
            <a:pPr lvl="1">
              <a:lnSpc>
                <a:spcPct val="150000"/>
              </a:lnSpc>
            </a:pPr>
            <a:r>
              <a:rPr lang="en-GB" dirty="0">
                <a:latin typeface="Arial" panose="020B0604020202020204" pitchFamily="34" charset="0"/>
                <a:cs typeface="Arial" panose="020B0604020202020204" pitchFamily="34" charset="0"/>
              </a:rPr>
              <a:t>Appropriate email or telephone contact with academic staff and support services</a:t>
            </a:r>
          </a:p>
          <a:p>
            <a:pPr marL="0" indent="0">
              <a:buNone/>
            </a:pPr>
            <a:r>
              <a:rPr lang="en-GB" sz="2400" dirty="0">
                <a:latin typeface="Arial" panose="020B0604020202020204" pitchFamily="34" charset="0"/>
                <a:cs typeface="Arial" panose="020B0604020202020204" pitchFamily="34" charset="0"/>
              </a:rPr>
              <a:t>Moodle records more than whether you have logged in. It can show which module materials and activities you have accessed. These records may be reviewed as part of monitoring student engagement.</a:t>
            </a:r>
          </a:p>
          <a:p>
            <a:pPr marL="0" indent="0">
              <a:buNone/>
            </a:pPr>
            <a:r>
              <a:rPr lang="en-GB" sz="2400" b="1" i="1" dirty="0">
                <a:latin typeface="Arial" panose="020B0604020202020204" pitchFamily="34" charset="0"/>
                <a:cs typeface="Arial" panose="020B0604020202020204" pitchFamily="34" charset="0"/>
              </a:rPr>
              <a:t>Simply opening Moodle without accessing the relevant learning materials does </a:t>
            </a:r>
            <a:r>
              <a:rPr lang="en-GB" sz="2400" b="1" i="1" dirty="0">
                <a:solidFill>
                  <a:srgbClr val="C00000"/>
                </a:solidFill>
                <a:latin typeface="Arial" panose="020B0604020202020204" pitchFamily="34" charset="0"/>
                <a:cs typeface="Arial" panose="020B0604020202020204" pitchFamily="34" charset="0"/>
              </a:rPr>
              <a:t>not</a:t>
            </a:r>
            <a:r>
              <a:rPr lang="en-GB" sz="2400" b="1" i="1" dirty="0">
                <a:latin typeface="Arial" panose="020B0604020202020204" pitchFamily="34" charset="0"/>
                <a:cs typeface="Arial" panose="020B0604020202020204" pitchFamily="34" charset="0"/>
              </a:rPr>
              <a:t> demonstrate full engagement with your studies.</a:t>
            </a:r>
          </a:p>
          <a:p>
            <a:pPr lvl="1">
              <a:lnSpc>
                <a:spcPct val="150000"/>
              </a:lnSpc>
            </a:pPr>
            <a:endParaRPr lang="en-GB" dirty="0"/>
          </a:p>
        </p:txBody>
      </p:sp>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887F8-E466-25EB-0AA3-71F239A2DC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764EDA-862A-E2FB-45EE-A18A1828774D}"/>
              </a:ext>
            </a:extLst>
          </p:cNvPr>
          <p:cNvSpPr>
            <a:spLocks noGrp="1"/>
          </p:cNvSpPr>
          <p:nvPr>
            <p:ph type="title"/>
          </p:nvPr>
        </p:nvSpPr>
        <p:spPr>
          <a:xfrm>
            <a:off x="421522" y="649303"/>
            <a:ext cx="11594969" cy="1002785"/>
          </a:xfrm>
        </p:spPr>
        <p:txBody>
          <a:bodyPr>
            <a:normAutofit/>
          </a:bodyPr>
          <a:lstStyle/>
          <a:p>
            <a:pPr algn="ctr"/>
            <a:r>
              <a:rPr lang="en-GB" b="1" dirty="0">
                <a:latin typeface="Arial" panose="020B0604020202020204" pitchFamily="34" charset="0"/>
                <a:cs typeface="Arial" panose="020B0604020202020204" pitchFamily="34" charset="0"/>
              </a:rPr>
              <a:t>How Engagement is Monitored  </a:t>
            </a:r>
          </a:p>
        </p:txBody>
      </p:sp>
      <p:sp>
        <p:nvSpPr>
          <p:cNvPr id="3" name="Content Placeholder 2">
            <a:extLst>
              <a:ext uri="{FF2B5EF4-FFF2-40B4-BE49-F238E27FC236}">
                <a16:creationId xmlns:a16="http://schemas.microsoft.com/office/drawing/2014/main" id="{C9A544EE-29F0-A40C-07D1-C55C80469B1E}"/>
              </a:ext>
            </a:extLst>
          </p:cNvPr>
          <p:cNvSpPr>
            <a:spLocks noGrp="1"/>
          </p:cNvSpPr>
          <p:nvPr>
            <p:ph idx="1"/>
          </p:nvPr>
        </p:nvSpPr>
        <p:spPr>
          <a:xfrm>
            <a:off x="862103" y="1506071"/>
            <a:ext cx="10972717" cy="5226423"/>
          </a:xfrm>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This is based on a traffic light system as shown below: </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Green: student has engaged within last 7 calendar days</a:t>
            </a:r>
            <a:b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Amber: student hasn't engaged for more than 8 calendar days </a:t>
            </a:r>
            <a:b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and fewer than 15 calendar days</a:t>
            </a:r>
            <a:b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Red: student hasn't engaged for more than 15 calendar days</a:t>
            </a:r>
            <a:b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If you are in RED or AMBER, you will be contacted by the Student Engagement Team</a:t>
            </a:r>
          </a:p>
          <a:p>
            <a:endParaRPr lang="en-GB" sz="2000"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200" b="1" i="1" dirty="0">
                <a:latin typeface="Arial" panose="020B0604020202020204" pitchFamily="34" charset="0"/>
                <a:cs typeface="Arial" panose="020B0604020202020204" pitchFamily="34" charset="0"/>
              </a:rPr>
              <a:t>Do not wait until you are contacted. </a:t>
            </a:r>
          </a:p>
          <a:p>
            <a:pPr marL="0" indent="0">
              <a:buNone/>
            </a:pPr>
            <a:r>
              <a:rPr lang="en-GB" sz="2200" b="1" i="1" dirty="0">
                <a:latin typeface="Arial" panose="020B0604020202020204" pitchFamily="34" charset="0"/>
                <a:cs typeface="Arial" panose="020B0604020202020204" pitchFamily="34" charset="0"/>
              </a:rPr>
              <a:t>Speak to your lecturer or the Student Engagement Team promptly if circumstances are affecting your attendance or engagement.</a:t>
            </a:r>
            <a:r>
              <a:rPr lang="en-GB" sz="2200" b="1" i="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b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pic>
        <p:nvPicPr>
          <p:cNvPr id="1026" name="Picture 2" descr="Image result for traffic lights cartoon">
            <a:extLst>
              <a:ext uri="{FF2B5EF4-FFF2-40B4-BE49-F238E27FC236}">
                <a16:creationId xmlns:a16="http://schemas.microsoft.com/office/drawing/2014/main" id="{B84FFBC1-0C5F-77E4-2F64-B53CB7E089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a:off x="10192282" y="2107762"/>
            <a:ext cx="1741150" cy="231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6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EF43D-5278-88BA-2FDA-596E6EEAD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85454-819F-3A5C-8DBF-EAFFA3D30AF4}"/>
              </a:ext>
            </a:extLst>
          </p:cNvPr>
          <p:cNvSpPr>
            <a:spLocks noGrp="1"/>
          </p:cNvSpPr>
          <p:nvPr>
            <p:ph type="title"/>
          </p:nvPr>
        </p:nvSpPr>
        <p:spPr>
          <a:xfrm>
            <a:off x="806824" y="887639"/>
            <a:ext cx="10990729" cy="1325563"/>
          </a:xfrm>
        </p:spPr>
        <p:txBody>
          <a:bodyPr>
            <a:noAutofit/>
          </a:bodyPr>
          <a:lstStyle/>
          <a:p>
            <a:pPr algn="ctr"/>
            <a:r>
              <a:rPr lang="en-GB" sz="4800" b="1" dirty="0">
                <a:latin typeface="Arial" panose="020B0604020202020204" pitchFamily="34" charset="0"/>
                <a:cs typeface="Arial" panose="020B0604020202020204" pitchFamily="34" charset="0"/>
              </a:rPr>
              <a:t>Attendance, Punctuality and Responsibility</a:t>
            </a:r>
          </a:p>
        </p:txBody>
      </p:sp>
      <p:sp>
        <p:nvSpPr>
          <p:cNvPr id="3" name="Content Placeholder 2">
            <a:extLst>
              <a:ext uri="{FF2B5EF4-FFF2-40B4-BE49-F238E27FC236}">
                <a16:creationId xmlns:a16="http://schemas.microsoft.com/office/drawing/2014/main" id="{B304BBF3-0EE3-C229-CCF6-3145CC7A93E5}"/>
              </a:ext>
            </a:extLst>
          </p:cNvPr>
          <p:cNvSpPr>
            <a:spLocks noGrp="1"/>
          </p:cNvSpPr>
          <p:nvPr>
            <p:ph idx="1"/>
          </p:nvPr>
        </p:nvSpPr>
        <p:spPr>
          <a:xfrm>
            <a:off x="1003326" y="2565829"/>
            <a:ext cx="10597723" cy="3968644"/>
          </a:xfrm>
        </p:spPr>
        <p:txBody>
          <a:bodyPr>
            <a:normAutofit/>
          </a:bodyPr>
          <a:lstStyle/>
          <a:p>
            <a:r>
              <a:rPr lang="en-GB" sz="2400" dirty="0">
                <a:latin typeface="Arial" panose="020B0604020202020204" pitchFamily="34" charset="0"/>
                <a:cs typeface="Arial" panose="020B0604020202020204" pitchFamily="34" charset="0"/>
              </a:rPr>
              <a:t>You are expected to attend all scheduled teaching sessions, arrive on time and remain for the full session.</a:t>
            </a:r>
          </a:p>
          <a:p>
            <a:r>
              <a:rPr lang="en-GB" sz="2400" dirty="0">
                <a:latin typeface="Arial" panose="020B0604020202020204" pitchFamily="34" charset="0"/>
                <a:cs typeface="Arial" panose="020B0604020202020204" pitchFamily="34" charset="0"/>
              </a:rPr>
              <a:t>We understand that genuine circumstances may sometimes affect your attendance.</a:t>
            </a:r>
          </a:p>
          <a:p>
            <a:r>
              <a:rPr lang="en-GB" sz="2400" dirty="0">
                <a:latin typeface="Arial" panose="020B0604020202020204" pitchFamily="34" charset="0"/>
                <a:cs typeface="Arial" panose="020B0604020202020204" pitchFamily="34" charset="0"/>
              </a:rPr>
              <a:t>If this happens, contact the Birmingham Student Engagement Team as soon as possible.</a:t>
            </a:r>
          </a:p>
          <a:p>
            <a:pPr marL="0" indent="0">
              <a:buNone/>
            </a:pPr>
            <a:r>
              <a:rPr lang="en-GB" sz="2400" b="1" i="1" dirty="0">
                <a:latin typeface="Arial" panose="020B0604020202020204" pitchFamily="34" charset="0"/>
                <a:cs typeface="Arial" panose="020B0604020202020204" pitchFamily="34" charset="0"/>
              </a:rPr>
              <a:t>Lecturers </a:t>
            </a:r>
            <a:r>
              <a:rPr lang="en-GB" sz="2400" b="1" i="1" dirty="0">
                <a:solidFill>
                  <a:srgbClr val="C00000"/>
                </a:solidFill>
                <a:latin typeface="Arial" panose="020B0604020202020204" pitchFamily="34" charset="0"/>
                <a:cs typeface="Arial" panose="020B0604020202020204" pitchFamily="34" charset="0"/>
              </a:rPr>
              <a:t>cannot</a:t>
            </a:r>
            <a:r>
              <a:rPr lang="en-GB" sz="2400" b="1" i="1" dirty="0">
                <a:latin typeface="Arial" panose="020B0604020202020204" pitchFamily="34" charset="0"/>
                <a:cs typeface="Arial" panose="020B0604020202020204" pitchFamily="34" charset="0"/>
              </a:rPr>
              <a:t> authorise absences. Informing your lecturer does not mean that an absence has been formally authorised.</a:t>
            </a:r>
          </a:p>
          <a:p>
            <a:pPr marL="0" indent="0">
              <a:buNone/>
            </a:pP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411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AEC4-C06D-F9BA-9843-2E65F6061FFC}"/>
              </a:ext>
            </a:extLst>
          </p:cNvPr>
          <p:cNvSpPr>
            <a:spLocks noGrp="1"/>
          </p:cNvSpPr>
          <p:nvPr>
            <p:ph type="title"/>
          </p:nvPr>
        </p:nvSpPr>
        <p:spPr>
          <a:xfrm>
            <a:off x="806824" y="887639"/>
            <a:ext cx="10990729" cy="1325563"/>
          </a:xfrm>
        </p:spPr>
        <p:txBody>
          <a:bodyPr>
            <a:noAutofit/>
          </a:bodyPr>
          <a:lstStyle/>
          <a:p>
            <a:pPr algn="ctr"/>
            <a:r>
              <a:rPr lang="en-GB" sz="4800" b="1" dirty="0">
                <a:latin typeface="Arial" panose="020B0604020202020204" pitchFamily="34" charset="0"/>
                <a:cs typeface="Arial" panose="020B0604020202020204" pitchFamily="34" charset="0"/>
              </a:rPr>
              <a:t>If You Miss a Session </a:t>
            </a:r>
          </a:p>
        </p:txBody>
      </p:sp>
      <p:sp>
        <p:nvSpPr>
          <p:cNvPr id="3" name="Content Placeholder 2">
            <a:extLst>
              <a:ext uri="{FF2B5EF4-FFF2-40B4-BE49-F238E27FC236}">
                <a16:creationId xmlns:a16="http://schemas.microsoft.com/office/drawing/2014/main" id="{4E40EF67-2D7A-89D2-AA3D-B01EBA7543AC}"/>
              </a:ext>
            </a:extLst>
          </p:cNvPr>
          <p:cNvSpPr>
            <a:spLocks noGrp="1"/>
          </p:cNvSpPr>
          <p:nvPr>
            <p:ph idx="1"/>
          </p:nvPr>
        </p:nvSpPr>
        <p:spPr>
          <a:xfrm>
            <a:off x="669472" y="2501154"/>
            <a:ext cx="11253587" cy="5278930"/>
          </a:xfrm>
        </p:spPr>
        <p:txBody>
          <a:bodyPr>
            <a:normAutofit fontScale="62500" lnSpcReduction="20000"/>
          </a:bodyPr>
          <a:lstStyle/>
          <a:p>
            <a:pPr marL="0" indent="0">
              <a:buNone/>
            </a:pPr>
            <a:r>
              <a:rPr lang="en-GB" sz="2900" b="1" dirty="0">
                <a:latin typeface="Arial" panose="020B0604020202020204" pitchFamily="34" charset="0"/>
                <a:cs typeface="Arial" panose="020B0604020202020204" pitchFamily="34" charset="0"/>
              </a:rPr>
              <a:t>You Remain Responsible for…</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Accessing the materials available on Moodle</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Checking announcements and assessment guidance</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Completing the work you have missed</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Seeking appropriate support where necessary</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marL="0" indent="0">
              <a:lnSpc>
                <a:spcPct val="170000"/>
              </a:lnSpc>
              <a:buNone/>
            </a:pPr>
            <a:r>
              <a:rPr lang="en-GB" sz="2600" dirty="0">
                <a:latin typeface="Arial" panose="020B0604020202020204" pitchFamily="34" charset="0"/>
                <a:cs typeface="Arial" panose="020B0604020202020204" pitchFamily="34" charset="0"/>
              </a:rPr>
              <a:t>Teaching sessions may include explanations, discussions and activities that are not fully reproduced on Moodle.</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marL="0" indent="0">
              <a:lnSpc>
                <a:spcPct val="170000"/>
              </a:lnSpc>
              <a:buNone/>
            </a:pPr>
            <a:r>
              <a:rPr lang="en-GB" sz="2600" b="1" i="1" dirty="0">
                <a:latin typeface="Arial" panose="020B0604020202020204" pitchFamily="34" charset="0"/>
                <a:cs typeface="Arial" panose="020B0604020202020204" pitchFamily="34" charset="0"/>
              </a:rPr>
              <a:t>Lecturers are </a:t>
            </a:r>
            <a:r>
              <a:rPr lang="en-GB" sz="2600" b="1" i="1" dirty="0">
                <a:solidFill>
                  <a:srgbClr val="C00000"/>
                </a:solidFill>
                <a:latin typeface="Arial" panose="020B0604020202020204" pitchFamily="34" charset="0"/>
                <a:cs typeface="Arial" panose="020B0604020202020204" pitchFamily="34" charset="0"/>
              </a:rPr>
              <a:t>not </a:t>
            </a:r>
            <a:r>
              <a:rPr lang="en-GB" sz="2600" b="1" i="1" dirty="0">
                <a:latin typeface="Arial" panose="020B0604020202020204" pitchFamily="34" charset="0"/>
                <a:cs typeface="Arial" panose="020B0604020202020204" pitchFamily="34" charset="0"/>
              </a:rPr>
              <a:t>expected to repeat full teaching sessions for students who did not attend,</a:t>
            </a:r>
            <a:r>
              <a:rPr lang="en-GB" sz="2600" dirty="0">
                <a:latin typeface="Arial" panose="020B0604020202020204" pitchFamily="34" charset="0"/>
                <a:cs typeface="Arial" panose="020B0604020202020204" pitchFamily="34" charset="0"/>
              </a:rPr>
              <a:t> </a:t>
            </a:r>
            <a:r>
              <a:rPr lang="en-GB" sz="2600" b="1" i="1" dirty="0">
                <a:latin typeface="Arial" panose="020B0604020202020204" pitchFamily="34" charset="0"/>
                <a:cs typeface="Arial" panose="020B0604020202020204" pitchFamily="34" charset="0"/>
              </a:rPr>
              <a:t>but they will provide reasonable guidance and support where they can.</a:t>
            </a:r>
            <a:r>
              <a:rPr lang="en-GB" sz="2600" dirty="0">
                <a:latin typeface="Arial" panose="020B0604020202020204" pitchFamily="34" charset="0"/>
                <a:cs typeface="Arial" panose="020B0604020202020204" pitchFamily="34" charset="0"/>
              </a:rPr>
              <a:t> </a:t>
            </a:r>
          </a:p>
          <a:p>
            <a:pPr marL="0" indent="0">
              <a:lnSpc>
                <a:spcPct val="170000"/>
              </a:lnSpc>
              <a:buNone/>
            </a:pPr>
            <a:r>
              <a:rPr lang="en-GB" sz="2600" dirty="0">
                <a:latin typeface="Arial" panose="020B0604020202020204" pitchFamily="34" charset="0"/>
                <a:cs typeface="Arial" panose="020B0604020202020204" pitchFamily="34" charset="0"/>
              </a:rPr>
              <a:t>Please ask for help early rather than waiting until an assessment deadline.</a:t>
            </a:r>
            <a:endParaRPr lang="en-GB" sz="2600" b="1" i="1" dirty="0">
              <a:latin typeface="Arial" panose="020B0604020202020204" pitchFamily="34" charset="0"/>
              <a:cs typeface="Arial" panose="020B0604020202020204" pitchFamily="34" charset="0"/>
            </a:endParaRPr>
          </a:p>
          <a:p>
            <a:pPr marL="0" indent="0">
              <a:buNone/>
            </a:pP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258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788497" y="618660"/>
            <a:ext cx="8975413" cy="1325563"/>
          </a:xfrm>
        </p:spPr>
        <p:txBody>
          <a:bodyPr/>
          <a:lstStyle/>
          <a:p>
            <a:pPr algn="ctr"/>
            <a:r>
              <a:rPr lang="en-GB" b="1" dirty="0">
                <a:latin typeface="Arial" panose="020B0604020202020204" pitchFamily="34" charset="0"/>
                <a:cs typeface="Arial" panose="020B0604020202020204" pitchFamily="34" charset="0"/>
              </a:rPr>
              <a:t>How will your Programme look? Level 5   </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318458" y="1944223"/>
            <a:ext cx="10039228" cy="4756151"/>
          </a:xfrm>
        </p:spPr>
        <p:txBody>
          <a:bodyPr vert="horz" lIns="91440" tIns="45720" rIns="91440" bIns="45720" rtlCol="0" anchor="t">
            <a:normAutofit fontScale="70000" lnSpcReduction="20000"/>
          </a:bodyPr>
          <a:lstStyle/>
          <a:p>
            <a:pPr marL="0" indent="0">
              <a:buNone/>
            </a:pPr>
            <a:endParaRPr lang="en-GB" b="1" dirty="0">
              <a:latin typeface="Arial" panose="020B0604020202020204" pitchFamily="34" charset="0"/>
              <a:cs typeface="Arial" panose="020B0604020202020204" pitchFamily="34" charset="0"/>
            </a:endParaRPr>
          </a:p>
          <a:p>
            <a:pPr marL="0" indent="0">
              <a:buNone/>
            </a:pPr>
            <a:r>
              <a:rPr lang="en-GB" sz="3400" b="1" dirty="0">
                <a:latin typeface="Arial" panose="020B0604020202020204" pitchFamily="34" charset="0"/>
                <a:cs typeface="Arial" panose="020B0604020202020204" pitchFamily="34" charset="0"/>
              </a:rPr>
              <a:t>Term 1 -</a:t>
            </a:r>
          </a:p>
          <a:p>
            <a:pPr marL="0" indent="0">
              <a:buNone/>
            </a:pPr>
            <a:r>
              <a:rPr lang="en-GB" sz="3400" dirty="0">
                <a:latin typeface="Arial" panose="020B0604020202020204" pitchFamily="34" charset="0"/>
                <a:cs typeface="Arial" panose="020B0604020202020204" pitchFamily="34" charset="0"/>
              </a:rPr>
              <a:t>BMHP5016 - Principles of Health and Social Care </a:t>
            </a:r>
          </a:p>
          <a:p>
            <a:pPr marL="0" indent="0">
              <a:buNone/>
            </a:pPr>
            <a:r>
              <a:rPr lang="en-GB" sz="3400" dirty="0">
                <a:latin typeface="Arial" panose="020B0604020202020204" pitchFamily="34" charset="0"/>
                <a:cs typeface="Arial" panose="020B0604020202020204" pitchFamily="34" charset="0"/>
              </a:rPr>
              <a:t>BMHP5023 - Introduction to Physiology </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ea typeface="Calibri"/>
              <a:cs typeface="Arial" panose="020B0604020202020204" pitchFamily="34" charset="0"/>
            </a:endParaRPr>
          </a:p>
          <a:p>
            <a:pPr marL="0" indent="0">
              <a:buNone/>
            </a:pPr>
            <a:r>
              <a:rPr lang="en-GB" sz="3400" b="1" dirty="0">
                <a:latin typeface="Arial" panose="020B0604020202020204" pitchFamily="34" charset="0"/>
                <a:cs typeface="Arial" panose="020B0604020202020204" pitchFamily="34" charset="0"/>
              </a:rPr>
              <a:t>Term 2 -</a:t>
            </a:r>
          </a:p>
          <a:p>
            <a:pPr marL="0" indent="0">
              <a:buNone/>
            </a:pPr>
            <a:r>
              <a:rPr lang="en-GB" sz="3400" dirty="0">
                <a:latin typeface="Arial" panose="020B0604020202020204" pitchFamily="34" charset="0"/>
                <a:cs typeface="Arial" panose="020B0604020202020204" pitchFamily="34" charset="0"/>
              </a:rPr>
              <a:t>BMHP5021 - Protecting and Supporting Families in Health and Care</a:t>
            </a:r>
          </a:p>
          <a:p>
            <a:pPr marL="0" indent="0">
              <a:buNone/>
            </a:pPr>
            <a:r>
              <a:rPr lang="en-GB" sz="3400" dirty="0">
                <a:latin typeface="Arial" panose="020B0604020202020204" pitchFamily="34" charset="0"/>
                <a:cs typeface="Arial" panose="020B0604020202020204" pitchFamily="34" charset="0"/>
              </a:rPr>
              <a:t>BMHP5014 - Changemakers - Creativity and Value Creation </a:t>
            </a:r>
          </a:p>
          <a:p>
            <a:pPr marL="0" indent="0">
              <a:buNone/>
            </a:pPr>
            <a:endParaRPr lang="en-GB" sz="3400" dirty="0">
              <a:latin typeface="Arial" panose="020B0604020202020204" pitchFamily="34" charset="0"/>
              <a:cs typeface="Arial" panose="020B0604020202020204" pitchFamily="34" charset="0"/>
            </a:endParaRPr>
          </a:p>
          <a:p>
            <a:pPr marL="0" indent="0">
              <a:buNone/>
            </a:pPr>
            <a:r>
              <a:rPr lang="en-GB" sz="3400" b="1" dirty="0">
                <a:latin typeface="Arial" panose="020B0604020202020204" pitchFamily="34" charset="0"/>
                <a:cs typeface="Arial" panose="020B0604020202020204" pitchFamily="34" charset="0"/>
              </a:rPr>
              <a:t>Term 3 - </a:t>
            </a:r>
          </a:p>
          <a:p>
            <a:pPr marL="0" indent="0">
              <a:buNone/>
            </a:pPr>
            <a:r>
              <a:rPr lang="en-GB" sz="3400" dirty="0">
                <a:latin typeface="Arial" panose="020B0604020202020204" pitchFamily="34" charset="0"/>
                <a:ea typeface="Calibri"/>
                <a:cs typeface="Arial" panose="020B0604020202020204" pitchFamily="34" charset="0"/>
              </a:rPr>
              <a:t>BMHP5019 - Introduction to Independent Research Skills </a:t>
            </a:r>
          </a:p>
          <a:p>
            <a:pPr marL="0" indent="0">
              <a:buNone/>
            </a:pPr>
            <a:r>
              <a:rPr lang="en-GB" sz="3400" dirty="0">
                <a:latin typeface="Arial" panose="020B0604020202020204" pitchFamily="34" charset="0"/>
                <a:ea typeface="Calibri"/>
                <a:cs typeface="Arial" panose="020B0604020202020204" pitchFamily="34" charset="0"/>
              </a:rPr>
              <a:t>BMHP5015 - Changemakers - Building your Personal Brand for Sustainable Employment </a:t>
            </a:r>
          </a:p>
          <a:p>
            <a:pPr marL="0" indent="0">
              <a:buNone/>
            </a:pPr>
            <a:endParaRPr lang="en-GB" dirty="0"/>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9108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B0D8A-C8F4-10AF-B68C-0E919C803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D46DD1-4523-C06D-53EF-A8C3CD63DBFA}"/>
              </a:ext>
            </a:extLst>
          </p:cNvPr>
          <p:cNvSpPr>
            <a:spLocks noGrp="1"/>
          </p:cNvSpPr>
          <p:nvPr>
            <p:ph type="title"/>
          </p:nvPr>
        </p:nvSpPr>
        <p:spPr>
          <a:xfrm>
            <a:off x="2937667" y="499283"/>
            <a:ext cx="7956222" cy="1325563"/>
          </a:xfrm>
        </p:spPr>
        <p:txBody>
          <a:bodyPr>
            <a:normAutofit fontScale="90000"/>
          </a:bodyPr>
          <a:lstStyle/>
          <a:p>
            <a:pPr algn="ctr"/>
            <a:r>
              <a:rPr lang="en-GB" b="1" dirty="0">
                <a:latin typeface="Arial" panose="020B0604020202020204" pitchFamily="34" charset="0"/>
                <a:cs typeface="Arial" panose="020B0604020202020204" pitchFamily="34" charset="0"/>
              </a:rPr>
              <a:t>How will your Programme look?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Level 6 </a:t>
            </a:r>
          </a:p>
        </p:txBody>
      </p:sp>
      <p:sp>
        <p:nvSpPr>
          <p:cNvPr id="3" name="Content Placeholder 2">
            <a:extLst>
              <a:ext uri="{FF2B5EF4-FFF2-40B4-BE49-F238E27FC236}">
                <a16:creationId xmlns:a16="http://schemas.microsoft.com/office/drawing/2014/main" id="{2B2329C6-A74A-72C0-768B-78B5D1E626EF}"/>
              </a:ext>
            </a:extLst>
          </p:cNvPr>
          <p:cNvSpPr>
            <a:spLocks noGrp="1"/>
          </p:cNvSpPr>
          <p:nvPr>
            <p:ph idx="1"/>
          </p:nvPr>
        </p:nvSpPr>
        <p:spPr>
          <a:xfrm>
            <a:off x="1392748" y="1819317"/>
            <a:ext cx="11481847" cy="4234375"/>
          </a:xfrm>
        </p:spPr>
        <p:txBody>
          <a:bodyPr vert="horz" lIns="91440" tIns="45720" rIns="91440" bIns="45720" rtlCol="0" anchor="t">
            <a:normAutofit fontScale="47500" lnSpcReduction="20000"/>
          </a:bodyPr>
          <a:lstStyle/>
          <a:p>
            <a:pPr marL="0" indent="0">
              <a:buNone/>
            </a:pPr>
            <a:endParaRPr lang="en-GB" b="1" dirty="0">
              <a:latin typeface="Arial" panose="020B0604020202020204" pitchFamily="34" charset="0"/>
              <a:cs typeface="Arial" panose="020B0604020202020204" pitchFamily="34" charset="0"/>
            </a:endParaRPr>
          </a:p>
          <a:p>
            <a:pPr marL="0" indent="0">
              <a:buNone/>
            </a:pPr>
            <a:r>
              <a:rPr lang="en-GB" sz="5100" b="1" dirty="0">
                <a:latin typeface="Arial" panose="020B0604020202020204" pitchFamily="34" charset="0"/>
                <a:cs typeface="Arial" panose="020B0604020202020204" pitchFamily="34" charset="0"/>
              </a:rPr>
              <a:t>Term 1 -</a:t>
            </a:r>
          </a:p>
          <a:p>
            <a:pPr marL="0" indent="0">
              <a:buNone/>
            </a:pPr>
            <a:r>
              <a:rPr lang="en-GB" sz="5100" dirty="0">
                <a:latin typeface="Arial" panose="020B0604020202020204" pitchFamily="34" charset="0"/>
                <a:cs typeface="Arial" panose="020B0604020202020204" pitchFamily="34" charset="0"/>
              </a:rPr>
              <a:t>BMHP6029 - Mental Disorders and Psychopathology </a:t>
            </a:r>
          </a:p>
          <a:p>
            <a:pPr marL="0" indent="0">
              <a:buNone/>
            </a:pPr>
            <a:r>
              <a:rPr lang="en-GB" sz="5100" dirty="0">
                <a:latin typeface="Arial" panose="020B0604020202020204" pitchFamily="34" charset="0"/>
                <a:cs typeface="Arial" panose="020B0604020202020204" pitchFamily="34" charset="0"/>
              </a:rPr>
              <a:t>BMHP6026 - Digital Transformation in Health and Care Professions</a:t>
            </a:r>
            <a:br>
              <a:rPr lang="en-GB" sz="5100" dirty="0">
                <a:latin typeface="Arial" panose="020B0604020202020204" pitchFamily="34" charset="0"/>
                <a:cs typeface="Arial" panose="020B0604020202020204" pitchFamily="34" charset="0"/>
              </a:rPr>
            </a:br>
            <a:endParaRPr lang="en-GB" sz="5100" dirty="0">
              <a:latin typeface="Arial" panose="020B0604020202020204" pitchFamily="34" charset="0"/>
              <a:ea typeface="Calibri"/>
              <a:cs typeface="Arial" panose="020B0604020202020204" pitchFamily="34" charset="0"/>
            </a:endParaRPr>
          </a:p>
          <a:p>
            <a:pPr marL="0" indent="0">
              <a:buNone/>
            </a:pPr>
            <a:r>
              <a:rPr lang="en-GB" sz="5100" b="1" dirty="0">
                <a:latin typeface="Arial" panose="020B0604020202020204" pitchFamily="34" charset="0"/>
                <a:cs typeface="Arial" panose="020B0604020202020204" pitchFamily="34" charset="0"/>
              </a:rPr>
              <a:t>Term 2 –</a:t>
            </a:r>
          </a:p>
          <a:p>
            <a:pPr marL="0" indent="0">
              <a:buNone/>
            </a:pPr>
            <a:r>
              <a:rPr lang="en-GB" sz="5100" dirty="0">
                <a:latin typeface="Arial" panose="020B0604020202020204" pitchFamily="34" charset="0"/>
                <a:cs typeface="Arial" panose="020B0604020202020204" pitchFamily="34" charset="0"/>
              </a:rPr>
              <a:t>BMHP6027 – Empowering the Older Person</a:t>
            </a:r>
          </a:p>
          <a:p>
            <a:pPr marL="0" indent="0">
              <a:buNone/>
            </a:pPr>
            <a:r>
              <a:rPr lang="en-GB" sz="5100" dirty="0">
                <a:latin typeface="Arial" panose="020B0604020202020204" pitchFamily="34" charset="0"/>
                <a:cs typeface="Arial" panose="020B0604020202020204" pitchFamily="34" charset="0"/>
              </a:rPr>
              <a:t>BMHP6020 – Independent Project Part 1  </a:t>
            </a:r>
            <a:br>
              <a:rPr lang="en-GB" sz="5100" dirty="0">
                <a:latin typeface="Arial" panose="020B0604020202020204" pitchFamily="34" charset="0"/>
                <a:cs typeface="Arial" panose="020B0604020202020204" pitchFamily="34" charset="0"/>
              </a:rPr>
            </a:br>
            <a:endParaRPr lang="en-GB" sz="5100" dirty="0">
              <a:latin typeface="Arial" panose="020B0604020202020204" pitchFamily="34" charset="0"/>
              <a:ea typeface="Calibri"/>
              <a:cs typeface="Arial" panose="020B0604020202020204" pitchFamily="34" charset="0"/>
            </a:endParaRPr>
          </a:p>
          <a:p>
            <a:pPr marL="0" indent="0">
              <a:buNone/>
            </a:pPr>
            <a:r>
              <a:rPr lang="en-GB" sz="5100" b="1" dirty="0">
                <a:latin typeface="Arial" panose="020B0604020202020204" pitchFamily="34" charset="0"/>
                <a:cs typeface="Arial" panose="020B0604020202020204" pitchFamily="34" charset="0"/>
              </a:rPr>
              <a:t>Term 3 - </a:t>
            </a:r>
          </a:p>
          <a:p>
            <a:pPr marL="0" indent="0">
              <a:buNone/>
            </a:pPr>
            <a:r>
              <a:rPr lang="en-GB" sz="5100" dirty="0">
                <a:latin typeface="Arial" panose="020B0604020202020204" pitchFamily="34" charset="0"/>
                <a:ea typeface="Calibri"/>
                <a:cs typeface="Arial" panose="020B0604020202020204" pitchFamily="34" charset="0"/>
              </a:rPr>
              <a:t>BMHP6030 - Health, Wellbeing and Sustainable Development</a:t>
            </a:r>
          </a:p>
          <a:p>
            <a:pPr marL="0" indent="0">
              <a:buNone/>
            </a:pPr>
            <a:r>
              <a:rPr lang="en-GB" sz="5100" dirty="0">
                <a:latin typeface="Arial" panose="020B0604020202020204" pitchFamily="34" charset="0"/>
                <a:ea typeface="Calibri"/>
                <a:cs typeface="Arial" panose="020B0604020202020204" pitchFamily="34" charset="0"/>
              </a:rPr>
              <a:t>BMHP6020 - Independent Project - Part 2 </a:t>
            </a:r>
            <a:endParaRPr lang="en-GB" sz="5100" b="1" dirty="0">
              <a:latin typeface="Arial" panose="020B0604020202020204" pitchFamily="34" charset="0"/>
              <a:ea typeface="Calibri"/>
              <a:cs typeface="Arial" panose="020B0604020202020204" pitchFamily="34" charset="0"/>
            </a:endParaRPr>
          </a:p>
          <a:p>
            <a:pPr marL="0" indent="0">
              <a:buNone/>
            </a:pPr>
            <a:endParaRPr lang="en-GB" dirty="0"/>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50304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DCFF9-2EF9-763A-1907-4588D31E9D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BAA9BF-2794-44A2-966A-D56FD631BE14}"/>
              </a:ext>
            </a:extLst>
          </p:cNvPr>
          <p:cNvSpPr>
            <a:spLocks noGrp="1"/>
          </p:cNvSpPr>
          <p:nvPr>
            <p:ph type="title"/>
          </p:nvPr>
        </p:nvSpPr>
        <p:spPr>
          <a:xfrm>
            <a:off x="349285" y="-125498"/>
            <a:ext cx="11481847" cy="1325563"/>
          </a:xfrm>
        </p:spPr>
        <p:txBody>
          <a:bodyPr/>
          <a:lstStyle/>
          <a:p>
            <a:pPr algn="ctr"/>
            <a:r>
              <a:rPr lang="en-GB" b="1" dirty="0">
                <a:latin typeface="Arial" panose="020B0604020202020204" pitchFamily="34" charset="0"/>
                <a:cs typeface="Arial" panose="020B0604020202020204" pitchFamily="34" charset="0"/>
              </a:rPr>
              <a:t>September 2026 - Term Dates </a:t>
            </a:r>
          </a:p>
        </p:txBody>
      </p:sp>
      <p:graphicFrame>
        <p:nvGraphicFramePr>
          <p:cNvPr id="4" name="Content Placeholder 3">
            <a:extLst>
              <a:ext uri="{FF2B5EF4-FFF2-40B4-BE49-F238E27FC236}">
                <a16:creationId xmlns:a16="http://schemas.microsoft.com/office/drawing/2014/main" id="{938897E9-D674-3F5B-39F3-1AB3B25E5923}"/>
              </a:ext>
            </a:extLst>
          </p:cNvPr>
          <p:cNvGraphicFramePr>
            <a:graphicFrameLocks noGrp="1"/>
          </p:cNvGraphicFramePr>
          <p:nvPr>
            <p:ph idx="1"/>
            <p:extLst>
              <p:ext uri="{D42A27DB-BD31-4B8C-83A1-F6EECF244321}">
                <p14:modId xmlns:p14="http://schemas.microsoft.com/office/powerpoint/2010/main" val="2215463012"/>
              </p:ext>
            </p:extLst>
          </p:nvPr>
        </p:nvGraphicFramePr>
        <p:xfrm>
          <a:off x="0" y="1192400"/>
          <a:ext cx="12192001" cy="4581675"/>
        </p:xfrm>
        <a:graphic>
          <a:graphicData uri="http://schemas.openxmlformats.org/drawingml/2006/table">
            <a:tbl>
              <a:tblPr firstRow="1" firstCol="1" bandRow="1">
                <a:tableStyleId>{5C22544A-7EE6-4342-B048-85BDC9FD1C3A}</a:tableStyleId>
              </a:tblPr>
              <a:tblGrid>
                <a:gridCol w="3161790">
                  <a:extLst>
                    <a:ext uri="{9D8B030D-6E8A-4147-A177-3AD203B41FA5}">
                      <a16:colId xmlns:a16="http://schemas.microsoft.com/office/drawing/2014/main" val="3729546283"/>
                    </a:ext>
                  </a:extLst>
                </a:gridCol>
                <a:gridCol w="6895713">
                  <a:extLst>
                    <a:ext uri="{9D8B030D-6E8A-4147-A177-3AD203B41FA5}">
                      <a16:colId xmlns:a16="http://schemas.microsoft.com/office/drawing/2014/main" val="1355086409"/>
                    </a:ext>
                  </a:extLst>
                </a:gridCol>
                <a:gridCol w="2134498">
                  <a:extLst>
                    <a:ext uri="{9D8B030D-6E8A-4147-A177-3AD203B41FA5}">
                      <a16:colId xmlns:a16="http://schemas.microsoft.com/office/drawing/2014/main" val="1794455677"/>
                    </a:ext>
                  </a:extLst>
                </a:gridCol>
              </a:tblGrid>
              <a:tr h="571115">
                <a:tc gridSpan="3">
                  <a:txBody>
                    <a:bodyPr/>
                    <a:lstStyle/>
                    <a:p>
                      <a:pPr algn="ctr"/>
                      <a:r>
                        <a:rPr lang="en-US" sz="2800" dirty="0">
                          <a:effectLst/>
                          <a:latin typeface="Arial" panose="020B0604020202020204" pitchFamily="34" charset="0"/>
                          <a:cs typeface="Arial" panose="020B0604020202020204" pitchFamily="34" charset="0"/>
                        </a:rPr>
                        <a:t>TERM DATES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66301448"/>
                  </a:ext>
                </a:extLst>
              </a:tr>
              <a:tr h="523524">
                <a:tc gridSpan="3">
                  <a:txBody>
                    <a:bodyPr/>
                    <a:lstStyle/>
                    <a:p>
                      <a:pPr algn="ctr"/>
                      <a:r>
                        <a:rPr lang="en-US" sz="2800" b="1" dirty="0">
                          <a:solidFill>
                            <a:srgbClr val="FFFFFF"/>
                          </a:solidFill>
                          <a:effectLst/>
                          <a:latin typeface="Arial" panose="020B0604020202020204" pitchFamily="34" charset="0"/>
                          <a:ea typeface="Arial" panose="020B0604020202020204" pitchFamily="34" charset="0"/>
                          <a:cs typeface="Arial" panose="020B0604020202020204" pitchFamily="34" charset="0"/>
                        </a:rPr>
                        <a:t>September 2026 TERM</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19955278"/>
                  </a:ext>
                </a:extLst>
              </a:tr>
              <a:tr h="871759">
                <a:tc>
                  <a:txBody>
                    <a:bodyPr/>
                    <a:lstStyle/>
                    <a:p>
                      <a:r>
                        <a:rPr lang="en-US" sz="2800">
                          <a:effectLst/>
                          <a:latin typeface="Arial" panose="020B0604020202020204" pitchFamily="34" charset="0"/>
                          <a:ea typeface="Arial" panose="020B0604020202020204" pitchFamily="34" charset="0"/>
                          <a:cs typeface="Arial" panose="020B0604020202020204" pitchFamily="34" charset="0"/>
                        </a:rPr>
                        <a:t>TEACHING PERIOD</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2800" spc="-5" dirty="0">
                          <a:effectLst/>
                          <a:latin typeface="Arial" panose="020B0604020202020204" pitchFamily="34" charset="0"/>
                          <a:ea typeface="Arial" panose="020B0604020202020204" pitchFamily="34" charset="0"/>
                          <a:cs typeface="Arial" panose="020B0604020202020204" pitchFamily="34" charset="0"/>
                        </a:rPr>
                        <a:t>Monday</a:t>
                      </a:r>
                      <a:r>
                        <a:rPr lang="en-US" sz="2800" spc="10" dirty="0">
                          <a:effectLst/>
                          <a:latin typeface="Arial" panose="020B0604020202020204" pitchFamily="34" charset="0"/>
                          <a:ea typeface="Arial" panose="020B0604020202020204" pitchFamily="34" charset="0"/>
                          <a:cs typeface="Arial" panose="020B0604020202020204" pitchFamily="34" charset="0"/>
                        </a:rPr>
                        <a:t> 7</a:t>
                      </a:r>
                      <a:r>
                        <a:rPr lang="en-US" sz="2800" spc="10" baseline="30000" dirty="0">
                          <a:effectLst/>
                          <a:latin typeface="Arial" panose="020B0604020202020204" pitchFamily="34" charset="0"/>
                          <a:ea typeface="Arial" panose="020B0604020202020204" pitchFamily="34" charset="0"/>
                          <a:cs typeface="Arial" panose="020B0604020202020204" pitchFamily="34" charset="0"/>
                        </a:rPr>
                        <a:t>th</a:t>
                      </a:r>
                      <a:r>
                        <a:rPr lang="en-US" sz="2800" spc="10" dirty="0">
                          <a:effectLst/>
                          <a:latin typeface="Arial" panose="020B0604020202020204" pitchFamily="34" charset="0"/>
                          <a:ea typeface="Arial" panose="020B0604020202020204" pitchFamily="34" charset="0"/>
                          <a:cs typeface="Arial" panose="020B0604020202020204" pitchFamily="34" charset="0"/>
                        </a:rPr>
                        <a:t> September </a:t>
                      </a:r>
                      <a:r>
                        <a:rPr lang="en-US" sz="2800" spc="-5" dirty="0">
                          <a:effectLst/>
                          <a:latin typeface="Arial" panose="020B0604020202020204" pitchFamily="34" charset="0"/>
                          <a:ea typeface="Arial" panose="020B0604020202020204" pitchFamily="34" charset="0"/>
                          <a:cs typeface="Arial" panose="020B0604020202020204" pitchFamily="34" charset="0"/>
                        </a:rPr>
                        <a:t>20</a:t>
                      </a:r>
                      <a:r>
                        <a:rPr lang="en-US" sz="2800" dirty="0">
                          <a:effectLst/>
                          <a:latin typeface="Arial" panose="020B0604020202020204" pitchFamily="34" charset="0"/>
                          <a:ea typeface="Arial" panose="020B0604020202020204" pitchFamily="34" charset="0"/>
                          <a:cs typeface="Arial" panose="020B0604020202020204" pitchFamily="34" charset="0"/>
                        </a:rPr>
                        <a:t>26</a:t>
                      </a:r>
                      <a:r>
                        <a:rPr lang="en-US" sz="2800" spc="5" dirty="0">
                          <a:effectLst/>
                          <a:latin typeface="Arial" panose="020B0604020202020204" pitchFamily="34" charset="0"/>
                          <a:ea typeface="Arial" panose="020B0604020202020204" pitchFamily="34" charset="0"/>
                          <a:cs typeface="Arial" panose="020B0604020202020204" pitchFamily="34" charset="0"/>
                        </a:rPr>
                        <a:t> - </a:t>
                      </a:r>
                      <a:r>
                        <a:rPr lang="en-US" sz="2800" spc="-5" dirty="0">
                          <a:effectLst/>
                          <a:latin typeface="Arial" panose="020B0604020202020204" pitchFamily="34" charset="0"/>
                          <a:ea typeface="Arial" panose="020B0604020202020204" pitchFamily="34" charset="0"/>
                          <a:cs typeface="Arial" panose="020B0604020202020204" pitchFamily="34" charset="0"/>
                        </a:rPr>
                        <a:t>Sunday 15</a:t>
                      </a:r>
                      <a:r>
                        <a:rPr lang="en-US" sz="2800" spc="-5" baseline="30000" dirty="0">
                          <a:effectLst/>
                          <a:latin typeface="Arial" panose="020B0604020202020204" pitchFamily="34" charset="0"/>
                          <a:ea typeface="Arial" panose="020B0604020202020204" pitchFamily="34" charset="0"/>
                          <a:cs typeface="Arial" panose="020B0604020202020204" pitchFamily="34" charset="0"/>
                        </a:rPr>
                        <a:t>th</a:t>
                      </a:r>
                      <a:r>
                        <a:rPr lang="en-US" sz="2800" spc="-5" dirty="0">
                          <a:effectLst/>
                          <a:latin typeface="Arial" panose="020B0604020202020204" pitchFamily="34" charset="0"/>
                          <a:ea typeface="Arial" panose="020B0604020202020204" pitchFamily="34" charset="0"/>
                          <a:cs typeface="Arial" panose="020B0604020202020204" pitchFamily="34" charset="0"/>
                        </a:rPr>
                        <a:t>   November 2026</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2800" b="1" dirty="0">
                          <a:effectLst/>
                          <a:latin typeface="Arial" panose="020B0604020202020204" pitchFamily="34" charset="0"/>
                          <a:ea typeface="Arial" panose="020B0604020202020204" pitchFamily="34" charset="0"/>
                          <a:cs typeface="Arial" panose="020B0604020202020204" pitchFamily="34" charset="0"/>
                        </a:rPr>
                        <a:t>10 weeks</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14606811"/>
                  </a:ext>
                </a:extLst>
              </a:tr>
              <a:tr h="871759">
                <a:tc>
                  <a:txBody>
                    <a:bodyPr/>
                    <a:lstStyle/>
                    <a:p>
                      <a:r>
                        <a:rPr lang="en-US" sz="2800">
                          <a:effectLst/>
                          <a:latin typeface="Arial" panose="020B0604020202020204" pitchFamily="34" charset="0"/>
                          <a:ea typeface="Arial" panose="020B0604020202020204" pitchFamily="34" charset="0"/>
                          <a:cs typeface="Arial" panose="020B0604020202020204" pitchFamily="34" charset="0"/>
                        </a:rPr>
                        <a:t>ASSESSMENT PERIOD</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2800" spc="-5" dirty="0">
                          <a:effectLst/>
                          <a:latin typeface="Arial" panose="020B0604020202020204" pitchFamily="34" charset="0"/>
                          <a:ea typeface="Arial" panose="020B0604020202020204" pitchFamily="34" charset="0"/>
                          <a:cs typeface="Arial" panose="020B0604020202020204" pitchFamily="34" charset="0"/>
                        </a:rPr>
                        <a:t>Monday 16</a:t>
                      </a:r>
                      <a:r>
                        <a:rPr lang="en-US" sz="2800" spc="-5" baseline="30000" dirty="0">
                          <a:effectLst/>
                          <a:latin typeface="Arial" panose="020B0604020202020204" pitchFamily="34" charset="0"/>
                          <a:ea typeface="Arial" panose="020B0604020202020204" pitchFamily="34" charset="0"/>
                          <a:cs typeface="Arial" panose="020B0604020202020204" pitchFamily="34" charset="0"/>
                        </a:rPr>
                        <a:t>th</a:t>
                      </a:r>
                      <a:r>
                        <a:rPr lang="en-US" sz="2800" spc="-5" dirty="0">
                          <a:effectLst/>
                          <a:latin typeface="Arial" panose="020B0604020202020204" pitchFamily="34" charset="0"/>
                          <a:ea typeface="Arial" panose="020B0604020202020204" pitchFamily="34" charset="0"/>
                          <a:cs typeface="Arial" panose="020B0604020202020204" pitchFamily="34" charset="0"/>
                        </a:rPr>
                        <a:t> November 2026 - Sunday 29</a:t>
                      </a:r>
                      <a:r>
                        <a:rPr lang="en-US" sz="2800" spc="-5" baseline="30000" dirty="0">
                          <a:effectLst/>
                          <a:latin typeface="Arial" panose="020B0604020202020204" pitchFamily="34" charset="0"/>
                          <a:ea typeface="Arial" panose="020B0604020202020204" pitchFamily="34" charset="0"/>
                          <a:cs typeface="Arial" panose="020B0604020202020204" pitchFamily="34" charset="0"/>
                        </a:rPr>
                        <a:t>th</a:t>
                      </a:r>
                      <a:r>
                        <a:rPr lang="en-US" sz="2800" spc="-5" dirty="0">
                          <a:effectLst/>
                          <a:latin typeface="Arial" panose="020B0604020202020204" pitchFamily="34" charset="0"/>
                          <a:ea typeface="Arial" panose="020B0604020202020204" pitchFamily="34" charset="0"/>
                          <a:cs typeface="Arial" panose="020B0604020202020204" pitchFamily="34" charset="0"/>
                        </a:rPr>
                        <a:t> November 2026</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2800" b="1" dirty="0">
                          <a:effectLst/>
                          <a:latin typeface="Arial" panose="020B0604020202020204" pitchFamily="34" charset="0"/>
                          <a:ea typeface="Arial" panose="020B0604020202020204" pitchFamily="34" charset="0"/>
                          <a:cs typeface="Arial" panose="020B0604020202020204" pitchFamily="34" charset="0"/>
                        </a:rPr>
                        <a:t>2 weeks</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8483587"/>
                  </a:ext>
                </a:extLst>
              </a:tr>
              <a:tr h="1743518">
                <a:tc>
                  <a:txBody>
                    <a:bodyPr/>
                    <a:lstStyle/>
                    <a:p>
                      <a:r>
                        <a:rPr lang="en-US" sz="2800" dirty="0">
                          <a:solidFill>
                            <a:schemeClr val="bg1"/>
                          </a:solidFill>
                          <a:effectLst/>
                          <a:latin typeface="Arial" panose="020B0604020202020204" pitchFamily="34" charset="0"/>
                          <a:ea typeface="Arial" panose="020B0604020202020204" pitchFamily="34" charset="0"/>
                          <a:cs typeface="Arial" panose="020B0604020202020204" pitchFamily="34" charset="0"/>
                        </a:rPr>
                        <a:t>TERM BREAK</a:t>
                      </a:r>
                      <a:endParaRPr lang="en-GB" sz="2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2800" spc="-5" dirty="0">
                          <a:solidFill>
                            <a:srgbClr val="000000"/>
                          </a:solidFill>
                          <a:effectLst/>
                          <a:latin typeface="Arial" panose="020B0604020202020204" pitchFamily="34" charset="0"/>
                          <a:ea typeface="Arial" panose="020B0604020202020204" pitchFamily="34" charset="0"/>
                          <a:cs typeface="Arial" panose="020B0604020202020204" pitchFamily="34" charset="0"/>
                        </a:rPr>
                        <a:t>Monday</a:t>
                      </a:r>
                      <a:r>
                        <a:rPr lang="en-US" sz="2800" spc="10" dirty="0">
                          <a:solidFill>
                            <a:srgbClr val="000000"/>
                          </a:solidFill>
                          <a:effectLst/>
                          <a:latin typeface="Arial" panose="020B0604020202020204" pitchFamily="34" charset="0"/>
                          <a:ea typeface="Arial" panose="020B0604020202020204" pitchFamily="34" charset="0"/>
                          <a:cs typeface="Arial" panose="020B0604020202020204" pitchFamily="34" charset="0"/>
                        </a:rPr>
                        <a:t> 30</a:t>
                      </a:r>
                      <a:r>
                        <a:rPr lang="en-US" sz="2800" spc="10" baseline="30000" dirty="0">
                          <a:solidFill>
                            <a:srgbClr val="000000"/>
                          </a:solidFill>
                          <a:effectLst/>
                          <a:latin typeface="Arial" panose="020B0604020202020204" pitchFamily="34" charset="0"/>
                          <a:ea typeface="Arial" panose="020B0604020202020204" pitchFamily="34" charset="0"/>
                          <a:cs typeface="Arial" panose="020B0604020202020204" pitchFamily="34" charset="0"/>
                        </a:rPr>
                        <a:t>th</a:t>
                      </a:r>
                      <a:r>
                        <a:rPr lang="en-US" sz="2800" spc="10" dirty="0">
                          <a:solidFill>
                            <a:srgbClr val="000000"/>
                          </a:solidFill>
                          <a:effectLst/>
                          <a:latin typeface="Arial" panose="020B0604020202020204" pitchFamily="34" charset="0"/>
                          <a:ea typeface="Arial" panose="020B0604020202020204" pitchFamily="34" charset="0"/>
                          <a:cs typeface="Arial" panose="020B0604020202020204" pitchFamily="34" charset="0"/>
                        </a:rPr>
                        <a:t> November 2026 – Sunday 10</a:t>
                      </a:r>
                      <a:r>
                        <a:rPr lang="en-US" sz="2800" spc="10" baseline="30000" dirty="0">
                          <a:solidFill>
                            <a:srgbClr val="000000"/>
                          </a:solidFill>
                          <a:effectLst/>
                          <a:latin typeface="Arial" panose="020B0604020202020204" pitchFamily="34" charset="0"/>
                          <a:ea typeface="Arial" panose="020B0604020202020204" pitchFamily="34" charset="0"/>
                          <a:cs typeface="Arial" panose="020B0604020202020204" pitchFamily="34" charset="0"/>
                        </a:rPr>
                        <a:t>th</a:t>
                      </a:r>
                      <a:r>
                        <a:rPr lang="en-US" sz="2800" spc="10" dirty="0">
                          <a:solidFill>
                            <a:srgbClr val="000000"/>
                          </a:solidFill>
                          <a:effectLst/>
                          <a:latin typeface="Arial" panose="020B0604020202020204" pitchFamily="34" charset="0"/>
                          <a:ea typeface="Arial" panose="020B0604020202020204" pitchFamily="34" charset="0"/>
                          <a:cs typeface="Arial" panose="020B0604020202020204" pitchFamily="34" charset="0"/>
                        </a:rPr>
                        <a:t> January 2027</a:t>
                      </a:r>
                    </a:p>
                  </a:txBody>
                  <a:tcPr marL="68580" marR="68580" marT="0" marB="0"/>
                </a:tc>
                <a:tc>
                  <a:txBody>
                    <a:bodyPr/>
                    <a:lstStyle/>
                    <a:p>
                      <a:r>
                        <a:rPr lang="en-US" sz="2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5 weeks</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95255162"/>
                  </a:ext>
                </a:extLst>
              </a:tr>
            </a:tbl>
          </a:graphicData>
        </a:graphic>
      </p:graphicFrame>
      <p:sp>
        <p:nvSpPr>
          <p:cNvPr id="5" name="Rectangle 1">
            <a:extLst>
              <a:ext uri="{FF2B5EF4-FFF2-40B4-BE49-F238E27FC236}">
                <a16:creationId xmlns:a16="http://schemas.microsoft.com/office/drawing/2014/main" id="{0F220611-E9DB-0410-5F97-5EDD9864BA38}"/>
              </a:ext>
            </a:extLst>
          </p:cNvPr>
          <p:cNvSpPr>
            <a:spLocks noChangeArrowheads="1"/>
          </p:cNvSpPr>
          <p:nvPr/>
        </p:nvSpPr>
        <p:spPr bwMode="auto">
          <a:xfrm>
            <a:off x="-5028171" y="-187741"/>
            <a:ext cx="22236760"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1" i="1" u="none" strike="noStrike" cap="none" normalizeH="0" baseline="0">
                <a:ln>
                  <a:noFill/>
                </a:ln>
                <a:solidFill>
                  <a:schemeClr val="tx1"/>
                </a:solidFill>
                <a:effectLst/>
                <a:latin typeface="Arial" panose="020B0604020202020204" pitchFamily="34" charset="0"/>
                <a:ea typeface="Arial" panose="020B0604020202020204" pitchFamily="34" charset="0"/>
              </a:rPr>
            </a:br>
            <a:br>
              <a:rPr kumimoji="0" lang="en-US" altLang="en-US" sz="1200" b="1" i="1" u="none" strike="noStrike" cap="none" normalizeH="0" baseline="0">
                <a:ln>
                  <a:noFill/>
                </a:ln>
                <a:solidFill>
                  <a:schemeClr val="tx1"/>
                </a:solidFill>
                <a:effectLst/>
                <a:latin typeface="Arial" panose="020B0604020202020204" pitchFamily="34" charset="0"/>
                <a:ea typeface="Arial" panose="020B0604020202020204" pitchFamily="34" charset="0"/>
              </a:rPr>
            </a:b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49045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AEC4-C06D-F9BA-9843-2E65F6061FFC}"/>
              </a:ext>
            </a:extLst>
          </p:cNvPr>
          <p:cNvSpPr>
            <a:spLocks noGrp="1"/>
          </p:cNvSpPr>
          <p:nvPr>
            <p:ph type="title"/>
          </p:nvPr>
        </p:nvSpPr>
        <p:spPr>
          <a:xfrm>
            <a:off x="2313435" y="941758"/>
            <a:ext cx="7565129" cy="1325563"/>
          </a:xfrm>
        </p:spPr>
        <p:txBody>
          <a:bodyPr>
            <a:noAutofit/>
          </a:bodyPr>
          <a:lstStyle/>
          <a:p>
            <a:r>
              <a:rPr lang="en-GB" sz="5400" b="1" dirty="0">
                <a:latin typeface="Arial" panose="020B0604020202020204" pitchFamily="34" charset="0"/>
                <a:cs typeface="Arial" panose="020B0604020202020204" pitchFamily="34" charset="0"/>
              </a:rPr>
              <a:t>Email Responsibilities</a:t>
            </a:r>
          </a:p>
        </p:txBody>
      </p:sp>
      <p:sp>
        <p:nvSpPr>
          <p:cNvPr id="3" name="Content Placeholder 2">
            <a:extLst>
              <a:ext uri="{FF2B5EF4-FFF2-40B4-BE49-F238E27FC236}">
                <a16:creationId xmlns:a16="http://schemas.microsoft.com/office/drawing/2014/main" id="{4E40EF67-2D7A-89D2-AA3D-B01EBA7543AC}"/>
              </a:ext>
            </a:extLst>
          </p:cNvPr>
          <p:cNvSpPr>
            <a:spLocks noGrp="1"/>
          </p:cNvSpPr>
          <p:nvPr>
            <p:ph idx="1"/>
          </p:nvPr>
        </p:nvSpPr>
        <p:spPr>
          <a:xfrm>
            <a:off x="963386" y="2404153"/>
            <a:ext cx="10892992" cy="4453847"/>
          </a:xfrm>
        </p:spPr>
        <p:txBody>
          <a:bodyPr>
            <a:normAutofit fontScale="55000" lnSpcReduction="20000"/>
          </a:bodyPr>
          <a:lstStyle/>
          <a:p>
            <a:pPr marL="0" indent="0">
              <a:lnSpc>
                <a:spcPct val="160000"/>
              </a:lnSpc>
              <a:buNone/>
            </a:pPr>
            <a:r>
              <a:rPr lang="en-GB" sz="3600" b="1" dirty="0">
                <a:latin typeface="Arial" panose="020B0604020202020204" pitchFamily="34" charset="0"/>
                <a:cs typeface="Arial" panose="020B0604020202020204" pitchFamily="34" charset="0"/>
              </a:rPr>
              <a:t>Check university emails </a:t>
            </a:r>
            <a:r>
              <a:rPr lang="en-GB" sz="3600" b="1" dirty="0">
                <a:solidFill>
                  <a:srgbClr val="C00000"/>
                </a:solidFill>
                <a:latin typeface="Arial" panose="020B0604020202020204" pitchFamily="34" charset="0"/>
                <a:cs typeface="Arial" panose="020B0604020202020204" pitchFamily="34" charset="0"/>
              </a:rPr>
              <a:t>daily</a:t>
            </a:r>
          </a:p>
          <a:p>
            <a:pPr>
              <a:lnSpc>
                <a:spcPct val="160000"/>
              </a:lnSpc>
            </a:pPr>
            <a:r>
              <a:rPr lang="en-GB" sz="3200" dirty="0">
                <a:latin typeface="Arial" panose="020B0604020202020204" pitchFamily="34" charset="0"/>
                <a:cs typeface="Arial" panose="020B0604020202020204" pitchFamily="34" charset="0"/>
              </a:rPr>
              <a:t>Some may seem unimportant, but important programme, assessment and support information will be sent to your University email account.</a:t>
            </a:r>
          </a:p>
          <a:p>
            <a:pPr>
              <a:lnSpc>
                <a:spcPct val="160000"/>
              </a:lnSpc>
            </a:pPr>
            <a:r>
              <a:rPr lang="en-GB" sz="3200" dirty="0">
                <a:latin typeface="Arial" panose="020B0604020202020204" pitchFamily="34" charset="0"/>
                <a:cs typeface="Arial" panose="020B0604020202020204" pitchFamily="34" charset="0"/>
              </a:rPr>
              <a:t>When emailing academic staff or services:</a:t>
            </a:r>
          </a:p>
          <a:p>
            <a:pPr lvl="1">
              <a:lnSpc>
                <a:spcPct val="160000"/>
              </a:lnSpc>
            </a:pPr>
            <a:r>
              <a:rPr lang="en-GB" sz="3100" dirty="0">
                <a:latin typeface="Arial" panose="020B0604020202020204" pitchFamily="34" charset="0"/>
                <a:cs typeface="Arial" panose="020B0604020202020204" pitchFamily="34" charset="0"/>
              </a:rPr>
              <a:t>Be polite and professional and ensure your tone is respectful and not overly demanding.</a:t>
            </a:r>
          </a:p>
          <a:p>
            <a:pPr lvl="1">
              <a:lnSpc>
                <a:spcPct val="160000"/>
              </a:lnSpc>
            </a:pPr>
            <a:r>
              <a:rPr lang="en-GB" sz="3100" dirty="0">
                <a:latin typeface="Arial" panose="020B0604020202020204" pitchFamily="34" charset="0"/>
                <a:cs typeface="Arial" panose="020B0604020202020204" pitchFamily="34" charset="0"/>
              </a:rPr>
              <a:t>This is not the same as texting a friend</a:t>
            </a:r>
          </a:p>
          <a:p>
            <a:pPr>
              <a:lnSpc>
                <a:spcPct val="160000"/>
              </a:lnSpc>
            </a:pPr>
            <a:r>
              <a:rPr lang="en-GB" sz="3200" dirty="0">
                <a:latin typeface="Arial" panose="020B0604020202020204" pitchFamily="34" charset="0"/>
                <a:cs typeface="Arial" panose="020B0604020202020204" pitchFamily="34" charset="0"/>
              </a:rPr>
              <a:t>When emailing lecturers, respect their working hours.</a:t>
            </a:r>
          </a:p>
          <a:p>
            <a:pPr>
              <a:lnSpc>
                <a:spcPct val="160000"/>
              </a:lnSpc>
            </a:pPr>
            <a:r>
              <a:rPr lang="en-GB" sz="3200" dirty="0">
                <a:latin typeface="Arial" panose="020B0604020202020204" pitchFamily="34" charset="0"/>
                <a:cs typeface="Arial" panose="020B0604020202020204" pitchFamily="34" charset="0"/>
              </a:rPr>
              <a:t>Please respond promptly and acknowledge, particularly when you have received an email when a member of staff asks you for information or confirmation.</a:t>
            </a:r>
          </a:p>
        </p:txBody>
      </p:sp>
    </p:spTree>
    <p:extLst>
      <p:ext uri="{BB962C8B-B14F-4D97-AF65-F5344CB8AC3E}">
        <p14:creationId xmlns:p14="http://schemas.microsoft.com/office/powerpoint/2010/main" val="177062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E0B7E-7280-5D3E-3D72-A9AE23CFBDDA}"/>
              </a:ext>
            </a:extLst>
          </p:cNvPr>
          <p:cNvSpPr>
            <a:spLocks noGrp="1"/>
          </p:cNvSpPr>
          <p:nvPr>
            <p:ph type="title"/>
          </p:nvPr>
        </p:nvSpPr>
        <p:spPr>
          <a:xfrm>
            <a:off x="1172934" y="1009724"/>
            <a:ext cx="10174684" cy="1325563"/>
          </a:xfrm>
        </p:spPr>
        <p:txBody>
          <a:bodyPr>
            <a:normAutofit fontScale="90000"/>
          </a:bodyPr>
          <a:lstStyle/>
          <a:p>
            <a:r>
              <a:rPr lang="en-GB" sz="5400" b="1" dirty="0">
                <a:latin typeface="Arial" panose="020B0604020202020204" pitchFamily="34" charset="0"/>
                <a:cs typeface="Arial" panose="020B0604020202020204" pitchFamily="34" charset="0"/>
              </a:rPr>
              <a:t>Academic Integrity + Referencing</a:t>
            </a:r>
          </a:p>
        </p:txBody>
      </p:sp>
      <p:sp>
        <p:nvSpPr>
          <p:cNvPr id="3" name="Content Placeholder 2">
            <a:extLst>
              <a:ext uri="{FF2B5EF4-FFF2-40B4-BE49-F238E27FC236}">
                <a16:creationId xmlns:a16="http://schemas.microsoft.com/office/drawing/2014/main" id="{C8546E6F-26D5-4FE9-C7EE-8DE4A151DCA9}"/>
              </a:ext>
            </a:extLst>
          </p:cNvPr>
          <p:cNvSpPr>
            <a:spLocks noGrp="1"/>
          </p:cNvSpPr>
          <p:nvPr>
            <p:ph idx="1"/>
          </p:nvPr>
        </p:nvSpPr>
        <p:spPr>
          <a:xfrm>
            <a:off x="1172934" y="2687560"/>
            <a:ext cx="10420352" cy="3318936"/>
          </a:xfrm>
        </p:spPr>
        <p:txBody>
          <a:bodyPr>
            <a:normAutofit fontScale="85000" lnSpcReduction="20000"/>
          </a:bodyPr>
          <a:lstStyle/>
          <a:p>
            <a:pPr>
              <a:lnSpc>
                <a:spcPct val="150000"/>
              </a:lnSpc>
            </a:pPr>
            <a:r>
              <a:rPr lang="en-GB" dirty="0">
                <a:latin typeface="Arial" panose="020B0604020202020204" pitchFamily="34" charset="0"/>
                <a:cs typeface="Arial" panose="020B0604020202020204" pitchFamily="34" charset="0"/>
              </a:rPr>
              <a:t>UWTSD uses Harvard referencing (Cite Them Right)</a:t>
            </a:r>
          </a:p>
          <a:p>
            <a:pPr>
              <a:lnSpc>
                <a:spcPct val="150000"/>
              </a:lnSpc>
            </a:pPr>
            <a:r>
              <a:rPr lang="en-GB" dirty="0">
                <a:latin typeface="Arial" panose="020B0604020202020204" pitchFamily="34" charset="0"/>
                <a:cs typeface="Arial" panose="020B0604020202020204" pitchFamily="34" charset="0"/>
              </a:rPr>
              <a:t>Ignore conflicting advice from elsewhere</a:t>
            </a:r>
          </a:p>
          <a:p>
            <a:pPr>
              <a:lnSpc>
                <a:spcPct val="150000"/>
              </a:lnSpc>
            </a:pPr>
            <a:r>
              <a:rPr lang="en-GB" dirty="0">
                <a:latin typeface="Arial" panose="020B0604020202020204" pitchFamily="34" charset="0"/>
                <a:cs typeface="Arial" panose="020B0604020202020204" pitchFamily="34" charset="0"/>
              </a:rPr>
              <a:t>Referencing guides can be on Moodle and through the UWTSD library website.</a:t>
            </a:r>
          </a:p>
          <a:p>
            <a:pPr>
              <a:lnSpc>
                <a:spcPct val="150000"/>
              </a:lnSpc>
            </a:pPr>
            <a:r>
              <a:rPr lang="en-GB" dirty="0">
                <a:latin typeface="Arial" panose="020B0604020202020204" pitchFamily="34" charset="0"/>
                <a:cs typeface="Arial" panose="020B0604020202020204" pitchFamily="34" charset="0"/>
              </a:rPr>
              <a:t>Acknowledging sources of information used is essential to avoid plagiarism and academic misconduct</a:t>
            </a:r>
          </a:p>
        </p:txBody>
      </p:sp>
    </p:spTree>
    <p:extLst>
      <p:ext uri="{BB962C8B-B14F-4D97-AF65-F5344CB8AC3E}">
        <p14:creationId xmlns:p14="http://schemas.microsoft.com/office/powerpoint/2010/main" val="59034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19EB5-5FEB-5D9D-1048-6EE261918349}"/>
              </a:ext>
            </a:extLst>
          </p:cNvPr>
          <p:cNvSpPr>
            <a:spLocks noGrp="1"/>
          </p:cNvSpPr>
          <p:nvPr>
            <p:ph type="title"/>
          </p:nvPr>
        </p:nvSpPr>
        <p:spPr>
          <a:xfrm>
            <a:off x="2493571" y="944789"/>
            <a:ext cx="7956222" cy="1325563"/>
          </a:xfrm>
        </p:spPr>
        <p:txBody>
          <a:bodyPr>
            <a:normAutofit/>
          </a:bodyPr>
          <a:lstStyle/>
          <a:p>
            <a:r>
              <a:rPr lang="en-GB" sz="5400" b="1" dirty="0">
                <a:latin typeface="Arial" panose="020B0604020202020204" pitchFamily="34" charset="0"/>
                <a:cs typeface="Arial" panose="020B0604020202020204" pitchFamily="34" charset="0"/>
              </a:rPr>
              <a:t>Using AI Responsibly</a:t>
            </a:r>
          </a:p>
        </p:txBody>
      </p:sp>
      <p:sp>
        <p:nvSpPr>
          <p:cNvPr id="3" name="Content Placeholder 2">
            <a:extLst>
              <a:ext uri="{FF2B5EF4-FFF2-40B4-BE49-F238E27FC236}">
                <a16:creationId xmlns:a16="http://schemas.microsoft.com/office/drawing/2014/main" id="{12875D3E-8D5C-CDA9-E5E3-BF4268E4739F}"/>
              </a:ext>
            </a:extLst>
          </p:cNvPr>
          <p:cNvSpPr>
            <a:spLocks noGrp="1"/>
          </p:cNvSpPr>
          <p:nvPr>
            <p:ph idx="1"/>
          </p:nvPr>
        </p:nvSpPr>
        <p:spPr>
          <a:xfrm>
            <a:off x="852755" y="2427602"/>
            <a:ext cx="11067102" cy="4301971"/>
          </a:xfrm>
        </p:spPr>
        <p:txBody>
          <a:bodyPr>
            <a:normAutofit fontScale="92500" lnSpcReduction="20000"/>
          </a:bodyPr>
          <a:lstStyle/>
          <a:p>
            <a:pPr>
              <a:lnSpc>
                <a:spcPct val="150000"/>
              </a:lnSpc>
            </a:pPr>
            <a:r>
              <a:rPr lang="en-GB" sz="2400" dirty="0">
                <a:latin typeface="Arial" panose="020B0604020202020204" pitchFamily="34" charset="0"/>
                <a:cs typeface="Arial" panose="020B0604020202020204" pitchFamily="34" charset="0"/>
              </a:rPr>
              <a:t>Your work must </a:t>
            </a:r>
            <a:r>
              <a:rPr lang="en-GB" sz="2400" b="1" dirty="0">
                <a:solidFill>
                  <a:srgbClr val="C00000"/>
                </a:solidFill>
                <a:latin typeface="Arial" panose="020B0604020202020204" pitchFamily="34" charset="0"/>
                <a:cs typeface="Arial" panose="020B0604020202020204" pitchFamily="34" charset="0"/>
              </a:rPr>
              <a:t>always</a:t>
            </a:r>
            <a:r>
              <a:rPr lang="en-GB" sz="2400" dirty="0">
                <a:latin typeface="Arial" panose="020B0604020202020204" pitchFamily="34" charset="0"/>
                <a:cs typeface="Arial" panose="020B0604020202020204" pitchFamily="34" charset="0"/>
              </a:rPr>
              <a:t> be your own.</a:t>
            </a:r>
          </a:p>
          <a:p>
            <a:pPr>
              <a:lnSpc>
                <a:spcPct val="150000"/>
              </a:lnSpc>
            </a:pPr>
            <a:r>
              <a:rPr lang="en-GB" sz="2400" dirty="0">
                <a:latin typeface="Arial" panose="020B0604020202020204" pitchFamily="34" charset="0"/>
                <a:cs typeface="Arial" panose="020B0604020202020204" pitchFamily="34" charset="0"/>
              </a:rPr>
              <a:t>AI tools can be useful for study support, but:</a:t>
            </a:r>
          </a:p>
          <a:p>
            <a:pPr lvl="1">
              <a:lnSpc>
                <a:spcPct val="150000"/>
              </a:lnSpc>
            </a:pPr>
            <a:r>
              <a:rPr lang="en-GB" dirty="0">
                <a:latin typeface="Arial" panose="020B0604020202020204" pitchFamily="34" charset="0"/>
                <a:cs typeface="Arial" panose="020B0604020202020204" pitchFamily="34" charset="0"/>
              </a:rPr>
              <a:t>You must follow UWTSD’s AI guidance.</a:t>
            </a:r>
          </a:p>
          <a:p>
            <a:pPr lvl="1">
              <a:lnSpc>
                <a:spcPct val="150000"/>
              </a:lnSpc>
            </a:pPr>
            <a:r>
              <a:rPr lang="en-GB" dirty="0">
                <a:latin typeface="Arial" panose="020B0604020202020204" pitchFamily="34" charset="0"/>
                <a:cs typeface="Arial" panose="020B0604020202020204" pitchFamily="34" charset="0"/>
              </a:rPr>
              <a:t>Permitted uses will be explained in each of your assignment briefs.</a:t>
            </a:r>
          </a:p>
          <a:p>
            <a:pPr lvl="1">
              <a:lnSpc>
                <a:spcPct val="150000"/>
              </a:lnSpc>
            </a:pPr>
            <a:r>
              <a:rPr lang="en-GB" dirty="0">
                <a:latin typeface="Arial" panose="020B0604020202020204" pitchFamily="34" charset="0"/>
                <a:cs typeface="Arial" panose="020B0604020202020204" pitchFamily="34" charset="0"/>
              </a:rPr>
              <a:t>You must not use AI to generate full assignments or bypass your own thinking.</a:t>
            </a:r>
          </a:p>
          <a:p>
            <a:pPr>
              <a:lnSpc>
                <a:spcPct val="150000"/>
              </a:lnSpc>
            </a:pPr>
            <a:r>
              <a:rPr lang="en-GB" sz="2400" dirty="0">
                <a:latin typeface="Arial" panose="020B0604020202020204" pitchFamily="34" charset="0"/>
                <a:cs typeface="Arial" panose="020B0604020202020204" pitchFamily="34" charset="0"/>
              </a:rPr>
              <a:t>Inappropriate or undeclared use of AI may result in an academic misconduct investigation.</a:t>
            </a:r>
          </a:p>
          <a:p>
            <a:pPr marL="0" indent="0">
              <a:lnSpc>
                <a:spcPct val="150000"/>
              </a:lnSpc>
              <a:buNone/>
            </a:pPr>
            <a:r>
              <a:rPr lang="en-GB" sz="2400" b="1" i="1" dirty="0">
                <a:latin typeface="Arial" panose="020B0604020202020204" pitchFamily="34" charset="0"/>
                <a:cs typeface="Arial" panose="020B0604020202020204" pitchFamily="34" charset="0"/>
              </a:rPr>
              <a:t>The full UWTSD AI guidance is on Moodle - it is </a:t>
            </a:r>
            <a:r>
              <a:rPr lang="en-GB" sz="2400" b="1" i="1" dirty="0">
                <a:solidFill>
                  <a:srgbClr val="C00000"/>
                </a:solidFill>
                <a:latin typeface="Arial" panose="020B0604020202020204" pitchFamily="34" charset="0"/>
                <a:cs typeface="Arial" panose="020B0604020202020204" pitchFamily="34" charset="0"/>
              </a:rPr>
              <a:t>your responsibility </a:t>
            </a:r>
            <a:r>
              <a:rPr lang="en-GB" sz="2400" b="1" i="1" dirty="0">
                <a:latin typeface="Arial" panose="020B0604020202020204" pitchFamily="34" charset="0"/>
                <a:cs typeface="Arial" panose="020B0604020202020204" pitchFamily="34" charset="0"/>
              </a:rPr>
              <a:t>to read it.</a:t>
            </a:r>
          </a:p>
        </p:txBody>
      </p:sp>
    </p:spTree>
    <p:extLst>
      <p:ext uri="{BB962C8B-B14F-4D97-AF65-F5344CB8AC3E}">
        <p14:creationId xmlns:p14="http://schemas.microsoft.com/office/powerpoint/2010/main" val="263406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E0B7E-7280-5D3E-3D72-A9AE23CFBDDA}"/>
              </a:ext>
            </a:extLst>
          </p:cNvPr>
          <p:cNvSpPr>
            <a:spLocks noGrp="1"/>
          </p:cNvSpPr>
          <p:nvPr>
            <p:ph type="title"/>
          </p:nvPr>
        </p:nvSpPr>
        <p:spPr>
          <a:xfrm>
            <a:off x="1549068" y="830490"/>
            <a:ext cx="9670806" cy="1325563"/>
          </a:xfrm>
        </p:spPr>
        <p:txBody>
          <a:bodyPr>
            <a:noAutofit/>
          </a:bodyPr>
          <a:lstStyle/>
          <a:p>
            <a:pPr algn="ctr"/>
            <a:r>
              <a:rPr lang="en-GB" sz="5400" b="1" dirty="0">
                <a:latin typeface="Arial" panose="020B0604020202020204" pitchFamily="34" charset="0"/>
                <a:cs typeface="Arial" panose="020B0604020202020204" pitchFamily="34" charset="0"/>
              </a:rPr>
              <a:t>Academic Writing</a:t>
            </a:r>
          </a:p>
        </p:txBody>
      </p:sp>
      <p:sp>
        <p:nvSpPr>
          <p:cNvPr id="3" name="Content Placeholder 2">
            <a:extLst>
              <a:ext uri="{FF2B5EF4-FFF2-40B4-BE49-F238E27FC236}">
                <a16:creationId xmlns:a16="http://schemas.microsoft.com/office/drawing/2014/main" id="{C8546E6F-26D5-4FE9-C7EE-8DE4A151DCA9}"/>
              </a:ext>
            </a:extLst>
          </p:cNvPr>
          <p:cNvSpPr>
            <a:spLocks noGrp="1"/>
          </p:cNvSpPr>
          <p:nvPr>
            <p:ph idx="1"/>
          </p:nvPr>
        </p:nvSpPr>
        <p:spPr>
          <a:xfrm>
            <a:off x="1011087" y="2528660"/>
            <a:ext cx="10746768" cy="4020004"/>
          </a:xfrm>
        </p:spPr>
        <p:txBody>
          <a:bodyPr>
            <a:normAutofit fontScale="85000" lnSpcReduction="10000"/>
          </a:bodyPr>
          <a:lstStyle/>
          <a:p>
            <a:pPr>
              <a:lnSpc>
                <a:spcPct val="150000"/>
              </a:lnSpc>
            </a:pPr>
            <a:r>
              <a:rPr lang="en-GB" dirty="0">
                <a:latin typeface="Arial" panose="020B0604020202020204" pitchFamily="34" charset="0"/>
                <a:cs typeface="Arial" panose="020B0604020202020204" pitchFamily="34" charset="0"/>
              </a:rPr>
              <a:t>You should be developing a clear, formal academic style.</a:t>
            </a:r>
          </a:p>
          <a:p>
            <a:pPr>
              <a:lnSpc>
                <a:spcPct val="150000"/>
              </a:lnSpc>
            </a:pPr>
            <a:r>
              <a:rPr lang="en-GB" dirty="0">
                <a:latin typeface="Arial" panose="020B0604020202020204" pitchFamily="34" charset="0"/>
                <a:cs typeface="Arial" panose="020B0604020202020204" pitchFamily="34" charset="0"/>
              </a:rPr>
              <a:t>Study at levels 5 and 6 requires progression beyond mainly descriptive writing.</a:t>
            </a:r>
          </a:p>
          <a:p>
            <a:pPr>
              <a:lnSpc>
                <a:spcPct val="150000"/>
              </a:lnSpc>
            </a:pPr>
            <a:r>
              <a:rPr lang="en-GB" dirty="0">
                <a:latin typeface="Arial" panose="020B0604020202020204" pitchFamily="34" charset="0"/>
                <a:cs typeface="Arial" panose="020B0604020202020204" pitchFamily="34" charset="0"/>
              </a:rPr>
              <a:t>Workshops and study skills sessions are available - </a:t>
            </a:r>
            <a:r>
              <a:rPr lang="en-GB" b="1" dirty="0">
                <a:latin typeface="Arial" panose="020B0604020202020204" pitchFamily="34" charset="0"/>
                <a:cs typeface="Arial" panose="020B0604020202020204" pitchFamily="34" charset="0"/>
              </a:rPr>
              <a:t>make use of them!</a:t>
            </a:r>
          </a:p>
          <a:p>
            <a:pPr>
              <a:lnSpc>
                <a:spcPct val="150000"/>
              </a:lnSpc>
            </a:pPr>
            <a:r>
              <a:rPr lang="en-GB" dirty="0">
                <a:latin typeface="Arial" panose="020B0604020202020204" pitchFamily="34" charset="0"/>
                <a:cs typeface="Arial" panose="020B0604020202020204" pitchFamily="34" charset="0"/>
              </a:rPr>
              <a:t>There is also specific support with English language and writing skills which you can access.</a:t>
            </a:r>
          </a:p>
        </p:txBody>
      </p:sp>
    </p:spTree>
    <p:extLst>
      <p:ext uri="{BB962C8B-B14F-4D97-AF65-F5344CB8AC3E}">
        <p14:creationId xmlns:p14="http://schemas.microsoft.com/office/powerpoint/2010/main" val="117827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2BA86-468C-5603-B8A3-5FF17D99A690}"/>
              </a:ext>
            </a:extLst>
          </p:cNvPr>
          <p:cNvSpPr>
            <a:spLocks noGrp="1"/>
          </p:cNvSpPr>
          <p:nvPr>
            <p:ph type="title"/>
          </p:nvPr>
        </p:nvSpPr>
        <p:spPr>
          <a:xfrm>
            <a:off x="2468953" y="912132"/>
            <a:ext cx="7956222" cy="1325563"/>
          </a:xfrm>
        </p:spPr>
        <p:txBody>
          <a:bodyPr>
            <a:normAutofit fontScale="90000"/>
          </a:bodyPr>
          <a:lstStyle/>
          <a:p>
            <a:r>
              <a:rPr lang="en-GB" sz="5400" b="1" dirty="0">
                <a:latin typeface="Arial" panose="020B0604020202020204" pitchFamily="34" charset="0"/>
                <a:cs typeface="Arial" panose="020B0604020202020204" pitchFamily="34" charset="0"/>
              </a:rPr>
              <a:t>Student Support Services</a:t>
            </a:r>
          </a:p>
        </p:txBody>
      </p:sp>
      <p:sp>
        <p:nvSpPr>
          <p:cNvPr id="3" name="Content Placeholder 2">
            <a:extLst>
              <a:ext uri="{FF2B5EF4-FFF2-40B4-BE49-F238E27FC236}">
                <a16:creationId xmlns:a16="http://schemas.microsoft.com/office/drawing/2014/main" id="{14DDC115-7128-CFAD-31CC-F623001B23DF}"/>
              </a:ext>
            </a:extLst>
          </p:cNvPr>
          <p:cNvSpPr>
            <a:spLocks noGrp="1"/>
          </p:cNvSpPr>
          <p:nvPr>
            <p:ph idx="1"/>
          </p:nvPr>
        </p:nvSpPr>
        <p:spPr>
          <a:xfrm>
            <a:off x="567493" y="2443175"/>
            <a:ext cx="11759141" cy="4207782"/>
          </a:xfrm>
        </p:spPr>
        <p:txBody>
          <a:bodyPr>
            <a:noAutofit/>
          </a:bodyPr>
          <a:lstStyle/>
          <a:p>
            <a:r>
              <a:rPr lang="en-GB" sz="2400" b="1" dirty="0">
                <a:latin typeface="Arial" panose="020B0604020202020204" pitchFamily="34" charset="0"/>
                <a:cs typeface="Arial" panose="020B0604020202020204" pitchFamily="34" charset="0"/>
              </a:rPr>
              <a:t>Birmingham Student Engagement Team - </a:t>
            </a:r>
            <a:r>
              <a:rPr lang="en-GB" sz="2400" dirty="0">
                <a:latin typeface="Arial" panose="020B0604020202020204" pitchFamily="34" charset="0"/>
                <a:cs typeface="Arial" panose="020B0604020202020204" pitchFamily="34" charset="0"/>
              </a:rPr>
              <a:t>Supports attendance, engagement, and general student wellbeing.</a:t>
            </a:r>
          </a:p>
          <a:p>
            <a:r>
              <a:rPr lang="en-GB" sz="2400" b="1" dirty="0">
                <a:latin typeface="Arial" panose="020B0604020202020204" pitchFamily="34" charset="0"/>
                <a:cs typeface="Arial" panose="020B0604020202020204" pitchFamily="34" charset="0"/>
              </a:rPr>
              <a:t>Birmingham Assessments Team - </a:t>
            </a:r>
            <a:r>
              <a:rPr lang="en-GB" sz="2400" dirty="0">
                <a:latin typeface="Arial" panose="020B0604020202020204" pitchFamily="34" charset="0"/>
                <a:cs typeface="Arial" panose="020B0604020202020204" pitchFamily="34" charset="0"/>
              </a:rPr>
              <a:t>Handles assignment submissions, extensions, and assessment queries.</a:t>
            </a:r>
          </a:p>
          <a:p>
            <a:r>
              <a:rPr lang="en-GB" sz="2400" b="1" dirty="0">
                <a:latin typeface="Arial" panose="020B0604020202020204" pitchFamily="34" charset="0"/>
                <a:cs typeface="Arial" panose="020B0604020202020204" pitchFamily="34" charset="0"/>
              </a:rPr>
              <a:t>Disability Team - </a:t>
            </a:r>
            <a:r>
              <a:rPr lang="en-GB" sz="2400" dirty="0">
                <a:latin typeface="Arial" panose="020B0604020202020204" pitchFamily="34" charset="0"/>
                <a:cs typeface="Arial" panose="020B0604020202020204" pitchFamily="34" charset="0"/>
              </a:rPr>
              <a:t>Provides support and adjustments for students with disabilities or health conditions.</a:t>
            </a:r>
          </a:p>
          <a:p>
            <a:r>
              <a:rPr lang="en-GB" sz="2400" b="1" dirty="0">
                <a:latin typeface="Arial" panose="020B0604020202020204" pitchFamily="34" charset="0"/>
                <a:cs typeface="Arial" panose="020B0604020202020204" pitchFamily="34" charset="0"/>
              </a:rPr>
              <a:t>UWTSD Library - </a:t>
            </a:r>
            <a:r>
              <a:rPr lang="en-GB" sz="2400" dirty="0">
                <a:latin typeface="Arial" panose="020B0604020202020204" pitchFamily="34" charset="0"/>
                <a:cs typeface="Arial" panose="020B0604020202020204" pitchFamily="34" charset="0"/>
              </a:rPr>
              <a:t>Access to books, journals, e-resources, and help with research and referencing.</a:t>
            </a:r>
          </a:p>
          <a:p>
            <a:r>
              <a:rPr lang="en-GB" sz="2400" b="1" dirty="0">
                <a:latin typeface="Arial" panose="020B0604020202020204" pitchFamily="34" charset="0"/>
                <a:cs typeface="Arial" panose="020B0604020202020204" pitchFamily="34" charset="0"/>
              </a:rPr>
              <a:t>Study Skills - </a:t>
            </a:r>
            <a:r>
              <a:rPr lang="en-GB" sz="2400" dirty="0">
                <a:latin typeface="Arial" panose="020B0604020202020204" pitchFamily="34" charset="0"/>
                <a:cs typeface="Arial" panose="020B0604020202020204" pitchFamily="34" charset="0"/>
              </a:rPr>
              <a:t>Guidance on academic writing, referencing, and study techniques.</a:t>
            </a:r>
          </a:p>
          <a:p>
            <a:r>
              <a:rPr lang="en-GB" sz="2400" b="1" dirty="0">
                <a:latin typeface="Arial" panose="020B0604020202020204" pitchFamily="34" charset="0"/>
                <a:cs typeface="Arial" panose="020B0604020202020204" pitchFamily="34" charset="0"/>
              </a:rPr>
              <a:t>Careers - </a:t>
            </a:r>
            <a:r>
              <a:rPr lang="en-GB" sz="2400" dirty="0">
                <a:latin typeface="Arial" panose="020B0604020202020204" pitchFamily="34" charset="0"/>
                <a:cs typeface="Arial" panose="020B0604020202020204" pitchFamily="34" charset="0"/>
              </a:rPr>
              <a:t>Advice on CVs, job applications, career planning, and interview preparation.</a:t>
            </a:r>
          </a:p>
        </p:txBody>
      </p:sp>
    </p:spTree>
    <p:extLst>
      <p:ext uri="{BB962C8B-B14F-4D97-AF65-F5344CB8AC3E}">
        <p14:creationId xmlns:p14="http://schemas.microsoft.com/office/powerpoint/2010/main" val="119576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181A-32F8-AF0E-F7B9-D2744B265333}"/>
              </a:ext>
            </a:extLst>
          </p:cNvPr>
          <p:cNvSpPr>
            <a:spLocks noGrp="1"/>
          </p:cNvSpPr>
          <p:nvPr>
            <p:ph type="title"/>
          </p:nvPr>
        </p:nvSpPr>
        <p:spPr>
          <a:xfrm>
            <a:off x="2300669" y="827462"/>
            <a:ext cx="7956222" cy="1325563"/>
          </a:xfrm>
        </p:spPr>
        <p:txBody>
          <a:bodyPr>
            <a:normAutofit fontScale="90000"/>
          </a:bodyPr>
          <a:lstStyle/>
          <a:p>
            <a:pPr algn="ctr"/>
            <a:r>
              <a:rPr lang="en-GB" sz="5400" b="1" dirty="0">
                <a:latin typeface="Arial" panose="020B0604020202020204" pitchFamily="34" charset="0"/>
                <a:cs typeface="Arial" panose="020B0604020202020204" pitchFamily="34" charset="0"/>
              </a:rPr>
              <a:t>Student Support Teams-</a:t>
            </a:r>
            <a:br>
              <a:rPr lang="en-GB" sz="5400" b="1"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Contact Details</a:t>
            </a:r>
          </a:p>
        </p:txBody>
      </p:sp>
      <p:graphicFrame>
        <p:nvGraphicFramePr>
          <p:cNvPr id="4" name="Content Placeholder 3">
            <a:extLst>
              <a:ext uri="{FF2B5EF4-FFF2-40B4-BE49-F238E27FC236}">
                <a16:creationId xmlns:a16="http://schemas.microsoft.com/office/drawing/2014/main" id="{9BBEF82C-1E44-8A15-B05D-A00CAE42935A}"/>
              </a:ext>
            </a:extLst>
          </p:cNvPr>
          <p:cNvGraphicFramePr>
            <a:graphicFrameLocks noGrp="1"/>
          </p:cNvGraphicFramePr>
          <p:nvPr>
            <p:ph idx="1"/>
            <p:extLst>
              <p:ext uri="{D42A27DB-BD31-4B8C-83A1-F6EECF244321}">
                <p14:modId xmlns:p14="http://schemas.microsoft.com/office/powerpoint/2010/main" val="1703483956"/>
              </p:ext>
            </p:extLst>
          </p:nvPr>
        </p:nvGraphicFramePr>
        <p:xfrm>
          <a:off x="1051389" y="2486346"/>
          <a:ext cx="10089222" cy="4282509"/>
        </p:xfrm>
        <a:graphic>
          <a:graphicData uri="http://schemas.openxmlformats.org/drawingml/2006/table">
            <a:tbl>
              <a:tblPr>
                <a:tableStyleId>{5940675A-B579-460E-94D1-54222C63F5DA}</a:tableStyleId>
              </a:tblPr>
              <a:tblGrid>
                <a:gridCol w="5044611">
                  <a:extLst>
                    <a:ext uri="{9D8B030D-6E8A-4147-A177-3AD203B41FA5}">
                      <a16:colId xmlns:a16="http://schemas.microsoft.com/office/drawing/2014/main" val="2133289913"/>
                    </a:ext>
                  </a:extLst>
                </a:gridCol>
                <a:gridCol w="5044611">
                  <a:extLst>
                    <a:ext uri="{9D8B030D-6E8A-4147-A177-3AD203B41FA5}">
                      <a16:colId xmlns:a16="http://schemas.microsoft.com/office/drawing/2014/main" val="3896062787"/>
                    </a:ext>
                  </a:extLst>
                </a:gridCol>
              </a:tblGrid>
              <a:tr h="422603">
                <a:tc>
                  <a:txBody>
                    <a:bodyPr/>
                    <a:lstStyle/>
                    <a:p>
                      <a:pPr algn="ctr">
                        <a:buNone/>
                      </a:pPr>
                      <a:r>
                        <a:rPr lang="en-GB" sz="2000" b="1" dirty="0">
                          <a:effectLst/>
                          <a:latin typeface="Arial" panose="020B0604020202020204" pitchFamily="34" charset="0"/>
                          <a:cs typeface="Arial" panose="020B0604020202020204" pitchFamily="34" charset="0"/>
                        </a:rPr>
                        <a:t>Department Name </a:t>
                      </a:r>
                    </a:p>
                  </a:txBody>
                  <a:tcPr anchor="ctr"/>
                </a:tc>
                <a:tc>
                  <a:txBody>
                    <a:bodyPr/>
                    <a:lstStyle/>
                    <a:p>
                      <a:pPr algn="ctr">
                        <a:buNone/>
                      </a:pPr>
                      <a:r>
                        <a:rPr lang="en-GB" sz="2000" b="1" dirty="0">
                          <a:effectLst/>
                          <a:latin typeface="Arial" panose="020B0604020202020204" pitchFamily="34" charset="0"/>
                          <a:cs typeface="Arial" panose="020B0604020202020204" pitchFamily="34" charset="0"/>
                        </a:rPr>
                        <a:t>Contact Information</a:t>
                      </a:r>
                      <a:endParaRPr lang="en-GB" sz="2000"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962955834"/>
                  </a:ext>
                </a:extLst>
              </a:tr>
              <a:tr h="855393">
                <a:tc>
                  <a:txBody>
                    <a:bodyPr/>
                    <a:lstStyle/>
                    <a:p>
                      <a:pPr>
                        <a:buNone/>
                      </a:pPr>
                      <a:r>
                        <a:rPr lang="en-GB">
                          <a:effectLst/>
                          <a:latin typeface="Arial" panose="020B0604020202020204" pitchFamily="34" charset="0"/>
                          <a:cs typeface="Arial" panose="020B0604020202020204" pitchFamily="34" charset="0"/>
                        </a:rPr>
                        <a:t>Birmingham Student Engagement Team </a:t>
                      </a:r>
                      <a:endParaRPr lang="en-GB" dirty="0">
                        <a:effectLst/>
                        <a:latin typeface="Arial" panose="020B0604020202020204" pitchFamily="34" charset="0"/>
                        <a:cs typeface="Arial" panose="020B0604020202020204" pitchFamily="34" charset="0"/>
                      </a:endParaRPr>
                    </a:p>
                  </a:txBody>
                  <a:tcPr anchor="ctr"/>
                </a:tc>
                <a:tc>
                  <a:txBody>
                    <a:bodyPr/>
                    <a:lstStyle/>
                    <a:p>
                      <a:pPr>
                        <a:buNone/>
                      </a:pPr>
                      <a:r>
                        <a:rPr lang="en-GB" u="none" strike="noStrike" dirty="0">
                          <a:solidFill>
                            <a:srgbClr val="28235D"/>
                          </a:solidFill>
                          <a:effectLst/>
                          <a:latin typeface="Arial" panose="020B0604020202020204" pitchFamily="34" charset="0"/>
                          <a:cs typeface="Arial" panose="020B0604020202020204" pitchFamily="34" charset="0"/>
                          <a:hlinkClick r:id="rId2"/>
                        </a:rPr>
                        <a:t>birminghamstudentengagement@uwtsd.ac.uk</a:t>
                      </a:r>
                      <a:endParaRPr lang="en-GB"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254023616"/>
                  </a:ext>
                </a:extLst>
              </a:tr>
              <a:tr h="855393">
                <a:tc>
                  <a:txBody>
                    <a:bodyPr/>
                    <a:lstStyle/>
                    <a:p>
                      <a:pPr>
                        <a:buNone/>
                      </a:pPr>
                      <a:r>
                        <a:rPr lang="en-GB" dirty="0">
                          <a:effectLst/>
                          <a:latin typeface="Arial" panose="020B0604020202020204" pitchFamily="34" charset="0"/>
                          <a:cs typeface="Arial" panose="020B0604020202020204" pitchFamily="34" charset="0"/>
                        </a:rPr>
                        <a:t>Birmingham Assessments Team </a:t>
                      </a:r>
                    </a:p>
                  </a:txBody>
                  <a:tcPr anchor="ctr"/>
                </a:tc>
                <a:tc>
                  <a:txBody>
                    <a:bodyPr/>
                    <a:lstStyle/>
                    <a:p>
                      <a:pPr>
                        <a:buNone/>
                      </a:pPr>
                      <a:r>
                        <a:rPr lang="en-GB" u="none" strike="noStrike" dirty="0">
                          <a:solidFill>
                            <a:srgbClr val="1D2125"/>
                          </a:solidFill>
                          <a:effectLst/>
                          <a:latin typeface="Arial" panose="020B0604020202020204" pitchFamily="34" charset="0"/>
                          <a:cs typeface="Arial" panose="020B0604020202020204" pitchFamily="34" charset="0"/>
                          <a:hlinkClick r:id="rId3"/>
                        </a:rPr>
                        <a:t>birminghamassessments@uwtsd.ac.uk</a:t>
                      </a:r>
                      <a:endParaRPr lang="en-GB"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63462914"/>
                  </a:ext>
                </a:extLst>
              </a:tr>
              <a:tr h="488796">
                <a:tc>
                  <a:txBody>
                    <a:bodyPr/>
                    <a:lstStyle/>
                    <a:p>
                      <a:pPr>
                        <a:buNone/>
                      </a:pPr>
                      <a:r>
                        <a:rPr lang="en-GB">
                          <a:effectLst/>
                          <a:latin typeface="Arial" panose="020B0604020202020204" pitchFamily="34" charset="0"/>
                          <a:cs typeface="Arial" panose="020B0604020202020204" pitchFamily="34" charset="0"/>
                        </a:rPr>
                        <a:t>Disability Team </a:t>
                      </a:r>
                    </a:p>
                  </a:txBody>
                  <a:tcPr anchor="ctr"/>
                </a:tc>
                <a:tc>
                  <a:txBody>
                    <a:bodyPr/>
                    <a:lstStyle/>
                    <a:p>
                      <a:pPr>
                        <a:buNone/>
                      </a:pPr>
                      <a:r>
                        <a:rPr lang="en-GB" u="none" strike="noStrike" dirty="0">
                          <a:solidFill>
                            <a:srgbClr val="28235D"/>
                          </a:solidFill>
                          <a:effectLst/>
                          <a:latin typeface="Arial" panose="020B0604020202020204" pitchFamily="34" charset="0"/>
                          <a:cs typeface="Arial" panose="020B0604020202020204" pitchFamily="34" charset="0"/>
                          <a:hlinkClick r:id="rId4"/>
                        </a:rPr>
                        <a:t>disability@uwtsd.ac.uk</a:t>
                      </a:r>
                      <a:endParaRPr lang="en-GB"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724069204"/>
                  </a:ext>
                </a:extLst>
              </a:tr>
              <a:tr h="488796">
                <a:tc>
                  <a:txBody>
                    <a:bodyPr/>
                    <a:lstStyle/>
                    <a:p>
                      <a:pPr>
                        <a:buNone/>
                      </a:pPr>
                      <a:r>
                        <a:rPr lang="en-GB">
                          <a:effectLst/>
                          <a:latin typeface="Arial" panose="020B0604020202020204" pitchFamily="34" charset="0"/>
                          <a:cs typeface="Arial" panose="020B0604020202020204" pitchFamily="34" charset="0"/>
                        </a:rPr>
                        <a:t>UWTSD Library </a:t>
                      </a:r>
                    </a:p>
                  </a:txBody>
                  <a:tcPr anchor="ctr"/>
                </a:tc>
                <a:tc>
                  <a:txBody>
                    <a:bodyPr/>
                    <a:lstStyle/>
                    <a:p>
                      <a:pPr>
                        <a:buNone/>
                      </a:pPr>
                      <a:r>
                        <a:rPr lang="en-GB" u="none" strike="noStrike">
                          <a:solidFill>
                            <a:srgbClr val="28235D"/>
                          </a:solidFill>
                          <a:effectLst/>
                          <a:latin typeface="Arial" panose="020B0604020202020204" pitchFamily="34" charset="0"/>
                          <a:cs typeface="Arial" panose="020B0604020202020204" pitchFamily="34" charset="0"/>
                          <a:hlinkClick r:id="rId5"/>
                        </a:rPr>
                        <a:t>library@uwtsd.ac.uk</a:t>
                      </a:r>
                      <a:endParaRPr lang="en-GB"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121700605"/>
                  </a:ext>
                </a:extLst>
              </a:tr>
              <a:tr h="682732">
                <a:tc>
                  <a:txBody>
                    <a:bodyPr/>
                    <a:lstStyle/>
                    <a:p>
                      <a:pPr>
                        <a:buNone/>
                      </a:pPr>
                      <a:r>
                        <a:rPr lang="en-GB">
                          <a:effectLst/>
                          <a:latin typeface="Arial" panose="020B0604020202020204" pitchFamily="34" charset="0"/>
                          <a:cs typeface="Arial" panose="020B0604020202020204" pitchFamily="34" charset="0"/>
                        </a:rPr>
                        <a:t>Study Skills </a:t>
                      </a:r>
                    </a:p>
                  </a:txBody>
                  <a:tcPr anchor="ctr"/>
                </a:tc>
                <a:tc>
                  <a:txBody>
                    <a:bodyPr/>
                    <a:lstStyle/>
                    <a:p>
                      <a:pPr>
                        <a:buNone/>
                      </a:pPr>
                      <a:r>
                        <a:rPr lang="en-GB" u="none" strike="noStrike">
                          <a:solidFill>
                            <a:srgbClr val="28235D"/>
                          </a:solidFill>
                          <a:effectLst/>
                          <a:latin typeface="Arial" panose="020B0604020202020204" pitchFamily="34" charset="0"/>
                          <a:cs typeface="Arial" panose="020B0604020202020204" pitchFamily="34" charset="0"/>
                          <a:hlinkClick r:id="rId6"/>
                        </a:rPr>
                        <a:t>studyskillsdistance@uwtsd.ac.uk</a:t>
                      </a:r>
                      <a:endParaRPr lang="en-GB">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519394710"/>
                  </a:ext>
                </a:extLst>
              </a:tr>
              <a:tr h="488796">
                <a:tc>
                  <a:txBody>
                    <a:bodyPr/>
                    <a:lstStyle/>
                    <a:p>
                      <a:pPr>
                        <a:buNone/>
                      </a:pPr>
                      <a:r>
                        <a:rPr lang="en-GB">
                          <a:effectLst/>
                          <a:latin typeface="Arial" panose="020B0604020202020204" pitchFamily="34" charset="0"/>
                          <a:cs typeface="Arial" panose="020B0604020202020204" pitchFamily="34" charset="0"/>
                        </a:rPr>
                        <a:t>Careers </a:t>
                      </a:r>
                    </a:p>
                  </a:txBody>
                  <a:tcPr anchor="ctr"/>
                </a:tc>
                <a:tc>
                  <a:txBody>
                    <a:bodyPr/>
                    <a:lstStyle/>
                    <a:p>
                      <a:pPr>
                        <a:buNone/>
                      </a:pPr>
                      <a:r>
                        <a:rPr lang="en-GB" u="none" strike="noStrike" dirty="0">
                          <a:solidFill>
                            <a:srgbClr val="28235D"/>
                          </a:solidFill>
                          <a:effectLst/>
                          <a:latin typeface="Arial" panose="020B0604020202020204" pitchFamily="34" charset="0"/>
                          <a:cs typeface="Arial" panose="020B0604020202020204" pitchFamily="34" charset="0"/>
                          <a:hlinkClick r:id="rId7"/>
                        </a:rPr>
                        <a:t>careers@uwtsd.ac.uk</a:t>
                      </a:r>
                      <a:endParaRPr lang="en-GB" dirty="0">
                        <a:effectLst/>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885128447"/>
                  </a:ext>
                </a:extLst>
              </a:tr>
            </a:tbl>
          </a:graphicData>
        </a:graphic>
      </p:graphicFrame>
    </p:spTree>
    <p:extLst>
      <p:ext uri="{BB962C8B-B14F-4D97-AF65-F5344CB8AC3E}">
        <p14:creationId xmlns:p14="http://schemas.microsoft.com/office/powerpoint/2010/main" val="2877339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B30E-AD6A-61AC-1644-1DEB1E177567}"/>
              </a:ext>
            </a:extLst>
          </p:cNvPr>
          <p:cNvSpPr>
            <a:spLocks noGrp="1"/>
          </p:cNvSpPr>
          <p:nvPr>
            <p:ph type="title"/>
          </p:nvPr>
        </p:nvSpPr>
        <p:spPr>
          <a:xfrm>
            <a:off x="110439" y="1729151"/>
            <a:ext cx="11594969" cy="788018"/>
          </a:xfrm>
        </p:spPr>
        <p:txBody>
          <a:bodyPr>
            <a:normAutofit fontScale="90000"/>
          </a:bodyPr>
          <a:lstStyle/>
          <a:p>
            <a:pPr algn="ctr"/>
            <a:r>
              <a:rPr lang="en-GB" sz="4800" b="1" dirty="0">
                <a:latin typeface="Arial" panose="020B0604020202020204" pitchFamily="34" charset="0"/>
                <a:cs typeface="Arial" panose="020B0604020202020204" pitchFamily="34" charset="0"/>
              </a:rPr>
              <a:t>For Your Success at UWTSD</a:t>
            </a:r>
            <a:br>
              <a:rPr lang="en-GB" dirty="0"/>
            </a:br>
            <a:endParaRPr lang="en-GB" dirty="0"/>
          </a:p>
        </p:txBody>
      </p:sp>
      <p:sp>
        <p:nvSpPr>
          <p:cNvPr id="3" name="Content Placeholder 2">
            <a:extLst>
              <a:ext uri="{FF2B5EF4-FFF2-40B4-BE49-F238E27FC236}">
                <a16:creationId xmlns:a16="http://schemas.microsoft.com/office/drawing/2014/main" id="{4424B7D6-B81E-383C-A68B-2501CA76AECB}"/>
              </a:ext>
            </a:extLst>
          </p:cNvPr>
          <p:cNvSpPr>
            <a:spLocks noGrp="1"/>
          </p:cNvSpPr>
          <p:nvPr>
            <p:ph idx="1"/>
          </p:nvPr>
        </p:nvSpPr>
        <p:spPr>
          <a:xfrm>
            <a:off x="486592" y="2501283"/>
            <a:ext cx="11594969" cy="3651349"/>
          </a:xfrm>
        </p:spPr>
        <p:txBody>
          <a:bodyPr/>
          <a:lstStyle/>
          <a:p>
            <a:r>
              <a:rPr lang="en-GB" sz="2400" dirty="0">
                <a:latin typeface="Arial" panose="020B0604020202020204" pitchFamily="34" charset="0"/>
                <a:cs typeface="Arial" panose="020B0604020202020204" pitchFamily="34" charset="0"/>
              </a:rPr>
              <a:t>Take responsibility: attend, engage, and submit correctly.</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Respect others and contribute positively to the learning environment.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Use the feedback and support services available - they are here for you.</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Remember: your lecturers want you to succeed.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Stay proactive, stay professional, and make the most of your time here.</a:t>
            </a:r>
          </a:p>
          <a:p>
            <a:pPr algn="just"/>
            <a:endParaRPr lang="en-GB" sz="2000" dirty="0"/>
          </a:p>
          <a:p>
            <a:endParaRPr lang="en-GB" dirty="0"/>
          </a:p>
        </p:txBody>
      </p:sp>
    </p:spTree>
    <p:extLst>
      <p:ext uri="{BB962C8B-B14F-4D97-AF65-F5344CB8AC3E}">
        <p14:creationId xmlns:p14="http://schemas.microsoft.com/office/powerpoint/2010/main" val="271837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880454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1651</Words>
  <Application>Microsoft Office PowerPoint</Application>
  <PresentationFormat>Widescreen</PresentationFormat>
  <Paragraphs>175</Paragraphs>
  <Slides>22</Slides>
  <Notes>7</Notes>
  <HiddenSlides>0</HiddenSlides>
  <MMClips>0</MMClips>
  <ScaleCrop>false</ScaleCrop>
  <HeadingPairs>
    <vt:vector size="6" baseType="variant">
      <vt:variant>
        <vt:lpstr>Fonts Used</vt:lpstr>
      </vt:variant>
      <vt:variant>
        <vt:i4>4</vt:i4>
      </vt:variant>
      <vt:variant>
        <vt:lpstr>Theme</vt:lpstr>
      </vt:variant>
      <vt:variant>
        <vt:i4>9</vt:i4>
      </vt:variant>
      <vt:variant>
        <vt:lpstr>Slide Titles</vt:lpstr>
      </vt:variant>
      <vt:variant>
        <vt:i4>22</vt:i4>
      </vt:variant>
    </vt:vector>
  </HeadingPairs>
  <TitlesOfParts>
    <vt:vector size="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UWTSD 200_Text 4</vt:lpstr>
      <vt:lpstr>UWTSD 200_Text 1</vt:lpstr>
      <vt:lpstr>PowerPoint Presentation</vt:lpstr>
      <vt:lpstr>Welcome to the New Term</vt:lpstr>
      <vt:lpstr>Meet the Team: </vt:lpstr>
      <vt:lpstr>Learning from Feedback</vt:lpstr>
      <vt:lpstr>Submitting Assignments Correctly</vt:lpstr>
      <vt:lpstr>Submitting Assignments Correctly</vt:lpstr>
      <vt:lpstr>Respect in the Classroom</vt:lpstr>
      <vt:lpstr>Attendance and Engagement Expectations</vt:lpstr>
      <vt:lpstr>How Engagement is Monitored  </vt:lpstr>
      <vt:lpstr>Attendance, Punctuality and Responsibility</vt:lpstr>
      <vt:lpstr>If You Miss a Session </vt:lpstr>
      <vt:lpstr>How will your Programme look? Level 5   </vt:lpstr>
      <vt:lpstr>How will your Programme look?  Level 6 </vt:lpstr>
      <vt:lpstr>September 2026 - Term Dates </vt:lpstr>
      <vt:lpstr>Email Responsibilities</vt:lpstr>
      <vt:lpstr>Academic Integrity + Referencing</vt:lpstr>
      <vt:lpstr>Using AI Responsibly</vt:lpstr>
      <vt:lpstr>Academic Writing</vt:lpstr>
      <vt:lpstr>Student Support Services</vt:lpstr>
      <vt:lpstr>Student Support Teams- Contact Details</vt:lpstr>
      <vt:lpstr>For Your Success at UWTSD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34</cp:revision>
  <dcterms:created xsi:type="dcterms:W3CDTF">2021-03-09T15:35:42Z</dcterms:created>
  <dcterms:modified xsi:type="dcterms:W3CDTF">2026-08-06T11:38:48Z</dcterms:modified>
</cp:coreProperties>
</file>