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slides/slide76.xml" ContentType="application/vnd.openxmlformats-officedocument.presentationml.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7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slides/slide68.xml" ContentType="application/vnd.openxmlformats-officedocument.presentationml.slide+xml"/>
  <Override PartName="/ppt/slides/slide7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66.xml" ContentType="application/vnd.openxmlformats-officedocument.presentationml.slide+xml"/>
  <Override PartName="/ppt/slides/slide7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slides/slide7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s/slide71.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Default Extension="gif" ContentType="image/gif"/>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Layouts/slideLayout4.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9"/>
  </p:notesMasterIdLst>
  <p:sldIdLst>
    <p:sldId id="389" r:id="rId2"/>
    <p:sldId id="414" r:id="rId3"/>
    <p:sldId id="473" r:id="rId4"/>
    <p:sldId id="428" r:id="rId5"/>
    <p:sldId id="385" r:id="rId6"/>
    <p:sldId id="413" r:id="rId7"/>
    <p:sldId id="415" r:id="rId8"/>
    <p:sldId id="475" r:id="rId9"/>
    <p:sldId id="412" r:id="rId10"/>
    <p:sldId id="416" r:id="rId11"/>
    <p:sldId id="399" r:id="rId12"/>
    <p:sldId id="390" r:id="rId13"/>
    <p:sldId id="417" r:id="rId14"/>
    <p:sldId id="382" r:id="rId15"/>
    <p:sldId id="383" r:id="rId16"/>
    <p:sldId id="439" r:id="rId17"/>
    <p:sldId id="459" r:id="rId18"/>
    <p:sldId id="384" r:id="rId19"/>
    <p:sldId id="403" r:id="rId20"/>
    <p:sldId id="404" r:id="rId21"/>
    <p:sldId id="418" r:id="rId22"/>
    <p:sldId id="438" r:id="rId23"/>
    <p:sldId id="477" r:id="rId24"/>
    <p:sldId id="478" r:id="rId25"/>
    <p:sldId id="479" r:id="rId26"/>
    <p:sldId id="485" r:id="rId27"/>
    <p:sldId id="483" r:id="rId28"/>
    <p:sldId id="484" r:id="rId29"/>
    <p:sldId id="486" r:id="rId30"/>
    <p:sldId id="487" r:id="rId31"/>
    <p:sldId id="488" r:id="rId32"/>
    <p:sldId id="489" r:id="rId33"/>
    <p:sldId id="490" r:id="rId34"/>
    <p:sldId id="491" r:id="rId35"/>
    <p:sldId id="492" r:id="rId36"/>
    <p:sldId id="480" r:id="rId37"/>
    <p:sldId id="460" r:id="rId38"/>
    <p:sldId id="493" r:id="rId39"/>
    <p:sldId id="431" r:id="rId40"/>
    <p:sldId id="435" r:id="rId41"/>
    <p:sldId id="391" r:id="rId42"/>
    <p:sldId id="432" r:id="rId43"/>
    <p:sldId id="433" r:id="rId44"/>
    <p:sldId id="502" r:id="rId45"/>
    <p:sldId id="434" r:id="rId46"/>
    <p:sldId id="495" r:id="rId47"/>
    <p:sldId id="496" r:id="rId48"/>
    <p:sldId id="497" r:id="rId49"/>
    <p:sldId id="498" r:id="rId50"/>
    <p:sldId id="499" r:id="rId51"/>
    <p:sldId id="500" r:id="rId52"/>
    <p:sldId id="419" r:id="rId53"/>
    <p:sldId id="420" r:id="rId54"/>
    <p:sldId id="421" r:id="rId55"/>
    <p:sldId id="422" r:id="rId56"/>
    <p:sldId id="436" r:id="rId57"/>
    <p:sldId id="437" r:id="rId58"/>
    <p:sldId id="494" r:id="rId59"/>
    <p:sldId id="457" r:id="rId60"/>
    <p:sldId id="458" r:id="rId61"/>
    <p:sldId id="472" r:id="rId62"/>
    <p:sldId id="387" r:id="rId63"/>
    <p:sldId id="388" r:id="rId64"/>
    <p:sldId id="461" r:id="rId65"/>
    <p:sldId id="381" r:id="rId66"/>
    <p:sldId id="462" r:id="rId67"/>
    <p:sldId id="444" r:id="rId68"/>
    <p:sldId id="463" r:id="rId69"/>
    <p:sldId id="446" r:id="rId70"/>
    <p:sldId id="464" r:id="rId71"/>
    <p:sldId id="447" r:id="rId72"/>
    <p:sldId id="465" r:id="rId73"/>
    <p:sldId id="466" r:id="rId74"/>
    <p:sldId id="467" r:id="rId75"/>
    <p:sldId id="448" r:id="rId76"/>
    <p:sldId id="468" r:id="rId77"/>
    <p:sldId id="470" r:id="rId78"/>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0A69"/>
    <a:srgbClr val="FF0066"/>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534" y="-90"/>
      </p:cViewPr>
      <p:guideLst>
        <p:guide orient="horz" pos="2160"/>
        <p:guide pos="288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6" cy="488712"/>
          </a:xfrm>
          <a:prstGeom prst="rect">
            <a:avLst/>
          </a:prstGeom>
        </p:spPr>
        <p:txBody>
          <a:bodyPr vert="horz" lIns="94264" tIns="47132" rIns="94264" bIns="47132" rtlCol="0"/>
          <a:lstStyle>
            <a:lvl1pPr algn="l">
              <a:defRPr sz="1300"/>
            </a:lvl1pPr>
          </a:lstStyle>
          <a:p>
            <a:endParaRPr lang="en-GB"/>
          </a:p>
        </p:txBody>
      </p:sp>
      <p:sp>
        <p:nvSpPr>
          <p:cNvPr id="3" name="Date Placeholder 2"/>
          <p:cNvSpPr>
            <a:spLocks noGrp="1"/>
          </p:cNvSpPr>
          <p:nvPr>
            <p:ph type="dt" idx="1"/>
          </p:nvPr>
        </p:nvSpPr>
        <p:spPr>
          <a:xfrm>
            <a:off x="3809078" y="0"/>
            <a:ext cx="2914016" cy="488712"/>
          </a:xfrm>
          <a:prstGeom prst="rect">
            <a:avLst/>
          </a:prstGeom>
        </p:spPr>
        <p:txBody>
          <a:bodyPr vert="horz" lIns="94264" tIns="47132" rIns="94264" bIns="47132" rtlCol="0"/>
          <a:lstStyle>
            <a:lvl1pPr algn="r">
              <a:defRPr sz="1300"/>
            </a:lvl1pPr>
          </a:lstStyle>
          <a:p>
            <a:fld id="{73157060-840C-4EE7-AA03-9F1A77987805}" type="datetimeFigureOut">
              <a:rPr lang="en-GB" smtClean="0"/>
              <a:pPr/>
              <a:t>17/01/2019</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4264" tIns="47132" rIns="94264" bIns="47132" rtlCol="0" anchor="ctr"/>
          <a:lstStyle/>
          <a:p>
            <a:endParaRPr lang="en-GB"/>
          </a:p>
        </p:txBody>
      </p:sp>
      <p:sp>
        <p:nvSpPr>
          <p:cNvPr id="5" name="Notes Placeholder 4"/>
          <p:cNvSpPr>
            <a:spLocks noGrp="1"/>
          </p:cNvSpPr>
          <p:nvPr>
            <p:ph type="body" sz="quarter" idx="3"/>
          </p:nvPr>
        </p:nvSpPr>
        <p:spPr>
          <a:xfrm>
            <a:off x="672465" y="4642765"/>
            <a:ext cx="5379720" cy="4398407"/>
          </a:xfrm>
          <a:prstGeom prst="rect">
            <a:avLst/>
          </a:prstGeom>
        </p:spPr>
        <p:txBody>
          <a:bodyPr vert="horz" lIns="94264" tIns="47132" rIns="94264" bIns="47132"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29"/>
            <a:ext cx="2914016" cy="488712"/>
          </a:xfrm>
          <a:prstGeom prst="rect">
            <a:avLst/>
          </a:prstGeom>
        </p:spPr>
        <p:txBody>
          <a:bodyPr vert="horz" lIns="94264" tIns="47132" rIns="94264" bIns="47132" rtlCol="0" anchor="b"/>
          <a:lstStyle>
            <a:lvl1pPr algn="l">
              <a:defRPr sz="1300"/>
            </a:lvl1pPr>
          </a:lstStyle>
          <a:p>
            <a:endParaRPr lang="en-GB"/>
          </a:p>
        </p:txBody>
      </p:sp>
      <p:sp>
        <p:nvSpPr>
          <p:cNvPr id="7" name="Slide Number Placeholder 6"/>
          <p:cNvSpPr>
            <a:spLocks noGrp="1"/>
          </p:cNvSpPr>
          <p:nvPr>
            <p:ph type="sldNum" sz="quarter" idx="5"/>
          </p:nvPr>
        </p:nvSpPr>
        <p:spPr>
          <a:xfrm>
            <a:off x="3809078" y="9283829"/>
            <a:ext cx="2914016" cy="488712"/>
          </a:xfrm>
          <a:prstGeom prst="rect">
            <a:avLst/>
          </a:prstGeom>
        </p:spPr>
        <p:txBody>
          <a:bodyPr vert="horz" lIns="94264" tIns="47132" rIns="94264" bIns="47132" rtlCol="0" anchor="b"/>
          <a:lstStyle>
            <a:lvl1pPr algn="r">
              <a:defRPr sz="1300"/>
            </a:lvl1pPr>
          </a:lstStyle>
          <a:p>
            <a:fld id="{ECD35E42-72E9-4F98-A4C2-D2E4CF5164C7}" type="slidenum">
              <a:rPr lang="en-GB" smtClean="0"/>
              <a:pPr/>
              <a:t>‹#›</a:t>
            </a:fld>
            <a:endParaRPr lang="en-GB"/>
          </a:p>
        </p:txBody>
      </p:sp>
    </p:spTree>
    <p:extLst>
      <p:ext uri="{BB962C8B-B14F-4D97-AF65-F5344CB8AC3E}">
        <p14:creationId xmlns:p14="http://schemas.microsoft.com/office/powerpoint/2010/main" xmlns="" val="5497751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D35E42-72E9-4F98-A4C2-D2E4CF5164C7}" type="slidenum">
              <a:rPr lang="en-GB" smtClean="0"/>
              <a:pPr/>
              <a:t>66</a:t>
            </a:fld>
            <a:endParaRPr lang="en-GB"/>
          </a:p>
        </p:txBody>
      </p:sp>
    </p:spTree>
    <p:extLst>
      <p:ext uri="{BB962C8B-B14F-4D97-AF65-F5344CB8AC3E}">
        <p14:creationId xmlns:p14="http://schemas.microsoft.com/office/powerpoint/2010/main" xmlns="" val="6494297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4A4E395F-D09D-40E4-8A07-8329AF32E7F6}" type="datetimeFigureOut">
              <a:rPr lang="en-US" smtClean="0"/>
              <a:pPr/>
              <a:t>1/17/2019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E1DFAB-B5B7-4A75-BD66-2D4247EB82F5}" type="slidenum">
              <a:rPr lang="en-US" smtClean="0"/>
              <a:pPr/>
              <a:t>‹#›</a:t>
            </a:fld>
            <a:endParaRPr lang="en-US"/>
          </a:p>
        </p:txBody>
      </p:sp>
    </p:spTree>
    <p:extLst>
      <p:ext uri="{BB962C8B-B14F-4D97-AF65-F5344CB8AC3E}">
        <p14:creationId xmlns:p14="http://schemas.microsoft.com/office/powerpoint/2010/main" xmlns="" val="678818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A4E395F-D09D-40E4-8A07-8329AF32E7F6}" type="datetimeFigureOut">
              <a:rPr lang="en-US" smtClean="0"/>
              <a:pPr/>
              <a:t>1/17/2019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E1DFAB-B5B7-4A75-BD66-2D4247EB82F5}" type="slidenum">
              <a:rPr lang="en-US" smtClean="0"/>
              <a:pPr/>
              <a:t>‹#›</a:t>
            </a:fld>
            <a:endParaRPr lang="en-US"/>
          </a:p>
        </p:txBody>
      </p:sp>
    </p:spTree>
    <p:extLst>
      <p:ext uri="{BB962C8B-B14F-4D97-AF65-F5344CB8AC3E}">
        <p14:creationId xmlns:p14="http://schemas.microsoft.com/office/powerpoint/2010/main" xmlns="" val="1041116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A4E395F-D09D-40E4-8A07-8329AF32E7F6}" type="datetimeFigureOut">
              <a:rPr lang="en-US" smtClean="0"/>
              <a:pPr/>
              <a:t>1/17/2019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E1DFAB-B5B7-4A75-BD66-2D4247EB82F5}" type="slidenum">
              <a:rPr lang="en-US" smtClean="0"/>
              <a:pPr/>
              <a:t>‹#›</a:t>
            </a:fld>
            <a:endParaRPr lang="en-US"/>
          </a:p>
        </p:txBody>
      </p:sp>
    </p:spTree>
    <p:extLst>
      <p:ext uri="{BB962C8B-B14F-4D97-AF65-F5344CB8AC3E}">
        <p14:creationId xmlns:p14="http://schemas.microsoft.com/office/powerpoint/2010/main" xmlns="" val="1886951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4A4E395F-D09D-40E4-8A07-8329AF32E7F6}" type="datetimeFigureOut">
              <a:rPr lang="en-US" smtClean="0"/>
              <a:pPr/>
              <a:t>1/17/2019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E1DFAB-B5B7-4A75-BD66-2D4247EB82F5}" type="slidenum">
              <a:rPr lang="en-US" smtClean="0"/>
              <a:pPr/>
              <a:t>‹#›</a:t>
            </a:fld>
            <a:endParaRPr lang="en-US"/>
          </a:p>
        </p:txBody>
      </p:sp>
    </p:spTree>
    <p:extLst>
      <p:ext uri="{BB962C8B-B14F-4D97-AF65-F5344CB8AC3E}">
        <p14:creationId xmlns:p14="http://schemas.microsoft.com/office/powerpoint/2010/main" xmlns="" val="5592717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4A4E395F-D09D-40E4-8A07-8329AF32E7F6}" type="datetimeFigureOut">
              <a:rPr lang="en-US" smtClean="0"/>
              <a:pPr/>
              <a:t>1/17/2019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1E1DFAB-B5B7-4A75-BD66-2D4247EB82F5}" type="slidenum">
              <a:rPr lang="en-US" smtClean="0"/>
              <a:pPr/>
              <a:t>‹#›</a:t>
            </a:fld>
            <a:endParaRPr lang="en-US"/>
          </a:p>
        </p:txBody>
      </p:sp>
    </p:spTree>
    <p:extLst>
      <p:ext uri="{BB962C8B-B14F-4D97-AF65-F5344CB8AC3E}">
        <p14:creationId xmlns:p14="http://schemas.microsoft.com/office/powerpoint/2010/main" xmlns="" val="26557783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A4E395F-D09D-40E4-8A07-8329AF32E7F6}" type="datetimeFigureOut">
              <a:rPr lang="en-US" smtClean="0"/>
              <a:pPr/>
              <a:t>1/17/2019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1E1DFAB-B5B7-4A75-BD66-2D4247EB82F5}" type="slidenum">
              <a:rPr lang="en-US" smtClean="0"/>
              <a:pPr/>
              <a:t>‹#›</a:t>
            </a:fld>
            <a:endParaRPr lang="en-US"/>
          </a:p>
        </p:txBody>
      </p:sp>
    </p:spTree>
    <p:extLst>
      <p:ext uri="{BB962C8B-B14F-4D97-AF65-F5344CB8AC3E}">
        <p14:creationId xmlns:p14="http://schemas.microsoft.com/office/powerpoint/2010/main" xmlns="" val="15031239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4E395F-D09D-40E4-8A07-8329AF32E7F6}" type="datetimeFigureOut">
              <a:rPr lang="en-US" smtClean="0"/>
              <a:pPr/>
              <a:t>1/17/2019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1E1DFAB-B5B7-4A75-BD66-2D4247EB82F5}" type="slidenum">
              <a:rPr lang="en-US" smtClean="0"/>
              <a:pPr/>
              <a:t>‹#›</a:t>
            </a:fld>
            <a:endParaRPr lang="en-US"/>
          </a:p>
        </p:txBody>
      </p:sp>
    </p:spTree>
    <p:extLst>
      <p:ext uri="{BB962C8B-B14F-4D97-AF65-F5344CB8AC3E}">
        <p14:creationId xmlns:p14="http://schemas.microsoft.com/office/powerpoint/2010/main" xmlns="" val="2630701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4E395F-D09D-40E4-8A07-8329AF32E7F6}" type="datetimeFigureOut">
              <a:rPr lang="en-US" smtClean="0"/>
              <a:pPr/>
              <a:t>1/17/2019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E1DFAB-B5B7-4A75-BD66-2D4247EB82F5}" type="slidenum">
              <a:rPr lang="en-US" smtClean="0"/>
              <a:pPr/>
              <a:t>‹#›</a:t>
            </a:fld>
            <a:endParaRPr lang="en-US"/>
          </a:p>
        </p:txBody>
      </p:sp>
    </p:spTree>
    <p:extLst>
      <p:ext uri="{BB962C8B-B14F-4D97-AF65-F5344CB8AC3E}">
        <p14:creationId xmlns:p14="http://schemas.microsoft.com/office/powerpoint/2010/main" xmlns="" val="2017029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4E395F-D09D-40E4-8A07-8329AF32E7F6}" type="datetimeFigureOut">
              <a:rPr lang="en-US" smtClean="0"/>
              <a:pPr/>
              <a:t>1/17/2019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E1DFAB-B5B7-4A75-BD66-2D4247EB82F5}" type="slidenum">
              <a:rPr lang="en-US" smtClean="0"/>
              <a:pPr/>
              <a:t>‹#›</a:t>
            </a:fld>
            <a:endParaRPr lang="en-US"/>
          </a:p>
        </p:txBody>
      </p:sp>
    </p:spTree>
    <p:extLst>
      <p:ext uri="{BB962C8B-B14F-4D97-AF65-F5344CB8AC3E}">
        <p14:creationId xmlns:p14="http://schemas.microsoft.com/office/powerpoint/2010/main" xmlns="" val="2708493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A4E395F-D09D-40E4-8A07-8329AF32E7F6}" type="datetimeFigureOut">
              <a:rPr lang="en-US" smtClean="0"/>
              <a:pPr/>
              <a:t>1/17/2019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E1DFAB-B5B7-4A75-BD66-2D4247EB82F5}" type="slidenum">
              <a:rPr lang="en-US" smtClean="0"/>
              <a:pPr/>
              <a:t>‹#›</a:t>
            </a:fld>
            <a:endParaRPr lang="en-US"/>
          </a:p>
        </p:txBody>
      </p:sp>
    </p:spTree>
    <p:extLst>
      <p:ext uri="{BB962C8B-B14F-4D97-AF65-F5344CB8AC3E}">
        <p14:creationId xmlns:p14="http://schemas.microsoft.com/office/powerpoint/2010/main" xmlns="" val="4279445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A4E395F-D09D-40E4-8A07-8329AF32E7F6}" type="datetimeFigureOut">
              <a:rPr lang="en-US" smtClean="0"/>
              <a:pPr/>
              <a:t>1/17/2019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E1DFAB-B5B7-4A75-BD66-2D4247EB82F5}" type="slidenum">
              <a:rPr lang="en-US" smtClean="0"/>
              <a:pPr/>
              <a:t>‹#›</a:t>
            </a:fld>
            <a:endParaRPr lang="en-US"/>
          </a:p>
        </p:txBody>
      </p:sp>
    </p:spTree>
    <p:extLst>
      <p:ext uri="{BB962C8B-B14F-4D97-AF65-F5344CB8AC3E}">
        <p14:creationId xmlns:p14="http://schemas.microsoft.com/office/powerpoint/2010/main" xmlns="" val="1665916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4E395F-D09D-40E4-8A07-8329AF32E7F6}" type="datetimeFigureOut">
              <a:rPr lang="en-US" smtClean="0"/>
              <a:pPr/>
              <a:t>1/17/2019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E1DFAB-B5B7-4A75-BD66-2D4247EB82F5}" type="slidenum">
              <a:rPr lang="en-US" smtClean="0"/>
              <a:pPr/>
              <a:t>‹#›</a:t>
            </a:fld>
            <a:endParaRPr lang="en-US"/>
          </a:p>
        </p:txBody>
      </p:sp>
    </p:spTree>
    <p:extLst>
      <p:ext uri="{BB962C8B-B14F-4D97-AF65-F5344CB8AC3E}">
        <p14:creationId xmlns:p14="http://schemas.microsoft.com/office/powerpoint/2010/main" xmlns="" val="27642651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www.tideway.london/" TargetMode="Externa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hyperlink" Target="https://en.wikipedia.org/wiki/Pound_sterling" TargetMode="External"/><Relationship Id="rId5" Type="http://schemas.openxmlformats.org/officeDocument/2006/relationships/hyperlink" Target="https://en.wikipedia.org/wiki/Abbey_Mills_Pumping_Stations" TargetMode="External"/><Relationship Id="rId4" Type="http://schemas.openxmlformats.org/officeDocument/2006/relationships/hyperlink" Target="https://en.wikipedia.org/wiki/Acton,_London"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www.bbc.co.uk/news/uk-12427748" TargetMode="External"/><Relationship Id="rId2" Type="http://schemas.openxmlformats.org/officeDocument/2006/relationships/hyperlink" Target="http://www.bbc.co.uk/news/uk-england-london-24046324" TargetMode="External"/><Relationship Id="rId1" Type="http://schemas.openxmlformats.org/officeDocument/2006/relationships/slideLayout" Target="../slideLayouts/slideLayout7.xml"/><Relationship Id="rId5" Type="http://schemas.openxmlformats.org/officeDocument/2006/relationships/hyperlink" Target="https://www.youtube.com/watch?v=WfT1TSycNu4" TargetMode="External"/><Relationship Id="rId4" Type="http://schemas.openxmlformats.org/officeDocument/2006/relationships/hyperlink" Target="https://www.youtube.com/watch?v=LyVPYWPOv18"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google.co.uk/imgres?imgurl=http://www.uwe.port.ac.uk/drainage/ic9.jpg&amp;imgrefurl=http://www.uwe.port.ac.uk/drainage/below_ground/section5.htm&amp;docid=fmCFhFhf1YB3OM&amp;tbnid=Tgj5spC6Fo0wjM:&amp;w=685&amp;h=596&amp;ei=GHTbU-z_GPPe7AaipYEY&amp;ved=0CAIQxiAwAA&amp;iact=c" TargetMode="External"/><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hyperlink" Target="http://www.google.co.uk/url?sa=i&amp;rct=j&amp;q=&amp;esrc=s&amp;frm=1&amp;source=images&amp;cd=&amp;cad=rja&amp;uact=8&amp;docid=NCOnETC_wrBgPM&amp;tbnid=NB4mGNYD97oyvM:&amp;ved=0CAUQjRw&amp;url=http://www.pavingexpert.com/archv601.htm&amp;ei=V3rbU6DKL4LG7AbS4YDgDQ&amp;bvm=bv.72197243,d.ZGU&amp;psig=AFQjCNHPPlWtHMdY-yHKOo2ZXOG8I8yC5w&amp;ust=1406978816228906"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gif"/><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hyperlink" Target="http://arlingtonva.s3.amazonaws.com/wp-content/uploads/sites/4/2013/09/FOG.jpg" TargetMode="External"/><Relationship Id="rId1" Type="http://schemas.openxmlformats.org/officeDocument/2006/relationships/slideLayout" Target="../slideLayouts/slideLayout7.xml"/><Relationship Id="rId4" Type="http://schemas.openxmlformats.org/officeDocument/2006/relationships/image" Target="../media/image41.jpeg"/></Relationships>
</file>

<file path=ppt/slides/_rels/slide5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hyperlink" Target="https://www.youtube.com/watch?v=iH7IwiHFVMs" TargetMode="Externa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CAcQjRw&amp;url=http://www.shutterstock.com/s/garbage+disposal/search.html&amp;ei=p9P2VL6iOovgaJWjgqgO&amp;bvm=bv.87519884,d.d2s&amp;psig=AFQjCNGUvOP5AFIwofMd0Bie6t7SKxOZcA&amp;ust=1425548540024221" TargetMode="External"/><Relationship Id="rId2" Type="http://schemas.openxmlformats.org/officeDocument/2006/relationships/image" Target="../media/image43.jpeg"/><Relationship Id="rId1" Type="http://schemas.openxmlformats.org/officeDocument/2006/relationships/slideLayout" Target="../slideLayouts/slideLayout7.xml"/><Relationship Id="rId6" Type="http://schemas.openxmlformats.org/officeDocument/2006/relationships/image" Target="../media/image45.jpeg"/><Relationship Id="rId5" Type="http://schemas.openxmlformats.org/officeDocument/2006/relationships/hyperlink" Target="http://www.google.co.uk/url?sa=i&amp;rct=j&amp;q=&amp;esrc=s&amp;source=images&amp;cd=&amp;cad=rja&amp;uact=8&amp;ved=0ahUKEwjS-vKpucfLAhVGUhQKHWtlAq8QjRwIBw&amp;url=http://forums.moneysavingexpert.com/showthread.php?t=1771075&amp;psig=AFQjCNFKljPzsAMVjKp6QE2tvjJO3heMEQ&amp;ust=1458294701845769" TargetMode="External"/><Relationship Id="rId4" Type="http://schemas.openxmlformats.org/officeDocument/2006/relationships/image" Target="../media/image44.jpeg"/></Relationships>
</file>

<file path=ppt/slides/_rels/slide60.xml.rels><?xml version="1.0" encoding="UTF-8" standalone="yes"?>
<Relationships xmlns="http://schemas.openxmlformats.org/package/2006/relationships"><Relationship Id="rId3" Type="http://schemas.openxmlformats.org/officeDocument/2006/relationships/image" Target="../media/image47.gif"/><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uact=8&amp;docid=rUTpd8pt7-9gsM&amp;tbnid=ZMH_e_hQZ5cFfM:&amp;ved=0CAUQjRw&amp;url=http://www.merchantcircle.com/directory/NY-Centereach&amp;ei=9JjbU7qaMM3T7AaFp4G4BQ&amp;bvm=bv.72197243,d.ZGU&amp;psig=AFQjCNEEtz1heHR8RxNWop6nwLOQc1s5vg&amp;ust=1406986828780562" TargetMode="External"/><Relationship Id="rId2" Type="http://schemas.openxmlformats.org/officeDocument/2006/relationships/image" Target="../media/image48.jpeg"/><Relationship Id="rId1" Type="http://schemas.openxmlformats.org/officeDocument/2006/relationships/slideLayout" Target="../slideLayouts/slideLayout7.xml"/><Relationship Id="rId6" Type="http://schemas.openxmlformats.org/officeDocument/2006/relationships/image" Target="../media/image50.jpeg"/><Relationship Id="rId5" Type="http://schemas.openxmlformats.org/officeDocument/2006/relationships/hyperlink" Target="http://www.google.co.uk/url?sa=i&amp;rct=j&amp;q=&amp;esrc=s&amp;frm=1&amp;source=images&amp;cd=&amp;cad=rja&amp;uact=8&amp;docid=aT4GFVET_E7DdM&amp;tbnid=Tz2Mf8HF2gDZhM:&amp;ved=0CAUQjRw&amp;url=http://www.mdxers.org/forums/23-general-off-topic/21212-cesspool-problems.html&amp;ei=2ZjbU9GfJ-WS7AbhsIHoDA&amp;bvm=bv.72197243,d.ZGU&amp;psig=AFQjCNEEtz1heHR8RxNWop6nwLOQc1s5vg&amp;ust=1406986828780562" TargetMode="External"/><Relationship Id="rId4" Type="http://schemas.openxmlformats.org/officeDocument/2006/relationships/image" Target="../media/image49.jpeg"/></Relationships>
</file>

<file path=ppt/slides/_rels/slide63.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hyperlink" Target="http://www.google.co.uk/url?sa=i&amp;rct=j&amp;q=&amp;esrc=s&amp;source=images&amp;cd=&amp;cad=rja&amp;uact=8&amp;ved=0CAcQjRw&amp;url=http://en.wikipedia.org/wiki/Polyvinyl_chloride&amp;ei=Ttr2VJiiBNXZav2wgpgL&amp;bvm=bv.87519884,d.d2s&amp;psig=AFQjCNHLox5ZkeH3j--W_Pwvt9MovQSB9Q&amp;ust=1425550268039378" TargetMode="External"/><Relationship Id="rId1" Type="http://schemas.openxmlformats.org/officeDocument/2006/relationships/slideLayout" Target="../slideLayouts/slideLayout7.xml"/><Relationship Id="rId4" Type="http://schemas.openxmlformats.org/officeDocument/2006/relationships/image" Target="../media/image53.jpeg"/></Relationships>
</file>

<file path=ppt/slides/_rels/slide65.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hyperlink" Target="http://www.google.co.uk/url?sa=i&amp;rct=j&amp;q=&amp;esrc=s&amp;frm=1&amp;source=images&amp;cd=&amp;cad=rja&amp;uact=8&amp;docid=30H1Brum5ax1TM&amp;tbnid=-kxsnLS6PQgeYM:&amp;ved=0CAUQjRw&amp;url=http://www.mybuilder.com/profile/view/groundforce2&amp;ei=9nTbU7TDHuar7AahyIDoBQ&amp;bvm=bv.72197243,d.ZGU&amp;psig=AFQjCNHRzPMO3sHMZ8xCq70bj25actKuQw&amp;ust=1406977316812052" TargetMode="External"/><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hyperlink" Target="http://thumbs.dreamstime.com/z/rainwater-pipe-rain-water-rodding-eye-33263614.jpg" TargetMode="External"/><Relationship Id="rId1" Type="http://schemas.openxmlformats.org/officeDocument/2006/relationships/slideLayout" Target="../slideLayouts/slideLayout7.xml"/><Relationship Id="rId5" Type="http://schemas.openxmlformats.org/officeDocument/2006/relationships/image" Target="../media/image61.jpeg"/><Relationship Id="rId4" Type="http://schemas.openxmlformats.org/officeDocument/2006/relationships/image" Target="../media/image60.jpeg"/></Relationships>
</file>

<file path=ppt/slides/_rels/slide75.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62.png"/><Relationship Id="rId1" Type="http://schemas.openxmlformats.org/officeDocument/2006/relationships/slideLayout" Target="../slideLayouts/slideLayout7.xml"/><Relationship Id="rId4" Type="http://schemas.openxmlformats.org/officeDocument/2006/relationships/image" Target="../media/image64.jpeg"/></Relationships>
</file>

<file path=ppt/slides/_rels/slide76.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gif"/><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hyperlink" Target="https://www.youtube.com/watch?v=ZUVRcSpfG2E"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Terrain Below Ground Drainage"/>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81000" y="152400"/>
            <a:ext cx="8507311" cy="6553200"/>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extBox 1"/>
          <p:cNvSpPr txBox="1"/>
          <p:nvPr/>
        </p:nvSpPr>
        <p:spPr>
          <a:xfrm>
            <a:off x="457200" y="8021"/>
            <a:ext cx="8261679" cy="1569660"/>
          </a:xfrm>
          <a:prstGeom prst="rect">
            <a:avLst/>
          </a:prstGeom>
          <a:noFill/>
        </p:spPr>
        <p:txBody>
          <a:bodyPr wrap="square" rtlCol="0">
            <a:spAutoFit/>
          </a:bodyPr>
          <a:lstStyle/>
          <a:p>
            <a:pPr algn="ctr"/>
            <a:r>
              <a:rPr lang="en-GB" sz="4800" b="1" dirty="0" smtClean="0">
                <a:solidFill>
                  <a:srgbClr val="0070C0"/>
                </a:solidFill>
              </a:rPr>
              <a:t>WASTE WATER AND SANITARY DRAINAGE SYSTEMS</a:t>
            </a:r>
            <a:endParaRPr lang="en-GB" sz="4800" b="1" dirty="0">
              <a:solidFill>
                <a:srgbClr val="0070C0"/>
              </a:solidFill>
            </a:endParaRPr>
          </a:p>
        </p:txBody>
      </p:sp>
      <p:sp>
        <p:nvSpPr>
          <p:cNvPr id="3" name="Rectangle 2"/>
          <p:cNvSpPr/>
          <p:nvPr/>
        </p:nvSpPr>
        <p:spPr>
          <a:xfrm>
            <a:off x="1981200" y="5334000"/>
            <a:ext cx="5394161" cy="1200329"/>
          </a:xfrm>
          <a:prstGeom prst="rect">
            <a:avLst/>
          </a:prstGeom>
        </p:spPr>
        <p:txBody>
          <a:bodyPr wrap="square">
            <a:spAutoFit/>
          </a:bodyPr>
          <a:lstStyle/>
          <a:p>
            <a:pPr algn="ctr"/>
            <a:r>
              <a:rPr lang="en-US" altLang="en-US" b="1" dirty="0">
                <a:solidFill>
                  <a:schemeClr val="bg1"/>
                </a:solidFill>
              </a:rPr>
              <a:t>Faculty of Architecture, Computing and Engineering</a:t>
            </a:r>
          </a:p>
          <a:p>
            <a:pPr algn="ctr"/>
            <a:r>
              <a:rPr lang="en-US" altLang="en-US" b="1" dirty="0">
                <a:solidFill>
                  <a:schemeClr val="bg1"/>
                </a:solidFill>
              </a:rPr>
              <a:t>School of The Built and Natural Environments</a:t>
            </a:r>
          </a:p>
          <a:p>
            <a:pPr algn="ctr"/>
            <a:r>
              <a:rPr lang="en-US" altLang="en-US" b="1" dirty="0">
                <a:solidFill>
                  <a:schemeClr val="bg1"/>
                </a:solidFill>
                <a:latin typeface="Lucida Sans Unicode" pitchFamily="34" charset="0"/>
                <a:ea typeface="Lucida Sans Unicode" pitchFamily="34" charset="0"/>
                <a:cs typeface="Lucida Sans Unicode" pitchFamily="34" charset="0"/>
              </a:rPr>
              <a:t>Allan Nantel</a:t>
            </a:r>
          </a:p>
          <a:p>
            <a:pPr algn="ctr"/>
            <a:r>
              <a:rPr lang="en-US" altLang="en-US" b="1" dirty="0" smtClean="0">
                <a:solidFill>
                  <a:schemeClr val="bg1"/>
                </a:solidFill>
                <a:latin typeface="Lucida Sans Unicode" pitchFamily="34" charset="0"/>
                <a:ea typeface="Lucida Sans Unicode" pitchFamily="34" charset="0"/>
                <a:cs typeface="Lucida Sans Unicode" pitchFamily="34" charset="0"/>
              </a:rPr>
              <a:t>January</a:t>
            </a:r>
            <a:r>
              <a:rPr lang="en-US" altLang="en-US" b="1" dirty="0" smtClean="0">
                <a:solidFill>
                  <a:schemeClr val="bg1"/>
                </a:solidFill>
                <a:latin typeface="Lucida Sans Unicode" pitchFamily="34" charset="0"/>
                <a:ea typeface="Lucida Sans Unicode" pitchFamily="34" charset="0"/>
                <a:cs typeface="Lucida Sans Unicode" pitchFamily="34" charset="0"/>
              </a:rPr>
              <a:t> 2019</a:t>
            </a:r>
            <a:endParaRPr lang="en-US" altLang="en-US" b="1" dirty="0">
              <a:solidFill>
                <a:schemeClr val="bg1"/>
              </a:solidFill>
              <a:latin typeface="Lucida Sans Unicode" pitchFamily="34" charset="0"/>
              <a:ea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6993" y="76200"/>
            <a:ext cx="8382000" cy="1938992"/>
          </a:xfrm>
          <a:prstGeom prst="rect">
            <a:avLst/>
          </a:prstGeom>
        </p:spPr>
        <p:txBody>
          <a:bodyPr wrap="square">
            <a:spAutoFit/>
          </a:bodyPr>
          <a:lstStyle/>
          <a:p>
            <a:pPr algn="just">
              <a:lnSpc>
                <a:spcPct val="150000"/>
              </a:lnSpc>
            </a:pPr>
            <a:r>
              <a:rPr lang="en-US" sz="2000" dirty="0">
                <a:latin typeface="Arial" pitchFamily="34" charset="0"/>
                <a:cs typeface="Arial" pitchFamily="34" charset="0"/>
              </a:rPr>
              <a:t>T</a:t>
            </a:r>
            <a:r>
              <a:rPr lang="en-US" sz="2000" dirty="0" smtClean="0">
                <a:latin typeface="Arial" pitchFamily="34" charset="0"/>
                <a:cs typeface="Arial" pitchFamily="34" charset="0"/>
              </a:rPr>
              <a:t>he drainage arrangement </a:t>
            </a:r>
            <a:r>
              <a:rPr lang="en-US" sz="2000" dirty="0">
                <a:latin typeface="Arial" pitchFamily="34" charset="0"/>
                <a:cs typeface="Arial" pitchFamily="34" charset="0"/>
              </a:rPr>
              <a:t>provided in </a:t>
            </a:r>
            <a:r>
              <a:rPr lang="en-US" sz="2000" dirty="0" smtClean="0">
                <a:latin typeface="Arial" pitchFamily="34" charset="0"/>
                <a:cs typeface="Arial" pitchFamily="34" charset="0"/>
              </a:rPr>
              <a:t>a building </a:t>
            </a:r>
            <a:r>
              <a:rPr lang="en-US" sz="2000" dirty="0">
                <a:latin typeface="Arial" pitchFamily="34" charset="0"/>
                <a:cs typeface="Arial" pitchFamily="34" charset="0"/>
              </a:rPr>
              <a:t>for collecting or conveying waste </a:t>
            </a:r>
            <a:r>
              <a:rPr lang="en-US" sz="2000" dirty="0" smtClean="0">
                <a:latin typeface="Arial" pitchFamily="34" charset="0"/>
                <a:cs typeface="Arial" pitchFamily="34" charset="0"/>
              </a:rPr>
              <a:t>water and sewerage  through pipework, </a:t>
            </a:r>
            <a:r>
              <a:rPr lang="en-US" sz="2000" dirty="0">
                <a:latin typeface="Arial" pitchFamily="34" charset="0"/>
                <a:cs typeface="Arial" pitchFamily="34" charset="0"/>
              </a:rPr>
              <a:t>by gravity, to join either a public sewer or a domestic septic tank is termed </a:t>
            </a:r>
            <a:r>
              <a:rPr lang="en-US" sz="2000" dirty="0" smtClean="0">
                <a:latin typeface="Arial" pitchFamily="34" charset="0"/>
                <a:cs typeface="Arial" pitchFamily="34" charset="0"/>
              </a:rPr>
              <a:t>as ‘building drainage’. </a:t>
            </a:r>
            <a:endParaRPr lang="en-US" sz="2000" dirty="0">
              <a:latin typeface="Arial" pitchFamily="34" charset="0"/>
              <a:cs typeface="Arial" pitchFamily="34" charset="0"/>
            </a:endParaRPr>
          </a:p>
        </p:txBody>
      </p:sp>
      <p:sp>
        <p:nvSpPr>
          <p:cNvPr id="3" name="Rectangle 3"/>
          <p:cNvSpPr txBox="1">
            <a:spLocks noChangeArrowheads="1"/>
          </p:cNvSpPr>
          <p:nvPr/>
        </p:nvSpPr>
        <p:spPr>
          <a:xfrm>
            <a:off x="1282700" y="1954914"/>
            <a:ext cx="6870700" cy="5715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US" sz="2400" b="1" dirty="0" smtClean="0">
                <a:solidFill>
                  <a:srgbClr val="0070C0"/>
                </a:solidFill>
                <a:latin typeface="Arial" panose="020B0604020202020204" pitchFamily="34" charset="0"/>
                <a:cs typeface="Arial" panose="020B0604020202020204" pitchFamily="34" charset="0"/>
              </a:rPr>
              <a:t>   Aims of Building </a:t>
            </a:r>
            <a:r>
              <a:rPr lang="en-US" sz="2400" b="1" dirty="0" smtClean="0">
                <a:solidFill>
                  <a:srgbClr val="0070C0"/>
                </a:solidFill>
                <a:latin typeface="Arial" panose="020B0604020202020204" pitchFamily="34" charset="0"/>
                <a:cs typeface="Arial" panose="020B0604020202020204" pitchFamily="34" charset="0"/>
              </a:rPr>
              <a:t>Sanitary </a:t>
            </a:r>
            <a:r>
              <a:rPr lang="en-US" sz="2400" b="1" dirty="0" smtClean="0">
                <a:solidFill>
                  <a:srgbClr val="0070C0"/>
                </a:solidFill>
                <a:latin typeface="Arial" panose="020B0604020202020204" pitchFamily="34" charset="0"/>
                <a:cs typeface="Arial" panose="020B0604020202020204" pitchFamily="34" charset="0"/>
              </a:rPr>
              <a:t>Drainage </a:t>
            </a:r>
            <a:r>
              <a:rPr lang="en-US" sz="2400" b="1" dirty="0" smtClean="0">
                <a:solidFill>
                  <a:srgbClr val="0070C0"/>
                </a:solidFill>
                <a:latin typeface="Arial" panose="020B0604020202020204" pitchFamily="34" charset="0"/>
                <a:cs typeface="Arial" panose="020B0604020202020204" pitchFamily="34" charset="0"/>
              </a:rPr>
              <a:t>??                                  </a:t>
            </a:r>
            <a:endParaRPr lang="en-US" sz="2400" b="1" dirty="0">
              <a:solidFill>
                <a:srgbClr val="0070C0"/>
              </a:solidFill>
              <a:latin typeface="Arial" panose="020B0604020202020204" pitchFamily="34" charset="0"/>
              <a:cs typeface="Arial" panose="020B0604020202020204" pitchFamily="34" charset="0"/>
            </a:endParaRPr>
          </a:p>
        </p:txBody>
      </p:sp>
      <p:sp>
        <p:nvSpPr>
          <p:cNvPr id="4" name="Rectangle 3"/>
          <p:cNvSpPr/>
          <p:nvPr/>
        </p:nvSpPr>
        <p:spPr>
          <a:xfrm>
            <a:off x="228600" y="2590800"/>
            <a:ext cx="8610600" cy="3970318"/>
          </a:xfrm>
          <a:prstGeom prst="rect">
            <a:avLst/>
          </a:prstGeom>
        </p:spPr>
        <p:txBody>
          <a:bodyPr wrap="square">
            <a:spAutoFit/>
          </a:bodyPr>
          <a:lstStyle/>
          <a:p>
            <a:pPr marL="285750" indent="-285750">
              <a:lnSpc>
                <a:spcPct val="150000"/>
              </a:lnSpc>
              <a:buFont typeface="Wingdings" pitchFamily="2" charset="2"/>
              <a:buChar char="v"/>
            </a:pPr>
            <a:r>
              <a:rPr lang="en-US" sz="2400" b="1" dirty="0" smtClean="0">
                <a:solidFill>
                  <a:srgbClr val="0070C0"/>
                </a:solidFill>
                <a:latin typeface="Arial" pitchFamily="34" charset="0"/>
                <a:cs typeface="Arial" pitchFamily="34" charset="0"/>
              </a:rPr>
              <a:t>To maintain healthy conditions in the building.</a:t>
            </a:r>
          </a:p>
          <a:p>
            <a:pPr marL="285750" indent="-285750">
              <a:lnSpc>
                <a:spcPct val="150000"/>
              </a:lnSpc>
              <a:buFont typeface="Wingdings" pitchFamily="2" charset="2"/>
              <a:buChar char="v"/>
            </a:pPr>
            <a:r>
              <a:rPr lang="en-US" sz="2400" b="1" dirty="0" smtClean="0">
                <a:solidFill>
                  <a:srgbClr val="0070C0"/>
                </a:solidFill>
                <a:latin typeface="Arial" pitchFamily="34" charset="0"/>
                <a:cs typeface="Arial" pitchFamily="34" charset="0"/>
              </a:rPr>
              <a:t>To dispose of waste water as early and quickly as possible.</a:t>
            </a:r>
          </a:p>
          <a:p>
            <a:pPr marL="285750" indent="-285750">
              <a:lnSpc>
                <a:spcPct val="150000"/>
              </a:lnSpc>
              <a:buFont typeface="Wingdings" pitchFamily="2" charset="2"/>
              <a:buChar char="v"/>
            </a:pPr>
            <a:r>
              <a:rPr lang="en-US" sz="2400" b="1" dirty="0" smtClean="0">
                <a:solidFill>
                  <a:srgbClr val="0070C0"/>
                </a:solidFill>
                <a:latin typeface="Arial" pitchFamily="34" charset="0"/>
                <a:cs typeface="Arial" pitchFamily="34" charset="0"/>
              </a:rPr>
              <a:t>To avoid the entry of foul gases from the sewer or the septic tank back into the building.</a:t>
            </a:r>
          </a:p>
          <a:p>
            <a:pPr marL="285750" indent="-285750">
              <a:lnSpc>
                <a:spcPct val="150000"/>
              </a:lnSpc>
              <a:buFont typeface="Wingdings" pitchFamily="2" charset="2"/>
              <a:buChar char="v"/>
            </a:pPr>
            <a:r>
              <a:rPr lang="en-US" sz="2400" b="1" dirty="0" smtClean="0">
                <a:solidFill>
                  <a:srgbClr val="0070C0"/>
                </a:solidFill>
                <a:latin typeface="Arial" pitchFamily="34" charset="0"/>
                <a:cs typeface="Arial" pitchFamily="34" charset="0"/>
              </a:rPr>
              <a:t>To facilitate quick </a:t>
            </a:r>
            <a:r>
              <a:rPr lang="en-US" sz="2400" b="1" dirty="0" smtClean="0">
                <a:solidFill>
                  <a:srgbClr val="0070C0"/>
                </a:solidFill>
                <a:latin typeface="Arial" pitchFamily="34" charset="0"/>
                <a:cs typeface="Arial" pitchFamily="34" charset="0"/>
              </a:rPr>
              <a:t>removal ‘foul water’ and </a:t>
            </a:r>
            <a:r>
              <a:rPr lang="en-US" sz="2400" b="1" dirty="0" smtClean="0">
                <a:solidFill>
                  <a:srgbClr val="0070C0"/>
                </a:solidFill>
                <a:latin typeface="Arial" pitchFamily="34" charset="0"/>
                <a:cs typeface="Arial" pitchFamily="34" charset="0"/>
              </a:rPr>
              <a:t>foul matter.</a:t>
            </a:r>
          </a:p>
          <a:p>
            <a:pPr marL="285750" indent="-285750">
              <a:lnSpc>
                <a:spcPct val="150000"/>
              </a:lnSpc>
              <a:buFont typeface="Wingdings" pitchFamily="2" charset="2"/>
              <a:buChar char="v"/>
            </a:pPr>
            <a:r>
              <a:rPr lang="en-US" sz="2400" b="1" dirty="0" smtClean="0">
                <a:solidFill>
                  <a:srgbClr val="0070C0"/>
                </a:solidFill>
                <a:latin typeface="Arial" pitchFamily="34" charset="0"/>
                <a:cs typeface="Arial" pitchFamily="34" charset="0"/>
              </a:rPr>
              <a:t>To collect and remove waste matters </a:t>
            </a:r>
            <a:r>
              <a:rPr lang="en-US" sz="2400" b="1" u="sng" dirty="0" smtClean="0">
                <a:solidFill>
                  <a:srgbClr val="0070C0"/>
                </a:solidFill>
                <a:latin typeface="Arial" pitchFamily="34" charset="0"/>
                <a:cs typeface="Arial" pitchFamily="34" charset="0"/>
              </a:rPr>
              <a:t>systematically </a:t>
            </a:r>
            <a:endParaRPr lang="en-US" sz="2400" b="1" u="sng" dirty="0">
              <a:solidFill>
                <a:srgbClr val="0070C0"/>
              </a:solidFill>
              <a:latin typeface="Arial" pitchFamily="34" charset="0"/>
              <a:cs typeface="Arial" pitchFamily="34" charset="0"/>
            </a:endParaRPr>
          </a:p>
        </p:txBody>
      </p:sp>
    </p:spTree>
    <p:extLst>
      <p:ext uri="{BB962C8B-B14F-4D97-AF65-F5344CB8AC3E}">
        <p14:creationId xmlns:p14="http://schemas.microsoft.com/office/powerpoint/2010/main" xmlns="" val="242230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London super sewer map"/>
          <p:cNvSpPr>
            <a:spLocks noChangeAspect="1" noChangeArrowheads="1"/>
          </p:cNvSpPr>
          <p:nvPr/>
        </p:nvSpPr>
        <p:spPr bwMode="auto">
          <a:xfrm>
            <a:off x="228600" y="685800"/>
            <a:ext cx="304800" cy="304800"/>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4" descr="London super sewer map"/>
          <p:cNvSpPr>
            <a:spLocks noChangeAspect="1" noChangeArrowheads="1"/>
          </p:cNvSpPr>
          <p:nvPr/>
        </p:nvSpPr>
        <p:spPr bwMode="auto">
          <a:xfrm>
            <a:off x="381000" y="369627"/>
            <a:ext cx="5943600" cy="5943600"/>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 name="Picture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295400" y="381000"/>
            <a:ext cx="7643812" cy="5404116"/>
          </a:xfrm>
          <a:prstGeom prst="rect">
            <a:avLst/>
          </a:prstGeom>
        </p:spPr>
      </p:pic>
      <p:graphicFrame>
        <p:nvGraphicFramePr>
          <p:cNvPr id="5" name="Table 4"/>
          <p:cNvGraphicFramePr>
            <a:graphicFrameLocks noGrp="1"/>
          </p:cNvGraphicFramePr>
          <p:nvPr>
            <p:extLst>
              <p:ext uri="{D42A27DB-BD31-4B8C-83A1-F6EECF244321}">
                <p14:modId xmlns:p14="http://schemas.microsoft.com/office/powerpoint/2010/main" xmlns="" val="342041436"/>
              </p:ext>
            </p:extLst>
          </p:nvPr>
        </p:nvGraphicFramePr>
        <p:xfrm>
          <a:off x="0" y="2634018"/>
          <a:ext cx="3521122" cy="4103496"/>
        </p:xfrm>
        <a:graphic>
          <a:graphicData uri="http://schemas.openxmlformats.org/drawingml/2006/table">
            <a:tbl>
              <a:tblPr>
                <a:tableStyleId>{AF606853-7671-496A-8E4F-DF71F8EC918B}</a:tableStyleId>
              </a:tblPr>
              <a:tblGrid>
                <a:gridCol w="1760561">
                  <a:extLst>
                    <a:ext uri="{9D8B030D-6E8A-4147-A177-3AD203B41FA5}">
                      <a16:colId xmlns="" xmlns:a16="http://schemas.microsoft.com/office/drawing/2014/main" val="20000"/>
                    </a:ext>
                  </a:extLst>
                </a:gridCol>
                <a:gridCol w="1760561">
                  <a:extLst>
                    <a:ext uri="{9D8B030D-6E8A-4147-A177-3AD203B41FA5}">
                      <a16:colId xmlns="" xmlns:a16="http://schemas.microsoft.com/office/drawing/2014/main" val="20001"/>
                    </a:ext>
                  </a:extLst>
                </a:gridCol>
              </a:tblGrid>
              <a:tr h="200997">
                <a:tc gridSpan="2">
                  <a:txBody>
                    <a:bodyPr/>
                    <a:lstStyle/>
                    <a:p>
                      <a:pPr algn="ctr"/>
                      <a:r>
                        <a:rPr lang="en-GB" sz="1000" dirty="0"/>
                        <a:t>Thames Tideway Tunnel</a:t>
                      </a:r>
                      <a:endParaRPr lang="en-GB" sz="1000" b="1" dirty="0"/>
                    </a:p>
                  </a:txBody>
                  <a:tcPr marL="50173" marR="50173" marT="25086" marB="25086" anchor="ctr"/>
                </a:tc>
                <a:tc hMerge="1">
                  <a:txBody>
                    <a:bodyPr/>
                    <a:lstStyle/>
                    <a:p>
                      <a:endParaRPr lang="en-GB"/>
                    </a:p>
                  </a:txBody>
                  <a:tcPr/>
                </a:tc>
                <a:extLst>
                  <a:ext uri="{0D108BD9-81ED-4DB2-BD59-A6C34878D82A}">
                    <a16:rowId xmlns="" xmlns:a16="http://schemas.microsoft.com/office/drawing/2014/main" val="10000"/>
                  </a:ext>
                </a:extLst>
              </a:tr>
              <a:tr h="200997">
                <a:tc gridSpan="2">
                  <a:txBody>
                    <a:bodyPr/>
                    <a:lstStyle/>
                    <a:p>
                      <a:pPr algn="ctr"/>
                      <a:r>
                        <a:rPr lang="en-GB" sz="1000"/>
                        <a:t>Overview</a:t>
                      </a:r>
                    </a:p>
                  </a:txBody>
                  <a:tcPr marL="50173" marR="50173" marT="25086" marB="25086" anchor="ctr"/>
                </a:tc>
                <a:tc hMerge="1">
                  <a:txBody>
                    <a:bodyPr/>
                    <a:lstStyle/>
                    <a:p>
                      <a:endParaRPr lang="en-GB"/>
                    </a:p>
                  </a:txBody>
                  <a:tcPr/>
                </a:tc>
                <a:extLst>
                  <a:ext uri="{0D108BD9-81ED-4DB2-BD59-A6C34878D82A}">
                    <a16:rowId xmlns="" xmlns:a16="http://schemas.microsoft.com/office/drawing/2014/main" val="10001"/>
                  </a:ext>
                </a:extLst>
              </a:tr>
              <a:tr h="352211">
                <a:tc>
                  <a:txBody>
                    <a:bodyPr/>
                    <a:lstStyle/>
                    <a:p>
                      <a:r>
                        <a:rPr lang="en-GB" sz="1000"/>
                        <a:t>Type</a:t>
                      </a:r>
                    </a:p>
                  </a:txBody>
                  <a:tcPr marL="50173" marR="50173" marT="25086" marB="25086" anchor="ctr"/>
                </a:tc>
                <a:tc>
                  <a:txBody>
                    <a:bodyPr/>
                    <a:lstStyle/>
                    <a:p>
                      <a:r>
                        <a:rPr lang="en-GB" sz="1000"/>
                        <a:t>Urban wastewater infrastructure</a:t>
                      </a:r>
                    </a:p>
                  </a:txBody>
                  <a:tcPr marL="50173" marR="50173" marT="25086" marB="25086" anchor="ctr"/>
                </a:tc>
                <a:extLst>
                  <a:ext uri="{0D108BD9-81ED-4DB2-BD59-A6C34878D82A}">
                    <a16:rowId xmlns="" xmlns:a16="http://schemas.microsoft.com/office/drawing/2014/main" val="10002"/>
                  </a:ext>
                </a:extLst>
              </a:tr>
              <a:tr h="200997">
                <a:tc>
                  <a:txBody>
                    <a:bodyPr/>
                    <a:lstStyle/>
                    <a:p>
                      <a:r>
                        <a:rPr lang="en-GB" sz="1000"/>
                        <a:t>Status</a:t>
                      </a:r>
                    </a:p>
                  </a:txBody>
                  <a:tcPr marL="50173" marR="50173" marT="25086" marB="25086" anchor="ctr"/>
                </a:tc>
                <a:tc>
                  <a:txBody>
                    <a:bodyPr/>
                    <a:lstStyle/>
                    <a:p>
                      <a:r>
                        <a:rPr lang="en-GB" sz="1000" dirty="0"/>
                        <a:t>Under construction</a:t>
                      </a:r>
                    </a:p>
                  </a:txBody>
                  <a:tcPr marL="50173" marR="50173" marT="25086" marB="25086" anchor="ctr"/>
                </a:tc>
                <a:extLst>
                  <a:ext uri="{0D108BD9-81ED-4DB2-BD59-A6C34878D82A}">
                    <a16:rowId xmlns="" xmlns:a16="http://schemas.microsoft.com/office/drawing/2014/main" val="10003"/>
                  </a:ext>
                </a:extLst>
              </a:tr>
              <a:tr h="200997">
                <a:tc>
                  <a:txBody>
                    <a:bodyPr/>
                    <a:lstStyle/>
                    <a:p>
                      <a:r>
                        <a:rPr lang="en-GB" sz="1000"/>
                        <a:t>Locale</a:t>
                      </a:r>
                    </a:p>
                  </a:txBody>
                  <a:tcPr marL="50173" marR="50173" marT="25086" marB="25086" anchor="ctr"/>
                </a:tc>
                <a:tc>
                  <a:txBody>
                    <a:bodyPr/>
                    <a:lstStyle/>
                    <a:p>
                      <a:r>
                        <a:rPr lang="en-GB" sz="1000"/>
                        <a:t>Greater London</a:t>
                      </a:r>
                    </a:p>
                  </a:txBody>
                  <a:tcPr marL="50173" marR="50173" marT="25086" marB="25086" anchor="ctr"/>
                </a:tc>
                <a:extLst>
                  <a:ext uri="{0D108BD9-81ED-4DB2-BD59-A6C34878D82A}">
                    <a16:rowId xmlns="" xmlns:a16="http://schemas.microsoft.com/office/drawing/2014/main" val="10004"/>
                  </a:ext>
                </a:extLst>
              </a:tr>
              <a:tr h="200997">
                <a:tc>
                  <a:txBody>
                    <a:bodyPr/>
                    <a:lstStyle/>
                    <a:p>
                      <a:r>
                        <a:rPr lang="en-GB" sz="1000"/>
                        <a:t>Construction period</a:t>
                      </a:r>
                    </a:p>
                  </a:txBody>
                  <a:tcPr marL="50173" marR="50173" marT="25086" marB="25086" anchor="ctr"/>
                </a:tc>
                <a:tc>
                  <a:txBody>
                    <a:bodyPr/>
                    <a:lstStyle/>
                    <a:p>
                      <a:r>
                        <a:rPr lang="en-GB" sz="1000"/>
                        <a:t>2016–2023</a:t>
                      </a:r>
                    </a:p>
                  </a:txBody>
                  <a:tcPr marL="50173" marR="50173" marT="25086" marB="25086" anchor="ctr"/>
                </a:tc>
                <a:extLst>
                  <a:ext uri="{0D108BD9-81ED-4DB2-BD59-A6C34878D82A}">
                    <a16:rowId xmlns="" xmlns:a16="http://schemas.microsoft.com/office/drawing/2014/main" val="10005"/>
                  </a:ext>
                </a:extLst>
              </a:tr>
              <a:tr h="200997">
                <a:tc>
                  <a:txBody>
                    <a:bodyPr/>
                    <a:lstStyle/>
                    <a:p>
                      <a:r>
                        <a:rPr lang="en-GB" sz="1000"/>
                        <a:t>Website</a:t>
                      </a:r>
                    </a:p>
                  </a:txBody>
                  <a:tcPr marL="50173" marR="50173" marT="25086" marB="25086" anchor="ctr"/>
                </a:tc>
                <a:tc>
                  <a:txBody>
                    <a:bodyPr/>
                    <a:lstStyle/>
                    <a:p>
                      <a:r>
                        <a:rPr lang="en-GB" sz="1000" dirty="0">
                          <a:hlinkClick r:id="rId3"/>
                        </a:rPr>
                        <a:t>www.tideway.london</a:t>
                      </a:r>
                      <a:endParaRPr lang="en-GB" sz="1000" dirty="0"/>
                    </a:p>
                  </a:txBody>
                  <a:tcPr marL="50173" marR="50173" marT="25086" marB="25086" anchor="ctr"/>
                </a:tc>
                <a:extLst>
                  <a:ext uri="{0D108BD9-81ED-4DB2-BD59-A6C34878D82A}">
                    <a16:rowId xmlns="" xmlns:a16="http://schemas.microsoft.com/office/drawing/2014/main" val="10006"/>
                  </a:ext>
                </a:extLst>
              </a:tr>
              <a:tr h="200997">
                <a:tc gridSpan="2">
                  <a:txBody>
                    <a:bodyPr/>
                    <a:lstStyle/>
                    <a:p>
                      <a:pPr algn="ctr"/>
                      <a:r>
                        <a:rPr lang="en-GB" sz="1000" dirty="0"/>
                        <a:t>Operation</a:t>
                      </a:r>
                    </a:p>
                  </a:txBody>
                  <a:tcPr marL="50173" marR="50173" marT="25086" marB="25086" anchor="ctr"/>
                </a:tc>
                <a:tc hMerge="1">
                  <a:txBody>
                    <a:bodyPr/>
                    <a:lstStyle/>
                    <a:p>
                      <a:endParaRPr lang="en-GB"/>
                    </a:p>
                  </a:txBody>
                  <a:tcPr/>
                </a:tc>
                <a:extLst>
                  <a:ext uri="{0D108BD9-81ED-4DB2-BD59-A6C34878D82A}">
                    <a16:rowId xmlns="" xmlns:a16="http://schemas.microsoft.com/office/drawing/2014/main" val="10007"/>
                  </a:ext>
                </a:extLst>
              </a:tr>
              <a:tr h="200997">
                <a:tc>
                  <a:txBody>
                    <a:bodyPr/>
                    <a:lstStyle/>
                    <a:p>
                      <a:r>
                        <a:rPr lang="en-GB" sz="1000"/>
                        <a:t>Opened</a:t>
                      </a:r>
                    </a:p>
                  </a:txBody>
                  <a:tcPr marL="50173" marR="50173" marT="25086" marB="25086" anchor="ctr"/>
                </a:tc>
                <a:tc>
                  <a:txBody>
                    <a:bodyPr/>
                    <a:lstStyle/>
                    <a:p>
                      <a:r>
                        <a:rPr lang="en-GB" sz="1000" dirty="0"/>
                        <a:t>2023 (planned)</a:t>
                      </a:r>
                    </a:p>
                  </a:txBody>
                  <a:tcPr marL="50173" marR="50173" marT="25086" marB="25086" anchor="ctr"/>
                </a:tc>
                <a:extLst>
                  <a:ext uri="{0D108BD9-81ED-4DB2-BD59-A6C34878D82A}">
                    <a16:rowId xmlns="" xmlns:a16="http://schemas.microsoft.com/office/drawing/2014/main" val="10008"/>
                  </a:ext>
                </a:extLst>
              </a:tr>
              <a:tr h="352211">
                <a:tc>
                  <a:txBody>
                    <a:bodyPr/>
                    <a:lstStyle/>
                    <a:p>
                      <a:r>
                        <a:rPr lang="en-GB" sz="1000"/>
                        <a:t>Owner</a:t>
                      </a:r>
                    </a:p>
                  </a:txBody>
                  <a:tcPr marL="50173" marR="50173" marT="25086" marB="25086" anchor="ctr"/>
                </a:tc>
                <a:tc>
                  <a:txBody>
                    <a:bodyPr/>
                    <a:lstStyle/>
                    <a:p>
                      <a:pPr>
                        <a:buFont typeface="Arial"/>
                        <a:buChar char="•"/>
                      </a:pPr>
                      <a:r>
                        <a:rPr lang="en-GB" sz="1000" dirty="0" err="1"/>
                        <a:t>Bazalgette</a:t>
                      </a:r>
                      <a:r>
                        <a:rPr lang="en-GB" sz="1000" dirty="0"/>
                        <a:t> Tunnel Ltd</a:t>
                      </a:r>
                    </a:p>
                    <a:p>
                      <a:pPr>
                        <a:buFont typeface="Arial"/>
                        <a:buChar char="•"/>
                      </a:pPr>
                      <a:r>
                        <a:rPr lang="en-GB" sz="1000" dirty="0"/>
                        <a:t>(trading as Tideway)</a:t>
                      </a:r>
                    </a:p>
                  </a:txBody>
                  <a:tcPr marL="50173" marR="50173" marT="25086" marB="25086" anchor="ctr"/>
                </a:tc>
                <a:extLst>
                  <a:ext uri="{0D108BD9-81ED-4DB2-BD59-A6C34878D82A}">
                    <a16:rowId xmlns="" xmlns:a16="http://schemas.microsoft.com/office/drawing/2014/main" val="10009"/>
                  </a:ext>
                </a:extLst>
              </a:tr>
              <a:tr h="200997">
                <a:tc gridSpan="2">
                  <a:txBody>
                    <a:bodyPr/>
                    <a:lstStyle/>
                    <a:p>
                      <a:pPr algn="ctr"/>
                      <a:r>
                        <a:rPr lang="en-GB" sz="1000" dirty="0"/>
                        <a:t>Technical</a:t>
                      </a:r>
                    </a:p>
                  </a:txBody>
                  <a:tcPr marL="50173" marR="50173" marT="25086" marB="25086" anchor="ctr"/>
                </a:tc>
                <a:tc hMerge="1">
                  <a:txBody>
                    <a:bodyPr/>
                    <a:lstStyle/>
                    <a:p>
                      <a:endParaRPr lang="en-GB"/>
                    </a:p>
                  </a:txBody>
                  <a:tcPr/>
                </a:tc>
                <a:extLst>
                  <a:ext uri="{0D108BD9-81ED-4DB2-BD59-A6C34878D82A}">
                    <a16:rowId xmlns="" xmlns:a16="http://schemas.microsoft.com/office/drawing/2014/main" val="10010"/>
                  </a:ext>
                </a:extLst>
              </a:tr>
              <a:tr h="200997">
                <a:tc>
                  <a:txBody>
                    <a:bodyPr/>
                    <a:lstStyle/>
                    <a:p>
                      <a:r>
                        <a:rPr lang="en-GB" sz="1000"/>
                        <a:t>Constructor</a:t>
                      </a:r>
                    </a:p>
                  </a:txBody>
                  <a:tcPr marL="50173" marR="50173" marT="25086" marB="25086" anchor="ctr"/>
                </a:tc>
                <a:tc>
                  <a:txBody>
                    <a:bodyPr/>
                    <a:lstStyle/>
                    <a:p>
                      <a:pPr>
                        <a:buFont typeface="Arial"/>
                        <a:buChar char="•"/>
                      </a:pPr>
                      <a:r>
                        <a:rPr lang="en-GB" sz="1000"/>
                        <a:t>Bazalgette Tunnel Ltd</a:t>
                      </a:r>
                    </a:p>
                  </a:txBody>
                  <a:tcPr marL="50173" marR="50173" marT="25086" marB="25086" anchor="ctr"/>
                </a:tc>
                <a:extLst>
                  <a:ext uri="{0D108BD9-81ED-4DB2-BD59-A6C34878D82A}">
                    <a16:rowId xmlns="" xmlns:a16="http://schemas.microsoft.com/office/drawing/2014/main" val="10011"/>
                  </a:ext>
                </a:extLst>
              </a:tr>
              <a:tr h="200997">
                <a:tc>
                  <a:txBody>
                    <a:bodyPr/>
                    <a:lstStyle/>
                    <a:p>
                      <a:r>
                        <a:rPr lang="en-GB" sz="1000"/>
                        <a:t>Length</a:t>
                      </a:r>
                    </a:p>
                  </a:txBody>
                  <a:tcPr marL="50173" marR="50173" marT="25086" marB="25086" anchor="ctr"/>
                </a:tc>
                <a:tc>
                  <a:txBody>
                    <a:bodyPr/>
                    <a:lstStyle/>
                    <a:p>
                      <a:r>
                        <a:rPr lang="en-GB" sz="1000"/>
                        <a:t>25 km (16 mi)</a:t>
                      </a:r>
                    </a:p>
                  </a:txBody>
                  <a:tcPr marL="50173" marR="50173" marT="25086" marB="25086" anchor="ctr"/>
                </a:tc>
                <a:extLst>
                  <a:ext uri="{0D108BD9-81ED-4DB2-BD59-A6C34878D82A}">
                    <a16:rowId xmlns="" xmlns:a16="http://schemas.microsoft.com/office/drawing/2014/main" val="10012"/>
                  </a:ext>
                </a:extLst>
              </a:tr>
              <a:tr h="200997">
                <a:tc>
                  <a:txBody>
                    <a:bodyPr/>
                    <a:lstStyle/>
                    <a:p>
                      <a:r>
                        <a:rPr lang="en-GB" sz="1000"/>
                        <a:t>No. Of CSOs intercepted</a:t>
                      </a:r>
                    </a:p>
                  </a:txBody>
                  <a:tcPr marL="50173" marR="50173" marT="25086" marB="25086" anchor="ctr"/>
                </a:tc>
                <a:tc>
                  <a:txBody>
                    <a:bodyPr/>
                    <a:lstStyle/>
                    <a:p>
                      <a:r>
                        <a:rPr lang="en-GB" sz="1000"/>
                        <a:t>34</a:t>
                      </a:r>
                    </a:p>
                  </a:txBody>
                  <a:tcPr marL="50173" marR="50173" marT="25086" marB="25086" anchor="ctr"/>
                </a:tc>
                <a:extLst>
                  <a:ext uri="{0D108BD9-81ED-4DB2-BD59-A6C34878D82A}">
                    <a16:rowId xmlns="" xmlns:a16="http://schemas.microsoft.com/office/drawing/2014/main" val="10013"/>
                  </a:ext>
                </a:extLst>
              </a:tr>
              <a:tr h="200997">
                <a:tc>
                  <a:txBody>
                    <a:bodyPr/>
                    <a:lstStyle/>
                    <a:p>
                      <a:r>
                        <a:rPr lang="en-GB" sz="1000"/>
                        <a:t>Highest elevation</a:t>
                      </a:r>
                    </a:p>
                  </a:txBody>
                  <a:tcPr marL="50173" marR="50173" marT="25086" marB="25086" anchor="ctr"/>
                </a:tc>
                <a:tc>
                  <a:txBody>
                    <a:bodyPr/>
                    <a:lstStyle/>
                    <a:p>
                      <a:r>
                        <a:rPr lang="en-GB" sz="1000" dirty="0"/>
                        <a:t>−30 m (−98 ft) at </a:t>
                      </a:r>
                      <a:r>
                        <a:rPr lang="en-GB" sz="1000" dirty="0">
                          <a:hlinkClick r:id="rId4" tooltip="Acton, London"/>
                        </a:rPr>
                        <a:t>Acton</a:t>
                      </a:r>
                      <a:endParaRPr lang="en-GB" sz="1000" dirty="0"/>
                    </a:p>
                  </a:txBody>
                  <a:tcPr marL="50173" marR="50173" marT="25086" marB="25086" anchor="ctr"/>
                </a:tc>
                <a:extLst>
                  <a:ext uri="{0D108BD9-81ED-4DB2-BD59-A6C34878D82A}">
                    <a16:rowId xmlns="" xmlns:a16="http://schemas.microsoft.com/office/drawing/2014/main" val="10014"/>
                  </a:ext>
                </a:extLst>
              </a:tr>
              <a:tr h="200997">
                <a:tc>
                  <a:txBody>
                    <a:bodyPr/>
                    <a:lstStyle/>
                    <a:p>
                      <a:r>
                        <a:rPr lang="en-GB" sz="1000"/>
                        <a:t>Lowest elevation</a:t>
                      </a:r>
                    </a:p>
                  </a:txBody>
                  <a:tcPr marL="50173" marR="50173" marT="25086" marB="25086" anchor="ctr"/>
                </a:tc>
                <a:tc>
                  <a:txBody>
                    <a:bodyPr/>
                    <a:lstStyle/>
                    <a:p>
                      <a:r>
                        <a:rPr lang="en-GB" sz="1000"/>
                        <a:t>−70 m (−230 ft) at </a:t>
                      </a:r>
                      <a:r>
                        <a:rPr lang="en-GB" sz="1000">
                          <a:hlinkClick r:id="rId5" tooltip="Abbey Mills Pumping Stations"/>
                        </a:rPr>
                        <a:t>Abbey Mills</a:t>
                      </a:r>
                      <a:endParaRPr lang="en-GB" sz="1000"/>
                    </a:p>
                  </a:txBody>
                  <a:tcPr marL="50173" marR="50173" marT="25086" marB="25086" anchor="ctr"/>
                </a:tc>
                <a:extLst>
                  <a:ext uri="{0D108BD9-81ED-4DB2-BD59-A6C34878D82A}">
                    <a16:rowId xmlns="" xmlns:a16="http://schemas.microsoft.com/office/drawing/2014/main" val="10015"/>
                  </a:ext>
                </a:extLst>
              </a:tr>
              <a:tr h="200997">
                <a:tc>
                  <a:txBody>
                    <a:bodyPr/>
                    <a:lstStyle/>
                    <a:p>
                      <a:r>
                        <a:rPr lang="en-GB" sz="1000"/>
                        <a:t>Width</a:t>
                      </a:r>
                    </a:p>
                  </a:txBody>
                  <a:tcPr marL="50173" marR="50173" marT="25086" marB="25086" anchor="ctr"/>
                </a:tc>
                <a:tc>
                  <a:txBody>
                    <a:bodyPr/>
                    <a:lstStyle/>
                    <a:p>
                      <a:r>
                        <a:rPr lang="en-GB" sz="1000"/>
                        <a:t>7.2 m (24 ft)</a:t>
                      </a:r>
                    </a:p>
                  </a:txBody>
                  <a:tcPr marL="50173" marR="50173" marT="25086" marB="25086" anchor="ctr"/>
                </a:tc>
                <a:extLst>
                  <a:ext uri="{0D108BD9-81ED-4DB2-BD59-A6C34878D82A}">
                    <a16:rowId xmlns="" xmlns:a16="http://schemas.microsoft.com/office/drawing/2014/main" val="10016"/>
                  </a:ext>
                </a:extLst>
              </a:tr>
              <a:tr h="352211">
                <a:tc>
                  <a:txBody>
                    <a:bodyPr/>
                    <a:lstStyle/>
                    <a:p>
                      <a:r>
                        <a:rPr lang="en-GB" sz="1000"/>
                        <a:t>Cost of construction</a:t>
                      </a:r>
                    </a:p>
                  </a:txBody>
                  <a:tcPr marL="50173" marR="50173" marT="25086" marB="25086" anchor="ctr"/>
                </a:tc>
                <a:tc>
                  <a:txBody>
                    <a:bodyPr/>
                    <a:lstStyle/>
                    <a:p>
                      <a:r>
                        <a:rPr lang="en-GB" sz="1000" dirty="0">
                          <a:hlinkClick r:id="rId6" tooltip="Pound sterling"/>
                        </a:rPr>
                        <a:t>£</a:t>
                      </a:r>
                      <a:r>
                        <a:rPr lang="en-GB" sz="1000" dirty="0"/>
                        <a:t>4.2 billion (2012 capital cost est.)</a:t>
                      </a:r>
                    </a:p>
                  </a:txBody>
                  <a:tcPr marL="50173" marR="50173" marT="25086" marB="25086" anchor="ctr"/>
                </a:tc>
                <a:extLst>
                  <a:ext uri="{0D108BD9-81ED-4DB2-BD59-A6C34878D82A}">
                    <a16:rowId xmlns="" xmlns:a16="http://schemas.microsoft.com/office/drawing/2014/main" val="10017"/>
                  </a:ext>
                </a:extLst>
              </a:tr>
            </a:tbl>
          </a:graphicData>
        </a:graphic>
      </p:graphicFrame>
      <p:sp>
        <p:nvSpPr>
          <p:cNvPr id="6" name="TextBox 5"/>
          <p:cNvSpPr txBox="1"/>
          <p:nvPr/>
        </p:nvSpPr>
        <p:spPr>
          <a:xfrm>
            <a:off x="152400" y="76200"/>
            <a:ext cx="6400800" cy="369332"/>
          </a:xfrm>
          <a:prstGeom prst="rect">
            <a:avLst/>
          </a:prstGeom>
          <a:solidFill>
            <a:schemeClr val="accent1">
              <a:lumMod val="40000"/>
              <a:lumOff val="60000"/>
            </a:schemeClr>
          </a:solidFill>
          <a:ln>
            <a:solidFill>
              <a:schemeClr val="tx1"/>
            </a:solidFill>
          </a:ln>
        </p:spPr>
        <p:txBody>
          <a:bodyPr wrap="square" rtlCol="0">
            <a:spAutoFit/>
          </a:bodyPr>
          <a:lstStyle/>
          <a:p>
            <a:r>
              <a:rPr lang="en-US" dirty="0" smtClean="0"/>
              <a:t>CASE STUDY : THE THAMES TUNNEL – A SUPER SEWER</a:t>
            </a:r>
            <a:endParaRPr lang="en-GB" dirty="0"/>
          </a:p>
        </p:txBody>
      </p:sp>
      <p:sp>
        <p:nvSpPr>
          <p:cNvPr id="7" name="TextBox 6"/>
          <p:cNvSpPr txBox="1"/>
          <p:nvPr/>
        </p:nvSpPr>
        <p:spPr>
          <a:xfrm>
            <a:off x="6477000" y="5911334"/>
            <a:ext cx="2209800" cy="369332"/>
          </a:xfrm>
          <a:prstGeom prst="rect">
            <a:avLst/>
          </a:prstGeom>
          <a:noFill/>
        </p:spPr>
        <p:txBody>
          <a:bodyPr wrap="square" rtlCol="0">
            <a:spAutoFit/>
          </a:bodyPr>
          <a:lstStyle/>
          <a:p>
            <a:r>
              <a:rPr lang="en-GB" dirty="0" smtClean="0"/>
              <a:t>Issues for residents?</a:t>
            </a:r>
            <a:endParaRPr lang="en-GB" dirty="0"/>
          </a:p>
        </p:txBody>
      </p:sp>
    </p:spTree>
    <p:extLst>
      <p:ext uri="{BB962C8B-B14F-4D97-AF65-F5344CB8AC3E}">
        <p14:creationId xmlns:p14="http://schemas.microsoft.com/office/powerpoint/2010/main" xmlns="" val="1929357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801026" y="3546093"/>
            <a:ext cx="5954994" cy="646331"/>
          </a:xfrm>
          <a:prstGeom prst="rect">
            <a:avLst/>
          </a:prstGeom>
        </p:spPr>
        <p:txBody>
          <a:bodyPr wrap="square">
            <a:spAutoFit/>
          </a:bodyPr>
          <a:lstStyle/>
          <a:p>
            <a:r>
              <a:rPr lang="en-GB" u="sng" dirty="0" smtClean="0">
                <a:hlinkClick r:id="rId2"/>
              </a:rPr>
              <a:t>http://www.bbc.co.uk/news/uk-england-london-24046324</a:t>
            </a:r>
            <a:endParaRPr lang="en-GB" u="sng" dirty="0" smtClean="0"/>
          </a:p>
          <a:p>
            <a:endParaRPr lang="en-GB" dirty="0"/>
          </a:p>
        </p:txBody>
      </p:sp>
      <p:sp>
        <p:nvSpPr>
          <p:cNvPr id="4" name="TextBox 3"/>
          <p:cNvSpPr txBox="1"/>
          <p:nvPr/>
        </p:nvSpPr>
        <p:spPr>
          <a:xfrm>
            <a:off x="832503" y="255657"/>
            <a:ext cx="7543800" cy="707886"/>
          </a:xfrm>
          <a:prstGeom prst="rect">
            <a:avLst/>
          </a:prstGeom>
          <a:noFill/>
        </p:spPr>
        <p:txBody>
          <a:bodyPr wrap="square" rtlCol="0">
            <a:spAutoFit/>
          </a:bodyPr>
          <a:lstStyle/>
          <a:p>
            <a:r>
              <a:rPr lang="en-GB" sz="4000" dirty="0" smtClean="0">
                <a:latin typeface="Arial" pitchFamily="34" charset="0"/>
                <a:cs typeface="Arial" pitchFamily="34" charset="0"/>
              </a:rPr>
              <a:t>LONDON</a:t>
            </a:r>
            <a:r>
              <a:rPr lang="en-GB" sz="4000" dirty="0">
                <a:latin typeface="Arial" pitchFamily="34" charset="0"/>
                <a:cs typeface="Arial" pitchFamily="34" charset="0"/>
              </a:rPr>
              <a:t>S</a:t>
            </a:r>
            <a:r>
              <a:rPr lang="en-GB" sz="4000" dirty="0" smtClean="0">
                <a:latin typeface="Arial" pitchFamily="34" charset="0"/>
                <a:cs typeface="Arial" pitchFamily="34" charset="0"/>
              </a:rPr>
              <a:t> New ‘Super Sewer’</a:t>
            </a:r>
            <a:endParaRPr lang="en-GB" sz="4000" dirty="0">
              <a:latin typeface="Arial" pitchFamily="34" charset="0"/>
              <a:cs typeface="Arial" pitchFamily="34" charset="0"/>
            </a:endParaRPr>
          </a:p>
        </p:txBody>
      </p:sp>
      <p:sp>
        <p:nvSpPr>
          <p:cNvPr id="5" name="Rectangle 4"/>
          <p:cNvSpPr/>
          <p:nvPr/>
        </p:nvSpPr>
        <p:spPr>
          <a:xfrm>
            <a:off x="1794262" y="1558964"/>
            <a:ext cx="5421594" cy="388696"/>
          </a:xfrm>
          <a:prstGeom prst="rect">
            <a:avLst/>
          </a:prstGeom>
        </p:spPr>
        <p:txBody>
          <a:bodyPr wrap="square">
            <a:spAutoFit/>
          </a:bodyPr>
          <a:lstStyle/>
          <a:p>
            <a:pPr>
              <a:lnSpc>
                <a:spcPct val="107000"/>
              </a:lnSpc>
              <a:spcAft>
                <a:spcPts val="800"/>
              </a:spcAft>
            </a:pPr>
            <a:r>
              <a:rPr lang="en-US"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http://www.bbc.co.uk/news/uk-12427748</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p:cNvSpPr/>
          <p:nvPr/>
        </p:nvSpPr>
        <p:spPr>
          <a:xfrm>
            <a:off x="1801026" y="2923263"/>
            <a:ext cx="5105400" cy="646331"/>
          </a:xfrm>
          <a:prstGeom prst="rect">
            <a:avLst/>
          </a:prstGeom>
        </p:spPr>
        <p:txBody>
          <a:bodyPr wrap="square">
            <a:spAutoFit/>
          </a:bodyPr>
          <a:lstStyle/>
          <a:p>
            <a:pPr algn="just"/>
            <a:r>
              <a:rPr lang="en-GB" dirty="0" smtClean="0">
                <a:hlinkClick r:id="rId4"/>
              </a:rPr>
              <a:t>https://www.youtube.com/watch?v=LyVPYWPOv18</a:t>
            </a:r>
            <a:endParaRPr lang="en-GB" dirty="0" smtClean="0"/>
          </a:p>
          <a:p>
            <a:pPr algn="just"/>
            <a:endParaRPr lang="en-GB" dirty="0"/>
          </a:p>
        </p:txBody>
      </p:sp>
      <p:sp>
        <p:nvSpPr>
          <p:cNvPr id="7" name="Rectangle 6"/>
          <p:cNvSpPr/>
          <p:nvPr/>
        </p:nvSpPr>
        <p:spPr>
          <a:xfrm>
            <a:off x="1801026" y="2170331"/>
            <a:ext cx="5029200" cy="646331"/>
          </a:xfrm>
          <a:prstGeom prst="rect">
            <a:avLst/>
          </a:prstGeom>
        </p:spPr>
        <p:txBody>
          <a:bodyPr wrap="square">
            <a:spAutoFit/>
          </a:bodyPr>
          <a:lstStyle/>
          <a:p>
            <a:r>
              <a:rPr lang="en-GB" dirty="0" smtClean="0">
                <a:hlinkClick r:id="rId5"/>
              </a:rPr>
              <a:t>https://www.youtube.com/watch?v=WfT1TSycNu4</a:t>
            </a:r>
            <a:endParaRPr lang="en-GB" dirty="0" smtClean="0"/>
          </a:p>
          <a:p>
            <a:endParaRPr lang="en-GB" dirty="0"/>
          </a:p>
        </p:txBody>
      </p:sp>
      <p:sp>
        <p:nvSpPr>
          <p:cNvPr id="2" name="TextBox 1"/>
          <p:cNvSpPr txBox="1"/>
          <p:nvPr/>
        </p:nvSpPr>
        <p:spPr>
          <a:xfrm>
            <a:off x="3890251" y="5638800"/>
            <a:ext cx="1380146" cy="369332"/>
          </a:xfrm>
          <a:prstGeom prst="rect">
            <a:avLst/>
          </a:prstGeom>
          <a:noFill/>
        </p:spPr>
        <p:txBody>
          <a:bodyPr wrap="square" rtlCol="0">
            <a:spAutoFit/>
          </a:bodyPr>
          <a:lstStyle/>
          <a:p>
            <a:r>
              <a:rPr lang="en-GB" dirty="0" smtClean="0"/>
              <a:t>Comments?</a:t>
            </a:r>
            <a:endParaRPr lang="en-GB" dirty="0"/>
          </a:p>
        </p:txBody>
      </p:sp>
      <p:sp>
        <p:nvSpPr>
          <p:cNvPr id="8" name="Rectangle 7"/>
          <p:cNvSpPr/>
          <p:nvPr/>
        </p:nvSpPr>
        <p:spPr>
          <a:xfrm>
            <a:off x="609600" y="4206711"/>
            <a:ext cx="8153400" cy="1200329"/>
          </a:xfrm>
          <a:prstGeom prst="rect">
            <a:avLst/>
          </a:prstGeom>
        </p:spPr>
        <p:txBody>
          <a:bodyPr wrap="square">
            <a:spAutoFit/>
          </a:bodyPr>
          <a:lstStyle/>
          <a:p>
            <a:r>
              <a:rPr lang="en-GB" dirty="0"/>
              <a:t>Currently, around 10,000 tonnes of sewage related litter enters the tidal River Thames from CSOs every year. </a:t>
            </a:r>
            <a:endParaRPr lang="en-GB" dirty="0" smtClean="0"/>
          </a:p>
          <a:p>
            <a:r>
              <a:rPr lang="en-GB" dirty="0" smtClean="0"/>
              <a:t>This </a:t>
            </a:r>
            <a:r>
              <a:rPr lang="en-GB" dirty="0"/>
              <a:t>will be reduced by 90% once the Tideway Tunnel is in operation in 2023</a:t>
            </a:r>
            <a:r>
              <a:rPr lang="en-GB" dirty="0" smtClean="0"/>
              <a:t>.</a:t>
            </a:r>
          </a:p>
          <a:p>
            <a:r>
              <a:rPr lang="en-GB" dirty="0" smtClean="0"/>
              <a:t>Cost estimates risen to 6.4 billion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09600" y="40169"/>
            <a:ext cx="8153400" cy="584775"/>
          </a:xfrm>
          <a:prstGeom prst="rect">
            <a:avLst/>
          </a:prstGeom>
          <a:noFill/>
        </p:spPr>
        <p:txBody>
          <a:bodyPr wrap="square" rtlCol="0">
            <a:spAutoFit/>
          </a:bodyPr>
          <a:lstStyle/>
          <a:p>
            <a:r>
              <a:rPr lang="en-GB" sz="3200" b="1" dirty="0" smtClean="0">
                <a:solidFill>
                  <a:srgbClr val="0070C0"/>
                </a:solidFill>
              </a:rPr>
              <a:t>RESPONSIBILTY FOR THE WASTE DRAINAGE</a:t>
            </a:r>
            <a:endParaRPr lang="en-GB" sz="3200" b="1" dirty="0">
              <a:solidFill>
                <a:srgbClr val="0070C0"/>
              </a:solidFill>
            </a:endParaRPr>
          </a:p>
        </p:txBody>
      </p:sp>
      <p:sp>
        <p:nvSpPr>
          <p:cNvPr id="3" name="TextBox 2"/>
          <p:cNvSpPr txBox="1"/>
          <p:nvPr/>
        </p:nvSpPr>
        <p:spPr>
          <a:xfrm>
            <a:off x="228600" y="1225689"/>
            <a:ext cx="8534400" cy="5632311"/>
          </a:xfrm>
          <a:prstGeom prst="rect">
            <a:avLst/>
          </a:prstGeom>
          <a:noFill/>
        </p:spPr>
        <p:txBody>
          <a:bodyPr wrap="square" rtlCol="0">
            <a:spAutoFit/>
          </a:bodyPr>
          <a:lstStyle/>
          <a:p>
            <a:pPr marL="285750" indent="-285750" algn="just">
              <a:buFont typeface="Arial" panose="020B0604020202020204" pitchFamily="34" charset="0"/>
              <a:buChar char="•"/>
            </a:pPr>
            <a:r>
              <a:rPr lang="en-GB" sz="2000" b="1" dirty="0" smtClean="0">
                <a:solidFill>
                  <a:srgbClr val="0070C0"/>
                </a:solidFill>
                <a:latin typeface="Arial" pitchFamily="34" charset="0"/>
                <a:cs typeface="Arial" pitchFamily="34" charset="0"/>
              </a:rPr>
              <a:t>Where a building is individually drained the whole system repair and maintenance is down to the owner. If a number of properties then, joint responsibility.</a:t>
            </a:r>
          </a:p>
          <a:p>
            <a:pPr marL="285750" indent="-285750" algn="just">
              <a:buFont typeface="Arial" panose="020B0604020202020204" pitchFamily="34" charset="0"/>
              <a:buChar char="•"/>
            </a:pPr>
            <a:endParaRPr lang="en-GB" sz="2000" b="1" dirty="0" smtClean="0">
              <a:solidFill>
                <a:srgbClr val="0070C0"/>
              </a:solidFill>
              <a:latin typeface="Arial" pitchFamily="34" charset="0"/>
              <a:cs typeface="Arial" pitchFamily="34" charset="0"/>
            </a:endParaRPr>
          </a:p>
          <a:p>
            <a:pPr marL="285750" indent="-285750" algn="just">
              <a:buFont typeface="Arial" panose="020B0604020202020204" pitchFamily="34" charset="0"/>
              <a:buChar char="•"/>
            </a:pPr>
            <a:r>
              <a:rPr lang="en-GB" sz="2000" b="1" dirty="0" smtClean="0">
                <a:solidFill>
                  <a:srgbClr val="0070C0"/>
                </a:solidFill>
                <a:latin typeface="Arial" pitchFamily="34" charset="0"/>
                <a:cs typeface="Arial" pitchFamily="34" charset="0"/>
              </a:rPr>
              <a:t>Connecting to Adopted </a:t>
            </a:r>
          </a:p>
          <a:p>
            <a:pPr algn="just"/>
            <a:r>
              <a:rPr lang="en-GB" sz="2000" b="1" dirty="0">
                <a:solidFill>
                  <a:srgbClr val="0070C0"/>
                </a:solidFill>
                <a:latin typeface="Arial" pitchFamily="34" charset="0"/>
                <a:cs typeface="Arial" pitchFamily="34" charset="0"/>
              </a:rPr>
              <a:t> </a:t>
            </a:r>
            <a:r>
              <a:rPr lang="en-GB" sz="2000" b="1" dirty="0" smtClean="0">
                <a:solidFill>
                  <a:srgbClr val="0070C0"/>
                </a:solidFill>
                <a:latin typeface="Arial" pitchFamily="34" charset="0"/>
                <a:cs typeface="Arial" pitchFamily="34" charset="0"/>
              </a:rPr>
              <a:t>   sewer?</a:t>
            </a:r>
          </a:p>
          <a:p>
            <a:pPr marL="285750" indent="-285750" algn="just">
              <a:buFont typeface="Arial" panose="020B0604020202020204" pitchFamily="34" charset="0"/>
              <a:buChar char="•"/>
            </a:pPr>
            <a:r>
              <a:rPr lang="en-GB" sz="2000" b="1" dirty="0" smtClean="0">
                <a:solidFill>
                  <a:srgbClr val="0070C0"/>
                </a:solidFill>
                <a:latin typeface="Arial" pitchFamily="34" charset="0"/>
                <a:cs typeface="Arial" pitchFamily="34" charset="0"/>
              </a:rPr>
              <a:t>Forced connection? 100 feet </a:t>
            </a:r>
          </a:p>
          <a:p>
            <a:pPr marL="285750" indent="-285750" algn="just">
              <a:buFont typeface="Arial" panose="020B0604020202020204" pitchFamily="34" charset="0"/>
              <a:buChar char="•"/>
            </a:pPr>
            <a:endParaRPr lang="en-GB" sz="2000" b="1" dirty="0" smtClean="0">
              <a:solidFill>
                <a:srgbClr val="0070C0"/>
              </a:solidFill>
              <a:latin typeface="Arial" pitchFamily="34" charset="0"/>
              <a:cs typeface="Arial" pitchFamily="34" charset="0"/>
            </a:endParaRPr>
          </a:p>
          <a:p>
            <a:pPr marL="285750" indent="-285750" algn="just">
              <a:buFont typeface="Arial" panose="020B0604020202020204" pitchFamily="34" charset="0"/>
              <a:buChar char="•"/>
            </a:pPr>
            <a:r>
              <a:rPr lang="en-GB" sz="2000" b="1" u="sng" dirty="0" smtClean="0">
                <a:solidFill>
                  <a:srgbClr val="0070C0"/>
                </a:solidFill>
                <a:latin typeface="Arial" pitchFamily="34" charset="0"/>
                <a:cs typeface="Arial" pitchFamily="34" charset="0"/>
              </a:rPr>
              <a:t>Adopted Sewers:</a:t>
            </a:r>
          </a:p>
          <a:p>
            <a:pPr marL="285750" indent="-285750" algn="just">
              <a:buFont typeface="Arial" panose="020B0604020202020204" pitchFamily="34" charset="0"/>
              <a:buChar char="•"/>
            </a:pPr>
            <a:endParaRPr lang="en-GB" sz="2000" b="1" u="sng" dirty="0" smtClean="0">
              <a:solidFill>
                <a:srgbClr val="0070C0"/>
              </a:solidFill>
              <a:latin typeface="Arial" pitchFamily="34" charset="0"/>
              <a:cs typeface="Arial" pitchFamily="34" charset="0"/>
            </a:endParaRPr>
          </a:p>
          <a:p>
            <a:pPr marL="285750" indent="-285750" algn="just">
              <a:buFont typeface="Arial" panose="020B0604020202020204" pitchFamily="34" charset="0"/>
              <a:buChar char="•"/>
            </a:pPr>
            <a:r>
              <a:rPr lang="en-GB" sz="2000" dirty="0" smtClean="0">
                <a:latin typeface="Arial" pitchFamily="34" charset="0"/>
                <a:cs typeface="Arial" pitchFamily="34" charset="0"/>
              </a:rPr>
              <a:t>Inside your property boundary is your responsibility for maintenance and repair (or landlord) (LA for Council houses)</a:t>
            </a:r>
          </a:p>
          <a:p>
            <a:pPr marL="285750" indent="-285750" algn="just">
              <a:buFont typeface="Arial" panose="020B0604020202020204" pitchFamily="34" charset="0"/>
              <a:buChar char="•"/>
            </a:pPr>
            <a:endParaRPr lang="en-GB" sz="2000" dirty="0" smtClean="0">
              <a:latin typeface="Arial" pitchFamily="34" charset="0"/>
              <a:cs typeface="Arial" pitchFamily="34" charset="0"/>
            </a:endParaRPr>
          </a:p>
          <a:p>
            <a:pPr marL="285750" indent="-285750" algn="just">
              <a:buFont typeface="Arial" panose="020B0604020202020204" pitchFamily="34" charset="0"/>
              <a:buChar char="•"/>
            </a:pPr>
            <a:r>
              <a:rPr lang="en-GB" sz="2000" dirty="0" smtClean="0">
                <a:latin typeface="Arial" pitchFamily="34" charset="0"/>
                <a:cs typeface="Arial" pitchFamily="34" charset="0"/>
              </a:rPr>
              <a:t>Lateral Drain and Sewer now controlled by water companies (part of the ‘standing charge’ on your bill). Any problems…contact them.</a:t>
            </a:r>
          </a:p>
          <a:p>
            <a:pPr marL="285750" indent="-285750" algn="just">
              <a:buFont typeface="Arial" panose="020B0604020202020204" pitchFamily="34" charset="0"/>
              <a:buChar char="•"/>
            </a:pPr>
            <a:endParaRPr lang="en-GB" sz="2000" dirty="0" smtClean="0">
              <a:latin typeface="Arial" pitchFamily="34" charset="0"/>
              <a:cs typeface="Arial" pitchFamily="34" charset="0"/>
            </a:endParaRPr>
          </a:p>
          <a:p>
            <a:pPr marL="285750" indent="-285750" algn="just">
              <a:buFont typeface="Arial" panose="020B0604020202020204" pitchFamily="34" charset="0"/>
              <a:buChar char="•"/>
            </a:pPr>
            <a:r>
              <a:rPr lang="en-GB" sz="2000" dirty="0" smtClean="0">
                <a:latin typeface="Arial" pitchFamily="34" charset="0"/>
                <a:cs typeface="Arial" pitchFamily="34" charset="0"/>
              </a:rPr>
              <a:t>All this falls under the auspices of the Environmental Health department of the Local Councils.</a:t>
            </a:r>
            <a:endParaRPr lang="en-GB" sz="2000" dirty="0">
              <a:latin typeface="Arial" pitchFamily="34" charset="0"/>
              <a:cs typeface="Arial" pitchFamily="34" charset="0"/>
            </a:endParaRPr>
          </a:p>
        </p:txBody>
      </p:sp>
      <p:sp>
        <p:nvSpPr>
          <p:cNvPr id="6" name="Rectangle 5"/>
          <p:cNvSpPr/>
          <p:nvPr/>
        </p:nvSpPr>
        <p:spPr>
          <a:xfrm>
            <a:off x="533400" y="766433"/>
            <a:ext cx="6933308" cy="400110"/>
          </a:xfrm>
          <a:prstGeom prst="rect">
            <a:avLst/>
          </a:prstGeom>
        </p:spPr>
        <p:txBody>
          <a:bodyPr wrap="none">
            <a:spAutoFit/>
          </a:bodyPr>
          <a:lstStyle/>
          <a:p>
            <a:r>
              <a:rPr lang="en-GB" sz="2000" b="1" u="sng" dirty="0">
                <a:solidFill>
                  <a:srgbClr val="0070C0"/>
                </a:solidFill>
                <a:latin typeface="Arial" pitchFamily="34" charset="0"/>
                <a:cs typeface="Arial" pitchFamily="34" charset="0"/>
              </a:rPr>
              <a:t>P</a:t>
            </a:r>
            <a:r>
              <a:rPr lang="en-GB" sz="2000" b="1" u="sng" dirty="0" smtClean="0">
                <a:solidFill>
                  <a:srgbClr val="0070C0"/>
                </a:solidFill>
                <a:latin typeface="Arial" pitchFamily="34" charset="0"/>
                <a:cs typeface="Arial" pitchFamily="34" charset="0"/>
              </a:rPr>
              <a:t>rivate </a:t>
            </a:r>
            <a:r>
              <a:rPr lang="en-GB" sz="2000" b="1" u="sng" dirty="0">
                <a:solidFill>
                  <a:srgbClr val="0070C0"/>
                </a:solidFill>
                <a:latin typeface="Arial" pitchFamily="34" charset="0"/>
                <a:cs typeface="Arial" pitchFamily="34" charset="0"/>
              </a:rPr>
              <a:t>or </a:t>
            </a:r>
            <a:r>
              <a:rPr lang="en-GB" sz="2000" b="1" u="sng" dirty="0" smtClean="0">
                <a:solidFill>
                  <a:srgbClr val="0070C0"/>
                </a:solidFill>
                <a:latin typeface="Arial" pitchFamily="34" charset="0"/>
                <a:cs typeface="Arial" pitchFamily="34" charset="0"/>
              </a:rPr>
              <a:t>Un-adopted </a:t>
            </a:r>
            <a:r>
              <a:rPr lang="en-GB" sz="2000" b="1" u="sng" dirty="0">
                <a:solidFill>
                  <a:srgbClr val="0070C0"/>
                </a:solidFill>
                <a:latin typeface="Arial" pitchFamily="34" charset="0"/>
                <a:cs typeface="Arial" pitchFamily="34" charset="0"/>
              </a:rPr>
              <a:t>sewer</a:t>
            </a:r>
            <a:r>
              <a:rPr lang="en-GB" sz="2000" b="1" u="sng" dirty="0" smtClean="0">
                <a:solidFill>
                  <a:srgbClr val="0070C0"/>
                </a:solidFill>
                <a:latin typeface="Arial" pitchFamily="34" charset="0"/>
                <a:cs typeface="Arial" pitchFamily="34" charset="0"/>
              </a:rPr>
              <a:t>) – Cess pit or Septic tank</a:t>
            </a:r>
            <a:endParaRPr lang="en-US" sz="2000" u="sng" dirty="0"/>
          </a:p>
        </p:txBody>
      </p:sp>
      <p:sp>
        <p:nvSpPr>
          <p:cNvPr id="7" name="TextBox 6"/>
          <p:cNvSpPr txBox="1"/>
          <p:nvPr/>
        </p:nvSpPr>
        <p:spPr>
          <a:xfrm>
            <a:off x="7476699" y="6410791"/>
            <a:ext cx="1752600" cy="369332"/>
          </a:xfrm>
          <a:prstGeom prst="rect">
            <a:avLst/>
          </a:prstGeom>
          <a:noFill/>
        </p:spPr>
        <p:txBody>
          <a:bodyPr wrap="square" rtlCol="0">
            <a:spAutoFit/>
          </a:bodyPr>
          <a:lstStyle/>
          <a:p>
            <a:r>
              <a:rPr lang="en-GB" dirty="0" smtClean="0"/>
              <a:t>OFWAT.gov</a:t>
            </a:r>
            <a:endParaRPr lang="en-US" dirty="0"/>
          </a:p>
        </p:txBody>
      </p:sp>
      <p:pic>
        <p:nvPicPr>
          <p:cNvPr id="8" name="Picture 7"/>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4278336" y="2040596"/>
            <a:ext cx="4756838" cy="1971675"/>
          </a:xfrm>
          <a:prstGeom prst="rect">
            <a:avLst/>
          </a:prstGeom>
          <a:ln w="28575">
            <a:solidFill>
              <a:schemeClr val="tx1"/>
            </a:solidFill>
          </a:ln>
        </p:spPr>
      </p:pic>
      <p:sp>
        <p:nvSpPr>
          <p:cNvPr id="10" name="TextBox 9"/>
          <p:cNvSpPr txBox="1"/>
          <p:nvPr/>
        </p:nvSpPr>
        <p:spPr>
          <a:xfrm>
            <a:off x="6400800" y="3657600"/>
            <a:ext cx="2634374" cy="307777"/>
          </a:xfrm>
          <a:prstGeom prst="rect">
            <a:avLst/>
          </a:prstGeom>
          <a:solidFill>
            <a:schemeClr val="bg1"/>
          </a:solidFill>
        </p:spPr>
        <p:txBody>
          <a:bodyPr wrap="square" rtlCol="0">
            <a:spAutoFit/>
          </a:bodyPr>
          <a:lstStyle/>
          <a:p>
            <a:endParaRPr lang="en-US" sz="1400" dirty="0"/>
          </a:p>
        </p:txBody>
      </p:sp>
      <p:sp>
        <p:nvSpPr>
          <p:cNvPr id="11" name="TextBox 10"/>
          <p:cNvSpPr txBox="1"/>
          <p:nvPr/>
        </p:nvSpPr>
        <p:spPr>
          <a:xfrm>
            <a:off x="5012922" y="3857655"/>
            <a:ext cx="2634374" cy="215444"/>
          </a:xfrm>
          <a:prstGeom prst="rect">
            <a:avLst/>
          </a:prstGeom>
          <a:solidFill>
            <a:schemeClr val="bg1"/>
          </a:solidFill>
        </p:spPr>
        <p:txBody>
          <a:bodyPr wrap="square" rtlCol="0">
            <a:spAutoFit/>
          </a:bodyPr>
          <a:lstStyle/>
          <a:p>
            <a:endParaRPr lang="en-US" sz="800" dirty="0"/>
          </a:p>
        </p:txBody>
      </p:sp>
      <p:sp>
        <p:nvSpPr>
          <p:cNvPr id="12" name="TextBox 11"/>
          <p:cNvSpPr txBox="1"/>
          <p:nvPr/>
        </p:nvSpPr>
        <p:spPr>
          <a:xfrm>
            <a:off x="7467600" y="3533001"/>
            <a:ext cx="1567574" cy="276999"/>
          </a:xfrm>
          <a:prstGeom prst="rect">
            <a:avLst/>
          </a:prstGeom>
          <a:solidFill>
            <a:schemeClr val="bg1"/>
          </a:solidFill>
        </p:spPr>
        <p:txBody>
          <a:bodyPr wrap="square" rtlCol="0">
            <a:spAutoFit/>
          </a:bodyPr>
          <a:lstStyle/>
          <a:p>
            <a:endParaRPr lang="en-US" sz="1200" dirty="0"/>
          </a:p>
        </p:txBody>
      </p:sp>
      <p:cxnSp>
        <p:nvCxnSpPr>
          <p:cNvPr id="14" name="Straight Connector 13"/>
          <p:cNvCxnSpPr/>
          <p:nvPr/>
        </p:nvCxnSpPr>
        <p:spPr>
          <a:xfrm flipV="1">
            <a:off x="4278336" y="4012271"/>
            <a:ext cx="4756838" cy="18576"/>
          </a:xfrm>
          <a:prstGeom prst="line">
            <a:avLst/>
          </a:prstGeom>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xmlns="" val="76555420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p:cNvSpPr txBox="1">
            <a:spLocks noChangeArrowheads="1"/>
          </p:cNvSpPr>
          <p:nvPr/>
        </p:nvSpPr>
        <p:spPr>
          <a:xfrm>
            <a:off x="214029" y="1450031"/>
            <a:ext cx="8610600" cy="5029200"/>
          </a:xfrm>
          <a:prstGeom prst="rect">
            <a:avLst/>
          </a:prstGeom>
          <a:effectLst>
            <a:glow>
              <a:schemeClr val="accent1">
                <a:alpha val="40000"/>
              </a:schemeClr>
            </a:glow>
          </a:effectLst>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50000"/>
              </a:lnSpc>
              <a:buFont typeface="Wingdings" pitchFamily="2" charset="2"/>
              <a:buChar char="v"/>
            </a:pPr>
            <a:r>
              <a:rPr lang="en-US" sz="2000" b="1" dirty="0" smtClean="0">
                <a:solidFill>
                  <a:srgbClr val="0070C0"/>
                </a:solidFill>
                <a:latin typeface="Arial" panose="020B0604020202020204" pitchFamily="34" charset="0"/>
                <a:cs typeface="Arial" panose="020B0604020202020204" pitchFamily="34" charset="0"/>
              </a:rPr>
              <a:t>Soil pipe: </a:t>
            </a:r>
            <a:r>
              <a:rPr lang="en-US" sz="2000" b="1" dirty="0" smtClean="0">
                <a:latin typeface="Arial" panose="020B0604020202020204" pitchFamily="34" charset="0"/>
                <a:cs typeface="Arial" panose="020B0604020202020204" pitchFamily="34" charset="0"/>
              </a:rPr>
              <a:t>A soil pipe is a pipe through which </a:t>
            </a:r>
            <a:r>
              <a:rPr lang="en-US" sz="2000" b="1" dirty="0" smtClean="0">
                <a:solidFill>
                  <a:srgbClr val="0070C0"/>
                </a:solidFill>
                <a:latin typeface="Arial" panose="020B0604020202020204" pitchFamily="34" charset="0"/>
                <a:cs typeface="Arial" panose="020B0604020202020204" pitchFamily="34" charset="0"/>
              </a:rPr>
              <a:t>human waste flows</a:t>
            </a:r>
            <a:r>
              <a:rPr lang="en-US" sz="2000" b="1" dirty="0" smtClean="0">
                <a:latin typeface="Arial" panose="020B0604020202020204" pitchFamily="34" charset="0"/>
                <a:cs typeface="Arial" panose="020B0604020202020204" pitchFamily="34" charset="0"/>
              </a:rPr>
              <a:t>.</a:t>
            </a:r>
          </a:p>
          <a:p>
            <a:pPr>
              <a:lnSpc>
                <a:spcPct val="150000"/>
              </a:lnSpc>
              <a:buFont typeface="Wingdings" pitchFamily="2" charset="2"/>
              <a:buChar char="v"/>
            </a:pPr>
            <a:r>
              <a:rPr lang="en-US" sz="2000" b="1" dirty="0" smtClean="0">
                <a:solidFill>
                  <a:srgbClr val="0070C0"/>
                </a:solidFill>
                <a:latin typeface="Arial" panose="020B0604020202020204" pitchFamily="34" charset="0"/>
                <a:cs typeface="Arial" panose="020B0604020202020204" pitchFamily="34" charset="0"/>
              </a:rPr>
              <a:t>Water Pipe: </a:t>
            </a:r>
            <a:r>
              <a:rPr lang="en-US" sz="2000" b="1" dirty="0" smtClean="0">
                <a:latin typeface="Arial" panose="020B0604020202020204" pitchFamily="34" charset="0"/>
                <a:cs typeface="Arial" panose="020B0604020202020204" pitchFamily="34" charset="0"/>
              </a:rPr>
              <a:t>it is a pipe which </a:t>
            </a:r>
            <a:r>
              <a:rPr lang="en-US" sz="2000" b="1" dirty="0" smtClean="0">
                <a:solidFill>
                  <a:srgbClr val="0070C0"/>
                </a:solidFill>
                <a:latin typeface="Arial" panose="020B0604020202020204" pitchFamily="34" charset="0"/>
                <a:cs typeface="Arial" panose="020B0604020202020204" pitchFamily="34" charset="0"/>
              </a:rPr>
              <a:t>carries only the liquid waste</a:t>
            </a:r>
            <a:r>
              <a:rPr lang="en-US" sz="2000" b="1" dirty="0" smtClean="0">
                <a:latin typeface="Arial" panose="020B0604020202020204" pitchFamily="34" charset="0"/>
                <a:cs typeface="Arial" panose="020B0604020202020204" pitchFamily="34" charset="0"/>
              </a:rPr>
              <a:t>. It does not carry human waste.</a:t>
            </a:r>
          </a:p>
          <a:p>
            <a:pPr>
              <a:lnSpc>
                <a:spcPct val="150000"/>
              </a:lnSpc>
              <a:buFont typeface="Wingdings" pitchFamily="2" charset="2"/>
              <a:buChar char="v"/>
            </a:pPr>
            <a:r>
              <a:rPr lang="en-US" sz="2000" b="1" dirty="0" smtClean="0">
                <a:solidFill>
                  <a:srgbClr val="0070C0"/>
                </a:solidFill>
                <a:latin typeface="Arial" panose="020B0604020202020204" pitchFamily="34" charset="0"/>
                <a:cs typeface="Arial" panose="020B0604020202020204" pitchFamily="34" charset="0"/>
              </a:rPr>
              <a:t>Vent pipe (or Stack): </a:t>
            </a:r>
            <a:r>
              <a:rPr lang="en-US" sz="2000" b="1" dirty="0">
                <a:latin typeface="Arial" panose="020B0604020202020204" pitchFamily="34" charset="0"/>
                <a:cs typeface="Arial" panose="020B0604020202020204" pitchFamily="34" charset="0"/>
              </a:rPr>
              <a:t>A</a:t>
            </a:r>
            <a:r>
              <a:rPr lang="en-US" sz="2000" b="1" dirty="0" smtClean="0">
                <a:latin typeface="Arial" panose="020B0604020202020204" pitchFamily="34" charset="0"/>
                <a:cs typeface="Arial" panose="020B0604020202020204" pitchFamily="34" charset="0"/>
              </a:rPr>
              <a:t> pipe which is provided for the purpose of the ventilation of the system, </a:t>
            </a:r>
            <a:r>
              <a:rPr lang="en-US" sz="2000" b="1" dirty="0" smtClean="0">
                <a:solidFill>
                  <a:srgbClr val="0070C0"/>
                </a:solidFill>
                <a:latin typeface="Arial" panose="020B0604020202020204" pitchFamily="34" charset="0"/>
                <a:cs typeface="Arial" panose="020B0604020202020204" pitchFamily="34" charset="0"/>
              </a:rPr>
              <a:t>to facilitate exit of foul gases and relieves negative pressure exerted on trap seals.</a:t>
            </a:r>
            <a:r>
              <a:rPr lang="en-US" sz="2000" b="1" dirty="0" smtClean="0">
                <a:latin typeface="Arial" panose="020B0604020202020204" pitchFamily="34" charset="0"/>
                <a:cs typeface="Arial" panose="020B0604020202020204" pitchFamily="34" charset="0"/>
              </a:rPr>
              <a:t> It is carried at least </a:t>
            </a:r>
            <a:r>
              <a:rPr lang="en-US" sz="2000" b="1" dirty="0" smtClean="0">
                <a:solidFill>
                  <a:srgbClr val="0070C0"/>
                </a:solidFill>
                <a:latin typeface="Arial" panose="020B0604020202020204" pitchFamily="34" charset="0"/>
                <a:cs typeface="Arial" panose="020B0604020202020204" pitchFamily="34" charset="0"/>
              </a:rPr>
              <a:t>one metre higher than the roof level.</a:t>
            </a:r>
          </a:p>
          <a:p>
            <a:pPr>
              <a:lnSpc>
                <a:spcPct val="150000"/>
              </a:lnSpc>
              <a:buFont typeface="Wingdings" pitchFamily="2" charset="2"/>
              <a:buChar char="v"/>
            </a:pPr>
            <a:r>
              <a:rPr lang="en-US" sz="2000" b="1" dirty="0" smtClean="0">
                <a:solidFill>
                  <a:srgbClr val="0070C0"/>
                </a:solidFill>
                <a:latin typeface="Arial" panose="020B0604020202020204" pitchFamily="34" charset="0"/>
                <a:cs typeface="Arial" panose="020B0604020202020204" pitchFamily="34" charset="0"/>
              </a:rPr>
              <a:t>Rain water pipe: </a:t>
            </a:r>
            <a:r>
              <a:rPr lang="en-US" sz="2000" b="1" dirty="0" smtClean="0">
                <a:latin typeface="Arial" panose="020B0604020202020204" pitchFamily="34" charset="0"/>
                <a:cs typeface="Arial" panose="020B0604020202020204" pitchFamily="34" charset="0"/>
              </a:rPr>
              <a:t>rain water collection and discharge.</a:t>
            </a:r>
          </a:p>
        </p:txBody>
      </p:sp>
      <p:sp>
        <p:nvSpPr>
          <p:cNvPr id="3" name="Rectangle 3"/>
          <p:cNvSpPr txBox="1">
            <a:spLocks noChangeArrowheads="1"/>
          </p:cNvSpPr>
          <p:nvPr/>
        </p:nvSpPr>
        <p:spPr>
          <a:xfrm>
            <a:off x="111809" y="381000"/>
            <a:ext cx="8688936" cy="601329"/>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200" b="1" u="sng" dirty="0" smtClean="0">
                <a:solidFill>
                  <a:srgbClr val="0070C0"/>
                </a:solidFill>
                <a:latin typeface="Arial" panose="020B0604020202020204" pitchFamily="34" charset="0"/>
                <a:cs typeface="Arial" panose="020B0604020202020204" pitchFamily="34" charset="0"/>
              </a:rPr>
              <a:t>Definitions </a:t>
            </a:r>
            <a:r>
              <a:rPr lang="en-US" sz="3200" b="1" dirty="0" smtClean="0">
                <a:solidFill>
                  <a:srgbClr val="0070C0"/>
                </a:solidFill>
                <a:latin typeface="Arial" panose="020B0604020202020204" pitchFamily="34" charset="0"/>
                <a:cs typeface="Arial" panose="020B0604020202020204" pitchFamily="34" charset="0"/>
              </a:rPr>
              <a:t>: </a:t>
            </a:r>
            <a:r>
              <a:rPr lang="en-US" sz="2800" b="1" dirty="0" smtClean="0">
                <a:solidFill>
                  <a:srgbClr val="0070C0"/>
                </a:solidFill>
                <a:latin typeface="Arial" panose="020B0604020202020204" pitchFamily="34" charset="0"/>
                <a:cs typeface="Arial" panose="020B0604020202020204" pitchFamily="34" charset="0"/>
              </a:rPr>
              <a:t>Sanitary and Waste </a:t>
            </a:r>
            <a:r>
              <a:rPr lang="en-US" sz="2800" b="1" dirty="0">
                <a:solidFill>
                  <a:srgbClr val="0070C0"/>
                </a:solidFill>
                <a:latin typeface="Arial" panose="020B0604020202020204" pitchFamily="34" charset="0"/>
                <a:cs typeface="Arial" panose="020B0604020202020204" pitchFamily="34" charset="0"/>
              </a:rPr>
              <a:t>W</a:t>
            </a:r>
            <a:r>
              <a:rPr lang="en-US" sz="2800" b="1" dirty="0" smtClean="0">
                <a:solidFill>
                  <a:srgbClr val="0070C0"/>
                </a:solidFill>
                <a:latin typeface="Arial" panose="020B0604020202020204" pitchFamily="34" charset="0"/>
                <a:cs typeface="Arial" panose="020B0604020202020204" pitchFamily="34" charset="0"/>
              </a:rPr>
              <a:t>ater PIPES</a:t>
            </a:r>
            <a:endParaRPr lang="en-US" sz="2800" b="1" dirty="0">
              <a:solidFill>
                <a:srgbClr val="0070C0"/>
              </a:solidFill>
              <a:latin typeface="Arial" panose="020B0604020202020204" pitchFamily="34" charset="0"/>
              <a:cs typeface="Arial" panose="020B0604020202020204" pitchFamily="34" charset="0"/>
            </a:endParaRPr>
          </a:p>
        </p:txBody>
      </p:sp>
      <p:sp>
        <p:nvSpPr>
          <p:cNvPr id="4" name="TextBox 3"/>
          <p:cNvSpPr txBox="1"/>
          <p:nvPr/>
        </p:nvSpPr>
        <p:spPr>
          <a:xfrm>
            <a:off x="6667145" y="6248399"/>
            <a:ext cx="2133600" cy="461665"/>
          </a:xfrm>
          <a:prstGeom prst="rect">
            <a:avLst/>
          </a:prstGeom>
          <a:noFill/>
        </p:spPr>
        <p:txBody>
          <a:bodyPr wrap="square" rtlCol="0">
            <a:spAutoFit/>
          </a:bodyPr>
          <a:lstStyle/>
          <a:p>
            <a:r>
              <a:rPr lang="en-GB" sz="2400" b="1" dirty="0" smtClean="0">
                <a:solidFill>
                  <a:srgbClr val="0070C0"/>
                </a:solidFill>
              </a:rPr>
              <a:t>COPY DOWN</a:t>
            </a:r>
            <a:endParaRPr lang="en-GB" sz="2400" b="1" dirty="0">
              <a:solidFill>
                <a:srgbClr val="0070C0"/>
              </a:solidFill>
            </a:endParaRPr>
          </a:p>
        </p:txBody>
      </p:sp>
    </p:spTree>
    <p:extLst>
      <p:ext uri="{BB962C8B-B14F-4D97-AF65-F5344CB8AC3E}">
        <p14:creationId xmlns:p14="http://schemas.microsoft.com/office/powerpoint/2010/main" xmlns="" val="528007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28600" y="1295400"/>
            <a:ext cx="8451791" cy="5786199"/>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v"/>
            </a:pPr>
            <a:r>
              <a:rPr lang="en-GB" sz="2000" b="1" dirty="0" smtClean="0">
                <a:solidFill>
                  <a:srgbClr val="0070C0"/>
                </a:solidFill>
                <a:latin typeface="Arial" panose="020B0604020202020204" pitchFamily="34" charset="0"/>
                <a:cs typeface="Arial" panose="020B0604020202020204" pitchFamily="34" charset="0"/>
              </a:rPr>
              <a:t>Trap : </a:t>
            </a:r>
            <a:r>
              <a:rPr lang="en-GB" sz="2000" dirty="0" smtClean="0">
                <a:latin typeface="Arial" panose="020B0604020202020204" pitchFamily="34" charset="0"/>
                <a:cs typeface="Arial" panose="020B0604020202020204" pitchFamily="34" charset="0"/>
              </a:rPr>
              <a:t>A fitting or device designed and constructed </a:t>
            </a:r>
            <a:r>
              <a:rPr lang="en-GB" sz="2000" b="1" dirty="0" smtClean="0">
                <a:solidFill>
                  <a:srgbClr val="0070C0"/>
                </a:solidFill>
                <a:latin typeface="Arial" panose="020B0604020202020204" pitchFamily="34" charset="0"/>
                <a:cs typeface="Arial" panose="020B0604020202020204" pitchFamily="34" charset="0"/>
              </a:rPr>
              <a:t>to provide</a:t>
            </a:r>
            <a:r>
              <a:rPr lang="en-GB" sz="2000" dirty="0" smtClean="0">
                <a:latin typeface="Arial" panose="020B0604020202020204" pitchFamily="34" charset="0"/>
                <a:cs typeface="Arial" panose="020B0604020202020204" pitchFamily="34" charset="0"/>
              </a:rPr>
              <a:t>, when properly vented, </a:t>
            </a:r>
            <a:r>
              <a:rPr lang="en-GB" sz="2000" b="1" dirty="0" smtClean="0">
                <a:solidFill>
                  <a:srgbClr val="0070C0"/>
                </a:solidFill>
                <a:latin typeface="Arial" panose="020B0604020202020204" pitchFamily="34" charset="0"/>
                <a:cs typeface="Arial" panose="020B0604020202020204" pitchFamily="34" charset="0"/>
              </a:rPr>
              <a:t>a liquid seal which prevents the backflow of foul air or methane gas </a:t>
            </a:r>
            <a:r>
              <a:rPr lang="en-GB" sz="2000" dirty="0" smtClean="0">
                <a:latin typeface="Arial" panose="020B0604020202020204" pitchFamily="34" charset="0"/>
                <a:cs typeface="Arial" panose="020B0604020202020204" pitchFamily="34" charset="0"/>
              </a:rPr>
              <a:t>affecting the flow of sewage or wastewater through it to the discharge.</a:t>
            </a:r>
            <a:r>
              <a:rPr lang="en-US" sz="2000" dirty="0" smtClean="0">
                <a:latin typeface="Microsoft PhagsPa" pitchFamily="34" charset="0"/>
              </a:rPr>
              <a:t> </a:t>
            </a:r>
            <a:r>
              <a:rPr lang="en-US" sz="2000" dirty="0">
                <a:latin typeface="Arial" panose="020B0604020202020204" pitchFamily="34" charset="0"/>
                <a:cs typeface="Arial" panose="020B0604020202020204" pitchFamily="34" charset="0"/>
              </a:rPr>
              <a:t>The </a:t>
            </a:r>
            <a:r>
              <a:rPr lang="en-US" sz="2000" b="1" dirty="0">
                <a:solidFill>
                  <a:srgbClr val="0070C0"/>
                </a:solidFill>
                <a:latin typeface="Arial" panose="020B0604020202020204" pitchFamily="34" charset="0"/>
                <a:cs typeface="Arial" panose="020B0604020202020204" pitchFamily="34" charset="0"/>
              </a:rPr>
              <a:t>depth of water seal represents its strength or effectiveness</a:t>
            </a:r>
            <a:r>
              <a:rPr lang="en-US" sz="2000" dirty="0">
                <a:latin typeface="Arial" panose="020B0604020202020204" pitchFamily="34" charset="0"/>
                <a:cs typeface="Arial" panose="020B0604020202020204" pitchFamily="34" charset="0"/>
              </a:rPr>
              <a:t>. </a:t>
            </a:r>
            <a:r>
              <a:rPr lang="en-US" sz="2000" b="1" dirty="0">
                <a:solidFill>
                  <a:srgbClr val="0070C0"/>
                </a:solidFill>
                <a:latin typeface="Arial" panose="020B0604020202020204" pitchFamily="34" charset="0"/>
                <a:cs typeface="Arial" panose="020B0604020202020204" pitchFamily="34" charset="0"/>
              </a:rPr>
              <a:t>Greater the depth of water seal more effective is the trap.</a:t>
            </a:r>
            <a:r>
              <a:rPr lang="en-US" sz="2000" dirty="0">
                <a:latin typeface="Arial" panose="020B0604020202020204" pitchFamily="34" charset="0"/>
                <a:cs typeface="Arial" panose="020B0604020202020204" pitchFamily="34" charset="0"/>
              </a:rPr>
              <a:t> The depth of water seal varies from </a:t>
            </a:r>
            <a:r>
              <a:rPr lang="en-US" sz="2000" b="1" dirty="0">
                <a:solidFill>
                  <a:srgbClr val="0070C0"/>
                </a:solidFill>
                <a:latin typeface="Arial" panose="020B0604020202020204" pitchFamily="34" charset="0"/>
                <a:cs typeface="Arial" panose="020B0604020202020204" pitchFamily="34" charset="0"/>
              </a:rPr>
              <a:t>25mm to 75mm</a:t>
            </a:r>
            <a:r>
              <a:rPr lang="en-US" sz="2000" b="1" dirty="0" smtClean="0">
                <a:solidFill>
                  <a:srgbClr val="0070C0"/>
                </a:solidFill>
                <a:latin typeface="Arial" panose="020B0604020202020204" pitchFamily="34" charset="0"/>
                <a:cs typeface="Arial" panose="020B0604020202020204" pitchFamily="34" charset="0"/>
              </a:rPr>
              <a:t>.</a:t>
            </a:r>
          </a:p>
          <a:p>
            <a:pPr marL="285750" indent="-285750" algn="just">
              <a:lnSpc>
                <a:spcPct val="150000"/>
              </a:lnSpc>
              <a:buFont typeface="Wingdings" panose="05000000000000000000" pitchFamily="2" charset="2"/>
              <a:buChar char="v"/>
            </a:pPr>
            <a:endParaRPr lang="en-US" sz="20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v"/>
            </a:pPr>
            <a:r>
              <a:rPr lang="en-GB" sz="2000" b="1" dirty="0" smtClean="0">
                <a:solidFill>
                  <a:srgbClr val="0070C0"/>
                </a:solidFill>
                <a:latin typeface="Arial" panose="020B0604020202020204" pitchFamily="34" charset="0"/>
                <a:cs typeface="Arial" panose="020B0604020202020204" pitchFamily="34" charset="0"/>
              </a:rPr>
              <a:t>Branch : </a:t>
            </a:r>
            <a:r>
              <a:rPr lang="en-GB" sz="2000" dirty="0" smtClean="0">
                <a:latin typeface="Arial" panose="020B0604020202020204" pitchFamily="34" charset="0"/>
                <a:cs typeface="Arial" panose="020B0604020202020204" pitchFamily="34" charset="0"/>
              </a:rPr>
              <a:t>Any part of the piping system other than the main or (vent) stack.</a:t>
            </a:r>
          </a:p>
          <a:p>
            <a:pPr marL="285750" indent="-285750">
              <a:lnSpc>
                <a:spcPct val="150000"/>
              </a:lnSpc>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endParaRPr lang="en-GB" sz="2000" i="1" dirty="0">
              <a:latin typeface="Arial" panose="020B0604020202020204" pitchFamily="34" charset="0"/>
              <a:cs typeface="Arial" panose="020B0604020202020204" pitchFamily="34" charset="0"/>
            </a:endParaRPr>
          </a:p>
        </p:txBody>
      </p:sp>
      <p:sp>
        <p:nvSpPr>
          <p:cNvPr id="7" name="Rectangle 3"/>
          <p:cNvSpPr txBox="1">
            <a:spLocks noChangeArrowheads="1"/>
          </p:cNvSpPr>
          <p:nvPr/>
        </p:nvSpPr>
        <p:spPr>
          <a:xfrm>
            <a:off x="5561532" y="199985"/>
            <a:ext cx="3354936" cy="601329"/>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200" b="1" dirty="0" smtClean="0">
                <a:solidFill>
                  <a:srgbClr val="0070C0"/>
                </a:solidFill>
                <a:latin typeface="Arial" panose="020B0604020202020204" pitchFamily="34" charset="0"/>
                <a:cs typeface="Arial" panose="020B0604020202020204" pitchFamily="34" charset="0"/>
              </a:rPr>
              <a:t>(contd.)</a:t>
            </a:r>
            <a:endParaRPr lang="en-US" sz="3200" b="1" dirty="0">
              <a:solidFill>
                <a:srgbClr val="0070C0"/>
              </a:solidFill>
              <a:latin typeface="Arial" panose="020B0604020202020204" pitchFamily="34" charset="0"/>
              <a:cs typeface="Arial" panose="020B0604020202020204" pitchFamily="34" charset="0"/>
            </a:endParaRPr>
          </a:p>
        </p:txBody>
      </p:sp>
      <p:sp>
        <p:nvSpPr>
          <p:cNvPr id="4" name="TextBox 3"/>
          <p:cNvSpPr txBox="1"/>
          <p:nvPr/>
        </p:nvSpPr>
        <p:spPr>
          <a:xfrm>
            <a:off x="6774907" y="5943600"/>
            <a:ext cx="2133600" cy="461665"/>
          </a:xfrm>
          <a:prstGeom prst="rect">
            <a:avLst/>
          </a:prstGeom>
          <a:noFill/>
        </p:spPr>
        <p:txBody>
          <a:bodyPr wrap="square" rtlCol="0">
            <a:spAutoFit/>
          </a:bodyPr>
          <a:lstStyle/>
          <a:p>
            <a:r>
              <a:rPr lang="en-GB" sz="2400" b="1" dirty="0" smtClean="0">
                <a:solidFill>
                  <a:srgbClr val="0070C0"/>
                </a:solidFill>
              </a:rPr>
              <a:t>COPY DOWN</a:t>
            </a:r>
            <a:endParaRPr lang="en-GB" sz="2400" b="1" dirty="0">
              <a:solidFill>
                <a:srgbClr val="0070C0"/>
              </a:solidFill>
            </a:endParaRPr>
          </a:p>
        </p:txBody>
      </p:sp>
      <p:sp>
        <p:nvSpPr>
          <p:cNvPr id="2" name="Rectangle 1"/>
          <p:cNvSpPr/>
          <p:nvPr/>
        </p:nvSpPr>
        <p:spPr>
          <a:xfrm>
            <a:off x="457200" y="262172"/>
            <a:ext cx="6477000" cy="523220"/>
          </a:xfrm>
          <a:prstGeom prst="rect">
            <a:avLst/>
          </a:prstGeom>
        </p:spPr>
        <p:txBody>
          <a:bodyPr wrap="square">
            <a:spAutoFit/>
          </a:bodyPr>
          <a:lstStyle/>
          <a:p>
            <a:pPr lvl="0"/>
            <a:r>
              <a:rPr lang="en-US" sz="2800" b="1" dirty="0">
                <a:solidFill>
                  <a:srgbClr val="0070C0"/>
                </a:solidFill>
                <a:latin typeface="Arial" panose="020B0604020202020204" pitchFamily="34" charset="0"/>
                <a:cs typeface="Arial" panose="020B0604020202020204" pitchFamily="34" charset="0"/>
              </a:rPr>
              <a:t>Sanitary and Waste Water PIPES</a:t>
            </a:r>
          </a:p>
        </p:txBody>
      </p:sp>
    </p:spTree>
    <p:extLst>
      <p:ext uri="{BB962C8B-B14F-4D97-AF65-F5344CB8AC3E}">
        <p14:creationId xmlns:p14="http://schemas.microsoft.com/office/powerpoint/2010/main" xmlns="" val="26241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1524000"/>
            <a:ext cx="8382000" cy="3785652"/>
          </a:xfrm>
          <a:prstGeom prst="rect">
            <a:avLst/>
          </a:prstGeom>
        </p:spPr>
        <p:txBody>
          <a:bodyPr wrap="square">
            <a:spAutoFit/>
          </a:bodyPr>
          <a:lstStyle/>
          <a:p>
            <a:pPr marL="285750" indent="-285750" algn="just">
              <a:lnSpc>
                <a:spcPct val="150000"/>
              </a:lnSpc>
              <a:buFont typeface="Wingdings" panose="05000000000000000000" pitchFamily="2" charset="2"/>
              <a:buChar char="v"/>
            </a:pPr>
            <a:r>
              <a:rPr lang="en-GB" sz="2000" b="1" dirty="0">
                <a:solidFill>
                  <a:srgbClr val="0070C0"/>
                </a:solidFill>
                <a:latin typeface="Arial" panose="020B0604020202020204" pitchFamily="34" charset="0"/>
                <a:cs typeface="Arial" panose="020B0604020202020204" pitchFamily="34" charset="0"/>
              </a:rPr>
              <a:t>Building </a:t>
            </a:r>
            <a:r>
              <a:rPr lang="en-GB" sz="2000" b="1" dirty="0" smtClean="0">
                <a:solidFill>
                  <a:srgbClr val="0070C0"/>
                </a:solidFill>
                <a:latin typeface="Arial" panose="020B0604020202020204" pitchFamily="34" charset="0"/>
                <a:cs typeface="Arial" panose="020B0604020202020204" pitchFamily="34" charset="0"/>
              </a:rPr>
              <a:t>Drain </a:t>
            </a:r>
            <a:r>
              <a:rPr lang="en-GB" sz="2000" b="1" dirty="0">
                <a:solidFill>
                  <a:srgbClr val="0070C0"/>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The </a:t>
            </a:r>
            <a:r>
              <a:rPr lang="en-GB" sz="2000" b="1" dirty="0">
                <a:solidFill>
                  <a:srgbClr val="0070C0"/>
                </a:solidFill>
                <a:latin typeface="Arial" panose="020B0604020202020204" pitchFamily="34" charset="0"/>
                <a:cs typeface="Arial" panose="020B0604020202020204" pitchFamily="34" charset="0"/>
              </a:rPr>
              <a:t>lowest horizontal piping of the plumbing system </a:t>
            </a:r>
            <a:r>
              <a:rPr lang="en-GB" sz="2000" dirty="0">
                <a:latin typeface="Arial" panose="020B0604020202020204" pitchFamily="34" charset="0"/>
                <a:cs typeface="Arial" panose="020B0604020202020204" pitchFamily="34" charset="0"/>
              </a:rPr>
              <a:t>which </a:t>
            </a:r>
            <a:r>
              <a:rPr lang="en-GB" sz="2000" b="1" dirty="0">
                <a:solidFill>
                  <a:srgbClr val="0070C0"/>
                </a:solidFill>
                <a:latin typeface="Arial" panose="020B0604020202020204" pitchFamily="34" charset="0"/>
                <a:cs typeface="Arial" panose="020B0604020202020204" pitchFamily="34" charset="0"/>
              </a:rPr>
              <a:t>receives</a:t>
            </a:r>
            <a:r>
              <a:rPr lang="en-GB" sz="2000" dirty="0">
                <a:latin typeface="Arial" panose="020B0604020202020204" pitchFamily="34" charset="0"/>
                <a:cs typeface="Arial" panose="020B0604020202020204" pitchFamily="34" charset="0"/>
              </a:rPr>
              <a:t> the discharges from the soil pipe, </a:t>
            </a:r>
            <a:r>
              <a:rPr lang="en-GB" sz="2000" b="1" dirty="0">
                <a:solidFill>
                  <a:srgbClr val="0070C0"/>
                </a:solidFill>
                <a:latin typeface="Arial" panose="020B0604020202020204" pitchFamily="34" charset="0"/>
                <a:cs typeface="Arial" panose="020B0604020202020204" pitchFamily="34" charset="0"/>
              </a:rPr>
              <a:t>waste</a:t>
            </a:r>
            <a:r>
              <a:rPr lang="en-GB" sz="2000" dirty="0">
                <a:latin typeface="Arial" panose="020B0604020202020204" pitchFamily="34" charset="0"/>
                <a:cs typeface="Arial" panose="020B0604020202020204" pitchFamily="34" charset="0"/>
              </a:rPr>
              <a:t> and other water drainage pipes and </a:t>
            </a:r>
            <a:r>
              <a:rPr lang="en-GB" sz="2000" b="1" dirty="0">
                <a:solidFill>
                  <a:srgbClr val="0070C0"/>
                </a:solidFill>
                <a:latin typeface="Arial" panose="020B0604020202020204" pitchFamily="34" charset="0"/>
                <a:cs typeface="Arial" panose="020B0604020202020204" pitchFamily="34" charset="0"/>
              </a:rPr>
              <a:t>conveys it to the building main sewer</a:t>
            </a:r>
            <a:r>
              <a:rPr lang="en-GB" sz="2000" dirty="0">
                <a:latin typeface="Arial" panose="020B0604020202020204" pitchFamily="34" charset="0"/>
                <a:cs typeface="Arial" panose="020B0604020202020204" pitchFamily="34" charset="0"/>
              </a:rPr>
              <a:t>.</a:t>
            </a:r>
          </a:p>
          <a:p>
            <a:pPr marL="285750" indent="-285750" algn="just">
              <a:lnSpc>
                <a:spcPct val="150000"/>
              </a:lnSpc>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v"/>
            </a:pPr>
            <a:r>
              <a:rPr lang="en-GB" sz="2000" b="1" dirty="0">
                <a:solidFill>
                  <a:srgbClr val="0070C0"/>
                </a:solidFill>
                <a:latin typeface="Arial" panose="020B0604020202020204" pitchFamily="34" charset="0"/>
                <a:cs typeface="Arial" panose="020B0604020202020204" pitchFamily="34" charset="0"/>
              </a:rPr>
              <a:t>Building Sewer : Extends from the building drain </a:t>
            </a:r>
            <a:r>
              <a:rPr lang="en-GB" sz="2000" dirty="0">
                <a:latin typeface="Arial" panose="020B0604020202020204" pitchFamily="34" charset="0"/>
                <a:cs typeface="Arial" panose="020B0604020202020204" pitchFamily="34" charset="0"/>
              </a:rPr>
              <a:t>at a minimum </a:t>
            </a:r>
            <a:r>
              <a:rPr lang="en-GB" sz="2000" dirty="0" smtClean="0">
                <a:latin typeface="Arial" panose="020B0604020202020204" pitchFamily="34" charset="0"/>
                <a:cs typeface="Arial" panose="020B0604020202020204" pitchFamily="34" charset="0"/>
              </a:rPr>
              <a:t>of 0.6 </a:t>
            </a:r>
            <a:r>
              <a:rPr lang="en-GB" sz="2000" dirty="0">
                <a:latin typeface="Arial" panose="020B0604020202020204" pitchFamily="34" charset="0"/>
                <a:cs typeface="Arial" panose="020B0604020202020204" pitchFamily="34" charset="0"/>
              </a:rPr>
              <a:t>metre from the outside face of the foundation of the building </a:t>
            </a:r>
            <a:r>
              <a:rPr lang="en-GB" sz="2000" b="1" dirty="0">
                <a:solidFill>
                  <a:srgbClr val="0070C0"/>
                </a:solidFill>
                <a:latin typeface="Arial" panose="020B0604020202020204" pitchFamily="34" charset="0"/>
                <a:cs typeface="Arial" panose="020B0604020202020204" pitchFamily="34" charset="0"/>
              </a:rPr>
              <a:t>to the junction with the street (main) sewer </a:t>
            </a:r>
            <a:r>
              <a:rPr lang="en-GB" sz="2000" dirty="0">
                <a:latin typeface="Arial" panose="020B0604020202020204" pitchFamily="34" charset="0"/>
                <a:cs typeface="Arial" panose="020B0604020202020204" pitchFamily="34" charset="0"/>
              </a:rPr>
              <a:t>or any point of discharge.</a:t>
            </a:r>
          </a:p>
        </p:txBody>
      </p:sp>
      <p:sp>
        <p:nvSpPr>
          <p:cNvPr id="3" name="Rectangle 2"/>
          <p:cNvSpPr/>
          <p:nvPr/>
        </p:nvSpPr>
        <p:spPr>
          <a:xfrm>
            <a:off x="457200" y="262172"/>
            <a:ext cx="6477000" cy="523220"/>
          </a:xfrm>
          <a:prstGeom prst="rect">
            <a:avLst/>
          </a:prstGeom>
        </p:spPr>
        <p:txBody>
          <a:bodyPr wrap="square">
            <a:spAutoFit/>
          </a:bodyPr>
          <a:lstStyle/>
          <a:p>
            <a:pPr lvl="0"/>
            <a:r>
              <a:rPr lang="en-US" sz="2800" b="1" dirty="0">
                <a:solidFill>
                  <a:srgbClr val="0070C0"/>
                </a:solidFill>
                <a:latin typeface="Arial" panose="020B0604020202020204" pitchFamily="34" charset="0"/>
                <a:cs typeface="Arial" panose="020B0604020202020204" pitchFamily="34" charset="0"/>
              </a:rPr>
              <a:t>Sanitary and Waste Water PIPES</a:t>
            </a:r>
          </a:p>
        </p:txBody>
      </p:sp>
      <p:sp>
        <p:nvSpPr>
          <p:cNvPr id="4" name="Rectangle 3"/>
          <p:cNvSpPr txBox="1">
            <a:spLocks noChangeArrowheads="1"/>
          </p:cNvSpPr>
          <p:nvPr/>
        </p:nvSpPr>
        <p:spPr>
          <a:xfrm>
            <a:off x="5561532" y="199985"/>
            <a:ext cx="3354936" cy="601329"/>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200" b="1" dirty="0" smtClean="0">
                <a:solidFill>
                  <a:srgbClr val="0070C0"/>
                </a:solidFill>
                <a:latin typeface="Arial" panose="020B0604020202020204" pitchFamily="34" charset="0"/>
                <a:cs typeface="Arial" panose="020B0604020202020204" pitchFamily="34" charset="0"/>
              </a:rPr>
              <a:t>(contd.)</a:t>
            </a:r>
            <a:endParaRPr lang="en-US" sz="3200" b="1"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595687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a:xfrm>
            <a:off x="-152400" y="-26692"/>
            <a:ext cx="6422303" cy="601329"/>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4000" b="1" dirty="0" smtClean="0">
                <a:latin typeface="Microsoft PhagsPa" pitchFamily="34" charset="0"/>
              </a:rPr>
              <a:t>Sanitary system PIPES</a:t>
            </a:r>
            <a:endParaRPr lang="en-US" sz="4000" b="1" dirty="0">
              <a:latin typeface="Microsoft PhagsPa" pitchFamily="34" charset="0"/>
            </a:endParaRPr>
          </a:p>
        </p:txBody>
      </p:sp>
      <p:grpSp>
        <p:nvGrpSpPr>
          <p:cNvPr id="5" name="Group 5"/>
          <p:cNvGrpSpPr>
            <a:grpSpLocks/>
          </p:cNvGrpSpPr>
          <p:nvPr/>
        </p:nvGrpSpPr>
        <p:grpSpPr bwMode="auto">
          <a:xfrm>
            <a:off x="533400" y="762000"/>
            <a:ext cx="8001000" cy="5867400"/>
            <a:chOff x="-3" y="-3"/>
            <a:chExt cx="3767" cy="5754"/>
          </a:xfrm>
        </p:grpSpPr>
        <p:grpSp>
          <p:nvGrpSpPr>
            <p:cNvPr id="6" name="Group 6"/>
            <p:cNvGrpSpPr>
              <a:grpSpLocks/>
            </p:cNvGrpSpPr>
            <p:nvPr/>
          </p:nvGrpSpPr>
          <p:grpSpPr bwMode="auto">
            <a:xfrm>
              <a:off x="0" y="0"/>
              <a:ext cx="3761" cy="5748"/>
              <a:chOff x="0" y="0"/>
              <a:chExt cx="3761" cy="5748"/>
            </a:xfrm>
          </p:grpSpPr>
          <p:grpSp>
            <p:nvGrpSpPr>
              <p:cNvPr id="8" name="Group 7"/>
              <p:cNvGrpSpPr>
                <a:grpSpLocks/>
              </p:cNvGrpSpPr>
              <p:nvPr/>
            </p:nvGrpSpPr>
            <p:grpSpPr bwMode="auto">
              <a:xfrm>
                <a:off x="0" y="0"/>
                <a:ext cx="789" cy="486"/>
                <a:chOff x="0" y="0"/>
                <a:chExt cx="789" cy="486"/>
              </a:xfrm>
            </p:grpSpPr>
            <p:sp>
              <p:nvSpPr>
                <p:cNvPr id="109" name="Rectangle 8"/>
                <p:cNvSpPr>
                  <a:spLocks noChangeArrowheads="1"/>
                </p:cNvSpPr>
                <p:nvPr/>
              </p:nvSpPr>
              <p:spPr bwMode="auto">
                <a:xfrm>
                  <a:off x="0" y="0"/>
                  <a:ext cx="789" cy="486"/>
                </a:xfrm>
                <a:prstGeom prst="rect">
                  <a:avLst/>
                </a:prstGeom>
                <a:solidFill>
                  <a:srgbClr val="CCFFCC"/>
                </a:soli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nvGrpSpPr>
                <p:cNvPr id="110" name="Group 9"/>
                <p:cNvGrpSpPr>
                  <a:grpSpLocks/>
                </p:cNvGrpSpPr>
                <p:nvPr/>
              </p:nvGrpSpPr>
              <p:grpSpPr bwMode="auto">
                <a:xfrm>
                  <a:off x="0" y="0"/>
                  <a:ext cx="789" cy="394"/>
                  <a:chOff x="0" y="0"/>
                  <a:chExt cx="789" cy="394"/>
                </a:xfrm>
              </p:grpSpPr>
              <p:sp>
                <p:nvSpPr>
                  <p:cNvPr id="111" name="Rectangle 10"/>
                  <p:cNvSpPr>
                    <a:spLocks noChangeArrowheads="1"/>
                  </p:cNvSpPr>
                  <p:nvPr/>
                </p:nvSpPr>
                <p:spPr bwMode="auto">
                  <a:xfrm>
                    <a:off x="23" y="23"/>
                    <a:ext cx="743" cy="348"/>
                  </a:xfrm>
                  <a:prstGeom prst="rect">
                    <a:avLst/>
                  </a:prstGeom>
                  <a:solidFill>
                    <a:srgbClr val="CCFFCC"/>
                  </a:soli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500" b="1">
                        <a:latin typeface="Times New Roman" pitchFamily="16" charset="0"/>
                        <a:ea typeface="新細明體" pitchFamily="18" charset="-120"/>
                      </a:rPr>
                      <a:t>Material</a:t>
                    </a:r>
                  </a:p>
                  <a:p>
                    <a:pPr algn="ctr"/>
                    <a:endParaRPr lang="en-US" altLang="zh-TW" sz="1500" b="1">
                      <a:latin typeface="Times New Roman" pitchFamily="16" charset="0"/>
                      <a:ea typeface="新細明體" pitchFamily="18" charset="-120"/>
                    </a:endParaRPr>
                  </a:p>
                </p:txBody>
              </p:sp>
              <p:sp>
                <p:nvSpPr>
                  <p:cNvPr id="112" name="Rectangle 11"/>
                  <p:cNvSpPr>
                    <a:spLocks noChangeArrowheads="1"/>
                  </p:cNvSpPr>
                  <p:nvPr/>
                </p:nvSpPr>
                <p:spPr bwMode="auto">
                  <a:xfrm>
                    <a:off x="0" y="0"/>
                    <a:ext cx="789" cy="394"/>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grpSp>
            <p:nvGrpSpPr>
              <p:cNvPr id="9" name="Group 12"/>
              <p:cNvGrpSpPr>
                <a:grpSpLocks/>
              </p:cNvGrpSpPr>
              <p:nvPr/>
            </p:nvGrpSpPr>
            <p:grpSpPr bwMode="auto">
              <a:xfrm>
                <a:off x="789" y="0"/>
                <a:ext cx="1486" cy="486"/>
                <a:chOff x="789" y="0"/>
                <a:chExt cx="1486" cy="486"/>
              </a:xfrm>
            </p:grpSpPr>
            <p:sp>
              <p:nvSpPr>
                <p:cNvPr id="105" name="Rectangle 13"/>
                <p:cNvSpPr>
                  <a:spLocks noChangeArrowheads="1"/>
                </p:cNvSpPr>
                <p:nvPr/>
              </p:nvSpPr>
              <p:spPr bwMode="auto">
                <a:xfrm>
                  <a:off x="789" y="0"/>
                  <a:ext cx="1486" cy="486"/>
                </a:xfrm>
                <a:prstGeom prst="rect">
                  <a:avLst/>
                </a:prstGeom>
                <a:solidFill>
                  <a:srgbClr val="CCFFCC"/>
                </a:soli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nvGrpSpPr>
                <p:cNvPr id="106" name="Group 14"/>
                <p:cNvGrpSpPr>
                  <a:grpSpLocks/>
                </p:cNvGrpSpPr>
                <p:nvPr/>
              </p:nvGrpSpPr>
              <p:grpSpPr bwMode="auto">
                <a:xfrm>
                  <a:off x="789" y="0"/>
                  <a:ext cx="1486" cy="394"/>
                  <a:chOff x="789" y="0"/>
                  <a:chExt cx="1486" cy="394"/>
                </a:xfrm>
              </p:grpSpPr>
              <p:sp>
                <p:nvSpPr>
                  <p:cNvPr id="107" name="Rectangle 15"/>
                  <p:cNvSpPr>
                    <a:spLocks noChangeArrowheads="1"/>
                  </p:cNvSpPr>
                  <p:nvPr/>
                </p:nvSpPr>
                <p:spPr bwMode="auto">
                  <a:xfrm>
                    <a:off x="812" y="23"/>
                    <a:ext cx="1440" cy="348"/>
                  </a:xfrm>
                  <a:prstGeom prst="rect">
                    <a:avLst/>
                  </a:prstGeom>
                  <a:solidFill>
                    <a:srgbClr val="CCFFCC"/>
                  </a:soli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500" b="1">
                        <a:latin typeface="Times New Roman" pitchFamily="16" charset="0"/>
                        <a:ea typeface="新細明體" pitchFamily="18" charset="-120"/>
                      </a:rPr>
                      <a:t>Application</a:t>
                    </a:r>
                  </a:p>
                  <a:p>
                    <a:pPr algn="ctr"/>
                    <a:endParaRPr lang="en-US" altLang="zh-TW" sz="1500" b="1">
                      <a:latin typeface="Times New Roman" pitchFamily="16" charset="0"/>
                      <a:ea typeface="新細明體" pitchFamily="18" charset="-120"/>
                    </a:endParaRPr>
                  </a:p>
                </p:txBody>
              </p:sp>
              <p:sp>
                <p:nvSpPr>
                  <p:cNvPr id="108" name="Rectangle 16"/>
                  <p:cNvSpPr>
                    <a:spLocks noChangeArrowheads="1"/>
                  </p:cNvSpPr>
                  <p:nvPr/>
                </p:nvSpPr>
                <p:spPr bwMode="auto">
                  <a:xfrm>
                    <a:off x="789" y="0"/>
                    <a:ext cx="1486" cy="394"/>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grpSp>
            <p:nvGrpSpPr>
              <p:cNvPr id="10" name="Group 17"/>
              <p:cNvGrpSpPr>
                <a:grpSpLocks/>
              </p:cNvGrpSpPr>
              <p:nvPr/>
            </p:nvGrpSpPr>
            <p:grpSpPr bwMode="auto">
              <a:xfrm>
                <a:off x="2275" y="0"/>
                <a:ext cx="1486" cy="486"/>
                <a:chOff x="2275" y="0"/>
                <a:chExt cx="1486" cy="486"/>
              </a:xfrm>
            </p:grpSpPr>
            <p:sp>
              <p:nvSpPr>
                <p:cNvPr id="101" name="Rectangle 18"/>
                <p:cNvSpPr>
                  <a:spLocks noChangeArrowheads="1"/>
                </p:cNvSpPr>
                <p:nvPr/>
              </p:nvSpPr>
              <p:spPr bwMode="auto">
                <a:xfrm>
                  <a:off x="2275" y="0"/>
                  <a:ext cx="1486" cy="486"/>
                </a:xfrm>
                <a:prstGeom prst="rect">
                  <a:avLst/>
                </a:prstGeom>
                <a:solidFill>
                  <a:srgbClr val="CCFFCC"/>
                </a:soli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nvGrpSpPr>
                <p:cNvPr id="102" name="Group 19"/>
                <p:cNvGrpSpPr>
                  <a:grpSpLocks/>
                </p:cNvGrpSpPr>
                <p:nvPr/>
              </p:nvGrpSpPr>
              <p:grpSpPr bwMode="auto">
                <a:xfrm>
                  <a:off x="2275" y="0"/>
                  <a:ext cx="1486" cy="394"/>
                  <a:chOff x="2275" y="0"/>
                  <a:chExt cx="1486" cy="394"/>
                </a:xfrm>
              </p:grpSpPr>
              <p:sp>
                <p:nvSpPr>
                  <p:cNvPr id="103" name="Rectangle 20"/>
                  <p:cNvSpPr>
                    <a:spLocks noChangeArrowheads="1"/>
                  </p:cNvSpPr>
                  <p:nvPr/>
                </p:nvSpPr>
                <p:spPr bwMode="auto">
                  <a:xfrm>
                    <a:off x="2298" y="23"/>
                    <a:ext cx="1440" cy="348"/>
                  </a:xfrm>
                  <a:prstGeom prst="rect">
                    <a:avLst/>
                  </a:prstGeom>
                  <a:solidFill>
                    <a:srgbClr val="CCFFCC"/>
                  </a:soli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500" b="1">
                        <a:latin typeface="Times New Roman" pitchFamily="16" charset="0"/>
                        <a:ea typeface="新細明體" pitchFamily="18" charset="-120"/>
                      </a:rPr>
                      <a:t>Jointing</a:t>
                    </a:r>
                  </a:p>
                  <a:p>
                    <a:pPr algn="ctr"/>
                    <a:endParaRPr lang="en-US" altLang="zh-TW" sz="1400" b="1">
                      <a:latin typeface="Times New Roman" pitchFamily="16" charset="0"/>
                      <a:ea typeface="新細明體" pitchFamily="18" charset="-120"/>
                    </a:endParaRPr>
                  </a:p>
                </p:txBody>
              </p:sp>
              <p:sp>
                <p:nvSpPr>
                  <p:cNvPr id="104" name="Rectangle 21"/>
                  <p:cNvSpPr>
                    <a:spLocks noChangeArrowheads="1"/>
                  </p:cNvSpPr>
                  <p:nvPr/>
                </p:nvSpPr>
                <p:spPr bwMode="auto">
                  <a:xfrm>
                    <a:off x="2275" y="0"/>
                    <a:ext cx="1486" cy="394"/>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grpSp>
            <p:nvGrpSpPr>
              <p:cNvPr id="11" name="Group 22"/>
              <p:cNvGrpSpPr>
                <a:grpSpLocks/>
              </p:cNvGrpSpPr>
              <p:nvPr/>
            </p:nvGrpSpPr>
            <p:grpSpPr bwMode="auto">
              <a:xfrm>
                <a:off x="0" y="440"/>
                <a:ext cx="789" cy="500"/>
                <a:chOff x="0" y="440"/>
                <a:chExt cx="789" cy="500"/>
              </a:xfrm>
            </p:grpSpPr>
            <p:sp>
              <p:nvSpPr>
                <p:cNvPr id="99" name="Rectangle 23"/>
                <p:cNvSpPr>
                  <a:spLocks noChangeArrowheads="1"/>
                </p:cNvSpPr>
                <p:nvPr/>
              </p:nvSpPr>
              <p:spPr bwMode="auto">
                <a:xfrm>
                  <a:off x="23" y="463"/>
                  <a:ext cx="743" cy="45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dirty="0">
                      <a:latin typeface="Times New Roman" pitchFamily="16" charset="0"/>
                      <a:ea typeface="新細明體" pitchFamily="18" charset="-120"/>
                    </a:rPr>
                    <a:t>Cast iron</a:t>
                  </a:r>
                </a:p>
                <a:p>
                  <a:pPr algn="ctr"/>
                  <a:endParaRPr lang="en-US" altLang="zh-TW" sz="1400" b="1" dirty="0">
                    <a:latin typeface="Times New Roman" pitchFamily="16" charset="0"/>
                    <a:ea typeface="新細明體" pitchFamily="18" charset="-120"/>
                  </a:endParaRPr>
                </a:p>
              </p:txBody>
            </p:sp>
            <p:sp>
              <p:nvSpPr>
                <p:cNvPr id="100" name="Rectangle 24"/>
                <p:cNvSpPr>
                  <a:spLocks noChangeArrowheads="1"/>
                </p:cNvSpPr>
                <p:nvPr/>
              </p:nvSpPr>
              <p:spPr bwMode="auto">
                <a:xfrm>
                  <a:off x="0" y="440"/>
                  <a:ext cx="789" cy="50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12" name="Group 25"/>
              <p:cNvGrpSpPr>
                <a:grpSpLocks/>
              </p:cNvGrpSpPr>
              <p:nvPr/>
            </p:nvGrpSpPr>
            <p:grpSpPr bwMode="auto">
              <a:xfrm>
                <a:off x="789" y="440"/>
                <a:ext cx="1486" cy="500"/>
                <a:chOff x="789" y="440"/>
                <a:chExt cx="1486" cy="500"/>
              </a:xfrm>
            </p:grpSpPr>
            <p:sp>
              <p:nvSpPr>
                <p:cNvPr id="97" name="Rectangle 26"/>
                <p:cNvSpPr>
                  <a:spLocks noChangeArrowheads="1"/>
                </p:cNvSpPr>
                <p:nvPr/>
              </p:nvSpPr>
              <p:spPr bwMode="auto">
                <a:xfrm>
                  <a:off x="812" y="463"/>
                  <a:ext cx="1440" cy="45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GB" altLang="zh-TW" sz="1400" b="1" dirty="0" smtClean="0">
                      <a:latin typeface="Times New Roman" pitchFamily="16" charset="0"/>
                      <a:ea typeface="新細明體" pitchFamily="18" charset="-120"/>
                    </a:rPr>
                    <a:t>75</a:t>
                  </a:r>
                  <a:r>
                    <a:rPr lang="zh-TW" altLang="en-US" sz="1400" b="1" dirty="0" smtClean="0">
                      <a:latin typeface="Times New Roman" pitchFamily="16" charset="0"/>
                      <a:ea typeface="新細明體" pitchFamily="18" charset="-120"/>
                    </a:rPr>
                    <a:t> </a:t>
                  </a:r>
                  <a:r>
                    <a:rPr lang="en-US" altLang="zh-TW" sz="1400" b="1" dirty="0">
                      <a:latin typeface="Times New Roman" pitchFamily="16" charset="0"/>
                      <a:ea typeface="新細明體" pitchFamily="18" charset="-120"/>
                    </a:rPr>
                    <a:t>mm and </a:t>
                  </a:r>
                  <a:r>
                    <a:rPr lang="en-US" altLang="zh-TW" sz="1400" b="1" dirty="0" smtClean="0">
                      <a:latin typeface="Times New Roman" pitchFamily="16" charset="0"/>
                      <a:ea typeface="新細明體" pitchFamily="18" charset="-120"/>
                    </a:rPr>
                    <a:t>above -  </a:t>
                  </a:r>
                  <a:r>
                    <a:rPr lang="en-US" altLang="zh-TW" sz="1400" b="1" dirty="0">
                      <a:latin typeface="Times New Roman" pitchFamily="16" charset="0"/>
                      <a:ea typeface="新細明體" pitchFamily="18" charset="-120"/>
                    </a:rPr>
                    <a:t>vent and </a:t>
                  </a:r>
                  <a:r>
                    <a:rPr lang="en-US" altLang="zh-TW" sz="1400" b="1" dirty="0" smtClean="0">
                      <a:latin typeface="Times New Roman" pitchFamily="16" charset="0"/>
                      <a:ea typeface="新細明體" pitchFamily="18" charset="-120"/>
                    </a:rPr>
                    <a:t>water discharge </a:t>
                  </a:r>
                  <a:r>
                    <a:rPr lang="en-US" altLang="zh-TW" sz="1400" b="1" dirty="0">
                      <a:latin typeface="Times New Roman" pitchFamily="16" charset="0"/>
                      <a:ea typeface="新細明體" pitchFamily="18" charset="-120"/>
                    </a:rPr>
                    <a:t>stacks</a:t>
                  </a:r>
                </a:p>
                <a:p>
                  <a:pPr algn="ctr"/>
                  <a:endParaRPr lang="en-US" altLang="zh-TW" sz="1400" b="1" dirty="0">
                    <a:latin typeface="Times New Roman" pitchFamily="16" charset="0"/>
                    <a:ea typeface="新細明體" pitchFamily="18" charset="-120"/>
                  </a:endParaRPr>
                </a:p>
              </p:txBody>
            </p:sp>
            <p:sp>
              <p:nvSpPr>
                <p:cNvPr id="98" name="Rectangle 27"/>
                <p:cNvSpPr>
                  <a:spLocks noChangeArrowheads="1"/>
                </p:cNvSpPr>
                <p:nvPr/>
              </p:nvSpPr>
              <p:spPr bwMode="auto">
                <a:xfrm>
                  <a:off x="789" y="440"/>
                  <a:ext cx="1486" cy="50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13" name="Group 28"/>
              <p:cNvGrpSpPr>
                <a:grpSpLocks/>
              </p:cNvGrpSpPr>
              <p:nvPr/>
            </p:nvGrpSpPr>
            <p:grpSpPr bwMode="auto">
              <a:xfrm>
                <a:off x="2275" y="440"/>
                <a:ext cx="1486" cy="500"/>
                <a:chOff x="2275" y="440"/>
                <a:chExt cx="1486" cy="500"/>
              </a:xfrm>
            </p:grpSpPr>
            <p:sp>
              <p:nvSpPr>
                <p:cNvPr id="95" name="Rectangle 29"/>
                <p:cNvSpPr>
                  <a:spLocks noChangeArrowheads="1"/>
                </p:cNvSpPr>
                <p:nvPr/>
              </p:nvSpPr>
              <p:spPr bwMode="auto">
                <a:xfrm>
                  <a:off x="2298" y="463"/>
                  <a:ext cx="1440" cy="45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a:latin typeface="Times New Roman" pitchFamily="16" charset="0"/>
                      <a:ea typeface="新細明體" pitchFamily="18" charset="-120"/>
                    </a:rPr>
                    <a:t>Lead caulking with molten or fibrous lead; cold compound caulking</a:t>
                  </a:r>
                </a:p>
                <a:p>
                  <a:pPr algn="ctr"/>
                  <a:endParaRPr lang="en-US" altLang="zh-TW" sz="1400" b="1">
                    <a:latin typeface="Times New Roman" pitchFamily="16" charset="0"/>
                    <a:ea typeface="新細明體" pitchFamily="18" charset="-120"/>
                  </a:endParaRPr>
                </a:p>
              </p:txBody>
            </p:sp>
            <p:sp>
              <p:nvSpPr>
                <p:cNvPr id="96" name="Rectangle 30"/>
                <p:cNvSpPr>
                  <a:spLocks noChangeArrowheads="1"/>
                </p:cNvSpPr>
                <p:nvPr/>
              </p:nvSpPr>
              <p:spPr bwMode="auto">
                <a:xfrm>
                  <a:off x="2275" y="440"/>
                  <a:ext cx="1486" cy="50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14" name="Group 31"/>
              <p:cNvGrpSpPr>
                <a:grpSpLocks/>
              </p:cNvGrpSpPr>
              <p:nvPr/>
            </p:nvGrpSpPr>
            <p:grpSpPr bwMode="auto">
              <a:xfrm>
                <a:off x="0" y="986"/>
                <a:ext cx="789" cy="394"/>
                <a:chOff x="0" y="986"/>
                <a:chExt cx="789" cy="394"/>
              </a:xfrm>
            </p:grpSpPr>
            <p:sp>
              <p:nvSpPr>
                <p:cNvPr id="93" name="Rectangle 32"/>
                <p:cNvSpPr>
                  <a:spLocks noChangeArrowheads="1"/>
                </p:cNvSpPr>
                <p:nvPr/>
              </p:nvSpPr>
              <p:spPr bwMode="auto">
                <a:xfrm>
                  <a:off x="23" y="1009"/>
                  <a:ext cx="743" cy="34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a:latin typeface="Times New Roman" pitchFamily="16" charset="0"/>
                      <a:ea typeface="新細明體" pitchFamily="18" charset="-120"/>
                    </a:rPr>
                    <a:t>Galvanised steel</a:t>
                  </a:r>
                </a:p>
                <a:p>
                  <a:pPr algn="ctr"/>
                  <a:endParaRPr lang="en-US" altLang="zh-TW" sz="1400" b="1">
                    <a:latin typeface="Times New Roman" pitchFamily="16" charset="0"/>
                    <a:ea typeface="新細明體" pitchFamily="18" charset="-120"/>
                  </a:endParaRPr>
                </a:p>
              </p:txBody>
            </p:sp>
            <p:sp>
              <p:nvSpPr>
                <p:cNvPr id="94" name="Rectangle 33"/>
                <p:cNvSpPr>
                  <a:spLocks noChangeArrowheads="1"/>
                </p:cNvSpPr>
                <p:nvPr/>
              </p:nvSpPr>
              <p:spPr bwMode="auto">
                <a:xfrm>
                  <a:off x="0" y="986"/>
                  <a:ext cx="789" cy="394"/>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15" name="Group 34"/>
              <p:cNvGrpSpPr>
                <a:grpSpLocks/>
              </p:cNvGrpSpPr>
              <p:nvPr/>
            </p:nvGrpSpPr>
            <p:grpSpPr bwMode="auto">
              <a:xfrm>
                <a:off x="789" y="986"/>
                <a:ext cx="1486" cy="394"/>
                <a:chOff x="789" y="986"/>
                <a:chExt cx="1486" cy="394"/>
              </a:xfrm>
            </p:grpSpPr>
            <p:sp>
              <p:nvSpPr>
                <p:cNvPr id="91" name="Rectangle 35"/>
                <p:cNvSpPr>
                  <a:spLocks noChangeArrowheads="1"/>
                </p:cNvSpPr>
                <p:nvPr/>
              </p:nvSpPr>
              <p:spPr bwMode="auto">
                <a:xfrm>
                  <a:off x="812" y="1009"/>
                  <a:ext cx="1440" cy="34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a:latin typeface="Times New Roman" pitchFamily="16" charset="0"/>
                      <a:ea typeface="新細明體" pitchFamily="18" charset="-120"/>
                    </a:rPr>
                    <a:t>Waste pipe</a:t>
                  </a:r>
                </a:p>
                <a:p>
                  <a:pPr algn="ctr"/>
                  <a:endParaRPr lang="en-US" altLang="zh-TW" sz="1400" b="1">
                    <a:latin typeface="Times New Roman" pitchFamily="16" charset="0"/>
                    <a:ea typeface="新細明體" pitchFamily="18" charset="-120"/>
                  </a:endParaRPr>
                </a:p>
              </p:txBody>
            </p:sp>
            <p:sp>
              <p:nvSpPr>
                <p:cNvPr id="92" name="Rectangle 36"/>
                <p:cNvSpPr>
                  <a:spLocks noChangeArrowheads="1"/>
                </p:cNvSpPr>
                <p:nvPr/>
              </p:nvSpPr>
              <p:spPr bwMode="auto">
                <a:xfrm>
                  <a:off x="789" y="986"/>
                  <a:ext cx="1486" cy="394"/>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16" name="Group 37"/>
              <p:cNvGrpSpPr>
                <a:grpSpLocks/>
              </p:cNvGrpSpPr>
              <p:nvPr/>
            </p:nvGrpSpPr>
            <p:grpSpPr bwMode="auto">
              <a:xfrm>
                <a:off x="2275" y="986"/>
                <a:ext cx="1486" cy="394"/>
                <a:chOff x="2275" y="986"/>
                <a:chExt cx="1486" cy="394"/>
              </a:xfrm>
            </p:grpSpPr>
            <p:sp>
              <p:nvSpPr>
                <p:cNvPr id="89" name="Rectangle 38"/>
                <p:cNvSpPr>
                  <a:spLocks noChangeArrowheads="1"/>
                </p:cNvSpPr>
                <p:nvPr/>
              </p:nvSpPr>
              <p:spPr bwMode="auto">
                <a:xfrm>
                  <a:off x="2298" y="1009"/>
                  <a:ext cx="1440" cy="34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dirty="0" smtClean="0">
                      <a:latin typeface="Times New Roman" pitchFamily="16" charset="0"/>
                      <a:ea typeface="新細明體" pitchFamily="18" charset="-120"/>
                    </a:rPr>
                    <a:t>Screw thread</a:t>
                  </a:r>
                  <a:endParaRPr lang="en-US" altLang="zh-TW" sz="1400" b="1" dirty="0">
                    <a:latin typeface="Times New Roman" pitchFamily="16" charset="0"/>
                    <a:ea typeface="新細明體" pitchFamily="18" charset="-120"/>
                  </a:endParaRPr>
                </a:p>
                <a:p>
                  <a:pPr algn="ctr"/>
                  <a:endParaRPr lang="en-US" altLang="zh-TW" sz="1400" b="1" dirty="0">
                    <a:latin typeface="Times New Roman" pitchFamily="16" charset="0"/>
                    <a:ea typeface="新細明體" pitchFamily="18" charset="-120"/>
                  </a:endParaRPr>
                </a:p>
              </p:txBody>
            </p:sp>
            <p:sp>
              <p:nvSpPr>
                <p:cNvPr id="90" name="Rectangle 39"/>
                <p:cNvSpPr>
                  <a:spLocks noChangeArrowheads="1"/>
                </p:cNvSpPr>
                <p:nvPr/>
              </p:nvSpPr>
              <p:spPr bwMode="auto">
                <a:xfrm>
                  <a:off x="2275" y="986"/>
                  <a:ext cx="1486" cy="394"/>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17" name="Group 40"/>
              <p:cNvGrpSpPr>
                <a:grpSpLocks/>
              </p:cNvGrpSpPr>
              <p:nvPr/>
            </p:nvGrpSpPr>
            <p:grpSpPr bwMode="auto">
              <a:xfrm>
                <a:off x="0" y="1426"/>
                <a:ext cx="789" cy="500"/>
                <a:chOff x="0" y="1426"/>
                <a:chExt cx="789" cy="500"/>
              </a:xfrm>
            </p:grpSpPr>
            <p:sp>
              <p:nvSpPr>
                <p:cNvPr id="87" name="Rectangle 41"/>
                <p:cNvSpPr>
                  <a:spLocks noChangeArrowheads="1"/>
                </p:cNvSpPr>
                <p:nvPr/>
              </p:nvSpPr>
              <p:spPr bwMode="auto">
                <a:xfrm>
                  <a:off x="23" y="1449"/>
                  <a:ext cx="743" cy="45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a:latin typeface="Times New Roman" pitchFamily="16" charset="0"/>
                      <a:ea typeface="新細明體" pitchFamily="18" charset="-120"/>
                    </a:rPr>
                    <a:t>Copper</a:t>
                  </a:r>
                </a:p>
                <a:p>
                  <a:pPr algn="ctr"/>
                  <a:endParaRPr lang="en-US" altLang="zh-TW" sz="1400" b="1">
                    <a:latin typeface="Times New Roman" pitchFamily="16" charset="0"/>
                    <a:ea typeface="新細明體" pitchFamily="18" charset="-120"/>
                  </a:endParaRPr>
                </a:p>
              </p:txBody>
            </p:sp>
            <p:sp>
              <p:nvSpPr>
                <p:cNvPr id="88" name="Rectangle 42"/>
                <p:cNvSpPr>
                  <a:spLocks noChangeArrowheads="1"/>
                </p:cNvSpPr>
                <p:nvPr/>
              </p:nvSpPr>
              <p:spPr bwMode="auto">
                <a:xfrm>
                  <a:off x="0" y="1426"/>
                  <a:ext cx="789" cy="50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18" name="Group 43"/>
              <p:cNvGrpSpPr>
                <a:grpSpLocks/>
              </p:cNvGrpSpPr>
              <p:nvPr/>
            </p:nvGrpSpPr>
            <p:grpSpPr bwMode="auto">
              <a:xfrm>
                <a:off x="789" y="1426"/>
                <a:ext cx="1486" cy="500"/>
                <a:chOff x="789" y="1426"/>
                <a:chExt cx="1486" cy="500"/>
              </a:xfrm>
            </p:grpSpPr>
            <p:sp>
              <p:nvSpPr>
                <p:cNvPr id="85" name="Rectangle 44"/>
                <p:cNvSpPr>
                  <a:spLocks noChangeArrowheads="1"/>
                </p:cNvSpPr>
                <p:nvPr/>
              </p:nvSpPr>
              <p:spPr bwMode="auto">
                <a:xfrm>
                  <a:off x="812" y="1449"/>
                  <a:ext cx="1440" cy="45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dirty="0" smtClean="0">
                      <a:latin typeface="Times New Roman" pitchFamily="16" charset="0"/>
                      <a:ea typeface="新細明體" pitchFamily="18" charset="-120"/>
                    </a:rPr>
                    <a:t>Waste water </a:t>
                  </a:r>
                  <a:r>
                    <a:rPr lang="en-US" altLang="zh-TW" sz="1400" b="1" dirty="0">
                      <a:latin typeface="Times New Roman" pitchFamily="16" charset="0"/>
                      <a:ea typeface="新細明體" pitchFamily="18" charset="-120"/>
                    </a:rPr>
                    <a:t>pipes and traps</a:t>
                  </a:r>
                </a:p>
                <a:p>
                  <a:pPr algn="ctr"/>
                  <a:endParaRPr lang="en-US" altLang="zh-TW" sz="1400" b="1" dirty="0">
                    <a:latin typeface="Times New Roman" pitchFamily="16" charset="0"/>
                    <a:ea typeface="新細明體" pitchFamily="18" charset="-120"/>
                  </a:endParaRPr>
                </a:p>
              </p:txBody>
            </p:sp>
            <p:sp>
              <p:nvSpPr>
                <p:cNvPr id="86" name="Rectangle 45"/>
                <p:cNvSpPr>
                  <a:spLocks noChangeArrowheads="1"/>
                </p:cNvSpPr>
                <p:nvPr/>
              </p:nvSpPr>
              <p:spPr bwMode="auto">
                <a:xfrm>
                  <a:off x="789" y="1426"/>
                  <a:ext cx="1486" cy="50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19" name="Group 46"/>
              <p:cNvGrpSpPr>
                <a:grpSpLocks/>
              </p:cNvGrpSpPr>
              <p:nvPr/>
            </p:nvGrpSpPr>
            <p:grpSpPr bwMode="auto">
              <a:xfrm>
                <a:off x="2275" y="1426"/>
                <a:ext cx="1486" cy="500"/>
                <a:chOff x="2275" y="1426"/>
                <a:chExt cx="1486" cy="500"/>
              </a:xfrm>
            </p:grpSpPr>
            <p:sp>
              <p:nvSpPr>
                <p:cNvPr id="83" name="Rectangle 47"/>
                <p:cNvSpPr>
                  <a:spLocks noChangeArrowheads="1"/>
                </p:cNvSpPr>
                <p:nvPr/>
              </p:nvSpPr>
              <p:spPr bwMode="auto">
                <a:xfrm>
                  <a:off x="2298" y="1449"/>
                  <a:ext cx="1440" cy="45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dirty="0">
                      <a:latin typeface="Times New Roman" pitchFamily="16" charset="0"/>
                      <a:ea typeface="新細明體" pitchFamily="18" charset="-120"/>
                    </a:rPr>
                    <a:t>Compression</a:t>
                  </a:r>
                  <a:r>
                    <a:rPr lang="en-US" altLang="zh-TW" sz="1400" b="1" dirty="0" smtClean="0">
                      <a:latin typeface="Times New Roman" pitchFamily="16" charset="0"/>
                      <a:ea typeface="新細明體" pitchFamily="18" charset="-120"/>
                    </a:rPr>
                    <a:t>, </a:t>
                  </a:r>
                  <a:r>
                    <a:rPr lang="en-US" altLang="zh-TW" sz="1400" b="1" dirty="0">
                      <a:latin typeface="Times New Roman" pitchFamily="16" charset="0"/>
                      <a:ea typeface="新細明體" pitchFamily="18" charset="-120"/>
                    </a:rPr>
                    <a:t>silver solder, bronze weld or push-fit rings seal</a:t>
                  </a:r>
                </a:p>
                <a:p>
                  <a:pPr algn="ctr"/>
                  <a:endParaRPr lang="en-US" altLang="zh-TW" sz="1400" b="1" dirty="0">
                    <a:latin typeface="Times New Roman" pitchFamily="16" charset="0"/>
                    <a:ea typeface="新細明體" pitchFamily="18" charset="-120"/>
                  </a:endParaRPr>
                </a:p>
              </p:txBody>
            </p:sp>
            <p:sp>
              <p:nvSpPr>
                <p:cNvPr id="84" name="Rectangle 48"/>
                <p:cNvSpPr>
                  <a:spLocks noChangeArrowheads="1"/>
                </p:cNvSpPr>
                <p:nvPr/>
              </p:nvSpPr>
              <p:spPr bwMode="auto">
                <a:xfrm>
                  <a:off x="2275" y="1426"/>
                  <a:ext cx="1486" cy="50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20" name="Group 49"/>
              <p:cNvGrpSpPr>
                <a:grpSpLocks/>
              </p:cNvGrpSpPr>
              <p:nvPr/>
            </p:nvGrpSpPr>
            <p:grpSpPr bwMode="auto">
              <a:xfrm>
                <a:off x="0" y="1972"/>
                <a:ext cx="789" cy="394"/>
                <a:chOff x="0" y="1972"/>
                <a:chExt cx="789" cy="394"/>
              </a:xfrm>
            </p:grpSpPr>
            <p:sp>
              <p:nvSpPr>
                <p:cNvPr id="81" name="Rectangle 50"/>
                <p:cNvSpPr>
                  <a:spLocks noChangeArrowheads="1"/>
                </p:cNvSpPr>
                <p:nvPr/>
              </p:nvSpPr>
              <p:spPr bwMode="auto">
                <a:xfrm>
                  <a:off x="23" y="1995"/>
                  <a:ext cx="743" cy="34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a:latin typeface="Times New Roman" pitchFamily="16" charset="0"/>
                      <a:ea typeface="新細明體" pitchFamily="18" charset="-120"/>
                    </a:rPr>
                    <a:t>Lead</a:t>
                  </a:r>
                </a:p>
                <a:p>
                  <a:pPr algn="ctr"/>
                  <a:endParaRPr lang="en-US" altLang="zh-TW" sz="1400" b="1">
                    <a:latin typeface="Times New Roman" pitchFamily="16" charset="0"/>
                    <a:ea typeface="新細明體" pitchFamily="18" charset="-120"/>
                  </a:endParaRPr>
                </a:p>
              </p:txBody>
            </p:sp>
            <p:sp>
              <p:nvSpPr>
                <p:cNvPr id="82" name="Rectangle 51"/>
                <p:cNvSpPr>
                  <a:spLocks noChangeArrowheads="1"/>
                </p:cNvSpPr>
                <p:nvPr/>
              </p:nvSpPr>
              <p:spPr bwMode="auto">
                <a:xfrm>
                  <a:off x="0" y="1972"/>
                  <a:ext cx="789" cy="394"/>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21" name="Group 52"/>
              <p:cNvGrpSpPr>
                <a:grpSpLocks/>
              </p:cNvGrpSpPr>
              <p:nvPr/>
            </p:nvGrpSpPr>
            <p:grpSpPr bwMode="auto">
              <a:xfrm>
                <a:off x="789" y="1926"/>
                <a:ext cx="1486" cy="440"/>
                <a:chOff x="789" y="1926"/>
                <a:chExt cx="1486" cy="440"/>
              </a:xfrm>
            </p:grpSpPr>
            <p:sp>
              <p:nvSpPr>
                <p:cNvPr id="79" name="Rectangle 53"/>
                <p:cNvSpPr>
                  <a:spLocks noChangeArrowheads="1"/>
                </p:cNvSpPr>
                <p:nvPr/>
              </p:nvSpPr>
              <p:spPr bwMode="auto">
                <a:xfrm>
                  <a:off x="812" y="1926"/>
                  <a:ext cx="1440" cy="34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dirty="0" smtClean="0">
                      <a:latin typeface="Times New Roman" pitchFamily="16" charset="0"/>
                      <a:ea typeface="新細明體" pitchFamily="18" charset="-120"/>
                    </a:rPr>
                    <a:t>Waste water  </a:t>
                  </a:r>
                  <a:r>
                    <a:rPr lang="en-US" altLang="zh-TW" sz="1400" b="1" dirty="0">
                      <a:latin typeface="Times New Roman" pitchFamily="16" charset="0"/>
                      <a:ea typeface="新細明體" pitchFamily="18" charset="-120"/>
                    </a:rPr>
                    <a:t>pipes and discharge stacks</a:t>
                  </a:r>
                </a:p>
                <a:p>
                  <a:pPr algn="ctr"/>
                  <a:endParaRPr lang="en-US" altLang="zh-TW" sz="1400" b="1" dirty="0">
                    <a:latin typeface="Times New Roman" pitchFamily="16" charset="0"/>
                    <a:ea typeface="新細明體" pitchFamily="18" charset="-120"/>
                  </a:endParaRPr>
                </a:p>
              </p:txBody>
            </p:sp>
            <p:sp>
              <p:nvSpPr>
                <p:cNvPr id="80" name="Rectangle 54"/>
                <p:cNvSpPr>
                  <a:spLocks noChangeArrowheads="1"/>
                </p:cNvSpPr>
                <p:nvPr/>
              </p:nvSpPr>
              <p:spPr bwMode="auto">
                <a:xfrm>
                  <a:off x="789" y="1972"/>
                  <a:ext cx="1486" cy="394"/>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22" name="Group 55"/>
              <p:cNvGrpSpPr>
                <a:grpSpLocks/>
              </p:cNvGrpSpPr>
              <p:nvPr/>
            </p:nvGrpSpPr>
            <p:grpSpPr bwMode="auto">
              <a:xfrm>
                <a:off x="2275" y="1972"/>
                <a:ext cx="1486" cy="394"/>
                <a:chOff x="2275" y="1972"/>
                <a:chExt cx="1486" cy="394"/>
              </a:xfrm>
            </p:grpSpPr>
            <p:sp>
              <p:nvSpPr>
                <p:cNvPr id="77" name="Rectangle 56"/>
                <p:cNvSpPr>
                  <a:spLocks noChangeArrowheads="1"/>
                </p:cNvSpPr>
                <p:nvPr/>
              </p:nvSpPr>
              <p:spPr bwMode="auto">
                <a:xfrm>
                  <a:off x="2298" y="1995"/>
                  <a:ext cx="1440" cy="34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a:latin typeface="Times New Roman" pitchFamily="16" charset="0"/>
                      <a:ea typeface="新細明體" pitchFamily="18" charset="-120"/>
                    </a:rPr>
                    <a:t>Soldered or lead welded</a:t>
                  </a:r>
                </a:p>
                <a:p>
                  <a:pPr algn="ctr"/>
                  <a:endParaRPr lang="en-US" altLang="zh-TW" sz="1400" b="1">
                    <a:latin typeface="Times New Roman" pitchFamily="16" charset="0"/>
                    <a:ea typeface="新細明體" pitchFamily="18" charset="-120"/>
                  </a:endParaRPr>
                </a:p>
              </p:txBody>
            </p:sp>
            <p:sp>
              <p:nvSpPr>
                <p:cNvPr id="78" name="Rectangle 57"/>
                <p:cNvSpPr>
                  <a:spLocks noChangeArrowheads="1"/>
                </p:cNvSpPr>
                <p:nvPr/>
              </p:nvSpPr>
              <p:spPr bwMode="auto">
                <a:xfrm>
                  <a:off x="2275" y="1972"/>
                  <a:ext cx="1486" cy="394"/>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23" name="Group 58"/>
              <p:cNvGrpSpPr>
                <a:grpSpLocks/>
              </p:cNvGrpSpPr>
              <p:nvPr/>
            </p:nvGrpSpPr>
            <p:grpSpPr bwMode="auto">
              <a:xfrm>
                <a:off x="0" y="2412"/>
                <a:ext cx="789" cy="712"/>
                <a:chOff x="0" y="2412"/>
                <a:chExt cx="789" cy="712"/>
              </a:xfrm>
            </p:grpSpPr>
            <p:sp>
              <p:nvSpPr>
                <p:cNvPr id="75" name="Rectangle 59"/>
                <p:cNvSpPr>
                  <a:spLocks noChangeArrowheads="1"/>
                </p:cNvSpPr>
                <p:nvPr/>
              </p:nvSpPr>
              <p:spPr bwMode="auto">
                <a:xfrm>
                  <a:off x="23" y="2435"/>
                  <a:ext cx="743" cy="66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a:latin typeface="Times New Roman" pitchFamily="16" charset="0"/>
                      <a:ea typeface="新細明體" pitchFamily="18" charset="-120"/>
                    </a:rPr>
                    <a:t>ABS (acrylonitrile butadiene styrene)</a:t>
                  </a:r>
                </a:p>
                <a:p>
                  <a:pPr algn="ctr"/>
                  <a:endParaRPr lang="en-US" altLang="zh-TW" sz="1400" b="1">
                    <a:latin typeface="Times New Roman" pitchFamily="16" charset="0"/>
                    <a:ea typeface="新細明體" pitchFamily="18" charset="-120"/>
                  </a:endParaRPr>
                </a:p>
              </p:txBody>
            </p:sp>
            <p:sp>
              <p:nvSpPr>
                <p:cNvPr id="76" name="Rectangle 60"/>
                <p:cNvSpPr>
                  <a:spLocks noChangeArrowheads="1"/>
                </p:cNvSpPr>
                <p:nvPr/>
              </p:nvSpPr>
              <p:spPr bwMode="auto">
                <a:xfrm>
                  <a:off x="0" y="2412"/>
                  <a:ext cx="789" cy="71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24" name="Group 61"/>
              <p:cNvGrpSpPr>
                <a:grpSpLocks/>
              </p:cNvGrpSpPr>
              <p:nvPr/>
            </p:nvGrpSpPr>
            <p:grpSpPr bwMode="auto">
              <a:xfrm>
                <a:off x="789" y="2412"/>
                <a:ext cx="1486" cy="712"/>
                <a:chOff x="789" y="2412"/>
                <a:chExt cx="1486" cy="712"/>
              </a:xfrm>
            </p:grpSpPr>
            <p:sp>
              <p:nvSpPr>
                <p:cNvPr id="73" name="Rectangle 62"/>
                <p:cNvSpPr>
                  <a:spLocks noChangeArrowheads="1"/>
                </p:cNvSpPr>
                <p:nvPr/>
              </p:nvSpPr>
              <p:spPr bwMode="auto">
                <a:xfrm>
                  <a:off x="812" y="2435"/>
                  <a:ext cx="1440" cy="66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dirty="0" smtClean="0">
                      <a:latin typeface="Times New Roman" pitchFamily="16" charset="0"/>
                      <a:ea typeface="新細明體" pitchFamily="18" charset="-120"/>
                    </a:rPr>
                    <a:t>Large (+50mm) solid waste </a:t>
                  </a:r>
                  <a:r>
                    <a:rPr lang="en-US" altLang="zh-TW" sz="1400" b="1" dirty="0">
                      <a:latin typeface="Times New Roman" pitchFamily="16" charset="0"/>
                      <a:ea typeface="新細明體" pitchFamily="18" charset="-120"/>
                    </a:rPr>
                    <a:t>and vent pipes</a:t>
                  </a:r>
                </a:p>
                <a:p>
                  <a:pPr algn="ctr"/>
                  <a:endParaRPr lang="en-US" altLang="zh-TW" sz="1400" b="1" dirty="0">
                    <a:latin typeface="Times New Roman" pitchFamily="16" charset="0"/>
                    <a:ea typeface="新細明體" pitchFamily="18" charset="-120"/>
                  </a:endParaRPr>
                </a:p>
              </p:txBody>
            </p:sp>
            <p:sp>
              <p:nvSpPr>
                <p:cNvPr id="74" name="Rectangle 63"/>
                <p:cNvSpPr>
                  <a:spLocks noChangeArrowheads="1"/>
                </p:cNvSpPr>
                <p:nvPr/>
              </p:nvSpPr>
              <p:spPr bwMode="auto">
                <a:xfrm>
                  <a:off x="789" y="2412"/>
                  <a:ext cx="1486" cy="71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25" name="Group 64"/>
              <p:cNvGrpSpPr>
                <a:grpSpLocks/>
              </p:cNvGrpSpPr>
              <p:nvPr/>
            </p:nvGrpSpPr>
            <p:grpSpPr bwMode="auto">
              <a:xfrm>
                <a:off x="2275" y="2412"/>
                <a:ext cx="1486" cy="712"/>
                <a:chOff x="2275" y="2412"/>
                <a:chExt cx="1486" cy="712"/>
              </a:xfrm>
            </p:grpSpPr>
            <p:sp>
              <p:nvSpPr>
                <p:cNvPr id="71" name="Rectangle 65"/>
                <p:cNvSpPr>
                  <a:spLocks noChangeArrowheads="1"/>
                </p:cNvSpPr>
                <p:nvPr/>
              </p:nvSpPr>
              <p:spPr bwMode="auto">
                <a:xfrm>
                  <a:off x="2298" y="2435"/>
                  <a:ext cx="1440" cy="66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a:latin typeface="Times New Roman" pitchFamily="16" charset="0"/>
                      <a:ea typeface="新細明體" pitchFamily="18" charset="-120"/>
                    </a:rPr>
                    <a:t>Solvent cement and push-fit ring seal</a:t>
                  </a:r>
                </a:p>
                <a:p>
                  <a:pPr algn="ctr"/>
                  <a:endParaRPr lang="en-US" altLang="zh-TW" sz="1400" b="1">
                    <a:latin typeface="Times New Roman" pitchFamily="16" charset="0"/>
                    <a:ea typeface="新細明體" pitchFamily="18" charset="-120"/>
                  </a:endParaRPr>
                </a:p>
              </p:txBody>
            </p:sp>
            <p:sp>
              <p:nvSpPr>
                <p:cNvPr id="72" name="Rectangle 66"/>
                <p:cNvSpPr>
                  <a:spLocks noChangeArrowheads="1"/>
                </p:cNvSpPr>
                <p:nvPr/>
              </p:nvSpPr>
              <p:spPr bwMode="auto">
                <a:xfrm>
                  <a:off x="2275" y="2412"/>
                  <a:ext cx="1486" cy="71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26" name="Group 67"/>
              <p:cNvGrpSpPr>
                <a:grpSpLocks/>
              </p:cNvGrpSpPr>
              <p:nvPr/>
            </p:nvGrpSpPr>
            <p:grpSpPr bwMode="auto">
              <a:xfrm>
                <a:off x="0" y="3170"/>
                <a:ext cx="789" cy="500"/>
                <a:chOff x="0" y="3170"/>
                <a:chExt cx="789" cy="500"/>
              </a:xfrm>
            </p:grpSpPr>
            <p:sp>
              <p:nvSpPr>
                <p:cNvPr id="69" name="Rectangle 68"/>
                <p:cNvSpPr>
                  <a:spLocks noChangeArrowheads="1"/>
                </p:cNvSpPr>
                <p:nvPr/>
              </p:nvSpPr>
              <p:spPr bwMode="auto">
                <a:xfrm>
                  <a:off x="23" y="3193"/>
                  <a:ext cx="743" cy="45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a:latin typeface="Times New Roman" pitchFamily="16" charset="0"/>
                      <a:ea typeface="新細明體" pitchFamily="18" charset="-120"/>
                    </a:rPr>
                    <a:t>High-density polyethylene</a:t>
                  </a:r>
                </a:p>
                <a:p>
                  <a:pPr algn="ctr"/>
                  <a:endParaRPr lang="en-US" altLang="zh-TW" sz="1400" b="1">
                    <a:latin typeface="Times New Roman" pitchFamily="16" charset="0"/>
                    <a:ea typeface="新細明體" pitchFamily="18" charset="-120"/>
                  </a:endParaRPr>
                </a:p>
              </p:txBody>
            </p:sp>
            <p:sp>
              <p:nvSpPr>
                <p:cNvPr id="70" name="Rectangle 69"/>
                <p:cNvSpPr>
                  <a:spLocks noChangeArrowheads="1"/>
                </p:cNvSpPr>
                <p:nvPr/>
              </p:nvSpPr>
              <p:spPr bwMode="auto">
                <a:xfrm>
                  <a:off x="0" y="3170"/>
                  <a:ext cx="789" cy="50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27" name="Group 70"/>
              <p:cNvGrpSpPr>
                <a:grpSpLocks/>
              </p:cNvGrpSpPr>
              <p:nvPr/>
            </p:nvGrpSpPr>
            <p:grpSpPr bwMode="auto">
              <a:xfrm>
                <a:off x="789" y="3170"/>
                <a:ext cx="1486" cy="500"/>
                <a:chOff x="789" y="3170"/>
                <a:chExt cx="1486" cy="500"/>
              </a:xfrm>
            </p:grpSpPr>
            <p:sp>
              <p:nvSpPr>
                <p:cNvPr id="67" name="Rectangle 71"/>
                <p:cNvSpPr>
                  <a:spLocks noChangeArrowheads="1"/>
                </p:cNvSpPr>
                <p:nvPr/>
              </p:nvSpPr>
              <p:spPr bwMode="auto">
                <a:xfrm>
                  <a:off x="812" y="3193"/>
                  <a:ext cx="1440" cy="45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dirty="0">
                      <a:latin typeface="Times New Roman" pitchFamily="16" charset="0"/>
                      <a:ea typeface="新細明體" pitchFamily="18" charset="-120"/>
                    </a:rPr>
                    <a:t>Large (+50mm) </a:t>
                  </a:r>
                  <a:r>
                    <a:rPr lang="en-US" altLang="zh-TW" sz="1400" b="1" dirty="0" smtClean="0">
                      <a:latin typeface="Times New Roman" pitchFamily="16" charset="0"/>
                      <a:ea typeface="新細明體" pitchFamily="18" charset="-120"/>
                    </a:rPr>
                    <a:t>solid waste </a:t>
                  </a:r>
                  <a:r>
                    <a:rPr lang="en-US" altLang="zh-TW" sz="1400" b="1" dirty="0">
                      <a:latin typeface="Times New Roman" pitchFamily="16" charset="0"/>
                      <a:ea typeface="新細明體" pitchFamily="18" charset="-120"/>
                    </a:rPr>
                    <a:t>and </a:t>
                  </a:r>
                  <a:r>
                    <a:rPr lang="en-US" altLang="zh-TW" sz="1400" b="1" dirty="0" smtClean="0">
                      <a:latin typeface="Times New Roman" pitchFamily="16" charset="0"/>
                      <a:ea typeface="新細明體" pitchFamily="18" charset="-120"/>
                    </a:rPr>
                    <a:t>ventilating</a:t>
                  </a:r>
                  <a:endParaRPr lang="en-US" altLang="zh-TW" sz="1400" b="1" dirty="0">
                    <a:latin typeface="Times New Roman" pitchFamily="16" charset="0"/>
                    <a:ea typeface="新細明體" pitchFamily="18" charset="-120"/>
                  </a:endParaRPr>
                </a:p>
              </p:txBody>
            </p:sp>
            <p:sp>
              <p:nvSpPr>
                <p:cNvPr id="68" name="Rectangle 72"/>
                <p:cNvSpPr>
                  <a:spLocks noChangeArrowheads="1"/>
                </p:cNvSpPr>
                <p:nvPr/>
              </p:nvSpPr>
              <p:spPr bwMode="auto">
                <a:xfrm>
                  <a:off x="789" y="3170"/>
                  <a:ext cx="1486" cy="50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28" name="Group 73"/>
              <p:cNvGrpSpPr>
                <a:grpSpLocks/>
              </p:cNvGrpSpPr>
              <p:nvPr/>
            </p:nvGrpSpPr>
            <p:grpSpPr bwMode="auto">
              <a:xfrm>
                <a:off x="2275" y="3170"/>
                <a:ext cx="1486" cy="500"/>
                <a:chOff x="2275" y="3170"/>
                <a:chExt cx="1486" cy="500"/>
              </a:xfrm>
            </p:grpSpPr>
            <p:sp>
              <p:nvSpPr>
                <p:cNvPr id="65" name="Rectangle 74"/>
                <p:cNvSpPr>
                  <a:spLocks noChangeArrowheads="1"/>
                </p:cNvSpPr>
                <p:nvPr/>
              </p:nvSpPr>
              <p:spPr bwMode="auto">
                <a:xfrm>
                  <a:off x="2298" y="3193"/>
                  <a:ext cx="1440" cy="45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a:latin typeface="Times New Roman" pitchFamily="16" charset="0"/>
                      <a:ea typeface="新細明體" pitchFamily="18" charset="-120"/>
                    </a:rPr>
                    <a:t>Push-fit ring seal and compression fittings</a:t>
                  </a:r>
                </a:p>
                <a:p>
                  <a:pPr algn="ctr"/>
                  <a:endParaRPr lang="en-US" altLang="zh-TW" sz="1400" b="1">
                    <a:latin typeface="Times New Roman" pitchFamily="16" charset="0"/>
                    <a:ea typeface="新細明體" pitchFamily="18" charset="-120"/>
                  </a:endParaRPr>
                </a:p>
              </p:txBody>
            </p:sp>
            <p:sp>
              <p:nvSpPr>
                <p:cNvPr id="66" name="Rectangle 75"/>
                <p:cNvSpPr>
                  <a:spLocks noChangeArrowheads="1"/>
                </p:cNvSpPr>
                <p:nvPr/>
              </p:nvSpPr>
              <p:spPr bwMode="auto">
                <a:xfrm>
                  <a:off x="2275" y="3170"/>
                  <a:ext cx="1486" cy="50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29" name="Group 76"/>
              <p:cNvGrpSpPr>
                <a:grpSpLocks/>
              </p:cNvGrpSpPr>
              <p:nvPr/>
            </p:nvGrpSpPr>
            <p:grpSpPr bwMode="auto">
              <a:xfrm>
                <a:off x="0" y="3716"/>
                <a:ext cx="789" cy="500"/>
                <a:chOff x="0" y="3716"/>
                <a:chExt cx="789" cy="500"/>
              </a:xfrm>
            </p:grpSpPr>
            <p:sp>
              <p:nvSpPr>
                <p:cNvPr id="63" name="Rectangle 77"/>
                <p:cNvSpPr>
                  <a:spLocks noChangeArrowheads="1"/>
                </p:cNvSpPr>
                <p:nvPr/>
              </p:nvSpPr>
              <p:spPr bwMode="auto">
                <a:xfrm>
                  <a:off x="23" y="3739"/>
                  <a:ext cx="743" cy="45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a:latin typeface="Times New Roman" pitchFamily="16" charset="0"/>
                      <a:ea typeface="新細明體" pitchFamily="18" charset="-120"/>
                    </a:rPr>
                    <a:t>Polypropylene</a:t>
                  </a:r>
                </a:p>
                <a:p>
                  <a:pPr algn="ctr"/>
                  <a:endParaRPr lang="en-US" altLang="zh-TW" sz="1400" b="1">
                    <a:latin typeface="Times New Roman" pitchFamily="16" charset="0"/>
                    <a:ea typeface="新細明體" pitchFamily="18" charset="-120"/>
                  </a:endParaRPr>
                </a:p>
              </p:txBody>
            </p:sp>
            <p:sp>
              <p:nvSpPr>
                <p:cNvPr id="64" name="Rectangle 78"/>
                <p:cNvSpPr>
                  <a:spLocks noChangeArrowheads="1"/>
                </p:cNvSpPr>
                <p:nvPr/>
              </p:nvSpPr>
              <p:spPr bwMode="auto">
                <a:xfrm>
                  <a:off x="0" y="3716"/>
                  <a:ext cx="789" cy="50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30" name="Group 79"/>
              <p:cNvGrpSpPr>
                <a:grpSpLocks/>
              </p:cNvGrpSpPr>
              <p:nvPr/>
            </p:nvGrpSpPr>
            <p:grpSpPr bwMode="auto">
              <a:xfrm>
                <a:off x="786" y="3716"/>
                <a:ext cx="1489" cy="500"/>
                <a:chOff x="786" y="3716"/>
                <a:chExt cx="1489" cy="500"/>
              </a:xfrm>
            </p:grpSpPr>
            <p:sp>
              <p:nvSpPr>
                <p:cNvPr id="61" name="Rectangle 80"/>
                <p:cNvSpPr>
                  <a:spLocks noChangeArrowheads="1"/>
                </p:cNvSpPr>
                <p:nvPr/>
              </p:nvSpPr>
              <p:spPr bwMode="auto">
                <a:xfrm>
                  <a:off x="786" y="3739"/>
                  <a:ext cx="1440" cy="45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dirty="0">
                      <a:latin typeface="Times New Roman" pitchFamily="16" charset="0"/>
                      <a:ea typeface="新細明體" pitchFamily="18" charset="-120"/>
                    </a:rPr>
                    <a:t>Up to 50 mm waste and ventilating pipes and traps</a:t>
                  </a:r>
                </a:p>
                <a:p>
                  <a:pPr algn="ctr"/>
                  <a:endParaRPr lang="en-US" altLang="zh-TW" sz="1400" b="1" dirty="0">
                    <a:latin typeface="Times New Roman" pitchFamily="16" charset="0"/>
                    <a:ea typeface="新細明體" pitchFamily="18" charset="-120"/>
                  </a:endParaRPr>
                </a:p>
              </p:txBody>
            </p:sp>
            <p:sp>
              <p:nvSpPr>
                <p:cNvPr id="62" name="Rectangle 81"/>
                <p:cNvSpPr>
                  <a:spLocks noChangeArrowheads="1"/>
                </p:cNvSpPr>
                <p:nvPr/>
              </p:nvSpPr>
              <p:spPr bwMode="auto">
                <a:xfrm>
                  <a:off x="789" y="3716"/>
                  <a:ext cx="1486" cy="50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31" name="Group 82"/>
              <p:cNvGrpSpPr>
                <a:grpSpLocks/>
              </p:cNvGrpSpPr>
              <p:nvPr/>
            </p:nvGrpSpPr>
            <p:grpSpPr bwMode="auto">
              <a:xfrm>
                <a:off x="2275" y="3716"/>
                <a:ext cx="1486" cy="500"/>
                <a:chOff x="2275" y="3716"/>
                <a:chExt cx="1486" cy="500"/>
              </a:xfrm>
            </p:grpSpPr>
            <p:sp>
              <p:nvSpPr>
                <p:cNvPr id="59" name="Rectangle 83"/>
                <p:cNvSpPr>
                  <a:spLocks noChangeArrowheads="1"/>
                </p:cNvSpPr>
                <p:nvPr/>
              </p:nvSpPr>
              <p:spPr bwMode="auto">
                <a:xfrm>
                  <a:off x="2298" y="3739"/>
                  <a:ext cx="1440" cy="45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a:latin typeface="Times New Roman" pitchFamily="16" charset="0"/>
                      <a:ea typeface="新細明體" pitchFamily="18" charset="-120"/>
                    </a:rPr>
                    <a:t>Push-fit ring seal and compression couplings</a:t>
                  </a:r>
                </a:p>
                <a:p>
                  <a:pPr algn="ctr"/>
                  <a:endParaRPr lang="en-US" altLang="zh-TW" sz="1400" b="1">
                    <a:latin typeface="Times New Roman" pitchFamily="16" charset="0"/>
                    <a:ea typeface="新細明體" pitchFamily="18" charset="-120"/>
                  </a:endParaRPr>
                </a:p>
              </p:txBody>
            </p:sp>
            <p:sp>
              <p:nvSpPr>
                <p:cNvPr id="60" name="Rectangle 84"/>
                <p:cNvSpPr>
                  <a:spLocks noChangeArrowheads="1"/>
                </p:cNvSpPr>
                <p:nvPr/>
              </p:nvSpPr>
              <p:spPr bwMode="auto">
                <a:xfrm>
                  <a:off x="2275" y="3716"/>
                  <a:ext cx="1486" cy="50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32" name="Group 85"/>
              <p:cNvGrpSpPr>
                <a:grpSpLocks/>
              </p:cNvGrpSpPr>
              <p:nvPr/>
            </p:nvGrpSpPr>
            <p:grpSpPr bwMode="auto">
              <a:xfrm>
                <a:off x="0" y="4262"/>
                <a:ext cx="789" cy="394"/>
                <a:chOff x="0" y="4262"/>
                <a:chExt cx="789" cy="394"/>
              </a:xfrm>
            </p:grpSpPr>
            <p:sp>
              <p:nvSpPr>
                <p:cNvPr id="57" name="Rectangle 86"/>
                <p:cNvSpPr>
                  <a:spLocks noChangeArrowheads="1"/>
                </p:cNvSpPr>
                <p:nvPr/>
              </p:nvSpPr>
              <p:spPr bwMode="auto">
                <a:xfrm>
                  <a:off x="23" y="4285"/>
                  <a:ext cx="743" cy="34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dirty="0" smtClean="0">
                      <a:latin typeface="Times New Roman" pitchFamily="16" charset="0"/>
                      <a:ea typeface="新細明體" pitchFamily="18" charset="-120"/>
                    </a:rPr>
                    <a:t>(Modified) PVC</a:t>
                  </a:r>
                  <a:endParaRPr lang="en-US" altLang="zh-TW" sz="1400" b="1" dirty="0">
                    <a:latin typeface="Times New Roman" pitchFamily="16" charset="0"/>
                    <a:ea typeface="新細明體" pitchFamily="18" charset="-120"/>
                  </a:endParaRPr>
                </a:p>
                <a:p>
                  <a:pPr algn="ctr"/>
                  <a:endParaRPr lang="en-US" altLang="zh-TW" sz="1400" b="1" dirty="0">
                    <a:latin typeface="Times New Roman" pitchFamily="16" charset="0"/>
                    <a:ea typeface="新細明體" pitchFamily="18" charset="-120"/>
                  </a:endParaRPr>
                </a:p>
              </p:txBody>
            </p:sp>
            <p:sp>
              <p:nvSpPr>
                <p:cNvPr id="58" name="Rectangle 87"/>
                <p:cNvSpPr>
                  <a:spLocks noChangeArrowheads="1"/>
                </p:cNvSpPr>
                <p:nvPr/>
              </p:nvSpPr>
              <p:spPr bwMode="auto">
                <a:xfrm>
                  <a:off x="0" y="4262"/>
                  <a:ext cx="789" cy="394"/>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33" name="Group 88"/>
              <p:cNvGrpSpPr>
                <a:grpSpLocks/>
              </p:cNvGrpSpPr>
              <p:nvPr/>
            </p:nvGrpSpPr>
            <p:grpSpPr bwMode="auto">
              <a:xfrm>
                <a:off x="789" y="4262"/>
                <a:ext cx="1486" cy="394"/>
                <a:chOff x="789" y="4262"/>
                <a:chExt cx="1486" cy="394"/>
              </a:xfrm>
            </p:grpSpPr>
            <p:sp>
              <p:nvSpPr>
                <p:cNvPr id="55" name="Rectangle 89"/>
                <p:cNvSpPr>
                  <a:spLocks noChangeArrowheads="1"/>
                </p:cNvSpPr>
                <p:nvPr/>
              </p:nvSpPr>
              <p:spPr bwMode="auto">
                <a:xfrm>
                  <a:off x="812" y="4285"/>
                  <a:ext cx="1440" cy="34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a:latin typeface="Times New Roman" pitchFamily="16" charset="0"/>
                      <a:ea typeface="新細明體" pitchFamily="18" charset="-120"/>
                    </a:rPr>
                    <a:t>Up to 50 mm waste and vent pipes</a:t>
                  </a:r>
                </a:p>
                <a:p>
                  <a:pPr algn="ctr"/>
                  <a:endParaRPr lang="en-US" altLang="zh-TW" sz="1400" b="1">
                    <a:latin typeface="Times New Roman" pitchFamily="16" charset="0"/>
                    <a:ea typeface="新細明體" pitchFamily="18" charset="-120"/>
                  </a:endParaRPr>
                </a:p>
              </p:txBody>
            </p:sp>
            <p:sp>
              <p:nvSpPr>
                <p:cNvPr id="56" name="Rectangle 90"/>
                <p:cNvSpPr>
                  <a:spLocks noChangeArrowheads="1"/>
                </p:cNvSpPr>
                <p:nvPr/>
              </p:nvSpPr>
              <p:spPr bwMode="auto">
                <a:xfrm>
                  <a:off x="789" y="4262"/>
                  <a:ext cx="1486" cy="394"/>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34" name="Group 91"/>
              <p:cNvGrpSpPr>
                <a:grpSpLocks/>
              </p:cNvGrpSpPr>
              <p:nvPr/>
            </p:nvGrpSpPr>
            <p:grpSpPr bwMode="auto">
              <a:xfrm>
                <a:off x="2275" y="4262"/>
                <a:ext cx="1486" cy="394"/>
                <a:chOff x="2275" y="4262"/>
                <a:chExt cx="1486" cy="394"/>
              </a:xfrm>
            </p:grpSpPr>
            <p:sp>
              <p:nvSpPr>
                <p:cNvPr id="53" name="Rectangle 92"/>
                <p:cNvSpPr>
                  <a:spLocks noChangeArrowheads="1"/>
                </p:cNvSpPr>
                <p:nvPr/>
              </p:nvSpPr>
              <p:spPr bwMode="auto">
                <a:xfrm>
                  <a:off x="2298" y="4285"/>
                  <a:ext cx="1440" cy="34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a:latin typeface="Times New Roman" pitchFamily="16" charset="0"/>
                      <a:ea typeface="新細明體" pitchFamily="18" charset="-120"/>
                    </a:rPr>
                    <a:t>Solvent cement and push-fit ring seal</a:t>
                  </a:r>
                </a:p>
                <a:p>
                  <a:pPr algn="ctr"/>
                  <a:endParaRPr lang="en-US" altLang="zh-TW" sz="1400" b="1">
                    <a:latin typeface="Times New Roman" pitchFamily="16" charset="0"/>
                    <a:ea typeface="新細明體" pitchFamily="18" charset="-120"/>
                  </a:endParaRPr>
                </a:p>
              </p:txBody>
            </p:sp>
            <p:sp>
              <p:nvSpPr>
                <p:cNvPr id="54" name="Rectangle 93"/>
                <p:cNvSpPr>
                  <a:spLocks noChangeArrowheads="1"/>
                </p:cNvSpPr>
                <p:nvPr/>
              </p:nvSpPr>
              <p:spPr bwMode="auto">
                <a:xfrm>
                  <a:off x="2275" y="4262"/>
                  <a:ext cx="1486" cy="394"/>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35" name="Group 94"/>
              <p:cNvGrpSpPr>
                <a:grpSpLocks/>
              </p:cNvGrpSpPr>
              <p:nvPr/>
            </p:nvGrpSpPr>
            <p:grpSpPr bwMode="auto">
              <a:xfrm>
                <a:off x="0" y="4702"/>
                <a:ext cx="789" cy="500"/>
                <a:chOff x="0" y="4702"/>
                <a:chExt cx="789" cy="500"/>
              </a:xfrm>
            </p:grpSpPr>
            <p:sp>
              <p:nvSpPr>
                <p:cNvPr id="51" name="Rectangle 95"/>
                <p:cNvSpPr>
                  <a:spLocks noChangeArrowheads="1"/>
                </p:cNvSpPr>
                <p:nvPr/>
              </p:nvSpPr>
              <p:spPr bwMode="auto">
                <a:xfrm>
                  <a:off x="23" y="4725"/>
                  <a:ext cx="743" cy="45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dirty="0" smtClean="0">
                      <a:latin typeface="Times New Roman" pitchFamily="16" charset="0"/>
                      <a:ea typeface="新細明體" pitchFamily="18" charset="-120"/>
                    </a:rPr>
                    <a:t>PVC</a:t>
                  </a:r>
                  <a:endParaRPr lang="en-US" altLang="zh-TW" sz="1400" b="1" dirty="0">
                    <a:latin typeface="Times New Roman" pitchFamily="16" charset="0"/>
                    <a:ea typeface="新細明體" pitchFamily="18" charset="-120"/>
                  </a:endParaRPr>
                </a:p>
                <a:p>
                  <a:pPr algn="ctr"/>
                  <a:endParaRPr lang="en-US" altLang="zh-TW" sz="1400" b="1" dirty="0">
                    <a:latin typeface="Times New Roman" pitchFamily="16" charset="0"/>
                    <a:ea typeface="新細明體" pitchFamily="18" charset="-120"/>
                  </a:endParaRPr>
                </a:p>
              </p:txBody>
            </p:sp>
            <p:sp>
              <p:nvSpPr>
                <p:cNvPr id="52" name="Rectangle 96"/>
                <p:cNvSpPr>
                  <a:spLocks noChangeArrowheads="1"/>
                </p:cNvSpPr>
                <p:nvPr/>
              </p:nvSpPr>
              <p:spPr bwMode="auto">
                <a:xfrm>
                  <a:off x="0" y="4702"/>
                  <a:ext cx="789" cy="50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36" name="Group 97"/>
              <p:cNvGrpSpPr>
                <a:grpSpLocks/>
              </p:cNvGrpSpPr>
              <p:nvPr/>
            </p:nvGrpSpPr>
            <p:grpSpPr bwMode="auto">
              <a:xfrm>
                <a:off x="789" y="4702"/>
                <a:ext cx="1486" cy="500"/>
                <a:chOff x="789" y="4702"/>
                <a:chExt cx="1486" cy="500"/>
              </a:xfrm>
            </p:grpSpPr>
            <p:sp>
              <p:nvSpPr>
                <p:cNvPr id="49" name="Rectangle 98"/>
                <p:cNvSpPr>
                  <a:spLocks noChangeArrowheads="1"/>
                </p:cNvSpPr>
                <p:nvPr/>
              </p:nvSpPr>
              <p:spPr bwMode="auto">
                <a:xfrm>
                  <a:off x="812" y="4725"/>
                  <a:ext cx="1440" cy="45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a:latin typeface="Times New Roman" pitchFamily="16" charset="0"/>
                      <a:ea typeface="新細明體" pitchFamily="18" charset="-120"/>
                    </a:rPr>
                    <a:t>Over 50 mm soil and vent stacks; vent pipes under 50 mm</a:t>
                  </a:r>
                </a:p>
                <a:p>
                  <a:pPr algn="ctr"/>
                  <a:endParaRPr lang="en-US" altLang="zh-TW" sz="1400" b="1">
                    <a:latin typeface="Times New Roman" pitchFamily="16" charset="0"/>
                    <a:ea typeface="新細明體" pitchFamily="18" charset="-120"/>
                  </a:endParaRPr>
                </a:p>
              </p:txBody>
            </p:sp>
            <p:sp>
              <p:nvSpPr>
                <p:cNvPr id="50" name="Rectangle 99"/>
                <p:cNvSpPr>
                  <a:spLocks noChangeArrowheads="1"/>
                </p:cNvSpPr>
                <p:nvPr/>
              </p:nvSpPr>
              <p:spPr bwMode="auto">
                <a:xfrm>
                  <a:off x="789" y="4702"/>
                  <a:ext cx="1486" cy="50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37" name="Group 100"/>
              <p:cNvGrpSpPr>
                <a:grpSpLocks/>
              </p:cNvGrpSpPr>
              <p:nvPr/>
            </p:nvGrpSpPr>
            <p:grpSpPr bwMode="auto">
              <a:xfrm>
                <a:off x="2275" y="4702"/>
                <a:ext cx="1486" cy="500"/>
                <a:chOff x="2275" y="4702"/>
                <a:chExt cx="1486" cy="500"/>
              </a:xfrm>
            </p:grpSpPr>
            <p:sp>
              <p:nvSpPr>
                <p:cNvPr id="47" name="Rectangle 101"/>
                <p:cNvSpPr>
                  <a:spLocks noChangeArrowheads="1"/>
                </p:cNvSpPr>
                <p:nvPr/>
              </p:nvSpPr>
              <p:spPr bwMode="auto">
                <a:xfrm>
                  <a:off x="2298" y="4725"/>
                  <a:ext cx="1440" cy="45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r>
                    <a:rPr lang="en-US" altLang="zh-TW" sz="1400" b="1">
                      <a:latin typeface="Times New Roman" pitchFamily="16" charset="0"/>
                      <a:ea typeface="新細明體" pitchFamily="18" charset="-120"/>
                    </a:rPr>
                    <a:t>Solvent cement and push-fit ring seal</a:t>
                  </a:r>
                </a:p>
                <a:p>
                  <a:pPr algn="ctr"/>
                  <a:endParaRPr lang="en-US" altLang="zh-TW" sz="1400" b="1">
                    <a:latin typeface="Times New Roman" pitchFamily="16" charset="0"/>
                    <a:ea typeface="新細明體" pitchFamily="18" charset="-120"/>
                  </a:endParaRPr>
                </a:p>
              </p:txBody>
            </p:sp>
            <p:sp>
              <p:nvSpPr>
                <p:cNvPr id="48" name="Rectangle 102"/>
                <p:cNvSpPr>
                  <a:spLocks noChangeArrowheads="1"/>
                </p:cNvSpPr>
                <p:nvPr/>
              </p:nvSpPr>
              <p:spPr bwMode="auto">
                <a:xfrm>
                  <a:off x="2275" y="4702"/>
                  <a:ext cx="1486" cy="50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38" name="Group 103"/>
              <p:cNvGrpSpPr>
                <a:grpSpLocks/>
              </p:cNvGrpSpPr>
              <p:nvPr/>
            </p:nvGrpSpPr>
            <p:grpSpPr bwMode="auto">
              <a:xfrm>
                <a:off x="0" y="5248"/>
                <a:ext cx="789" cy="500"/>
                <a:chOff x="0" y="5248"/>
                <a:chExt cx="789" cy="500"/>
              </a:xfrm>
            </p:grpSpPr>
            <p:sp>
              <p:nvSpPr>
                <p:cNvPr id="45" name="Rectangle 104"/>
                <p:cNvSpPr>
                  <a:spLocks noChangeArrowheads="1"/>
                </p:cNvSpPr>
                <p:nvPr/>
              </p:nvSpPr>
              <p:spPr bwMode="auto">
                <a:xfrm>
                  <a:off x="23" y="5271"/>
                  <a:ext cx="743" cy="45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endParaRPr lang="en-US" altLang="zh-TW" sz="1400" b="1" dirty="0">
                    <a:latin typeface="Times New Roman" pitchFamily="16" charset="0"/>
                    <a:ea typeface="新細明體" pitchFamily="18" charset="-120"/>
                  </a:endParaRPr>
                </a:p>
              </p:txBody>
            </p:sp>
            <p:sp>
              <p:nvSpPr>
                <p:cNvPr id="46" name="Rectangle 105"/>
                <p:cNvSpPr>
                  <a:spLocks noChangeArrowheads="1"/>
                </p:cNvSpPr>
                <p:nvPr/>
              </p:nvSpPr>
              <p:spPr bwMode="auto">
                <a:xfrm>
                  <a:off x="0" y="5248"/>
                  <a:ext cx="789" cy="50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39" name="Group 106"/>
              <p:cNvGrpSpPr>
                <a:grpSpLocks/>
              </p:cNvGrpSpPr>
              <p:nvPr/>
            </p:nvGrpSpPr>
            <p:grpSpPr bwMode="auto">
              <a:xfrm>
                <a:off x="789" y="5248"/>
                <a:ext cx="1486" cy="500"/>
                <a:chOff x="789" y="5248"/>
                <a:chExt cx="1486" cy="500"/>
              </a:xfrm>
            </p:grpSpPr>
            <p:sp>
              <p:nvSpPr>
                <p:cNvPr id="43" name="Rectangle 107"/>
                <p:cNvSpPr>
                  <a:spLocks noChangeArrowheads="1"/>
                </p:cNvSpPr>
                <p:nvPr/>
              </p:nvSpPr>
              <p:spPr bwMode="auto">
                <a:xfrm>
                  <a:off x="812" y="5271"/>
                  <a:ext cx="1440" cy="45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endParaRPr lang="en-US" altLang="zh-TW" sz="1400" b="1" dirty="0">
                    <a:latin typeface="Times New Roman" pitchFamily="16" charset="0"/>
                    <a:ea typeface="新細明體" pitchFamily="18" charset="-120"/>
                  </a:endParaRPr>
                </a:p>
              </p:txBody>
            </p:sp>
            <p:sp>
              <p:nvSpPr>
                <p:cNvPr id="44" name="Rectangle 108"/>
                <p:cNvSpPr>
                  <a:spLocks noChangeArrowheads="1"/>
                </p:cNvSpPr>
                <p:nvPr/>
              </p:nvSpPr>
              <p:spPr bwMode="auto">
                <a:xfrm>
                  <a:off x="789" y="5248"/>
                  <a:ext cx="1486" cy="50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nvGrpSpPr>
              <p:cNvPr id="40" name="Group 109"/>
              <p:cNvGrpSpPr>
                <a:grpSpLocks/>
              </p:cNvGrpSpPr>
              <p:nvPr/>
            </p:nvGrpSpPr>
            <p:grpSpPr bwMode="auto">
              <a:xfrm>
                <a:off x="2275" y="5248"/>
                <a:ext cx="1486" cy="500"/>
                <a:chOff x="2275" y="5248"/>
                <a:chExt cx="1486" cy="500"/>
              </a:xfrm>
            </p:grpSpPr>
            <p:sp>
              <p:nvSpPr>
                <p:cNvPr id="41" name="Rectangle 110"/>
                <p:cNvSpPr>
                  <a:spLocks noChangeArrowheads="1"/>
                </p:cNvSpPr>
                <p:nvPr/>
              </p:nvSpPr>
              <p:spPr bwMode="auto">
                <a:xfrm>
                  <a:off x="2298" y="5271"/>
                  <a:ext cx="1440" cy="45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algn="ctr"/>
                  <a:endParaRPr lang="en-US" altLang="zh-TW" sz="1400" b="1" dirty="0">
                    <a:latin typeface="Times New Roman" pitchFamily="16" charset="0"/>
                    <a:ea typeface="新細明體" pitchFamily="18" charset="-120"/>
                  </a:endParaRPr>
                </a:p>
              </p:txBody>
            </p:sp>
            <p:sp>
              <p:nvSpPr>
                <p:cNvPr id="42" name="Rectangle 111"/>
                <p:cNvSpPr>
                  <a:spLocks noChangeArrowheads="1"/>
                </p:cNvSpPr>
                <p:nvPr/>
              </p:nvSpPr>
              <p:spPr bwMode="auto">
                <a:xfrm>
                  <a:off x="2275" y="5248"/>
                  <a:ext cx="1486" cy="50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grpSp>
        <p:sp>
          <p:nvSpPr>
            <p:cNvPr id="7" name="Rectangle 112"/>
            <p:cNvSpPr>
              <a:spLocks noChangeArrowheads="1"/>
            </p:cNvSpPr>
            <p:nvPr/>
          </p:nvSpPr>
          <p:spPr bwMode="auto">
            <a:xfrm>
              <a:off x="-3" y="-3"/>
              <a:ext cx="3767" cy="5754"/>
            </a:xfrm>
            <a:prstGeom prst="rect">
              <a:avLst/>
            </a:prstGeom>
            <a:noFill/>
            <a:ln w="9525">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grpSp>
    </p:spTree>
    <p:extLst>
      <p:ext uri="{BB962C8B-B14F-4D97-AF65-F5344CB8AC3E}">
        <p14:creationId xmlns:p14="http://schemas.microsoft.com/office/powerpoint/2010/main" xmlns="" val="164782195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09600" y="403759"/>
            <a:ext cx="8153400" cy="4770537"/>
          </a:xfrm>
          <a:prstGeom prst="rect">
            <a:avLst/>
          </a:prstGeom>
          <a:noFill/>
        </p:spPr>
        <p:txBody>
          <a:bodyPr wrap="square" rtlCol="0">
            <a:spAutoFit/>
          </a:bodyPr>
          <a:lstStyle/>
          <a:p>
            <a:r>
              <a:rPr lang="en-GB" sz="2400" b="1" dirty="0" smtClean="0">
                <a:solidFill>
                  <a:srgbClr val="0070C0"/>
                </a:solidFill>
                <a:latin typeface="Arial" panose="020B0604020202020204" pitchFamily="34" charset="0"/>
                <a:cs typeface="Arial" panose="020B0604020202020204" pitchFamily="34" charset="0"/>
              </a:rPr>
              <a:t>General Rules </a:t>
            </a:r>
            <a:r>
              <a:rPr lang="en-GB" sz="2400" dirty="0" smtClean="0">
                <a:latin typeface="Arial" panose="020B0604020202020204" pitchFamily="34" charset="0"/>
                <a:cs typeface="Arial" panose="020B0604020202020204" pitchFamily="34" charset="0"/>
              </a:rPr>
              <a:t>in designing the sanitary system:</a:t>
            </a: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b="1" dirty="0" smtClean="0">
                <a:solidFill>
                  <a:srgbClr val="0070C0"/>
                </a:solidFill>
                <a:latin typeface="Arial" panose="020B0604020202020204" pitchFamily="34" charset="0"/>
                <a:cs typeface="Arial" panose="020B0604020202020204" pitchFamily="34" charset="0"/>
              </a:rPr>
              <a:t>The pipes should take the shortest route possible </a:t>
            </a:r>
            <a:r>
              <a:rPr lang="en-GB" sz="2000" dirty="0" smtClean="0">
                <a:latin typeface="Arial" panose="020B0604020202020204" pitchFamily="34" charset="0"/>
                <a:cs typeface="Arial" panose="020B0604020202020204" pitchFamily="34" charset="0"/>
              </a:rPr>
              <a:t>to the building sewer or terminating point of the sanitary system.</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Control components such as </a:t>
            </a:r>
            <a:r>
              <a:rPr lang="en-GB" sz="2000" b="1" dirty="0" smtClean="0">
                <a:solidFill>
                  <a:srgbClr val="0070C0"/>
                </a:solidFill>
                <a:latin typeface="Arial" panose="020B0604020202020204" pitchFamily="34" charset="0"/>
                <a:cs typeface="Arial" panose="020B0604020202020204" pitchFamily="34" charset="0"/>
              </a:rPr>
              <a:t>clean outs, traps and vents should be located strategically so as to ensure efficient circulation of  and access for maintenance.</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b="1" dirty="0" smtClean="0">
                <a:solidFill>
                  <a:srgbClr val="0070C0"/>
                </a:solidFill>
                <a:latin typeface="Arial" panose="020B0604020202020204" pitchFamily="34" charset="0"/>
                <a:cs typeface="Arial" panose="020B0604020202020204" pitchFamily="34" charset="0"/>
              </a:rPr>
              <a:t>Minimum slope or pitch </a:t>
            </a:r>
            <a:r>
              <a:rPr lang="en-GB" sz="2000" dirty="0" smtClean="0">
                <a:latin typeface="Arial" panose="020B0604020202020204" pitchFamily="34" charset="0"/>
                <a:cs typeface="Arial" panose="020B0604020202020204" pitchFamily="34" charset="0"/>
              </a:rPr>
              <a:t>of horizontal drainage pipe is </a:t>
            </a:r>
            <a:r>
              <a:rPr lang="en-GB" sz="2000" b="1" dirty="0" smtClean="0">
                <a:solidFill>
                  <a:srgbClr val="0070C0"/>
                </a:solidFill>
                <a:latin typeface="Arial" panose="020B0604020202020204" pitchFamily="34" charset="0"/>
                <a:cs typeface="Arial" panose="020B0604020202020204" pitchFamily="34" charset="0"/>
              </a:rPr>
              <a:t>2% or 20mm for every metre.</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0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000" dirty="0"/>
          </a:p>
          <a:p>
            <a:endParaRPr lang="en-GB" sz="2000" dirty="0" smtClean="0"/>
          </a:p>
        </p:txBody>
      </p:sp>
      <p:sp>
        <p:nvSpPr>
          <p:cNvPr id="3" name="TextBox 2"/>
          <p:cNvSpPr txBox="1"/>
          <p:nvPr/>
        </p:nvSpPr>
        <p:spPr>
          <a:xfrm>
            <a:off x="876300" y="4114800"/>
            <a:ext cx="7467600" cy="1631216"/>
          </a:xfrm>
          <a:prstGeom prst="rect">
            <a:avLst/>
          </a:prstGeom>
          <a:noFill/>
        </p:spPr>
        <p:txBody>
          <a:bodyPr wrap="square" rtlCol="0">
            <a:spAutoFit/>
          </a:bodyPr>
          <a:lstStyle/>
          <a:p>
            <a:r>
              <a:rPr lang="en-GB" sz="2000" b="1" dirty="0" smtClean="0">
                <a:solidFill>
                  <a:srgbClr val="0070C0"/>
                </a:solidFill>
                <a:latin typeface="Arial" panose="020B0604020202020204" pitchFamily="34" charset="0"/>
                <a:cs typeface="Arial" panose="020B0604020202020204" pitchFamily="34" charset="0"/>
              </a:rPr>
              <a:t>Our system design  incorporates:</a:t>
            </a:r>
          </a:p>
          <a:p>
            <a:endParaRPr lang="en-GB" sz="2000" dirty="0" smtClean="0">
              <a:solidFill>
                <a:srgbClr val="0070C0"/>
              </a:solidFill>
              <a:latin typeface="Arial" panose="020B0604020202020204" pitchFamily="34" charset="0"/>
              <a:cs typeface="Arial" panose="020B0604020202020204" pitchFamily="34" charset="0"/>
            </a:endParaRPr>
          </a:p>
          <a:p>
            <a:pPr marL="342900" indent="-342900">
              <a:buAutoNum type="arabicPeriod"/>
            </a:pPr>
            <a:r>
              <a:rPr lang="en-GB" sz="2000" b="1" dirty="0" smtClean="0">
                <a:solidFill>
                  <a:srgbClr val="0070C0"/>
                </a:solidFill>
                <a:latin typeface="Arial" panose="020B0604020202020204" pitchFamily="34" charset="0"/>
                <a:cs typeface="Arial" panose="020B0604020202020204" pitchFamily="34" charset="0"/>
              </a:rPr>
              <a:t>A Waste Collection and disposal Systems</a:t>
            </a:r>
          </a:p>
          <a:p>
            <a:pPr marL="342900" indent="-342900">
              <a:buAutoNum type="arabicPeriod"/>
            </a:pPr>
            <a:r>
              <a:rPr lang="en-GB" sz="2000" b="1" dirty="0" smtClean="0">
                <a:solidFill>
                  <a:srgbClr val="0070C0"/>
                </a:solidFill>
                <a:latin typeface="Arial" panose="020B0604020202020204" pitchFamily="34" charset="0"/>
                <a:cs typeface="Arial" panose="020B0604020202020204" pitchFamily="34" charset="0"/>
              </a:rPr>
              <a:t>Maintenance  Access</a:t>
            </a:r>
          </a:p>
          <a:p>
            <a:r>
              <a:rPr lang="en-GB" sz="2000" b="1" dirty="0">
                <a:solidFill>
                  <a:srgbClr val="0070C0"/>
                </a:solidFill>
                <a:latin typeface="Arial" panose="020B0604020202020204" pitchFamily="34" charset="0"/>
                <a:cs typeface="Arial" panose="020B0604020202020204" pitchFamily="34" charset="0"/>
              </a:rPr>
              <a:t>3</a:t>
            </a:r>
            <a:r>
              <a:rPr lang="en-GB" sz="2000" b="1" dirty="0" smtClean="0">
                <a:solidFill>
                  <a:srgbClr val="0070C0"/>
                </a:solidFill>
                <a:latin typeface="Arial" panose="020B0604020202020204" pitchFamily="34" charset="0"/>
                <a:cs typeface="Arial" panose="020B0604020202020204" pitchFamily="34" charset="0"/>
              </a:rPr>
              <a:t>.  A Ventilation </a:t>
            </a:r>
            <a:r>
              <a:rPr lang="en-GB" sz="2000" b="1" dirty="0">
                <a:solidFill>
                  <a:srgbClr val="0070C0"/>
                </a:solidFill>
                <a:latin typeface="Arial" panose="020B0604020202020204" pitchFamily="34" charset="0"/>
                <a:cs typeface="Arial" panose="020B0604020202020204" pitchFamily="34" charset="0"/>
              </a:rPr>
              <a:t>S</a:t>
            </a:r>
            <a:r>
              <a:rPr lang="en-GB" sz="2000" b="1" dirty="0" smtClean="0">
                <a:solidFill>
                  <a:srgbClr val="0070C0"/>
                </a:solidFill>
                <a:latin typeface="Arial" panose="020B0604020202020204" pitchFamily="34" charset="0"/>
                <a:cs typeface="Arial" panose="020B0604020202020204" pitchFamily="34" charset="0"/>
              </a:rPr>
              <a:t>ystem</a:t>
            </a:r>
            <a:endParaRPr lang="en-GB" sz="2000" b="1"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4011230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 calcmode="lin" valueType="num">
                                      <p:cBhvr additive="base">
                                        <p:cTn id="3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3340" y="1140864"/>
            <a:ext cx="8285860" cy="2585323"/>
          </a:xfrm>
          <a:prstGeom prst="rect">
            <a:avLst/>
          </a:prstGeom>
        </p:spPr>
        <p:txBody>
          <a:bodyPr wrap="square">
            <a:spAutoFit/>
          </a:bodyPr>
          <a:lstStyle/>
          <a:p>
            <a:r>
              <a:rPr lang="en-GB" b="1" dirty="0" smtClean="0">
                <a:solidFill>
                  <a:srgbClr val="0070C0"/>
                </a:solidFill>
                <a:latin typeface="Arial" panose="020B0604020202020204" pitchFamily="34" charset="0"/>
                <a:cs typeface="Arial" panose="020B0604020202020204" pitchFamily="34" charset="0"/>
              </a:rPr>
              <a:t>Great </a:t>
            </a:r>
            <a:r>
              <a:rPr lang="en-GB" b="1" dirty="0">
                <a:solidFill>
                  <a:srgbClr val="0070C0"/>
                </a:solidFill>
                <a:latin typeface="Arial" panose="020B0604020202020204" pitchFamily="34" charset="0"/>
                <a:cs typeface="Arial" panose="020B0604020202020204" pitchFamily="34" charset="0"/>
              </a:rPr>
              <a:t>Plague of London during 17th century </a:t>
            </a:r>
            <a:r>
              <a:rPr lang="en-GB" dirty="0">
                <a:latin typeface="Arial" panose="020B0604020202020204" pitchFamily="34" charset="0"/>
                <a:cs typeface="Arial" panose="020B0604020202020204" pitchFamily="34" charset="0"/>
              </a:rPr>
              <a:t>was direct </a:t>
            </a:r>
            <a:r>
              <a:rPr lang="en-GB" b="1" dirty="0">
                <a:solidFill>
                  <a:srgbClr val="0070C0"/>
                </a:solidFill>
                <a:latin typeface="Arial" panose="020B0604020202020204" pitchFamily="34" charset="0"/>
                <a:cs typeface="Arial" panose="020B0604020202020204" pitchFamily="34" charset="0"/>
              </a:rPr>
              <a:t>result of poor sanitation and overcrowded living conditions</a:t>
            </a: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Following on from Bazzelgette’s sewer build, In </a:t>
            </a:r>
            <a:r>
              <a:rPr lang="en-GB" b="1" dirty="0" smtClean="0">
                <a:solidFill>
                  <a:srgbClr val="0070C0"/>
                </a:solidFill>
                <a:latin typeface="Arial" panose="020B0604020202020204" pitchFamily="34" charset="0"/>
                <a:cs typeface="Arial" panose="020B0604020202020204" pitchFamily="34" charset="0"/>
              </a:rPr>
              <a:t>1875 </a:t>
            </a:r>
            <a:r>
              <a:rPr lang="en-GB" b="1" dirty="0">
                <a:solidFill>
                  <a:srgbClr val="0070C0"/>
                </a:solidFill>
                <a:latin typeface="Arial" panose="020B0604020202020204" pitchFamily="34" charset="0"/>
                <a:cs typeface="Arial" panose="020B0604020202020204" pitchFamily="34" charset="0"/>
              </a:rPr>
              <a:t>-London County Council first laid down a system of bye-laws</a:t>
            </a:r>
            <a:r>
              <a:rPr lang="en-GB" dirty="0">
                <a:latin typeface="Arial" panose="020B0604020202020204" pitchFamily="34" charset="0"/>
                <a:cs typeface="Arial" panose="020B0604020202020204" pitchFamily="34" charset="0"/>
              </a:rPr>
              <a:t> or rules to which installation </a:t>
            </a:r>
            <a:r>
              <a:rPr lang="en-GB" b="1" dirty="0">
                <a:solidFill>
                  <a:srgbClr val="0070C0"/>
                </a:solidFill>
                <a:latin typeface="Arial" panose="020B0604020202020204" pitchFamily="34" charset="0"/>
                <a:cs typeface="Arial" panose="020B0604020202020204" pitchFamily="34" charset="0"/>
              </a:rPr>
              <a:t>of sanitary systems</a:t>
            </a:r>
            <a:r>
              <a:rPr lang="en-GB" dirty="0">
                <a:latin typeface="Arial" panose="020B0604020202020204" pitchFamily="34" charset="0"/>
                <a:cs typeface="Arial" panose="020B0604020202020204" pitchFamily="34" charset="0"/>
              </a:rPr>
              <a:t> had to </a:t>
            </a:r>
            <a:r>
              <a:rPr lang="en-GB" dirty="0" smtClean="0">
                <a:latin typeface="Arial" panose="020B0604020202020204" pitchFamily="34" charset="0"/>
                <a:cs typeface="Arial" panose="020B0604020202020204" pitchFamily="34" charset="0"/>
              </a:rPr>
              <a:t>conform.</a:t>
            </a: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3" name="TextBox 2"/>
          <p:cNvSpPr txBox="1"/>
          <p:nvPr/>
        </p:nvSpPr>
        <p:spPr>
          <a:xfrm>
            <a:off x="533400" y="228600"/>
            <a:ext cx="6019800" cy="584775"/>
          </a:xfrm>
          <a:prstGeom prst="rect">
            <a:avLst/>
          </a:prstGeom>
          <a:noFill/>
        </p:spPr>
        <p:txBody>
          <a:bodyPr wrap="square" rtlCol="0">
            <a:spAutoFit/>
          </a:bodyPr>
          <a:lstStyle/>
          <a:p>
            <a:r>
              <a:rPr lang="en-GB" sz="3200" b="1" dirty="0" smtClean="0">
                <a:solidFill>
                  <a:srgbClr val="0070C0"/>
                </a:solidFill>
                <a:latin typeface="Arial" pitchFamily="34" charset="0"/>
                <a:cs typeface="Arial" pitchFamily="34" charset="0"/>
              </a:rPr>
              <a:t>1. Above Ground Drainage</a:t>
            </a:r>
            <a:endParaRPr lang="en-GB" sz="3200" b="1" dirty="0">
              <a:solidFill>
                <a:srgbClr val="0070C0"/>
              </a:solidFill>
              <a:latin typeface="Arial" pitchFamily="34" charset="0"/>
              <a:cs typeface="Arial" pitchFamily="34" charset="0"/>
            </a:endParaRPr>
          </a:p>
        </p:txBody>
      </p:sp>
      <p:sp>
        <p:nvSpPr>
          <p:cNvPr id="4" name="Rectangle 3"/>
          <p:cNvSpPr/>
          <p:nvPr/>
        </p:nvSpPr>
        <p:spPr>
          <a:xfrm>
            <a:off x="553340" y="3048000"/>
            <a:ext cx="8153400" cy="2862322"/>
          </a:xfrm>
          <a:prstGeom prst="rect">
            <a:avLst/>
          </a:prstGeom>
        </p:spPr>
        <p:txBody>
          <a:bodyPr wrap="square">
            <a:spAutoFit/>
          </a:bodyPr>
          <a:lstStyle/>
          <a:p>
            <a:r>
              <a:rPr lang="en-GB" dirty="0">
                <a:latin typeface="Arial" panose="020B0604020202020204" pitchFamily="34" charset="0"/>
                <a:cs typeface="Arial" panose="020B0604020202020204" pitchFamily="34" charset="0"/>
              </a:rPr>
              <a:t>All sanitary </a:t>
            </a:r>
            <a:r>
              <a:rPr lang="en-GB" dirty="0" smtClean="0">
                <a:latin typeface="Arial" panose="020B0604020202020204" pitchFamily="34" charset="0"/>
                <a:cs typeface="Arial" panose="020B0604020202020204" pitchFamily="34" charset="0"/>
              </a:rPr>
              <a:t>pipework systems </a:t>
            </a:r>
            <a:r>
              <a:rPr lang="en-GB" dirty="0">
                <a:latin typeface="Arial" panose="020B0604020202020204" pitchFamily="34" charset="0"/>
                <a:cs typeface="Arial" panose="020B0604020202020204" pitchFamily="34" charset="0"/>
              </a:rPr>
              <a:t>should be designed to satisfy the following regulations and standards where applicable</a:t>
            </a:r>
            <a:r>
              <a:rPr lang="en-GB" dirty="0" smtClean="0">
                <a:latin typeface="Arial" panose="020B0604020202020204" pitchFamily="34" charset="0"/>
                <a:cs typeface="Arial" panose="020B0604020202020204" pitchFamily="34" charset="0"/>
              </a:rPr>
              <a:t>:</a:t>
            </a:r>
          </a:p>
          <a:p>
            <a:endParaRPr lang="en-GB" dirty="0" smtClean="0">
              <a:latin typeface="Arial" panose="020B0604020202020204" pitchFamily="34" charset="0"/>
              <a:cs typeface="Arial" panose="020B0604020202020204" pitchFamily="34" charset="0"/>
            </a:endParaRPr>
          </a:p>
          <a:p>
            <a:r>
              <a:rPr lang="en-GB" b="1" dirty="0" smtClean="0">
                <a:solidFill>
                  <a:srgbClr val="0070C0"/>
                </a:solidFill>
                <a:latin typeface="Arial" panose="020B0604020202020204" pitchFamily="34" charset="0"/>
                <a:cs typeface="Arial" panose="020B0604020202020204" pitchFamily="34" charset="0"/>
              </a:rPr>
              <a:t>The </a:t>
            </a:r>
            <a:r>
              <a:rPr lang="en-GB" b="1" dirty="0">
                <a:solidFill>
                  <a:srgbClr val="0070C0"/>
                </a:solidFill>
                <a:latin typeface="Arial" panose="020B0604020202020204" pitchFamily="34" charset="0"/>
                <a:cs typeface="Arial" panose="020B0604020202020204" pitchFamily="34" charset="0"/>
              </a:rPr>
              <a:t>Building Regulations </a:t>
            </a:r>
            <a:r>
              <a:rPr lang="en-GB" b="1" dirty="0" smtClean="0">
                <a:solidFill>
                  <a:srgbClr val="0070C0"/>
                </a:solidFill>
                <a:latin typeface="Arial" panose="020B0604020202020204" pitchFamily="34" charset="0"/>
                <a:cs typeface="Arial" panose="020B0604020202020204" pitchFamily="34" charset="0"/>
              </a:rPr>
              <a:t>2010</a:t>
            </a:r>
            <a:r>
              <a:rPr lang="en-GB" b="1" dirty="0">
                <a:solidFill>
                  <a:srgbClr val="0070C0"/>
                </a:solidFill>
                <a:latin typeface="Arial" panose="020B0604020202020204" pitchFamily="34" charset="0"/>
                <a:cs typeface="Arial" panose="020B0604020202020204" pitchFamily="34" charset="0"/>
              </a:rPr>
              <a:t>: Approved Document H, Section 1</a:t>
            </a:r>
            <a:r>
              <a:rPr lang="en-GB" b="1" dirty="0" smtClean="0">
                <a:solidFill>
                  <a:srgbClr val="0070C0"/>
                </a:solidFill>
                <a:latin typeface="Arial" panose="020B0604020202020204" pitchFamily="34" charset="0"/>
                <a:cs typeface="Arial" panose="020B0604020202020204" pitchFamily="34" charset="0"/>
              </a:rPr>
              <a:t>.</a:t>
            </a:r>
          </a:p>
          <a:p>
            <a:r>
              <a:rPr lang="en-GB" b="1" dirty="0" smtClean="0">
                <a:solidFill>
                  <a:srgbClr val="0070C0"/>
                </a:solidFill>
                <a:latin typeface="Arial" panose="020B0604020202020204" pitchFamily="34" charset="0"/>
                <a:cs typeface="Arial" panose="020B0604020202020204" pitchFamily="34" charset="0"/>
              </a:rPr>
              <a:t>The </a:t>
            </a:r>
            <a:r>
              <a:rPr lang="en-GB" b="1" dirty="0">
                <a:solidFill>
                  <a:srgbClr val="0070C0"/>
                </a:solidFill>
                <a:latin typeface="Arial" panose="020B0604020202020204" pitchFamily="34" charset="0"/>
                <a:cs typeface="Arial" panose="020B0604020202020204" pitchFamily="34" charset="0"/>
              </a:rPr>
              <a:t>Building Standards (Scotland) Regulations </a:t>
            </a:r>
            <a:r>
              <a:rPr lang="en-GB" b="1" dirty="0" smtClean="0">
                <a:solidFill>
                  <a:srgbClr val="0070C0"/>
                </a:solidFill>
                <a:latin typeface="Arial" panose="020B0604020202020204" pitchFamily="34" charset="0"/>
                <a:cs typeface="Arial" panose="020B0604020202020204" pitchFamily="34" charset="0"/>
              </a:rPr>
              <a:t>2003: </a:t>
            </a:r>
            <a:r>
              <a:rPr lang="en-GB" b="1" dirty="0">
                <a:solidFill>
                  <a:srgbClr val="0070C0"/>
                </a:solidFill>
                <a:latin typeface="Arial" panose="020B0604020202020204" pitchFamily="34" charset="0"/>
                <a:cs typeface="Arial" panose="020B0604020202020204" pitchFamily="34" charset="0"/>
              </a:rPr>
              <a:t>Part M</a:t>
            </a:r>
            <a:r>
              <a:rPr lang="en-GB" b="1" dirty="0" smtClean="0">
                <a:solidFill>
                  <a:srgbClr val="0070C0"/>
                </a:solidFill>
                <a:latin typeface="Arial" panose="020B0604020202020204" pitchFamily="34" charset="0"/>
                <a:cs typeface="Arial" panose="020B0604020202020204" pitchFamily="34" charset="0"/>
              </a:rPr>
              <a:t>. </a:t>
            </a:r>
          </a:p>
          <a:p>
            <a:r>
              <a:rPr lang="en-GB" b="1" dirty="0" smtClean="0">
                <a:solidFill>
                  <a:srgbClr val="0070C0"/>
                </a:solidFill>
                <a:latin typeface="Arial" panose="020B0604020202020204" pitchFamily="34" charset="0"/>
                <a:cs typeface="Arial" panose="020B0604020202020204" pitchFamily="34" charset="0"/>
              </a:rPr>
              <a:t>The </a:t>
            </a:r>
            <a:r>
              <a:rPr lang="en-GB" b="1" dirty="0">
                <a:solidFill>
                  <a:srgbClr val="0070C0"/>
                </a:solidFill>
                <a:latin typeface="Arial" panose="020B0604020202020204" pitchFamily="34" charset="0"/>
                <a:cs typeface="Arial" panose="020B0604020202020204" pitchFamily="34" charset="0"/>
              </a:rPr>
              <a:t>Building Regulations (Northern Ireland) </a:t>
            </a:r>
            <a:r>
              <a:rPr lang="en-GB" b="1" dirty="0" smtClean="0">
                <a:solidFill>
                  <a:srgbClr val="0070C0"/>
                </a:solidFill>
                <a:latin typeface="Arial" panose="020B0604020202020204" pitchFamily="34" charset="0"/>
                <a:cs typeface="Arial" panose="020B0604020202020204" pitchFamily="34" charset="0"/>
              </a:rPr>
              <a:t>2012:Technical </a:t>
            </a:r>
            <a:r>
              <a:rPr lang="en-GB" b="1" dirty="0">
                <a:solidFill>
                  <a:srgbClr val="0070C0"/>
                </a:solidFill>
                <a:latin typeface="Arial" panose="020B0604020202020204" pitchFamily="34" charset="0"/>
                <a:cs typeface="Arial" panose="020B0604020202020204" pitchFamily="34" charset="0"/>
              </a:rPr>
              <a:t>Booklet N</a:t>
            </a:r>
            <a:r>
              <a:rPr lang="en-GB" b="1" dirty="0" smtClean="0">
                <a:solidFill>
                  <a:srgbClr val="0070C0"/>
                </a:solidFill>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b="1" dirty="0" smtClean="0">
                <a:solidFill>
                  <a:srgbClr val="0070C0"/>
                </a:solidFill>
                <a:latin typeface="Arial" panose="020B0604020202020204" pitchFamily="34" charset="0"/>
                <a:cs typeface="Arial" panose="020B0604020202020204" pitchFamily="34" charset="0"/>
              </a:rPr>
              <a:t>BS </a:t>
            </a:r>
            <a:r>
              <a:rPr lang="en-GB" b="1" dirty="0">
                <a:solidFill>
                  <a:srgbClr val="0070C0"/>
                </a:solidFill>
                <a:latin typeface="Arial" panose="020B0604020202020204" pitchFamily="34" charset="0"/>
                <a:cs typeface="Arial" panose="020B0604020202020204" pitchFamily="34" charset="0"/>
              </a:rPr>
              <a:t>EN 12056: 2000, Parts </a:t>
            </a:r>
            <a:r>
              <a:rPr lang="en-GB" b="1" dirty="0" smtClean="0">
                <a:solidFill>
                  <a:srgbClr val="0070C0"/>
                </a:solidFill>
                <a:latin typeface="Arial" panose="020B0604020202020204" pitchFamily="34" charset="0"/>
                <a:cs typeface="Arial" panose="020B0604020202020204" pitchFamily="34" charset="0"/>
              </a:rPr>
              <a:t>1-5</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is </a:t>
            </a:r>
            <a:r>
              <a:rPr lang="en-GB" dirty="0" smtClean="0">
                <a:latin typeface="Arial" panose="020B0604020202020204" pitchFamily="34" charset="0"/>
                <a:cs typeface="Arial" panose="020B0604020202020204" pitchFamily="34" charset="0"/>
              </a:rPr>
              <a:t>the European Standard </a:t>
            </a:r>
            <a:r>
              <a:rPr lang="en-GB" dirty="0">
                <a:latin typeface="Arial" panose="020B0604020202020204" pitchFamily="34" charset="0"/>
                <a:cs typeface="Arial" panose="020B0604020202020204" pitchFamily="34" charset="0"/>
              </a:rPr>
              <a:t>which has British Standard status and supersedes BS 5572: 1994 Code of Practice for Sanitary </a:t>
            </a:r>
            <a:r>
              <a:rPr lang="en-GB" dirty="0" smtClean="0">
                <a:latin typeface="Arial" panose="020B0604020202020204" pitchFamily="34" charset="0"/>
                <a:cs typeface="Arial" panose="020B0604020202020204" pitchFamily="34" charset="0"/>
              </a:rPr>
              <a:t>Pipework (which </a:t>
            </a:r>
            <a:r>
              <a:rPr lang="en-GB" dirty="0">
                <a:latin typeface="Arial" panose="020B0604020202020204" pitchFamily="34" charset="0"/>
                <a:cs typeface="Arial" panose="020B0604020202020204" pitchFamily="34" charset="0"/>
              </a:rPr>
              <a:t>has been </a:t>
            </a:r>
            <a:r>
              <a:rPr lang="en-GB" dirty="0" smtClean="0">
                <a:latin typeface="Arial" panose="020B0604020202020204" pitchFamily="34" charset="0"/>
                <a:cs typeface="Arial" panose="020B0604020202020204" pitchFamily="34" charset="0"/>
              </a:rPr>
              <a:t>withdrawn).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428408326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914400"/>
            <a:ext cx="8839200" cy="5943600"/>
          </a:xfrm>
        </p:spPr>
        <p:txBody>
          <a:bodyPr>
            <a:normAutofit/>
          </a:bodyPr>
          <a:lstStyle/>
          <a:p>
            <a:pPr lvl="1">
              <a:buNone/>
            </a:pPr>
            <a:endParaRPr lang="en-US" sz="1800" dirty="0" smtClean="0"/>
          </a:p>
          <a:p>
            <a:pPr lvl="1">
              <a:buNone/>
            </a:pPr>
            <a:endParaRPr lang="en-US" sz="1800" dirty="0" smtClean="0"/>
          </a:p>
          <a:p>
            <a:pPr lvl="1">
              <a:buNone/>
            </a:pPr>
            <a:endParaRPr lang="en-US" sz="1600" dirty="0" smtClean="0"/>
          </a:p>
          <a:p>
            <a:pPr lvl="1">
              <a:buNone/>
            </a:pPr>
            <a:r>
              <a:rPr lang="en-US" sz="2400" b="1" u="sng" dirty="0" smtClean="0">
                <a:solidFill>
                  <a:srgbClr val="0070C0"/>
                </a:solidFill>
              </a:rPr>
              <a:t>Important installation </a:t>
            </a:r>
            <a:r>
              <a:rPr lang="en-US" sz="2400" b="1" u="sng" dirty="0" smtClean="0">
                <a:solidFill>
                  <a:srgbClr val="0070C0"/>
                </a:solidFill>
              </a:rPr>
              <a:t>considerations ??</a:t>
            </a:r>
            <a:endParaRPr lang="en-US" sz="2400" b="1" u="sng" dirty="0" smtClean="0">
              <a:solidFill>
                <a:srgbClr val="0070C0"/>
              </a:solidFill>
            </a:endParaRPr>
          </a:p>
          <a:p>
            <a:pPr lvl="1">
              <a:buNone/>
            </a:pPr>
            <a:endParaRPr lang="en-US" sz="2400" b="1" dirty="0" smtClean="0">
              <a:solidFill>
                <a:srgbClr val="0070C0"/>
              </a:solidFill>
            </a:endParaRPr>
          </a:p>
          <a:p>
            <a:pPr lvl="1" algn="just">
              <a:buFont typeface="Arial" panose="020B0604020202020204" pitchFamily="34" charset="0"/>
              <a:buChar char="•"/>
            </a:pPr>
            <a:r>
              <a:rPr lang="en-US" sz="2000" b="1" dirty="0" smtClean="0">
                <a:solidFill>
                  <a:srgbClr val="0070C0"/>
                </a:solidFill>
                <a:latin typeface="Arial" panose="020B0604020202020204" pitchFamily="34" charset="0"/>
                <a:cs typeface="Arial" panose="020B0604020202020204" pitchFamily="34" charset="0"/>
              </a:rPr>
              <a:t>Main drainage pipes should be laid at the side of the building rather than below</a:t>
            </a:r>
            <a:r>
              <a:rPr lang="en-US" sz="2000" dirty="0" smtClean="0">
                <a:latin typeface="Arial" panose="020B0604020202020204" pitchFamily="34" charset="0"/>
                <a:cs typeface="Arial" panose="020B0604020202020204" pitchFamily="34" charset="0"/>
              </a:rPr>
              <a:t> the building because water accumulation in the ground may lead to soil erosion and thus can weaken the base of your building.</a:t>
            </a:r>
          </a:p>
          <a:p>
            <a:pPr lvl="1" algn="just">
              <a:buFont typeface="Arial" panose="020B0604020202020204" pitchFamily="34" charset="0"/>
              <a:buChar char="•"/>
            </a:pPr>
            <a:r>
              <a:rPr lang="en-US" sz="2000" dirty="0" smtClean="0">
                <a:latin typeface="Arial" panose="020B0604020202020204" pitchFamily="34" charset="0"/>
                <a:cs typeface="Arial" panose="020B0604020202020204" pitchFamily="34" charset="0"/>
              </a:rPr>
              <a:t>At least one wall of the lavatory block should be an outside wall to accommodate soil and vent pipes. </a:t>
            </a:r>
            <a:r>
              <a:rPr lang="en-US" sz="2000" b="1" dirty="0" smtClean="0">
                <a:solidFill>
                  <a:srgbClr val="0070C0"/>
                </a:solidFill>
                <a:latin typeface="Arial" panose="020B0604020202020204" pitchFamily="34" charset="0"/>
                <a:cs typeface="Arial" panose="020B0604020202020204" pitchFamily="34" charset="0"/>
              </a:rPr>
              <a:t>Alternative?</a:t>
            </a:r>
          </a:p>
          <a:p>
            <a:pPr lvl="1" algn="just">
              <a:buFont typeface="Arial" panose="020B0604020202020204" pitchFamily="34" charset="0"/>
              <a:buChar char="•"/>
            </a:pPr>
            <a:r>
              <a:rPr lang="en-US" sz="2000" b="1" dirty="0" smtClean="0">
                <a:solidFill>
                  <a:srgbClr val="0070C0"/>
                </a:solidFill>
                <a:latin typeface="Arial" panose="020B0604020202020204" pitchFamily="34" charset="0"/>
                <a:cs typeface="Arial" panose="020B0604020202020204" pitchFamily="34" charset="0"/>
              </a:rPr>
              <a:t>All connections should be water tight. </a:t>
            </a:r>
            <a:r>
              <a:rPr lang="en-US" sz="2000" dirty="0" smtClean="0">
                <a:latin typeface="Arial" panose="020B0604020202020204" pitchFamily="34" charset="0"/>
                <a:cs typeface="Arial" panose="020B0604020202020204" pitchFamily="34" charset="0"/>
              </a:rPr>
              <a:t>The </a:t>
            </a:r>
            <a:r>
              <a:rPr lang="en-US" sz="2000" b="1" dirty="0" smtClean="0">
                <a:solidFill>
                  <a:srgbClr val="0070C0"/>
                </a:solidFill>
                <a:latin typeface="Arial" panose="020B0604020202020204" pitchFamily="34" charset="0"/>
                <a:cs typeface="Arial" panose="020B0604020202020204" pitchFamily="34" charset="0"/>
              </a:rPr>
              <a:t>slope should be sufficient for self cleansing and to avoid flooding while maximum discharge is occurring.</a:t>
            </a:r>
          </a:p>
          <a:p>
            <a:pPr lvl="1" algn="just">
              <a:buFont typeface="Arial" panose="020B0604020202020204" pitchFamily="34" charset="0"/>
              <a:buChar char="•"/>
            </a:pPr>
            <a:r>
              <a:rPr lang="en-US" sz="2000" b="1" dirty="0" smtClean="0">
                <a:solidFill>
                  <a:srgbClr val="0070C0"/>
                </a:solidFill>
                <a:latin typeface="Arial" panose="020B0604020202020204" pitchFamily="34" charset="0"/>
                <a:cs typeface="Arial" panose="020B0604020202020204" pitchFamily="34" charset="0"/>
              </a:rPr>
              <a:t>Proper ventilation </a:t>
            </a:r>
            <a:r>
              <a:rPr lang="en-US" sz="2000" dirty="0" smtClean="0">
                <a:latin typeface="Arial" panose="020B0604020202020204" pitchFamily="34" charset="0"/>
                <a:cs typeface="Arial" panose="020B0604020202020204" pitchFamily="34" charset="0"/>
              </a:rPr>
              <a:t>is a must right from the start to the end point to allow free air circulation, negating smells and siphonage (?).</a:t>
            </a:r>
          </a:p>
        </p:txBody>
      </p:sp>
      <p:sp>
        <p:nvSpPr>
          <p:cNvPr id="3" name="Title 2"/>
          <p:cNvSpPr>
            <a:spLocks noGrp="1"/>
          </p:cNvSpPr>
          <p:nvPr>
            <p:ph type="title"/>
          </p:nvPr>
        </p:nvSpPr>
        <p:spPr>
          <a:xfrm>
            <a:off x="381000" y="152400"/>
            <a:ext cx="8458200" cy="1905000"/>
          </a:xfrm>
        </p:spPr>
        <p:txBody>
          <a:bodyPr>
            <a:normAutofit fontScale="90000"/>
          </a:bodyPr>
          <a:lstStyle/>
          <a:p>
            <a:pPr lvl="1" algn="l" rtl="0">
              <a:spcBef>
                <a:spcPct val="0"/>
              </a:spcBef>
            </a:pPr>
            <a:r>
              <a:rPr lang="en-US" sz="3200" b="1" dirty="0" smtClean="0">
                <a:solidFill>
                  <a:srgbClr val="0070C0"/>
                </a:solidFill>
                <a:latin typeface="Arial" pitchFamily="34" charset="0"/>
                <a:cs typeface="Arial" pitchFamily="34" charset="0"/>
              </a:rPr>
              <a:t>Effective Drainage system</a:t>
            </a:r>
            <a:r>
              <a:rPr lang="en-US" sz="3200" b="1" dirty="0" smtClean="0"/>
              <a:t/>
            </a:r>
            <a:br>
              <a:rPr lang="en-US" sz="3200" b="1" dirty="0" smtClean="0"/>
            </a:br>
            <a:r>
              <a:rPr lang="en-US" sz="2400" b="1" dirty="0" smtClean="0"/>
              <a:t/>
            </a:r>
            <a:br>
              <a:rPr lang="en-US" sz="2400" b="1" dirty="0" smtClean="0"/>
            </a:br>
            <a:r>
              <a:rPr lang="en-US" sz="2000" dirty="0" smtClean="0">
                <a:latin typeface="Arial" pitchFamily="34" charset="0"/>
                <a:cs typeface="Arial" pitchFamily="34" charset="0"/>
              </a:rPr>
              <a:t>It is essential to have the system constructed efficiently to maintain healthy conditions, avoid the entry of foul gas, remove waste material systematically and to dispose waste as quickly as possible.</a:t>
            </a:r>
            <a:br>
              <a:rPr lang="en-US" sz="2000" dirty="0" smtClean="0">
                <a:latin typeface="Arial" pitchFamily="34" charset="0"/>
                <a:cs typeface="Arial" pitchFamily="34" charset="0"/>
              </a:rPr>
            </a:br>
            <a:endParaRPr lang="en-IN" sz="2000" dirty="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additive="base">
                                        <p:cTn id="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anim calcmode="lin" valueType="num">
                                      <p:cBhvr additive="base">
                                        <p:cTn id="1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anim calcmode="lin" valueType="num">
                                      <p:cBhvr additive="base">
                                        <p:cTn id="2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anim calcmode="lin" valueType="num">
                                      <p:cBhvr additive="base">
                                        <p:cTn id="3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84148" y="1219200"/>
            <a:ext cx="8610600" cy="4416594"/>
          </a:xfrm>
          <a:prstGeom prst="rect">
            <a:avLst/>
          </a:prstGeom>
        </p:spPr>
        <p:txBody>
          <a:bodyPr wrap="square">
            <a:spAutoFit/>
          </a:bodyPr>
          <a:lstStyle/>
          <a:p>
            <a:pPr lvl="1" algn="just">
              <a:buFont typeface="Arial" panose="020B0604020202020204" pitchFamily="34" charset="0"/>
              <a:buChar char="•"/>
            </a:pPr>
            <a:r>
              <a:rPr lang="en-US" sz="2100" dirty="0" smtClean="0">
                <a:latin typeface="Arial" panose="020B0604020202020204" pitchFamily="34" charset="0"/>
                <a:cs typeface="Arial" panose="020B0604020202020204" pitchFamily="34" charset="0"/>
              </a:rPr>
              <a:t> </a:t>
            </a:r>
            <a:r>
              <a:rPr lang="en-US" sz="2000" b="1" dirty="0" smtClean="0">
                <a:solidFill>
                  <a:srgbClr val="0070C0"/>
                </a:solidFill>
                <a:latin typeface="Arial" panose="020B0604020202020204" pitchFamily="34" charset="0"/>
                <a:cs typeface="Arial" panose="020B0604020202020204" pitchFamily="34" charset="0"/>
              </a:rPr>
              <a:t>All </a:t>
            </a:r>
            <a:r>
              <a:rPr lang="en-US" sz="2000" b="1" dirty="0">
                <a:solidFill>
                  <a:srgbClr val="0070C0"/>
                </a:solidFill>
                <a:latin typeface="Arial" panose="020B0604020202020204" pitchFamily="34" charset="0"/>
                <a:cs typeface="Arial" panose="020B0604020202020204" pitchFamily="34" charset="0"/>
              </a:rPr>
              <a:t>the materials used should be of superior quality</a:t>
            </a:r>
            <a:r>
              <a:rPr lang="en-US" sz="2000" dirty="0">
                <a:latin typeface="Arial" panose="020B0604020202020204" pitchFamily="34" charset="0"/>
                <a:cs typeface="Arial" panose="020B0604020202020204" pitchFamily="34" charset="0"/>
              </a:rPr>
              <a:t>, hard</a:t>
            </a:r>
            <a:r>
              <a:rPr lang="en-US" sz="2000" dirty="0" smtClean="0">
                <a:latin typeface="Arial" panose="020B0604020202020204" pitchFamily="34" charset="0"/>
                <a:cs typeface="Arial" panose="020B0604020202020204" pitchFamily="34" charset="0"/>
              </a:rPr>
              <a:t>,</a:t>
            </a:r>
          </a:p>
          <a:p>
            <a:pPr lvl="1" algn="just"/>
            <a:r>
              <a:rPr lang="en-US" sz="2000" dirty="0" smtClean="0">
                <a:latin typeface="Arial" panose="020B0604020202020204" pitchFamily="34" charset="0"/>
                <a:cs typeface="Arial" panose="020B0604020202020204" pitchFamily="34" charset="0"/>
              </a:rPr>
              <a:t>  strong  and </a:t>
            </a:r>
            <a:r>
              <a:rPr lang="en-US" sz="2000" dirty="0">
                <a:latin typeface="Arial" panose="020B0604020202020204" pitchFamily="34" charset="0"/>
                <a:cs typeface="Arial" panose="020B0604020202020204" pitchFamily="34" charset="0"/>
              </a:rPr>
              <a:t>resistant</a:t>
            </a:r>
            <a:r>
              <a:rPr lang="en-US" sz="2000" dirty="0" smtClean="0">
                <a:latin typeface="Arial" panose="020B0604020202020204" pitchFamily="34" charset="0"/>
                <a:cs typeface="Arial" panose="020B0604020202020204" pitchFamily="34" charset="0"/>
              </a:rPr>
              <a:t>.</a:t>
            </a:r>
          </a:p>
          <a:p>
            <a:pPr lvl="1" algn="just"/>
            <a:endParaRPr lang="en-US" sz="2000" dirty="0">
              <a:latin typeface="Arial" panose="020B0604020202020204" pitchFamily="34" charset="0"/>
              <a:cs typeface="Arial" panose="020B0604020202020204" pitchFamily="34" charset="0"/>
            </a:endParaRPr>
          </a:p>
          <a:p>
            <a:pPr lvl="1" algn="just">
              <a:buFont typeface="Arial" panose="020B0604020202020204" pitchFamily="34" charset="0"/>
              <a:buChar char="•"/>
            </a:pPr>
            <a:r>
              <a:rPr lang="en-US" sz="2000" dirty="0" smtClean="0">
                <a:latin typeface="Arial" panose="020B0604020202020204" pitchFamily="34" charset="0"/>
                <a:cs typeface="Arial" panose="020B0604020202020204" pitchFamily="34" charset="0"/>
              </a:rPr>
              <a:t> </a:t>
            </a:r>
            <a:r>
              <a:rPr lang="en-US" sz="2000" b="1" dirty="0" smtClean="0">
                <a:solidFill>
                  <a:srgbClr val="0070C0"/>
                </a:solidFill>
                <a:latin typeface="Arial" panose="020B0604020202020204" pitchFamily="34" charset="0"/>
                <a:cs typeface="Arial" panose="020B0604020202020204" pitchFamily="34" charset="0"/>
              </a:rPr>
              <a:t>All </a:t>
            </a:r>
            <a:r>
              <a:rPr lang="en-US" sz="2000" b="1" dirty="0">
                <a:solidFill>
                  <a:srgbClr val="0070C0"/>
                </a:solidFill>
                <a:latin typeface="Arial" panose="020B0604020202020204" pitchFamily="34" charset="0"/>
                <a:cs typeface="Arial" panose="020B0604020202020204" pitchFamily="34" charset="0"/>
              </a:rPr>
              <a:t>drains should be aligned straight between </a:t>
            </a:r>
            <a:r>
              <a:rPr lang="en-US" sz="2000" b="1" dirty="0" smtClean="0">
                <a:solidFill>
                  <a:srgbClr val="0070C0"/>
                </a:solidFill>
                <a:latin typeface="Arial" panose="020B0604020202020204" pitchFamily="34" charset="0"/>
                <a:cs typeface="Arial" panose="020B0604020202020204" pitchFamily="34" charset="0"/>
              </a:rPr>
              <a:t>inspection</a:t>
            </a:r>
          </a:p>
          <a:p>
            <a:pPr lvl="1" algn="just"/>
            <a:r>
              <a:rPr lang="en-US" sz="2000" b="1" dirty="0">
                <a:solidFill>
                  <a:srgbClr val="0070C0"/>
                </a:solidFill>
                <a:latin typeface="Arial" panose="020B0604020202020204" pitchFamily="34" charset="0"/>
                <a:cs typeface="Arial" panose="020B0604020202020204" pitchFamily="34" charset="0"/>
              </a:rPr>
              <a:t> </a:t>
            </a:r>
            <a:r>
              <a:rPr lang="en-US" sz="2000" b="1" dirty="0" smtClean="0">
                <a:solidFill>
                  <a:srgbClr val="0070C0"/>
                </a:solidFill>
                <a:latin typeface="Arial" panose="020B0604020202020204" pitchFamily="34" charset="0"/>
                <a:cs typeface="Arial" panose="020B0604020202020204" pitchFamily="34" charset="0"/>
              </a:rPr>
              <a:t> chambers</a:t>
            </a:r>
            <a:endParaRPr lang="en-US" sz="2000" dirty="0" smtClean="0">
              <a:latin typeface="Arial" panose="020B0604020202020204" pitchFamily="34" charset="0"/>
              <a:cs typeface="Arial" panose="020B0604020202020204" pitchFamily="34" charset="0"/>
            </a:endParaRPr>
          </a:p>
          <a:p>
            <a:pPr lvl="1" algn="just">
              <a:buFont typeface="Arial" panose="020B0604020202020204" pitchFamily="34" charset="0"/>
              <a:buChar char="•"/>
            </a:pPr>
            <a:endParaRPr lang="en-US" sz="2000" dirty="0" smtClean="0">
              <a:latin typeface="Arial" panose="020B0604020202020204" pitchFamily="34" charset="0"/>
              <a:cs typeface="Arial" panose="020B0604020202020204" pitchFamily="34" charset="0"/>
            </a:endParaRPr>
          </a:p>
          <a:p>
            <a:pPr lvl="1" algn="just">
              <a:buFont typeface="Arial" panose="020B0604020202020204" pitchFamily="34" charset="0"/>
              <a:buChar char="•"/>
            </a:pPr>
            <a:r>
              <a:rPr lang="en-US" sz="2000" dirty="0" smtClean="0">
                <a:latin typeface="Arial" panose="020B0604020202020204" pitchFamily="34" charset="0"/>
                <a:cs typeface="Arial" panose="020B0604020202020204" pitchFamily="34" charset="0"/>
              </a:rPr>
              <a:t>  </a:t>
            </a:r>
            <a:r>
              <a:rPr lang="en-US" sz="2000" b="1" dirty="0">
                <a:solidFill>
                  <a:srgbClr val="0070C0"/>
                </a:solidFill>
                <a:latin typeface="Arial" panose="020B0604020202020204" pitchFamily="34" charset="0"/>
                <a:cs typeface="Arial" panose="020B0604020202020204" pitchFamily="34" charset="0"/>
              </a:rPr>
              <a:t>S</a:t>
            </a:r>
            <a:r>
              <a:rPr lang="en-US" sz="2000" b="1" dirty="0" smtClean="0">
                <a:solidFill>
                  <a:srgbClr val="0070C0"/>
                </a:solidFill>
                <a:latin typeface="Arial" panose="020B0604020202020204" pitchFamily="34" charset="0"/>
                <a:cs typeface="Arial" panose="020B0604020202020204" pitchFamily="34" charset="0"/>
              </a:rPr>
              <a:t>harp </a:t>
            </a:r>
            <a:r>
              <a:rPr lang="en-US" sz="2000" b="1" dirty="0">
                <a:solidFill>
                  <a:srgbClr val="0070C0"/>
                </a:solidFill>
                <a:latin typeface="Arial" panose="020B0604020202020204" pitchFamily="34" charset="0"/>
                <a:cs typeface="Arial" panose="020B0604020202020204" pitchFamily="34" charset="0"/>
              </a:rPr>
              <a:t>bends and junctions should be </a:t>
            </a:r>
            <a:r>
              <a:rPr lang="en-US" sz="2000" b="1" dirty="0" smtClean="0">
                <a:solidFill>
                  <a:srgbClr val="0070C0"/>
                </a:solidFill>
                <a:latin typeface="Arial" panose="020B0604020202020204" pitchFamily="34" charset="0"/>
                <a:cs typeface="Arial" panose="020B0604020202020204" pitchFamily="34" charset="0"/>
              </a:rPr>
              <a:t>avoided</a:t>
            </a:r>
            <a:r>
              <a:rPr lang="en-US" sz="2000" b="1" dirty="0">
                <a:solidFill>
                  <a:srgbClr val="0070C0"/>
                </a:solidFill>
                <a:latin typeface="Arial" panose="020B0604020202020204" pitchFamily="34" charset="0"/>
                <a:cs typeface="Arial" panose="020B0604020202020204" pitchFamily="34" charset="0"/>
              </a:rPr>
              <a:t> </a:t>
            </a:r>
            <a:r>
              <a:rPr lang="en-US" sz="2000" b="1" dirty="0" smtClean="0">
                <a:solidFill>
                  <a:srgbClr val="0070C0"/>
                </a:solidFill>
                <a:latin typeface="Arial" panose="020B0604020202020204" pitchFamily="34" charset="0"/>
                <a:cs typeface="Arial" panose="020B0604020202020204" pitchFamily="34" charset="0"/>
              </a:rPr>
              <a:t>/ minimised</a:t>
            </a:r>
          </a:p>
          <a:p>
            <a:pPr lvl="1" algn="just"/>
            <a:r>
              <a:rPr lang="en-US" sz="2000" b="1" dirty="0">
                <a:solidFill>
                  <a:srgbClr val="0070C0"/>
                </a:solidFill>
                <a:latin typeface="Arial" panose="020B0604020202020204" pitchFamily="34" charset="0"/>
                <a:cs typeface="Arial" panose="020B0604020202020204" pitchFamily="34" charset="0"/>
              </a:rPr>
              <a:t> </a:t>
            </a:r>
            <a:r>
              <a:rPr lang="en-US" sz="2000" b="1" dirty="0" smtClean="0">
                <a:solidFill>
                  <a:srgbClr val="0070C0"/>
                </a:solidFill>
                <a:latin typeface="Arial" panose="020B0604020202020204" pitchFamily="34" charset="0"/>
                <a:cs typeface="Arial" panose="020B0604020202020204" pitchFamily="34" charset="0"/>
              </a:rPr>
              <a:t>   Why ?</a:t>
            </a:r>
          </a:p>
          <a:p>
            <a:pPr lvl="1" algn="just"/>
            <a:endParaRPr lang="en-US" sz="2000" dirty="0">
              <a:latin typeface="Arial" panose="020B0604020202020204" pitchFamily="34" charset="0"/>
              <a:cs typeface="Arial" panose="020B0604020202020204" pitchFamily="34" charset="0"/>
            </a:endParaRPr>
          </a:p>
          <a:p>
            <a:pPr lvl="1" algn="just">
              <a:buFont typeface="Arial" panose="020B0604020202020204" pitchFamily="34" charset="0"/>
              <a:buChar char="•"/>
            </a:pPr>
            <a:r>
              <a:rPr lang="en-US" sz="2000" dirty="0" smtClean="0">
                <a:latin typeface="Arial" panose="020B0604020202020204" pitchFamily="34" charset="0"/>
                <a:cs typeface="Arial" panose="020B0604020202020204" pitchFamily="34" charset="0"/>
              </a:rPr>
              <a:t> The </a:t>
            </a:r>
            <a:r>
              <a:rPr lang="en-US" sz="2000" b="1" dirty="0" smtClean="0">
                <a:solidFill>
                  <a:srgbClr val="0070C0"/>
                </a:solidFill>
                <a:latin typeface="Arial" panose="020B0604020202020204" pitchFamily="34" charset="0"/>
                <a:cs typeface="Arial" panose="020B0604020202020204" pitchFamily="34" charset="0"/>
              </a:rPr>
              <a:t>drainage </a:t>
            </a:r>
            <a:r>
              <a:rPr lang="en-US" sz="2000" b="1" dirty="0">
                <a:solidFill>
                  <a:srgbClr val="0070C0"/>
                </a:solidFill>
                <a:latin typeface="Arial" panose="020B0604020202020204" pitchFamily="34" charset="0"/>
                <a:cs typeface="Arial" panose="020B0604020202020204" pitchFamily="34" charset="0"/>
              </a:rPr>
              <a:t>should contain enough traps </a:t>
            </a:r>
            <a:r>
              <a:rPr lang="en-US" sz="2000" dirty="0">
                <a:latin typeface="Arial" panose="020B0604020202020204" pitchFamily="34" charset="0"/>
                <a:cs typeface="Arial" panose="020B0604020202020204" pitchFamily="34" charset="0"/>
              </a:rPr>
              <a:t>at all </a:t>
            </a:r>
            <a:endParaRPr lang="en-US" sz="2000" dirty="0" smtClean="0">
              <a:latin typeface="Arial" panose="020B0604020202020204" pitchFamily="34" charset="0"/>
              <a:cs typeface="Arial" panose="020B0604020202020204" pitchFamily="34" charset="0"/>
            </a:endParaRPr>
          </a:p>
          <a:p>
            <a:pPr lvl="1" algn="just"/>
            <a:r>
              <a:rPr lang="en-US" sz="2000" dirty="0">
                <a:latin typeface="Arial" panose="020B0604020202020204" pitchFamily="34" charset="0"/>
                <a:cs typeface="Arial" panose="020B0604020202020204" pitchFamily="34" charset="0"/>
              </a:rPr>
              <a:t> </a:t>
            </a:r>
            <a:r>
              <a:rPr lang="en-US" sz="2000" dirty="0" smtClean="0">
                <a:latin typeface="Arial" panose="020B0604020202020204" pitchFamily="34" charset="0"/>
                <a:cs typeface="Arial" panose="020B0604020202020204" pitchFamily="34" charset="0"/>
              </a:rPr>
              <a:t>  required </a:t>
            </a:r>
            <a:r>
              <a:rPr lang="en-US" sz="2000" dirty="0">
                <a:latin typeface="Arial" panose="020B0604020202020204" pitchFamily="34" charset="0"/>
                <a:cs typeface="Arial" panose="020B0604020202020204" pitchFamily="34" charset="0"/>
              </a:rPr>
              <a:t>locations. </a:t>
            </a:r>
            <a:endParaRPr lang="en-US" sz="2000" dirty="0" smtClean="0">
              <a:latin typeface="Arial" panose="020B0604020202020204" pitchFamily="34" charset="0"/>
              <a:cs typeface="Arial" panose="020B0604020202020204" pitchFamily="34" charset="0"/>
            </a:endParaRPr>
          </a:p>
          <a:p>
            <a:pPr lvl="1" algn="jus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lvl="1" algn="just">
              <a:buFont typeface="Arial" panose="020B0604020202020204" pitchFamily="34" charset="0"/>
              <a:buChar char="•"/>
            </a:pPr>
            <a:r>
              <a:rPr lang="en-US" sz="2000" dirty="0" smtClean="0">
                <a:latin typeface="Arial" panose="020B0604020202020204" pitchFamily="34" charset="0"/>
                <a:cs typeface="Arial" panose="020B0604020202020204" pitchFamily="34" charset="0"/>
              </a:rPr>
              <a:t> The </a:t>
            </a:r>
            <a:r>
              <a:rPr lang="en-US" sz="2000" dirty="0">
                <a:latin typeface="Arial" panose="020B0604020202020204" pitchFamily="34" charset="0"/>
                <a:cs typeface="Arial" panose="020B0604020202020204" pitchFamily="34" charset="0"/>
              </a:rPr>
              <a:t>entire system should be designed in such a way </a:t>
            </a:r>
            <a:r>
              <a:rPr lang="en-US" sz="2000" dirty="0" smtClean="0">
                <a:latin typeface="Arial" panose="020B0604020202020204" pitchFamily="34" charset="0"/>
                <a:cs typeface="Arial" panose="020B0604020202020204" pitchFamily="34" charset="0"/>
              </a:rPr>
              <a:t>that </a:t>
            </a:r>
          </a:p>
          <a:p>
            <a:pPr lvl="1" algn="just"/>
            <a:r>
              <a:rPr lang="en-US" sz="2000" dirty="0" smtClean="0">
                <a:latin typeface="Arial" panose="020B0604020202020204" pitchFamily="34" charset="0"/>
                <a:cs typeface="Arial" panose="020B0604020202020204" pitchFamily="34" charset="0"/>
              </a:rPr>
              <a:t>   </a:t>
            </a:r>
            <a:r>
              <a:rPr lang="en-US" sz="2000" b="1" dirty="0">
                <a:solidFill>
                  <a:srgbClr val="0070C0"/>
                </a:solidFill>
                <a:latin typeface="Arial" panose="020B0604020202020204" pitchFamily="34" charset="0"/>
                <a:cs typeface="Arial" panose="020B0604020202020204" pitchFamily="34" charset="0"/>
              </a:rPr>
              <a:t>formation of Air locks, siphonage etc. are minimal</a:t>
            </a:r>
            <a:r>
              <a:rPr lang="en-US" sz="2000" dirty="0">
                <a:latin typeface="Arial" panose="020B0604020202020204" pitchFamily="34" charset="0"/>
                <a:cs typeface="Arial" panose="020B0604020202020204" pitchFamily="34" charset="0"/>
              </a:rPr>
              <a:t>. </a:t>
            </a:r>
            <a:endParaRPr lang="en-IN" sz="2000" dirty="0">
              <a:latin typeface="Arial" panose="020B0604020202020204" pitchFamily="34" charset="0"/>
              <a:cs typeface="Arial" panose="020B0604020202020204" pitchFamily="34" charset="0"/>
            </a:endParaRPr>
          </a:p>
        </p:txBody>
      </p:sp>
      <p:sp>
        <p:nvSpPr>
          <p:cNvPr id="2" name="Rectangle 1"/>
          <p:cNvSpPr/>
          <p:nvPr/>
        </p:nvSpPr>
        <p:spPr>
          <a:xfrm>
            <a:off x="304800" y="377439"/>
            <a:ext cx="6477000" cy="461665"/>
          </a:xfrm>
          <a:prstGeom prst="rect">
            <a:avLst/>
          </a:prstGeom>
        </p:spPr>
        <p:txBody>
          <a:bodyPr wrap="square">
            <a:spAutoFit/>
          </a:bodyPr>
          <a:lstStyle/>
          <a:p>
            <a:pPr lvl="1">
              <a:buNone/>
            </a:pPr>
            <a:r>
              <a:rPr lang="en-US" sz="2400" b="1" u="sng" dirty="0">
                <a:solidFill>
                  <a:srgbClr val="0070C0"/>
                </a:solidFill>
              </a:rPr>
              <a:t>Important installation </a:t>
            </a:r>
            <a:r>
              <a:rPr lang="en-US" sz="2400" b="1" u="sng" dirty="0" smtClean="0">
                <a:solidFill>
                  <a:srgbClr val="0070C0"/>
                </a:solidFill>
              </a:rPr>
              <a:t>considerations (contd.)</a:t>
            </a:r>
            <a:endParaRPr lang="en-US" sz="2400" b="1" u="sng" dirty="0">
              <a:solidFill>
                <a:srgbClr val="0070C0"/>
              </a:solidFill>
            </a:endParaRPr>
          </a:p>
        </p:txBody>
      </p:sp>
    </p:spTree>
    <p:extLst>
      <p:ext uri="{BB962C8B-B14F-4D97-AF65-F5344CB8AC3E}">
        <p14:creationId xmlns:p14="http://schemas.microsoft.com/office/powerpoint/2010/main" xmlns="" val="3334847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 calcmode="lin" valueType="num">
                                      <p:cBhvr additive="base">
                                        <p:cTn id="1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 calcmode="lin" valueType="num">
                                      <p:cBhvr additive="base">
                                        <p:cTn id="2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anim calcmode="lin" valueType="num">
                                      <p:cBhvr additive="base">
                                        <p:cTn id="27"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anim calcmode="lin" valueType="num">
                                      <p:cBhvr additive="base">
                                        <p:cTn id="31"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9" end="9"/>
                                            </p:txEl>
                                          </p:spTgt>
                                        </p:tgtEl>
                                        <p:attrNameLst>
                                          <p:attrName>style.visibility</p:attrName>
                                        </p:attrNameLst>
                                      </p:cBhvr>
                                      <p:to>
                                        <p:strVal val="visible"/>
                                      </p:to>
                                    </p:set>
                                    <p:anim calcmode="lin" valueType="num">
                                      <p:cBhvr additive="base">
                                        <p:cTn id="37"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9" end="9"/>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4">
                                            <p:txEl>
                                              <p:pRg st="10" end="10"/>
                                            </p:txEl>
                                          </p:spTgt>
                                        </p:tgtEl>
                                        <p:attrNameLst>
                                          <p:attrName>style.visibility</p:attrName>
                                        </p:attrNameLst>
                                      </p:cBhvr>
                                      <p:to>
                                        <p:strVal val="visible"/>
                                      </p:to>
                                    </p:set>
                                    <p:anim calcmode="lin" valueType="num">
                                      <p:cBhvr additive="base">
                                        <p:cTn id="41"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4">
                                            <p:txEl>
                                              <p:pRg st="12" end="12"/>
                                            </p:txEl>
                                          </p:spTgt>
                                        </p:tgtEl>
                                        <p:attrNameLst>
                                          <p:attrName>style.visibility</p:attrName>
                                        </p:attrNameLst>
                                      </p:cBhvr>
                                      <p:to>
                                        <p:strVal val="visible"/>
                                      </p:to>
                                    </p:set>
                                    <p:anim calcmode="lin" valueType="num">
                                      <p:cBhvr additive="base">
                                        <p:cTn id="47" dur="500" fill="hold"/>
                                        <p:tgtEl>
                                          <p:spTgt spid="4">
                                            <p:txEl>
                                              <p:pRg st="12" end="12"/>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12" end="12"/>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4">
                                            <p:txEl>
                                              <p:pRg st="13" end="13"/>
                                            </p:txEl>
                                          </p:spTgt>
                                        </p:tgtEl>
                                        <p:attrNameLst>
                                          <p:attrName>style.visibility</p:attrName>
                                        </p:attrNameLst>
                                      </p:cBhvr>
                                      <p:to>
                                        <p:strVal val="visible"/>
                                      </p:to>
                                    </p:set>
                                    <p:anim calcmode="lin" valueType="num">
                                      <p:cBhvr additive="base">
                                        <p:cTn id="51" dur="500" fill="hold"/>
                                        <p:tgtEl>
                                          <p:spTgt spid="4">
                                            <p:txEl>
                                              <p:pRg st="13" end="1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4">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838200"/>
            <a:ext cx="8534400" cy="2031325"/>
          </a:xfrm>
          <a:prstGeom prst="rect">
            <a:avLst/>
          </a:prstGeom>
          <a:noFill/>
        </p:spPr>
        <p:txBody>
          <a:bodyPr wrap="square" rtlCol="0">
            <a:spAutoFit/>
          </a:bodyPr>
          <a:lstStyle/>
          <a:p>
            <a:pPr algn="just"/>
            <a:r>
              <a:rPr lang="en-GB" dirty="0" smtClean="0"/>
              <a:t>The drainage system is designed to </a:t>
            </a:r>
            <a:r>
              <a:rPr lang="en-GB" b="1" dirty="0" smtClean="0">
                <a:solidFill>
                  <a:srgbClr val="0070C0"/>
                </a:solidFill>
              </a:rPr>
              <a:t>carry foul water and WC waste </a:t>
            </a:r>
            <a:r>
              <a:rPr lang="en-GB" dirty="0" smtClean="0"/>
              <a:t>from various appliances to underground drains leading to the main sewer. </a:t>
            </a:r>
          </a:p>
          <a:p>
            <a:pPr algn="just"/>
            <a:endParaRPr lang="en-GB" dirty="0"/>
          </a:p>
          <a:p>
            <a:pPr algn="just"/>
            <a:r>
              <a:rPr lang="en-GB" dirty="0" smtClean="0"/>
              <a:t>The </a:t>
            </a:r>
            <a:r>
              <a:rPr lang="en-GB" b="1" dirty="0" smtClean="0">
                <a:solidFill>
                  <a:srgbClr val="0070C0"/>
                </a:solidFill>
              </a:rPr>
              <a:t>different branches of the waste system are protected by ‘U’ bend traps </a:t>
            </a:r>
            <a:r>
              <a:rPr lang="en-GB" dirty="0" smtClean="0"/>
              <a:t>full of water to prevent drain smells fouling the building.</a:t>
            </a:r>
          </a:p>
          <a:p>
            <a:pPr algn="just"/>
            <a:endParaRPr lang="en-GB" dirty="0" smtClean="0"/>
          </a:p>
          <a:p>
            <a:pPr algn="just"/>
            <a:endParaRPr lang="en-GB" dirty="0"/>
          </a:p>
        </p:txBody>
      </p:sp>
      <p:sp>
        <p:nvSpPr>
          <p:cNvPr id="3" name="TextBox 2"/>
          <p:cNvSpPr txBox="1"/>
          <p:nvPr/>
        </p:nvSpPr>
        <p:spPr>
          <a:xfrm>
            <a:off x="304800" y="152400"/>
            <a:ext cx="8534400" cy="584775"/>
          </a:xfrm>
          <a:prstGeom prst="rect">
            <a:avLst/>
          </a:prstGeom>
          <a:noFill/>
        </p:spPr>
        <p:txBody>
          <a:bodyPr wrap="square" rtlCol="0">
            <a:spAutoFit/>
          </a:bodyPr>
          <a:lstStyle/>
          <a:p>
            <a:r>
              <a:rPr lang="en-GB" sz="3200" b="1" dirty="0" smtClean="0">
                <a:solidFill>
                  <a:srgbClr val="0070C0"/>
                </a:solidFill>
              </a:rPr>
              <a:t>ABOVE GROUND WASTE DRAINAGE SYSTEMS</a:t>
            </a:r>
            <a:endParaRPr lang="en-GB" sz="3200" b="1" dirty="0">
              <a:solidFill>
                <a:srgbClr val="0070C0"/>
              </a:solidFill>
            </a:endParaRPr>
          </a:p>
        </p:txBody>
      </p:sp>
      <p:pic>
        <p:nvPicPr>
          <p:cNvPr id="4" name="Picture 2" descr="C:\Users\fad-an\Desktop\waste system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447191" y="2514600"/>
            <a:ext cx="5614650" cy="4205941"/>
          </a:xfrm>
          <a:prstGeom prst="rect">
            <a:avLst/>
          </a:prstGeom>
          <a:noFill/>
          <a:ln w="28575">
            <a:solidFill>
              <a:schemeClr val="tx1"/>
            </a:solidFill>
          </a:ln>
          <a:extLst>
            <a:ext uri="{909E8E84-426E-40DD-AFC4-6F175D3DCCD1}">
              <a14:hiddenFill xmlns:a14="http://schemas.microsoft.com/office/drawing/2010/main" xmlns="">
                <a:solidFill>
                  <a:srgbClr val="FFFFFF"/>
                </a:solidFill>
              </a14:hiddenFill>
            </a:ext>
          </a:extLst>
        </p:spPr>
      </p:pic>
      <p:sp>
        <p:nvSpPr>
          <p:cNvPr id="5" name="Rectangle 4"/>
          <p:cNvSpPr/>
          <p:nvPr/>
        </p:nvSpPr>
        <p:spPr>
          <a:xfrm>
            <a:off x="304800" y="2590800"/>
            <a:ext cx="2971800" cy="3970318"/>
          </a:xfrm>
          <a:prstGeom prst="rect">
            <a:avLst/>
          </a:prstGeom>
        </p:spPr>
        <p:txBody>
          <a:bodyPr wrap="square">
            <a:spAutoFit/>
          </a:bodyPr>
          <a:lstStyle/>
          <a:p>
            <a:pPr algn="just"/>
            <a:r>
              <a:rPr lang="en-GB" dirty="0"/>
              <a:t>Depending on the age of the </a:t>
            </a:r>
          </a:p>
          <a:p>
            <a:pPr algn="just"/>
            <a:r>
              <a:rPr lang="en-GB" dirty="0"/>
              <a:t>building</a:t>
            </a:r>
            <a:r>
              <a:rPr lang="en-GB" dirty="0" smtClean="0"/>
              <a:t>, it </a:t>
            </a:r>
            <a:r>
              <a:rPr lang="en-GB" dirty="0"/>
              <a:t>will have a </a:t>
            </a:r>
            <a:endParaRPr lang="en-GB" dirty="0" smtClean="0"/>
          </a:p>
          <a:p>
            <a:pPr algn="just"/>
            <a:r>
              <a:rPr lang="en-GB" b="1" dirty="0" smtClean="0">
                <a:solidFill>
                  <a:srgbClr val="0070C0"/>
                </a:solidFill>
              </a:rPr>
              <a:t>‘</a:t>
            </a:r>
            <a:r>
              <a:rPr lang="en-GB" b="1" dirty="0">
                <a:solidFill>
                  <a:srgbClr val="0070C0"/>
                </a:solidFill>
              </a:rPr>
              <a:t>TWIN PIPE’ </a:t>
            </a:r>
            <a:r>
              <a:rPr lang="en-GB" dirty="0"/>
              <a:t>or </a:t>
            </a:r>
            <a:r>
              <a:rPr lang="en-GB" b="1" dirty="0" smtClean="0">
                <a:solidFill>
                  <a:srgbClr val="0070C0"/>
                </a:solidFill>
              </a:rPr>
              <a:t>‘SINGLE </a:t>
            </a:r>
            <a:r>
              <a:rPr lang="en-GB" b="1" dirty="0">
                <a:solidFill>
                  <a:srgbClr val="0070C0"/>
                </a:solidFill>
              </a:rPr>
              <a:t>PIPE’ </a:t>
            </a:r>
            <a:r>
              <a:rPr lang="en-GB" dirty="0"/>
              <a:t>stack</a:t>
            </a:r>
            <a:r>
              <a:rPr lang="en-GB" dirty="0" smtClean="0"/>
              <a:t>. </a:t>
            </a:r>
          </a:p>
          <a:p>
            <a:pPr algn="just"/>
            <a:endParaRPr lang="en-GB" dirty="0" smtClean="0"/>
          </a:p>
          <a:p>
            <a:pPr algn="just"/>
            <a:r>
              <a:rPr lang="en-GB" dirty="0" smtClean="0"/>
              <a:t>The </a:t>
            </a:r>
            <a:r>
              <a:rPr lang="en-GB" b="1" dirty="0" smtClean="0">
                <a:solidFill>
                  <a:srgbClr val="0070C0"/>
                </a:solidFill>
              </a:rPr>
              <a:t>Single pipe system </a:t>
            </a:r>
            <a:r>
              <a:rPr lang="en-GB" dirty="0" smtClean="0"/>
              <a:t>has been the most popular installed in </a:t>
            </a:r>
            <a:r>
              <a:rPr lang="en-GB" b="1" dirty="0" smtClean="0">
                <a:solidFill>
                  <a:srgbClr val="0070C0"/>
                </a:solidFill>
              </a:rPr>
              <a:t>post 1960 buildings.</a:t>
            </a:r>
            <a:endParaRPr lang="en-GB" b="1" dirty="0">
              <a:solidFill>
                <a:srgbClr val="0070C0"/>
              </a:solidFill>
            </a:endParaRPr>
          </a:p>
          <a:p>
            <a:endParaRPr lang="en-GB" dirty="0"/>
          </a:p>
          <a:p>
            <a:pPr algn="just"/>
            <a:r>
              <a:rPr lang="en-GB" b="1" dirty="0">
                <a:solidFill>
                  <a:srgbClr val="0070C0"/>
                </a:solidFill>
              </a:rPr>
              <a:t>Because the twin pipe </a:t>
            </a:r>
            <a:r>
              <a:rPr lang="en-GB" b="1" dirty="0" smtClean="0">
                <a:solidFill>
                  <a:srgbClr val="0070C0"/>
                </a:solidFill>
              </a:rPr>
              <a:t>system has </a:t>
            </a:r>
            <a:r>
              <a:rPr lang="en-GB" b="1" dirty="0">
                <a:solidFill>
                  <a:srgbClr val="0070C0"/>
                </a:solidFill>
              </a:rPr>
              <a:t>been in use </a:t>
            </a:r>
            <a:r>
              <a:rPr lang="en-GB" b="1" dirty="0" smtClean="0">
                <a:solidFill>
                  <a:srgbClr val="0070C0"/>
                </a:solidFill>
              </a:rPr>
              <a:t>much longer, it </a:t>
            </a:r>
            <a:r>
              <a:rPr lang="en-GB" b="1" dirty="0">
                <a:solidFill>
                  <a:srgbClr val="0070C0"/>
                </a:solidFill>
              </a:rPr>
              <a:t>is still the most </a:t>
            </a:r>
            <a:r>
              <a:rPr lang="en-GB" b="1" dirty="0" smtClean="0">
                <a:solidFill>
                  <a:srgbClr val="0070C0"/>
                </a:solidFill>
              </a:rPr>
              <a:t>common of </a:t>
            </a:r>
            <a:r>
              <a:rPr lang="en-GB" b="1" dirty="0">
                <a:solidFill>
                  <a:srgbClr val="0070C0"/>
                </a:solidFill>
              </a:rPr>
              <a:t>the </a:t>
            </a:r>
            <a:r>
              <a:rPr lang="en-GB" b="1" dirty="0" smtClean="0">
                <a:solidFill>
                  <a:srgbClr val="0070C0"/>
                </a:solidFill>
              </a:rPr>
              <a:t>two</a:t>
            </a:r>
            <a:r>
              <a:rPr lang="en-GB" b="1" dirty="0">
                <a:solidFill>
                  <a:srgbClr val="0070C0"/>
                </a:solidFill>
              </a:rPr>
              <a:t>.</a:t>
            </a:r>
          </a:p>
        </p:txBody>
      </p:sp>
      <p:cxnSp>
        <p:nvCxnSpPr>
          <p:cNvPr id="7" name="Straight Arrow Connector 6"/>
          <p:cNvCxnSpPr/>
          <p:nvPr/>
        </p:nvCxnSpPr>
        <p:spPr>
          <a:xfrm>
            <a:off x="2667000" y="6400800"/>
            <a:ext cx="990600" cy="0"/>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sp>
        <p:nvSpPr>
          <p:cNvPr id="11" name="TextBox 10"/>
          <p:cNvSpPr txBox="1"/>
          <p:nvPr/>
        </p:nvSpPr>
        <p:spPr>
          <a:xfrm>
            <a:off x="6400800" y="2158799"/>
            <a:ext cx="2438400" cy="307777"/>
          </a:xfrm>
          <a:prstGeom prst="rect">
            <a:avLst/>
          </a:prstGeom>
          <a:noFill/>
          <a:ln w="19050">
            <a:solidFill>
              <a:schemeClr val="tx1"/>
            </a:solidFill>
          </a:ln>
        </p:spPr>
        <p:txBody>
          <a:bodyPr wrap="square" rtlCol="0">
            <a:spAutoFit/>
          </a:bodyPr>
          <a:lstStyle/>
          <a:p>
            <a:r>
              <a:rPr lang="en-GB" sz="1400" b="1" dirty="0" smtClean="0">
                <a:solidFill>
                  <a:srgbClr val="0070C0"/>
                </a:solidFill>
              </a:rPr>
              <a:t>Advantages + Disadvantages??</a:t>
            </a:r>
            <a:endParaRPr lang="en-GB" sz="1400" b="1" dirty="0">
              <a:solidFill>
                <a:srgbClr val="0070C0"/>
              </a:solidFill>
            </a:endParaRPr>
          </a:p>
        </p:txBody>
      </p:sp>
    </p:spTree>
    <p:extLst>
      <p:ext uri="{BB962C8B-B14F-4D97-AF65-F5344CB8AC3E}">
        <p14:creationId xmlns:p14="http://schemas.microsoft.com/office/powerpoint/2010/main" xmlns="" val="2855737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6" end="6"/>
                                            </p:txEl>
                                          </p:spTgt>
                                        </p:tgtEl>
                                        <p:attrNameLst>
                                          <p:attrName>style.visibility</p:attrName>
                                        </p:attrNameLst>
                                      </p:cBhvr>
                                      <p:to>
                                        <p:strVal val="visible"/>
                                      </p:to>
                                    </p:set>
                                    <p:anim calcmode="lin" valueType="num">
                                      <p:cBhvr additive="base">
                                        <p:cTn id="7"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8600" y="737175"/>
            <a:ext cx="8458200" cy="6463308"/>
          </a:xfrm>
          <a:prstGeom prst="rect">
            <a:avLst/>
          </a:prstGeom>
          <a:noFill/>
        </p:spPr>
        <p:txBody>
          <a:bodyPr wrap="square" rtlCol="0">
            <a:spAutoFit/>
          </a:bodyPr>
          <a:lstStyle/>
          <a:p>
            <a:pPr marL="285750" indent="-285750">
              <a:buFont typeface="Arial" panose="020B0604020202020204" pitchFamily="34" charset="0"/>
              <a:buChar char="•"/>
            </a:pPr>
            <a:r>
              <a:rPr lang="en-GB" dirty="0" smtClean="0"/>
              <a:t>The wastepipes of older buildings are divided into two </a:t>
            </a:r>
          </a:p>
          <a:p>
            <a:r>
              <a:rPr lang="en-GB" dirty="0"/>
              <a:t> </a:t>
            </a:r>
            <a:r>
              <a:rPr lang="en-GB" dirty="0" smtClean="0"/>
              <a:t>    separate systems, and is hence the most expensive.</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WC waste is fed into a large diameter vertical </a:t>
            </a:r>
            <a:r>
              <a:rPr lang="en-GB" b="1" dirty="0" smtClean="0">
                <a:solidFill>
                  <a:srgbClr val="0070C0"/>
                </a:solidFill>
              </a:rPr>
              <a:t>soil pipe </a:t>
            </a:r>
          </a:p>
          <a:p>
            <a:r>
              <a:rPr lang="en-GB" b="1" dirty="0" smtClean="0">
                <a:solidFill>
                  <a:srgbClr val="0070C0"/>
                </a:solidFill>
              </a:rPr>
              <a:t>      </a:t>
            </a:r>
            <a:r>
              <a:rPr lang="en-GB" dirty="0" smtClean="0"/>
              <a:t>which leads directly to underground inspection chamber.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a:t>
            </a:r>
            <a:r>
              <a:rPr lang="en-GB" dirty="0" smtClean="0"/>
              <a:t>ischarge drain gases are disposed of at a safe height  as the soil pipe is </a:t>
            </a:r>
            <a:r>
              <a:rPr lang="en-GB" b="1" dirty="0" smtClean="0">
                <a:solidFill>
                  <a:srgbClr val="0070C0"/>
                </a:solidFill>
              </a:rPr>
              <a:t>‘vented’ </a:t>
            </a:r>
            <a:r>
              <a:rPr lang="en-GB" dirty="0" smtClean="0"/>
              <a:t>to the open air above roof guttering.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smtClean="0">
                <a:solidFill>
                  <a:srgbClr val="0070C0"/>
                </a:solidFill>
              </a:rPr>
              <a:t>Individual drain pipes, from basins + baths, drain into an external open hopper, which funnels all waste water into another vertical pipe, draining to the yard gully.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The yard gully and soil pipe then discharge into an underground inspection chamber or manhole.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This </a:t>
            </a:r>
            <a:r>
              <a:rPr lang="en-GB" b="1" dirty="0" smtClean="0">
                <a:solidFill>
                  <a:srgbClr val="0070C0"/>
                </a:solidFill>
              </a:rPr>
              <a:t>inspection chamber provides access to the main drains </a:t>
            </a:r>
          </a:p>
          <a:p>
            <a:r>
              <a:rPr lang="en-GB" b="1" dirty="0">
                <a:solidFill>
                  <a:srgbClr val="0070C0"/>
                </a:solidFill>
              </a:rPr>
              <a:t> </a:t>
            </a:r>
            <a:r>
              <a:rPr lang="en-GB" b="1" dirty="0" smtClean="0">
                <a:solidFill>
                  <a:srgbClr val="0070C0"/>
                </a:solidFill>
              </a:rPr>
              <a:t>    for clearing blockages.</a:t>
            </a:r>
          </a:p>
          <a:p>
            <a:endParaRPr lang="en-GB" dirty="0" smtClean="0"/>
          </a:p>
          <a:p>
            <a:pPr>
              <a:buFont typeface="Arial" pitchFamily="34" charset="0"/>
              <a:buChar char="•"/>
            </a:pPr>
            <a:r>
              <a:rPr lang="en-GB" dirty="0" smtClean="0"/>
              <a:t>     It is still sometimes used if the sanitary fittings are widely </a:t>
            </a:r>
          </a:p>
          <a:p>
            <a:r>
              <a:rPr lang="en-GB" dirty="0" smtClean="0"/>
              <a:t>       spaced.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endParaRPr lang="en-GB" dirty="0"/>
          </a:p>
        </p:txBody>
      </p:sp>
      <p:sp>
        <p:nvSpPr>
          <p:cNvPr id="3" name="TextBox 2"/>
          <p:cNvSpPr txBox="1"/>
          <p:nvPr/>
        </p:nvSpPr>
        <p:spPr>
          <a:xfrm>
            <a:off x="282723" y="152400"/>
            <a:ext cx="4517877" cy="584775"/>
          </a:xfrm>
          <a:prstGeom prst="rect">
            <a:avLst/>
          </a:prstGeom>
          <a:noFill/>
        </p:spPr>
        <p:txBody>
          <a:bodyPr wrap="square" rtlCol="0">
            <a:spAutoFit/>
          </a:bodyPr>
          <a:lstStyle/>
          <a:p>
            <a:r>
              <a:rPr lang="en-GB" sz="3200" b="1" dirty="0" smtClean="0">
                <a:solidFill>
                  <a:srgbClr val="0070C0"/>
                </a:solidFill>
              </a:rPr>
              <a:t>TWO PIPE SYSTEM</a:t>
            </a:r>
            <a:endParaRPr lang="en-GB" sz="3200" b="1" dirty="0">
              <a:solidFill>
                <a:srgbClr val="0070C0"/>
              </a:solidFill>
            </a:endParaRPr>
          </a:p>
        </p:txBody>
      </p:sp>
      <p:pic>
        <p:nvPicPr>
          <p:cNvPr id="4" name="Picture 2" descr="https://encrypted-tbn1.gstatic.com/images?q=tbn:ANd9GcRkLNsTtLnjD3kskPBxz8cco0z0DwnzN_578wXrXxI-iNcvbBWx">
            <a:hlinkClick r:id="rId2"/>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368486" y="0"/>
            <a:ext cx="2775514" cy="2406981"/>
          </a:xfrm>
          <a:prstGeom prst="rect">
            <a:avLst/>
          </a:prstGeom>
          <a:noFill/>
          <a:ln w="28575">
            <a:noFill/>
          </a:ln>
          <a:extLst>
            <a:ext uri="{909E8E84-426E-40DD-AFC4-6F175D3DCCD1}">
              <a14:hiddenFill xmlns:a14="http://schemas.microsoft.com/office/drawing/2010/main" xmlns="">
                <a:solidFill>
                  <a:srgbClr val="FFFFFF"/>
                </a:solidFill>
              </a14:hiddenFill>
            </a:ext>
          </a:extLst>
        </p:spPr>
      </p:pic>
      <p:pic>
        <p:nvPicPr>
          <p:cNvPr id="1028" name="Picture 4" descr="http://www.pavingexpert.com/images/brewcabin/601_180.jpg">
            <a:hlinkClick r:id="rId4"/>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6579550" y="4889619"/>
            <a:ext cx="2457450" cy="1848003"/>
          </a:xfrm>
          <a:prstGeom prst="rect">
            <a:avLst/>
          </a:prstGeom>
          <a:noFill/>
          <a:ln w="28575">
            <a:solidFill>
              <a:schemeClr val="tx1"/>
            </a:solidFill>
          </a:ln>
          <a:extLst>
            <a:ext uri="{909E8E84-426E-40DD-AFC4-6F175D3DCCD1}">
              <a14:hiddenFill xmlns:a14="http://schemas.microsoft.com/office/drawing/2010/main" xmlns="">
                <a:solidFill>
                  <a:srgbClr val="FFFFFF"/>
                </a:solidFill>
              </a14:hiddenFill>
            </a:ext>
          </a:extLst>
        </p:spPr>
      </p:pic>
      <p:cxnSp>
        <p:nvCxnSpPr>
          <p:cNvPr id="6" name="Straight Arrow Connector 5"/>
          <p:cNvCxnSpPr/>
          <p:nvPr/>
        </p:nvCxnSpPr>
        <p:spPr>
          <a:xfrm>
            <a:off x="8686800" y="3657600"/>
            <a:ext cx="0" cy="114300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268106790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122" name="Picture 2" descr="http://repairshandbook.oxford.gov.uk/oxfordirb/illustrations/twopipesystem.gi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0" y="872962"/>
            <a:ext cx="5325889" cy="4149898"/>
          </a:xfrm>
          <a:prstGeom prst="rect">
            <a:avLst/>
          </a:prstGeom>
          <a:noFill/>
          <a:extLst>
            <a:ext uri="{909E8E84-426E-40DD-AFC4-6F175D3DCCD1}">
              <a14:hiddenFill xmlns:a14="http://schemas.microsoft.com/office/drawing/2010/main" xmlns="">
                <a:solidFill>
                  <a:srgbClr val="FFFFFF"/>
                </a:solidFill>
              </a14:hiddenFill>
            </a:ext>
          </a:extLst>
        </p:spPr>
      </p:pic>
      <p:sp>
        <p:nvSpPr>
          <p:cNvPr id="3" name="Rectangle 2"/>
          <p:cNvSpPr/>
          <p:nvPr/>
        </p:nvSpPr>
        <p:spPr>
          <a:xfrm>
            <a:off x="164432" y="152399"/>
            <a:ext cx="3700052" cy="646331"/>
          </a:xfrm>
          <a:prstGeom prst="rect">
            <a:avLst/>
          </a:prstGeom>
        </p:spPr>
        <p:txBody>
          <a:bodyPr wrap="none">
            <a:spAutoFit/>
          </a:bodyPr>
          <a:lstStyle/>
          <a:p>
            <a:r>
              <a:rPr lang="en-GB" sz="3600" b="1" dirty="0">
                <a:solidFill>
                  <a:srgbClr val="0070C0"/>
                </a:solidFill>
              </a:rPr>
              <a:t>TWO PIPE SYSTEM</a:t>
            </a:r>
          </a:p>
        </p:txBody>
      </p:sp>
      <p:pic>
        <p:nvPicPr>
          <p:cNvPr id="5123" name="Picture 3" descr="C:\Users\fad-an\Desktop\two pipe.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800600" y="3899476"/>
            <a:ext cx="4038600" cy="2699160"/>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Box 3"/>
          <p:cNvSpPr txBox="1"/>
          <p:nvPr/>
        </p:nvSpPr>
        <p:spPr>
          <a:xfrm>
            <a:off x="457200" y="3899476"/>
            <a:ext cx="685800" cy="2031325"/>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a:p>
        </p:txBody>
      </p:sp>
      <p:sp>
        <p:nvSpPr>
          <p:cNvPr id="7" name="TextBox 6"/>
          <p:cNvSpPr txBox="1"/>
          <p:nvPr/>
        </p:nvSpPr>
        <p:spPr>
          <a:xfrm>
            <a:off x="4724400" y="3899476"/>
            <a:ext cx="838200" cy="2246769"/>
          </a:xfrm>
          <a:prstGeom prst="rect">
            <a:avLst/>
          </a:prstGeom>
          <a:solidFill>
            <a:schemeClr val="bg1"/>
          </a:solidFill>
        </p:spPr>
        <p:txBody>
          <a:bodyPr wrap="square" rtlCol="0">
            <a:spAutoFit/>
          </a:bodyPr>
          <a:lstStyle/>
          <a:p>
            <a:endParaRPr lang="en-GB" sz="2000" dirty="0" smtClean="0"/>
          </a:p>
          <a:p>
            <a:endParaRPr lang="en-GB" sz="2000" dirty="0"/>
          </a:p>
          <a:p>
            <a:endParaRPr lang="en-GB" sz="2000" dirty="0" smtClean="0"/>
          </a:p>
          <a:p>
            <a:endParaRPr lang="en-GB" sz="2000" dirty="0"/>
          </a:p>
          <a:p>
            <a:endParaRPr lang="en-GB" sz="2000" dirty="0" smtClean="0"/>
          </a:p>
          <a:p>
            <a:endParaRPr lang="en-GB" sz="2000" dirty="0"/>
          </a:p>
          <a:p>
            <a:endParaRPr lang="en-GB" sz="2000" dirty="0"/>
          </a:p>
        </p:txBody>
      </p:sp>
      <p:pic>
        <p:nvPicPr>
          <p:cNvPr id="1026" name="Picture 2" descr="C:\Users\fad-an\Desktop\Picture1.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096000" y="770656"/>
            <a:ext cx="2103437" cy="280035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6440844"/>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228600"/>
            <a:ext cx="3700052" cy="646331"/>
          </a:xfrm>
          <a:prstGeom prst="rect">
            <a:avLst/>
          </a:prstGeom>
        </p:spPr>
        <p:txBody>
          <a:bodyPr wrap="none">
            <a:spAutoFit/>
          </a:bodyPr>
          <a:lstStyle/>
          <a:p>
            <a:r>
              <a:rPr lang="en-GB" sz="3600" b="1" dirty="0">
                <a:solidFill>
                  <a:srgbClr val="0070C0"/>
                </a:solidFill>
              </a:rPr>
              <a:t>TWO PIPE SYSTEM</a:t>
            </a:r>
          </a:p>
        </p:txBody>
      </p:sp>
      <p:sp>
        <p:nvSpPr>
          <p:cNvPr id="3" name="TextBox 2"/>
          <p:cNvSpPr txBox="1"/>
          <p:nvPr/>
        </p:nvSpPr>
        <p:spPr>
          <a:xfrm>
            <a:off x="381000" y="1066800"/>
            <a:ext cx="8572500" cy="2585323"/>
          </a:xfrm>
          <a:prstGeom prst="rect">
            <a:avLst/>
          </a:prstGeom>
          <a:noFill/>
        </p:spPr>
        <p:txBody>
          <a:bodyPr wrap="square" rtlCol="0">
            <a:spAutoFit/>
          </a:bodyPr>
          <a:lstStyle/>
          <a:p>
            <a:pPr>
              <a:buFont typeface="Arial" pitchFamily="34" charset="0"/>
              <a:buChar char="•"/>
            </a:pPr>
            <a:r>
              <a:rPr lang="en-GB" dirty="0" smtClean="0"/>
              <a:t> </a:t>
            </a:r>
            <a:r>
              <a:rPr lang="en-GB" b="1" dirty="0" smtClean="0">
                <a:solidFill>
                  <a:srgbClr val="0070C0"/>
                </a:solidFill>
              </a:rPr>
              <a:t>In public buildings such as schools, hospitals, factories, </a:t>
            </a:r>
          </a:p>
          <a:p>
            <a:r>
              <a:rPr lang="en-GB" b="1" dirty="0">
                <a:solidFill>
                  <a:srgbClr val="0070C0"/>
                </a:solidFill>
              </a:rPr>
              <a:t> </a:t>
            </a:r>
            <a:r>
              <a:rPr lang="en-GB" b="1" dirty="0" smtClean="0">
                <a:solidFill>
                  <a:srgbClr val="0070C0"/>
                </a:solidFill>
              </a:rPr>
              <a:t>  wash basins and sinks may be situated in rooms </a:t>
            </a:r>
          </a:p>
          <a:p>
            <a:r>
              <a:rPr lang="en-GB" b="1" dirty="0">
                <a:solidFill>
                  <a:srgbClr val="0070C0"/>
                </a:solidFill>
              </a:rPr>
              <a:t> </a:t>
            </a:r>
            <a:r>
              <a:rPr lang="en-GB" b="1" dirty="0" smtClean="0">
                <a:solidFill>
                  <a:srgbClr val="0070C0"/>
                </a:solidFill>
              </a:rPr>
              <a:t>  some distance from the soil stack.</a:t>
            </a:r>
          </a:p>
          <a:p>
            <a:pPr>
              <a:buFont typeface="Arial" pitchFamily="34" charset="0"/>
              <a:buChar char="•"/>
            </a:pPr>
            <a:endParaRPr lang="en-GB" dirty="0" smtClean="0"/>
          </a:p>
          <a:p>
            <a:pPr>
              <a:buFont typeface="Arial" pitchFamily="34" charset="0"/>
              <a:buChar char="•"/>
            </a:pPr>
            <a:r>
              <a:rPr lang="en-GB" dirty="0" smtClean="0"/>
              <a:t> In this case, it </a:t>
            </a:r>
            <a:r>
              <a:rPr lang="en-GB" b="1" dirty="0" smtClean="0">
                <a:solidFill>
                  <a:srgbClr val="0070C0"/>
                </a:solidFill>
              </a:rPr>
              <a:t>may be necessary to install a separate </a:t>
            </a:r>
          </a:p>
          <a:p>
            <a:r>
              <a:rPr lang="en-GB" b="1" dirty="0">
                <a:solidFill>
                  <a:srgbClr val="0070C0"/>
                </a:solidFill>
              </a:rPr>
              <a:t> </a:t>
            </a:r>
            <a:r>
              <a:rPr lang="en-GB" b="1" dirty="0" smtClean="0">
                <a:solidFill>
                  <a:srgbClr val="0070C0"/>
                </a:solidFill>
              </a:rPr>
              <a:t>  waste stack</a:t>
            </a:r>
            <a:r>
              <a:rPr lang="en-GB" dirty="0" smtClean="0"/>
              <a:t>.</a:t>
            </a:r>
          </a:p>
          <a:p>
            <a:pPr>
              <a:buFont typeface="Arial" pitchFamily="34" charset="0"/>
              <a:buChar char="•"/>
            </a:pPr>
            <a:endParaRPr lang="en-GB" dirty="0" smtClean="0"/>
          </a:p>
          <a:p>
            <a:pPr>
              <a:buFont typeface="Arial" pitchFamily="34" charset="0"/>
              <a:buChar char="•"/>
            </a:pPr>
            <a:r>
              <a:rPr lang="en-GB" dirty="0" smtClean="0"/>
              <a:t> The stack is connected to the horizontal drain via </a:t>
            </a:r>
          </a:p>
          <a:p>
            <a:r>
              <a:rPr lang="en-GB" dirty="0" smtClean="0"/>
              <a:t>  a </a:t>
            </a:r>
            <a:r>
              <a:rPr lang="en-GB" b="1" dirty="0" smtClean="0">
                <a:solidFill>
                  <a:srgbClr val="0070C0"/>
                </a:solidFill>
              </a:rPr>
              <a:t>rest bend of wide radius. </a:t>
            </a:r>
            <a:endParaRPr lang="en-GB" b="1" dirty="0">
              <a:solidFill>
                <a:srgbClr val="0070C0"/>
              </a:solidFill>
            </a:endParaRPr>
          </a:p>
        </p:txBody>
      </p:sp>
      <p:sp>
        <p:nvSpPr>
          <p:cNvPr id="6" name="Rectangle 5"/>
          <p:cNvSpPr/>
          <p:nvPr/>
        </p:nvSpPr>
        <p:spPr>
          <a:xfrm>
            <a:off x="378151" y="3810000"/>
            <a:ext cx="7620000" cy="2308324"/>
          </a:xfrm>
          <a:prstGeom prst="rect">
            <a:avLst/>
          </a:prstGeom>
        </p:spPr>
        <p:txBody>
          <a:bodyPr wrap="square">
            <a:spAutoFit/>
          </a:bodyPr>
          <a:lstStyle/>
          <a:p>
            <a:endParaRPr lang="en-GB" b="1" dirty="0" smtClean="0"/>
          </a:p>
          <a:p>
            <a:r>
              <a:rPr lang="en-GB" dirty="0" smtClean="0"/>
              <a:t>Drain lines require a downhill slope of at least </a:t>
            </a:r>
          </a:p>
          <a:p>
            <a:r>
              <a:rPr lang="en-GB" b="1" dirty="0" smtClean="0">
                <a:solidFill>
                  <a:srgbClr val="0070C0"/>
                </a:solidFill>
              </a:rPr>
              <a:t>20mm in every metre</a:t>
            </a:r>
            <a:r>
              <a:rPr lang="en-GB" dirty="0" smtClean="0"/>
              <a:t> so that waste flows </a:t>
            </a:r>
          </a:p>
          <a:p>
            <a:r>
              <a:rPr lang="en-GB" dirty="0" smtClean="0"/>
              <a:t>smoothly through the pipes. </a:t>
            </a:r>
          </a:p>
          <a:p>
            <a:endParaRPr lang="en-GB" dirty="0" smtClean="0"/>
          </a:p>
          <a:p>
            <a:r>
              <a:rPr lang="en-GB" dirty="0" smtClean="0"/>
              <a:t/>
            </a:r>
            <a:br>
              <a:rPr lang="en-GB" dirty="0" smtClean="0"/>
            </a:br>
            <a:r>
              <a:rPr lang="en-GB" dirty="0" smtClean="0"/>
              <a:t/>
            </a:r>
            <a:br>
              <a:rPr lang="en-GB" dirty="0" smtClean="0"/>
            </a:br>
            <a:endParaRPr lang="en-GB" dirty="0"/>
          </a:p>
        </p:txBody>
      </p:sp>
      <p:pic>
        <p:nvPicPr>
          <p:cNvPr id="9" name="Picture 2" descr="C:\Users\fad-an\Desktop\sewer bend.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993378" y="5008459"/>
            <a:ext cx="2099830" cy="1785099"/>
          </a:xfrm>
          <a:prstGeom prst="rect">
            <a:avLst/>
          </a:prstGeom>
          <a:noFill/>
          <a:ln w="19050">
            <a:solidFill>
              <a:schemeClr val="tx1"/>
            </a:solidFill>
          </a:ln>
          <a:extLst>
            <a:ext uri="{909E8E84-426E-40DD-AFC4-6F175D3DCCD1}">
              <a14:hiddenFill xmlns:a14="http://schemas.microsoft.com/office/drawing/2010/main" xmlns="">
                <a:solidFill>
                  <a:srgbClr val="FFFFFF"/>
                </a:solidFill>
              </a14:hiddenFill>
            </a:ext>
          </a:extLst>
        </p:spPr>
      </p:pic>
      <p:pic>
        <p:nvPicPr>
          <p:cNvPr id="7" name="Picture 4" descr="C:\Users\fad-an\Desktop\Two pipe system.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301512" y="462670"/>
            <a:ext cx="2450414" cy="5318497"/>
          </a:xfrm>
          <a:prstGeom prst="rect">
            <a:avLst/>
          </a:prstGeom>
          <a:noFill/>
          <a:ln w="28575">
            <a:solidFill>
              <a:schemeClr val="tx1"/>
            </a:solidFill>
          </a:ln>
          <a:extLst>
            <a:ext uri="{909E8E84-426E-40DD-AFC4-6F175D3DCCD1}">
              <a14:hiddenFill xmlns:a14="http://schemas.microsoft.com/office/drawing/2010/main" xmlns="">
                <a:solidFill>
                  <a:srgbClr val="FFFFFF"/>
                </a:solidFill>
              </a14:hiddenFill>
            </a:ext>
          </a:extLst>
        </p:spPr>
      </p:pic>
      <p:sp>
        <p:nvSpPr>
          <p:cNvPr id="8" name="TextBox 7"/>
          <p:cNvSpPr txBox="1"/>
          <p:nvPr/>
        </p:nvSpPr>
        <p:spPr>
          <a:xfrm>
            <a:off x="6093208" y="5908215"/>
            <a:ext cx="2870974" cy="830997"/>
          </a:xfrm>
          <a:prstGeom prst="rect">
            <a:avLst/>
          </a:prstGeom>
          <a:noFill/>
        </p:spPr>
        <p:txBody>
          <a:bodyPr wrap="square" rtlCol="0">
            <a:spAutoFit/>
          </a:bodyPr>
          <a:lstStyle/>
          <a:p>
            <a:pPr algn="ctr"/>
            <a:r>
              <a:rPr lang="en-GB" sz="1200" b="1" dirty="0" smtClean="0"/>
              <a:t>These two waste outlets do not mix until underground at a large inspection chamber before removal to the main sewer pipe</a:t>
            </a:r>
            <a:endParaRPr lang="en-GB" sz="1200" b="1" dirty="0"/>
          </a:p>
        </p:txBody>
      </p:sp>
      <p:cxnSp>
        <p:nvCxnSpPr>
          <p:cNvPr id="5" name="Straight Arrow Connector 4"/>
          <p:cNvCxnSpPr/>
          <p:nvPr/>
        </p:nvCxnSpPr>
        <p:spPr>
          <a:xfrm>
            <a:off x="3276600" y="3505200"/>
            <a:ext cx="3581400" cy="167640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228600"/>
            <a:ext cx="3670941" cy="584775"/>
          </a:xfrm>
          <a:prstGeom prst="rect">
            <a:avLst/>
          </a:prstGeom>
        </p:spPr>
        <p:txBody>
          <a:bodyPr wrap="none">
            <a:spAutoFit/>
          </a:bodyPr>
          <a:lstStyle/>
          <a:p>
            <a:r>
              <a:rPr lang="en-GB" sz="3200" b="1" dirty="0" smtClean="0">
                <a:solidFill>
                  <a:srgbClr val="0070C0"/>
                </a:solidFill>
              </a:rPr>
              <a:t>SINGLE </a:t>
            </a:r>
            <a:r>
              <a:rPr lang="en-GB" sz="3200" b="1" dirty="0">
                <a:solidFill>
                  <a:srgbClr val="0070C0"/>
                </a:solidFill>
              </a:rPr>
              <a:t>PIPE SYSTEM</a:t>
            </a:r>
          </a:p>
        </p:txBody>
      </p:sp>
      <p:sp>
        <p:nvSpPr>
          <p:cNvPr id="3" name="TextBox 2"/>
          <p:cNvSpPr txBox="1"/>
          <p:nvPr/>
        </p:nvSpPr>
        <p:spPr>
          <a:xfrm>
            <a:off x="457200" y="838200"/>
            <a:ext cx="8382000" cy="5078313"/>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rgbClr val="0070C0"/>
                </a:solidFill>
              </a:rPr>
              <a:t>Since the early 1960’s, most buildings were drained using a single stack system.</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smtClean="0">
                <a:solidFill>
                  <a:srgbClr val="0070C0"/>
                </a:solidFill>
              </a:rPr>
              <a:t>Waste</a:t>
            </a:r>
            <a:r>
              <a:rPr lang="en-GB" dirty="0" smtClean="0"/>
              <a:t> from basins, baths and WC’s </a:t>
            </a:r>
            <a:r>
              <a:rPr lang="en-GB" b="1" dirty="0" smtClean="0">
                <a:solidFill>
                  <a:srgbClr val="0070C0"/>
                </a:solidFill>
              </a:rPr>
              <a:t>is fed into the same vertical stack, which unlike the two pipe system is sometimes found inside the building, within internal pipe ducts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A single stack system </a:t>
            </a:r>
            <a:r>
              <a:rPr lang="en-GB" b="1" dirty="0" smtClean="0">
                <a:solidFill>
                  <a:srgbClr val="0070C0"/>
                </a:solidFill>
              </a:rPr>
              <a:t>needs careful design to prevent </a:t>
            </a:r>
          </a:p>
          <a:p>
            <a:pPr marL="285750" indent="-285750"/>
            <a:r>
              <a:rPr lang="en-GB" b="1" dirty="0" smtClean="0">
                <a:solidFill>
                  <a:srgbClr val="0070C0"/>
                </a:solidFill>
              </a:rPr>
              <a:t>      heavy discharge from one appliance siphoning the trap </a:t>
            </a:r>
          </a:p>
          <a:p>
            <a:pPr marL="285750" indent="-285750"/>
            <a:r>
              <a:rPr lang="en-GB" b="1" dirty="0" smtClean="0">
                <a:solidFill>
                  <a:srgbClr val="0070C0"/>
                </a:solidFill>
              </a:rPr>
              <a:t>      of another, and to avoid the possibility of WC waste </a:t>
            </a:r>
          </a:p>
          <a:p>
            <a:pPr marL="285750" indent="-285750"/>
            <a:r>
              <a:rPr lang="en-GB" b="1" dirty="0" smtClean="0">
                <a:solidFill>
                  <a:srgbClr val="0070C0"/>
                </a:solidFill>
              </a:rPr>
              <a:t>      blocking other branch pipes.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The </a:t>
            </a:r>
            <a:r>
              <a:rPr lang="en-GB" b="1" dirty="0" smtClean="0">
                <a:solidFill>
                  <a:srgbClr val="0070C0"/>
                </a:solidFill>
              </a:rPr>
              <a:t>vent pipe terminates above roof level</a:t>
            </a:r>
            <a:r>
              <a:rPr lang="en-GB" dirty="0" smtClean="0"/>
              <a:t>, and is </a:t>
            </a:r>
            <a:r>
              <a:rPr lang="en-GB" b="1" dirty="0" smtClean="0">
                <a:solidFill>
                  <a:srgbClr val="0070C0"/>
                </a:solidFill>
              </a:rPr>
              <a:t>capped</a:t>
            </a:r>
            <a:r>
              <a:rPr lang="en-GB" dirty="0" smtClean="0"/>
              <a:t> </a:t>
            </a:r>
          </a:p>
          <a:p>
            <a:pPr marL="285750" indent="-285750"/>
            <a:r>
              <a:rPr lang="en-GB" dirty="0" smtClean="0"/>
              <a:t>      with an open cage to prevent birds sealing the pipe with </a:t>
            </a:r>
          </a:p>
          <a:p>
            <a:pPr marL="285750" indent="-285750"/>
            <a:r>
              <a:rPr lang="en-GB" dirty="0" smtClean="0"/>
              <a:t>      nesting, leaf debris clogging the pipe.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smtClean="0">
                <a:solidFill>
                  <a:srgbClr val="0070C0"/>
                </a:solidFill>
              </a:rPr>
              <a:t>IMPORTANT : A downstairs WC (common in modern</a:t>
            </a:r>
          </a:p>
          <a:p>
            <a:r>
              <a:rPr lang="en-GB" b="1" dirty="0">
                <a:solidFill>
                  <a:srgbClr val="0070C0"/>
                </a:solidFill>
              </a:rPr>
              <a:t> </a:t>
            </a:r>
            <a:r>
              <a:rPr lang="en-GB" b="1" dirty="0" smtClean="0">
                <a:solidFill>
                  <a:srgbClr val="0070C0"/>
                </a:solidFill>
              </a:rPr>
              <a:t>    build) is usually allocated its own branch drain that </a:t>
            </a:r>
          </a:p>
          <a:p>
            <a:r>
              <a:rPr lang="en-GB" b="1" dirty="0">
                <a:solidFill>
                  <a:srgbClr val="0070C0"/>
                </a:solidFill>
              </a:rPr>
              <a:t> </a:t>
            </a:r>
            <a:r>
              <a:rPr lang="en-GB" b="1" dirty="0" smtClean="0">
                <a:solidFill>
                  <a:srgbClr val="0070C0"/>
                </a:solidFill>
              </a:rPr>
              <a:t>    leads to the inspection chamber. </a:t>
            </a:r>
          </a:p>
        </p:txBody>
      </p:sp>
      <p:pic>
        <p:nvPicPr>
          <p:cNvPr id="5" name="Picture 4" descr="462"/>
          <p:cNvPicPr>
            <a:picLocks noChangeAspect="1" noChangeArrowheads="1"/>
          </p:cNvPicPr>
          <p:nvPr/>
        </p:nvPicPr>
        <p:blipFill>
          <a:blip r:embed="rId2" cstate="print"/>
          <a:srcRect/>
          <a:stretch>
            <a:fillRect/>
          </a:stretch>
        </p:blipFill>
        <p:spPr>
          <a:xfrm>
            <a:off x="6324600" y="2667000"/>
            <a:ext cx="2601903" cy="3916364"/>
          </a:xfrm>
          <a:prstGeom prst="rect">
            <a:avLst/>
          </a:prstGeom>
          <a:noFill/>
          <a:ln w="28575">
            <a:solidFill>
              <a:schemeClr val="tx1"/>
            </a:solidFill>
          </a:ln>
        </p:spPr>
      </p:pic>
    </p:spTree>
    <p:extLst>
      <p:ext uri="{BB962C8B-B14F-4D97-AF65-F5344CB8AC3E}">
        <p14:creationId xmlns:p14="http://schemas.microsoft.com/office/powerpoint/2010/main" xmlns="" val="1331508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anim calcmode="lin" valueType="num">
                                      <p:cBhvr additive="base">
                                        <p:cTn id="1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 calcmode="lin" valueType="num">
                                      <p:cBhvr additive="base">
                                        <p:cTn id="1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anim calcmode="lin" valueType="num">
                                      <p:cBhvr additive="base">
                                        <p:cTn id="2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9" end="9"/>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anim calcmode="lin" valueType="num">
                                      <p:cBhvr additive="base">
                                        <p:cTn id="2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anim calcmode="lin" valueType="num">
                                      <p:cBhvr additive="base">
                                        <p:cTn id="3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13" end="13"/>
                                            </p:txEl>
                                          </p:spTgt>
                                        </p:tgtEl>
                                        <p:attrNameLst>
                                          <p:attrName>style.visibility</p:attrName>
                                        </p:attrNameLst>
                                      </p:cBhvr>
                                      <p:to>
                                        <p:strVal val="visible"/>
                                      </p:to>
                                    </p:set>
                                    <p:anim calcmode="lin" valueType="num">
                                      <p:cBhvr additive="base">
                                        <p:cTn id="39"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3">
                                            <p:txEl>
                                              <p:pRg st="14" end="14"/>
                                            </p:txEl>
                                          </p:spTgt>
                                        </p:tgtEl>
                                        <p:attrNameLst>
                                          <p:attrName>style.visibility</p:attrName>
                                        </p:attrNameLst>
                                      </p:cBhvr>
                                      <p:to>
                                        <p:strVal val="visible"/>
                                      </p:to>
                                    </p:set>
                                    <p:anim calcmode="lin" valueType="num">
                                      <p:cBhvr additive="base">
                                        <p:cTn id="43"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4" end="14"/>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3">
                                            <p:txEl>
                                              <p:pRg st="15" end="15"/>
                                            </p:txEl>
                                          </p:spTgt>
                                        </p:tgtEl>
                                        <p:attrNameLst>
                                          <p:attrName>style.visibility</p:attrName>
                                        </p:attrNameLst>
                                      </p:cBhvr>
                                      <p:to>
                                        <p:strVal val="visible"/>
                                      </p:to>
                                    </p:set>
                                    <p:anim calcmode="lin" valueType="num">
                                      <p:cBhvr additive="base">
                                        <p:cTn id="47"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96183" y="1429730"/>
            <a:ext cx="6641507" cy="4853563"/>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3" name="TextBox 2"/>
          <p:cNvSpPr txBox="1"/>
          <p:nvPr/>
        </p:nvSpPr>
        <p:spPr>
          <a:xfrm>
            <a:off x="666750" y="5407116"/>
            <a:ext cx="1828800" cy="923330"/>
          </a:xfrm>
          <a:prstGeom prst="rect">
            <a:avLst/>
          </a:prstGeom>
          <a:solidFill>
            <a:schemeClr val="bg1"/>
          </a:solidFill>
        </p:spPr>
        <p:txBody>
          <a:bodyPr wrap="square" rtlCol="0">
            <a:spAutoFit/>
          </a:bodyPr>
          <a:lstStyle/>
          <a:p>
            <a:endParaRPr lang="en-GB" dirty="0" smtClean="0"/>
          </a:p>
          <a:p>
            <a:endParaRPr lang="en-GB" dirty="0"/>
          </a:p>
          <a:p>
            <a:endParaRPr lang="en-GB" dirty="0"/>
          </a:p>
        </p:txBody>
      </p:sp>
      <p:sp>
        <p:nvSpPr>
          <p:cNvPr id="4" name="TextBox 3"/>
          <p:cNvSpPr txBox="1"/>
          <p:nvPr/>
        </p:nvSpPr>
        <p:spPr>
          <a:xfrm>
            <a:off x="2495550" y="5684115"/>
            <a:ext cx="2514600" cy="646331"/>
          </a:xfrm>
          <a:prstGeom prst="rect">
            <a:avLst/>
          </a:prstGeom>
          <a:solidFill>
            <a:schemeClr val="bg1"/>
          </a:solidFill>
        </p:spPr>
        <p:txBody>
          <a:bodyPr wrap="square" rtlCol="0">
            <a:spAutoFit/>
          </a:bodyPr>
          <a:lstStyle/>
          <a:p>
            <a:endParaRPr lang="en-GB" dirty="0" smtClean="0"/>
          </a:p>
          <a:p>
            <a:endParaRPr lang="en-GB" dirty="0"/>
          </a:p>
        </p:txBody>
      </p:sp>
      <p:sp>
        <p:nvSpPr>
          <p:cNvPr id="5" name="TextBox 4"/>
          <p:cNvSpPr txBox="1"/>
          <p:nvPr/>
        </p:nvSpPr>
        <p:spPr>
          <a:xfrm>
            <a:off x="304800" y="152400"/>
            <a:ext cx="8077200" cy="954107"/>
          </a:xfrm>
          <a:prstGeom prst="rect">
            <a:avLst/>
          </a:prstGeom>
          <a:solidFill>
            <a:schemeClr val="bg1"/>
          </a:solidFill>
        </p:spPr>
        <p:txBody>
          <a:bodyPr wrap="square" rtlCol="0">
            <a:spAutoFit/>
          </a:bodyPr>
          <a:lstStyle/>
          <a:p>
            <a:r>
              <a:rPr lang="en-GB" sz="2800" b="1" dirty="0" smtClean="0">
                <a:solidFill>
                  <a:srgbClr val="0070C0"/>
                </a:solidFill>
                <a:latin typeface="Arial" panose="020B0604020202020204" pitchFamily="34" charset="0"/>
                <a:cs typeface="Arial" panose="020B0604020202020204" pitchFamily="34" charset="0"/>
              </a:rPr>
              <a:t>Sanitary Systems – Single Stack – </a:t>
            </a:r>
          </a:p>
          <a:p>
            <a:r>
              <a:rPr lang="en-GB" sz="2800" b="1" dirty="0" smtClean="0">
                <a:solidFill>
                  <a:srgbClr val="0070C0"/>
                </a:solidFill>
                <a:latin typeface="Arial" panose="020B0604020202020204" pitchFamily="34" charset="0"/>
                <a:cs typeface="Arial" panose="020B0604020202020204" pitchFamily="34" charset="0"/>
              </a:rPr>
              <a:t>Preventing cross flow</a:t>
            </a:r>
            <a:endParaRPr lang="en-GB" sz="2800" b="1" dirty="0">
              <a:solidFill>
                <a:srgbClr val="0070C0"/>
              </a:solidFill>
              <a:latin typeface="Arial" panose="020B0604020202020204" pitchFamily="34" charset="0"/>
              <a:cs typeface="Arial" panose="020B0604020202020204" pitchFamily="34" charset="0"/>
            </a:endParaRPr>
          </a:p>
        </p:txBody>
      </p:sp>
      <p:sp>
        <p:nvSpPr>
          <p:cNvPr id="2" name="TextBox 1"/>
          <p:cNvSpPr txBox="1"/>
          <p:nvPr/>
        </p:nvSpPr>
        <p:spPr>
          <a:xfrm>
            <a:off x="990600" y="4495800"/>
            <a:ext cx="2057400" cy="276999"/>
          </a:xfrm>
          <a:prstGeom prst="rect">
            <a:avLst/>
          </a:prstGeom>
          <a:solidFill>
            <a:schemeClr val="bg1"/>
          </a:solidFill>
        </p:spPr>
        <p:txBody>
          <a:bodyPr wrap="square" rtlCol="0">
            <a:spAutoFit/>
          </a:bodyPr>
          <a:lstStyle/>
          <a:p>
            <a:r>
              <a:rPr lang="en-GB" sz="1200" dirty="0" smtClean="0"/>
              <a:t>Stack Size  -  Height of Zone</a:t>
            </a:r>
            <a:endParaRPr lang="en-GB" sz="1200" dirty="0"/>
          </a:p>
        </p:txBody>
      </p:sp>
      <p:cxnSp>
        <p:nvCxnSpPr>
          <p:cNvPr id="7" name="Straight Connector 6"/>
          <p:cNvCxnSpPr/>
          <p:nvPr/>
        </p:nvCxnSpPr>
        <p:spPr>
          <a:xfrm>
            <a:off x="1066800" y="4724400"/>
            <a:ext cx="17526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1828800" y="4772798"/>
            <a:ext cx="0" cy="40880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1030659" y="4763869"/>
            <a:ext cx="750962" cy="646331"/>
          </a:xfrm>
          <a:prstGeom prst="rect">
            <a:avLst/>
          </a:prstGeom>
          <a:solidFill>
            <a:schemeClr val="bg1"/>
          </a:solidFill>
        </p:spPr>
        <p:txBody>
          <a:bodyPr wrap="square" rtlCol="0">
            <a:spAutoFit/>
          </a:bodyPr>
          <a:lstStyle/>
          <a:p>
            <a:r>
              <a:rPr lang="en-GB" sz="1200" dirty="0" smtClean="0"/>
              <a:t>75mm</a:t>
            </a:r>
          </a:p>
          <a:p>
            <a:r>
              <a:rPr lang="en-GB" sz="1200" dirty="0" smtClean="0"/>
              <a:t>100mm</a:t>
            </a:r>
          </a:p>
          <a:p>
            <a:r>
              <a:rPr lang="en-GB" sz="1200" dirty="0" smtClean="0"/>
              <a:t>150mm</a:t>
            </a:r>
            <a:endParaRPr lang="en-GB" sz="1200" dirty="0"/>
          </a:p>
        </p:txBody>
      </p:sp>
      <p:sp>
        <p:nvSpPr>
          <p:cNvPr id="14" name="TextBox 13"/>
          <p:cNvSpPr txBox="1"/>
          <p:nvPr/>
        </p:nvSpPr>
        <p:spPr>
          <a:xfrm>
            <a:off x="1896098" y="4763869"/>
            <a:ext cx="923302" cy="646331"/>
          </a:xfrm>
          <a:prstGeom prst="rect">
            <a:avLst/>
          </a:prstGeom>
          <a:solidFill>
            <a:schemeClr val="bg1"/>
          </a:solidFill>
        </p:spPr>
        <p:txBody>
          <a:bodyPr wrap="square" rtlCol="0">
            <a:spAutoFit/>
          </a:bodyPr>
          <a:lstStyle/>
          <a:p>
            <a:r>
              <a:rPr lang="en-GB" sz="1200" dirty="0" smtClean="0"/>
              <a:t>80mm</a:t>
            </a:r>
          </a:p>
          <a:p>
            <a:r>
              <a:rPr lang="en-GB" sz="1200" dirty="0" smtClean="0"/>
              <a:t>100mm</a:t>
            </a:r>
          </a:p>
          <a:p>
            <a:r>
              <a:rPr lang="en-GB" sz="1200" dirty="0" smtClean="0"/>
              <a:t>200mm</a:t>
            </a:r>
            <a:endParaRPr lang="en-GB" sz="1200" dirty="0"/>
          </a:p>
        </p:txBody>
      </p:sp>
      <p:cxnSp>
        <p:nvCxnSpPr>
          <p:cNvPr id="15" name="Straight Arrow Connector 14"/>
          <p:cNvCxnSpPr/>
          <p:nvPr/>
        </p:nvCxnSpPr>
        <p:spPr>
          <a:xfrm flipV="1">
            <a:off x="2895600" y="3962400"/>
            <a:ext cx="381000" cy="53340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
        <p:nvSpPr>
          <p:cNvPr id="16" name="6-Point Star 15"/>
          <p:cNvSpPr/>
          <p:nvPr/>
        </p:nvSpPr>
        <p:spPr>
          <a:xfrm>
            <a:off x="3103634" y="2133600"/>
            <a:ext cx="221657" cy="228600"/>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3276600" y="4572000"/>
            <a:ext cx="3962400" cy="923330"/>
          </a:xfrm>
          <a:prstGeom prst="rect">
            <a:avLst/>
          </a:prstGeom>
          <a:solidFill>
            <a:schemeClr val="bg1"/>
          </a:solidFill>
        </p:spPr>
        <p:txBody>
          <a:bodyPr wrap="square" rtlCol="0">
            <a:spAutoFit/>
          </a:bodyPr>
          <a:lstStyle/>
          <a:p>
            <a:endParaRPr lang="en-GB" dirty="0" smtClean="0"/>
          </a:p>
          <a:p>
            <a:endParaRPr lang="en-GB" dirty="0"/>
          </a:p>
          <a:p>
            <a:endParaRPr lang="en-GB" dirty="0"/>
          </a:p>
        </p:txBody>
      </p:sp>
    </p:spTree>
    <p:extLst>
      <p:ext uri="{BB962C8B-B14F-4D97-AF65-F5344CB8AC3E}">
        <p14:creationId xmlns:p14="http://schemas.microsoft.com/office/powerpoint/2010/main" xmlns="" val="3949725790"/>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328737" y="1046861"/>
            <a:ext cx="6486525" cy="486727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3" name="TextBox 2"/>
          <p:cNvSpPr txBox="1"/>
          <p:nvPr/>
        </p:nvSpPr>
        <p:spPr>
          <a:xfrm>
            <a:off x="935052" y="5105400"/>
            <a:ext cx="1828800" cy="923330"/>
          </a:xfrm>
          <a:prstGeom prst="rect">
            <a:avLst/>
          </a:prstGeom>
          <a:solidFill>
            <a:schemeClr val="bg1"/>
          </a:solidFill>
        </p:spPr>
        <p:txBody>
          <a:bodyPr wrap="square" rtlCol="0">
            <a:spAutoFit/>
          </a:bodyPr>
          <a:lstStyle/>
          <a:p>
            <a:endParaRPr lang="en-GB" dirty="0" smtClean="0"/>
          </a:p>
          <a:p>
            <a:endParaRPr lang="en-GB" dirty="0"/>
          </a:p>
          <a:p>
            <a:endParaRPr lang="en-GB" dirty="0"/>
          </a:p>
        </p:txBody>
      </p:sp>
      <p:sp>
        <p:nvSpPr>
          <p:cNvPr id="4" name="TextBox 3"/>
          <p:cNvSpPr txBox="1"/>
          <p:nvPr/>
        </p:nvSpPr>
        <p:spPr>
          <a:xfrm>
            <a:off x="2657030" y="5382399"/>
            <a:ext cx="2514600" cy="646331"/>
          </a:xfrm>
          <a:prstGeom prst="rect">
            <a:avLst/>
          </a:prstGeom>
          <a:solidFill>
            <a:schemeClr val="bg1"/>
          </a:solidFill>
        </p:spPr>
        <p:txBody>
          <a:bodyPr wrap="square" rtlCol="0">
            <a:spAutoFit/>
          </a:bodyPr>
          <a:lstStyle/>
          <a:p>
            <a:endParaRPr lang="en-GB" dirty="0" smtClean="0"/>
          </a:p>
          <a:p>
            <a:endParaRPr lang="en-GB" dirty="0"/>
          </a:p>
        </p:txBody>
      </p:sp>
      <p:sp>
        <p:nvSpPr>
          <p:cNvPr id="5" name="TextBox 4"/>
          <p:cNvSpPr txBox="1"/>
          <p:nvPr/>
        </p:nvSpPr>
        <p:spPr>
          <a:xfrm>
            <a:off x="457200" y="513545"/>
            <a:ext cx="8077200" cy="954107"/>
          </a:xfrm>
          <a:prstGeom prst="rect">
            <a:avLst/>
          </a:prstGeom>
          <a:solidFill>
            <a:schemeClr val="bg1"/>
          </a:solidFill>
        </p:spPr>
        <p:txBody>
          <a:bodyPr wrap="square" rtlCol="0">
            <a:spAutoFit/>
          </a:bodyPr>
          <a:lstStyle/>
          <a:p>
            <a:r>
              <a:rPr lang="en-GB" sz="2800" b="1" dirty="0" smtClean="0">
                <a:solidFill>
                  <a:srgbClr val="0070C0"/>
                </a:solidFill>
                <a:latin typeface="Arial" panose="020B0604020202020204" pitchFamily="34" charset="0"/>
                <a:cs typeface="Arial" panose="020B0604020202020204" pitchFamily="34" charset="0"/>
              </a:rPr>
              <a:t>Sanitary Systems – Single Stack – </a:t>
            </a:r>
          </a:p>
          <a:p>
            <a:r>
              <a:rPr lang="en-GB" sz="2800" b="1" dirty="0" smtClean="0">
                <a:solidFill>
                  <a:srgbClr val="0070C0"/>
                </a:solidFill>
                <a:latin typeface="Arial" panose="020B0604020202020204" pitchFamily="34" charset="0"/>
                <a:cs typeface="Arial" panose="020B0604020202020204" pitchFamily="34" charset="0"/>
              </a:rPr>
              <a:t>Preventing cross flow</a:t>
            </a:r>
            <a:endParaRPr lang="en-GB" sz="2800" b="1" dirty="0">
              <a:solidFill>
                <a:srgbClr val="0070C0"/>
              </a:solidFill>
              <a:latin typeface="Arial" panose="020B0604020202020204" pitchFamily="34" charset="0"/>
              <a:cs typeface="Arial" panose="020B0604020202020204" pitchFamily="34" charset="0"/>
            </a:endParaRPr>
          </a:p>
        </p:txBody>
      </p:sp>
      <p:sp>
        <p:nvSpPr>
          <p:cNvPr id="7" name="TextBox 6"/>
          <p:cNvSpPr txBox="1"/>
          <p:nvPr/>
        </p:nvSpPr>
        <p:spPr>
          <a:xfrm>
            <a:off x="1219200" y="5732626"/>
            <a:ext cx="6629400" cy="369332"/>
          </a:xfrm>
          <a:prstGeom prst="rect">
            <a:avLst/>
          </a:prstGeom>
          <a:noFill/>
        </p:spPr>
        <p:txBody>
          <a:bodyPr wrap="square" rtlCol="0">
            <a:spAutoFit/>
          </a:bodyPr>
          <a:lstStyle/>
          <a:p>
            <a:r>
              <a:rPr lang="en-GB" b="1" dirty="0" smtClean="0">
                <a:solidFill>
                  <a:srgbClr val="0070C0"/>
                </a:solidFill>
              </a:rPr>
              <a:t>The possibility for cross flow is greater in large multi storey building</a:t>
            </a:r>
            <a:endParaRPr lang="en-GB" b="1" dirty="0">
              <a:solidFill>
                <a:srgbClr val="0070C0"/>
              </a:solidFill>
            </a:endParaRPr>
          </a:p>
        </p:txBody>
      </p:sp>
      <p:sp>
        <p:nvSpPr>
          <p:cNvPr id="6" name="TextBox 5"/>
          <p:cNvSpPr txBox="1"/>
          <p:nvPr/>
        </p:nvSpPr>
        <p:spPr>
          <a:xfrm>
            <a:off x="4717279" y="3157332"/>
            <a:ext cx="3090862" cy="954107"/>
          </a:xfrm>
          <a:prstGeom prst="rect">
            <a:avLst/>
          </a:prstGeom>
          <a:solidFill>
            <a:schemeClr val="bg1"/>
          </a:solidFill>
        </p:spPr>
        <p:txBody>
          <a:bodyPr wrap="square" rtlCol="0">
            <a:spAutoFit/>
          </a:bodyPr>
          <a:lstStyle/>
          <a:p>
            <a:r>
              <a:rPr lang="en-GB" sz="1400" dirty="0" smtClean="0"/>
              <a:t>Entry is permissible on the boundary centre line at right angles or at least 200mm below restricted zone (for 150mm stack diameter)</a:t>
            </a:r>
            <a:endParaRPr lang="en-GB" sz="1400" dirty="0"/>
          </a:p>
        </p:txBody>
      </p:sp>
    </p:spTree>
    <p:extLst>
      <p:ext uri="{BB962C8B-B14F-4D97-AF65-F5344CB8AC3E}">
        <p14:creationId xmlns:p14="http://schemas.microsoft.com/office/powerpoint/2010/main" xmlns="" val="1403711976"/>
      </p:ext>
    </p:extLst>
  </p:cSld>
  <p:clrMapOvr>
    <a:masterClrMapping/>
  </p:clrMapOvr>
  <p:transition spd="slow"/>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a:spLocks noChangeArrowheads="1"/>
          </p:cNvSpPr>
          <p:nvPr/>
        </p:nvSpPr>
        <p:spPr bwMode="auto">
          <a:xfrm>
            <a:off x="189470" y="584775"/>
            <a:ext cx="4191000" cy="440120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square">
            <a:spAutoFit/>
          </a:bodyPr>
          <a:lstStyle/>
          <a:p>
            <a:r>
              <a:rPr lang="en-US" altLang="zh-TW" sz="2000" dirty="0" smtClean="0">
                <a:solidFill>
                  <a:srgbClr val="000000"/>
                </a:solidFill>
                <a:ea typeface="新細明體" pitchFamily="18" charset="-120"/>
                <a:cs typeface="Arial" panose="020B0604020202020204" pitchFamily="34" charset="0"/>
              </a:rPr>
              <a:t>Reduces </a:t>
            </a:r>
            <a:r>
              <a:rPr lang="en-US" altLang="zh-TW" sz="2000" dirty="0">
                <a:solidFill>
                  <a:srgbClr val="000000"/>
                </a:solidFill>
                <a:ea typeface="新細明體" pitchFamily="18" charset="-120"/>
                <a:cs typeface="Arial" panose="020B0604020202020204" pitchFamily="34" charset="0"/>
              </a:rPr>
              <a:t>the cost of soil and waste systems. </a:t>
            </a:r>
            <a:endParaRPr lang="en-US" altLang="zh-TW" sz="2000" dirty="0" smtClean="0">
              <a:solidFill>
                <a:srgbClr val="000000"/>
              </a:solidFill>
              <a:ea typeface="新細明體" pitchFamily="18" charset="-120"/>
              <a:cs typeface="Arial" panose="020B0604020202020204" pitchFamily="34" charset="0"/>
            </a:endParaRPr>
          </a:p>
          <a:p>
            <a:endParaRPr lang="en-US" altLang="zh-TW" sz="2000" dirty="0">
              <a:solidFill>
                <a:srgbClr val="000000"/>
              </a:solidFill>
              <a:ea typeface="新細明體" pitchFamily="18" charset="-120"/>
              <a:cs typeface="Arial" panose="020B0604020202020204" pitchFamily="34" charset="0"/>
            </a:endParaRPr>
          </a:p>
          <a:p>
            <a:pPr algn="just"/>
            <a:r>
              <a:rPr lang="en-US" altLang="zh-TW" sz="2000" b="1" dirty="0" smtClean="0">
                <a:solidFill>
                  <a:srgbClr val="0070C0"/>
                </a:solidFill>
                <a:ea typeface="新細明體" pitchFamily="18" charset="-120"/>
                <a:cs typeface="Arial" panose="020B0604020202020204" pitchFamily="34" charset="0"/>
              </a:rPr>
              <a:t>This system is now used as often as possible for new build, as pipe work is primarily internal.  </a:t>
            </a:r>
            <a:endParaRPr lang="en-US" altLang="zh-TW" sz="2000" dirty="0" smtClean="0">
              <a:solidFill>
                <a:srgbClr val="000000"/>
              </a:solidFill>
              <a:ea typeface="新細明體" pitchFamily="18" charset="-120"/>
              <a:cs typeface="Arial" panose="020B0604020202020204" pitchFamily="34" charset="0"/>
            </a:endParaRPr>
          </a:p>
          <a:p>
            <a:pPr algn="just"/>
            <a:r>
              <a:rPr lang="en-US" altLang="zh-TW" sz="2000" dirty="0" smtClean="0">
                <a:solidFill>
                  <a:srgbClr val="000000"/>
                </a:solidFill>
                <a:ea typeface="新細明體" pitchFamily="18" charset="-120"/>
                <a:cs typeface="Arial" panose="020B0604020202020204" pitchFamily="34" charset="0"/>
              </a:rPr>
              <a:t>Due to lower flow rates, it is </a:t>
            </a:r>
            <a:r>
              <a:rPr lang="en-US" altLang="zh-TW" sz="2000" b="1" dirty="0" smtClean="0">
                <a:solidFill>
                  <a:srgbClr val="0070C0"/>
                </a:solidFill>
                <a:ea typeface="新細明體" pitchFamily="18" charset="-120"/>
                <a:cs typeface="Arial" panose="020B0604020202020204" pitchFamily="34" charset="0"/>
              </a:rPr>
              <a:t>most successfully used in buildings up to 5 storeys</a:t>
            </a:r>
            <a:r>
              <a:rPr lang="en-US" altLang="zh-TW" sz="2000" dirty="0" smtClean="0">
                <a:solidFill>
                  <a:srgbClr val="000000"/>
                </a:solidFill>
                <a:ea typeface="新細明體" pitchFamily="18" charset="-120"/>
                <a:cs typeface="Arial" panose="020B0604020202020204" pitchFamily="34" charset="0"/>
              </a:rPr>
              <a:t>, using a standard </a:t>
            </a:r>
            <a:r>
              <a:rPr lang="en-US" altLang="zh-TW" sz="2000" b="1" dirty="0" smtClean="0">
                <a:solidFill>
                  <a:srgbClr val="0070C0"/>
                </a:solidFill>
                <a:ea typeface="新細明體" pitchFamily="18" charset="-120"/>
                <a:cs typeface="Arial" panose="020B0604020202020204" pitchFamily="34" charset="0"/>
              </a:rPr>
              <a:t>100mm</a:t>
            </a:r>
            <a:r>
              <a:rPr lang="en-US" altLang="zh-TW" sz="2000" dirty="0" smtClean="0">
                <a:solidFill>
                  <a:srgbClr val="000000"/>
                </a:solidFill>
                <a:ea typeface="新細明體" pitchFamily="18" charset="-120"/>
                <a:cs typeface="Arial" panose="020B0604020202020204" pitchFamily="34" charset="0"/>
              </a:rPr>
              <a:t> main discharge stack, having one or two groups of appliances on each floor.</a:t>
            </a:r>
          </a:p>
          <a:p>
            <a:pPr algn="just"/>
            <a:endParaRPr lang="en-US" altLang="zh-TW" sz="2000" dirty="0" smtClean="0">
              <a:solidFill>
                <a:srgbClr val="000000"/>
              </a:solidFill>
              <a:ea typeface="新細明體" pitchFamily="18" charset="-120"/>
              <a:cs typeface="Arial" panose="020B0604020202020204" pitchFamily="34" charset="0"/>
            </a:endParaRPr>
          </a:p>
          <a:p>
            <a:pPr algn="just"/>
            <a:r>
              <a:rPr lang="en-US" altLang="zh-TW" sz="2000" dirty="0" smtClean="0">
                <a:solidFill>
                  <a:srgbClr val="000000"/>
                </a:solidFill>
                <a:ea typeface="新細明體" pitchFamily="18" charset="-120"/>
                <a:cs typeface="Arial" panose="020B0604020202020204" pitchFamily="34" charset="0"/>
              </a:rPr>
              <a:t>The diagram opposite shows this system in low rise dwelling.</a:t>
            </a:r>
            <a:endParaRPr lang="en-US" altLang="zh-TW" sz="2000" dirty="0">
              <a:solidFill>
                <a:srgbClr val="000000"/>
              </a:solidFill>
              <a:ea typeface="新細明體" pitchFamily="18" charset="-120"/>
              <a:cs typeface="Arial" panose="020B0604020202020204" pitchFamily="34" charset="0"/>
            </a:endParaRPr>
          </a:p>
        </p:txBody>
      </p:sp>
      <p:pic>
        <p:nvPicPr>
          <p:cNvPr id="3" name="Picture 8"/>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973320" y="228600"/>
            <a:ext cx="3484880" cy="6400800"/>
          </a:xfrm>
          <a:prstGeom prst="rect">
            <a:avLst/>
          </a:prstGeom>
          <a:noFill/>
          <a:extLst>
            <a:ext uri="{909E8E84-426E-40DD-AFC4-6F175D3DCCD1}">
              <a14:hiddenFill xmlns:a14="http://schemas.microsoft.com/office/drawing/2010/main" xmlns="">
                <a:solidFill>
                  <a:srgbClr val="FFFFFF"/>
                </a:solidFill>
              </a14:hiddenFill>
            </a:ext>
          </a:extLst>
        </p:spPr>
      </p:pic>
      <p:sp>
        <p:nvSpPr>
          <p:cNvPr id="4" name="Rectangle 3"/>
          <p:cNvSpPr/>
          <p:nvPr/>
        </p:nvSpPr>
        <p:spPr>
          <a:xfrm>
            <a:off x="152400" y="0"/>
            <a:ext cx="3670941" cy="584775"/>
          </a:xfrm>
          <a:prstGeom prst="rect">
            <a:avLst/>
          </a:prstGeom>
        </p:spPr>
        <p:txBody>
          <a:bodyPr wrap="none">
            <a:spAutoFit/>
          </a:bodyPr>
          <a:lstStyle/>
          <a:p>
            <a:r>
              <a:rPr lang="en-GB" sz="3200" b="1" dirty="0" smtClean="0">
                <a:solidFill>
                  <a:srgbClr val="0070C0"/>
                </a:solidFill>
              </a:rPr>
              <a:t>SINGLE </a:t>
            </a:r>
            <a:r>
              <a:rPr lang="en-GB" sz="3200" b="1" dirty="0">
                <a:solidFill>
                  <a:srgbClr val="0070C0"/>
                </a:solidFill>
              </a:rPr>
              <a:t>PIPE SYSTEM</a:t>
            </a:r>
          </a:p>
        </p:txBody>
      </p:sp>
      <p:cxnSp>
        <p:nvCxnSpPr>
          <p:cNvPr id="6" name="Straight Arrow Connector 5"/>
          <p:cNvCxnSpPr/>
          <p:nvPr/>
        </p:nvCxnSpPr>
        <p:spPr>
          <a:xfrm>
            <a:off x="3807902" y="5029200"/>
            <a:ext cx="990600" cy="0"/>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pic>
        <p:nvPicPr>
          <p:cNvPr id="7" name="Picture 4" descr="When you lay out the plumbing for the basement bath, make sure you have 1/4-in. per ft. slope."/>
          <p:cNvPicPr>
            <a:picLocks noChangeAspect="1" noChangeArrowheads="1"/>
          </p:cNvPicPr>
          <p:nvPr/>
        </p:nvPicPr>
        <p:blipFill>
          <a:blip r:embed="rId3" cstate="print"/>
          <a:srcRect/>
          <a:stretch>
            <a:fillRect/>
          </a:stretch>
        </p:blipFill>
        <p:spPr bwMode="auto">
          <a:xfrm>
            <a:off x="525134" y="5299754"/>
            <a:ext cx="3589666" cy="1025619"/>
          </a:xfrm>
          <a:prstGeom prst="rect">
            <a:avLst/>
          </a:prstGeom>
          <a:noFill/>
        </p:spPr>
      </p:pic>
      <p:sp>
        <p:nvSpPr>
          <p:cNvPr id="8" name="TextBox 7"/>
          <p:cNvSpPr txBox="1"/>
          <p:nvPr/>
        </p:nvSpPr>
        <p:spPr>
          <a:xfrm rot="21428041">
            <a:off x="1662741" y="6046445"/>
            <a:ext cx="1314450" cy="246221"/>
          </a:xfrm>
          <a:prstGeom prst="rect">
            <a:avLst/>
          </a:prstGeom>
          <a:noFill/>
        </p:spPr>
        <p:txBody>
          <a:bodyPr wrap="square" rtlCol="0">
            <a:spAutoFit/>
          </a:bodyPr>
          <a:lstStyle/>
          <a:p>
            <a:r>
              <a:rPr lang="en-GB" sz="1000" b="1" dirty="0" smtClean="0">
                <a:solidFill>
                  <a:srgbClr val="0070C0"/>
                </a:solidFill>
              </a:rPr>
              <a:t>Provided gradient</a:t>
            </a:r>
            <a:endParaRPr lang="en-GB" sz="1000" b="1" dirty="0">
              <a:solidFill>
                <a:srgbClr val="0070C0"/>
              </a:solidFill>
            </a:endParaRPr>
          </a:p>
        </p:txBody>
      </p:sp>
      <p:cxnSp>
        <p:nvCxnSpPr>
          <p:cNvPr id="9" name="Straight Arrow Connector 8"/>
          <p:cNvCxnSpPr/>
          <p:nvPr/>
        </p:nvCxnSpPr>
        <p:spPr>
          <a:xfrm flipH="1">
            <a:off x="1065770" y="6191227"/>
            <a:ext cx="2438400" cy="151626"/>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sp>
        <p:nvSpPr>
          <p:cNvPr id="5" name="Rectangle 4"/>
          <p:cNvSpPr/>
          <p:nvPr/>
        </p:nvSpPr>
        <p:spPr>
          <a:xfrm>
            <a:off x="533400" y="6413956"/>
            <a:ext cx="4572000" cy="430887"/>
          </a:xfrm>
          <a:prstGeom prst="rect">
            <a:avLst/>
          </a:prstGeom>
        </p:spPr>
        <p:txBody>
          <a:bodyPr>
            <a:spAutoFit/>
          </a:bodyPr>
          <a:lstStyle/>
          <a:p>
            <a:r>
              <a:rPr lang="en-GB" sz="1100" dirty="0"/>
              <a:t>A: The depth of the centre of the main line (at the tie-in point).</a:t>
            </a:r>
            <a:br>
              <a:rPr lang="en-GB" sz="1100" dirty="0"/>
            </a:br>
            <a:r>
              <a:rPr lang="en-GB" sz="1100" dirty="0"/>
              <a:t>B: The depth of the horizontal pipe beneath the drain.</a:t>
            </a:r>
          </a:p>
        </p:txBody>
      </p:sp>
    </p:spTree>
    <p:extLst>
      <p:ext uri="{BB962C8B-B14F-4D97-AF65-F5344CB8AC3E}">
        <p14:creationId xmlns:p14="http://schemas.microsoft.com/office/powerpoint/2010/main" xmlns="" val="347091358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3" descr="C:\Users\fad-an\Desktop\vent rates2.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333750" y="712"/>
            <a:ext cx="5810250" cy="6858000"/>
          </a:xfrm>
          <a:prstGeom prst="rect">
            <a:avLst/>
          </a:prstGeom>
          <a:noFill/>
          <a:ln w="38100">
            <a:solidFill>
              <a:schemeClr val="tx1"/>
            </a:solidFill>
          </a:ln>
          <a:extLst>
            <a:ext uri="{909E8E84-426E-40DD-AFC4-6F175D3DCCD1}">
              <a14:hiddenFill xmlns:a14="http://schemas.microsoft.com/office/drawing/2010/main" xmlns="">
                <a:solidFill>
                  <a:srgbClr val="FFFFFF"/>
                </a:solidFill>
              </a14:hiddenFill>
            </a:ext>
          </a:extLst>
        </p:spPr>
      </p:pic>
      <p:sp>
        <p:nvSpPr>
          <p:cNvPr id="2" name="TextBox 1"/>
          <p:cNvSpPr txBox="1"/>
          <p:nvPr/>
        </p:nvSpPr>
        <p:spPr>
          <a:xfrm>
            <a:off x="20652" y="152400"/>
            <a:ext cx="3461759" cy="615553"/>
          </a:xfrm>
          <a:prstGeom prst="rect">
            <a:avLst/>
          </a:prstGeom>
          <a:noFill/>
        </p:spPr>
        <p:txBody>
          <a:bodyPr wrap="square" rtlCol="0">
            <a:spAutoFit/>
          </a:bodyPr>
          <a:lstStyle/>
          <a:p>
            <a:r>
              <a:rPr lang="en-GB" sz="2000" b="1" dirty="0" smtClean="0">
                <a:solidFill>
                  <a:srgbClr val="0070C0"/>
                </a:solidFill>
              </a:rPr>
              <a:t>Primary (Single) Stack system </a:t>
            </a:r>
            <a:r>
              <a:rPr lang="en-GB" sz="1400" dirty="0" smtClean="0"/>
              <a:t>complying to BS EN 12056 (Part 2)</a:t>
            </a:r>
            <a:endParaRPr lang="en-GB" sz="1400" dirty="0"/>
          </a:p>
        </p:txBody>
      </p:sp>
      <p:sp>
        <p:nvSpPr>
          <p:cNvPr id="3" name="TextBox 2"/>
          <p:cNvSpPr txBox="1"/>
          <p:nvPr/>
        </p:nvSpPr>
        <p:spPr>
          <a:xfrm>
            <a:off x="228600" y="1219200"/>
            <a:ext cx="2514600" cy="5078313"/>
          </a:xfrm>
          <a:prstGeom prst="rect">
            <a:avLst/>
          </a:prstGeom>
          <a:noFill/>
        </p:spPr>
        <p:txBody>
          <a:bodyPr wrap="square" rtlCol="0">
            <a:spAutoFit/>
          </a:bodyPr>
          <a:lstStyle/>
          <a:p>
            <a:pPr marL="285750" indent="-285750">
              <a:buFont typeface="Arial" panose="020B0604020202020204" pitchFamily="34" charset="0"/>
              <a:buChar char="•"/>
            </a:pPr>
            <a:r>
              <a:rPr lang="en-GB" dirty="0" smtClean="0"/>
              <a:t>This system greatly simplifies the sanitary pipework.</a:t>
            </a:r>
          </a:p>
          <a:p>
            <a:endParaRPr lang="en-GB" dirty="0"/>
          </a:p>
          <a:p>
            <a:pPr marL="285750" indent="-285750">
              <a:buFont typeface="Arial" panose="020B0604020202020204" pitchFamily="34" charset="0"/>
              <a:buChar char="•"/>
            </a:pPr>
            <a:r>
              <a:rPr lang="en-GB" dirty="0" smtClean="0"/>
              <a:t>Limiting the use of ventilation permits more adaptability, </a:t>
            </a:r>
            <a:r>
              <a:rPr lang="en-GB" b="1" dirty="0" smtClean="0">
                <a:solidFill>
                  <a:srgbClr val="0070C0"/>
                </a:solidFill>
              </a:rPr>
              <a:t>allowing the discharge pipework to now be fitted inside the building.</a:t>
            </a:r>
          </a:p>
          <a:p>
            <a:endParaRPr lang="en-GB" dirty="0"/>
          </a:p>
          <a:p>
            <a:pPr marL="285750" indent="-285750">
              <a:buFont typeface="Arial" panose="020B0604020202020204" pitchFamily="34" charset="0"/>
              <a:buChar char="•"/>
            </a:pPr>
            <a:r>
              <a:rPr lang="en-GB" dirty="0" smtClean="0"/>
              <a:t>This single stack system is the most likely type to be used nowadays on both new and conversion work.</a:t>
            </a:r>
            <a:endParaRPr lang="en-GB" dirty="0"/>
          </a:p>
        </p:txBody>
      </p:sp>
      <p:sp>
        <p:nvSpPr>
          <p:cNvPr id="4" name="TextBox 3"/>
          <p:cNvSpPr txBox="1"/>
          <p:nvPr/>
        </p:nvSpPr>
        <p:spPr>
          <a:xfrm>
            <a:off x="6781800" y="3472190"/>
            <a:ext cx="2209800" cy="261610"/>
          </a:xfrm>
          <a:prstGeom prst="rect">
            <a:avLst/>
          </a:prstGeom>
          <a:solidFill>
            <a:schemeClr val="bg1">
              <a:lumMod val="95000"/>
            </a:schemeClr>
          </a:solidFill>
        </p:spPr>
        <p:txBody>
          <a:bodyPr wrap="square" rtlCol="0">
            <a:spAutoFit/>
          </a:bodyPr>
          <a:lstStyle/>
          <a:p>
            <a:endParaRPr lang="en-GB" sz="1100" dirty="0"/>
          </a:p>
        </p:txBody>
      </p:sp>
      <p:sp>
        <p:nvSpPr>
          <p:cNvPr id="6" name="TextBox 5"/>
          <p:cNvSpPr txBox="1"/>
          <p:nvPr/>
        </p:nvSpPr>
        <p:spPr>
          <a:xfrm>
            <a:off x="7010400" y="3353512"/>
            <a:ext cx="1981200" cy="118678"/>
          </a:xfrm>
          <a:prstGeom prst="rect">
            <a:avLst/>
          </a:prstGeom>
          <a:solidFill>
            <a:schemeClr val="bg1">
              <a:lumMod val="95000"/>
            </a:schemeClr>
          </a:solidFill>
        </p:spPr>
        <p:txBody>
          <a:bodyPr wrap="square" rtlCol="0">
            <a:spAutoFit/>
          </a:bodyPr>
          <a:lstStyle/>
          <a:p>
            <a:endParaRPr lang="en-GB" sz="1100" dirty="0"/>
          </a:p>
        </p:txBody>
      </p:sp>
      <p:cxnSp>
        <p:nvCxnSpPr>
          <p:cNvPr id="7" name="Straight Arrow Connector 6"/>
          <p:cNvCxnSpPr/>
          <p:nvPr/>
        </p:nvCxnSpPr>
        <p:spPr>
          <a:xfrm>
            <a:off x="5029200" y="1905000"/>
            <a:ext cx="1143000" cy="22860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flipV="1">
            <a:off x="6553200" y="3419260"/>
            <a:ext cx="228600" cy="339096"/>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6934200" y="4876800"/>
            <a:ext cx="788706" cy="22860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3333750" y="4419600"/>
            <a:ext cx="2905125" cy="2308324"/>
          </a:xfrm>
          <a:prstGeom prst="rect">
            <a:avLst/>
          </a:prstGeom>
          <a:solidFill>
            <a:schemeClr val="bg1">
              <a:lumMod val="95000"/>
            </a:schemeClr>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
        <p:nvSpPr>
          <p:cNvPr id="8" name="TextBox 7"/>
          <p:cNvSpPr txBox="1"/>
          <p:nvPr/>
        </p:nvSpPr>
        <p:spPr>
          <a:xfrm>
            <a:off x="6238875" y="6019800"/>
            <a:ext cx="771525" cy="369332"/>
          </a:xfrm>
          <a:prstGeom prst="rect">
            <a:avLst/>
          </a:prstGeom>
          <a:solidFill>
            <a:schemeClr val="bg1">
              <a:lumMod val="95000"/>
            </a:schemeClr>
          </a:solidFill>
        </p:spPr>
        <p:txBody>
          <a:bodyPr wrap="square" rtlCol="0">
            <a:spAutoFit/>
          </a:bodyPr>
          <a:lstStyle/>
          <a:p>
            <a:endParaRPr lang="en-GB" dirty="0"/>
          </a:p>
        </p:txBody>
      </p:sp>
      <p:sp>
        <p:nvSpPr>
          <p:cNvPr id="10" name="TextBox 9"/>
          <p:cNvSpPr txBox="1"/>
          <p:nvPr/>
        </p:nvSpPr>
        <p:spPr>
          <a:xfrm>
            <a:off x="3352800" y="1600200"/>
            <a:ext cx="1600200" cy="646331"/>
          </a:xfrm>
          <a:prstGeom prst="rect">
            <a:avLst/>
          </a:prstGeom>
          <a:noFill/>
          <a:ln w="19050">
            <a:solidFill>
              <a:schemeClr val="tx1"/>
            </a:solidFill>
          </a:ln>
        </p:spPr>
        <p:txBody>
          <a:bodyPr wrap="square" rtlCol="0">
            <a:spAutoFit/>
          </a:bodyPr>
          <a:lstStyle/>
          <a:p>
            <a:endParaRPr lang="en-GB" dirty="0" smtClean="0"/>
          </a:p>
          <a:p>
            <a:endParaRPr lang="en-GB" dirty="0"/>
          </a:p>
        </p:txBody>
      </p:sp>
      <p:sp>
        <p:nvSpPr>
          <p:cNvPr id="13" name="TextBox 12"/>
          <p:cNvSpPr txBox="1"/>
          <p:nvPr/>
        </p:nvSpPr>
        <p:spPr>
          <a:xfrm>
            <a:off x="6773920" y="3203629"/>
            <a:ext cx="2065279" cy="646331"/>
          </a:xfrm>
          <a:prstGeom prst="rect">
            <a:avLst/>
          </a:prstGeom>
          <a:noFill/>
          <a:ln w="19050">
            <a:solidFill>
              <a:schemeClr val="tx1"/>
            </a:solidFill>
          </a:ln>
        </p:spPr>
        <p:txBody>
          <a:bodyPr wrap="square" rtlCol="0">
            <a:spAutoFit/>
          </a:bodyPr>
          <a:lstStyle/>
          <a:p>
            <a:endParaRPr lang="en-GB" dirty="0" smtClean="0"/>
          </a:p>
          <a:p>
            <a:endParaRPr lang="en-GB" dirty="0"/>
          </a:p>
        </p:txBody>
      </p:sp>
      <p:sp>
        <p:nvSpPr>
          <p:cNvPr id="15" name="TextBox 14"/>
          <p:cNvSpPr txBox="1"/>
          <p:nvPr/>
        </p:nvSpPr>
        <p:spPr>
          <a:xfrm>
            <a:off x="7886700" y="4840069"/>
            <a:ext cx="1227080" cy="923330"/>
          </a:xfrm>
          <a:prstGeom prst="rect">
            <a:avLst/>
          </a:prstGeom>
          <a:noFill/>
          <a:ln w="19050">
            <a:solidFill>
              <a:schemeClr val="tx1"/>
            </a:solidFill>
          </a:ln>
        </p:spPr>
        <p:txBody>
          <a:bodyPr wrap="square" rtlCol="0">
            <a:spAutoFit/>
          </a:bodyPr>
          <a:lstStyle/>
          <a:p>
            <a:endParaRPr lang="en-GB" dirty="0" smtClean="0"/>
          </a:p>
          <a:p>
            <a:endParaRPr lang="en-GB" dirty="0"/>
          </a:p>
          <a:p>
            <a:endParaRPr lang="en-GB" dirty="0"/>
          </a:p>
        </p:txBody>
      </p:sp>
      <p:sp>
        <p:nvSpPr>
          <p:cNvPr id="16" name="TextBox 15"/>
          <p:cNvSpPr txBox="1"/>
          <p:nvPr/>
        </p:nvSpPr>
        <p:spPr>
          <a:xfrm>
            <a:off x="8229600" y="460176"/>
            <a:ext cx="857451" cy="1200329"/>
          </a:xfrm>
          <a:prstGeom prst="rect">
            <a:avLst/>
          </a:prstGeom>
          <a:noFill/>
          <a:ln w="19050">
            <a:solidFill>
              <a:schemeClr val="tx1"/>
            </a:solidFill>
          </a:ln>
        </p:spPr>
        <p:txBody>
          <a:bodyPr wrap="square" rtlCol="0">
            <a:spAutoFit/>
          </a:bodyPr>
          <a:lstStyle/>
          <a:p>
            <a:endParaRPr lang="en-GB" dirty="0" smtClean="0"/>
          </a:p>
          <a:p>
            <a:endParaRPr lang="en-GB" dirty="0"/>
          </a:p>
          <a:p>
            <a:endParaRPr lang="en-GB" dirty="0" smtClean="0"/>
          </a:p>
          <a:p>
            <a:endParaRPr lang="en-GB" dirty="0"/>
          </a:p>
        </p:txBody>
      </p:sp>
    </p:spTree>
    <p:extLst>
      <p:ext uri="{BB962C8B-B14F-4D97-AF65-F5344CB8AC3E}">
        <p14:creationId xmlns:p14="http://schemas.microsoft.com/office/powerpoint/2010/main" xmlns="" val="232584943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8600" y="228600"/>
            <a:ext cx="8153400" cy="523220"/>
          </a:xfrm>
          <a:prstGeom prst="rect">
            <a:avLst/>
          </a:prstGeom>
          <a:noFill/>
        </p:spPr>
        <p:txBody>
          <a:bodyPr wrap="square" rtlCol="0">
            <a:spAutoFit/>
          </a:bodyPr>
          <a:lstStyle/>
          <a:p>
            <a:r>
              <a:rPr lang="en-GB" sz="2800" b="1" dirty="0" smtClean="0">
                <a:solidFill>
                  <a:srgbClr val="0070C0"/>
                </a:solidFill>
                <a:latin typeface="Arial" panose="020B0604020202020204" pitchFamily="34" charset="0"/>
                <a:cs typeface="Arial" panose="020B0604020202020204" pitchFamily="34" charset="0"/>
              </a:rPr>
              <a:t>Sizing the Waste Discharge Stack </a:t>
            </a:r>
            <a:endParaRPr lang="en-GB" sz="2800" b="1" dirty="0">
              <a:solidFill>
                <a:srgbClr val="0070C0"/>
              </a:solidFill>
              <a:latin typeface="Arial" panose="020B0604020202020204" pitchFamily="34" charset="0"/>
              <a:cs typeface="Arial" panose="020B0604020202020204" pitchFamily="34" charset="0"/>
            </a:endParaRPr>
          </a:p>
        </p:txBody>
      </p:sp>
      <p:sp>
        <p:nvSpPr>
          <p:cNvPr id="3" name="TextBox 2"/>
          <p:cNvSpPr txBox="1"/>
          <p:nvPr/>
        </p:nvSpPr>
        <p:spPr>
          <a:xfrm>
            <a:off x="381000" y="842399"/>
            <a:ext cx="8610600" cy="2954655"/>
          </a:xfrm>
          <a:prstGeom prst="rect">
            <a:avLst/>
          </a:prstGeom>
          <a:noFill/>
        </p:spPr>
        <p:txBody>
          <a:bodyPr wrap="square" rtlCol="0">
            <a:spAutoFit/>
          </a:bodyPr>
          <a:lstStyle/>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Size will be based on the number of appliances connected</a:t>
            </a:r>
          </a:p>
          <a:p>
            <a:pPr marL="285750" indent="-285750">
              <a:buFont typeface="Arial" panose="020B0604020202020204" pitchFamily="34" charset="0"/>
              <a:buChar char="•"/>
            </a:pPr>
            <a:endParaRPr lang="en-GB" dirty="0" smtClean="0">
              <a:latin typeface="Arial" panose="020B0604020202020204" pitchFamily="34" charset="0"/>
              <a:cs typeface="Arial" panose="020B0604020202020204" pitchFamily="34" charset="0"/>
            </a:endParaRPr>
          </a:p>
          <a:p>
            <a:r>
              <a:rPr lang="en-GB" dirty="0" smtClean="0">
                <a:solidFill>
                  <a:srgbClr val="0070C0"/>
                </a:solidFill>
                <a:latin typeface="Arial" panose="020B0604020202020204" pitchFamily="34" charset="0"/>
                <a:cs typeface="Arial" panose="020B0604020202020204" pitchFamily="34" charset="0"/>
              </a:rPr>
              <a:t>     </a:t>
            </a:r>
            <a:r>
              <a:rPr lang="en-GB" b="1" dirty="0" smtClean="0">
                <a:solidFill>
                  <a:srgbClr val="0070C0"/>
                </a:solidFill>
                <a:latin typeface="Arial" panose="020B0604020202020204" pitchFamily="34" charset="0"/>
                <a:cs typeface="Arial" panose="020B0604020202020204" pitchFamily="34" charset="0"/>
              </a:rPr>
              <a:t>-100 mm </a:t>
            </a:r>
            <a:r>
              <a:rPr lang="en-GB" dirty="0" smtClean="0">
                <a:latin typeface="Arial" panose="020B0604020202020204" pitchFamily="34" charset="0"/>
                <a:cs typeface="Arial" panose="020B0604020202020204" pitchFamily="34" charset="0"/>
              </a:rPr>
              <a:t>diameter in buildings </a:t>
            </a:r>
            <a:r>
              <a:rPr lang="en-GB" b="1" dirty="0" smtClean="0">
                <a:solidFill>
                  <a:srgbClr val="0070C0"/>
                </a:solidFill>
                <a:latin typeface="Arial" panose="020B0604020202020204" pitchFamily="34" charset="0"/>
                <a:cs typeface="Arial" panose="020B0604020202020204" pitchFamily="34" charset="0"/>
              </a:rPr>
              <a:t>up to 5 levels </a:t>
            </a:r>
          </a:p>
          <a:p>
            <a:r>
              <a:rPr lang="en-GB" dirty="0" smtClean="0">
                <a:latin typeface="Arial" panose="020B0604020202020204" pitchFamily="34" charset="0"/>
                <a:cs typeface="Arial" panose="020B0604020202020204" pitchFamily="34" charset="0"/>
              </a:rPr>
              <a:t>     </a:t>
            </a:r>
            <a:r>
              <a:rPr lang="en-GB" b="1" dirty="0" smtClean="0">
                <a:solidFill>
                  <a:srgbClr val="0070C0"/>
                </a:solidFill>
                <a:latin typeface="Arial" panose="020B0604020202020204" pitchFamily="34" charset="0"/>
                <a:cs typeface="Arial" panose="020B0604020202020204" pitchFamily="34" charset="0"/>
              </a:rPr>
              <a:t>-100 to 125 mm  </a:t>
            </a:r>
            <a:r>
              <a:rPr lang="en-GB" dirty="0" smtClean="0">
                <a:latin typeface="Arial" panose="020B0604020202020204" pitchFamily="34" charset="0"/>
                <a:cs typeface="Arial" panose="020B0604020202020204" pitchFamily="34" charset="0"/>
              </a:rPr>
              <a:t>diameter in buildings </a:t>
            </a:r>
            <a:r>
              <a:rPr lang="en-GB" b="1" dirty="0" smtClean="0">
                <a:solidFill>
                  <a:srgbClr val="0070C0"/>
                </a:solidFill>
                <a:latin typeface="Arial" panose="020B0604020202020204" pitchFamily="34" charset="0"/>
                <a:cs typeface="Arial" panose="020B0604020202020204" pitchFamily="34" charset="0"/>
              </a:rPr>
              <a:t>to 12 levels </a:t>
            </a:r>
          </a:p>
          <a:p>
            <a:r>
              <a:rPr lang="en-GB" b="1" dirty="0">
                <a:solidFill>
                  <a:srgbClr val="0070C0"/>
                </a:solidFill>
                <a:latin typeface="Arial" panose="020B0604020202020204" pitchFamily="34" charset="0"/>
                <a:cs typeface="Arial" panose="020B0604020202020204" pitchFamily="34" charset="0"/>
              </a:rPr>
              <a:t> </a:t>
            </a:r>
            <a:r>
              <a:rPr lang="en-GB" b="1" dirty="0" smtClean="0">
                <a:solidFill>
                  <a:srgbClr val="0070C0"/>
                </a:solidFill>
                <a:latin typeface="Arial" panose="020B0604020202020204" pitchFamily="34" charset="0"/>
                <a:cs typeface="Arial" panose="020B0604020202020204" pitchFamily="34" charset="0"/>
              </a:rPr>
              <a:t>    -150 mm </a:t>
            </a:r>
            <a:r>
              <a:rPr lang="en-GB" dirty="0" smtClean="0">
                <a:latin typeface="Arial" panose="020B0604020202020204" pitchFamily="34" charset="0"/>
                <a:cs typeface="Arial" panose="020B0604020202020204" pitchFamily="34" charset="0"/>
              </a:rPr>
              <a:t>diameter in buildings up to </a:t>
            </a:r>
            <a:r>
              <a:rPr lang="en-GB" b="1" dirty="0" smtClean="0">
                <a:solidFill>
                  <a:srgbClr val="0070C0"/>
                </a:solidFill>
                <a:latin typeface="Arial" panose="020B0604020202020204" pitchFamily="34" charset="0"/>
                <a:cs typeface="Arial" panose="020B0604020202020204" pitchFamily="34" charset="0"/>
              </a:rPr>
              <a:t>24 levels</a:t>
            </a:r>
            <a:r>
              <a:rPr lang="en-GB" dirty="0" smtClean="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b="1" dirty="0" smtClean="0">
                <a:solidFill>
                  <a:srgbClr val="0070C0"/>
                </a:solidFill>
                <a:latin typeface="Arial" panose="020B0604020202020204" pitchFamily="34" charset="0"/>
                <a:cs typeface="Arial" panose="020B0604020202020204" pitchFamily="34" charset="0"/>
              </a:rPr>
              <a:t>In very tall buildings, or in buildings which have groupings of appliances </a:t>
            </a:r>
            <a:r>
              <a:rPr lang="en-GB" dirty="0" smtClean="0">
                <a:latin typeface="Arial" panose="020B0604020202020204" pitchFamily="34" charset="0"/>
                <a:cs typeface="Arial" panose="020B0604020202020204" pitchFamily="34" charset="0"/>
              </a:rPr>
              <a:t>connected to the main stack, the accurate pipe size is usually found using the             </a:t>
            </a:r>
            <a:r>
              <a:rPr lang="en-GB" sz="2400" b="1" dirty="0" smtClean="0">
                <a:solidFill>
                  <a:srgbClr val="0070C0"/>
                </a:solidFill>
                <a:latin typeface="Arial" panose="020B0604020202020204" pitchFamily="34" charset="0"/>
                <a:cs typeface="Arial" panose="020B0604020202020204" pitchFamily="34" charset="0"/>
              </a:rPr>
              <a:t>‘Discharge Unit Method’.</a:t>
            </a:r>
          </a:p>
          <a:p>
            <a:pPr algn="just"/>
            <a:r>
              <a:rPr lang="en-GB" dirty="0" smtClean="0"/>
              <a:t> </a:t>
            </a:r>
            <a:endParaRPr lang="en-GB" dirty="0"/>
          </a:p>
        </p:txBody>
      </p:sp>
      <p:sp>
        <p:nvSpPr>
          <p:cNvPr id="4" name="TextBox 3"/>
          <p:cNvSpPr txBox="1"/>
          <p:nvPr/>
        </p:nvSpPr>
        <p:spPr>
          <a:xfrm>
            <a:off x="547734" y="4351052"/>
            <a:ext cx="8277132" cy="3139321"/>
          </a:xfrm>
          <a:prstGeom prst="rect">
            <a:avLst/>
          </a:prstGeom>
          <a:noFill/>
        </p:spPr>
        <p:txBody>
          <a:bodyPr wrap="square" rtlCol="0">
            <a:spAutoFit/>
          </a:bodyPr>
          <a:lstStyle/>
          <a:p>
            <a:pPr marL="285750" indent="-285750" algn="just">
              <a:buFont typeface="Arial" panose="020B0604020202020204" pitchFamily="34" charset="0"/>
              <a:buChar char="•"/>
            </a:pPr>
            <a:r>
              <a:rPr lang="en-GB" b="1" dirty="0" smtClean="0">
                <a:solidFill>
                  <a:srgbClr val="0070C0"/>
                </a:solidFill>
                <a:latin typeface="Arial" panose="020B0604020202020204" pitchFamily="34" charset="0"/>
                <a:cs typeface="Arial" panose="020B0604020202020204" pitchFamily="34" charset="0"/>
              </a:rPr>
              <a:t>Each appliance is given a discharge unit value to represent the average amount of water that would flow through it’s discharge pipe or drain.</a:t>
            </a:r>
          </a:p>
          <a:p>
            <a:pPr marL="285750" indent="-285750" algn="just">
              <a:buFont typeface="Arial" panose="020B0604020202020204" pitchFamily="34" charset="0"/>
              <a:buChar char="•"/>
            </a:pPr>
            <a:endParaRPr lang="en-GB" b="1" dirty="0">
              <a:solidFill>
                <a:srgbClr val="0070C0"/>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b="1" dirty="0" smtClean="0">
                <a:solidFill>
                  <a:srgbClr val="0070C0"/>
                </a:solidFill>
                <a:latin typeface="Arial" panose="020B0604020202020204" pitchFamily="34" charset="0"/>
                <a:cs typeface="Arial" panose="020B0604020202020204" pitchFamily="34" charset="0"/>
              </a:rPr>
              <a:t>The number of appliances is multiplied by the discharge unit value.</a:t>
            </a:r>
          </a:p>
          <a:p>
            <a:pPr algn="just"/>
            <a:endParaRPr lang="en-GB" b="1" dirty="0">
              <a:solidFill>
                <a:srgbClr val="0070C0"/>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b="1" dirty="0" smtClean="0">
                <a:solidFill>
                  <a:srgbClr val="0070C0"/>
                </a:solidFill>
                <a:latin typeface="Arial" panose="020B0604020202020204" pitchFamily="34" charset="0"/>
                <a:cs typeface="Arial" panose="020B0604020202020204" pitchFamily="34" charset="0"/>
              </a:rPr>
              <a:t>When all the required discharge units are added together, the required discharge pipe size and gradient for horizontal pipes can be found using Tables in the standard. </a:t>
            </a:r>
          </a:p>
          <a:p>
            <a:pPr algn="just"/>
            <a:endParaRPr lang="en-GB" b="1" dirty="0">
              <a:solidFill>
                <a:srgbClr val="0070C0"/>
              </a:solidFill>
              <a:latin typeface="Arial" panose="020B0604020202020204" pitchFamily="34" charset="0"/>
              <a:cs typeface="Arial" panose="020B0604020202020204" pitchFamily="34" charset="0"/>
            </a:endParaRPr>
          </a:p>
          <a:p>
            <a:endParaRPr lang="en-GB" b="1" dirty="0" smtClean="0">
              <a:solidFill>
                <a:srgbClr val="0070C0"/>
              </a:solidFill>
              <a:latin typeface="Arial" panose="020B0604020202020204" pitchFamily="34" charset="0"/>
              <a:cs typeface="Arial" panose="020B0604020202020204" pitchFamily="34" charset="0"/>
            </a:endParaRPr>
          </a:p>
          <a:p>
            <a:endParaRPr lang="en-GB" b="1" dirty="0">
              <a:solidFill>
                <a:srgbClr val="0070C0"/>
              </a:solidFill>
              <a:latin typeface="Arial" panose="020B0604020202020204" pitchFamily="34" charset="0"/>
              <a:cs typeface="Arial" panose="020B0604020202020204" pitchFamily="34" charset="0"/>
            </a:endParaRPr>
          </a:p>
        </p:txBody>
      </p:sp>
      <p:sp>
        <p:nvSpPr>
          <p:cNvPr id="5" name="TextBox 4"/>
          <p:cNvSpPr txBox="1"/>
          <p:nvPr/>
        </p:nvSpPr>
        <p:spPr>
          <a:xfrm>
            <a:off x="304800" y="4038600"/>
            <a:ext cx="3733800" cy="369332"/>
          </a:xfrm>
          <a:prstGeom prst="rect">
            <a:avLst/>
          </a:prstGeom>
          <a:noFill/>
        </p:spPr>
        <p:txBody>
          <a:bodyPr wrap="square" rtlCol="0">
            <a:spAutoFit/>
          </a:bodyPr>
          <a:lstStyle/>
          <a:p>
            <a:r>
              <a:rPr lang="en-GB" b="1" u="sng" dirty="0" smtClean="0"/>
              <a:t>METHOD</a:t>
            </a:r>
            <a:endParaRPr lang="en-GB" b="1" u="sng" dirty="0"/>
          </a:p>
        </p:txBody>
      </p:sp>
      <p:sp>
        <p:nvSpPr>
          <p:cNvPr id="6" name="TextBox 5"/>
          <p:cNvSpPr txBox="1"/>
          <p:nvPr/>
        </p:nvSpPr>
        <p:spPr>
          <a:xfrm>
            <a:off x="685800" y="1140864"/>
            <a:ext cx="2057400" cy="338554"/>
          </a:xfrm>
          <a:prstGeom prst="rect">
            <a:avLst/>
          </a:prstGeom>
          <a:noFill/>
        </p:spPr>
        <p:txBody>
          <a:bodyPr wrap="square" rtlCol="0">
            <a:spAutoFit/>
          </a:bodyPr>
          <a:lstStyle/>
          <a:p>
            <a:r>
              <a:rPr lang="en-GB" sz="1600" dirty="0" smtClean="0"/>
              <a:t>Typically : </a:t>
            </a:r>
            <a:endParaRPr lang="en-GB" sz="1600" dirty="0"/>
          </a:p>
        </p:txBody>
      </p:sp>
      <p:sp>
        <p:nvSpPr>
          <p:cNvPr id="7" name="TextBox 6"/>
          <p:cNvSpPr txBox="1"/>
          <p:nvPr/>
        </p:nvSpPr>
        <p:spPr>
          <a:xfrm>
            <a:off x="7353300" y="6488668"/>
            <a:ext cx="1790700" cy="369332"/>
          </a:xfrm>
          <a:prstGeom prst="rect">
            <a:avLst/>
          </a:prstGeom>
          <a:noFill/>
        </p:spPr>
        <p:txBody>
          <a:bodyPr wrap="square" rtlCol="0">
            <a:spAutoFit/>
          </a:bodyPr>
          <a:lstStyle/>
          <a:p>
            <a:r>
              <a:rPr lang="en-GB" b="1" dirty="0" smtClean="0">
                <a:solidFill>
                  <a:srgbClr val="0070C0"/>
                </a:solidFill>
              </a:rPr>
              <a:t>COPY  METHOD</a:t>
            </a:r>
            <a:endParaRPr lang="en-US" b="1" dirty="0">
              <a:solidFill>
                <a:srgbClr val="0070C0"/>
              </a:solidFill>
            </a:endParaRPr>
          </a:p>
        </p:txBody>
      </p:sp>
      <p:cxnSp>
        <p:nvCxnSpPr>
          <p:cNvPr id="9" name="Straight Connector 8"/>
          <p:cNvCxnSpPr/>
          <p:nvPr/>
        </p:nvCxnSpPr>
        <p:spPr>
          <a:xfrm>
            <a:off x="3733800" y="4114800"/>
            <a:ext cx="2209800"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209855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6200" y="71477"/>
            <a:ext cx="8534400" cy="4524315"/>
          </a:xfrm>
          <a:prstGeom prst="rect">
            <a:avLst/>
          </a:prstGeom>
          <a:noFill/>
        </p:spPr>
        <p:txBody>
          <a:bodyPr wrap="square" rtlCol="0">
            <a:spAutoFit/>
          </a:bodyPr>
          <a:lstStyle/>
          <a:p>
            <a:r>
              <a:rPr lang="en-GB" sz="2800" dirty="0" smtClean="0">
                <a:solidFill>
                  <a:srgbClr val="0070C0"/>
                </a:solidFill>
                <a:latin typeface="Arial" panose="020B0604020202020204" pitchFamily="34" charset="0"/>
                <a:cs typeface="Arial" panose="020B0604020202020204" pitchFamily="34" charset="0"/>
              </a:rPr>
              <a:t>Exercise : Find the diameter and gradient required of a horizontal waste drain serving a school building with:</a:t>
            </a:r>
          </a:p>
          <a:p>
            <a:endParaRPr lang="en-GB" dirty="0" smtClean="0"/>
          </a:p>
          <a:p>
            <a:r>
              <a:rPr lang="en-GB" sz="2400" dirty="0" smtClean="0">
                <a:latin typeface="Arial" panose="020B0604020202020204" pitchFamily="34" charset="0"/>
                <a:cs typeface="Arial" panose="020B0604020202020204" pitchFamily="34" charset="0"/>
              </a:rPr>
              <a:t>24 WC’s (7.5 litre capacity)</a:t>
            </a:r>
          </a:p>
          <a:p>
            <a:endParaRPr lang="en-GB" sz="2400" dirty="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26 Wash Hand basins</a:t>
            </a:r>
          </a:p>
          <a:p>
            <a:endParaRPr lang="en-GB" sz="2400" dirty="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4 Sinks</a:t>
            </a:r>
          </a:p>
          <a:p>
            <a:endParaRPr lang="en-GB" sz="2400" dirty="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1 Washing </a:t>
            </a:r>
            <a:r>
              <a:rPr lang="en-GB" sz="2400" dirty="0">
                <a:latin typeface="Arial" panose="020B0604020202020204" pitchFamily="34" charset="0"/>
                <a:cs typeface="Arial" panose="020B0604020202020204" pitchFamily="34" charset="0"/>
              </a:rPr>
              <a:t>M</a:t>
            </a:r>
            <a:r>
              <a:rPr lang="en-GB" sz="2400" dirty="0" smtClean="0">
                <a:latin typeface="Arial" panose="020B0604020202020204" pitchFamily="34" charset="0"/>
                <a:cs typeface="Arial" panose="020B0604020202020204" pitchFamily="34" charset="0"/>
              </a:rPr>
              <a:t>achine</a:t>
            </a:r>
          </a:p>
          <a:p>
            <a:endParaRPr lang="en-GB" dirty="0"/>
          </a:p>
        </p:txBody>
      </p:sp>
      <p:pic>
        <p:nvPicPr>
          <p:cNvPr id="3" name="Picture 3" descr="C:\Users\fad-an\Desktop\vent rates2.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038600" y="1494166"/>
            <a:ext cx="5029200" cy="2515617"/>
          </a:xfrm>
          <a:prstGeom prst="rect">
            <a:avLst/>
          </a:prstGeom>
          <a:noFill/>
          <a:ln w="28575">
            <a:solidFill>
              <a:schemeClr val="tx1"/>
            </a:solidFill>
          </a:ln>
          <a:extLst>
            <a:ext uri="{909E8E84-426E-40DD-AFC4-6F175D3DCCD1}">
              <a14:hiddenFill xmlns:a14="http://schemas.microsoft.com/office/drawing/2010/main" xmlns="">
                <a:solidFill>
                  <a:srgbClr val="FFFFFF"/>
                </a:solidFill>
              </a14:hiddenFill>
            </a:ext>
          </a:extLst>
        </p:spPr>
      </p:pic>
      <p:sp>
        <p:nvSpPr>
          <p:cNvPr id="4" name="TextBox 3"/>
          <p:cNvSpPr txBox="1"/>
          <p:nvPr/>
        </p:nvSpPr>
        <p:spPr>
          <a:xfrm>
            <a:off x="1530409" y="4866382"/>
            <a:ext cx="5943600" cy="1477328"/>
          </a:xfrm>
          <a:prstGeom prst="rect">
            <a:avLst/>
          </a:prstGeom>
          <a:noFill/>
        </p:spPr>
        <p:txBody>
          <a:bodyPr wrap="square" rtlCol="0">
            <a:spAutoFit/>
          </a:bodyPr>
          <a:lstStyle/>
          <a:p>
            <a:r>
              <a:rPr lang="en-GB" b="1" dirty="0" smtClean="0">
                <a:solidFill>
                  <a:srgbClr val="0070C0"/>
                </a:solidFill>
                <a:latin typeface="Arial" panose="020B0604020202020204" pitchFamily="34" charset="0"/>
                <a:cs typeface="Arial" panose="020B0604020202020204" pitchFamily="34" charset="0"/>
              </a:rPr>
              <a:t>WC’s   = 24 x 24 =         576</a:t>
            </a:r>
          </a:p>
          <a:p>
            <a:r>
              <a:rPr lang="en-GB" b="1" dirty="0" smtClean="0">
                <a:solidFill>
                  <a:srgbClr val="0070C0"/>
                </a:solidFill>
                <a:latin typeface="Arial" panose="020B0604020202020204" pitchFamily="34" charset="0"/>
                <a:cs typeface="Arial" panose="020B0604020202020204" pitchFamily="34" charset="0"/>
              </a:rPr>
              <a:t>Basins = 26 x 5 =          130</a:t>
            </a:r>
          </a:p>
          <a:p>
            <a:r>
              <a:rPr lang="en-GB" b="1" dirty="0" smtClean="0">
                <a:solidFill>
                  <a:srgbClr val="0070C0"/>
                </a:solidFill>
                <a:latin typeface="Arial" panose="020B0604020202020204" pitchFamily="34" charset="0"/>
                <a:cs typeface="Arial" panose="020B0604020202020204" pitchFamily="34" charset="0"/>
              </a:rPr>
              <a:t>Sinks   = 4 x 26 =          104</a:t>
            </a:r>
          </a:p>
          <a:p>
            <a:r>
              <a:rPr lang="en-GB" b="1" dirty="0" smtClean="0">
                <a:solidFill>
                  <a:srgbClr val="0070C0"/>
                </a:solidFill>
                <a:latin typeface="Arial" panose="020B0604020202020204" pitchFamily="34" charset="0"/>
                <a:cs typeface="Arial" panose="020B0604020202020204" pitchFamily="34" charset="0"/>
              </a:rPr>
              <a:t>Washing M/C = 1x18 = 18</a:t>
            </a:r>
          </a:p>
          <a:p>
            <a:r>
              <a:rPr lang="en-GB" dirty="0"/>
              <a:t> </a:t>
            </a:r>
            <a:r>
              <a:rPr lang="en-GB" dirty="0" smtClean="0"/>
              <a:t>                                    </a:t>
            </a:r>
            <a:endParaRPr lang="en-GB" dirty="0"/>
          </a:p>
        </p:txBody>
      </p:sp>
      <p:cxnSp>
        <p:nvCxnSpPr>
          <p:cNvPr id="6" name="Straight Connector 5"/>
          <p:cNvCxnSpPr/>
          <p:nvPr/>
        </p:nvCxnSpPr>
        <p:spPr>
          <a:xfrm>
            <a:off x="3886200" y="6140094"/>
            <a:ext cx="914400" cy="0"/>
          </a:xfrm>
          <a:prstGeom prst="line">
            <a:avLst/>
          </a:prstGeom>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4003704" y="6143655"/>
            <a:ext cx="3048001" cy="400110"/>
          </a:xfrm>
          <a:prstGeom prst="rect">
            <a:avLst/>
          </a:prstGeom>
          <a:noFill/>
        </p:spPr>
        <p:txBody>
          <a:bodyPr wrap="square" rtlCol="0">
            <a:spAutoFit/>
          </a:bodyPr>
          <a:lstStyle/>
          <a:p>
            <a:r>
              <a:rPr lang="en-GB" sz="2000" b="1" dirty="0" smtClean="0">
                <a:solidFill>
                  <a:srgbClr val="0070C0"/>
                </a:solidFill>
                <a:latin typeface="Arial" panose="020B0604020202020204" pitchFamily="34" charset="0"/>
                <a:cs typeface="Arial" panose="020B0604020202020204" pitchFamily="34" charset="0"/>
              </a:rPr>
              <a:t>828  Discharge units</a:t>
            </a:r>
            <a:endParaRPr lang="en-GB" sz="2000" b="1" dirty="0">
              <a:solidFill>
                <a:srgbClr val="0070C0"/>
              </a:solidFill>
              <a:latin typeface="Arial" panose="020B0604020202020204" pitchFamily="34" charset="0"/>
              <a:cs typeface="Arial" panose="020B0604020202020204" pitchFamily="34" charset="0"/>
            </a:endParaRPr>
          </a:p>
        </p:txBody>
      </p:sp>
      <p:sp>
        <p:nvSpPr>
          <p:cNvPr id="5" name="Rectangle 4"/>
          <p:cNvSpPr/>
          <p:nvPr/>
        </p:nvSpPr>
        <p:spPr>
          <a:xfrm>
            <a:off x="7087064" y="4009783"/>
            <a:ext cx="1967205" cy="246221"/>
          </a:xfrm>
          <a:prstGeom prst="rect">
            <a:avLst/>
          </a:prstGeom>
        </p:spPr>
        <p:txBody>
          <a:bodyPr wrap="none">
            <a:spAutoFit/>
          </a:bodyPr>
          <a:lstStyle/>
          <a:p>
            <a:r>
              <a:rPr lang="en-GB" sz="1000" dirty="0">
                <a:solidFill>
                  <a:schemeClr val="bg1">
                    <a:lumMod val="50000"/>
                  </a:schemeClr>
                </a:solidFill>
                <a:latin typeface="Arial" panose="020B0604020202020204" pitchFamily="34" charset="0"/>
                <a:cs typeface="Arial" panose="020B0604020202020204" pitchFamily="34" charset="0"/>
              </a:rPr>
              <a:t>BS EN 12056: 2000, Parts 1 -5 </a:t>
            </a:r>
            <a:endParaRPr lang="en-GB" sz="1000" dirty="0">
              <a:solidFill>
                <a:schemeClr val="bg1">
                  <a:lumMod val="50000"/>
                </a:schemeClr>
              </a:solidFill>
            </a:endParaRPr>
          </a:p>
        </p:txBody>
      </p:sp>
      <p:sp>
        <p:nvSpPr>
          <p:cNvPr id="8" name="TextBox 7"/>
          <p:cNvSpPr txBox="1"/>
          <p:nvPr/>
        </p:nvSpPr>
        <p:spPr>
          <a:xfrm>
            <a:off x="107535" y="4387334"/>
            <a:ext cx="5334000" cy="369332"/>
          </a:xfrm>
          <a:prstGeom prst="rect">
            <a:avLst/>
          </a:prstGeom>
          <a:noFill/>
        </p:spPr>
        <p:txBody>
          <a:bodyPr wrap="square" rtlCol="0">
            <a:spAutoFit/>
          </a:bodyPr>
          <a:lstStyle/>
          <a:p>
            <a:r>
              <a:rPr lang="en-GB" dirty="0" smtClean="0"/>
              <a:t>Step 1: Calculate the Number of Discharge Units</a:t>
            </a:r>
            <a:endParaRPr lang="en-GB" dirty="0"/>
          </a:p>
        </p:txBody>
      </p:sp>
    </p:spTree>
    <p:extLst>
      <p:ext uri="{BB962C8B-B14F-4D97-AF65-F5344CB8AC3E}">
        <p14:creationId xmlns:p14="http://schemas.microsoft.com/office/powerpoint/2010/main" xmlns="" val="1831594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 calcmode="lin" valueType="num">
                                      <p:cBhvr additive="base">
                                        <p:cTn id="1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 calcmode="lin" valueType="num">
                                      <p:cBhvr additive="base">
                                        <p:cTn id="2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anim calcmode="lin" valueType="num">
                                      <p:cBhvr additive="base">
                                        <p:cTn id="2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6"/>
                                        </p:tgtEl>
                                        <p:attrNameLst>
                                          <p:attrName>style.visibility</p:attrName>
                                        </p:attrNameLst>
                                      </p:cBhvr>
                                      <p:to>
                                        <p:strVal val="visible"/>
                                      </p:to>
                                    </p:set>
                                    <p:anim calcmode="lin" valueType="num">
                                      <p:cBhvr additive="base">
                                        <p:cTn id="35" dur="500" fill="hold"/>
                                        <p:tgtEl>
                                          <p:spTgt spid="6"/>
                                        </p:tgtEl>
                                        <p:attrNameLst>
                                          <p:attrName>ppt_x</p:attrName>
                                        </p:attrNameLst>
                                      </p:cBhvr>
                                      <p:tavLst>
                                        <p:tav tm="0">
                                          <p:val>
                                            <p:strVal val="#ppt_x"/>
                                          </p:val>
                                        </p:tav>
                                        <p:tav tm="100000">
                                          <p:val>
                                            <p:strVal val="#ppt_x"/>
                                          </p:val>
                                        </p:tav>
                                      </p:tavLst>
                                    </p:anim>
                                    <p:anim calcmode="lin" valueType="num">
                                      <p:cBhvr additive="base">
                                        <p:cTn id="3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7">
                                            <p:txEl>
                                              <p:pRg st="0" end="0"/>
                                            </p:txEl>
                                          </p:spTgt>
                                        </p:tgtEl>
                                        <p:attrNameLst>
                                          <p:attrName>style.visibility</p:attrName>
                                        </p:attrNameLst>
                                      </p:cBhvr>
                                      <p:to>
                                        <p:strVal val="visible"/>
                                      </p:to>
                                    </p:set>
                                    <p:anim calcmode="lin" valueType="num">
                                      <p:cBhvr additive="base">
                                        <p:cTn id="41"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C:\Users\fad-an\Desktop\vent rates3.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772151" y="76200"/>
            <a:ext cx="3295649" cy="3016453"/>
          </a:xfrm>
          <a:prstGeom prst="rect">
            <a:avLst/>
          </a:prstGeom>
          <a:noFill/>
          <a:ln w="28575">
            <a:solidFill>
              <a:schemeClr val="tx1"/>
            </a:solidFill>
          </a:ln>
          <a:extLst>
            <a:ext uri="{909E8E84-426E-40DD-AFC4-6F175D3DCCD1}">
              <a14:hiddenFill xmlns:a14="http://schemas.microsoft.com/office/drawing/2010/main" xmlns="">
                <a:solidFill>
                  <a:srgbClr val="FFFFFF"/>
                </a:solidFill>
              </a14:hiddenFill>
            </a:ext>
          </a:extLst>
        </p:spPr>
      </p:pic>
      <p:sp>
        <p:nvSpPr>
          <p:cNvPr id="5" name="TextBox 4"/>
          <p:cNvSpPr txBox="1"/>
          <p:nvPr/>
        </p:nvSpPr>
        <p:spPr>
          <a:xfrm>
            <a:off x="838200" y="304800"/>
            <a:ext cx="4419600" cy="523220"/>
          </a:xfrm>
          <a:prstGeom prst="rect">
            <a:avLst/>
          </a:prstGeom>
          <a:noFill/>
        </p:spPr>
        <p:txBody>
          <a:bodyPr wrap="square" rtlCol="0">
            <a:spAutoFit/>
          </a:bodyPr>
          <a:lstStyle/>
          <a:p>
            <a:r>
              <a:rPr lang="en-GB" sz="2800" b="1" dirty="0" smtClean="0">
                <a:solidFill>
                  <a:srgbClr val="0070C0"/>
                </a:solidFill>
                <a:latin typeface="Arial" panose="020B0604020202020204" pitchFamily="34" charset="0"/>
                <a:cs typeface="Arial" panose="020B0604020202020204" pitchFamily="34" charset="0"/>
              </a:rPr>
              <a:t>828  Discharge units</a:t>
            </a:r>
            <a:endParaRPr lang="en-GB" sz="2800" b="1" dirty="0">
              <a:solidFill>
                <a:srgbClr val="0070C0"/>
              </a:solidFill>
              <a:latin typeface="Arial" panose="020B0604020202020204" pitchFamily="34" charset="0"/>
              <a:cs typeface="Arial" panose="020B0604020202020204" pitchFamily="34" charset="0"/>
            </a:endParaRPr>
          </a:p>
        </p:txBody>
      </p:sp>
      <p:pic>
        <p:nvPicPr>
          <p:cNvPr id="12293" name="Picture 5" descr="C:\Users\fad-an\Desktop\vent rates2.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6200" y="990600"/>
            <a:ext cx="5839526" cy="2895600"/>
          </a:xfrm>
          <a:prstGeom prst="rect">
            <a:avLst/>
          </a:prstGeom>
          <a:noFill/>
          <a:ln w="28575">
            <a:solidFill>
              <a:schemeClr val="tx1"/>
            </a:solidFill>
          </a:ln>
          <a:extLst>
            <a:ext uri="{909E8E84-426E-40DD-AFC4-6F175D3DCCD1}">
              <a14:hiddenFill xmlns:a14="http://schemas.microsoft.com/office/drawing/2010/main" xmlns="">
                <a:solidFill>
                  <a:srgbClr val="FFFFFF"/>
                </a:solidFill>
              </a14:hiddenFill>
            </a:ext>
          </a:extLst>
        </p:spPr>
      </p:pic>
      <p:sp>
        <p:nvSpPr>
          <p:cNvPr id="2" name="TextBox 1"/>
          <p:cNvSpPr txBox="1"/>
          <p:nvPr/>
        </p:nvSpPr>
        <p:spPr>
          <a:xfrm>
            <a:off x="72957" y="4038600"/>
            <a:ext cx="4118043" cy="461665"/>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Vertical stack size required?</a:t>
            </a:r>
            <a:endParaRPr lang="en-GB" sz="2400" dirty="0">
              <a:latin typeface="Arial" panose="020B0604020202020204" pitchFamily="34" charset="0"/>
              <a:cs typeface="Arial" panose="020B0604020202020204" pitchFamily="34" charset="0"/>
            </a:endParaRPr>
          </a:p>
        </p:txBody>
      </p:sp>
      <p:sp>
        <p:nvSpPr>
          <p:cNvPr id="3" name="TextBox 2"/>
          <p:cNvSpPr txBox="1"/>
          <p:nvPr/>
        </p:nvSpPr>
        <p:spPr>
          <a:xfrm>
            <a:off x="4166680" y="4038600"/>
            <a:ext cx="4748720" cy="461665"/>
          </a:xfrm>
          <a:prstGeom prst="rect">
            <a:avLst/>
          </a:prstGeom>
          <a:noFill/>
        </p:spPr>
        <p:txBody>
          <a:bodyPr wrap="square" rtlCol="0">
            <a:spAutoFit/>
          </a:bodyPr>
          <a:lstStyle/>
          <a:p>
            <a:r>
              <a:rPr lang="en-GB" b="1" dirty="0" smtClean="0">
                <a:solidFill>
                  <a:srgbClr val="0070C0"/>
                </a:solidFill>
                <a:latin typeface="Arial" panose="020B0604020202020204" pitchFamily="34" charset="0"/>
                <a:cs typeface="Arial" panose="020B0604020202020204" pitchFamily="34" charset="0"/>
              </a:rPr>
              <a:t>From Table 1    -      </a:t>
            </a:r>
            <a:r>
              <a:rPr lang="en-GB" sz="2400" b="1" dirty="0" smtClean="0">
                <a:solidFill>
                  <a:srgbClr val="0070C0"/>
                </a:solidFill>
                <a:latin typeface="Arial" panose="020B0604020202020204" pitchFamily="34" charset="0"/>
                <a:cs typeface="Arial" panose="020B0604020202020204" pitchFamily="34" charset="0"/>
              </a:rPr>
              <a:t>125mm diameter</a:t>
            </a:r>
            <a:endParaRPr lang="en-GB" sz="2400" b="1" dirty="0">
              <a:solidFill>
                <a:srgbClr val="0070C0"/>
              </a:solidFill>
              <a:latin typeface="Arial" panose="020B0604020202020204" pitchFamily="34" charset="0"/>
              <a:cs typeface="Arial" panose="020B0604020202020204" pitchFamily="34" charset="0"/>
            </a:endParaRPr>
          </a:p>
        </p:txBody>
      </p:sp>
      <p:sp>
        <p:nvSpPr>
          <p:cNvPr id="4" name="TextBox 3"/>
          <p:cNvSpPr txBox="1"/>
          <p:nvPr/>
        </p:nvSpPr>
        <p:spPr>
          <a:xfrm>
            <a:off x="111869" y="4800600"/>
            <a:ext cx="3733800" cy="830997"/>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Gradient Required for horizontal?</a:t>
            </a:r>
            <a:endParaRPr lang="en-GB" sz="2400" dirty="0">
              <a:latin typeface="Arial" panose="020B0604020202020204" pitchFamily="34" charset="0"/>
              <a:cs typeface="Arial" panose="020B0604020202020204" pitchFamily="34" charset="0"/>
            </a:endParaRPr>
          </a:p>
        </p:txBody>
      </p:sp>
      <p:sp>
        <p:nvSpPr>
          <p:cNvPr id="10" name="TextBox 9"/>
          <p:cNvSpPr txBox="1"/>
          <p:nvPr/>
        </p:nvSpPr>
        <p:spPr>
          <a:xfrm>
            <a:off x="4191000" y="4800599"/>
            <a:ext cx="4876800" cy="461665"/>
          </a:xfrm>
          <a:prstGeom prst="rect">
            <a:avLst/>
          </a:prstGeom>
          <a:noFill/>
        </p:spPr>
        <p:txBody>
          <a:bodyPr wrap="square" rtlCol="0">
            <a:spAutoFit/>
          </a:bodyPr>
          <a:lstStyle/>
          <a:p>
            <a:r>
              <a:rPr lang="en-GB" b="1" dirty="0" smtClean="0">
                <a:solidFill>
                  <a:srgbClr val="0070C0"/>
                </a:solidFill>
                <a:latin typeface="Arial" panose="020B0604020202020204" pitchFamily="34" charset="0"/>
                <a:cs typeface="Arial" panose="020B0604020202020204" pitchFamily="34" charset="0"/>
              </a:rPr>
              <a:t>From Table 2    -      </a:t>
            </a:r>
            <a:r>
              <a:rPr lang="en-GB" sz="2400" b="1" dirty="0" smtClean="0">
                <a:solidFill>
                  <a:srgbClr val="0070C0"/>
                </a:solidFill>
                <a:latin typeface="Arial" panose="020B0604020202020204" pitchFamily="34" charset="0"/>
                <a:cs typeface="Arial" panose="020B0604020202020204" pitchFamily="34" charset="0"/>
              </a:rPr>
              <a:t>1:45</a:t>
            </a:r>
            <a:endParaRPr lang="en-GB" sz="2400" b="1" dirty="0">
              <a:solidFill>
                <a:srgbClr val="0070C0"/>
              </a:solidFill>
              <a:latin typeface="Arial" panose="020B0604020202020204" pitchFamily="34" charset="0"/>
              <a:cs typeface="Arial" panose="020B0604020202020204" pitchFamily="34" charset="0"/>
            </a:endParaRPr>
          </a:p>
        </p:txBody>
      </p:sp>
      <p:sp>
        <p:nvSpPr>
          <p:cNvPr id="6" name="TextBox 5"/>
          <p:cNvSpPr txBox="1"/>
          <p:nvPr/>
        </p:nvSpPr>
        <p:spPr>
          <a:xfrm>
            <a:off x="381000" y="5791200"/>
            <a:ext cx="8382000" cy="923330"/>
          </a:xfrm>
          <a:prstGeom prst="rect">
            <a:avLst/>
          </a:prstGeom>
          <a:noFill/>
        </p:spPr>
        <p:txBody>
          <a:bodyPr wrap="square" rtlCol="0">
            <a:spAutoFit/>
          </a:bodyPr>
          <a:lstStyle/>
          <a:p>
            <a:r>
              <a:rPr lang="en-GB" dirty="0" smtClean="0"/>
              <a:t>From the table – a 100mm diameter pipe  laid to a gradient of 1:22 would suffice also...</a:t>
            </a:r>
          </a:p>
          <a:p>
            <a:r>
              <a:rPr lang="en-GB" dirty="0" smtClean="0"/>
              <a:t>But if the vertical stack is 125mm, then this size must be maintained. We cannot drain to a smaller diameter pipe.</a:t>
            </a:r>
            <a:endParaRPr lang="en-GB" dirty="0"/>
          </a:p>
        </p:txBody>
      </p:sp>
      <p:sp>
        <p:nvSpPr>
          <p:cNvPr id="7" name="Rectangle 6"/>
          <p:cNvSpPr/>
          <p:nvPr/>
        </p:nvSpPr>
        <p:spPr>
          <a:xfrm>
            <a:off x="136794" y="3526811"/>
            <a:ext cx="4587606" cy="276999"/>
          </a:xfrm>
          <a:prstGeom prst="rect">
            <a:avLst/>
          </a:prstGeom>
          <a:solidFill>
            <a:schemeClr val="bg1">
              <a:lumMod val="95000"/>
            </a:schemeClr>
          </a:solidFill>
        </p:spPr>
        <p:txBody>
          <a:bodyPr wrap="square">
            <a:spAutoFit/>
          </a:bodyPr>
          <a:lstStyle/>
          <a:p>
            <a:r>
              <a:rPr lang="en-GB" sz="1200" dirty="0">
                <a:solidFill>
                  <a:schemeClr val="bg1">
                    <a:lumMod val="50000"/>
                  </a:schemeClr>
                </a:solidFill>
                <a:latin typeface="Arial" panose="020B0604020202020204" pitchFamily="34" charset="0"/>
                <a:cs typeface="Arial" panose="020B0604020202020204" pitchFamily="34" charset="0"/>
              </a:rPr>
              <a:t>BS EN 12056: 2000, Parts 1 -5 </a:t>
            </a:r>
            <a:endParaRPr lang="en-GB" sz="1200" dirty="0">
              <a:solidFill>
                <a:schemeClr val="bg1">
                  <a:lumMod val="50000"/>
                </a:schemeClr>
              </a:solidFill>
            </a:endParaRPr>
          </a:p>
        </p:txBody>
      </p:sp>
      <p:sp>
        <p:nvSpPr>
          <p:cNvPr id="11" name="TextBox 10"/>
          <p:cNvSpPr txBox="1"/>
          <p:nvPr/>
        </p:nvSpPr>
        <p:spPr>
          <a:xfrm>
            <a:off x="1981200" y="4419600"/>
            <a:ext cx="1143000" cy="369332"/>
          </a:xfrm>
          <a:prstGeom prst="rect">
            <a:avLst/>
          </a:prstGeom>
          <a:noFill/>
        </p:spPr>
        <p:txBody>
          <a:bodyPr wrap="square" rtlCol="0">
            <a:spAutoFit/>
          </a:bodyPr>
          <a:lstStyle/>
          <a:p>
            <a:r>
              <a:rPr lang="en-GB" dirty="0" smtClean="0"/>
              <a:t>Table 1</a:t>
            </a:r>
            <a:endParaRPr lang="en-GB" dirty="0"/>
          </a:p>
        </p:txBody>
      </p:sp>
      <p:sp>
        <p:nvSpPr>
          <p:cNvPr id="12" name="TextBox 11"/>
          <p:cNvSpPr txBox="1"/>
          <p:nvPr/>
        </p:nvSpPr>
        <p:spPr>
          <a:xfrm>
            <a:off x="1944650" y="5308999"/>
            <a:ext cx="1066800" cy="369332"/>
          </a:xfrm>
          <a:prstGeom prst="rect">
            <a:avLst/>
          </a:prstGeom>
          <a:noFill/>
        </p:spPr>
        <p:txBody>
          <a:bodyPr wrap="square" rtlCol="0">
            <a:spAutoFit/>
          </a:bodyPr>
          <a:lstStyle/>
          <a:p>
            <a:r>
              <a:rPr lang="en-GB" dirty="0" smtClean="0"/>
              <a:t>Table 2</a:t>
            </a:r>
            <a:endParaRPr lang="en-GB" dirty="0"/>
          </a:p>
        </p:txBody>
      </p:sp>
      <p:sp>
        <p:nvSpPr>
          <p:cNvPr id="8" name="TextBox 7"/>
          <p:cNvSpPr txBox="1"/>
          <p:nvPr/>
        </p:nvSpPr>
        <p:spPr>
          <a:xfrm>
            <a:off x="6096000" y="3124200"/>
            <a:ext cx="2895600" cy="646331"/>
          </a:xfrm>
          <a:prstGeom prst="rect">
            <a:avLst/>
          </a:prstGeom>
          <a:noFill/>
        </p:spPr>
        <p:txBody>
          <a:bodyPr wrap="square" rtlCol="0">
            <a:spAutoFit/>
          </a:bodyPr>
          <a:lstStyle/>
          <a:p>
            <a:pPr algn="ctr"/>
            <a:r>
              <a:rPr lang="en-GB" b="1" dirty="0" smtClean="0">
                <a:solidFill>
                  <a:srgbClr val="0070C0"/>
                </a:solidFill>
              </a:rPr>
              <a:t>This example would need a ‘Modified Primary Stack’</a:t>
            </a:r>
            <a:endParaRPr lang="en-GB" b="1" dirty="0">
              <a:solidFill>
                <a:srgbClr val="0070C0"/>
              </a:solidFill>
            </a:endParaRPr>
          </a:p>
        </p:txBody>
      </p:sp>
    </p:spTree>
    <p:extLst>
      <p:ext uri="{BB962C8B-B14F-4D97-AF65-F5344CB8AC3E}">
        <p14:creationId xmlns:p14="http://schemas.microsoft.com/office/powerpoint/2010/main" xmlns="" val="487488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8">
                                            <p:txEl>
                                              <p:pRg st="0" end="0"/>
                                            </p:txEl>
                                          </p:spTgt>
                                        </p:tgtEl>
                                        <p:attrNameLst>
                                          <p:attrName>style.visibility</p:attrName>
                                        </p:attrNameLst>
                                      </p:cBhvr>
                                      <p:to>
                                        <p:strVal val="visible"/>
                                      </p:to>
                                    </p:set>
                                    <p:anim calcmode="lin" valueType="num">
                                      <p:cBhvr additive="base">
                                        <p:cTn id="31"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0545" y="469880"/>
            <a:ext cx="7848600" cy="3416320"/>
          </a:xfrm>
          <a:prstGeom prst="rect">
            <a:avLst/>
          </a:prstGeom>
          <a:noFill/>
        </p:spPr>
        <p:txBody>
          <a:bodyPr wrap="square" rtlCol="0">
            <a:spAutoFit/>
          </a:bodyPr>
          <a:lstStyle/>
          <a:p>
            <a:r>
              <a:rPr lang="en-GB" dirty="0"/>
              <a:t>A </a:t>
            </a:r>
            <a:r>
              <a:rPr lang="en-GB" dirty="0" smtClean="0"/>
              <a:t>gradient (slope) </a:t>
            </a:r>
            <a:r>
              <a:rPr lang="en-GB" dirty="0"/>
              <a:t>may be defined as fall divided by distance</a:t>
            </a:r>
            <a:r>
              <a:rPr lang="en-GB" dirty="0" smtClean="0"/>
              <a:t>.</a:t>
            </a:r>
          </a:p>
          <a:p>
            <a:endParaRPr lang="en-GB" dirty="0"/>
          </a:p>
          <a:p>
            <a:r>
              <a:rPr lang="en-GB" b="1" dirty="0">
                <a:solidFill>
                  <a:srgbClr val="0070C0"/>
                </a:solidFill>
              </a:rPr>
              <a:t>GRADIENT = FALL / </a:t>
            </a:r>
            <a:r>
              <a:rPr lang="en-GB" b="1" dirty="0" smtClean="0">
                <a:solidFill>
                  <a:srgbClr val="0070C0"/>
                </a:solidFill>
              </a:rPr>
              <a:t>DISTANCE</a:t>
            </a:r>
          </a:p>
          <a:p>
            <a:endParaRPr lang="en-GB" dirty="0"/>
          </a:p>
          <a:p>
            <a:r>
              <a:rPr lang="en-GB" dirty="0"/>
              <a:t>For example </a:t>
            </a:r>
            <a:r>
              <a:rPr lang="en-GB" dirty="0" smtClean="0"/>
              <a:t>a </a:t>
            </a:r>
            <a:r>
              <a:rPr lang="en-GB" dirty="0"/>
              <a:t>24 metre section of drainage pipe has a fall of 0.30 metres, calculate the </a:t>
            </a:r>
            <a:r>
              <a:rPr lang="en-GB" dirty="0" smtClean="0"/>
              <a:t>gradient:</a:t>
            </a:r>
            <a:endParaRPr lang="en-GB" dirty="0"/>
          </a:p>
          <a:p>
            <a:r>
              <a:rPr lang="en-GB" dirty="0"/>
              <a:t>Gradient = 0.30 / 24</a:t>
            </a:r>
          </a:p>
          <a:p>
            <a:r>
              <a:rPr lang="en-GB" dirty="0"/>
              <a:t>Gradient = </a:t>
            </a:r>
            <a:r>
              <a:rPr lang="en-GB" dirty="0" smtClean="0"/>
              <a:t>0.0125</a:t>
            </a:r>
          </a:p>
          <a:p>
            <a:endParaRPr lang="en-GB" dirty="0"/>
          </a:p>
          <a:p>
            <a:r>
              <a:rPr lang="en-GB" dirty="0"/>
              <a:t>This can be converted into a gradient written </a:t>
            </a:r>
            <a:r>
              <a:rPr lang="en-GB" b="1" dirty="0">
                <a:solidFill>
                  <a:srgbClr val="0070C0"/>
                </a:solidFill>
              </a:rPr>
              <a:t>as a ratio or 1</a:t>
            </a:r>
            <a:r>
              <a:rPr lang="en-GB" dirty="0"/>
              <a:t>: some number.</a:t>
            </a:r>
          </a:p>
          <a:p>
            <a:r>
              <a:rPr lang="en-GB" dirty="0"/>
              <a:t>Gradient = 1 / 0.0125 = 80</a:t>
            </a:r>
          </a:p>
          <a:p>
            <a:r>
              <a:rPr lang="en-GB" b="1" u="sng" dirty="0"/>
              <a:t>Gradient = 1 in 80</a:t>
            </a:r>
          </a:p>
        </p:txBody>
      </p:sp>
      <p:sp>
        <p:nvSpPr>
          <p:cNvPr id="3" name="Rectangle 2"/>
          <p:cNvSpPr/>
          <p:nvPr/>
        </p:nvSpPr>
        <p:spPr>
          <a:xfrm>
            <a:off x="391682" y="3886200"/>
            <a:ext cx="7924800" cy="2862322"/>
          </a:xfrm>
          <a:prstGeom prst="rect">
            <a:avLst/>
          </a:prstGeom>
        </p:spPr>
        <p:txBody>
          <a:bodyPr wrap="square">
            <a:spAutoFit/>
          </a:bodyPr>
          <a:lstStyle/>
          <a:p>
            <a:r>
              <a:rPr lang="en-GB" dirty="0"/>
              <a:t>The above formula may be rearranged for Fall if the gradient is known:</a:t>
            </a:r>
          </a:p>
          <a:p>
            <a:r>
              <a:rPr lang="en-GB" b="1" dirty="0"/>
              <a:t>FALL = GRADIENT X DISTANCE</a:t>
            </a:r>
          </a:p>
          <a:p>
            <a:r>
              <a:rPr lang="en-GB" b="1" dirty="0">
                <a:solidFill>
                  <a:srgbClr val="0070C0"/>
                </a:solidFill>
              </a:rPr>
              <a:t>C</a:t>
            </a:r>
            <a:r>
              <a:rPr lang="en-GB" b="1" dirty="0" smtClean="0">
                <a:solidFill>
                  <a:srgbClr val="0070C0"/>
                </a:solidFill>
              </a:rPr>
              <a:t>alculate </a:t>
            </a:r>
            <a:r>
              <a:rPr lang="en-GB" b="1" dirty="0">
                <a:solidFill>
                  <a:srgbClr val="0070C0"/>
                </a:solidFill>
              </a:rPr>
              <a:t>the </a:t>
            </a:r>
            <a:r>
              <a:rPr lang="en-GB" b="1" dirty="0" smtClean="0">
                <a:solidFill>
                  <a:srgbClr val="0070C0"/>
                </a:solidFill>
              </a:rPr>
              <a:t>necessary fall </a:t>
            </a:r>
            <a:r>
              <a:rPr lang="en-GB" b="1" dirty="0">
                <a:solidFill>
                  <a:srgbClr val="0070C0"/>
                </a:solidFill>
              </a:rPr>
              <a:t>in a 50 metre section of foul water pipework if the gradient is to be 1 in 80.</a:t>
            </a:r>
          </a:p>
          <a:p>
            <a:r>
              <a:rPr lang="en-GB" dirty="0"/>
              <a:t>A gradient of 1 in 80 is converted to a number instead of a ratio.</a:t>
            </a:r>
          </a:p>
          <a:p>
            <a:r>
              <a:rPr lang="en-GB" dirty="0"/>
              <a:t>1 / 80 = 0.0125</a:t>
            </a:r>
          </a:p>
          <a:p>
            <a:r>
              <a:rPr lang="en-GB" dirty="0"/>
              <a:t> </a:t>
            </a:r>
          </a:p>
          <a:p>
            <a:r>
              <a:rPr lang="en-GB" dirty="0"/>
              <a:t>Fall = Gradient x Distance</a:t>
            </a:r>
          </a:p>
          <a:p>
            <a:r>
              <a:rPr lang="en-GB" b="1" dirty="0"/>
              <a:t>Fall = 0.0125 x 50</a:t>
            </a:r>
          </a:p>
          <a:p>
            <a:r>
              <a:rPr lang="en-GB" dirty="0"/>
              <a:t>Fall = 0.625 metres or 625mm.</a:t>
            </a:r>
          </a:p>
        </p:txBody>
      </p:sp>
      <p:sp>
        <p:nvSpPr>
          <p:cNvPr id="4" name="TextBox 3"/>
          <p:cNvSpPr txBox="1"/>
          <p:nvPr/>
        </p:nvSpPr>
        <p:spPr>
          <a:xfrm>
            <a:off x="391682" y="0"/>
            <a:ext cx="3962400" cy="461665"/>
          </a:xfrm>
          <a:prstGeom prst="rect">
            <a:avLst/>
          </a:prstGeom>
          <a:noFill/>
        </p:spPr>
        <p:txBody>
          <a:bodyPr wrap="square" rtlCol="0">
            <a:spAutoFit/>
          </a:bodyPr>
          <a:lstStyle/>
          <a:p>
            <a:r>
              <a:rPr lang="en-GB" sz="2400" b="1" dirty="0" smtClean="0">
                <a:solidFill>
                  <a:srgbClr val="0070C0"/>
                </a:solidFill>
              </a:rPr>
              <a:t>What is gradient?</a:t>
            </a:r>
            <a:endParaRPr lang="en-US" sz="2400" b="1" dirty="0">
              <a:solidFill>
                <a:srgbClr val="0070C0"/>
              </a:solidFill>
            </a:endParaRPr>
          </a:p>
        </p:txBody>
      </p:sp>
    </p:spTree>
    <p:extLst>
      <p:ext uri="{BB962C8B-B14F-4D97-AF65-F5344CB8AC3E}">
        <p14:creationId xmlns:p14="http://schemas.microsoft.com/office/powerpoint/2010/main" xmlns="" val="3634508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 calcmode="lin" valueType="num">
                                      <p:cBhvr additive="base">
                                        <p:cTn id="1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anim calcmode="lin" valueType="num">
                                      <p:cBhvr additive="base">
                                        <p:cTn id="2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anim calcmode="lin" valueType="num">
                                      <p:cBhvr additive="base">
                                        <p:cTn id="3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8" end="8"/>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9" end="9"/>
                                            </p:txEl>
                                          </p:spTgt>
                                        </p:tgtEl>
                                        <p:attrNameLst>
                                          <p:attrName>style.visibility</p:attrName>
                                        </p:attrNameLst>
                                      </p:cBhvr>
                                      <p:to>
                                        <p:strVal val="visible"/>
                                      </p:to>
                                    </p:set>
                                    <p:anim calcmode="lin" valueType="num">
                                      <p:cBhvr additive="base">
                                        <p:cTn id="35"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9" end="9"/>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2">
                                            <p:txEl>
                                              <p:pRg st="10" end="10"/>
                                            </p:txEl>
                                          </p:spTgt>
                                        </p:tgtEl>
                                        <p:attrNameLst>
                                          <p:attrName>style.visibility</p:attrName>
                                        </p:attrNameLst>
                                      </p:cBhvr>
                                      <p:to>
                                        <p:strVal val="visible"/>
                                      </p:to>
                                    </p:set>
                                    <p:anim calcmode="lin" valueType="num">
                                      <p:cBhvr additive="base">
                                        <p:cTn id="39"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3">
                                            <p:txEl>
                                              <p:pRg st="0" end="0"/>
                                            </p:txEl>
                                          </p:spTgt>
                                        </p:tgtEl>
                                        <p:attrNameLst>
                                          <p:attrName>style.visibility</p:attrName>
                                        </p:attrNameLst>
                                      </p:cBhvr>
                                      <p:to>
                                        <p:strVal val="visible"/>
                                      </p:to>
                                    </p:set>
                                    <p:anim calcmode="lin" valueType="num">
                                      <p:cBhvr additive="base">
                                        <p:cTn id="4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0" end="0"/>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3">
                                            <p:txEl>
                                              <p:pRg st="1" end="1"/>
                                            </p:txEl>
                                          </p:spTgt>
                                        </p:tgtEl>
                                        <p:attrNameLst>
                                          <p:attrName>style.visibility</p:attrName>
                                        </p:attrNameLst>
                                      </p:cBhvr>
                                      <p:to>
                                        <p:strVal val="visible"/>
                                      </p:to>
                                    </p:set>
                                    <p:anim calcmode="lin" valueType="num">
                                      <p:cBhvr additive="base">
                                        <p:cTn id="4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2" end="2"/>
                                            </p:txEl>
                                          </p:spTgt>
                                        </p:tgtEl>
                                        <p:attrNameLst>
                                          <p:attrName>style.visibility</p:attrName>
                                        </p:attrNameLst>
                                      </p:cBhvr>
                                      <p:to>
                                        <p:strVal val="visible"/>
                                      </p:to>
                                    </p:set>
                                    <p:anim calcmode="lin" valueType="num">
                                      <p:cBhvr additive="base">
                                        <p:cTn id="5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3" end="3"/>
                                            </p:txEl>
                                          </p:spTgt>
                                        </p:tgtEl>
                                        <p:attrNameLst>
                                          <p:attrName>style.visibility</p:attrName>
                                        </p:attrNameLst>
                                      </p:cBhvr>
                                      <p:to>
                                        <p:strVal val="visible"/>
                                      </p:to>
                                    </p:set>
                                    <p:anim calcmode="lin" valueType="num">
                                      <p:cBhvr additive="base">
                                        <p:cTn id="6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3">
                                            <p:txEl>
                                              <p:pRg st="4" end="4"/>
                                            </p:txEl>
                                          </p:spTgt>
                                        </p:tgtEl>
                                        <p:attrNameLst>
                                          <p:attrName>style.visibility</p:attrName>
                                        </p:attrNameLst>
                                      </p:cBhvr>
                                      <p:to>
                                        <p:strVal val="visible"/>
                                      </p:to>
                                    </p:set>
                                    <p:anim calcmode="lin" valueType="num">
                                      <p:cBhvr additive="base">
                                        <p:cTn id="6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67" presetID="2" presetClass="entr" presetSubtype="4" fill="hold" nodeType="withEffect">
                                  <p:stCondLst>
                                    <p:cond delay="0"/>
                                  </p:stCondLst>
                                  <p:childTnLst>
                                    <p:set>
                                      <p:cBhvr>
                                        <p:cTn id="68" dur="1" fill="hold">
                                          <p:stCondLst>
                                            <p:cond delay="0"/>
                                          </p:stCondLst>
                                        </p:cTn>
                                        <p:tgtEl>
                                          <p:spTgt spid="3">
                                            <p:txEl>
                                              <p:pRg st="5" end="5"/>
                                            </p:txEl>
                                          </p:spTgt>
                                        </p:tgtEl>
                                        <p:attrNameLst>
                                          <p:attrName>style.visibility</p:attrName>
                                        </p:attrNameLst>
                                      </p:cBhvr>
                                      <p:to>
                                        <p:strVal val="visible"/>
                                      </p:to>
                                    </p:set>
                                    <p:anim calcmode="lin" valueType="num">
                                      <p:cBhvr additive="base">
                                        <p:cTn id="6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71" presetID="2" presetClass="entr" presetSubtype="4" fill="hold" nodeType="withEffect">
                                  <p:stCondLst>
                                    <p:cond delay="0"/>
                                  </p:stCondLst>
                                  <p:childTnLst>
                                    <p:set>
                                      <p:cBhvr>
                                        <p:cTn id="72" dur="1" fill="hold">
                                          <p:stCondLst>
                                            <p:cond delay="0"/>
                                          </p:stCondLst>
                                        </p:cTn>
                                        <p:tgtEl>
                                          <p:spTgt spid="3">
                                            <p:txEl>
                                              <p:pRg st="6" end="6"/>
                                            </p:txEl>
                                          </p:spTgt>
                                        </p:tgtEl>
                                        <p:attrNameLst>
                                          <p:attrName>style.visibility</p:attrName>
                                        </p:attrNameLst>
                                      </p:cBhvr>
                                      <p:to>
                                        <p:strVal val="visible"/>
                                      </p:to>
                                    </p:set>
                                    <p:anim calcmode="lin" valueType="num">
                                      <p:cBhvr additive="base">
                                        <p:cTn id="7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75" presetID="2" presetClass="entr" presetSubtype="4" fill="hold" nodeType="withEffect">
                                  <p:stCondLst>
                                    <p:cond delay="0"/>
                                  </p:stCondLst>
                                  <p:childTnLst>
                                    <p:set>
                                      <p:cBhvr>
                                        <p:cTn id="76" dur="1" fill="hold">
                                          <p:stCondLst>
                                            <p:cond delay="0"/>
                                          </p:stCondLst>
                                        </p:cTn>
                                        <p:tgtEl>
                                          <p:spTgt spid="3">
                                            <p:txEl>
                                              <p:pRg st="7" end="7"/>
                                            </p:txEl>
                                          </p:spTgt>
                                        </p:tgtEl>
                                        <p:attrNameLst>
                                          <p:attrName>style.visibility</p:attrName>
                                        </p:attrNameLst>
                                      </p:cBhvr>
                                      <p:to>
                                        <p:strVal val="visible"/>
                                      </p:to>
                                    </p:set>
                                    <p:anim calcmode="lin" valueType="num">
                                      <p:cBhvr additive="base">
                                        <p:cTn id="7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3">
                                            <p:txEl>
                                              <p:pRg st="7" end="7"/>
                                            </p:txEl>
                                          </p:spTgt>
                                        </p:tgtEl>
                                        <p:attrNameLst>
                                          <p:attrName>ppt_y</p:attrName>
                                        </p:attrNameLst>
                                      </p:cBhvr>
                                      <p:tavLst>
                                        <p:tav tm="0">
                                          <p:val>
                                            <p:strVal val="1+#ppt_h/2"/>
                                          </p:val>
                                        </p:tav>
                                        <p:tav tm="100000">
                                          <p:val>
                                            <p:strVal val="#ppt_y"/>
                                          </p:val>
                                        </p:tav>
                                      </p:tavLst>
                                    </p:anim>
                                  </p:childTnLst>
                                </p:cTn>
                              </p:par>
                              <p:par>
                                <p:cTn id="79" presetID="2" presetClass="entr" presetSubtype="4" fill="hold" nodeType="withEffect">
                                  <p:stCondLst>
                                    <p:cond delay="0"/>
                                  </p:stCondLst>
                                  <p:childTnLst>
                                    <p:set>
                                      <p:cBhvr>
                                        <p:cTn id="80" dur="1" fill="hold">
                                          <p:stCondLst>
                                            <p:cond delay="0"/>
                                          </p:stCondLst>
                                        </p:cTn>
                                        <p:tgtEl>
                                          <p:spTgt spid="3">
                                            <p:txEl>
                                              <p:pRg st="8" end="8"/>
                                            </p:txEl>
                                          </p:spTgt>
                                        </p:tgtEl>
                                        <p:attrNameLst>
                                          <p:attrName>style.visibility</p:attrName>
                                        </p:attrNameLst>
                                      </p:cBhvr>
                                      <p:to>
                                        <p:strVal val="visible"/>
                                      </p:to>
                                    </p:set>
                                    <p:anim calcmode="lin" valueType="num">
                                      <p:cBhvr additive="base">
                                        <p:cTn id="8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8600" y="228600"/>
            <a:ext cx="8001000" cy="1754326"/>
          </a:xfrm>
          <a:prstGeom prst="rect">
            <a:avLst/>
          </a:prstGeom>
        </p:spPr>
        <p:txBody>
          <a:bodyPr wrap="square">
            <a:spAutoFit/>
          </a:bodyPr>
          <a:lstStyle/>
          <a:p>
            <a:r>
              <a:rPr lang="en-GB" b="1" u="sng" dirty="0"/>
              <a:t>Foul Water Pipe Sizing</a:t>
            </a:r>
            <a:endParaRPr lang="en-GB" dirty="0"/>
          </a:p>
          <a:p>
            <a:r>
              <a:rPr lang="en-GB" dirty="0"/>
              <a:t/>
            </a:r>
            <a:br>
              <a:rPr lang="en-GB" dirty="0"/>
            </a:br>
            <a:r>
              <a:rPr lang="en-GB" dirty="0"/>
              <a:t>The following method is </a:t>
            </a:r>
            <a:r>
              <a:rPr lang="en-GB" dirty="0" smtClean="0"/>
              <a:t>another </a:t>
            </a:r>
            <a:r>
              <a:rPr lang="en-GB" dirty="0"/>
              <a:t>way of sizing pipework</a:t>
            </a:r>
            <a:r>
              <a:rPr lang="en-GB" dirty="0" smtClean="0"/>
              <a:t>.</a:t>
            </a:r>
          </a:p>
          <a:p>
            <a:endParaRPr lang="en-GB" dirty="0"/>
          </a:p>
          <a:p>
            <a:pPr lvl="0"/>
            <a:r>
              <a:rPr lang="en-GB" dirty="0" smtClean="0"/>
              <a:t>1. Choose </a:t>
            </a:r>
            <a:r>
              <a:rPr lang="en-GB" dirty="0"/>
              <a:t>a minimum </a:t>
            </a:r>
            <a:r>
              <a:rPr lang="en-GB" b="1" dirty="0"/>
              <a:t>gradient</a:t>
            </a:r>
            <a:r>
              <a:rPr lang="en-GB" dirty="0"/>
              <a:t> for all pipes, </a:t>
            </a:r>
            <a:r>
              <a:rPr lang="en-GB" dirty="0" smtClean="0"/>
              <a:t>lets say </a:t>
            </a:r>
            <a:r>
              <a:rPr lang="en-GB" b="1" dirty="0" smtClean="0"/>
              <a:t>1:80</a:t>
            </a:r>
            <a:r>
              <a:rPr lang="en-GB" dirty="0" smtClean="0"/>
              <a:t> for this exercise.</a:t>
            </a:r>
            <a:endParaRPr lang="en-GB" dirty="0"/>
          </a:p>
          <a:p>
            <a:pPr lvl="0"/>
            <a:r>
              <a:rPr lang="en-GB" dirty="0" smtClean="0"/>
              <a:t>2. Use </a:t>
            </a:r>
            <a:r>
              <a:rPr lang="en-GB" dirty="0"/>
              <a:t>the table below to calculate the total number of </a:t>
            </a:r>
            <a:r>
              <a:rPr lang="en-GB" b="1" dirty="0"/>
              <a:t>discharge units</a:t>
            </a:r>
            <a:r>
              <a:rPr lang="en-GB" dirty="0"/>
              <a:t> in pipe.</a:t>
            </a:r>
          </a:p>
        </p:txBody>
      </p:sp>
      <p:graphicFrame>
        <p:nvGraphicFramePr>
          <p:cNvPr id="5" name="Table 4"/>
          <p:cNvGraphicFramePr>
            <a:graphicFrameLocks noGrp="1"/>
          </p:cNvGraphicFramePr>
          <p:nvPr>
            <p:extLst>
              <p:ext uri="{D42A27DB-BD31-4B8C-83A1-F6EECF244321}">
                <p14:modId xmlns:p14="http://schemas.microsoft.com/office/powerpoint/2010/main" xmlns="" val="2768119380"/>
              </p:ext>
            </p:extLst>
          </p:nvPr>
        </p:nvGraphicFramePr>
        <p:xfrm>
          <a:off x="558326" y="2514600"/>
          <a:ext cx="7696199" cy="3429002"/>
        </p:xfrm>
        <a:graphic>
          <a:graphicData uri="http://schemas.openxmlformats.org/drawingml/2006/table">
            <a:tbl>
              <a:tblPr firstRow="1" firstCol="1" lastRow="1" lastCol="1" bandRow="1" bandCol="1">
                <a:tableStyleId>{284E427A-3D55-4303-BF80-6455036E1DE7}</a:tableStyleId>
              </a:tblPr>
              <a:tblGrid>
                <a:gridCol w="1212502">
                  <a:extLst>
                    <a:ext uri="{9D8B030D-6E8A-4147-A177-3AD203B41FA5}">
                      <a16:colId xmlns="" xmlns:a16="http://schemas.microsoft.com/office/drawing/2014/main" val="20000"/>
                    </a:ext>
                  </a:extLst>
                </a:gridCol>
                <a:gridCol w="2563273">
                  <a:extLst>
                    <a:ext uri="{9D8B030D-6E8A-4147-A177-3AD203B41FA5}">
                      <a16:colId xmlns="" xmlns:a16="http://schemas.microsoft.com/office/drawing/2014/main" val="20001"/>
                    </a:ext>
                  </a:extLst>
                </a:gridCol>
                <a:gridCol w="1658150">
                  <a:extLst>
                    <a:ext uri="{9D8B030D-6E8A-4147-A177-3AD203B41FA5}">
                      <a16:colId xmlns="" xmlns:a16="http://schemas.microsoft.com/office/drawing/2014/main" val="20002"/>
                    </a:ext>
                  </a:extLst>
                </a:gridCol>
                <a:gridCol w="2262274">
                  <a:extLst>
                    <a:ext uri="{9D8B030D-6E8A-4147-A177-3AD203B41FA5}">
                      <a16:colId xmlns="" xmlns:a16="http://schemas.microsoft.com/office/drawing/2014/main" val="20003"/>
                    </a:ext>
                  </a:extLst>
                </a:gridCol>
              </a:tblGrid>
              <a:tr h="783772">
                <a:tc>
                  <a:txBody>
                    <a:bodyPr/>
                    <a:lstStyle/>
                    <a:p>
                      <a:pPr algn="ctr">
                        <a:spcAft>
                          <a:spcPts val="0"/>
                        </a:spcAft>
                      </a:pPr>
                      <a:r>
                        <a:rPr lang="en-GB" sz="1400" dirty="0">
                          <a:effectLst/>
                        </a:rPr>
                        <a:t>No.</a:t>
                      </a:r>
                      <a:endParaRPr lang="en-GB" sz="1200" dirty="0">
                        <a:effectLst/>
                        <a:latin typeface="Times New Roman"/>
                        <a:ea typeface="Times New Roman"/>
                      </a:endParaRPr>
                    </a:p>
                  </a:txBody>
                  <a:tcPr marL="68580" marR="68580" marT="0" marB="0"/>
                </a:tc>
                <a:tc>
                  <a:txBody>
                    <a:bodyPr/>
                    <a:lstStyle/>
                    <a:p>
                      <a:pPr algn="ctr"/>
                      <a:r>
                        <a:rPr lang="en-GB" sz="1400">
                          <a:effectLst/>
                        </a:rPr>
                        <a:t>Appliance</a:t>
                      </a:r>
                      <a:endParaRPr lang="en-GB" sz="1000">
                        <a:effectLst/>
                        <a:latin typeface="Times New Roman"/>
                        <a:ea typeface="Times New Roman"/>
                      </a:endParaRPr>
                    </a:p>
                  </a:txBody>
                  <a:tcPr marL="68580" marR="68580" marT="0" marB="0"/>
                </a:tc>
                <a:tc>
                  <a:txBody>
                    <a:bodyPr/>
                    <a:lstStyle/>
                    <a:p>
                      <a:pPr algn="ctr">
                        <a:spcAft>
                          <a:spcPts val="0"/>
                        </a:spcAft>
                      </a:pPr>
                      <a:r>
                        <a:rPr lang="en-GB" sz="1400">
                          <a:effectLst/>
                        </a:rPr>
                        <a:t>No. of units</a:t>
                      </a:r>
                      <a:endParaRPr lang="en-GB" sz="1200">
                        <a:effectLst/>
                        <a:latin typeface="Times New Roman"/>
                        <a:ea typeface="Times New Roman"/>
                      </a:endParaRPr>
                    </a:p>
                  </a:txBody>
                  <a:tcPr marL="68580" marR="68580" marT="0" marB="0"/>
                </a:tc>
                <a:tc>
                  <a:txBody>
                    <a:bodyPr/>
                    <a:lstStyle/>
                    <a:p>
                      <a:pPr algn="ctr">
                        <a:spcAft>
                          <a:spcPts val="0"/>
                        </a:spcAft>
                      </a:pPr>
                      <a:r>
                        <a:rPr lang="en-GB" sz="1400">
                          <a:effectLst/>
                        </a:rPr>
                        <a:t>Total units</a:t>
                      </a:r>
                      <a:endParaRPr lang="en-GB" sz="1200">
                        <a:effectLst/>
                        <a:latin typeface="Times New Roman"/>
                        <a:ea typeface="Times New Roman"/>
                      </a:endParaRPr>
                    </a:p>
                  </a:txBody>
                  <a:tcPr marL="68580" marR="68580" marT="0" marB="0"/>
                </a:tc>
                <a:extLst>
                  <a:ext uri="{0D108BD9-81ED-4DB2-BD59-A6C34878D82A}">
                    <a16:rowId xmlns="" xmlns:a16="http://schemas.microsoft.com/office/drawing/2014/main" val="10000"/>
                  </a:ext>
                </a:extLst>
              </a:tr>
              <a:tr h="377890">
                <a:tc>
                  <a:txBody>
                    <a:bodyPr/>
                    <a:lstStyle/>
                    <a:p>
                      <a:pPr algn="ctr">
                        <a:spcAft>
                          <a:spcPts val="0"/>
                        </a:spcAft>
                      </a:pPr>
                      <a:r>
                        <a:rPr lang="en-GB" sz="1350">
                          <a:effectLst/>
                        </a:rPr>
                        <a:t> </a:t>
                      </a:r>
                      <a:endParaRPr lang="en-GB" sz="1200">
                        <a:effectLst/>
                        <a:latin typeface="Times New Roman"/>
                        <a:ea typeface="Times New Roman"/>
                      </a:endParaRPr>
                    </a:p>
                  </a:txBody>
                  <a:tcPr marL="68580" marR="68580" marT="0" marB="0"/>
                </a:tc>
                <a:tc>
                  <a:txBody>
                    <a:bodyPr/>
                    <a:lstStyle/>
                    <a:p>
                      <a:pPr algn="ctr"/>
                      <a:r>
                        <a:rPr lang="en-GB" sz="1400" dirty="0">
                          <a:effectLst/>
                        </a:rPr>
                        <a:t>WC</a:t>
                      </a:r>
                      <a:endParaRPr lang="en-GB" sz="1400" dirty="0">
                        <a:effectLst/>
                        <a:latin typeface="Times New Roman"/>
                        <a:ea typeface="Times New Roman"/>
                      </a:endParaRPr>
                    </a:p>
                  </a:txBody>
                  <a:tcPr marL="68580" marR="68580" marT="0" marB="0"/>
                </a:tc>
                <a:tc>
                  <a:txBody>
                    <a:bodyPr/>
                    <a:lstStyle/>
                    <a:p>
                      <a:pPr algn="ctr">
                        <a:spcAft>
                          <a:spcPts val="0"/>
                        </a:spcAft>
                      </a:pPr>
                      <a:r>
                        <a:rPr lang="en-GB" sz="1400" dirty="0">
                          <a:effectLst/>
                        </a:rPr>
                        <a:t>14</a:t>
                      </a:r>
                      <a:endParaRPr lang="en-GB" sz="1400" dirty="0">
                        <a:effectLst/>
                        <a:latin typeface="Times New Roman"/>
                        <a:ea typeface="Times New Roman"/>
                      </a:endParaRPr>
                    </a:p>
                  </a:txBody>
                  <a:tcPr marL="68580" marR="68580" marT="0" marB="0"/>
                </a:tc>
                <a:tc>
                  <a:txBody>
                    <a:bodyPr/>
                    <a:lstStyle/>
                    <a:p>
                      <a:pPr algn="ctr">
                        <a:spcAft>
                          <a:spcPts val="0"/>
                        </a:spcAft>
                      </a:pPr>
                      <a:r>
                        <a:rPr lang="en-GB" sz="1350">
                          <a:effectLst/>
                        </a:rPr>
                        <a:t> </a:t>
                      </a:r>
                      <a:endParaRPr lang="en-GB" sz="1200">
                        <a:effectLst/>
                        <a:latin typeface="Times New Roman"/>
                        <a:ea typeface="Times New Roman"/>
                      </a:endParaRPr>
                    </a:p>
                  </a:txBody>
                  <a:tcPr marL="68580" marR="68580" marT="0" marB="0"/>
                </a:tc>
                <a:extLst>
                  <a:ext uri="{0D108BD9-81ED-4DB2-BD59-A6C34878D82A}">
                    <a16:rowId xmlns="" xmlns:a16="http://schemas.microsoft.com/office/drawing/2014/main" val="10001"/>
                  </a:ext>
                </a:extLst>
              </a:tr>
              <a:tr h="377890">
                <a:tc>
                  <a:txBody>
                    <a:bodyPr/>
                    <a:lstStyle/>
                    <a:p>
                      <a:pPr algn="ctr">
                        <a:spcAft>
                          <a:spcPts val="0"/>
                        </a:spcAft>
                      </a:pPr>
                      <a:r>
                        <a:rPr lang="en-GB" sz="1350">
                          <a:effectLst/>
                        </a:rPr>
                        <a:t> </a:t>
                      </a:r>
                      <a:endParaRPr lang="en-GB" sz="1200">
                        <a:effectLst/>
                        <a:latin typeface="Times New Roman"/>
                        <a:ea typeface="Times New Roman"/>
                      </a:endParaRPr>
                    </a:p>
                  </a:txBody>
                  <a:tcPr marL="68580" marR="68580" marT="0" marB="0"/>
                </a:tc>
                <a:tc>
                  <a:txBody>
                    <a:bodyPr/>
                    <a:lstStyle/>
                    <a:p>
                      <a:pPr algn="ctr"/>
                      <a:r>
                        <a:rPr lang="en-GB" sz="1400">
                          <a:effectLst/>
                        </a:rPr>
                        <a:t>basin</a:t>
                      </a:r>
                      <a:endParaRPr lang="en-GB" sz="1400">
                        <a:effectLst/>
                        <a:latin typeface="Times New Roman"/>
                        <a:ea typeface="Times New Roman"/>
                      </a:endParaRPr>
                    </a:p>
                  </a:txBody>
                  <a:tcPr marL="68580" marR="68580" marT="0" marB="0"/>
                </a:tc>
                <a:tc>
                  <a:txBody>
                    <a:bodyPr/>
                    <a:lstStyle/>
                    <a:p>
                      <a:pPr algn="ctr">
                        <a:spcAft>
                          <a:spcPts val="0"/>
                        </a:spcAft>
                      </a:pPr>
                      <a:r>
                        <a:rPr lang="en-GB" sz="1400" dirty="0">
                          <a:effectLst/>
                        </a:rPr>
                        <a:t>3</a:t>
                      </a:r>
                      <a:endParaRPr lang="en-GB" sz="1400" dirty="0">
                        <a:effectLst/>
                        <a:latin typeface="Times New Roman"/>
                        <a:ea typeface="Times New Roman"/>
                      </a:endParaRPr>
                    </a:p>
                  </a:txBody>
                  <a:tcPr marL="68580" marR="68580" marT="0" marB="0"/>
                </a:tc>
                <a:tc>
                  <a:txBody>
                    <a:bodyPr/>
                    <a:lstStyle/>
                    <a:p>
                      <a:pPr algn="ctr">
                        <a:spcAft>
                          <a:spcPts val="0"/>
                        </a:spcAft>
                      </a:pPr>
                      <a:r>
                        <a:rPr lang="en-GB" sz="1350">
                          <a:effectLst/>
                        </a:rPr>
                        <a:t> </a:t>
                      </a:r>
                      <a:endParaRPr lang="en-GB" sz="1200">
                        <a:effectLst/>
                        <a:latin typeface="Times New Roman"/>
                        <a:ea typeface="Times New Roman"/>
                      </a:endParaRPr>
                    </a:p>
                  </a:txBody>
                  <a:tcPr marL="68580" marR="68580" marT="0" marB="0"/>
                </a:tc>
                <a:extLst>
                  <a:ext uri="{0D108BD9-81ED-4DB2-BD59-A6C34878D82A}">
                    <a16:rowId xmlns="" xmlns:a16="http://schemas.microsoft.com/office/drawing/2014/main" val="10002"/>
                  </a:ext>
                </a:extLst>
              </a:tr>
              <a:tr h="377890">
                <a:tc>
                  <a:txBody>
                    <a:bodyPr/>
                    <a:lstStyle/>
                    <a:p>
                      <a:pPr algn="ctr">
                        <a:spcAft>
                          <a:spcPts val="0"/>
                        </a:spcAft>
                      </a:pPr>
                      <a:r>
                        <a:rPr lang="en-GB" sz="1350">
                          <a:effectLst/>
                        </a:rPr>
                        <a:t> </a:t>
                      </a:r>
                      <a:endParaRPr lang="en-GB" sz="1200">
                        <a:effectLst/>
                        <a:latin typeface="Times New Roman"/>
                        <a:ea typeface="Times New Roman"/>
                      </a:endParaRPr>
                    </a:p>
                  </a:txBody>
                  <a:tcPr marL="68580" marR="68580" marT="0" marB="0"/>
                </a:tc>
                <a:tc>
                  <a:txBody>
                    <a:bodyPr/>
                    <a:lstStyle/>
                    <a:p>
                      <a:pPr algn="ctr"/>
                      <a:r>
                        <a:rPr lang="en-GB" sz="1400">
                          <a:effectLst/>
                        </a:rPr>
                        <a:t>bath</a:t>
                      </a:r>
                      <a:endParaRPr lang="en-GB" sz="1400">
                        <a:effectLst/>
                        <a:latin typeface="Times New Roman"/>
                        <a:ea typeface="Times New Roman"/>
                      </a:endParaRPr>
                    </a:p>
                  </a:txBody>
                  <a:tcPr marL="68580" marR="68580" marT="0" marB="0"/>
                </a:tc>
                <a:tc>
                  <a:txBody>
                    <a:bodyPr/>
                    <a:lstStyle/>
                    <a:p>
                      <a:pPr algn="ctr">
                        <a:spcAft>
                          <a:spcPts val="0"/>
                        </a:spcAft>
                      </a:pPr>
                      <a:r>
                        <a:rPr lang="en-GB" sz="1400" dirty="0">
                          <a:effectLst/>
                        </a:rPr>
                        <a:t>7</a:t>
                      </a:r>
                      <a:endParaRPr lang="en-GB" sz="1400" dirty="0">
                        <a:effectLst/>
                        <a:latin typeface="Times New Roman"/>
                        <a:ea typeface="Times New Roman"/>
                      </a:endParaRPr>
                    </a:p>
                  </a:txBody>
                  <a:tcPr marL="68580" marR="68580" marT="0" marB="0"/>
                </a:tc>
                <a:tc>
                  <a:txBody>
                    <a:bodyPr/>
                    <a:lstStyle/>
                    <a:p>
                      <a:pPr algn="ctr">
                        <a:spcAft>
                          <a:spcPts val="0"/>
                        </a:spcAft>
                      </a:pPr>
                      <a:r>
                        <a:rPr lang="en-GB" sz="1350">
                          <a:effectLst/>
                        </a:rPr>
                        <a:t> </a:t>
                      </a:r>
                      <a:endParaRPr lang="en-GB" sz="1200">
                        <a:effectLst/>
                        <a:latin typeface="Times New Roman"/>
                        <a:ea typeface="Times New Roman"/>
                      </a:endParaRPr>
                    </a:p>
                  </a:txBody>
                  <a:tcPr marL="68580" marR="68580" marT="0" marB="0"/>
                </a:tc>
                <a:extLst>
                  <a:ext uri="{0D108BD9-81ED-4DB2-BD59-A6C34878D82A}">
                    <a16:rowId xmlns="" xmlns:a16="http://schemas.microsoft.com/office/drawing/2014/main" val="10003"/>
                  </a:ext>
                </a:extLst>
              </a:tr>
              <a:tr h="377890">
                <a:tc>
                  <a:txBody>
                    <a:bodyPr/>
                    <a:lstStyle/>
                    <a:p>
                      <a:pPr algn="ctr">
                        <a:spcAft>
                          <a:spcPts val="0"/>
                        </a:spcAft>
                      </a:pPr>
                      <a:r>
                        <a:rPr lang="en-GB" sz="1350">
                          <a:effectLst/>
                        </a:rPr>
                        <a:t> </a:t>
                      </a:r>
                      <a:endParaRPr lang="en-GB" sz="1200">
                        <a:effectLst/>
                        <a:latin typeface="Times New Roman"/>
                        <a:ea typeface="Times New Roman"/>
                      </a:endParaRPr>
                    </a:p>
                  </a:txBody>
                  <a:tcPr marL="68580" marR="68580" marT="0" marB="0"/>
                </a:tc>
                <a:tc>
                  <a:txBody>
                    <a:bodyPr/>
                    <a:lstStyle/>
                    <a:p>
                      <a:pPr algn="ctr"/>
                      <a:r>
                        <a:rPr lang="en-GB" sz="1400">
                          <a:effectLst/>
                        </a:rPr>
                        <a:t>shower</a:t>
                      </a:r>
                      <a:endParaRPr lang="en-GB" sz="1400">
                        <a:effectLst/>
                        <a:latin typeface="Times New Roman"/>
                        <a:ea typeface="Times New Roman"/>
                      </a:endParaRPr>
                    </a:p>
                  </a:txBody>
                  <a:tcPr marL="68580" marR="68580" marT="0" marB="0"/>
                </a:tc>
                <a:tc>
                  <a:txBody>
                    <a:bodyPr/>
                    <a:lstStyle/>
                    <a:p>
                      <a:pPr algn="ctr">
                        <a:spcAft>
                          <a:spcPts val="0"/>
                        </a:spcAft>
                      </a:pPr>
                      <a:r>
                        <a:rPr lang="en-GB" sz="1400" dirty="0">
                          <a:effectLst/>
                        </a:rPr>
                        <a:t>4</a:t>
                      </a:r>
                      <a:endParaRPr lang="en-GB" sz="1400" dirty="0">
                        <a:effectLst/>
                        <a:latin typeface="Times New Roman"/>
                        <a:ea typeface="Times New Roman"/>
                      </a:endParaRPr>
                    </a:p>
                  </a:txBody>
                  <a:tcPr marL="68580" marR="68580" marT="0" marB="0"/>
                </a:tc>
                <a:tc>
                  <a:txBody>
                    <a:bodyPr/>
                    <a:lstStyle/>
                    <a:p>
                      <a:pPr algn="ctr">
                        <a:spcAft>
                          <a:spcPts val="0"/>
                        </a:spcAft>
                      </a:pPr>
                      <a:r>
                        <a:rPr lang="en-GB" sz="1350">
                          <a:effectLst/>
                        </a:rPr>
                        <a:t> </a:t>
                      </a:r>
                      <a:endParaRPr lang="en-GB" sz="1200">
                        <a:effectLst/>
                        <a:latin typeface="Times New Roman"/>
                        <a:ea typeface="Times New Roman"/>
                      </a:endParaRPr>
                    </a:p>
                  </a:txBody>
                  <a:tcPr marL="68580" marR="68580" marT="0" marB="0"/>
                </a:tc>
                <a:extLst>
                  <a:ext uri="{0D108BD9-81ED-4DB2-BD59-A6C34878D82A}">
                    <a16:rowId xmlns="" xmlns:a16="http://schemas.microsoft.com/office/drawing/2014/main" val="10004"/>
                  </a:ext>
                </a:extLst>
              </a:tr>
              <a:tr h="377890">
                <a:tc>
                  <a:txBody>
                    <a:bodyPr/>
                    <a:lstStyle/>
                    <a:p>
                      <a:pPr algn="ctr">
                        <a:spcAft>
                          <a:spcPts val="0"/>
                        </a:spcAft>
                      </a:pPr>
                      <a:r>
                        <a:rPr lang="en-GB" sz="1350">
                          <a:effectLst/>
                        </a:rPr>
                        <a:t> </a:t>
                      </a:r>
                      <a:endParaRPr lang="en-GB" sz="1200">
                        <a:effectLst/>
                        <a:latin typeface="Times New Roman"/>
                        <a:ea typeface="Times New Roman"/>
                      </a:endParaRPr>
                    </a:p>
                  </a:txBody>
                  <a:tcPr marL="68580" marR="68580" marT="0" marB="0"/>
                </a:tc>
                <a:tc>
                  <a:txBody>
                    <a:bodyPr/>
                    <a:lstStyle/>
                    <a:p>
                      <a:pPr algn="ctr"/>
                      <a:r>
                        <a:rPr lang="en-GB" sz="1400" dirty="0">
                          <a:effectLst/>
                        </a:rPr>
                        <a:t>sink</a:t>
                      </a:r>
                      <a:endParaRPr lang="en-GB" sz="1400" dirty="0">
                        <a:effectLst/>
                        <a:latin typeface="Times New Roman"/>
                        <a:ea typeface="Times New Roman"/>
                      </a:endParaRPr>
                    </a:p>
                  </a:txBody>
                  <a:tcPr marL="68580" marR="68580" marT="0" marB="0"/>
                </a:tc>
                <a:tc>
                  <a:txBody>
                    <a:bodyPr/>
                    <a:lstStyle/>
                    <a:p>
                      <a:pPr algn="ctr">
                        <a:spcAft>
                          <a:spcPts val="0"/>
                        </a:spcAft>
                      </a:pPr>
                      <a:r>
                        <a:rPr lang="en-GB" sz="1400" dirty="0">
                          <a:effectLst/>
                        </a:rPr>
                        <a:t>6</a:t>
                      </a:r>
                      <a:endParaRPr lang="en-GB" sz="1400" dirty="0">
                        <a:effectLst/>
                        <a:latin typeface="Times New Roman"/>
                        <a:ea typeface="Times New Roman"/>
                      </a:endParaRPr>
                    </a:p>
                  </a:txBody>
                  <a:tcPr marL="68580" marR="68580" marT="0" marB="0"/>
                </a:tc>
                <a:tc>
                  <a:txBody>
                    <a:bodyPr/>
                    <a:lstStyle/>
                    <a:p>
                      <a:pPr algn="ctr">
                        <a:spcAft>
                          <a:spcPts val="0"/>
                        </a:spcAft>
                      </a:pPr>
                      <a:r>
                        <a:rPr lang="en-GB" sz="1350">
                          <a:effectLst/>
                        </a:rPr>
                        <a:t> </a:t>
                      </a:r>
                      <a:endParaRPr lang="en-GB" sz="1200">
                        <a:effectLst/>
                        <a:latin typeface="Times New Roman"/>
                        <a:ea typeface="Times New Roman"/>
                      </a:endParaRPr>
                    </a:p>
                  </a:txBody>
                  <a:tcPr marL="68580" marR="68580" marT="0" marB="0"/>
                </a:tc>
                <a:extLst>
                  <a:ext uri="{0D108BD9-81ED-4DB2-BD59-A6C34878D82A}">
                    <a16:rowId xmlns="" xmlns:a16="http://schemas.microsoft.com/office/drawing/2014/main" val="10005"/>
                  </a:ext>
                </a:extLst>
              </a:tr>
              <a:tr h="377890">
                <a:tc>
                  <a:txBody>
                    <a:bodyPr/>
                    <a:lstStyle/>
                    <a:p>
                      <a:pPr algn="ctr">
                        <a:spcAft>
                          <a:spcPts val="0"/>
                        </a:spcAft>
                      </a:pPr>
                      <a:r>
                        <a:rPr lang="en-GB" sz="1350">
                          <a:effectLst/>
                        </a:rPr>
                        <a:t> </a:t>
                      </a:r>
                      <a:endParaRPr lang="en-GB" sz="1200">
                        <a:effectLst/>
                        <a:latin typeface="Times New Roman"/>
                        <a:ea typeface="Times New Roman"/>
                      </a:endParaRPr>
                    </a:p>
                  </a:txBody>
                  <a:tcPr marL="68580" marR="68580" marT="0" marB="0"/>
                </a:tc>
                <a:tc>
                  <a:txBody>
                    <a:bodyPr/>
                    <a:lstStyle/>
                    <a:p>
                      <a:pPr algn="ctr"/>
                      <a:r>
                        <a:rPr lang="en-GB" sz="1400">
                          <a:effectLst/>
                        </a:rPr>
                        <a:t>washing machine</a:t>
                      </a:r>
                      <a:endParaRPr lang="en-GB" sz="1400">
                        <a:effectLst/>
                        <a:latin typeface="Times New Roman"/>
                        <a:ea typeface="Times New Roman"/>
                      </a:endParaRPr>
                    </a:p>
                  </a:txBody>
                  <a:tcPr marL="68580" marR="68580" marT="0" marB="0"/>
                </a:tc>
                <a:tc>
                  <a:txBody>
                    <a:bodyPr/>
                    <a:lstStyle/>
                    <a:p>
                      <a:pPr algn="ctr">
                        <a:spcAft>
                          <a:spcPts val="0"/>
                        </a:spcAft>
                      </a:pPr>
                      <a:r>
                        <a:rPr lang="en-GB" sz="1400" dirty="0">
                          <a:effectLst/>
                        </a:rPr>
                        <a:t>4</a:t>
                      </a:r>
                      <a:endParaRPr lang="en-GB" sz="1400" dirty="0">
                        <a:effectLst/>
                        <a:latin typeface="Times New Roman"/>
                        <a:ea typeface="Times New Roman"/>
                      </a:endParaRPr>
                    </a:p>
                  </a:txBody>
                  <a:tcPr marL="68580" marR="68580" marT="0" marB="0"/>
                </a:tc>
                <a:tc>
                  <a:txBody>
                    <a:bodyPr/>
                    <a:lstStyle/>
                    <a:p>
                      <a:pPr algn="ctr">
                        <a:spcAft>
                          <a:spcPts val="0"/>
                        </a:spcAft>
                      </a:pPr>
                      <a:r>
                        <a:rPr lang="en-GB" sz="1350">
                          <a:effectLst/>
                        </a:rPr>
                        <a:t> </a:t>
                      </a:r>
                      <a:endParaRPr lang="en-GB" sz="1200">
                        <a:effectLst/>
                        <a:latin typeface="Times New Roman"/>
                        <a:ea typeface="Times New Roman"/>
                      </a:endParaRPr>
                    </a:p>
                  </a:txBody>
                  <a:tcPr marL="68580" marR="68580" marT="0" marB="0"/>
                </a:tc>
                <a:extLst>
                  <a:ext uri="{0D108BD9-81ED-4DB2-BD59-A6C34878D82A}">
                    <a16:rowId xmlns="" xmlns:a16="http://schemas.microsoft.com/office/drawing/2014/main" val="10006"/>
                  </a:ext>
                </a:extLst>
              </a:tr>
              <a:tr h="377890">
                <a:tc>
                  <a:txBody>
                    <a:bodyPr/>
                    <a:lstStyle/>
                    <a:p>
                      <a:pPr algn="ctr">
                        <a:spcAft>
                          <a:spcPts val="0"/>
                        </a:spcAft>
                      </a:pPr>
                      <a:r>
                        <a:rPr lang="en-GB" sz="1350">
                          <a:effectLst/>
                        </a:rPr>
                        <a:t> </a:t>
                      </a:r>
                      <a:endParaRPr lang="en-GB" sz="1200">
                        <a:effectLst/>
                        <a:latin typeface="Times New Roman"/>
                        <a:ea typeface="Times New Roman"/>
                      </a:endParaRPr>
                    </a:p>
                  </a:txBody>
                  <a:tcPr marL="68580" marR="68580" marT="0" marB="0"/>
                </a:tc>
                <a:tc>
                  <a:txBody>
                    <a:bodyPr/>
                    <a:lstStyle/>
                    <a:p>
                      <a:pPr algn="ctr"/>
                      <a:r>
                        <a:rPr lang="en-GB" sz="1400">
                          <a:effectLst/>
                        </a:rPr>
                        <a:t>dish washer</a:t>
                      </a:r>
                      <a:endParaRPr lang="en-GB" sz="1400">
                        <a:effectLst/>
                        <a:latin typeface="Times New Roman"/>
                        <a:ea typeface="Times New Roman"/>
                      </a:endParaRPr>
                    </a:p>
                  </a:txBody>
                  <a:tcPr marL="68580" marR="68580" marT="0" marB="0"/>
                </a:tc>
                <a:tc>
                  <a:txBody>
                    <a:bodyPr/>
                    <a:lstStyle/>
                    <a:p>
                      <a:pPr algn="ctr">
                        <a:spcAft>
                          <a:spcPts val="0"/>
                        </a:spcAft>
                      </a:pPr>
                      <a:r>
                        <a:rPr lang="en-GB" sz="1400" dirty="0">
                          <a:effectLst/>
                        </a:rPr>
                        <a:t>4</a:t>
                      </a:r>
                      <a:endParaRPr lang="en-GB" sz="1400" dirty="0">
                        <a:effectLst/>
                        <a:latin typeface="Times New Roman"/>
                        <a:ea typeface="Times New Roman"/>
                      </a:endParaRPr>
                    </a:p>
                  </a:txBody>
                  <a:tcPr marL="68580" marR="68580" marT="0" marB="0"/>
                </a:tc>
                <a:tc>
                  <a:txBody>
                    <a:bodyPr/>
                    <a:lstStyle/>
                    <a:p>
                      <a:pPr algn="ctr">
                        <a:spcAft>
                          <a:spcPts val="0"/>
                        </a:spcAft>
                      </a:pPr>
                      <a:r>
                        <a:rPr lang="en-GB" sz="1350" dirty="0">
                          <a:effectLst/>
                        </a:rPr>
                        <a:t> </a:t>
                      </a:r>
                      <a:endParaRPr lang="en-GB" sz="1200" dirty="0">
                        <a:effectLst/>
                        <a:latin typeface="Times New Roman"/>
                        <a:ea typeface="Times New Roman"/>
                      </a:endParaRPr>
                    </a:p>
                  </a:txBody>
                  <a:tcPr marL="68580" marR="68580" marT="0" marB="0"/>
                </a:tc>
                <a:extLst>
                  <a:ext uri="{0D108BD9-81ED-4DB2-BD59-A6C34878D82A}">
                    <a16:rowId xmlns="" xmlns:a16="http://schemas.microsoft.com/office/drawing/2014/main" val="10007"/>
                  </a:ext>
                </a:extLst>
              </a:tr>
            </a:tbl>
          </a:graphicData>
        </a:graphic>
      </p:graphicFrame>
    </p:spTree>
    <p:extLst>
      <p:ext uri="{BB962C8B-B14F-4D97-AF65-F5344CB8AC3E}">
        <p14:creationId xmlns:p14="http://schemas.microsoft.com/office/powerpoint/2010/main" xmlns="" val="213402208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 y="152400"/>
            <a:ext cx="8305800" cy="646331"/>
          </a:xfrm>
          <a:prstGeom prst="rect">
            <a:avLst/>
          </a:prstGeom>
        </p:spPr>
        <p:txBody>
          <a:bodyPr wrap="square">
            <a:spAutoFit/>
          </a:bodyPr>
          <a:lstStyle/>
          <a:p>
            <a:pPr lvl="0"/>
            <a:r>
              <a:rPr lang="en-GB" dirty="0"/>
              <a:t>3.     Size section from pipe manufacturers’ graphs.	</a:t>
            </a:r>
          </a:p>
          <a:p>
            <a:r>
              <a:rPr lang="en-GB" dirty="0" smtClean="0"/>
              <a:t>         An </a:t>
            </a:r>
            <a:r>
              <a:rPr lang="en-GB" dirty="0"/>
              <a:t>example of a pipe-sizing graph is shown below.</a:t>
            </a:r>
          </a:p>
        </p:txBody>
      </p:sp>
      <p:pic>
        <p:nvPicPr>
          <p:cNvPr id="3074" name="Picture 2" descr="C:\Users\fad-an\Desktop\graph.gi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990600" y="874931"/>
            <a:ext cx="7239000" cy="5827927"/>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9680097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304800"/>
            <a:ext cx="8305800" cy="1846659"/>
          </a:xfrm>
          <a:prstGeom prst="rect">
            <a:avLst/>
          </a:prstGeom>
        </p:spPr>
        <p:txBody>
          <a:bodyPr wrap="square">
            <a:spAutoFit/>
          </a:bodyPr>
          <a:lstStyle/>
          <a:p>
            <a:r>
              <a:rPr lang="en-GB" sz="2400" b="1" u="sng" dirty="0"/>
              <a:t>Example </a:t>
            </a:r>
            <a:r>
              <a:rPr lang="en-GB" sz="2400" b="1" u="sng" dirty="0" smtClean="0"/>
              <a:t>1.</a:t>
            </a:r>
            <a:endParaRPr lang="en-GB" sz="2400" dirty="0"/>
          </a:p>
          <a:p>
            <a:r>
              <a:rPr lang="en-GB" dirty="0"/>
              <a:t>Size the foul water pipework for </a:t>
            </a:r>
            <a:r>
              <a:rPr lang="en-GB" b="1" dirty="0"/>
              <a:t>12 </a:t>
            </a:r>
            <a:r>
              <a:rPr lang="en-GB" b="1" dirty="0" smtClean="0"/>
              <a:t>houses to one main</a:t>
            </a:r>
            <a:r>
              <a:rPr lang="en-GB" dirty="0" smtClean="0"/>
              <a:t> </a:t>
            </a:r>
            <a:r>
              <a:rPr lang="en-GB" dirty="0"/>
              <a:t>from the DATA below in the table</a:t>
            </a:r>
            <a:r>
              <a:rPr lang="en-GB" dirty="0" smtClean="0"/>
              <a:t>.</a:t>
            </a:r>
          </a:p>
          <a:p>
            <a:endParaRPr lang="en-GB" dirty="0"/>
          </a:p>
          <a:p>
            <a:r>
              <a:rPr lang="en-GB" dirty="0"/>
              <a:t>1.	Use a minimum </a:t>
            </a:r>
            <a:r>
              <a:rPr lang="en-GB" b="1" dirty="0"/>
              <a:t>gradient of 1:80</a:t>
            </a:r>
            <a:r>
              <a:rPr lang="en-GB" dirty="0"/>
              <a:t> for all pipes.</a:t>
            </a:r>
          </a:p>
          <a:p>
            <a:r>
              <a:rPr lang="en-GB" dirty="0"/>
              <a:t>2.	Discharge units from each </a:t>
            </a:r>
            <a:r>
              <a:rPr lang="en-GB" dirty="0" smtClean="0"/>
              <a:t>house is as shown below:</a:t>
            </a:r>
            <a:endParaRPr lang="en-GB" dirty="0"/>
          </a:p>
        </p:txBody>
      </p:sp>
      <p:graphicFrame>
        <p:nvGraphicFramePr>
          <p:cNvPr id="3" name="Table 2"/>
          <p:cNvGraphicFramePr>
            <a:graphicFrameLocks noGrp="1"/>
          </p:cNvGraphicFramePr>
          <p:nvPr>
            <p:extLst>
              <p:ext uri="{D42A27DB-BD31-4B8C-83A1-F6EECF244321}">
                <p14:modId xmlns:p14="http://schemas.microsoft.com/office/powerpoint/2010/main" xmlns="" val="4039847988"/>
              </p:ext>
            </p:extLst>
          </p:nvPr>
        </p:nvGraphicFramePr>
        <p:xfrm>
          <a:off x="800100" y="2286000"/>
          <a:ext cx="7315200" cy="3809996"/>
        </p:xfrm>
        <a:graphic>
          <a:graphicData uri="http://schemas.openxmlformats.org/drawingml/2006/table">
            <a:tbl>
              <a:tblPr firstRow="1" firstCol="1" lastRow="1" lastCol="1" bandRow="1" bandCol="1">
                <a:tableStyleId>{284E427A-3D55-4303-BF80-6455036E1DE7}</a:tableStyleId>
              </a:tblPr>
              <a:tblGrid>
                <a:gridCol w="1152478">
                  <a:extLst>
                    <a:ext uri="{9D8B030D-6E8A-4147-A177-3AD203B41FA5}">
                      <a16:colId xmlns="" xmlns:a16="http://schemas.microsoft.com/office/drawing/2014/main" val="20000"/>
                    </a:ext>
                  </a:extLst>
                </a:gridCol>
                <a:gridCol w="2436378">
                  <a:extLst>
                    <a:ext uri="{9D8B030D-6E8A-4147-A177-3AD203B41FA5}">
                      <a16:colId xmlns="" xmlns:a16="http://schemas.microsoft.com/office/drawing/2014/main" val="20001"/>
                    </a:ext>
                  </a:extLst>
                </a:gridCol>
                <a:gridCol w="1576064">
                  <a:extLst>
                    <a:ext uri="{9D8B030D-6E8A-4147-A177-3AD203B41FA5}">
                      <a16:colId xmlns="" xmlns:a16="http://schemas.microsoft.com/office/drawing/2014/main" val="20002"/>
                    </a:ext>
                  </a:extLst>
                </a:gridCol>
                <a:gridCol w="2150280">
                  <a:extLst>
                    <a:ext uri="{9D8B030D-6E8A-4147-A177-3AD203B41FA5}">
                      <a16:colId xmlns="" xmlns:a16="http://schemas.microsoft.com/office/drawing/2014/main" val="20003"/>
                    </a:ext>
                  </a:extLst>
                </a:gridCol>
              </a:tblGrid>
              <a:tr h="784412">
                <a:tc>
                  <a:txBody>
                    <a:bodyPr/>
                    <a:lstStyle/>
                    <a:p>
                      <a:pPr algn="ctr">
                        <a:spcAft>
                          <a:spcPts val="0"/>
                        </a:spcAft>
                      </a:pPr>
                      <a:r>
                        <a:rPr lang="en-GB" sz="1400" dirty="0">
                          <a:effectLst/>
                        </a:rPr>
                        <a:t>No.</a:t>
                      </a:r>
                      <a:endParaRPr lang="en-GB" sz="1200" dirty="0">
                        <a:effectLst/>
                        <a:latin typeface="Times New Roman"/>
                        <a:ea typeface="Times New Roman"/>
                      </a:endParaRPr>
                    </a:p>
                  </a:txBody>
                  <a:tcPr marL="68580" marR="68580" marT="0" marB="0"/>
                </a:tc>
                <a:tc>
                  <a:txBody>
                    <a:bodyPr/>
                    <a:lstStyle/>
                    <a:p>
                      <a:pPr algn="ctr"/>
                      <a:r>
                        <a:rPr lang="en-GB" sz="1400">
                          <a:effectLst/>
                        </a:rPr>
                        <a:t>Appliance</a:t>
                      </a:r>
                      <a:endParaRPr lang="en-GB" sz="1000">
                        <a:effectLst/>
                        <a:latin typeface="Times New Roman"/>
                        <a:ea typeface="Times New Roman"/>
                      </a:endParaRPr>
                    </a:p>
                  </a:txBody>
                  <a:tcPr marL="68580" marR="68580" marT="0" marB="0"/>
                </a:tc>
                <a:tc>
                  <a:txBody>
                    <a:bodyPr/>
                    <a:lstStyle/>
                    <a:p>
                      <a:pPr algn="ctr">
                        <a:spcAft>
                          <a:spcPts val="0"/>
                        </a:spcAft>
                      </a:pPr>
                      <a:r>
                        <a:rPr lang="en-GB" sz="1400">
                          <a:effectLst/>
                        </a:rPr>
                        <a:t>No. of units</a:t>
                      </a:r>
                      <a:endParaRPr lang="en-GB" sz="1200">
                        <a:effectLst/>
                        <a:latin typeface="Times New Roman"/>
                        <a:ea typeface="Times New Roman"/>
                      </a:endParaRPr>
                    </a:p>
                  </a:txBody>
                  <a:tcPr marL="68580" marR="68580" marT="0" marB="0"/>
                </a:tc>
                <a:tc>
                  <a:txBody>
                    <a:bodyPr/>
                    <a:lstStyle/>
                    <a:p>
                      <a:pPr algn="ctr">
                        <a:spcAft>
                          <a:spcPts val="0"/>
                        </a:spcAft>
                      </a:pPr>
                      <a:r>
                        <a:rPr lang="en-GB" sz="1400">
                          <a:effectLst/>
                        </a:rPr>
                        <a:t>Total units</a:t>
                      </a:r>
                      <a:endParaRPr lang="en-GB" sz="1200">
                        <a:effectLst/>
                        <a:latin typeface="Times New Roman"/>
                        <a:ea typeface="Times New Roman"/>
                      </a:endParaRPr>
                    </a:p>
                  </a:txBody>
                  <a:tcPr marL="68580" marR="68580" marT="0" marB="0"/>
                </a:tc>
                <a:extLst>
                  <a:ext uri="{0D108BD9-81ED-4DB2-BD59-A6C34878D82A}">
                    <a16:rowId xmlns="" xmlns:a16="http://schemas.microsoft.com/office/drawing/2014/main" val="10000"/>
                  </a:ext>
                </a:extLst>
              </a:tr>
              <a:tr h="378198">
                <a:tc>
                  <a:txBody>
                    <a:bodyPr/>
                    <a:lstStyle/>
                    <a:p>
                      <a:pPr algn="ctr">
                        <a:spcAft>
                          <a:spcPts val="0"/>
                        </a:spcAft>
                      </a:pPr>
                      <a:r>
                        <a:rPr lang="en-GB" sz="1600" dirty="0">
                          <a:effectLst/>
                        </a:rPr>
                        <a:t>2</a:t>
                      </a:r>
                      <a:endParaRPr lang="en-GB" sz="1600" dirty="0">
                        <a:effectLst/>
                        <a:latin typeface="Times New Roman"/>
                        <a:ea typeface="Times New Roman"/>
                      </a:endParaRPr>
                    </a:p>
                  </a:txBody>
                  <a:tcPr marL="68580" marR="68580" marT="0" marB="0"/>
                </a:tc>
                <a:tc>
                  <a:txBody>
                    <a:bodyPr/>
                    <a:lstStyle/>
                    <a:p>
                      <a:pPr algn="ctr"/>
                      <a:r>
                        <a:rPr lang="en-GB" sz="1600" dirty="0">
                          <a:effectLst/>
                        </a:rPr>
                        <a:t>WC</a:t>
                      </a:r>
                      <a:endParaRPr lang="en-GB" sz="1600" dirty="0">
                        <a:effectLst/>
                        <a:latin typeface="Times New Roman"/>
                        <a:ea typeface="Times New Roman"/>
                      </a:endParaRPr>
                    </a:p>
                  </a:txBody>
                  <a:tcPr marL="68580" marR="68580" marT="0" marB="0"/>
                </a:tc>
                <a:tc>
                  <a:txBody>
                    <a:bodyPr/>
                    <a:lstStyle/>
                    <a:p>
                      <a:pPr algn="ctr">
                        <a:spcAft>
                          <a:spcPts val="0"/>
                        </a:spcAft>
                      </a:pPr>
                      <a:r>
                        <a:rPr lang="en-GB" sz="1600" dirty="0">
                          <a:effectLst/>
                        </a:rPr>
                        <a:t>14</a:t>
                      </a:r>
                      <a:endParaRPr lang="en-GB" sz="1600" dirty="0">
                        <a:effectLst/>
                        <a:latin typeface="Times New Roman"/>
                        <a:ea typeface="Times New Roman"/>
                      </a:endParaRPr>
                    </a:p>
                  </a:txBody>
                  <a:tcPr marL="68580" marR="68580" marT="0" marB="0"/>
                </a:tc>
                <a:tc>
                  <a:txBody>
                    <a:bodyPr/>
                    <a:lstStyle/>
                    <a:p>
                      <a:pPr algn="ctr"/>
                      <a:endParaRPr lang="en-GB" sz="1000" dirty="0">
                        <a:effectLst/>
                        <a:latin typeface="Times New Roman"/>
                        <a:ea typeface="Times New Roman"/>
                      </a:endParaRPr>
                    </a:p>
                  </a:txBody>
                  <a:tcPr marL="68580" marR="68580" marT="0" marB="0"/>
                </a:tc>
                <a:extLst>
                  <a:ext uri="{0D108BD9-81ED-4DB2-BD59-A6C34878D82A}">
                    <a16:rowId xmlns="" xmlns:a16="http://schemas.microsoft.com/office/drawing/2014/main" val="10001"/>
                  </a:ext>
                </a:extLst>
              </a:tr>
              <a:tr h="378198">
                <a:tc>
                  <a:txBody>
                    <a:bodyPr/>
                    <a:lstStyle/>
                    <a:p>
                      <a:pPr algn="ctr">
                        <a:spcAft>
                          <a:spcPts val="0"/>
                        </a:spcAft>
                      </a:pPr>
                      <a:r>
                        <a:rPr lang="en-GB" sz="1600">
                          <a:effectLst/>
                        </a:rPr>
                        <a:t>2</a:t>
                      </a:r>
                      <a:endParaRPr lang="en-GB" sz="1600">
                        <a:effectLst/>
                        <a:latin typeface="Times New Roman"/>
                        <a:ea typeface="Times New Roman"/>
                      </a:endParaRPr>
                    </a:p>
                  </a:txBody>
                  <a:tcPr marL="68580" marR="68580" marT="0" marB="0"/>
                </a:tc>
                <a:tc>
                  <a:txBody>
                    <a:bodyPr/>
                    <a:lstStyle/>
                    <a:p>
                      <a:pPr algn="ctr"/>
                      <a:r>
                        <a:rPr lang="en-GB" sz="1600">
                          <a:effectLst/>
                        </a:rPr>
                        <a:t>basin</a:t>
                      </a:r>
                      <a:endParaRPr lang="en-GB" sz="1600">
                        <a:effectLst/>
                        <a:latin typeface="Times New Roman"/>
                        <a:ea typeface="Times New Roman"/>
                      </a:endParaRPr>
                    </a:p>
                  </a:txBody>
                  <a:tcPr marL="68580" marR="68580" marT="0" marB="0"/>
                </a:tc>
                <a:tc>
                  <a:txBody>
                    <a:bodyPr/>
                    <a:lstStyle/>
                    <a:p>
                      <a:pPr algn="ctr">
                        <a:spcAft>
                          <a:spcPts val="0"/>
                        </a:spcAft>
                      </a:pPr>
                      <a:r>
                        <a:rPr lang="en-GB" sz="1600" dirty="0">
                          <a:effectLst/>
                        </a:rPr>
                        <a:t>3</a:t>
                      </a:r>
                      <a:endParaRPr lang="en-GB" sz="1600" dirty="0">
                        <a:effectLst/>
                        <a:latin typeface="Times New Roman"/>
                        <a:ea typeface="Times New Roman"/>
                      </a:endParaRPr>
                    </a:p>
                  </a:txBody>
                  <a:tcPr marL="68580" marR="68580" marT="0" marB="0"/>
                </a:tc>
                <a:tc>
                  <a:txBody>
                    <a:bodyPr/>
                    <a:lstStyle/>
                    <a:p>
                      <a:pPr algn="ctr"/>
                      <a:endParaRPr lang="en-GB" sz="1000" dirty="0">
                        <a:effectLst/>
                        <a:latin typeface="Times New Roman"/>
                        <a:ea typeface="Times New Roman"/>
                      </a:endParaRPr>
                    </a:p>
                  </a:txBody>
                  <a:tcPr marL="68580" marR="68580" marT="0" marB="0"/>
                </a:tc>
                <a:extLst>
                  <a:ext uri="{0D108BD9-81ED-4DB2-BD59-A6C34878D82A}">
                    <a16:rowId xmlns="" xmlns:a16="http://schemas.microsoft.com/office/drawing/2014/main" val="10002"/>
                  </a:ext>
                </a:extLst>
              </a:tr>
              <a:tr h="378198">
                <a:tc>
                  <a:txBody>
                    <a:bodyPr/>
                    <a:lstStyle/>
                    <a:p>
                      <a:pPr algn="ctr">
                        <a:spcAft>
                          <a:spcPts val="0"/>
                        </a:spcAft>
                      </a:pPr>
                      <a:r>
                        <a:rPr lang="en-GB" sz="1600">
                          <a:effectLst/>
                        </a:rPr>
                        <a:t>1</a:t>
                      </a:r>
                      <a:endParaRPr lang="en-GB" sz="1600">
                        <a:effectLst/>
                        <a:latin typeface="Times New Roman"/>
                        <a:ea typeface="Times New Roman"/>
                      </a:endParaRPr>
                    </a:p>
                  </a:txBody>
                  <a:tcPr marL="68580" marR="68580" marT="0" marB="0"/>
                </a:tc>
                <a:tc>
                  <a:txBody>
                    <a:bodyPr/>
                    <a:lstStyle/>
                    <a:p>
                      <a:pPr algn="ctr"/>
                      <a:r>
                        <a:rPr lang="en-GB" sz="1600">
                          <a:effectLst/>
                        </a:rPr>
                        <a:t>bath</a:t>
                      </a:r>
                      <a:endParaRPr lang="en-GB" sz="1600">
                        <a:effectLst/>
                        <a:latin typeface="Times New Roman"/>
                        <a:ea typeface="Times New Roman"/>
                      </a:endParaRPr>
                    </a:p>
                  </a:txBody>
                  <a:tcPr marL="68580" marR="68580" marT="0" marB="0"/>
                </a:tc>
                <a:tc>
                  <a:txBody>
                    <a:bodyPr/>
                    <a:lstStyle/>
                    <a:p>
                      <a:pPr algn="ctr">
                        <a:spcAft>
                          <a:spcPts val="0"/>
                        </a:spcAft>
                      </a:pPr>
                      <a:r>
                        <a:rPr lang="en-GB" sz="1600" dirty="0">
                          <a:effectLst/>
                        </a:rPr>
                        <a:t>7</a:t>
                      </a:r>
                      <a:endParaRPr lang="en-GB" sz="1600" dirty="0">
                        <a:effectLst/>
                        <a:latin typeface="Times New Roman"/>
                        <a:ea typeface="Times New Roman"/>
                      </a:endParaRPr>
                    </a:p>
                  </a:txBody>
                  <a:tcPr marL="68580" marR="68580" marT="0" marB="0"/>
                </a:tc>
                <a:tc>
                  <a:txBody>
                    <a:bodyPr/>
                    <a:lstStyle/>
                    <a:p>
                      <a:pPr algn="ctr"/>
                      <a:endParaRPr lang="en-GB" sz="1000" dirty="0">
                        <a:effectLst/>
                        <a:latin typeface="Times New Roman"/>
                        <a:ea typeface="Times New Roman"/>
                      </a:endParaRPr>
                    </a:p>
                  </a:txBody>
                  <a:tcPr marL="68580" marR="68580" marT="0" marB="0"/>
                </a:tc>
                <a:extLst>
                  <a:ext uri="{0D108BD9-81ED-4DB2-BD59-A6C34878D82A}">
                    <a16:rowId xmlns="" xmlns:a16="http://schemas.microsoft.com/office/drawing/2014/main" val="10003"/>
                  </a:ext>
                </a:extLst>
              </a:tr>
              <a:tr h="378198">
                <a:tc>
                  <a:txBody>
                    <a:bodyPr/>
                    <a:lstStyle/>
                    <a:p>
                      <a:pPr algn="ctr">
                        <a:spcAft>
                          <a:spcPts val="0"/>
                        </a:spcAft>
                      </a:pPr>
                      <a:r>
                        <a:rPr lang="en-GB" sz="1600">
                          <a:effectLst/>
                        </a:rPr>
                        <a:t>1</a:t>
                      </a:r>
                      <a:endParaRPr lang="en-GB" sz="1600">
                        <a:effectLst/>
                        <a:latin typeface="Times New Roman"/>
                        <a:ea typeface="Times New Roman"/>
                      </a:endParaRPr>
                    </a:p>
                  </a:txBody>
                  <a:tcPr marL="68580" marR="68580" marT="0" marB="0"/>
                </a:tc>
                <a:tc>
                  <a:txBody>
                    <a:bodyPr/>
                    <a:lstStyle/>
                    <a:p>
                      <a:pPr algn="ctr"/>
                      <a:r>
                        <a:rPr lang="en-GB" sz="1600">
                          <a:effectLst/>
                        </a:rPr>
                        <a:t>shower</a:t>
                      </a:r>
                      <a:endParaRPr lang="en-GB" sz="1600">
                        <a:effectLst/>
                        <a:latin typeface="Times New Roman"/>
                        <a:ea typeface="Times New Roman"/>
                      </a:endParaRPr>
                    </a:p>
                  </a:txBody>
                  <a:tcPr marL="68580" marR="68580" marT="0" marB="0"/>
                </a:tc>
                <a:tc>
                  <a:txBody>
                    <a:bodyPr/>
                    <a:lstStyle/>
                    <a:p>
                      <a:pPr algn="ctr">
                        <a:spcAft>
                          <a:spcPts val="0"/>
                        </a:spcAft>
                      </a:pPr>
                      <a:r>
                        <a:rPr lang="en-GB" sz="1600" dirty="0">
                          <a:effectLst/>
                        </a:rPr>
                        <a:t>4</a:t>
                      </a:r>
                      <a:endParaRPr lang="en-GB" sz="1600" dirty="0">
                        <a:effectLst/>
                        <a:latin typeface="Times New Roman"/>
                        <a:ea typeface="Times New Roman"/>
                      </a:endParaRPr>
                    </a:p>
                  </a:txBody>
                  <a:tcPr marL="68580" marR="68580" marT="0" marB="0"/>
                </a:tc>
                <a:tc>
                  <a:txBody>
                    <a:bodyPr/>
                    <a:lstStyle/>
                    <a:p>
                      <a:pPr algn="ctr"/>
                      <a:endParaRPr lang="en-GB" sz="1000" dirty="0">
                        <a:effectLst/>
                        <a:latin typeface="Times New Roman"/>
                        <a:ea typeface="Times New Roman"/>
                      </a:endParaRPr>
                    </a:p>
                  </a:txBody>
                  <a:tcPr marL="68580" marR="68580" marT="0" marB="0"/>
                </a:tc>
                <a:extLst>
                  <a:ext uri="{0D108BD9-81ED-4DB2-BD59-A6C34878D82A}">
                    <a16:rowId xmlns="" xmlns:a16="http://schemas.microsoft.com/office/drawing/2014/main" val="10004"/>
                  </a:ext>
                </a:extLst>
              </a:tr>
              <a:tr h="378198">
                <a:tc>
                  <a:txBody>
                    <a:bodyPr/>
                    <a:lstStyle/>
                    <a:p>
                      <a:pPr algn="ctr">
                        <a:spcAft>
                          <a:spcPts val="0"/>
                        </a:spcAft>
                      </a:pPr>
                      <a:r>
                        <a:rPr lang="en-GB" sz="1600" dirty="0" smtClean="0">
                          <a:effectLst/>
                          <a:latin typeface="+mn-lt"/>
                          <a:ea typeface="+mn-ea"/>
                        </a:rPr>
                        <a:t>2</a:t>
                      </a:r>
                      <a:endParaRPr lang="en-GB" sz="1600" dirty="0">
                        <a:effectLst/>
                        <a:latin typeface="Times New Roman"/>
                        <a:ea typeface="Times New Roman"/>
                      </a:endParaRPr>
                    </a:p>
                  </a:txBody>
                  <a:tcPr marL="68580" marR="68580" marT="0" marB="0"/>
                </a:tc>
                <a:tc>
                  <a:txBody>
                    <a:bodyPr/>
                    <a:lstStyle/>
                    <a:p>
                      <a:pPr algn="ctr"/>
                      <a:r>
                        <a:rPr lang="en-GB" sz="1600">
                          <a:effectLst/>
                        </a:rPr>
                        <a:t>sink</a:t>
                      </a:r>
                      <a:endParaRPr lang="en-GB" sz="1600">
                        <a:effectLst/>
                        <a:latin typeface="Times New Roman"/>
                        <a:ea typeface="Times New Roman"/>
                      </a:endParaRPr>
                    </a:p>
                  </a:txBody>
                  <a:tcPr marL="68580" marR="68580" marT="0" marB="0"/>
                </a:tc>
                <a:tc>
                  <a:txBody>
                    <a:bodyPr/>
                    <a:lstStyle/>
                    <a:p>
                      <a:pPr algn="ctr">
                        <a:spcAft>
                          <a:spcPts val="0"/>
                        </a:spcAft>
                      </a:pPr>
                      <a:r>
                        <a:rPr lang="en-GB" sz="1600" dirty="0">
                          <a:effectLst/>
                        </a:rPr>
                        <a:t>6</a:t>
                      </a:r>
                      <a:endParaRPr lang="en-GB" sz="1600" dirty="0">
                        <a:effectLst/>
                        <a:latin typeface="Times New Roman"/>
                        <a:ea typeface="Times New Roman"/>
                      </a:endParaRPr>
                    </a:p>
                  </a:txBody>
                  <a:tcPr marL="68580" marR="68580" marT="0" marB="0"/>
                </a:tc>
                <a:tc>
                  <a:txBody>
                    <a:bodyPr/>
                    <a:lstStyle/>
                    <a:p>
                      <a:pPr algn="ctr"/>
                      <a:endParaRPr lang="en-GB" sz="1000" dirty="0">
                        <a:effectLst/>
                        <a:latin typeface="Times New Roman"/>
                        <a:ea typeface="Times New Roman"/>
                      </a:endParaRPr>
                    </a:p>
                  </a:txBody>
                  <a:tcPr marL="68580" marR="68580" marT="0" marB="0"/>
                </a:tc>
                <a:extLst>
                  <a:ext uri="{0D108BD9-81ED-4DB2-BD59-A6C34878D82A}">
                    <a16:rowId xmlns="" xmlns:a16="http://schemas.microsoft.com/office/drawing/2014/main" val="10005"/>
                  </a:ext>
                </a:extLst>
              </a:tr>
              <a:tr h="378198">
                <a:tc>
                  <a:txBody>
                    <a:bodyPr/>
                    <a:lstStyle/>
                    <a:p>
                      <a:pPr algn="ctr">
                        <a:spcAft>
                          <a:spcPts val="0"/>
                        </a:spcAft>
                      </a:pPr>
                      <a:r>
                        <a:rPr lang="en-GB" sz="1600" dirty="0" smtClean="0">
                          <a:effectLst/>
                          <a:latin typeface="+mn-lt"/>
                          <a:ea typeface="+mn-ea"/>
                        </a:rPr>
                        <a:t>1</a:t>
                      </a:r>
                      <a:endParaRPr lang="en-GB" sz="1600" dirty="0">
                        <a:effectLst/>
                        <a:latin typeface="Times New Roman"/>
                        <a:ea typeface="Times New Roman"/>
                      </a:endParaRPr>
                    </a:p>
                  </a:txBody>
                  <a:tcPr marL="68580" marR="68580" marT="0" marB="0"/>
                </a:tc>
                <a:tc>
                  <a:txBody>
                    <a:bodyPr/>
                    <a:lstStyle/>
                    <a:p>
                      <a:pPr algn="ctr"/>
                      <a:r>
                        <a:rPr lang="en-GB" sz="1600">
                          <a:effectLst/>
                        </a:rPr>
                        <a:t>washing machine</a:t>
                      </a:r>
                      <a:endParaRPr lang="en-GB" sz="1600">
                        <a:effectLst/>
                        <a:latin typeface="Times New Roman"/>
                        <a:ea typeface="Times New Roman"/>
                      </a:endParaRPr>
                    </a:p>
                  </a:txBody>
                  <a:tcPr marL="68580" marR="68580" marT="0" marB="0"/>
                </a:tc>
                <a:tc>
                  <a:txBody>
                    <a:bodyPr/>
                    <a:lstStyle/>
                    <a:p>
                      <a:pPr algn="ctr">
                        <a:spcAft>
                          <a:spcPts val="0"/>
                        </a:spcAft>
                      </a:pPr>
                      <a:r>
                        <a:rPr lang="en-GB" sz="1600" dirty="0">
                          <a:effectLst/>
                        </a:rPr>
                        <a:t>4</a:t>
                      </a:r>
                      <a:endParaRPr lang="en-GB" sz="1600" dirty="0">
                        <a:effectLst/>
                        <a:latin typeface="Times New Roman"/>
                        <a:ea typeface="Times New Roman"/>
                      </a:endParaRPr>
                    </a:p>
                  </a:txBody>
                  <a:tcPr marL="68580" marR="68580" marT="0" marB="0"/>
                </a:tc>
                <a:tc>
                  <a:txBody>
                    <a:bodyPr/>
                    <a:lstStyle/>
                    <a:p>
                      <a:pPr algn="ctr"/>
                      <a:endParaRPr lang="en-GB" sz="1000" dirty="0">
                        <a:effectLst/>
                        <a:latin typeface="Times New Roman"/>
                        <a:ea typeface="Times New Roman"/>
                      </a:endParaRPr>
                    </a:p>
                  </a:txBody>
                  <a:tcPr marL="68580" marR="68580" marT="0" marB="0"/>
                </a:tc>
                <a:extLst>
                  <a:ext uri="{0D108BD9-81ED-4DB2-BD59-A6C34878D82A}">
                    <a16:rowId xmlns="" xmlns:a16="http://schemas.microsoft.com/office/drawing/2014/main" val="10006"/>
                  </a:ext>
                </a:extLst>
              </a:tr>
              <a:tr h="378198">
                <a:tc>
                  <a:txBody>
                    <a:bodyPr/>
                    <a:lstStyle/>
                    <a:p>
                      <a:pPr algn="ctr">
                        <a:spcAft>
                          <a:spcPts val="0"/>
                        </a:spcAft>
                      </a:pPr>
                      <a:r>
                        <a:rPr lang="en-GB" sz="1600" dirty="0" smtClean="0">
                          <a:effectLst/>
                          <a:latin typeface="+mn-lt"/>
                          <a:ea typeface="+mn-ea"/>
                        </a:rPr>
                        <a:t>1</a:t>
                      </a:r>
                      <a:endParaRPr lang="en-GB" sz="1600" dirty="0">
                        <a:effectLst/>
                        <a:latin typeface="Times New Roman"/>
                        <a:ea typeface="Times New Roman"/>
                      </a:endParaRPr>
                    </a:p>
                  </a:txBody>
                  <a:tcPr marL="68580" marR="68580" marT="0" marB="0"/>
                </a:tc>
                <a:tc>
                  <a:txBody>
                    <a:bodyPr/>
                    <a:lstStyle/>
                    <a:p>
                      <a:pPr algn="ctr"/>
                      <a:r>
                        <a:rPr lang="en-GB" sz="1600">
                          <a:effectLst/>
                        </a:rPr>
                        <a:t>dish washer</a:t>
                      </a:r>
                      <a:endParaRPr lang="en-GB" sz="1600">
                        <a:effectLst/>
                        <a:latin typeface="Times New Roman"/>
                        <a:ea typeface="Times New Roman"/>
                      </a:endParaRPr>
                    </a:p>
                  </a:txBody>
                  <a:tcPr marL="68580" marR="68580" marT="0" marB="0"/>
                </a:tc>
                <a:tc>
                  <a:txBody>
                    <a:bodyPr/>
                    <a:lstStyle/>
                    <a:p>
                      <a:pPr algn="ctr">
                        <a:spcAft>
                          <a:spcPts val="0"/>
                        </a:spcAft>
                      </a:pPr>
                      <a:r>
                        <a:rPr lang="en-GB" sz="1600" dirty="0">
                          <a:effectLst/>
                        </a:rPr>
                        <a:t>4</a:t>
                      </a:r>
                      <a:endParaRPr lang="en-GB" sz="1600" dirty="0">
                        <a:effectLst/>
                        <a:latin typeface="Times New Roman"/>
                        <a:ea typeface="Times New Roman"/>
                      </a:endParaRPr>
                    </a:p>
                  </a:txBody>
                  <a:tcPr marL="68580" marR="68580" marT="0" marB="0"/>
                </a:tc>
                <a:tc>
                  <a:txBody>
                    <a:bodyPr/>
                    <a:lstStyle/>
                    <a:p>
                      <a:pPr algn="ctr"/>
                      <a:endParaRPr lang="en-GB" sz="1000" dirty="0">
                        <a:effectLst/>
                        <a:latin typeface="Times New Roman"/>
                        <a:ea typeface="Times New Roman"/>
                      </a:endParaRPr>
                    </a:p>
                  </a:txBody>
                  <a:tcPr marL="68580" marR="68580" marT="0" marB="0"/>
                </a:tc>
                <a:extLst>
                  <a:ext uri="{0D108BD9-81ED-4DB2-BD59-A6C34878D82A}">
                    <a16:rowId xmlns="" xmlns:a16="http://schemas.microsoft.com/office/drawing/2014/main" val="10007"/>
                  </a:ext>
                </a:extLst>
              </a:tr>
              <a:tr h="378198">
                <a:tc>
                  <a:txBody>
                    <a:bodyPr/>
                    <a:lstStyle/>
                    <a:p>
                      <a:pPr algn="ctr">
                        <a:spcAft>
                          <a:spcPts val="0"/>
                        </a:spcAft>
                      </a:pPr>
                      <a:r>
                        <a:rPr lang="en-GB" sz="1200">
                          <a:effectLst/>
                        </a:rPr>
                        <a:t> </a:t>
                      </a:r>
                      <a:endParaRPr lang="en-GB" sz="1200">
                        <a:effectLst/>
                        <a:latin typeface="Times New Roman"/>
                        <a:ea typeface="Times New Roman"/>
                      </a:endParaRPr>
                    </a:p>
                  </a:txBody>
                  <a:tcPr marL="68580" marR="68580" marT="0" marB="0"/>
                </a:tc>
                <a:tc>
                  <a:txBody>
                    <a:bodyPr/>
                    <a:lstStyle/>
                    <a:p>
                      <a:pPr algn="ctr"/>
                      <a:r>
                        <a:rPr lang="en-GB" sz="1000">
                          <a:effectLst/>
                        </a:rPr>
                        <a:t> </a:t>
                      </a:r>
                      <a:endParaRPr lang="en-GB" sz="1000">
                        <a:effectLst/>
                        <a:latin typeface="Times New Roman"/>
                        <a:ea typeface="Times New Roman"/>
                      </a:endParaRPr>
                    </a:p>
                  </a:txBody>
                  <a:tcPr marL="68580" marR="68580" marT="0" marB="0"/>
                </a:tc>
                <a:tc>
                  <a:txBody>
                    <a:bodyPr/>
                    <a:lstStyle/>
                    <a:p>
                      <a:pPr algn="ctr">
                        <a:spcAft>
                          <a:spcPts val="0"/>
                        </a:spcAft>
                      </a:pPr>
                      <a:r>
                        <a:rPr lang="en-GB" sz="1350" dirty="0">
                          <a:effectLst/>
                        </a:rPr>
                        <a:t>Total</a:t>
                      </a:r>
                      <a:endParaRPr lang="en-GB" sz="1200" dirty="0">
                        <a:effectLst/>
                        <a:latin typeface="Times New Roman"/>
                        <a:ea typeface="Times New Roman"/>
                      </a:endParaRPr>
                    </a:p>
                  </a:txBody>
                  <a:tcPr marL="68580" marR="68580" marT="0" marB="0"/>
                </a:tc>
                <a:tc>
                  <a:txBody>
                    <a:bodyPr/>
                    <a:lstStyle/>
                    <a:p>
                      <a:pPr algn="ctr"/>
                      <a:endParaRPr lang="en-GB" sz="1000" dirty="0">
                        <a:effectLst/>
                        <a:latin typeface="Times New Roman"/>
                        <a:ea typeface="Times New Roman"/>
                      </a:endParaRPr>
                    </a:p>
                  </a:txBody>
                  <a:tcPr marL="68580" marR="68580" marT="0" marB="0"/>
                </a:tc>
                <a:extLst>
                  <a:ext uri="{0D108BD9-81ED-4DB2-BD59-A6C34878D82A}">
                    <a16:rowId xmlns="" xmlns:a16="http://schemas.microsoft.com/office/drawing/2014/main" val="10008"/>
                  </a:ext>
                </a:extLst>
              </a:tr>
            </a:tbl>
          </a:graphicData>
        </a:graphic>
      </p:graphicFrame>
    </p:spTree>
    <p:extLst>
      <p:ext uri="{BB962C8B-B14F-4D97-AF65-F5344CB8AC3E}">
        <p14:creationId xmlns:p14="http://schemas.microsoft.com/office/powerpoint/2010/main" xmlns="" val="339485855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228600"/>
            <a:ext cx="8326254" cy="646331"/>
          </a:xfrm>
          <a:prstGeom prst="rect">
            <a:avLst/>
          </a:prstGeom>
        </p:spPr>
        <p:txBody>
          <a:bodyPr wrap="none">
            <a:spAutoFit/>
          </a:bodyPr>
          <a:lstStyle/>
          <a:p>
            <a:r>
              <a:rPr lang="en-GB" dirty="0"/>
              <a:t>12 houses x </a:t>
            </a:r>
            <a:r>
              <a:rPr lang="en-GB" dirty="0" smtClean="0"/>
              <a:t>65 </a:t>
            </a:r>
            <a:r>
              <a:rPr lang="en-GB" dirty="0"/>
              <a:t>= </a:t>
            </a:r>
            <a:r>
              <a:rPr lang="en-GB" dirty="0" smtClean="0"/>
              <a:t>780 </a:t>
            </a:r>
            <a:r>
              <a:rPr lang="en-GB" dirty="0"/>
              <a:t>discharge </a:t>
            </a:r>
            <a:r>
              <a:rPr lang="en-GB" dirty="0" smtClean="0"/>
              <a:t>units potentially discharging into the foul drain at once.</a:t>
            </a:r>
          </a:p>
          <a:p>
            <a:r>
              <a:rPr lang="en-GB" dirty="0" smtClean="0"/>
              <a:t> </a:t>
            </a:r>
            <a:endParaRPr lang="en-GB" dirty="0"/>
          </a:p>
        </p:txBody>
      </p:sp>
      <p:pic>
        <p:nvPicPr>
          <p:cNvPr id="5122" name="Picture 2" descr="C:\Users\fad-an\Desktop\graph.gi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3000" y="668403"/>
            <a:ext cx="6996113" cy="5632385"/>
          </a:xfrm>
          <a:prstGeom prst="rect">
            <a:avLst/>
          </a:prstGeom>
          <a:noFill/>
          <a:extLst>
            <a:ext uri="{909E8E84-426E-40DD-AFC4-6F175D3DCCD1}">
              <a14:hiddenFill xmlns:a14="http://schemas.microsoft.com/office/drawing/2010/main" xmlns="">
                <a:solidFill>
                  <a:srgbClr val="FFFFFF"/>
                </a:solidFill>
              </a14:hiddenFill>
            </a:ext>
          </a:extLst>
        </p:spPr>
      </p:pic>
      <p:cxnSp>
        <p:nvCxnSpPr>
          <p:cNvPr id="4" name="Straight Connector 3"/>
          <p:cNvCxnSpPr/>
          <p:nvPr/>
        </p:nvCxnSpPr>
        <p:spPr>
          <a:xfrm>
            <a:off x="1343727" y="4114800"/>
            <a:ext cx="3124200"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713673" y="3827729"/>
            <a:ext cx="886527" cy="584775"/>
          </a:xfrm>
          <a:prstGeom prst="rect">
            <a:avLst/>
          </a:prstGeom>
          <a:noFill/>
        </p:spPr>
        <p:txBody>
          <a:bodyPr wrap="square" rtlCol="0">
            <a:spAutoFit/>
          </a:bodyPr>
          <a:lstStyle/>
          <a:p>
            <a:r>
              <a:rPr lang="en-GB" sz="1600" dirty="0" smtClean="0"/>
              <a:t>780 units</a:t>
            </a:r>
            <a:endParaRPr lang="en-GB" sz="1600" dirty="0"/>
          </a:p>
        </p:txBody>
      </p:sp>
      <p:sp>
        <p:nvSpPr>
          <p:cNvPr id="6" name="Rectangle 5"/>
          <p:cNvSpPr/>
          <p:nvPr/>
        </p:nvSpPr>
        <p:spPr>
          <a:xfrm>
            <a:off x="838200" y="5791200"/>
            <a:ext cx="8077200" cy="646331"/>
          </a:xfrm>
          <a:prstGeom prst="rect">
            <a:avLst/>
          </a:prstGeom>
          <a:solidFill>
            <a:schemeClr val="bg1"/>
          </a:solidFill>
        </p:spPr>
        <p:txBody>
          <a:bodyPr wrap="square">
            <a:spAutoFit/>
          </a:bodyPr>
          <a:lstStyle/>
          <a:p>
            <a:r>
              <a:rPr lang="en-GB" dirty="0"/>
              <a:t>Flow graph gives </a:t>
            </a:r>
            <a:r>
              <a:rPr lang="en-GB" b="1" u="sng" dirty="0"/>
              <a:t>125mm-dia.</a:t>
            </a:r>
            <a:r>
              <a:rPr lang="en-GB" dirty="0"/>
              <a:t> </a:t>
            </a:r>
            <a:r>
              <a:rPr lang="en-GB" b="1" dirty="0"/>
              <a:t>foul drain </a:t>
            </a:r>
            <a:r>
              <a:rPr lang="en-GB" dirty="0"/>
              <a:t>since the convergence of the two lines on the graph is between the pipe size 100mm diameter and 150mm diameter.</a:t>
            </a:r>
          </a:p>
        </p:txBody>
      </p:sp>
    </p:spTree>
    <p:extLst>
      <p:ext uri="{BB962C8B-B14F-4D97-AF65-F5344CB8AC3E}">
        <p14:creationId xmlns:p14="http://schemas.microsoft.com/office/powerpoint/2010/main" xmlns="" val="3683546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20880" y="152400"/>
            <a:ext cx="8418320" cy="3693319"/>
          </a:xfrm>
          <a:prstGeom prst="rect">
            <a:avLst/>
          </a:prstGeom>
        </p:spPr>
        <p:txBody>
          <a:bodyPr wrap="square">
            <a:spAutoFit/>
          </a:bodyPr>
          <a:lstStyle/>
          <a:p>
            <a:r>
              <a:rPr lang="en-US" sz="2000" b="1" dirty="0">
                <a:solidFill>
                  <a:srgbClr val="0070C0"/>
                </a:solidFill>
              </a:rPr>
              <a:t>If you property is newer than 1970, then it is most likely that you will have a </a:t>
            </a:r>
            <a:r>
              <a:rPr lang="en-US" sz="2000" b="1" dirty="0" smtClean="0">
                <a:solidFill>
                  <a:srgbClr val="0070C0"/>
                </a:solidFill>
              </a:rPr>
              <a:t>‘dual drainage’ system….one for foul water and one for runoff (surface) water.</a:t>
            </a:r>
            <a:endParaRPr lang="en-GB" sz="2000" b="1" u="sng" dirty="0" smtClean="0">
              <a:solidFill>
                <a:srgbClr val="0070C0"/>
              </a:solidFill>
            </a:endParaRPr>
          </a:p>
          <a:p>
            <a:endParaRPr lang="en-US" sz="2000" dirty="0" smtClean="0"/>
          </a:p>
          <a:p>
            <a:r>
              <a:rPr lang="en-US" sz="2000" b="1" dirty="0" smtClean="0">
                <a:solidFill>
                  <a:srgbClr val="0070C0"/>
                </a:solidFill>
              </a:rPr>
              <a:t>Surface </a:t>
            </a:r>
            <a:r>
              <a:rPr lang="en-US" sz="2000" b="1" dirty="0">
                <a:solidFill>
                  <a:srgbClr val="0070C0"/>
                </a:solidFill>
              </a:rPr>
              <a:t>Water </a:t>
            </a:r>
            <a:r>
              <a:rPr lang="en-US" sz="2000" dirty="0"/>
              <a:t>comes from</a:t>
            </a:r>
            <a:r>
              <a:rPr lang="en-US" sz="2000" dirty="0" smtClean="0"/>
              <a:t>: </a:t>
            </a:r>
            <a:r>
              <a:rPr lang="en-US" sz="2000" b="1" dirty="0" smtClean="0">
                <a:solidFill>
                  <a:srgbClr val="0070C0"/>
                </a:solidFill>
              </a:rPr>
              <a:t>Rainwater (roofs</a:t>
            </a:r>
            <a:r>
              <a:rPr lang="en-US" sz="2000" b="1" dirty="0">
                <a:solidFill>
                  <a:srgbClr val="0070C0"/>
                </a:solidFill>
              </a:rPr>
              <a:t>, gutters and downpipes)</a:t>
            </a:r>
          </a:p>
          <a:p>
            <a:r>
              <a:rPr lang="en-US" sz="2000" b="1" dirty="0" smtClean="0">
                <a:solidFill>
                  <a:srgbClr val="0070C0"/>
                </a:solidFill>
              </a:rPr>
              <a:t>Garden soak-away, </a:t>
            </a:r>
            <a:r>
              <a:rPr lang="en-US" sz="2000" b="1" dirty="0">
                <a:solidFill>
                  <a:srgbClr val="0070C0"/>
                </a:solidFill>
              </a:rPr>
              <a:t>Driveway or Road drains or gullies</a:t>
            </a:r>
          </a:p>
          <a:p>
            <a:endParaRPr lang="en-GB" sz="2000" b="1" u="sng" dirty="0"/>
          </a:p>
          <a:p>
            <a:r>
              <a:rPr lang="en-GB" sz="2400" b="1" u="sng" dirty="0" smtClean="0"/>
              <a:t>For new build - Sizing Surface Water drain outflow pipe size -  </a:t>
            </a:r>
            <a:endParaRPr lang="en-GB" sz="2400" dirty="0"/>
          </a:p>
          <a:p>
            <a:r>
              <a:rPr lang="en-GB" dirty="0" smtClean="0"/>
              <a:t>The </a:t>
            </a:r>
            <a:r>
              <a:rPr lang="en-GB" dirty="0"/>
              <a:t>following method is one way of sizing </a:t>
            </a:r>
            <a:r>
              <a:rPr lang="en-GB" dirty="0" smtClean="0"/>
              <a:t>the pipework for surface water run off.</a:t>
            </a:r>
          </a:p>
          <a:p>
            <a:endParaRPr lang="en-GB" dirty="0"/>
          </a:p>
          <a:p>
            <a:pPr marL="342900" lvl="0" indent="-342900">
              <a:buAutoNum type="arabicPeriod"/>
            </a:pPr>
            <a:r>
              <a:rPr lang="en-GB" dirty="0" smtClean="0"/>
              <a:t>Choose the </a:t>
            </a:r>
            <a:r>
              <a:rPr lang="en-GB" dirty="0"/>
              <a:t>minimum gradient for all pipes, </a:t>
            </a:r>
            <a:r>
              <a:rPr lang="en-GB" dirty="0" smtClean="0"/>
              <a:t>lets say </a:t>
            </a:r>
            <a:r>
              <a:rPr lang="en-GB" b="1" dirty="0" smtClean="0"/>
              <a:t>1:80 for this exercise</a:t>
            </a:r>
          </a:p>
          <a:p>
            <a:pPr marL="342900" lvl="0" indent="-342900">
              <a:buAutoNum type="arabicPeriod"/>
            </a:pPr>
            <a:endParaRPr lang="en-GB" dirty="0"/>
          </a:p>
          <a:p>
            <a:pPr lvl="0"/>
            <a:r>
              <a:rPr lang="en-GB" dirty="0" smtClean="0"/>
              <a:t>2.   Use </a:t>
            </a:r>
            <a:r>
              <a:rPr lang="en-GB" dirty="0"/>
              <a:t>the table below to calculate the </a:t>
            </a:r>
            <a:r>
              <a:rPr lang="en-GB" b="1" dirty="0"/>
              <a:t>flow </a:t>
            </a:r>
            <a:r>
              <a:rPr lang="en-GB" b="1" dirty="0" smtClean="0"/>
              <a:t>rate </a:t>
            </a:r>
            <a:r>
              <a:rPr lang="en-GB" dirty="0" smtClean="0"/>
              <a:t>in </a:t>
            </a:r>
            <a:r>
              <a:rPr lang="en-GB" dirty="0"/>
              <a:t>each section.</a:t>
            </a:r>
          </a:p>
        </p:txBody>
      </p:sp>
      <p:graphicFrame>
        <p:nvGraphicFramePr>
          <p:cNvPr id="4" name="Table 3"/>
          <p:cNvGraphicFramePr>
            <a:graphicFrameLocks noGrp="1"/>
          </p:cNvGraphicFramePr>
          <p:nvPr>
            <p:extLst>
              <p:ext uri="{D42A27DB-BD31-4B8C-83A1-F6EECF244321}">
                <p14:modId xmlns:p14="http://schemas.microsoft.com/office/powerpoint/2010/main" xmlns="" val="783696391"/>
              </p:ext>
            </p:extLst>
          </p:nvPr>
        </p:nvGraphicFramePr>
        <p:xfrm>
          <a:off x="629540" y="4108451"/>
          <a:ext cx="8001000" cy="2461584"/>
        </p:xfrm>
        <a:graphic>
          <a:graphicData uri="http://schemas.openxmlformats.org/drawingml/2006/table">
            <a:tbl>
              <a:tblPr firstRow="1" firstCol="1" lastRow="1" lastCol="1" bandRow="1" bandCol="1">
                <a:tableStyleId>{284E427A-3D55-4303-BF80-6455036E1DE7}</a:tableStyleId>
              </a:tblPr>
              <a:tblGrid>
                <a:gridCol w="2714233">
                  <a:extLst>
                    <a:ext uri="{9D8B030D-6E8A-4147-A177-3AD203B41FA5}">
                      <a16:colId xmlns="" xmlns:a16="http://schemas.microsoft.com/office/drawing/2014/main" val="20000"/>
                    </a:ext>
                  </a:extLst>
                </a:gridCol>
                <a:gridCol w="1180221">
                  <a:extLst>
                    <a:ext uri="{9D8B030D-6E8A-4147-A177-3AD203B41FA5}">
                      <a16:colId xmlns="" xmlns:a16="http://schemas.microsoft.com/office/drawing/2014/main" val="20001"/>
                    </a:ext>
                  </a:extLst>
                </a:gridCol>
                <a:gridCol w="2158405">
                  <a:extLst>
                    <a:ext uri="{9D8B030D-6E8A-4147-A177-3AD203B41FA5}">
                      <a16:colId xmlns="" xmlns:a16="http://schemas.microsoft.com/office/drawing/2014/main" val="20002"/>
                    </a:ext>
                  </a:extLst>
                </a:gridCol>
                <a:gridCol w="1948141">
                  <a:extLst>
                    <a:ext uri="{9D8B030D-6E8A-4147-A177-3AD203B41FA5}">
                      <a16:colId xmlns="" xmlns:a16="http://schemas.microsoft.com/office/drawing/2014/main" val="20003"/>
                    </a:ext>
                  </a:extLst>
                </a:gridCol>
              </a:tblGrid>
              <a:tr h="430530">
                <a:tc>
                  <a:txBody>
                    <a:bodyPr/>
                    <a:lstStyle/>
                    <a:p>
                      <a:pPr algn="ctr"/>
                      <a:r>
                        <a:rPr lang="en-GB" sz="1600" dirty="0">
                          <a:effectLst/>
                        </a:rPr>
                        <a:t>SURFACE TYPE</a:t>
                      </a:r>
                      <a:endParaRPr lang="en-GB" sz="1600" dirty="0">
                        <a:effectLst/>
                        <a:latin typeface="Times New Roman"/>
                        <a:ea typeface="Times New Roman"/>
                      </a:endParaRPr>
                    </a:p>
                  </a:txBody>
                  <a:tcPr marL="68580" marR="68580" marT="0" marB="0"/>
                </a:tc>
                <a:tc>
                  <a:txBody>
                    <a:bodyPr/>
                    <a:lstStyle/>
                    <a:p>
                      <a:pPr algn="ctr"/>
                      <a:r>
                        <a:rPr lang="en-GB" sz="1400" dirty="0">
                          <a:effectLst/>
                        </a:rPr>
                        <a:t>AREA</a:t>
                      </a:r>
                    </a:p>
                    <a:p>
                      <a:pPr algn="ctr"/>
                      <a:r>
                        <a:rPr lang="en-GB" sz="1400" dirty="0">
                          <a:effectLst/>
                        </a:rPr>
                        <a:t>(A) m</a:t>
                      </a:r>
                      <a:r>
                        <a:rPr lang="en-GB" sz="1400" baseline="30000" dirty="0">
                          <a:effectLst/>
                        </a:rPr>
                        <a:t>2</a:t>
                      </a:r>
                      <a:endParaRPr lang="en-GB" sz="1400" dirty="0">
                        <a:effectLst/>
                        <a:latin typeface="Times New Roman"/>
                        <a:ea typeface="Times New Roman"/>
                      </a:endParaRPr>
                    </a:p>
                  </a:txBody>
                  <a:tcPr marL="68580" marR="68580" marT="0" marB="0"/>
                </a:tc>
                <a:tc>
                  <a:txBody>
                    <a:bodyPr/>
                    <a:lstStyle/>
                    <a:p>
                      <a:pPr algn="ctr"/>
                      <a:r>
                        <a:rPr lang="en-GB" sz="1400" dirty="0">
                          <a:effectLst/>
                        </a:rPr>
                        <a:t>IMPERMEABILITY FACTOR (f)</a:t>
                      </a:r>
                      <a:endParaRPr lang="en-GB" sz="1400" dirty="0">
                        <a:effectLst/>
                        <a:latin typeface="Times New Roman"/>
                        <a:ea typeface="Times New Roman"/>
                      </a:endParaRPr>
                    </a:p>
                  </a:txBody>
                  <a:tcPr marL="68580" marR="68580" marT="0" marB="0"/>
                </a:tc>
                <a:tc>
                  <a:txBody>
                    <a:bodyPr/>
                    <a:lstStyle/>
                    <a:p>
                      <a:pPr algn="ctr"/>
                      <a:r>
                        <a:rPr lang="en-GB" sz="1400" dirty="0">
                          <a:effectLst/>
                        </a:rPr>
                        <a:t>TOTAL</a:t>
                      </a:r>
                    </a:p>
                    <a:p>
                      <a:pPr algn="ctr"/>
                      <a:r>
                        <a:rPr lang="en-GB" sz="1400" dirty="0">
                          <a:effectLst/>
                        </a:rPr>
                        <a:t>(A x f)</a:t>
                      </a:r>
                      <a:endParaRPr lang="en-GB" sz="1400" dirty="0">
                        <a:effectLst/>
                        <a:latin typeface="Times New Roman"/>
                        <a:ea typeface="Times New Roman"/>
                      </a:endParaRPr>
                    </a:p>
                  </a:txBody>
                  <a:tcPr marL="68580" marR="68580" marT="0" marB="0"/>
                </a:tc>
                <a:extLst>
                  <a:ext uri="{0D108BD9-81ED-4DB2-BD59-A6C34878D82A}">
                    <a16:rowId xmlns="" xmlns:a16="http://schemas.microsoft.com/office/drawing/2014/main" val="10000"/>
                  </a:ext>
                </a:extLst>
              </a:tr>
              <a:tr h="314849">
                <a:tc>
                  <a:txBody>
                    <a:bodyPr/>
                    <a:lstStyle/>
                    <a:p>
                      <a:pPr algn="ctr"/>
                      <a:r>
                        <a:rPr lang="en-GB" sz="1350">
                          <a:effectLst/>
                        </a:rPr>
                        <a:t>Road or pavement</a:t>
                      </a:r>
                      <a:endParaRPr lang="en-GB" sz="1000">
                        <a:effectLst/>
                        <a:latin typeface="Times New Roman"/>
                        <a:ea typeface="Times New Roman"/>
                      </a:endParaRPr>
                    </a:p>
                  </a:txBody>
                  <a:tcPr marL="68580" marR="68580" marT="0" marB="0"/>
                </a:tc>
                <a:tc>
                  <a:txBody>
                    <a:bodyPr/>
                    <a:lstStyle/>
                    <a:p>
                      <a:pPr algn="ctr">
                        <a:spcAft>
                          <a:spcPts val="0"/>
                        </a:spcAft>
                      </a:pPr>
                      <a:r>
                        <a:rPr lang="en-GB" sz="1200" dirty="0">
                          <a:effectLst/>
                        </a:rPr>
                        <a:t> </a:t>
                      </a:r>
                      <a:endParaRPr lang="en-GB" sz="1200" dirty="0">
                        <a:effectLst/>
                        <a:latin typeface="Times New Roman"/>
                        <a:ea typeface="Times New Roman"/>
                      </a:endParaRPr>
                    </a:p>
                  </a:txBody>
                  <a:tcPr marL="68580" marR="68580" marT="0" marB="0"/>
                </a:tc>
                <a:tc>
                  <a:txBody>
                    <a:bodyPr/>
                    <a:lstStyle/>
                    <a:p>
                      <a:pPr algn="ctr"/>
                      <a:r>
                        <a:rPr lang="en-GB" sz="1600" dirty="0">
                          <a:effectLst/>
                        </a:rPr>
                        <a:t>0.90</a:t>
                      </a:r>
                      <a:endParaRPr lang="en-GB" sz="1600" dirty="0">
                        <a:effectLst/>
                        <a:latin typeface="Times New Roman"/>
                        <a:ea typeface="Times New Roman"/>
                      </a:endParaRPr>
                    </a:p>
                  </a:txBody>
                  <a:tcPr marL="68580" marR="68580" marT="0" marB="0"/>
                </a:tc>
                <a:tc>
                  <a:txBody>
                    <a:bodyPr/>
                    <a:lstStyle/>
                    <a:p>
                      <a:pPr algn="ctr">
                        <a:spcAft>
                          <a:spcPts val="0"/>
                        </a:spcAft>
                      </a:pPr>
                      <a:r>
                        <a:rPr lang="en-GB" sz="1200">
                          <a:effectLst/>
                        </a:rPr>
                        <a:t> </a:t>
                      </a:r>
                      <a:endParaRPr lang="en-GB" sz="1200">
                        <a:effectLst/>
                        <a:latin typeface="Times New Roman"/>
                        <a:ea typeface="Times New Roman"/>
                      </a:endParaRPr>
                    </a:p>
                  </a:txBody>
                  <a:tcPr marL="68580" marR="68580" marT="0" marB="0"/>
                </a:tc>
                <a:extLst>
                  <a:ext uri="{0D108BD9-81ED-4DB2-BD59-A6C34878D82A}">
                    <a16:rowId xmlns="" xmlns:a16="http://schemas.microsoft.com/office/drawing/2014/main" val="10001"/>
                  </a:ext>
                </a:extLst>
              </a:tr>
              <a:tr h="314849">
                <a:tc>
                  <a:txBody>
                    <a:bodyPr/>
                    <a:lstStyle/>
                    <a:p>
                      <a:pPr algn="ctr"/>
                      <a:r>
                        <a:rPr lang="en-GB" sz="1350">
                          <a:effectLst/>
                        </a:rPr>
                        <a:t>Roof</a:t>
                      </a:r>
                      <a:endParaRPr lang="en-GB" sz="1000">
                        <a:effectLst/>
                        <a:latin typeface="Times New Roman"/>
                        <a:ea typeface="Times New Roman"/>
                      </a:endParaRPr>
                    </a:p>
                  </a:txBody>
                  <a:tcPr marL="68580" marR="68580" marT="0" marB="0"/>
                </a:tc>
                <a:tc>
                  <a:txBody>
                    <a:bodyPr/>
                    <a:lstStyle/>
                    <a:p>
                      <a:pPr algn="ctr">
                        <a:spcAft>
                          <a:spcPts val="0"/>
                        </a:spcAft>
                      </a:pPr>
                      <a:r>
                        <a:rPr lang="en-GB" sz="1200">
                          <a:effectLst/>
                        </a:rPr>
                        <a:t> </a:t>
                      </a:r>
                      <a:endParaRPr lang="en-GB" sz="1200">
                        <a:effectLst/>
                        <a:latin typeface="Times New Roman"/>
                        <a:ea typeface="Times New Roman"/>
                      </a:endParaRPr>
                    </a:p>
                  </a:txBody>
                  <a:tcPr marL="68580" marR="68580" marT="0" marB="0"/>
                </a:tc>
                <a:tc>
                  <a:txBody>
                    <a:bodyPr/>
                    <a:lstStyle/>
                    <a:p>
                      <a:pPr algn="ctr"/>
                      <a:r>
                        <a:rPr lang="en-GB" sz="1600" dirty="0">
                          <a:effectLst/>
                        </a:rPr>
                        <a:t>0.95</a:t>
                      </a:r>
                      <a:endParaRPr lang="en-GB" sz="1600" dirty="0">
                        <a:effectLst/>
                        <a:latin typeface="Times New Roman"/>
                        <a:ea typeface="Times New Roman"/>
                      </a:endParaRPr>
                    </a:p>
                  </a:txBody>
                  <a:tcPr marL="68580" marR="68580" marT="0" marB="0"/>
                </a:tc>
                <a:tc>
                  <a:txBody>
                    <a:bodyPr/>
                    <a:lstStyle/>
                    <a:p>
                      <a:pPr algn="ctr">
                        <a:spcAft>
                          <a:spcPts val="0"/>
                        </a:spcAft>
                      </a:pPr>
                      <a:r>
                        <a:rPr lang="en-GB" sz="1200">
                          <a:effectLst/>
                        </a:rPr>
                        <a:t> </a:t>
                      </a:r>
                      <a:endParaRPr lang="en-GB" sz="1200">
                        <a:effectLst/>
                        <a:latin typeface="Times New Roman"/>
                        <a:ea typeface="Times New Roman"/>
                      </a:endParaRPr>
                    </a:p>
                  </a:txBody>
                  <a:tcPr marL="68580" marR="68580" marT="0" marB="0"/>
                </a:tc>
                <a:extLst>
                  <a:ext uri="{0D108BD9-81ED-4DB2-BD59-A6C34878D82A}">
                    <a16:rowId xmlns="" xmlns:a16="http://schemas.microsoft.com/office/drawing/2014/main" val="10002"/>
                  </a:ext>
                </a:extLst>
              </a:tr>
              <a:tr h="314849">
                <a:tc>
                  <a:txBody>
                    <a:bodyPr/>
                    <a:lstStyle/>
                    <a:p>
                      <a:pPr algn="ctr"/>
                      <a:r>
                        <a:rPr lang="en-GB" sz="1350">
                          <a:effectLst/>
                        </a:rPr>
                        <a:t>Path</a:t>
                      </a:r>
                      <a:endParaRPr lang="en-GB" sz="1000">
                        <a:effectLst/>
                        <a:latin typeface="Times New Roman"/>
                        <a:ea typeface="Times New Roman"/>
                      </a:endParaRPr>
                    </a:p>
                  </a:txBody>
                  <a:tcPr marL="68580" marR="68580" marT="0" marB="0"/>
                </a:tc>
                <a:tc>
                  <a:txBody>
                    <a:bodyPr/>
                    <a:lstStyle/>
                    <a:p>
                      <a:pPr algn="ctr">
                        <a:spcAft>
                          <a:spcPts val="0"/>
                        </a:spcAft>
                      </a:pPr>
                      <a:r>
                        <a:rPr lang="en-GB" sz="1200">
                          <a:effectLst/>
                        </a:rPr>
                        <a:t> </a:t>
                      </a:r>
                      <a:endParaRPr lang="en-GB" sz="1200">
                        <a:effectLst/>
                        <a:latin typeface="Times New Roman"/>
                        <a:ea typeface="Times New Roman"/>
                      </a:endParaRPr>
                    </a:p>
                  </a:txBody>
                  <a:tcPr marL="68580" marR="68580" marT="0" marB="0"/>
                </a:tc>
                <a:tc>
                  <a:txBody>
                    <a:bodyPr/>
                    <a:lstStyle/>
                    <a:p>
                      <a:pPr algn="ctr"/>
                      <a:r>
                        <a:rPr lang="en-GB" sz="1600" dirty="0">
                          <a:effectLst/>
                        </a:rPr>
                        <a:t>0.75</a:t>
                      </a:r>
                      <a:endParaRPr lang="en-GB" sz="1600" dirty="0">
                        <a:effectLst/>
                        <a:latin typeface="Times New Roman"/>
                        <a:ea typeface="Times New Roman"/>
                      </a:endParaRPr>
                    </a:p>
                  </a:txBody>
                  <a:tcPr marL="68580" marR="68580" marT="0" marB="0"/>
                </a:tc>
                <a:tc>
                  <a:txBody>
                    <a:bodyPr/>
                    <a:lstStyle/>
                    <a:p>
                      <a:pPr algn="ctr">
                        <a:spcAft>
                          <a:spcPts val="0"/>
                        </a:spcAft>
                      </a:pPr>
                      <a:r>
                        <a:rPr lang="en-GB" sz="1200">
                          <a:effectLst/>
                        </a:rPr>
                        <a:t> </a:t>
                      </a:r>
                      <a:endParaRPr lang="en-GB" sz="1200">
                        <a:effectLst/>
                        <a:latin typeface="Times New Roman"/>
                        <a:ea typeface="Times New Roman"/>
                      </a:endParaRPr>
                    </a:p>
                  </a:txBody>
                  <a:tcPr marL="68580" marR="68580" marT="0" marB="0"/>
                </a:tc>
                <a:extLst>
                  <a:ext uri="{0D108BD9-81ED-4DB2-BD59-A6C34878D82A}">
                    <a16:rowId xmlns="" xmlns:a16="http://schemas.microsoft.com/office/drawing/2014/main" val="10003"/>
                  </a:ext>
                </a:extLst>
              </a:tr>
              <a:tr h="314849">
                <a:tc>
                  <a:txBody>
                    <a:bodyPr/>
                    <a:lstStyle/>
                    <a:p>
                      <a:pPr algn="ctr"/>
                      <a:r>
                        <a:rPr lang="en-GB" sz="1350">
                          <a:effectLst/>
                        </a:rPr>
                        <a:t>Garden</a:t>
                      </a:r>
                      <a:endParaRPr lang="en-GB" sz="1000">
                        <a:effectLst/>
                        <a:latin typeface="Times New Roman"/>
                        <a:ea typeface="Times New Roman"/>
                      </a:endParaRPr>
                    </a:p>
                  </a:txBody>
                  <a:tcPr marL="68580" marR="68580" marT="0" marB="0"/>
                </a:tc>
                <a:tc>
                  <a:txBody>
                    <a:bodyPr/>
                    <a:lstStyle/>
                    <a:p>
                      <a:pPr algn="ctr">
                        <a:spcAft>
                          <a:spcPts val="0"/>
                        </a:spcAft>
                      </a:pPr>
                      <a:r>
                        <a:rPr lang="en-GB" sz="1200">
                          <a:effectLst/>
                        </a:rPr>
                        <a:t> </a:t>
                      </a:r>
                      <a:endParaRPr lang="en-GB" sz="1200">
                        <a:effectLst/>
                        <a:latin typeface="Times New Roman"/>
                        <a:ea typeface="Times New Roman"/>
                      </a:endParaRPr>
                    </a:p>
                  </a:txBody>
                  <a:tcPr marL="68580" marR="68580" marT="0" marB="0"/>
                </a:tc>
                <a:tc>
                  <a:txBody>
                    <a:bodyPr/>
                    <a:lstStyle/>
                    <a:p>
                      <a:pPr algn="ctr"/>
                      <a:r>
                        <a:rPr lang="en-GB" sz="1600" dirty="0">
                          <a:effectLst/>
                        </a:rPr>
                        <a:t>0.25</a:t>
                      </a:r>
                      <a:endParaRPr lang="en-GB" sz="1600" dirty="0">
                        <a:effectLst/>
                        <a:latin typeface="Times New Roman"/>
                        <a:ea typeface="Times New Roman"/>
                      </a:endParaRPr>
                    </a:p>
                  </a:txBody>
                  <a:tcPr marL="68580" marR="68580" marT="0" marB="0"/>
                </a:tc>
                <a:tc>
                  <a:txBody>
                    <a:bodyPr/>
                    <a:lstStyle/>
                    <a:p>
                      <a:pPr algn="ctr">
                        <a:spcAft>
                          <a:spcPts val="0"/>
                        </a:spcAft>
                      </a:pPr>
                      <a:r>
                        <a:rPr lang="en-GB" sz="1200">
                          <a:effectLst/>
                        </a:rPr>
                        <a:t> </a:t>
                      </a:r>
                      <a:endParaRPr lang="en-GB" sz="1200">
                        <a:effectLst/>
                        <a:latin typeface="Times New Roman"/>
                        <a:ea typeface="Times New Roman"/>
                      </a:endParaRPr>
                    </a:p>
                  </a:txBody>
                  <a:tcPr marL="68580" marR="68580" marT="0" marB="0"/>
                </a:tc>
                <a:extLst>
                  <a:ext uri="{0D108BD9-81ED-4DB2-BD59-A6C34878D82A}">
                    <a16:rowId xmlns="" xmlns:a16="http://schemas.microsoft.com/office/drawing/2014/main" val="10004"/>
                  </a:ext>
                </a:extLst>
              </a:tr>
              <a:tr h="314849">
                <a:tc>
                  <a:txBody>
                    <a:bodyPr/>
                    <a:lstStyle/>
                    <a:p>
                      <a:pPr algn="ctr"/>
                      <a:r>
                        <a:rPr lang="en-GB" sz="1350">
                          <a:effectLst/>
                        </a:rPr>
                        <a:t>Access road, parking</a:t>
                      </a:r>
                      <a:endParaRPr lang="en-GB" sz="1000">
                        <a:effectLst/>
                        <a:latin typeface="Times New Roman"/>
                        <a:ea typeface="Times New Roman"/>
                      </a:endParaRPr>
                    </a:p>
                  </a:txBody>
                  <a:tcPr marL="68580" marR="68580" marT="0" marB="0"/>
                </a:tc>
                <a:tc>
                  <a:txBody>
                    <a:bodyPr/>
                    <a:lstStyle/>
                    <a:p>
                      <a:pPr algn="ctr">
                        <a:spcAft>
                          <a:spcPts val="0"/>
                        </a:spcAft>
                      </a:pPr>
                      <a:r>
                        <a:rPr lang="en-GB" sz="1200">
                          <a:effectLst/>
                        </a:rPr>
                        <a:t> </a:t>
                      </a:r>
                      <a:endParaRPr lang="en-GB" sz="1200">
                        <a:effectLst/>
                        <a:latin typeface="Times New Roman"/>
                        <a:ea typeface="Times New Roman"/>
                      </a:endParaRPr>
                    </a:p>
                  </a:txBody>
                  <a:tcPr marL="68580" marR="68580" marT="0" marB="0"/>
                </a:tc>
                <a:tc>
                  <a:txBody>
                    <a:bodyPr/>
                    <a:lstStyle/>
                    <a:p>
                      <a:pPr algn="ctr"/>
                      <a:r>
                        <a:rPr lang="en-GB" sz="1600" dirty="0">
                          <a:effectLst/>
                        </a:rPr>
                        <a:t>0.90</a:t>
                      </a:r>
                      <a:endParaRPr lang="en-GB" sz="1600" dirty="0">
                        <a:effectLst/>
                        <a:latin typeface="Times New Roman"/>
                        <a:ea typeface="Times New Roman"/>
                      </a:endParaRPr>
                    </a:p>
                  </a:txBody>
                  <a:tcPr marL="68580" marR="68580" marT="0" marB="0"/>
                </a:tc>
                <a:tc>
                  <a:txBody>
                    <a:bodyPr/>
                    <a:lstStyle/>
                    <a:p>
                      <a:pPr algn="ctr">
                        <a:spcAft>
                          <a:spcPts val="0"/>
                        </a:spcAft>
                      </a:pPr>
                      <a:r>
                        <a:rPr lang="en-GB" sz="1200">
                          <a:effectLst/>
                        </a:rPr>
                        <a:t> </a:t>
                      </a:r>
                      <a:endParaRPr lang="en-GB" sz="1200">
                        <a:effectLst/>
                        <a:latin typeface="Times New Roman"/>
                        <a:ea typeface="Times New Roman"/>
                      </a:endParaRPr>
                    </a:p>
                  </a:txBody>
                  <a:tcPr marL="68580" marR="68580" marT="0" marB="0"/>
                </a:tc>
                <a:extLst>
                  <a:ext uri="{0D108BD9-81ED-4DB2-BD59-A6C34878D82A}">
                    <a16:rowId xmlns="" xmlns:a16="http://schemas.microsoft.com/office/drawing/2014/main" val="10005"/>
                  </a:ext>
                </a:extLst>
              </a:tr>
              <a:tr h="456809">
                <a:tc>
                  <a:txBody>
                    <a:bodyPr/>
                    <a:lstStyle/>
                    <a:p>
                      <a:pPr algn="ctr"/>
                      <a:r>
                        <a:rPr lang="en-GB" sz="1350">
                          <a:effectLst/>
                        </a:rPr>
                        <a:t> </a:t>
                      </a:r>
                      <a:endParaRPr lang="en-GB" sz="1000">
                        <a:effectLst/>
                        <a:latin typeface="Times New Roman"/>
                        <a:ea typeface="Times New Roman"/>
                      </a:endParaRPr>
                    </a:p>
                  </a:txBody>
                  <a:tcPr marL="68580" marR="68580" marT="0" marB="0"/>
                </a:tc>
                <a:tc>
                  <a:txBody>
                    <a:bodyPr/>
                    <a:lstStyle/>
                    <a:p>
                      <a:pPr algn="ctr">
                        <a:spcAft>
                          <a:spcPts val="0"/>
                        </a:spcAft>
                      </a:pPr>
                      <a:r>
                        <a:rPr lang="en-GB" sz="1200">
                          <a:effectLst/>
                        </a:rPr>
                        <a:t> </a:t>
                      </a:r>
                      <a:endParaRPr lang="en-GB" sz="1200">
                        <a:effectLst/>
                        <a:latin typeface="Times New Roman"/>
                        <a:ea typeface="Times New Roman"/>
                      </a:endParaRPr>
                    </a:p>
                  </a:txBody>
                  <a:tcPr marL="68580" marR="68580" marT="0" marB="0"/>
                </a:tc>
                <a:tc>
                  <a:txBody>
                    <a:bodyPr/>
                    <a:lstStyle/>
                    <a:p>
                      <a:pPr algn="ctr"/>
                      <a:r>
                        <a:rPr lang="en-GB" sz="1350">
                          <a:effectLst/>
                        </a:rPr>
                        <a:t>Total</a:t>
                      </a:r>
                      <a:endParaRPr lang="en-GB" sz="1000">
                        <a:effectLst/>
                        <a:latin typeface="Times New Roman"/>
                        <a:ea typeface="Times New Roman"/>
                      </a:endParaRPr>
                    </a:p>
                  </a:txBody>
                  <a:tcPr marL="68580" marR="68580" marT="0" marB="0"/>
                </a:tc>
                <a:tc>
                  <a:txBody>
                    <a:bodyPr/>
                    <a:lstStyle/>
                    <a:p>
                      <a:endParaRPr lang="en-GB" dirty="0"/>
                    </a:p>
                  </a:txBody>
                  <a:tcPr/>
                </a:tc>
                <a:extLst>
                  <a:ext uri="{0D108BD9-81ED-4DB2-BD59-A6C34878D82A}">
                    <a16:rowId xmlns="" xmlns:a16="http://schemas.microsoft.com/office/drawing/2014/main" val="10006"/>
                  </a:ext>
                </a:extLst>
              </a:tr>
            </a:tbl>
          </a:graphicData>
        </a:graphic>
      </p:graphicFrame>
      <p:sp>
        <p:nvSpPr>
          <p:cNvPr id="5" name="Rectangle 1"/>
          <p:cNvSpPr>
            <a:spLocks noChangeArrowheads="1"/>
          </p:cNvSpPr>
          <p:nvPr/>
        </p:nvSpPr>
        <p:spPr bwMode="auto">
          <a:xfrm>
            <a:off x="1793875" y="2897188"/>
            <a:ext cx="91440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pic>
        <p:nvPicPr>
          <p:cNvPr id="1026" name="Picture 2" descr="https://www.southernwater.co.uk/Media/Default/Images/ConnectRight-drains-1000.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083300" y="-4572000"/>
            <a:ext cx="3505200" cy="35052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74197832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1295400"/>
            <a:ext cx="8382000" cy="5355312"/>
          </a:xfrm>
          <a:prstGeom prst="rect">
            <a:avLst/>
          </a:prstGeom>
        </p:spPr>
        <p:txBody>
          <a:bodyPr wrap="square">
            <a:spAutoFit/>
          </a:bodyPr>
          <a:lstStyle/>
          <a:p>
            <a:pPr lvl="0"/>
            <a:r>
              <a:rPr lang="en-GB" dirty="0"/>
              <a:t>3.     </a:t>
            </a:r>
            <a:r>
              <a:rPr lang="en-GB" dirty="0" smtClean="0"/>
              <a:t>The </a:t>
            </a:r>
            <a:r>
              <a:rPr lang="en-GB" dirty="0"/>
              <a:t>area of each surface is calculated from drawings</a:t>
            </a:r>
            <a:r>
              <a:rPr lang="en-GB" dirty="0" smtClean="0"/>
              <a:t>.</a:t>
            </a:r>
          </a:p>
          <a:p>
            <a:pPr lvl="0"/>
            <a:endParaRPr lang="en-GB" dirty="0"/>
          </a:p>
          <a:p>
            <a:pPr marL="342900" lvl="0" indent="-342900">
              <a:buAutoNum type="arabicPeriod" startAt="4"/>
            </a:pPr>
            <a:r>
              <a:rPr lang="en-GB" dirty="0" smtClean="0"/>
              <a:t> The </a:t>
            </a:r>
            <a:r>
              <a:rPr lang="en-GB" b="1" dirty="0"/>
              <a:t>impermeability</a:t>
            </a:r>
            <a:r>
              <a:rPr lang="en-GB" dirty="0"/>
              <a:t> factor allows for water, which runs off each surface</a:t>
            </a:r>
            <a:r>
              <a:rPr lang="en-GB" dirty="0" smtClean="0"/>
              <a:t>.</a:t>
            </a:r>
          </a:p>
          <a:p>
            <a:pPr marL="342900" lvl="0" indent="-342900">
              <a:buAutoNum type="arabicPeriod" startAt="4"/>
            </a:pPr>
            <a:endParaRPr lang="en-GB" dirty="0"/>
          </a:p>
          <a:p>
            <a:pPr lvl="0"/>
            <a:r>
              <a:rPr lang="en-GB" dirty="0" smtClean="0"/>
              <a:t>5.     The </a:t>
            </a:r>
            <a:r>
              <a:rPr lang="en-GB" b="1" dirty="0"/>
              <a:t>flow rate (Q)</a:t>
            </a:r>
            <a:r>
              <a:rPr lang="en-GB" dirty="0"/>
              <a:t> for each house can be calculated from</a:t>
            </a:r>
            <a:r>
              <a:rPr lang="en-GB" dirty="0" smtClean="0"/>
              <a:t>:</a:t>
            </a:r>
          </a:p>
          <a:p>
            <a:pPr lvl="0"/>
            <a:endParaRPr lang="en-GB" dirty="0"/>
          </a:p>
          <a:p>
            <a:r>
              <a:rPr lang="en-GB" b="1" dirty="0" smtClean="0"/>
              <a:t>             Q</a:t>
            </a:r>
            <a:r>
              <a:rPr lang="en-GB" dirty="0"/>
              <a:t>	</a:t>
            </a:r>
            <a:r>
              <a:rPr lang="en-GB" dirty="0" smtClean="0"/>
              <a:t>=Area </a:t>
            </a:r>
            <a:r>
              <a:rPr lang="en-GB" dirty="0"/>
              <a:t>drained x </a:t>
            </a:r>
            <a:r>
              <a:rPr lang="en-GB" dirty="0" smtClean="0"/>
              <a:t>max rainfall </a:t>
            </a:r>
            <a:r>
              <a:rPr lang="en-GB" dirty="0"/>
              <a:t>intensity x impermeability </a:t>
            </a:r>
            <a:r>
              <a:rPr lang="en-GB" dirty="0" smtClean="0"/>
              <a:t>factor</a:t>
            </a:r>
          </a:p>
          <a:p>
            <a:endParaRPr lang="en-GB" dirty="0"/>
          </a:p>
          <a:p>
            <a:pPr lvl="0"/>
            <a:r>
              <a:rPr lang="en-GB" dirty="0" smtClean="0"/>
              <a:t>6.     If maximum rainfall </a:t>
            </a:r>
            <a:r>
              <a:rPr lang="en-GB" dirty="0"/>
              <a:t>intensity = </a:t>
            </a:r>
            <a:r>
              <a:rPr lang="en-GB" dirty="0" smtClean="0"/>
              <a:t>say 50mm/hr</a:t>
            </a:r>
            <a:r>
              <a:rPr lang="en-GB" dirty="0"/>
              <a:t>, then Q becomes:</a:t>
            </a:r>
          </a:p>
          <a:p>
            <a:r>
              <a:rPr lang="en-GB" dirty="0"/>
              <a:t>	</a:t>
            </a:r>
          </a:p>
          <a:p>
            <a:r>
              <a:rPr lang="en-GB" b="1" dirty="0" smtClean="0"/>
              <a:t>          Q</a:t>
            </a:r>
            <a:r>
              <a:rPr lang="en-GB" b="1" dirty="0"/>
              <a:t>	</a:t>
            </a:r>
            <a:r>
              <a:rPr lang="en-GB" b="1" dirty="0" smtClean="0"/>
              <a:t>=</a:t>
            </a:r>
            <a:r>
              <a:rPr lang="en-GB" b="1" dirty="0"/>
              <a:t> </a:t>
            </a:r>
            <a:r>
              <a:rPr lang="en-GB" b="1" dirty="0" smtClean="0"/>
              <a:t>  A</a:t>
            </a:r>
            <a:r>
              <a:rPr lang="en-GB" b="1" dirty="0"/>
              <a:t>	x	50	x	</a:t>
            </a:r>
            <a:r>
              <a:rPr lang="en-GB" b="1" dirty="0" smtClean="0"/>
              <a:t>f</a:t>
            </a:r>
          </a:p>
          <a:p>
            <a:r>
              <a:rPr lang="en-GB" b="1" dirty="0"/>
              <a:t>		</a:t>
            </a:r>
            <a:endParaRPr lang="en-GB" dirty="0"/>
          </a:p>
          <a:p>
            <a:r>
              <a:rPr lang="en-GB" b="1" dirty="0" smtClean="0"/>
              <a:t>          Q</a:t>
            </a:r>
            <a:r>
              <a:rPr lang="en-GB" dirty="0" smtClean="0"/>
              <a:t>     </a:t>
            </a:r>
            <a:r>
              <a:rPr lang="en-GB" b="1" dirty="0" smtClean="0"/>
              <a:t>=  (</a:t>
            </a:r>
            <a:r>
              <a:rPr lang="en-GB" b="1" dirty="0"/>
              <a:t>A x </a:t>
            </a:r>
            <a:r>
              <a:rPr lang="en-GB" b="1" dirty="0" smtClean="0"/>
              <a:t>f) x 50         (</a:t>
            </a:r>
            <a:r>
              <a:rPr lang="en-GB" b="1" dirty="0"/>
              <a:t>litres/hour)</a:t>
            </a:r>
          </a:p>
          <a:p>
            <a:pPr lvl="0"/>
            <a:endParaRPr lang="en-GB" dirty="0" smtClean="0"/>
          </a:p>
          <a:p>
            <a:pPr lvl="0"/>
            <a:r>
              <a:rPr lang="en-GB" dirty="0" smtClean="0"/>
              <a:t>7. Divide </a:t>
            </a:r>
            <a:r>
              <a:rPr lang="en-GB" dirty="0"/>
              <a:t>Q by 3600 to get value in </a:t>
            </a:r>
            <a:r>
              <a:rPr lang="en-GB" b="1" dirty="0"/>
              <a:t>litres/second</a:t>
            </a:r>
            <a:r>
              <a:rPr lang="en-GB" dirty="0" smtClean="0"/>
              <a:t>.</a:t>
            </a:r>
          </a:p>
          <a:p>
            <a:pPr lvl="0"/>
            <a:endParaRPr lang="en-GB" dirty="0"/>
          </a:p>
          <a:p>
            <a:pPr lvl="0"/>
            <a:r>
              <a:rPr lang="en-GB" dirty="0" smtClean="0"/>
              <a:t>8. Multiply </a:t>
            </a:r>
            <a:r>
              <a:rPr lang="en-GB" dirty="0"/>
              <a:t>Q by number of houses to get Total Q</a:t>
            </a:r>
            <a:r>
              <a:rPr lang="en-GB" dirty="0" smtClean="0"/>
              <a:t>.</a:t>
            </a:r>
          </a:p>
          <a:p>
            <a:pPr lvl="0"/>
            <a:endParaRPr lang="en-GB" dirty="0"/>
          </a:p>
          <a:p>
            <a:pPr lvl="0"/>
            <a:r>
              <a:rPr lang="en-GB" dirty="0" smtClean="0"/>
              <a:t>9. Estimate </a:t>
            </a:r>
            <a:r>
              <a:rPr lang="en-GB" dirty="0"/>
              <a:t>pipe size from Pipe Sizing graph</a:t>
            </a:r>
          </a:p>
        </p:txBody>
      </p:sp>
      <p:sp>
        <p:nvSpPr>
          <p:cNvPr id="3" name="TextBox 2"/>
          <p:cNvSpPr txBox="1"/>
          <p:nvPr/>
        </p:nvSpPr>
        <p:spPr>
          <a:xfrm>
            <a:off x="6172200" y="6389132"/>
            <a:ext cx="2895600" cy="369332"/>
          </a:xfrm>
          <a:prstGeom prst="rect">
            <a:avLst/>
          </a:prstGeom>
          <a:noFill/>
        </p:spPr>
        <p:txBody>
          <a:bodyPr wrap="square" rtlCol="0">
            <a:spAutoFit/>
          </a:bodyPr>
          <a:lstStyle/>
          <a:p>
            <a:r>
              <a:rPr lang="en-GB" b="1" dirty="0" smtClean="0">
                <a:solidFill>
                  <a:srgbClr val="0070C0"/>
                </a:solidFill>
              </a:rPr>
              <a:t>COPY DOWN SEQUENCE</a:t>
            </a:r>
            <a:endParaRPr lang="en-GB" b="1" dirty="0">
              <a:solidFill>
                <a:srgbClr val="0070C0"/>
              </a:solidFill>
            </a:endParaRPr>
          </a:p>
        </p:txBody>
      </p:sp>
      <p:sp>
        <p:nvSpPr>
          <p:cNvPr id="4" name="Rectangle 3"/>
          <p:cNvSpPr/>
          <p:nvPr/>
        </p:nvSpPr>
        <p:spPr>
          <a:xfrm>
            <a:off x="304800" y="228600"/>
            <a:ext cx="7848600" cy="923330"/>
          </a:xfrm>
          <a:prstGeom prst="rect">
            <a:avLst/>
          </a:prstGeom>
        </p:spPr>
        <p:txBody>
          <a:bodyPr wrap="square">
            <a:spAutoFit/>
          </a:bodyPr>
          <a:lstStyle/>
          <a:p>
            <a:pPr marL="342900" lvl="0" indent="-342900">
              <a:buAutoNum type="arabicPeriod"/>
            </a:pPr>
            <a:r>
              <a:rPr lang="en-GB" dirty="0"/>
              <a:t>Choose the minimum gradient for all pipes, lets say </a:t>
            </a:r>
            <a:r>
              <a:rPr lang="en-GB" b="1" dirty="0"/>
              <a:t>1:80 for this exercise</a:t>
            </a:r>
          </a:p>
          <a:p>
            <a:pPr marL="342900" lvl="0" indent="-342900">
              <a:buAutoNum type="arabicPeriod"/>
            </a:pPr>
            <a:endParaRPr lang="en-GB" dirty="0"/>
          </a:p>
          <a:p>
            <a:pPr lvl="0"/>
            <a:r>
              <a:rPr lang="en-GB" dirty="0"/>
              <a:t>2. </a:t>
            </a:r>
            <a:r>
              <a:rPr lang="en-GB" dirty="0" smtClean="0"/>
              <a:t>  Use </a:t>
            </a:r>
            <a:r>
              <a:rPr lang="en-GB" dirty="0"/>
              <a:t>the table </a:t>
            </a:r>
            <a:r>
              <a:rPr lang="en-GB" dirty="0" smtClean="0"/>
              <a:t>to </a:t>
            </a:r>
            <a:r>
              <a:rPr lang="en-GB" dirty="0"/>
              <a:t>calculate the </a:t>
            </a:r>
            <a:r>
              <a:rPr lang="en-GB" b="1" dirty="0"/>
              <a:t>flow rate </a:t>
            </a:r>
            <a:r>
              <a:rPr lang="en-GB" dirty="0"/>
              <a:t>in each section.</a:t>
            </a:r>
          </a:p>
        </p:txBody>
      </p:sp>
    </p:spTree>
    <p:extLst>
      <p:ext uri="{BB962C8B-B14F-4D97-AF65-F5344CB8AC3E}">
        <p14:creationId xmlns:p14="http://schemas.microsoft.com/office/powerpoint/2010/main" xmlns="" val="2750905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 calcmode="lin" valueType="num">
                                      <p:cBhvr additive="base">
                                        <p:cTn id="2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8" end="8"/>
                                            </p:txEl>
                                          </p:spTgt>
                                        </p:tgtEl>
                                        <p:attrNameLst>
                                          <p:attrName>style.visibility</p:attrName>
                                        </p:attrNameLst>
                                      </p:cBhvr>
                                      <p:to>
                                        <p:strVal val="visible"/>
                                      </p:to>
                                    </p:set>
                                    <p:anim calcmode="lin" valueType="num">
                                      <p:cBhvr additive="base">
                                        <p:cTn id="29"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8" end="8"/>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
                                            <p:txEl>
                                              <p:pRg st="9" end="9"/>
                                            </p:txEl>
                                          </p:spTgt>
                                        </p:tgtEl>
                                        <p:attrNameLst>
                                          <p:attrName>style.visibility</p:attrName>
                                        </p:attrNameLst>
                                      </p:cBhvr>
                                      <p:to>
                                        <p:strVal val="visible"/>
                                      </p:to>
                                    </p:set>
                                    <p:anim calcmode="lin" valueType="num">
                                      <p:cBhvr additive="base">
                                        <p:cTn id="33"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9" end="9"/>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2">
                                            <p:txEl>
                                              <p:pRg st="10" end="10"/>
                                            </p:txEl>
                                          </p:spTgt>
                                        </p:tgtEl>
                                        <p:attrNameLst>
                                          <p:attrName>style.visibility</p:attrName>
                                        </p:attrNameLst>
                                      </p:cBhvr>
                                      <p:to>
                                        <p:strVal val="visible"/>
                                      </p:to>
                                    </p:set>
                                    <p:anim calcmode="lin" valueType="num">
                                      <p:cBhvr additive="base">
                                        <p:cTn id="37"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2">
                                            <p:txEl>
                                              <p:pRg st="11" end="11"/>
                                            </p:txEl>
                                          </p:spTgt>
                                        </p:tgtEl>
                                        <p:attrNameLst>
                                          <p:attrName>style.visibility</p:attrName>
                                        </p:attrNameLst>
                                      </p:cBhvr>
                                      <p:to>
                                        <p:strVal val="visible"/>
                                      </p:to>
                                    </p:set>
                                    <p:anim calcmode="lin" valueType="num">
                                      <p:cBhvr additive="base">
                                        <p:cTn id="41"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11" end="11"/>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2">
                                            <p:txEl>
                                              <p:pRg st="12" end="12"/>
                                            </p:txEl>
                                          </p:spTgt>
                                        </p:tgtEl>
                                        <p:attrNameLst>
                                          <p:attrName>style.visibility</p:attrName>
                                        </p:attrNameLst>
                                      </p:cBhvr>
                                      <p:to>
                                        <p:strVal val="visible"/>
                                      </p:to>
                                    </p:set>
                                    <p:anim calcmode="lin" valueType="num">
                                      <p:cBhvr additive="base">
                                        <p:cTn id="45"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2">
                                            <p:txEl>
                                              <p:pRg st="14" end="14"/>
                                            </p:txEl>
                                          </p:spTgt>
                                        </p:tgtEl>
                                        <p:attrNameLst>
                                          <p:attrName>style.visibility</p:attrName>
                                        </p:attrNameLst>
                                      </p:cBhvr>
                                      <p:to>
                                        <p:strVal val="visible"/>
                                      </p:to>
                                    </p:set>
                                    <p:anim calcmode="lin" valueType="num">
                                      <p:cBhvr additive="base">
                                        <p:cTn id="51"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2">
                                            <p:txEl>
                                              <p:pRg st="16" end="16"/>
                                            </p:txEl>
                                          </p:spTgt>
                                        </p:tgtEl>
                                        <p:attrNameLst>
                                          <p:attrName>style.visibility</p:attrName>
                                        </p:attrNameLst>
                                      </p:cBhvr>
                                      <p:to>
                                        <p:strVal val="visible"/>
                                      </p:to>
                                    </p:set>
                                    <p:anim calcmode="lin" valueType="num">
                                      <p:cBhvr additive="base">
                                        <p:cTn id="57" dur="500" fill="hold"/>
                                        <p:tgtEl>
                                          <p:spTgt spid="2">
                                            <p:txEl>
                                              <p:pRg st="16" end="16"/>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2">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nodeType="clickEffect">
                                  <p:stCondLst>
                                    <p:cond delay="0"/>
                                  </p:stCondLst>
                                  <p:childTnLst>
                                    <p:set>
                                      <p:cBhvr>
                                        <p:cTn id="62" dur="1" fill="hold">
                                          <p:stCondLst>
                                            <p:cond delay="0"/>
                                          </p:stCondLst>
                                        </p:cTn>
                                        <p:tgtEl>
                                          <p:spTgt spid="2">
                                            <p:txEl>
                                              <p:pRg st="18" end="18"/>
                                            </p:txEl>
                                          </p:spTgt>
                                        </p:tgtEl>
                                        <p:attrNameLst>
                                          <p:attrName>style.visibility</p:attrName>
                                        </p:attrNameLst>
                                      </p:cBhvr>
                                      <p:to>
                                        <p:strVal val="visible"/>
                                      </p:to>
                                    </p:set>
                                    <p:anim calcmode="lin" valueType="num">
                                      <p:cBhvr additive="base">
                                        <p:cTn id="63" dur="500" fill="hold"/>
                                        <p:tgtEl>
                                          <p:spTgt spid="2">
                                            <p:txEl>
                                              <p:pRg st="18" end="18"/>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2">
                                            <p:txEl>
                                              <p:pRg st="18" end="1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306487"/>
            <a:ext cx="8534400" cy="1477328"/>
          </a:xfrm>
          <a:prstGeom prst="rect">
            <a:avLst/>
          </a:prstGeom>
        </p:spPr>
        <p:txBody>
          <a:bodyPr wrap="square">
            <a:spAutoFit/>
          </a:bodyPr>
          <a:lstStyle/>
          <a:p>
            <a:r>
              <a:rPr lang="en-GB" b="1" u="sng" dirty="0" smtClean="0"/>
              <a:t>Example 2.</a:t>
            </a:r>
          </a:p>
          <a:p>
            <a:endParaRPr lang="en-GB" dirty="0"/>
          </a:p>
          <a:p>
            <a:r>
              <a:rPr lang="en-GB" dirty="0"/>
              <a:t>Size the surface water </a:t>
            </a:r>
            <a:r>
              <a:rPr lang="en-GB" dirty="0" smtClean="0"/>
              <a:t>drainage pipework necessary </a:t>
            </a:r>
            <a:r>
              <a:rPr lang="en-GB" dirty="0"/>
              <a:t>for </a:t>
            </a:r>
            <a:r>
              <a:rPr lang="en-GB" dirty="0" smtClean="0"/>
              <a:t>draining </a:t>
            </a:r>
            <a:r>
              <a:rPr lang="en-GB" b="1" dirty="0" smtClean="0"/>
              <a:t>12</a:t>
            </a:r>
            <a:r>
              <a:rPr lang="en-GB" dirty="0" smtClean="0"/>
              <a:t> </a:t>
            </a:r>
            <a:r>
              <a:rPr lang="en-GB" dirty="0"/>
              <a:t>houses using the DATA below in the table</a:t>
            </a:r>
            <a:r>
              <a:rPr lang="en-GB" dirty="0" smtClean="0"/>
              <a:t>. Maximum rainfall intensity = 50mm/hr.</a:t>
            </a:r>
          </a:p>
          <a:p>
            <a:endParaRPr lang="en-GB" dirty="0"/>
          </a:p>
        </p:txBody>
      </p:sp>
      <p:sp>
        <p:nvSpPr>
          <p:cNvPr id="3" name="Rectangle 2"/>
          <p:cNvSpPr/>
          <p:nvPr/>
        </p:nvSpPr>
        <p:spPr>
          <a:xfrm>
            <a:off x="533400" y="1600200"/>
            <a:ext cx="7543800" cy="1200329"/>
          </a:xfrm>
          <a:prstGeom prst="rect">
            <a:avLst/>
          </a:prstGeom>
        </p:spPr>
        <p:txBody>
          <a:bodyPr wrap="square">
            <a:spAutoFit/>
          </a:bodyPr>
          <a:lstStyle/>
          <a:p>
            <a:pPr marL="342900" indent="-342900">
              <a:buAutoNum type="arabicPeriod"/>
            </a:pPr>
            <a:r>
              <a:rPr lang="en-GB" dirty="0" smtClean="0"/>
              <a:t>Choose </a:t>
            </a:r>
            <a:r>
              <a:rPr lang="en-GB" dirty="0"/>
              <a:t>a minimum gradient for all pipes, say </a:t>
            </a:r>
            <a:r>
              <a:rPr lang="en-GB" b="1" dirty="0" smtClean="0"/>
              <a:t>1:80</a:t>
            </a:r>
          </a:p>
          <a:p>
            <a:pPr marL="342900" indent="-342900">
              <a:buAutoNum type="arabicPeriod"/>
            </a:pPr>
            <a:endParaRPr lang="en-GB" b="1" dirty="0"/>
          </a:p>
          <a:p>
            <a:pPr marL="342900" lvl="0" indent="-342900">
              <a:buFontTx/>
              <a:buAutoNum type="arabicPeriod"/>
            </a:pPr>
            <a:r>
              <a:rPr lang="en-GB" dirty="0"/>
              <a:t>Use the </a:t>
            </a:r>
            <a:r>
              <a:rPr lang="en-GB" dirty="0" smtClean="0"/>
              <a:t>table to </a:t>
            </a:r>
            <a:r>
              <a:rPr lang="en-GB" dirty="0"/>
              <a:t>calculate the </a:t>
            </a:r>
            <a:r>
              <a:rPr lang="en-GB" b="1" dirty="0"/>
              <a:t>flow rate </a:t>
            </a:r>
            <a:r>
              <a:rPr lang="en-GB" dirty="0"/>
              <a:t>in each section.</a:t>
            </a:r>
          </a:p>
          <a:p>
            <a:pPr marL="342900" indent="-342900">
              <a:buAutoNum type="arabicPeriod"/>
            </a:pP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xmlns="" val="3748853901"/>
              </p:ext>
            </p:extLst>
          </p:nvPr>
        </p:nvGraphicFramePr>
        <p:xfrm>
          <a:off x="838200" y="2895600"/>
          <a:ext cx="7391399" cy="3127302"/>
        </p:xfrm>
        <a:graphic>
          <a:graphicData uri="http://schemas.openxmlformats.org/drawingml/2006/table">
            <a:tbl>
              <a:tblPr firstRow="1" firstCol="1" lastRow="1" lastCol="1" bandRow="1" bandCol="1">
                <a:tableStyleId>{284E427A-3D55-4303-BF80-6455036E1DE7}</a:tableStyleId>
              </a:tblPr>
              <a:tblGrid>
                <a:gridCol w="2507434">
                  <a:extLst>
                    <a:ext uri="{9D8B030D-6E8A-4147-A177-3AD203B41FA5}">
                      <a16:colId xmlns="" xmlns:a16="http://schemas.microsoft.com/office/drawing/2014/main" val="20000"/>
                    </a:ext>
                  </a:extLst>
                </a:gridCol>
                <a:gridCol w="1090299">
                  <a:extLst>
                    <a:ext uri="{9D8B030D-6E8A-4147-A177-3AD203B41FA5}">
                      <a16:colId xmlns="" xmlns:a16="http://schemas.microsoft.com/office/drawing/2014/main" val="20001"/>
                    </a:ext>
                  </a:extLst>
                </a:gridCol>
                <a:gridCol w="1993955">
                  <a:extLst>
                    <a:ext uri="{9D8B030D-6E8A-4147-A177-3AD203B41FA5}">
                      <a16:colId xmlns="" xmlns:a16="http://schemas.microsoft.com/office/drawing/2014/main" val="20002"/>
                    </a:ext>
                  </a:extLst>
                </a:gridCol>
                <a:gridCol w="1799711">
                  <a:extLst>
                    <a:ext uri="{9D8B030D-6E8A-4147-A177-3AD203B41FA5}">
                      <a16:colId xmlns="" xmlns:a16="http://schemas.microsoft.com/office/drawing/2014/main" val="20003"/>
                    </a:ext>
                  </a:extLst>
                </a:gridCol>
              </a:tblGrid>
              <a:tr h="423620">
                <a:tc>
                  <a:txBody>
                    <a:bodyPr/>
                    <a:lstStyle/>
                    <a:p>
                      <a:pPr algn="ctr"/>
                      <a:r>
                        <a:rPr lang="en-GB" sz="1400" dirty="0">
                          <a:effectLst/>
                        </a:rPr>
                        <a:t>SURFACE TYPE</a:t>
                      </a:r>
                      <a:endParaRPr lang="en-GB" sz="1400" dirty="0">
                        <a:effectLst/>
                        <a:latin typeface="Times New Roman"/>
                        <a:ea typeface="Times New Roman"/>
                      </a:endParaRPr>
                    </a:p>
                  </a:txBody>
                  <a:tcPr marL="68580" marR="68580" marT="0" marB="0"/>
                </a:tc>
                <a:tc>
                  <a:txBody>
                    <a:bodyPr/>
                    <a:lstStyle/>
                    <a:p>
                      <a:pPr algn="ctr"/>
                      <a:r>
                        <a:rPr lang="en-GB" sz="1400" dirty="0">
                          <a:effectLst/>
                        </a:rPr>
                        <a:t>AREA</a:t>
                      </a:r>
                    </a:p>
                    <a:p>
                      <a:pPr algn="ctr"/>
                      <a:r>
                        <a:rPr lang="en-GB" sz="1400" dirty="0">
                          <a:effectLst/>
                        </a:rPr>
                        <a:t>(A) m</a:t>
                      </a:r>
                      <a:r>
                        <a:rPr lang="en-GB" sz="1400" baseline="30000" dirty="0">
                          <a:effectLst/>
                        </a:rPr>
                        <a:t>2</a:t>
                      </a:r>
                      <a:endParaRPr lang="en-GB" sz="1400" dirty="0">
                        <a:effectLst/>
                        <a:latin typeface="Times New Roman"/>
                        <a:ea typeface="Times New Roman"/>
                      </a:endParaRPr>
                    </a:p>
                  </a:txBody>
                  <a:tcPr marL="68580" marR="68580" marT="0" marB="0"/>
                </a:tc>
                <a:tc>
                  <a:txBody>
                    <a:bodyPr/>
                    <a:lstStyle/>
                    <a:p>
                      <a:pPr algn="ctr"/>
                      <a:r>
                        <a:rPr lang="en-GB" sz="1400" dirty="0">
                          <a:effectLst/>
                        </a:rPr>
                        <a:t>IMPERMEABILITY FACTOR (f)</a:t>
                      </a:r>
                      <a:endParaRPr lang="en-GB" sz="1400" dirty="0">
                        <a:effectLst/>
                        <a:latin typeface="Times New Roman"/>
                        <a:ea typeface="Times New Roman"/>
                      </a:endParaRPr>
                    </a:p>
                  </a:txBody>
                  <a:tcPr marL="68580" marR="68580" marT="0" marB="0"/>
                </a:tc>
                <a:tc>
                  <a:txBody>
                    <a:bodyPr/>
                    <a:lstStyle/>
                    <a:p>
                      <a:pPr algn="ctr"/>
                      <a:r>
                        <a:rPr lang="en-GB" sz="1400" dirty="0">
                          <a:effectLst/>
                        </a:rPr>
                        <a:t>TOTAL</a:t>
                      </a:r>
                    </a:p>
                    <a:p>
                      <a:pPr algn="ctr"/>
                      <a:r>
                        <a:rPr lang="en-GB" sz="1400" dirty="0">
                          <a:effectLst/>
                        </a:rPr>
                        <a:t>(A x f)</a:t>
                      </a:r>
                      <a:endParaRPr lang="en-GB" sz="1400" dirty="0">
                        <a:effectLst/>
                        <a:latin typeface="Times New Roman"/>
                        <a:ea typeface="Times New Roman"/>
                      </a:endParaRPr>
                    </a:p>
                  </a:txBody>
                  <a:tcPr marL="68580" marR="68580" marT="0" marB="0"/>
                </a:tc>
                <a:extLst>
                  <a:ext uri="{0D108BD9-81ED-4DB2-BD59-A6C34878D82A}">
                    <a16:rowId xmlns="" xmlns:a16="http://schemas.microsoft.com/office/drawing/2014/main" val="10000"/>
                  </a:ext>
                </a:extLst>
              </a:tr>
              <a:tr h="450097">
                <a:tc>
                  <a:txBody>
                    <a:bodyPr/>
                    <a:lstStyle/>
                    <a:p>
                      <a:pPr algn="ctr"/>
                      <a:r>
                        <a:rPr lang="en-GB" sz="1350">
                          <a:effectLst/>
                        </a:rPr>
                        <a:t>Road or pavement</a:t>
                      </a:r>
                      <a:endParaRPr lang="en-GB" sz="1000">
                        <a:effectLst/>
                        <a:latin typeface="Times New Roman"/>
                        <a:ea typeface="Times New Roman"/>
                      </a:endParaRPr>
                    </a:p>
                  </a:txBody>
                  <a:tcPr marL="68580" marR="68580" marT="0" marB="0"/>
                </a:tc>
                <a:tc>
                  <a:txBody>
                    <a:bodyPr/>
                    <a:lstStyle/>
                    <a:p>
                      <a:pPr algn="ctr"/>
                      <a:r>
                        <a:rPr lang="en-GB" sz="1400" b="1" dirty="0">
                          <a:effectLst/>
                        </a:rPr>
                        <a:t>20</a:t>
                      </a:r>
                      <a:endParaRPr lang="en-GB" sz="1400" b="1" dirty="0">
                        <a:effectLst/>
                        <a:latin typeface="Times New Roman"/>
                        <a:ea typeface="Times New Roman"/>
                      </a:endParaRPr>
                    </a:p>
                  </a:txBody>
                  <a:tcPr marL="68580" marR="68580" marT="0" marB="0"/>
                </a:tc>
                <a:tc>
                  <a:txBody>
                    <a:bodyPr/>
                    <a:lstStyle/>
                    <a:p>
                      <a:pPr algn="ctr"/>
                      <a:r>
                        <a:rPr lang="en-GB" sz="1400" b="1" dirty="0">
                          <a:effectLst/>
                        </a:rPr>
                        <a:t>0.90</a:t>
                      </a:r>
                      <a:endParaRPr lang="en-GB" sz="1400" b="1" dirty="0">
                        <a:effectLst/>
                        <a:latin typeface="Times New Roman"/>
                        <a:ea typeface="Times New Roman"/>
                      </a:endParaRPr>
                    </a:p>
                  </a:txBody>
                  <a:tcPr marL="68580" marR="68580" marT="0" marB="0"/>
                </a:tc>
                <a:tc>
                  <a:txBody>
                    <a:bodyPr/>
                    <a:lstStyle/>
                    <a:p>
                      <a:pPr algn="ctr"/>
                      <a:endParaRPr lang="en-GB" sz="1000" dirty="0">
                        <a:effectLst/>
                        <a:latin typeface="Times New Roman"/>
                        <a:ea typeface="Times New Roman"/>
                      </a:endParaRPr>
                    </a:p>
                  </a:txBody>
                  <a:tcPr marL="68580" marR="68580" marT="0" marB="0"/>
                </a:tc>
                <a:extLst>
                  <a:ext uri="{0D108BD9-81ED-4DB2-BD59-A6C34878D82A}">
                    <a16:rowId xmlns="" xmlns:a16="http://schemas.microsoft.com/office/drawing/2014/main" val="10001"/>
                  </a:ext>
                </a:extLst>
              </a:tr>
              <a:tr h="450097">
                <a:tc>
                  <a:txBody>
                    <a:bodyPr/>
                    <a:lstStyle/>
                    <a:p>
                      <a:pPr algn="ctr"/>
                      <a:r>
                        <a:rPr lang="en-GB" sz="1350">
                          <a:effectLst/>
                        </a:rPr>
                        <a:t>Roof</a:t>
                      </a:r>
                      <a:endParaRPr lang="en-GB" sz="1000">
                        <a:effectLst/>
                        <a:latin typeface="Times New Roman"/>
                        <a:ea typeface="Times New Roman"/>
                      </a:endParaRPr>
                    </a:p>
                  </a:txBody>
                  <a:tcPr marL="68580" marR="68580" marT="0" marB="0"/>
                </a:tc>
                <a:tc>
                  <a:txBody>
                    <a:bodyPr/>
                    <a:lstStyle/>
                    <a:p>
                      <a:pPr algn="ctr"/>
                      <a:r>
                        <a:rPr lang="en-GB" sz="1400" b="1" dirty="0">
                          <a:effectLst/>
                        </a:rPr>
                        <a:t>40</a:t>
                      </a:r>
                      <a:endParaRPr lang="en-GB" sz="1400" b="1" dirty="0">
                        <a:effectLst/>
                        <a:latin typeface="Times New Roman"/>
                        <a:ea typeface="Times New Roman"/>
                      </a:endParaRPr>
                    </a:p>
                  </a:txBody>
                  <a:tcPr marL="68580" marR="68580" marT="0" marB="0"/>
                </a:tc>
                <a:tc>
                  <a:txBody>
                    <a:bodyPr/>
                    <a:lstStyle/>
                    <a:p>
                      <a:pPr algn="ctr"/>
                      <a:r>
                        <a:rPr lang="en-GB" sz="1400" b="1" dirty="0">
                          <a:effectLst/>
                        </a:rPr>
                        <a:t>0.95</a:t>
                      </a:r>
                      <a:endParaRPr lang="en-GB" sz="1400" b="1" dirty="0">
                        <a:effectLst/>
                        <a:latin typeface="Times New Roman"/>
                        <a:ea typeface="Times New Roman"/>
                      </a:endParaRPr>
                    </a:p>
                  </a:txBody>
                  <a:tcPr marL="68580" marR="68580" marT="0" marB="0"/>
                </a:tc>
                <a:tc>
                  <a:txBody>
                    <a:bodyPr/>
                    <a:lstStyle/>
                    <a:p>
                      <a:pPr algn="ctr"/>
                      <a:endParaRPr lang="en-GB" sz="1000" dirty="0">
                        <a:effectLst/>
                        <a:latin typeface="Times New Roman"/>
                        <a:ea typeface="Times New Roman"/>
                      </a:endParaRPr>
                    </a:p>
                  </a:txBody>
                  <a:tcPr marL="68580" marR="68580" marT="0" marB="0"/>
                </a:tc>
                <a:extLst>
                  <a:ext uri="{0D108BD9-81ED-4DB2-BD59-A6C34878D82A}">
                    <a16:rowId xmlns="" xmlns:a16="http://schemas.microsoft.com/office/drawing/2014/main" val="10002"/>
                  </a:ext>
                </a:extLst>
              </a:tr>
              <a:tr h="450097">
                <a:tc>
                  <a:txBody>
                    <a:bodyPr/>
                    <a:lstStyle/>
                    <a:p>
                      <a:pPr algn="ctr"/>
                      <a:r>
                        <a:rPr lang="en-GB" sz="1350">
                          <a:effectLst/>
                        </a:rPr>
                        <a:t>Path</a:t>
                      </a:r>
                      <a:endParaRPr lang="en-GB" sz="1000">
                        <a:effectLst/>
                        <a:latin typeface="Times New Roman"/>
                        <a:ea typeface="Times New Roman"/>
                      </a:endParaRPr>
                    </a:p>
                  </a:txBody>
                  <a:tcPr marL="68580" marR="68580" marT="0" marB="0"/>
                </a:tc>
                <a:tc>
                  <a:txBody>
                    <a:bodyPr/>
                    <a:lstStyle/>
                    <a:p>
                      <a:pPr algn="ctr"/>
                      <a:r>
                        <a:rPr lang="en-GB" sz="1400" b="1" dirty="0">
                          <a:effectLst/>
                        </a:rPr>
                        <a:t>15</a:t>
                      </a:r>
                      <a:endParaRPr lang="en-GB" sz="1400" b="1" dirty="0">
                        <a:effectLst/>
                        <a:latin typeface="Times New Roman"/>
                        <a:ea typeface="Times New Roman"/>
                      </a:endParaRPr>
                    </a:p>
                  </a:txBody>
                  <a:tcPr marL="68580" marR="68580" marT="0" marB="0"/>
                </a:tc>
                <a:tc>
                  <a:txBody>
                    <a:bodyPr/>
                    <a:lstStyle/>
                    <a:p>
                      <a:pPr algn="ctr"/>
                      <a:r>
                        <a:rPr lang="en-GB" sz="1400" b="1" dirty="0">
                          <a:effectLst/>
                        </a:rPr>
                        <a:t>0.75</a:t>
                      </a:r>
                      <a:endParaRPr lang="en-GB" sz="1400" b="1" dirty="0">
                        <a:effectLst/>
                        <a:latin typeface="Times New Roman"/>
                        <a:ea typeface="Times New Roman"/>
                      </a:endParaRPr>
                    </a:p>
                  </a:txBody>
                  <a:tcPr marL="68580" marR="68580" marT="0" marB="0"/>
                </a:tc>
                <a:tc>
                  <a:txBody>
                    <a:bodyPr/>
                    <a:lstStyle/>
                    <a:p>
                      <a:pPr algn="ctr"/>
                      <a:endParaRPr lang="en-GB" sz="1000" dirty="0">
                        <a:effectLst/>
                        <a:latin typeface="Times New Roman"/>
                        <a:ea typeface="Times New Roman"/>
                      </a:endParaRPr>
                    </a:p>
                  </a:txBody>
                  <a:tcPr marL="68580" marR="68580" marT="0" marB="0"/>
                </a:tc>
                <a:extLst>
                  <a:ext uri="{0D108BD9-81ED-4DB2-BD59-A6C34878D82A}">
                    <a16:rowId xmlns="" xmlns:a16="http://schemas.microsoft.com/office/drawing/2014/main" val="10003"/>
                  </a:ext>
                </a:extLst>
              </a:tr>
              <a:tr h="450097">
                <a:tc>
                  <a:txBody>
                    <a:bodyPr/>
                    <a:lstStyle/>
                    <a:p>
                      <a:pPr algn="ctr"/>
                      <a:r>
                        <a:rPr lang="en-GB" sz="1350">
                          <a:effectLst/>
                        </a:rPr>
                        <a:t>Garden</a:t>
                      </a:r>
                      <a:endParaRPr lang="en-GB" sz="1000">
                        <a:effectLst/>
                        <a:latin typeface="Times New Roman"/>
                        <a:ea typeface="Times New Roman"/>
                      </a:endParaRPr>
                    </a:p>
                  </a:txBody>
                  <a:tcPr marL="68580" marR="68580" marT="0" marB="0"/>
                </a:tc>
                <a:tc>
                  <a:txBody>
                    <a:bodyPr/>
                    <a:lstStyle/>
                    <a:p>
                      <a:pPr algn="ctr"/>
                      <a:r>
                        <a:rPr lang="en-GB" sz="1400" b="1" dirty="0">
                          <a:effectLst/>
                        </a:rPr>
                        <a:t>68</a:t>
                      </a:r>
                      <a:endParaRPr lang="en-GB" sz="1400" b="1" dirty="0">
                        <a:effectLst/>
                        <a:latin typeface="Times New Roman"/>
                        <a:ea typeface="Times New Roman"/>
                      </a:endParaRPr>
                    </a:p>
                  </a:txBody>
                  <a:tcPr marL="68580" marR="68580" marT="0" marB="0"/>
                </a:tc>
                <a:tc>
                  <a:txBody>
                    <a:bodyPr/>
                    <a:lstStyle/>
                    <a:p>
                      <a:pPr algn="ctr"/>
                      <a:r>
                        <a:rPr lang="en-GB" sz="1400" b="1" dirty="0">
                          <a:effectLst/>
                        </a:rPr>
                        <a:t>0.25</a:t>
                      </a:r>
                      <a:endParaRPr lang="en-GB" sz="1400" b="1" dirty="0">
                        <a:effectLst/>
                        <a:latin typeface="Times New Roman"/>
                        <a:ea typeface="Times New Roman"/>
                      </a:endParaRPr>
                    </a:p>
                  </a:txBody>
                  <a:tcPr marL="68580" marR="68580" marT="0" marB="0"/>
                </a:tc>
                <a:tc>
                  <a:txBody>
                    <a:bodyPr/>
                    <a:lstStyle/>
                    <a:p>
                      <a:pPr algn="ctr"/>
                      <a:endParaRPr lang="en-GB" sz="1000" dirty="0">
                        <a:effectLst/>
                        <a:latin typeface="Times New Roman"/>
                        <a:ea typeface="Times New Roman"/>
                      </a:endParaRPr>
                    </a:p>
                  </a:txBody>
                  <a:tcPr marL="68580" marR="68580" marT="0" marB="0"/>
                </a:tc>
                <a:extLst>
                  <a:ext uri="{0D108BD9-81ED-4DB2-BD59-A6C34878D82A}">
                    <a16:rowId xmlns="" xmlns:a16="http://schemas.microsoft.com/office/drawing/2014/main" val="10004"/>
                  </a:ext>
                </a:extLst>
              </a:tr>
              <a:tr h="450097">
                <a:tc>
                  <a:txBody>
                    <a:bodyPr/>
                    <a:lstStyle/>
                    <a:p>
                      <a:pPr algn="ctr"/>
                      <a:r>
                        <a:rPr lang="en-GB" sz="1350">
                          <a:effectLst/>
                        </a:rPr>
                        <a:t>Access road, parking</a:t>
                      </a:r>
                      <a:endParaRPr lang="en-GB" sz="1000">
                        <a:effectLst/>
                        <a:latin typeface="Times New Roman"/>
                        <a:ea typeface="Times New Roman"/>
                      </a:endParaRPr>
                    </a:p>
                  </a:txBody>
                  <a:tcPr marL="68580" marR="68580" marT="0" marB="0"/>
                </a:tc>
                <a:tc>
                  <a:txBody>
                    <a:bodyPr/>
                    <a:lstStyle/>
                    <a:p>
                      <a:pPr algn="ctr"/>
                      <a:r>
                        <a:rPr lang="en-GB" sz="1400" b="1" dirty="0">
                          <a:effectLst/>
                        </a:rPr>
                        <a:t>25</a:t>
                      </a:r>
                      <a:endParaRPr lang="en-GB" sz="1400" b="1" dirty="0">
                        <a:effectLst/>
                        <a:latin typeface="Times New Roman"/>
                        <a:ea typeface="Times New Roman"/>
                      </a:endParaRPr>
                    </a:p>
                  </a:txBody>
                  <a:tcPr marL="68580" marR="68580" marT="0" marB="0"/>
                </a:tc>
                <a:tc>
                  <a:txBody>
                    <a:bodyPr/>
                    <a:lstStyle/>
                    <a:p>
                      <a:pPr algn="ctr"/>
                      <a:r>
                        <a:rPr lang="en-GB" sz="1400" b="1" dirty="0">
                          <a:effectLst/>
                        </a:rPr>
                        <a:t>0.90</a:t>
                      </a:r>
                      <a:endParaRPr lang="en-GB" sz="1400" b="1" dirty="0">
                        <a:effectLst/>
                        <a:latin typeface="Times New Roman"/>
                        <a:ea typeface="Times New Roman"/>
                      </a:endParaRPr>
                    </a:p>
                  </a:txBody>
                  <a:tcPr marL="68580" marR="68580" marT="0" marB="0"/>
                </a:tc>
                <a:tc>
                  <a:txBody>
                    <a:bodyPr/>
                    <a:lstStyle/>
                    <a:p>
                      <a:pPr algn="ctr"/>
                      <a:endParaRPr lang="en-GB" sz="1000" dirty="0">
                        <a:effectLst/>
                        <a:latin typeface="Times New Roman"/>
                        <a:ea typeface="Times New Roman"/>
                      </a:endParaRPr>
                    </a:p>
                  </a:txBody>
                  <a:tcPr marL="68580" marR="68580" marT="0" marB="0"/>
                </a:tc>
                <a:extLst>
                  <a:ext uri="{0D108BD9-81ED-4DB2-BD59-A6C34878D82A}">
                    <a16:rowId xmlns="" xmlns:a16="http://schemas.microsoft.com/office/drawing/2014/main" val="10005"/>
                  </a:ext>
                </a:extLst>
              </a:tr>
              <a:tr h="450097">
                <a:tc>
                  <a:txBody>
                    <a:bodyPr/>
                    <a:lstStyle/>
                    <a:p>
                      <a:pPr algn="ctr"/>
                      <a:r>
                        <a:rPr lang="en-GB" sz="1000">
                          <a:effectLst/>
                        </a:rPr>
                        <a:t>Total</a:t>
                      </a:r>
                      <a:endParaRPr lang="en-GB" sz="1000">
                        <a:effectLst/>
                        <a:latin typeface="Times New Roman"/>
                        <a:ea typeface="Times New Roman"/>
                      </a:endParaRPr>
                    </a:p>
                  </a:txBody>
                  <a:tcPr marL="68580" marR="68580" marT="0" marB="0"/>
                </a:tc>
                <a:tc>
                  <a:txBody>
                    <a:bodyPr/>
                    <a:lstStyle/>
                    <a:p>
                      <a:pPr algn="ctr">
                        <a:spcAft>
                          <a:spcPts val="0"/>
                        </a:spcAft>
                      </a:pPr>
                      <a:r>
                        <a:rPr lang="en-GB" sz="1400" dirty="0">
                          <a:effectLst/>
                        </a:rPr>
                        <a:t>192</a:t>
                      </a:r>
                      <a:endParaRPr lang="en-GB" sz="1400" dirty="0">
                        <a:effectLst/>
                        <a:latin typeface="Times New Roman"/>
                        <a:ea typeface="Times New Roman"/>
                      </a:endParaRPr>
                    </a:p>
                  </a:txBody>
                  <a:tcPr marL="68580" marR="68580" marT="0" marB="0"/>
                </a:tc>
                <a:tc>
                  <a:txBody>
                    <a:bodyPr/>
                    <a:lstStyle/>
                    <a:p>
                      <a:pPr algn="ctr"/>
                      <a:r>
                        <a:rPr lang="en-GB" sz="1350" dirty="0">
                          <a:effectLst/>
                        </a:rPr>
                        <a:t>Total</a:t>
                      </a:r>
                      <a:endParaRPr lang="en-GB" sz="1000" dirty="0">
                        <a:effectLst/>
                        <a:latin typeface="Times New Roman"/>
                        <a:ea typeface="Times New Roman"/>
                      </a:endParaRPr>
                    </a:p>
                  </a:txBody>
                  <a:tcPr marL="68580" marR="68580" marT="0" marB="0"/>
                </a:tc>
                <a:tc>
                  <a:txBody>
                    <a:bodyPr/>
                    <a:lstStyle/>
                    <a:p>
                      <a:pPr algn="ctr">
                        <a:spcAft>
                          <a:spcPts val="0"/>
                        </a:spcAft>
                      </a:pPr>
                      <a:endParaRPr lang="en-GB" sz="1200" dirty="0">
                        <a:effectLst/>
                        <a:latin typeface="Times New Roman"/>
                        <a:ea typeface="Times New Roman"/>
                      </a:endParaRPr>
                    </a:p>
                  </a:txBody>
                  <a:tcPr marL="68580" marR="68580" marT="0" marB="0"/>
                </a:tc>
                <a:extLst>
                  <a:ext uri="{0D108BD9-81ED-4DB2-BD59-A6C34878D82A}">
                    <a16:rowId xmlns="" xmlns:a16="http://schemas.microsoft.com/office/drawing/2014/main" val="10006"/>
                  </a:ext>
                </a:extLst>
              </a:tr>
            </a:tbl>
          </a:graphicData>
        </a:graphic>
      </p:graphicFrame>
      <p:sp>
        <p:nvSpPr>
          <p:cNvPr id="5" name="TextBox 4"/>
          <p:cNvSpPr txBox="1"/>
          <p:nvPr/>
        </p:nvSpPr>
        <p:spPr>
          <a:xfrm>
            <a:off x="7315200" y="6324600"/>
            <a:ext cx="1600200" cy="369332"/>
          </a:xfrm>
          <a:prstGeom prst="rect">
            <a:avLst/>
          </a:prstGeom>
          <a:noFill/>
        </p:spPr>
        <p:txBody>
          <a:bodyPr wrap="square" rtlCol="0">
            <a:spAutoFit/>
          </a:bodyPr>
          <a:lstStyle/>
          <a:p>
            <a:r>
              <a:rPr lang="en-GB" b="1" dirty="0" smtClean="0">
                <a:solidFill>
                  <a:srgbClr val="0070C0"/>
                </a:solidFill>
              </a:rPr>
              <a:t>Copy Table</a:t>
            </a:r>
            <a:endParaRPr lang="en-GB" b="1" dirty="0">
              <a:solidFill>
                <a:srgbClr val="0070C0"/>
              </a:solidFill>
            </a:endParaRPr>
          </a:p>
        </p:txBody>
      </p:sp>
    </p:spTree>
    <p:extLst>
      <p:ext uri="{BB962C8B-B14F-4D97-AF65-F5344CB8AC3E}">
        <p14:creationId xmlns:p14="http://schemas.microsoft.com/office/powerpoint/2010/main" xmlns="" val="296483293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457200"/>
            <a:ext cx="8305800" cy="3693319"/>
          </a:xfrm>
          <a:prstGeom prst="rect">
            <a:avLst/>
          </a:prstGeom>
        </p:spPr>
        <p:txBody>
          <a:bodyPr wrap="square">
            <a:spAutoFit/>
          </a:bodyPr>
          <a:lstStyle/>
          <a:p>
            <a:pPr marL="342900" indent="-342900">
              <a:buAutoNum type="arabicPeriod" startAt="3"/>
            </a:pPr>
            <a:r>
              <a:rPr lang="en-GB" dirty="0" smtClean="0"/>
              <a:t>Maximum rainfall </a:t>
            </a:r>
            <a:r>
              <a:rPr lang="en-GB" dirty="0"/>
              <a:t>intensity 50mm/hr</a:t>
            </a:r>
            <a:r>
              <a:rPr lang="en-GB" dirty="0" smtClean="0"/>
              <a:t>.</a:t>
            </a:r>
          </a:p>
          <a:p>
            <a:pPr marL="342900" indent="-342900">
              <a:buAutoNum type="arabicPeriod" startAt="3"/>
            </a:pPr>
            <a:endParaRPr lang="en-GB" dirty="0"/>
          </a:p>
          <a:p>
            <a:r>
              <a:rPr lang="en-GB" dirty="0"/>
              <a:t>Q	</a:t>
            </a:r>
            <a:r>
              <a:rPr lang="en-GB" dirty="0" smtClean="0"/>
              <a:t>=</a:t>
            </a:r>
            <a:r>
              <a:rPr lang="en-GB" dirty="0"/>
              <a:t> </a:t>
            </a:r>
            <a:r>
              <a:rPr lang="en-GB" dirty="0" smtClean="0"/>
              <a:t>area </a:t>
            </a:r>
            <a:r>
              <a:rPr lang="en-GB" dirty="0"/>
              <a:t>drained x rainfall intensity x impermeability </a:t>
            </a:r>
            <a:r>
              <a:rPr lang="en-GB" dirty="0" smtClean="0"/>
              <a:t>factor</a:t>
            </a:r>
          </a:p>
          <a:p>
            <a:r>
              <a:rPr lang="en-GB" dirty="0"/>
              <a:t>	</a:t>
            </a:r>
          </a:p>
          <a:p>
            <a:r>
              <a:rPr lang="en-GB" dirty="0"/>
              <a:t>Q	</a:t>
            </a:r>
            <a:r>
              <a:rPr lang="en-GB" dirty="0" smtClean="0"/>
              <a:t>=  A</a:t>
            </a:r>
            <a:r>
              <a:rPr lang="en-GB" dirty="0"/>
              <a:t>	x	50	x	</a:t>
            </a:r>
            <a:r>
              <a:rPr lang="en-GB" dirty="0" smtClean="0"/>
              <a:t>f</a:t>
            </a:r>
          </a:p>
          <a:p>
            <a:r>
              <a:rPr lang="en-GB" dirty="0"/>
              <a:t>		</a:t>
            </a:r>
          </a:p>
          <a:p>
            <a:r>
              <a:rPr lang="en-GB" dirty="0"/>
              <a:t>Q	</a:t>
            </a:r>
            <a:r>
              <a:rPr lang="en-GB" dirty="0" smtClean="0"/>
              <a:t>=</a:t>
            </a:r>
            <a:r>
              <a:rPr lang="en-GB" dirty="0"/>
              <a:t> </a:t>
            </a:r>
            <a:r>
              <a:rPr lang="en-GB" dirty="0" smtClean="0"/>
              <a:t>(A </a:t>
            </a:r>
            <a:r>
              <a:rPr lang="en-GB" dirty="0"/>
              <a:t>x </a:t>
            </a:r>
            <a:r>
              <a:rPr lang="en-GB" dirty="0" smtClean="0"/>
              <a:t>f) x 50</a:t>
            </a:r>
          </a:p>
          <a:p>
            <a:endParaRPr lang="en-GB" dirty="0"/>
          </a:p>
          <a:p>
            <a:r>
              <a:rPr lang="en-GB" dirty="0"/>
              <a:t>Q	</a:t>
            </a:r>
            <a:r>
              <a:rPr lang="en-GB" dirty="0" smtClean="0"/>
              <a:t>=</a:t>
            </a:r>
            <a:r>
              <a:rPr lang="en-GB" dirty="0"/>
              <a:t> </a:t>
            </a:r>
            <a:r>
              <a:rPr lang="en-GB" dirty="0" smtClean="0"/>
              <a:t>103.50   x </a:t>
            </a:r>
            <a:r>
              <a:rPr lang="en-GB" dirty="0"/>
              <a:t>50 	=	5175 </a:t>
            </a:r>
            <a:r>
              <a:rPr lang="en-GB" dirty="0" smtClean="0"/>
              <a:t>litres/hour</a:t>
            </a:r>
          </a:p>
          <a:p>
            <a:endParaRPr lang="en-GB" dirty="0"/>
          </a:p>
          <a:p>
            <a:r>
              <a:rPr lang="en-GB" dirty="0"/>
              <a:t>Q	</a:t>
            </a:r>
            <a:r>
              <a:rPr lang="en-GB" dirty="0" smtClean="0"/>
              <a:t>=</a:t>
            </a:r>
            <a:r>
              <a:rPr lang="en-GB" dirty="0"/>
              <a:t> </a:t>
            </a:r>
            <a:r>
              <a:rPr lang="en-GB" dirty="0" smtClean="0"/>
              <a:t>1.438 </a:t>
            </a:r>
            <a:r>
              <a:rPr lang="en-GB" dirty="0"/>
              <a:t>litres/second per house X 12 </a:t>
            </a:r>
            <a:r>
              <a:rPr lang="en-GB" dirty="0" smtClean="0"/>
              <a:t>houses</a:t>
            </a:r>
          </a:p>
          <a:p>
            <a:endParaRPr lang="en-GB" dirty="0"/>
          </a:p>
          <a:p>
            <a:r>
              <a:rPr lang="en-GB" dirty="0"/>
              <a:t>Q	</a:t>
            </a:r>
            <a:r>
              <a:rPr lang="en-GB" dirty="0" smtClean="0"/>
              <a:t>=</a:t>
            </a:r>
            <a:r>
              <a:rPr lang="en-GB" dirty="0"/>
              <a:t> </a:t>
            </a:r>
            <a:r>
              <a:rPr lang="en-GB" b="1" dirty="0" smtClean="0"/>
              <a:t>17.25 litres/second (flow rate)</a:t>
            </a:r>
            <a:endParaRPr lang="en-GB" dirty="0"/>
          </a:p>
        </p:txBody>
      </p:sp>
      <p:pic>
        <p:nvPicPr>
          <p:cNvPr id="2050" name="Picture 2" descr="https://www.southernwater.co.uk/Media/Default/Images/ConnectRight-drains-1000.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854890" y="3568890"/>
            <a:ext cx="3212910" cy="3212910"/>
          </a:xfrm>
          <a:prstGeom prst="rect">
            <a:avLst/>
          </a:prstGeom>
          <a:noFill/>
          <a:ln w="28575">
            <a:solidFill>
              <a:schemeClr val="tx1"/>
            </a:solidFill>
          </a:ln>
          <a:extLst>
            <a:ext uri="{909E8E84-426E-40DD-AFC4-6F175D3DCCD1}">
              <a14:hiddenFill xmlns:a14="http://schemas.microsoft.com/office/drawing/2010/main" xmlns="">
                <a:solidFill>
                  <a:srgbClr val="FFFFFF"/>
                </a:solidFill>
              </a14:hiddenFill>
            </a:ext>
          </a:extLst>
        </p:spPr>
      </p:pic>
      <p:sp>
        <p:nvSpPr>
          <p:cNvPr id="3" name="TextBox 2"/>
          <p:cNvSpPr txBox="1"/>
          <p:nvPr/>
        </p:nvSpPr>
        <p:spPr>
          <a:xfrm>
            <a:off x="7924800" y="3581400"/>
            <a:ext cx="1066800" cy="492919"/>
          </a:xfrm>
          <a:prstGeom prst="rect">
            <a:avLst/>
          </a:prstGeom>
          <a:solidFill>
            <a:schemeClr val="bg1"/>
          </a:solidFill>
        </p:spPr>
        <p:txBody>
          <a:bodyPr wrap="square" rtlCol="0">
            <a:spAutoFit/>
          </a:bodyPr>
          <a:lstStyle/>
          <a:p>
            <a:endParaRPr lang="en-US" dirty="0"/>
          </a:p>
        </p:txBody>
      </p:sp>
      <p:sp>
        <p:nvSpPr>
          <p:cNvPr id="5" name="TextBox 4"/>
          <p:cNvSpPr txBox="1"/>
          <p:nvPr/>
        </p:nvSpPr>
        <p:spPr>
          <a:xfrm>
            <a:off x="8135540" y="5791200"/>
            <a:ext cx="856060" cy="923330"/>
          </a:xfrm>
          <a:prstGeom prst="rect">
            <a:avLst/>
          </a:prstGeom>
          <a:solidFill>
            <a:schemeClr val="bg1"/>
          </a:solidFill>
        </p:spPr>
        <p:txBody>
          <a:bodyPr wrap="square" rtlCol="0">
            <a:spAutoFit/>
          </a:bodyPr>
          <a:lstStyle/>
          <a:p>
            <a:endParaRPr lang="en-GB" dirty="0" smtClean="0"/>
          </a:p>
          <a:p>
            <a:endParaRPr lang="en-GB" dirty="0"/>
          </a:p>
          <a:p>
            <a:endParaRPr lang="en-US" dirty="0"/>
          </a:p>
        </p:txBody>
      </p:sp>
    </p:spTree>
    <p:extLst>
      <p:ext uri="{BB962C8B-B14F-4D97-AF65-F5344CB8AC3E}">
        <p14:creationId xmlns:p14="http://schemas.microsoft.com/office/powerpoint/2010/main" xmlns="" val="216549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 calcmode="lin" valueType="num">
                                      <p:cBhvr additive="base">
                                        <p:cTn id="1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 calcmode="lin" valueType="num">
                                      <p:cBhvr additive="base">
                                        <p:cTn id="2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8" end="8"/>
                                            </p:txEl>
                                          </p:spTgt>
                                        </p:tgtEl>
                                        <p:attrNameLst>
                                          <p:attrName>style.visibility</p:attrName>
                                        </p:attrNameLst>
                                      </p:cBhvr>
                                      <p:to>
                                        <p:strVal val="visible"/>
                                      </p:to>
                                    </p:set>
                                    <p:anim calcmode="lin" valueType="num">
                                      <p:cBhvr additive="base">
                                        <p:cTn id="29"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
                                            <p:txEl>
                                              <p:pRg st="10" end="10"/>
                                            </p:txEl>
                                          </p:spTgt>
                                        </p:tgtEl>
                                        <p:attrNameLst>
                                          <p:attrName>style.visibility</p:attrName>
                                        </p:attrNameLst>
                                      </p:cBhvr>
                                      <p:to>
                                        <p:strVal val="visible"/>
                                      </p:to>
                                    </p:set>
                                    <p:anim calcmode="lin" valueType="num">
                                      <p:cBhvr additive="base">
                                        <p:cTn id="35"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2">
                                            <p:txEl>
                                              <p:pRg st="12" end="12"/>
                                            </p:txEl>
                                          </p:spTgt>
                                        </p:tgtEl>
                                        <p:attrNameLst>
                                          <p:attrName>style.visibility</p:attrName>
                                        </p:attrNameLst>
                                      </p:cBhvr>
                                      <p:to>
                                        <p:strVal val="visible"/>
                                      </p:to>
                                    </p:set>
                                    <p:anim calcmode="lin" valueType="num">
                                      <p:cBhvr additive="base">
                                        <p:cTn id="41"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fad-an\Desktop\graph.gi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43000" y="668403"/>
            <a:ext cx="6996113" cy="5632385"/>
          </a:xfrm>
          <a:prstGeom prst="rect">
            <a:avLst/>
          </a:prstGeom>
          <a:noFill/>
          <a:extLst>
            <a:ext uri="{909E8E84-426E-40DD-AFC4-6F175D3DCCD1}">
              <a14:hiddenFill xmlns:a14="http://schemas.microsoft.com/office/drawing/2010/main" xmlns="">
                <a:solidFill>
                  <a:srgbClr val="FFFFFF"/>
                </a:solidFill>
              </a14:hiddenFill>
            </a:ext>
          </a:extLst>
        </p:spPr>
      </p:pic>
      <p:cxnSp>
        <p:nvCxnSpPr>
          <p:cNvPr id="4" name="Straight Connector 3"/>
          <p:cNvCxnSpPr/>
          <p:nvPr/>
        </p:nvCxnSpPr>
        <p:spPr>
          <a:xfrm>
            <a:off x="4191000" y="3200400"/>
            <a:ext cx="3429000" cy="0"/>
          </a:xfrm>
          <a:prstGeom prst="line">
            <a:avLst/>
          </a:prstGeom>
        </p:spPr>
        <p:style>
          <a:lnRef idx="2">
            <a:schemeClr val="dk1"/>
          </a:lnRef>
          <a:fillRef idx="0">
            <a:schemeClr val="dk1"/>
          </a:fillRef>
          <a:effectRef idx="1">
            <a:schemeClr val="dk1"/>
          </a:effectRef>
          <a:fontRef idx="minor">
            <a:schemeClr val="tx1"/>
          </a:fontRef>
        </p:style>
      </p:cxnSp>
      <p:sp>
        <p:nvSpPr>
          <p:cNvPr id="5" name="TextBox 4"/>
          <p:cNvSpPr txBox="1"/>
          <p:nvPr/>
        </p:nvSpPr>
        <p:spPr>
          <a:xfrm>
            <a:off x="7772400" y="3015734"/>
            <a:ext cx="1219200" cy="369332"/>
          </a:xfrm>
          <a:prstGeom prst="rect">
            <a:avLst/>
          </a:prstGeom>
          <a:noFill/>
        </p:spPr>
        <p:txBody>
          <a:bodyPr wrap="square" rtlCol="0">
            <a:spAutoFit/>
          </a:bodyPr>
          <a:lstStyle/>
          <a:p>
            <a:r>
              <a:rPr lang="en-GB" dirty="0" smtClean="0"/>
              <a:t>17.25 l/s</a:t>
            </a:r>
            <a:endParaRPr lang="en-GB" dirty="0"/>
          </a:p>
        </p:txBody>
      </p:sp>
      <p:sp>
        <p:nvSpPr>
          <p:cNvPr id="6" name="Rectangle 5"/>
          <p:cNvSpPr/>
          <p:nvPr/>
        </p:nvSpPr>
        <p:spPr>
          <a:xfrm>
            <a:off x="689811" y="5867400"/>
            <a:ext cx="8305800" cy="646331"/>
          </a:xfrm>
          <a:prstGeom prst="rect">
            <a:avLst/>
          </a:prstGeom>
          <a:solidFill>
            <a:schemeClr val="bg1"/>
          </a:solidFill>
        </p:spPr>
        <p:txBody>
          <a:bodyPr wrap="square">
            <a:spAutoFit/>
          </a:bodyPr>
          <a:lstStyle/>
          <a:p>
            <a:pPr algn="ctr"/>
            <a:r>
              <a:rPr lang="en-GB" dirty="0"/>
              <a:t>Flow graph gives </a:t>
            </a:r>
            <a:r>
              <a:rPr lang="en-GB" b="1" u="sng" dirty="0"/>
              <a:t>150mm dia.</a:t>
            </a:r>
            <a:r>
              <a:rPr lang="en-GB" b="1" dirty="0"/>
              <a:t> surface water drain since the point on the graph lies </a:t>
            </a:r>
            <a:r>
              <a:rPr lang="en-GB" b="1" dirty="0" smtClean="0"/>
              <a:t>closest to our 150mm pipe diameter</a:t>
            </a:r>
            <a:endParaRPr lang="en-GB" dirty="0"/>
          </a:p>
        </p:txBody>
      </p:sp>
    </p:spTree>
    <p:extLst>
      <p:ext uri="{BB962C8B-B14F-4D97-AF65-F5344CB8AC3E}">
        <p14:creationId xmlns:p14="http://schemas.microsoft.com/office/powerpoint/2010/main" xmlns="" val="1360915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anim calcmode="lin" valueType="num">
                                      <p:cBhvr additive="base">
                                        <p:cTn id="19"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47800" y="2514600"/>
            <a:ext cx="7086600" cy="584775"/>
          </a:xfrm>
          <a:prstGeom prst="rect">
            <a:avLst/>
          </a:prstGeom>
          <a:noFill/>
        </p:spPr>
        <p:txBody>
          <a:bodyPr wrap="square" rtlCol="0">
            <a:spAutoFit/>
          </a:bodyPr>
          <a:lstStyle/>
          <a:p>
            <a:r>
              <a:rPr lang="en-GB" sz="3200" dirty="0" smtClean="0">
                <a:solidFill>
                  <a:srgbClr val="0070C0"/>
                </a:solidFill>
              </a:rPr>
              <a:t>MODIFYING THE STACK FOR HIGH RISE</a:t>
            </a:r>
            <a:endParaRPr lang="en-US" sz="3200" dirty="0">
              <a:solidFill>
                <a:srgbClr val="0070C0"/>
              </a:solidFill>
            </a:endParaRPr>
          </a:p>
        </p:txBody>
      </p:sp>
    </p:spTree>
    <p:extLst>
      <p:ext uri="{BB962C8B-B14F-4D97-AF65-F5344CB8AC3E}">
        <p14:creationId xmlns:p14="http://schemas.microsoft.com/office/powerpoint/2010/main" xmlns="" val="91191391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8"/>
          <p:cNvSpPr>
            <a:spLocks noChangeArrowheads="1"/>
          </p:cNvSpPr>
          <p:nvPr/>
        </p:nvSpPr>
        <p:spPr bwMode="auto">
          <a:xfrm>
            <a:off x="228600" y="381000"/>
            <a:ext cx="6172200" cy="80021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square">
            <a:spAutoFit/>
          </a:bodyPr>
          <a:lstStyle/>
          <a:p>
            <a:pPr marL="342900" indent="-342900"/>
            <a:r>
              <a:rPr lang="en-US" altLang="zh-TW" sz="2800" b="1" dirty="0" smtClean="0">
                <a:solidFill>
                  <a:srgbClr val="000000"/>
                </a:solidFill>
                <a:latin typeface="Arial" panose="020B0604020202020204" pitchFamily="34" charset="0"/>
                <a:ea typeface="新細明體" pitchFamily="18" charset="-120"/>
                <a:cs typeface="Arial" panose="020B0604020202020204" pitchFamily="34" charset="0"/>
              </a:rPr>
              <a:t>   </a:t>
            </a:r>
            <a:r>
              <a:rPr lang="en-US" altLang="zh-TW" sz="2800" b="1" dirty="0" smtClean="0">
                <a:solidFill>
                  <a:srgbClr val="0070C0"/>
                </a:solidFill>
                <a:latin typeface="Arial" panose="020B0604020202020204" pitchFamily="34" charset="0"/>
                <a:ea typeface="新細明體" pitchFamily="18" charset="-120"/>
                <a:cs typeface="Arial" panose="020B0604020202020204" pitchFamily="34" charset="0"/>
              </a:rPr>
              <a:t>Modified Primary stack system </a:t>
            </a:r>
          </a:p>
          <a:p>
            <a:pPr marL="342900" indent="-342900"/>
            <a:r>
              <a:rPr lang="en-US" altLang="zh-TW" dirty="0" smtClean="0">
                <a:solidFill>
                  <a:srgbClr val="000000"/>
                </a:solidFill>
                <a:latin typeface="Arial" panose="020B0604020202020204" pitchFamily="34" charset="0"/>
                <a:ea typeface="新細明體" pitchFamily="18" charset="-120"/>
                <a:cs typeface="Arial" panose="020B0604020202020204" pitchFamily="34" charset="0"/>
              </a:rPr>
              <a:t>	</a:t>
            </a:r>
            <a:endParaRPr lang="en-US" altLang="zh-TW" dirty="0">
              <a:solidFill>
                <a:srgbClr val="000000"/>
              </a:solidFill>
              <a:latin typeface="Arial" panose="020B0604020202020204" pitchFamily="34" charset="0"/>
              <a:ea typeface="新細明體" pitchFamily="18" charset="-120"/>
              <a:cs typeface="Arial" panose="020B0604020202020204" pitchFamily="34" charset="0"/>
            </a:endParaRPr>
          </a:p>
        </p:txBody>
      </p:sp>
      <p:sp>
        <p:nvSpPr>
          <p:cNvPr id="3" name="TextBox 2"/>
          <p:cNvSpPr txBox="1"/>
          <p:nvPr/>
        </p:nvSpPr>
        <p:spPr>
          <a:xfrm>
            <a:off x="457200" y="1295400"/>
            <a:ext cx="8305800" cy="2031325"/>
          </a:xfrm>
          <a:prstGeom prst="rect">
            <a:avLst/>
          </a:prstGeom>
          <a:noFill/>
        </p:spPr>
        <p:txBody>
          <a:bodyPr wrap="square" rtlCol="0">
            <a:spAutoFit/>
          </a:bodyPr>
          <a:lstStyle/>
          <a:p>
            <a:r>
              <a:rPr lang="en-GB" dirty="0" smtClean="0"/>
              <a:t>As this system is linked to more high rise building, this design layout may assume many forms. What are the factors that would affect this system choice ?</a:t>
            </a:r>
          </a:p>
          <a:p>
            <a:endParaRPr lang="en-GB" dirty="0" smtClean="0"/>
          </a:p>
          <a:p>
            <a:pPr>
              <a:buFont typeface="Wingdings" pitchFamily="2" charset="2"/>
              <a:buChar char="Ø"/>
            </a:pPr>
            <a:r>
              <a:rPr lang="en-GB" dirty="0" smtClean="0">
                <a:solidFill>
                  <a:srgbClr val="0070C0"/>
                </a:solidFill>
              </a:rPr>
              <a:t> </a:t>
            </a:r>
            <a:r>
              <a:rPr lang="en-GB" dirty="0" smtClean="0"/>
              <a:t> </a:t>
            </a:r>
            <a:r>
              <a:rPr lang="en-GB" b="1" dirty="0" smtClean="0">
                <a:solidFill>
                  <a:srgbClr val="0070C0"/>
                </a:solidFill>
              </a:rPr>
              <a:t>The number of floors it serves </a:t>
            </a:r>
          </a:p>
          <a:p>
            <a:pPr>
              <a:buFont typeface="Wingdings" pitchFamily="2" charset="2"/>
              <a:buChar char="Ø"/>
            </a:pPr>
            <a:r>
              <a:rPr lang="en-GB" b="1" dirty="0" smtClean="0">
                <a:solidFill>
                  <a:srgbClr val="0070C0"/>
                </a:solidFill>
              </a:rPr>
              <a:t>  The number of appliances connected to it</a:t>
            </a:r>
          </a:p>
          <a:p>
            <a:pPr>
              <a:buFont typeface="Wingdings" pitchFamily="2" charset="2"/>
              <a:buChar char="Ø"/>
            </a:pPr>
            <a:r>
              <a:rPr lang="en-GB" b="1" dirty="0" smtClean="0">
                <a:solidFill>
                  <a:srgbClr val="0070C0"/>
                </a:solidFill>
              </a:rPr>
              <a:t>  The length of the branch discharge pipes  </a:t>
            </a:r>
          </a:p>
          <a:p>
            <a:pPr>
              <a:buFont typeface="Wingdings" pitchFamily="2" charset="2"/>
              <a:buChar char="Ø"/>
            </a:pPr>
            <a:r>
              <a:rPr lang="en-GB" b="1" dirty="0" smtClean="0">
                <a:solidFill>
                  <a:srgbClr val="0070C0"/>
                </a:solidFill>
              </a:rPr>
              <a:t>  The anticipated usage.</a:t>
            </a:r>
            <a:endParaRPr lang="en-GB" b="1" dirty="0">
              <a:solidFill>
                <a:srgbClr val="0070C0"/>
              </a:solidFill>
            </a:endParaRPr>
          </a:p>
        </p:txBody>
      </p:sp>
      <p:sp>
        <p:nvSpPr>
          <p:cNvPr id="4" name="TextBox 3"/>
          <p:cNvSpPr txBox="1"/>
          <p:nvPr/>
        </p:nvSpPr>
        <p:spPr>
          <a:xfrm>
            <a:off x="457200" y="3429000"/>
            <a:ext cx="8305800" cy="2585323"/>
          </a:xfrm>
          <a:prstGeom prst="rect">
            <a:avLst/>
          </a:prstGeom>
          <a:noFill/>
        </p:spPr>
        <p:txBody>
          <a:bodyPr wrap="square" rtlCol="0">
            <a:spAutoFit/>
          </a:bodyPr>
          <a:lstStyle/>
          <a:p>
            <a:r>
              <a:rPr lang="en-GB" dirty="0" smtClean="0"/>
              <a:t>In general we can define a modified single stack system as:</a:t>
            </a:r>
          </a:p>
          <a:p>
            <a:endParaRPr lang="en-GB" dirty="0" smtClean="0"/>
          </a:p>
          <a:p>
            <a:r>
              <a:rPr lang="en-GB" dirty="0" smtClean="0"/>
              <a:t> ‘</a:t>
            </a:r>
            <a:r>
              <a:rPr lang="en-GB" b="1" dirty="0">
                <a:solidFill>
                  <a:srgbClr val="0070C0"/>
                </a:solidFill>
              </a:rPr>
              <a:t>A</a:t>
            </a:r>
            <a:r>
              <a:rPr lang="en-GB" b="1" dirty="0" smtClean="0">
                <a:solidFill>
                  <a:srgbClr val="0070C0"/>
                </a:solidFill>
              </a:rPr>
              <a:t> primary ventilated stack system with branch wastes of greater length than those</a:t>
            </a:r>
          </a:p>
          <a:p>
            <a:r>
              <a:rPr lang="en-GB" b="1" dirty="0" smtClean="0">
                <a:solidFill>
                  <a:srgbClr val="0070C0"/>
                </a:solidFill>
              </a:rPr>
              <a:t>  recommended by standards’</a:t>
            </a:r>
          </a:p>
          <a:p>
            <a:endParaRPr lang="en-GB" dirty="0" smtClean="0"/>
          </a:p>
          <a:p>
            <a:r>
              <a:rPr lang="en-GB" dirty="0" smtClean="0"/>
              <a:t>  OR</a:t>
            </a:r>
          </a:p>
          <a:p>
            <a:endParaRPr lang="en-GB" dirty="0" smtClean="0"/>
          </a:p>
          <a:p>
            <a:r>
              <a:rPr lang="en-GB" b="1" dirty="0" smtClean="0">
                <a:solidFill>
                  <a:srgbClr val="0070C0"/>
                </a:solidFill>
              </a:rPr>
              <a:t>‘A system with branch wastes serving ranges of fittings where some additional likelihood of loss of trap seal exists, due to increased siphonage or compression’</a:t>
            </a:r>
            <a:endParaRPr lang="en-GB"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 calcmode="lin" valueType="num">
                                      <p:cBhvr additive="base">
                                        <p:cTn id="3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2" end="2"/>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 calcmode="lin" valueType="num">
                                      <p:cBhvr additive="base">
                                        <p:cTn id="3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4">
                                            <p:txEl>
                                              <p:pRg st="7" end="7"/>
                                            </p:txEl>
                                          </p:spTgt>
                                        </p:tgtEl>
                                        <p:attrNameLst>
                                          <p:attrName>style.visibility</p:attrName>
                                        </p:attrNameLst>
                                      </p:cBhvr>
                                      <p:to>
                                        <p:strVal val="visible"/>
                                      </p:to>
                                    </p:set>
                                    <p:anim calcmode="lin" valueType="num">
                                      <p:cBhvr additive="base">
                                        <p:cTn id="41"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52600" y="2438400"/>
            <a:ext cx="5562600" cy="1384995"/>
          </a:xfrm>
          <a:prstGeom prst="rect">
            <a:avLst/>
          </a:prstGeom>
          <a:noFill/>
        </p:spPr>
        <p:txBody>
          <a:bodyPr wrap="square" rtlCol="0">
            <a:spAutoFit/>
          </a:bodyPr>
          <a:lstStyle/>
          <a:p>
            <a:pPr algn="ctr"/>
            <a:r>
              <a:rPr lang="en-GB" sz="2800" b="1" dirty="0" smtClean="0">
                <a:solidFill>
                  <a:srgbClr val="0070C0"/>
                </a:solidFill>
              </a:rPr>
              <a:t>What problems would we face and how would we modify the stack to negate them?</a:t>
            </a:r>
            <a:endParaRPr lang="en-US" sz="2800" b="1" dirty="0">
              <a:solidFill>
                <a:srgbClr val="0070C0"/>
              </a:solidFill>
            </a:endParaRPr>
          </a:p>
        </p:txBody>
      </p:sp>
    </p:spTree>
    <p:extLst>
      <p:ext uri="{BB962C8B-B14F-4D97-AF65-F5344CB8AC3E}">
        <p14:creationId xmlns:p14="http://schemas.microsoft.com/office/powerpoint/2010/main" xmlns="" val="515725805"/>
      </p:ext>
    </p:extLst>
  </p:cSld>
  <p:clrMapOvr>
    <a:masterClrMapping/>
  </p:clrMapOvr>
  <p:transition spd="slow"/>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8"/>
          <p:cNvSpPr>
            <a:spLocks noChangeArrowheads="1"/>
          </p:cNvSpPr>
          <p:nvPr/>
        </p:nvSpPr>
        <p:spPr bwMode="auto">
          <a:xfrm>
            <a:off x="0" y="0"/>
            <a:ext cx="9296400" cy="166199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square">
            <a:spAutoFit/>
          </a:bodyPr>
          <a:lstStyle/>
          <a:p>
            <a:pPr marL="342900" indent="-342900"/>
            <a:r>
              <a:rPr lang="en-US" altLang="zh-TW" sz="2800" b="1" dirty="0" smtClean="0">
                <a:solidFill>
                  <a:srgbClr val="000000"/>
                </a:solidFill>
                <a:latin typeface="Arial" panose="020B0604020202020204" pitchFamily="34" charset="0"/>
                <a:ea typeface="新細明體" pitchFamily="18" charset="-120"/>
                <a:cs typeface="Arial" panose="020B0604020202020204" pitchFamily="34" charset="0"/>
              </a:rPr>
              <a:t>   </a:t>
            </a:r>
            <a:r>
              <a:rPr lang="en-US" altLang="zh-TW" sz="2800" b="1" dirty="0" smtClean="0">
                <a:solidFill>
                  <a:srgbClr val="0070C0"/>
                </a:solidFill>
                <a:latin typeface="Arial" panose="020B0604020202020204" pitchFamily="34" charset="0"/>
                <a:ea typeface="新細明體" pitchFamily="18" charset="-120"/>
                <a:cs typeface="Arial" panose="020B0604020202020204" pitchFamily="34" charset="0"/>
              </a:rPr>
              <a:t>Modified Primary stack </a:t>
            </a:r>
          </a:p>
          <a:p>
            <a:pPr marL="342900" indent="-342900"/>
            <a:r>
              <a:rPr lang="en-US" altLang="zh-TW" sz="2800" b="1" dirty="0" smtClean="0">
                <a:solidFill>
                  <a:srgbClr val="0070C0"/>
                </a:solidFill>
                <a:latin typeface="Arial" panose="020B0604020202020204" pitchFamily="34" charset="0"/>
                <a:ea typeface="新細明體" pitchFamily="18" charset="-120"/>
                <a:cs typeface="Arial" panose="020B0604020202020204" pitchFamily="34" charset="0"/>
              </a:rPr>
              <a:t>   system </a:t>
            </a:r>
          </a:p>
          <a:p>
            <a:pPr marL="342900" indent="-342900"/>
            <a:endParaRPr lang="en-US" altLang="zh-TW" sz="2800" b="1" dirty="0">
              <a:solidFill>
                <a:srgbClr val="000000"/>
              </a:solidFill>
              <a:latin typeface="Arial" panose="020B0604020202020204" pitchFamily="34" charset="0"/>
              <a:ea typeface="新細明體" pitchFamily="18" charset="-120"/>
              <a:cs typeface="Arial" panose="020B0604020202020204" pitchFamily="34" charset="0"/>
            </a:endParaRPr>
          </a:p>
          <a:p>
            <a:pPr marL="342900" indent="-342900"/>
            <a:r>
              <a:rPr lang="en-US" altLang="zh-TW" dirty="0" smtClean="0">
                <a:solidFill>
                  <a:srgbClr val="000000"/>
                </a:solidFill>
                <a:latin typeface="Arial" panose="020B0604020202020204" pitchFamily="34" charset="0"/>
                <a:ea typeface="新細明體" pitchFamily="18" charset="-120"/>
                <a:cs typeface="Arial" panose="020B0604020202020204" pitchFamily="34" charset="0"/>
              </a:rPr>
              <a:t>	</a:t>
            </a:r>
            <a:endParaRPr lang="en-US" altLang="zh-TW" dirty="0">
              <a:solidFill>
                <a:srgbClr val="000000"/>
              </a:solidFill>
              <a:latin typeface="Arial" panose="020B0604020202020204" pitchFamily="34" charset="0"/>
              <a:ea typeface="新細明體" pitchFamily="18" charset="-120"/>
              <a:cs typeface="Arial" panose="020B0604020202020204" pitchFamily="34" charset="0"/>
            </a:endParaRPr>
          </a:p>
        </p:txBody>
      </p:sp>
      <p:pic>
        <p:nvPicPr>
          <p:cNvPr id="5" name="Picture 9"/>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648200" y="152400"/>
            <a:ext cx="4318000" cy="6477000"/>
          </a:xfrm>
          <a:prstGeom prst="rect">
            <a:avLst/>
          </a:prstGeom>
          <a:noFill/>
          <a:extLst>
            <a:ext uri="{909E8E84-426E-40DD-AFC4-6F175D3DCCD1}">
              <a14:hiddenFill xmlns:a14="http://schemas.microsoft.com/office/drawing/2010/main" xmlns="">
                <a:solidFill>
                  <a:srgbClr val="FFFFFF"/>
                </a:solidFill>
              </a14:hiddenFill>
            </a:ext>
          </a:extLst>
        </p:spPr>
      </p:pic>
      <p:sp>
        <p:nvSpPr>
          <p:cNvPr id="6" name="Rectangle 5"/>
          <p:cNvSpPr/>
          <p:nvPr/>
        </p:nvSpPr>
        <p:spPr>
          <a:xfrm>
            <a:off x="381000" y="997089"/>
            <a:ext cx="3657600" cy="5324535"/>
          </a:xfrm>
          <a:prstGeom prst="rect">
            <a:avLst/>
          </a:prstGeom>
        </p:spPr>
        <p:txBody>
          <a:bodyPr wrap="square">
            <a:spAutoFit/>
          </a:bodyPr>
          <a:lstStyle/>
          <a:p>
            <a:pPr algn="just"/>
            <a:r>
              <a:rPr lang="en-GB" sz="2000" b="1" dirty="0" smtClean="0">
                <a:solidFill>
                  <a:srgbClr val="0070C0"/>
                </a:solidFill>
              </a:rPr>
              <a:t>In buildings of more than five floors, the basic principle of installation is the same as for the low rise, but when siphonage to an appliance or group of appliances is likely, ventilation of the branch discharge pipe may be necessary. </a:t>
            </a:r>
          </a:p>
          <a:p>
            <a:r>
              <a:rPr lang="en-GB" sz="2000" b="1" dirty="0" smtClean="0">
                <a:solidFill>
                  <a:srgbClr val="0070C0"/>
                </a:solidFill>
              </a:rPr>
              <a:t>If ‘compression’ </a:t>
            </a:r>
            <a:r>
              <a:rPr lang="en-GB" sz="2000" dirty="0" smtClean="0"/>
              <a:t>(compression of the air at the bottom of the stack by heavy flow) </a:t>
            </a:r>
            <a:r>
              <a:rPr lang="en-GB" sz="2000" b="1" dirty="0" smtClean="0">
                <a:solidFill>
                  <a:srgbClr val="0070C0"/>
                </a:solidFill>
              </a:rPr>
              <a:t>is  possible, the main discharge stack must be ventilated.</a:t>
            </a:r>
          </a:p>
          <a:p>
            <a:r>
              <a:rPr lang="en-GB" sz="2000" b="1" dirty="0" smtClean="0">
                <a:solidFill>
                  <a:srgbClr val="0070C0"/>
                </a:solidFill>
              </a:rPr>
              <a:t>Depending on the number of appliances, we may increase the size to 125mm / 150mm or more</a:t>
            </a:r>
            <a:endParaRPr lang="en-GB" sz="2000" b="1" dirty="0">
              <a:solidFill>
                <a:srgbClr val="0070C0"/>
              </a:solidFill>
            </a:endParaRPr>
          </a:p>
        </p:txBody>
      </p:sp>
      <p:cxnSp>
        <p:nvCxnSpPr>
          <p:cNvPr id="3" name="Straight Arrow Connector 2"/>
          <p:cNvCxnSpPr/>
          <p:nvPr/>
        </p:nvCxnSpPr>
        <p:spPr>
          <a:xfrm flipH="1" flipV="1">
            <a:off x="7696200" y="5943600"/>
            <a:ext cx="762000" cy="7620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3733800" y="4620236"/>
            <a:ext cx="3200400" cy="942364"/>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8382237" y="5919870"/>
            <a:ext cx="609600" cy="400110"/>
          </a:xfrm>
          <a:prstGeom prst="rect">
            <a:avLst/>
          </a:prstGeom>
          <a:noFill/>
        </p:spPr>
        <p:txBody>
          <a:bodyPr wrap="square" rtlCol="0">
            <a:spAutoFit/>
          </a:bodyPr>
          <a:lstStyle/>
          <a:p>
            <a:r>
              <a:rPr lang="en-GB" sz="1000" dirty="0" smtClean="0"/>
              <a:t>Over 5 storey</a:t>
            </a:r>
            <a:endParaRPr lang="en-GB" sz="1000" dirty="0"/>
          </a:p>
        </p:txBody>
      </p:sp>
    </p:spTree>
    <p:extLst>
      <p:ext uri="{BB962C8B-B14F-4D97-AF65-F5344CB8AC3E}">
        <p14:creationId xmlns:p14="http://schemas.microsoft.com/office/powerpoint/2010/main" xmlns="" val="197561937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074" name="Picture 2" descr="C:\Users\fad-an\Desktop\cross flow.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648200" y="304800"/>
            <a:ext cx="4214812" cy="5791200"/>
          </a:xfrm>
          <a:prstGeom prst="rect">
            <a:avLst/>
          </a:prstGeom>
          <a:noFill/>
          <a:ln w="28575">
            <a:solidFill>
              <a:schemeClr val="tx1"/>
            </a:solidFill>
          </a:ln>
          <a:extLst>
            <a:ext uri="{909E8E84-426E-40DD-AFC4-6F175D3DCCD1}">
              <a14:hiddenFill xmlns:a14="http://schemas.microsoft.com/office/drawing/2010/main" xmlns="">
                <a:solidFill>
                  <a:srgbClr val="FFFFFF"/>
                </a:solidFill>
              </a14:hiddenFill>
            </a:ext>
          </a:extLst>
        </p:spPr>
      </p:pic>
      <p:sp>
        <p:nvSpPr>
          <p:cNvPr id="2" name="TextBox 1"/>
          <p:cNvSpPr txBox="1"/>
          <p:nvPr/>
        </p:nvSpPr>
        <p:spPr>
          <a:xfrm>
            <a:off x="4643926" y="6103121"/>
            <a:ext cx="4219085" cy="646331"/>
          </a:xfrm>
          <a:prstGeom prst="rect">
            <a:avLst/>
          </a:prstGeom>
          <a:noFill/>
        </p:spPr>
        <p:txBody>
          <a:bodyPr wrap="square" rtlCol="0">
            <a:spAutoFit/>
          </a:bodyPr>
          <a:lstStyle/>
          <a:p>
            <a:pPr algn="ctr"/>
            <a:r>
              <a:rPr lang="en-GB" b="1" dirty="0" smtClean="0">
                <a:solidFill>
                  <a:srgbClr val="0070C0"/>
                </a:solidFill>
              </a:rPr>
              <a:t>Permitted Stack connections avoiding </a:t>
            </a:r>
          </a:p>
          <a:p>
            <a:pPr algn="ctr"/>
            <a:r>
              <a:rPr lang="en-GB" b="1" dirty="0" smtClean="0">
                <a:solidFill>
                  <a:srgbClr val="0070C0"/>
                </a:solidFill>
              </a:rPr>
              <a:t>cross flow</a:t>
            </a:r>
            <a:endParaRPr lang="en-GB" b="1" dirty="0">
              <a:solidFill>
                <a:srgbClr val="0070C0"/>
              </a:solidFill>
            </a:endParaRPr>
          </a:p>
        </p:txBody>
      </p:sp>
      <p:pic>
        <p:nvPicPr>
          <p:cNvPr id="2050" name="Picture 2" descr="C:\Users\fad-an\Desktop\cross flow2.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914400" y="1676400"/>
            <a:ext cx="2819401" cy="4825024"/>
          </a:xfrm>
          <a:prstGeom prst="rect">
            <a:avLst/>
          </a:prstGeom>
          <a:noFill/>
          <a:ln w="19050">
            <a:solidFill>
              <a:schemeClr val="tx1"/>
            </a:solidFill>
          </a:ln>
          <a:extLst>
            <a:ext uri="{909E8E84-426E-40DD-AFC4-6F175D3DCCD1}">
              <a14:hiddenFill xmlns:a14="http://schemas.microsoft.com/office/drawing/2010/main" xmlns="">
                <a:solidFill>
                  <a:srgbClr val="FFFFFF"/>
                </a:solidFill>
              </a14:hiddenFill>
            </a:ext>
          </a:extLst>
        </p:spPr>
      </p:pic>
      <p:sp>
        <p:nvSpPr>
          <p:cNvPr id="3" name="TextBox 2"/>
          <p:cNvSpPr txBox="1"/>
          <p:nvPr/>
        </p:nvSpPr>
        <p:spPr>
          <a:xfrm>
            <a:off x="152400" y="0"/>
            <a:ext cx="2978921" cy="646331"/>
          </a:xfrm>
          <a:prstGeom prst="rect">
            <a:avLst/>
          </a:prstGeom>
          <a:noFill/>
        </p:spPr>
        <p:txBody>
          <a:bodyPr wrap="square" rtlCol="0">
            <a:spAutoFit/>
          </a:bodyPr>
          <a:lstStyle/>
          <a:p>
            <a:r>
              <a:rPr lang="en-GB" sz="3600" b="1" dirty="0" smtClean="0">
                <a:solidFill>
                  <a:srgbClr val="0070C0"/>
                </a:solidFill>
              </a:rPr>
              <a:t>Cross Flow</a:t>
            </a:r>
            <a:endParaRPr lang="en-GB" sz="3600" b="1" dirty="0">
              <a:solidFill>
                <a:srgbClr val="0070C0"/>
              </a:solidFill>
            </a:endParaRPr>
          </a:p>
        </p:txBody>
      </p:sp>
      <p:sp>
        <p:nvSpPr>
          <p:cNvPr id="4" name="TextBox 3"/>
          <p:cNvSpPr txBox="1"/>
          <p:nvPr/>
        </p:nvSpPr>
        <p:spPr>
          <a:xfrm>
            <a:off x="1219200" y="3124200"/>
            <a:ext cx="609600" cy="369332"/>
          </a:xfrm>
          <a:prstGeom prst="rect">
            <a:avLst/>
          </a:prstGeom>
          <a:solidFill>
            <a:schemeClr val="bg1">
              <a:lumMod val="95000"/>
            </a:schemeClr>
          </a:solidFill>
        </p:spPr>
        <p:txBody>
          <a:bodyPr wrap="square" rtlCol="0">
            <a:spAutoFit/>
          </a:bodyPr>
          <a:lstStyle/>
          <a:p>
            <a:r>
              <a:rPr lang="en-GB" sz="900" dirty="0" smtClean="0"/>
              <a:t>Junction</a:t>
            </a:r>
          </a:p>
          <a:p>
            <a:endParaRPr lang="en-GB" sz="900" dirty="0"/>
          </a:p>
        </p:txBody>
      </p:sp>
      <p:cxnSp>
        <p:nvCxnSpPr>
          <p:cNvPr id="6" name="Straight Arrow Connector 5"/>
          <p:cNvCxnSpPr/>
          <p:nvPr/>
        </p:nvCxnSpPr>
        <p:spPr>
          <a:xfrm>
            <a:off x="3733800" y="4648200"/>
            <a:ext cx="1066800" cy="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2133600" y="1066800"/>
            <a:ext cx="0" cy="609600"/>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sp>
        <p:nvSpPr>
          <p:cNvPr id="8" name="TextBox 7"/>
          <p:cNvSpPr txBox="1"/>
          <p:nvPr/>
        </p:nvSpPr>
        <p:spPr>
          <a:xfrm>
            <a:off x="1295400" y="723818"/>
            <a:ext cx="2057400" cy="369332"/>
          </a:xfrm>
          <a:prstGeom prst="rect">
            <a:avLst/>
          </a:prstGeom>
          <a:noFill/>
        </p:spPr>
        <p:txBody>
          <a:bodyPr wrap="square" rtlCol="0">
            <a:spAutoFit/>
          </a:bodyPr>
          <a:lstStyle/>
          <a:p>
            <a:r>
              <a:rPr lang="en-GB" dirty="0" smtClean="0"/>
              <a:t>Simply illustrated</a:t>
            </a:r>
            <a:endParaRPr lang="en-GB" dirty="0"/>
          </a:p>
        </p:txBody>
      </p:sp>
    </p:spTree>
    <p:extLst>
      <p:ext uri="{BB962C8B-B14F-4D97-AF65-F5344CB8AC3E}">
        <p14:creationId xmlns:p14="http://schemas.microsoft.com/office/powerpoint/2010/main" xmlns="" val="2245876968"/>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2400" y="0"/>
            <a:ext cx="1676400" cy="838200"/>
          </a:xfrm>
        </p:spPr>
        <p:txBody>
          <a:bodyPr>
            <a:normAutofit/>
          </a:bodyPr>
          <a:lstStyle/>
          <a:p>
            <a:pPr algn="l"/>
            <a:r>
              <a:rPr lang="en-US" sz="3200" b="1" dirty="0" smtClean="0">
                <a:solidFill>
                  <a:srgbClr val="0070C0"/>
                </a:solidFill>
                <a:latin typeface="Arial" panose="020B0604020202020204" pitchFamily="34" charset="0"/>
                <a:cs typeface="Arial" panose="020B0604020202020204" pitchFamily="34" charset="0"/>
              </a:rPr>
              <a:t>Traps </a:t>
            </a:r>
            <a:endParaRPr lang="en-IN" sz="3200" b="1" dirty="0">
              <a:solidFill>
                <a:srgbClr val="0070C0"/>
              </a:solidFill>
              <a:latin typeface="Arial" panose="020B0604020202020204" pitchFamily="34" charset="0"/>
              <a:cs typeface="Arial" panose="020B0604020202020204" pitchFamily="34" charset="0"/>
            </a:endParaRPr>
          </a:p>
        </p:txBody>
      </p:sp>
      <p:pic>
        <p:nvPicPr>
          <p:cNvPr id="5" name="Picture 4" descr="http://www.propertybharat.com/images/construction/Traps-according-to-shapes.jpg"/>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04800" y="3352800"/>
            <a:ext cx="5334000" cy="2133600"/>
          </a:xfrm>
          <a:prstGeom prst="rect">
            <a:avLst/>
          </a:prstGeom>
          <a:noFill/>
          <a:ln>
            <a:noFill/>
          </a:ln>
        </p:spPr>
      </p:pic>
      <p:sp>
        <p:nvSpPr>
          <p:cNvPr id="10" name="Rectangle 9"/>
          <p:cNvSpPr/>
          <p:nvPr/>
        </p:nvSpPr>
        <p:spPr>
          <a:xfrm>
            <a:off x="304800" y="762000"/>
            <a:ext cx="8458200" cy="2523768"/>
          </a:xfrm>
          <a:prstGeom prst="rect">
            <a:avLst/>
          </a:prstGeom>
        </p:spPr>
        <p:txBody>
          <a:bodyPr wrap="square">
            <a:spAutoFit/>
          </a:bodyPr>
          <a:lstStyle/>
          <a:p>
            <a:pPr algn="just">
              <a:buNone/>
            </a:pPr>
            <a:r>
              <a:rPr lang="en-US" sz="2000" dirty="0">
                <a:latin typeface="Arial" panose="020B0604020202020204" pitchFamily="34" charset="0"/>
                <a:cs typeface="Arial" panose="020B0604020202020204" pitchFamily="34" charset="0"/>
              </a:rPr>
              <a:t>A trap is a depression or a bent fitting always full with water maintaining the water seal. The </a:t>
            </a:r>
            <a:r>
              <a:rPr lang="en-US" sz="2000" b="1" dirty="0">
                <a:solidFill>
                  <a:srgbClr val="0070C0"/>
                </a:solidFill>
                <a:latin typeface="Arial" panose="020B0604020202020204" pitchFamily="34" charset="0"/>
                <a:cs typeface="Arial" panose="020B0604020202020204" pitchFamily="34" charset="0"/>
              </a:rPr>
              <a:t>depth of the water seal varies from 25 mm to 75 mm. </a:t>
            </a:r>
            <a:r>
              <a:rPr lang="en-US" sz="2000" dirty="0">
                <a:latin typeface="Arial" panose="020B0604020202020204" pitchFamily="34" charset="0"/>
                <a:cs typeface="Arial" panose="020B0604020202020204" pitchFamily="34" charset="0"/>
              </a:rPr>
              <a:t>It prevents the passage of foul air or gases. A trap should possess adequate water seal at all times and should be made of non absorbent material. It should be </a:t>
            </a:r>
            <a:r>
              <a:rPr lang="en-US" sz="2000" b="1" dirty="0">
                <a:solidFill>
                  <a:srgbClr val="0070C0"/>
                </a:solidFill>
                <a:latin typeface="Arial" panose="020B0604020202020204" pitchFamily="34" charset="0"/>
                <a:cs typeface="Arial" panose="020B0604020202020204" pitchFamily="34" charset="0"/>
              </a:rPr>
              <a:t>free from any projections, angles that are obstructive in nature.  </a:t>
            </a:r>
            <a:endParaRPr lang="en-US" sz="2000" b="1" dirty="0" smtClean="0">
              <a:solidFill>
                <a:srgbClr val="0070C0"/>
              </a:solidFill>
              <a:latin typeface="Arial" panose="020B0604020202020204" pitchFamily="34" charset="0"/>
              <a:cs typeface="Arial" panose="020B0604020202020204" pitchFamily="34" charset="0"/>
            </a:endParaRPr>
          </a:p>
          <a:p>
            <a:pPr algn="just">
              <a:buNone/>
            </a:pPr>
            <a:r>
              <a:rPr lang="en-US" sz="2000" dirty="0" smtClean="0">
                <a:latin typeface="Arial" panose="020B0604020202020204" pitchFamily="34" charset="0"/>
                <a:cs typeface="Arial" panose="020B0604020202020204" pitchFamily="34" charset="0"/>
              </a:rPr>
              <a:t>The </a:t>
            </a:r>
            <a:r>
              <a:rPr lang="en-US" sz="2000" b="1" dirty="0">
                <a:solidFill>
                  <a:srgbClr val="0070C0"/>
                </a:solidFill>
                <a:latin typeface="Arial" panose="020B0604020202020204" pitchFamily="34" charset="0"/>
                <a:cs typeface="Arial" panose="020B0604020202020204" pitchFamily="34" charset="0"/>
              </a:rPr>
              <a:t>surfaces should be smooth </a:t>
            </a:r>
            <a:r>
              <a:rPr lang="en-US" sz="2000" b="1" dirty="0" smtClean="0">
                <a:solidFill>
                  <a:srgbClr val="0070C0"/>
                </a:solidFill>
                <a:latin typeface="Arial" panose="020B0604020202020204" pitchFamily="34" charset="0"/>
                <a:cs typeface="Arial" panose="020B0604020202020204" pitchFamily="34" charset="0"/>
              </a:rPr>
              <a:t>so </a:t>
            </a:r>
            <a:r>
              <a:rPr lang="en-US" sz="2000" b="1" dirty="0">
                <a:solidFill>
                  <a:srgbClr val="0070C0"/>
                </a:solidFill>
                <a:latin typeface="Arial" panose="020B0604020202020204" pitchFamily="34" charset="0"/>
                <a:cs typeface="Arial" panose="020B0604020202020204" pitchFamily="34" charset="0"/>
              </a:rPr>
              <a:t>that dirt does not stick to it.</a:t>
            </a:r>
          </a:p>
          <a:p>
            <a:pPr>
              <a:buNone/>
            </a:pPr>
            <a:endParaRPr lang="en-US" dirty="0"/>
          </a:p>
        </p:txBody>
      </p:sp>
      <p:pic>
        <p:nvPicPr>
          <p:cNvPr id="40962" name="Picture 2" descr="TrapTerminology"/>
          <p:cNvPicPr>
            <a:picLocks noChangeAspect="1" noChangeArrowheads="1"/>
          </p:cNvPicPr>
          <p:nvPr/>
        </p:nvPicPr>
        <p:blipFill>
          <a:blip r:embed="rId3" cstate="print"/>
          <a:srcRect/>
          <a:stretch>
            <a:fillRect/>
          </a:stretch>
        </p:blipFill>
        <p:spPr bwMode="auto">
          <a:xfrm>
            <a:off x="5791200" y="4343400"/>
            <a:ext cx="3352800" cy="234696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457200" y="660975"/>
            <a:ext cx="8153400" cy="646331"/>
          </a:xfrm>
          <a:prstGeom prst="rect">
            <a:avLst/>
          </a:prstGeom>
          <a:noFill/>
        </p:spPr>
        <p:txBody>
          <a:bodyPr wrap="square" rtlCol="0">
            <a:spAutoFit/>
          </a:bodyPr>
          <a:lstStyle/>
          <a:p>
            <a:r>
              <a:rPr lang="en-GB" b="1" dirty="0" smtClean="0">
                <a:solidFill>
                  <a:srgbClr val="0070C0"/>
                </a:solidFill>
              </a:rPr>
              <a:t>A discharge of fluid </a:t>
            </a:r>
            <a:r>
              <a:rPr lang="en-GB" dirty="0" smtClean="0"/>
              <a:t>from a sanitary fitting appliance into waste, soil or drain pipe </a:t>
            </a:r>
            <a:r>
              <a:rPr lang="en-GB" b="1" dirty="0" smtClean="0">
                <a:solidFill>
                  <a:srgbClr val="0070C0"/>
                </a:solidFill>
              </a:rPr>
              <a:t>is a random occurrence of short duration</a:t>
            </a:r>
            <a:r>
              <a:rPr lang="en-GB" dirty="0" smtClean="0"/>
              <a:t> of characteristic curve shape as shown below.</a:t>
            </a:r>
            <a:endParaRPr lang="en-GB" dirty="0"/>
          </a:p>
        </p:txBody>
      </p:sp>
      <p:pic>
        <p:nvPicPr>
          <p:cNvPr id="1026" name="Picture 2" descr="C:\Users\fad-an\Desktop\water flow.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749609" y="1524000"/>
            <a:ext cx="3438525" cy="1733550"/>
          </a:xfrm>
          <a:prstGeom prst="rect">
            <a:avLst/>
          </a:prstGeom>
          <a:noFill/>
          <a:ln w="28575">
            <a:solidFill>
              <a:schemeClr val="tx1"/>
            </a:solidFill>
          </a:ln>
          <a:extLst>
            <a:ext uri="{909E8E84-426E-40DD-AFC4-6F175D3DCCD1}">
              <a14:hiddenFill xmlns:a14="http://schemas.microsoft.com/office/drawing/2010/main" xmlns="">
                <a:solidFill>
                  <a:srgbClr val="FFFFFF"/>
                </a:solidFill>
              </a14:hiddenFill>
            </a:ext>
          </a:extLst>
        </p:spPr>
      </p:pic>
      <p:sp>
        <p:nvSpPr>
          <p:cNvPr id="3" name="TextBox 2"/>
          <p:cNvSpPr txBox="1"/>
          <p:nvPr/>
        </p:nvSpPr>
        <p:spPr>
          <a:xfrm>
            <a:off x="533400" y="3657600"/>
            <a:ext cx="8153400" cy="923330"/>
          </a:xfrm>
          <a:prstGeom prst="rect">
            <a:avLst/>
          </a:prstGeom>
          <a:noFill/>
        </p:spPr>
        <p:txBody>
          <a:bodyPr wrap="square" rtlCol="0">
            <a:spAutoFit/>
          </a:bodyPr>
          <a:lstStyle/>
          <a:p>
            <a:r>
              <a:rPr lang="en-GB" dirty="0" smtClean="0"/>
              <a:t>Flows in waste occur as </a:t>
            </a:r>
            <a:r>
              <a:rPr lang="en-GB" b="1" dirty="0" smtClean="0">
                <a:solidFill>
                  <a:srgbClr val="0070C0"/>
                </a:solidFill>
              </a:rPr>
              <a:t>surges, or plugs of fluid, which last for a short time. </a:t>
            </a:r>
            <a:r>
              <a:rPr lang="en-GB" dirty="0" smtClean="0"/>
              <a:t>The pipe </a:t>
            </a:r>
            <a:r>
              <a:rPr lang="en-GB" b="1" dirty="0" smtClean="0">
                <a:solidFill>
                  <a:srgbClr val="0070C0"/>
                </a:solidFill>
              </a:rPr>
              <a:t>flows full initially and a partially evacuated space appears towards the end of this discharge </a:t>
            </a:r>
            <a:r>
              <a:rPr lang="en-GB" dirty="0" smtClean="0"/>
              <a:t>as shown below.</a:t>
            </a:r>
            <a:endParaRPr lang="en-GB" dirty="0"/>
          </a:p>
        </p:txBody>
      </p:sp>
      <p:sp>
        <p:nvSpPr>
          <p:cNvPr id="4" name="TextBox 3"/>
          <p:cNvSpPr txBox="1"/>
          <p:nvPr/>
        </p:nvSpPr>
        <p:spPr>
          <a:xfrm>
            <a:off x="304800" y="76200"/>
            <a:ext cx="5791200" cy="584775"/>
          </a:xfrm>
          <a:prstGeom prst="rect">
            <a:avLst/>
          </a:prstGeom>
          <a:noFill/>
        </p:spPr>
        <p:txBody>
          <a:bodyPr wrap="square" rtlCol="0">
            <a:spAutoFit/>
          </a:bodyPr>
          <a:lstStyle/>
          <a:p>
            <a:r>
              <a:rPr lang="en-GB" sz="3200" b="1" dirty="0" smtClean="0">
                <a:solidFill>
                  <a:srgbClr val="0070C0"/>
                </a:solidFill>
              </a:rPr>
              <a:t> FLUID FLOW IN WASTE PIPES</a:t>
            </a:r>
            <a:endParaRPr lang="en-GB" sz="3200" b="1" dirty="0">
              <a:solidFill>
                <a:srgbClr val="0070C0"/>
              </a:solidFill>
            </a:endParaRPr>
          </a:p>
        </p:txBody>
      </p:sp>
      <p:pic>
        <p:nvPicPr>
          <p:cNvPr id="1027" name="Picture 3" descr="C:\Users\fad-an\Desktop\water flow 2.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239354" y="4724400"/>
            <a:ext cx="4557713" cy="1872418"/>
          </a:xfrm>
          <a:prstGeom prst="rect">
            <a:avLst/>
          </a:prstGeom>
          <a:noFill/>
          <a:ln w="38100">
            <a:solidFill>
              <a:schemeClr val="tx1"/>
            </a:solidFill>
          </a:ln>
          <a:extLst>
            <a:ext uri="{909E8E84-426E-40DD-AFC4-6F175D3DCCD1}">
              <a14:hiddenFill xmlns:a14="http://schemas.microsoft.com/office/drawing/2010/main" xmlns="">
                <a:solidFill>
                  <a:srgbClr val="FFFFFF"/>
                </a:solidFill>
              </a14:hiddenFill>
            </a:ext>
          </a:extLst>
        </p:spPr>
      </p:pic>
      <p:cxnSp>
        <p:nvCxnSpPr>
          <p:cNvPr id="6" name="Straight Arrow Connector 5"/>
          <p:cNvCxnSpPr/>
          <p:nvPr/>
        </p:nvCxnSpPr>
        <p:spPr>
          <a:xfrm flipH="1">
            <a:off x="4724400" y="4343400"/>
            <a:ext cx="685800" cy="53340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637487114"/>
      </p:ext>
    </p:extLst>
  </p:cSld>
  <p:clrMapOvr>
    <a:masterClrMapping/>
  </p:clrMapOvr>
  <p:transition spd="slow"/>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76200"/>
            <a:ext cx="5791200" cy="584775"/>
          </a:xfrm>
          <a:prstGeom prst="rect">
            <a:avLst/>
          </a:prstGeom>
          <a:noFill/>
        </p:spPr>
        <p:txBody>
          <a:bodyPr wrap="square" rtlCol="0">
            <a:spAutoFit/>
          </a:bodyPr>
          <a:lstStyle/>
          <a:p>
            <a:r>
              <a:rPr lang="en-GB" sz="3200" b="1" dirty="0" smtClean="0">
                <a:solidFill>
                  <a:srgbClr val="0070C0"/>
                </a:solidFill>
              </a:rPr>
              <a:t> FLUID FLOW IN WASTE PIPES</a:t>
            </a:r>
            <a:endParaRPr lang="en-GB" sz="3200" b="1" dirty="0">
              <a:solidFill>
                <a:srgbClr val="0070C0"/>
              </a:solidFill>
            </a:endParaRPr>
          </a:p>
        </p:txBody>
      </p:sp>
      <p:sp>
        <p:nvSpPr>
          <p:cNvPr id="3" name="TextBox 2"/>
          <p:cNvSpPr txBox="1"/>
          <p:nvPr/>
        </p:nvSpPr>
        <p:spPr>
          <a:xfrm>
            <a:off x="304800" y="762000"/>
            <a:ext cx="8077200" cy="5940088"/>
          </a:xfrm>
          <a:prstGeom prst="rect">
            <a:avLst/>
          </a:prstGeom>
          <a:noFill/>
        </p:spPr>
        <p:txBody>
          <a:bodyPr wrap="square" rtlCol="0">
            <a:spAutoFit/>
          </a:bodyPr>
          <a:lstStyle/>
          <a:p>
            <a:pPr marL="285750" indent="-285750" algn="just">
              <a:buFont typeface="Arial" panose="020B0604020202020204" pitchFamily="34" charset="0"/>
              <a:buChar char="•"/>
            </a:pPr>
            <a:r>
              <a:rPr lang="en-GB" sz="2000" b="1" dirty="0" smtClean="0">
                <a:solidFill>
                  <a:srgbClr val="0070C0"/>
                </a:solidFill>
              </a:rPr>
              <a:t>Separation between the water attempting to remain in the trap and the water plug falling into the soil stack causes an air pocket to form. </a:t>
            </a:r>
          </a:p>
          <a:p>
            <a:pPr marL="285750" indent="-285750" algn="just">
              <a:buFont typeface="Arial" panose="020B0604020202020204" pitchFamily="34" charset="0"/>
              <a:buChar char="•"/>
            </a:pPr>
            <a:endParaRPr lang="en-GB" sz="2000" b="1" dirty="0" smtClean="0">
              <a:solidFill>
                <a:srgbClr val="0070C0"/>
              </a:solidFill>
            </a:endParaRPr>
          </a:p>
          <a:p>
            <a:pPr marL="285750" indent="-285750" algn="just">
              <a:buFont typeface="Arial" panose="020B0604020202020204" pitchFamily="34" charset="0"/>
              <a:buChar char="•"/>
            </a:pPr>
            <a:r>
              <a:rPr lang="en-GB" sz="2000" b="1" dirty="0" smtClean="0">
                <a:solidFill>
                  <a:srgbClr val="0070C0"/>
                </a:solidFill>
              </a:rPr>
              <a:t>The pressure of the discharge may be enough to syphon most of the water away from the trap, leaving an inadequate or even non-existent seal.</a:t>
            </a:r>
          </a:p>
          <a:p>
            <a:pPr marL="285750" indent="-285750" algn="just">
              <a:buFont typeface="Arial" panose="020B0604020202020204" pitchFamily="34" charset="0"/>
              <a:buChar char="•"/>
            </a:pPr>
            <a:r>
              <a:rPr lang="en-GB" sz="2000" b="1" dirty="0" smtClean="0">
                <a:solidFill>
                  <a:srgbClr val="0070C0"/>
                </a:solidFill>
              </a:rPr>
              <a:t>How can we avoid this problem ?? </a:t>
            </a:r>
          </a:p>
          <a:p>
            <a:pPr marL="285750" indent="-285750" algn="just">
              <a:buFont typeface="Arial" panose="020B0604020202020204" pitchFamily="34" charset="0"/>
              <a:buChar char="•"/>
            </a:pPr>
            <a:endParaRPr lang="en-GB" sz="2000" b="1" dirty="0" smtClean="0">
              <a:solidFill>
                <a:srgbClr val="0070C0"/>
              </a:solidFill>
            </a:endParaRPr>
          </a:p>
          <a:p>
            <a:pPr marL="285750" indent="-285750" algn="just">
              <a:buFont typeface="Arial" panose="020B0604020202020204" pitchFamily="34" charset="0"/>
              <a:buChar char="•"/>
            </a:pPr>
            <a:r>
              <a:rPr lang="en-GB" sz="2000" b="1" dirty="0">
                <a:solidFill>
                  <a:srgbClr val="0070C0"/>
                </a:solidFill>
              </a:rPr>
              <a:t>S</a:t>
            </a:r>
            <a:r>
              <a:rPr lang="en-GB" sz="2000" b="1" dirty="0" smtClean="0">
                <a:solidFill>
                  <a:srgbClr val="0070C0"/>
                </a:solidFill>
              </a:rPr>
              <a:t>izing the waste pipe bore.</a:t>
            </a:r>
          </a:p>
          <a:p>
            <a:pPr marL="285750" indent="-285750" algn="just">
              <a:buFont typeface="Arial" panose="020B0604020202020204" pitchFamily="34" charset="0"/>
              <a:buChar char="•"/>
            </a:pPr>
            <a:r>
              <a:rPr lang="en-GB" sz="2000" b="1" dirty="0">
                <a:solidFill>
                  <a:srgbClr val="0070C0"/>
                </a:solidFill>
              </a:rPr>
              <a:t>T</a:t>
            </a:r>
            <a:r>
              <a:rPr lang="en-GB" sz="2000" b="1" dirty="0" smtClean="0">
                <a:solidFill>
                  <a:srgbClr val="0070C0"/>
                </a:solidFill>
              </a:rPr>
              <a:t>he length of the waste pipe itself. </a:t>
            </a:r>
          </a:p>
          <a:p>
            <a:pPr marL="285750" indent="-285750" algn="just">
              <a:buFont typeface="Arial" panose="020B0604020202020204" pitchFamily="34" charset="0"/>
              <a:buChar char="•"/>
            </a:pPr>
            <a:r>
              <a:rPr lang="en-GB" sz="2000" b="1" dirty="0">
                <a:solidFill>
                  <a:srgbClr val="0070C0"/>
                </a:solidFill>
              </a:rPr>
              <a:t>T</a:t>
            </a:r>
            <a:r>
              <a:rPr lang="en-GB" sz="2000" b="1" dirty="0" smtClean="0">
                <a:solidFill>
                  <a:srgbClr val="0070C0"/>
                </a:solidFill>
              </a:rPr>
              <a:t>he slope of the discharge to the main stack.</a:t>
            </a:r>
          </a:p>
          <a:p>
            <a:pPr marL="285750" indent="-285750" algn="just">
              <a:buFont typeface="Arial" panose="020B0604020202020204" pitchFamily="34" charset="0"/>
              <a:buChar char="•"/>
            </a:pPr>
            <a:endParaRPr lang="en-GB" sz="2000" b="1" dirty="0">
              <a:solidFill>
                <a:srgbClr val="0070C0"/>
              </a:solidFill>
            </a:endParaRPr>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r>
              <a:rPr lang="en-GB" sz="2000" dirty="0" smtClean="0"/>
              <a:t>This, for a hand basin, is typically </a:t>
            </a:r>
            <a:r>
              <a:rPr lang="en-GB" sz="2000" b="1" dirty="0" smtClean="0">
                <a:solidFill>
                  <a:srgbClr val="0070C0"/>
                </a:solidFill>
              </a:rPr>
              <a:t>32mm waste pipe diameter</a:t>
            </a:r>
            <a:r>
              <a:rPr lang="en-GB" sz="2000" dirty="0" smtClean="0"/>
              <a:t>, with </a:t>
            </a:r>
            <a:r>
              <a:rPr lang="en-GB" sz="2000" b="1" dirty="0" smtClean="0">
                <a:solidFill>
                  <a:srgbClr val="0070C0"/>
                </a:solidFill>
              </a:rPr>
              <a:t>length restricted to 1.7m maximum</a:t>
            </a:r>
            <a:r>
              <a:rPr lang="en-GB" sz="2000" dirty="0" smtClean="0"/>
              <a:t> at a slope of </a:t>
            </a:r>
            <a:r>
              <a:rPr lang="en-GB" sz="2000" b="1" dirty="0" smtClean="0">
                <a:solidFill>
                  <a:srgbClr val="0070C0"/>
                </a:solidFill>
              </a:rPr>
              <a:t>20mm/m………………. (the basis of our discharge units)</a:t>
            </a:r>
          </a:p>
          <a:p>
            <a:pPr marL="285750" indent="-285750" algn="just">
              <a:buFont typeface="Arial" panose="020B0604020202020204" pitchFamily="34" charset="0"/>
              <a:buChar char="•"/>
            </a:pPr>
            <a:endParaRPr lang="en-GB" sz="2000" b="1" dirty="0">
              <a:solidFill>
                <a:srgbClr val="0070C0"/>
              </a:solidFill>
            </a:endParaRPr>
          </a:p>
          <a:p>
            <a:pPr marL="285750" indent="-285750" algn="just">
              <a:buFont typeface="Arial" panose="020B0604020202020204" pitchFamily="34" charset="0"/>
              <a:buChar char="•"/>
            </a:pPr>
            <a:r>
              <a:rPr lang="en-GB" sz="2000" b="1" dirty="0" smtClean="0">
                <a:solidFill>
                  <a:srgbClr val="0070C0"/>
                </a:solidFill>
              </a:rPr>
              <a:t>Note…… we can extend the run to the fitting if we ‘adjust’ the diameter of the waste pipe.</a:t>
            </a:r>
            <a:endParaRPr lang="en-GB" sz="2000" b="1" dirty="0">
              <a:solidFill>
                <a:srgbClr val="0070C0"/>
              </a:solidFill>
            </a:endParaRPr>
          </a:p>
        </p:txBody>
      </p:sp>
      <p:cxnSp>
        <p:nvCxnSpPr>
          <p:cNvPr id="5" name="Straight Connector 4"/>
          <p:cNvCxnSpPr/>
          <p:nvPr/>
        </p:nvCxnSpPr>
        <p:spPr>
          <a:xfrm>
            <a:off x="3352800" y="4495800"/>
            <a:ext cx="2514600" cy="0"/>
          </a:xfrm>
          <a:prstGeom prst="line">
            <a:avLst/>
          </a:prstGeom>
          <a:ln w="57150"/>
        </p:spPr>
        <p:style>
          <a:lnRef idx="1">
            <a:schemeClr val="accent1"/>
          </a:lnRef>
          <a:fillRef idx="0">
            <a:schemeClr val="accent1"/>
          </a:fillRef>
          <a:effectRef idx="0">
            <a:schemeClr val="accent1"/>
          </a:effectRef>
          <a:fontRef idx="minor">
            <a:schemeClr val="tx1"/>
          </a:fontRef>
        </p:style>
      </p:cxnSp>
      <p:sp>
        <p:nvSpPr>
          <p:cNvPr id="4" name="5-Point Star 3"/>
          <p:cNvSpPr/>
          <p:nvPr/>
        </p:nvSpPr>
        <p:spPr>
          <a:xfrm>
            <a:off x="336847" y="1723046"/>
            <a:ext cx="228600" cy="228600"/>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3" descr="C:\Users\fad-an\Desktop\water flow 2.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486400" y="2438400"/>
            <a:ext cx="3524138" cy="1447800"/>
          </a:xfrm>
          <a:prstGeom prst="rect">
            <a:avLst/>
          </a:prstGeom>
          <a:noFill/>
          <a:ln w="38100">
            <a:solidFill>
              <a:schemeClr val="tx1"/>
            </a:solidFill>
          </a:ln>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615725690"/>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anim calcmode="lin" valueType="num">
                                      <p:cBhvr additive="base">
                                        <p:cTn id="2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12" end="12"/>
                                            </p:txEl>
                                          </p:spTgt>
                                        </p:tgtEl>
                                        <p:attrNameLst>
                                          <p:attrName>style.visibility</p:attrName>
                                        </p:attrNameLst>
                                      </p:cBhvr>
                                      <p:to>
                                        <p:strVal val="visible"/>
                                      </p:to>
                                    </p:set>
                                    <p:anim calcmode="lin" valueType="num">
                                      <p:cBhvr additive="base">
                                        <p:cTn id="29"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8"/>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230880" y="228600"/>
            <a:ext cx="3484880" cy="6400800"/>
          </a:xfrm>
          <a:prstGeom prst="rect">
            <a:avLst/>
          </a:prstGeom>
          <a:noFill/>
          <a:extLst>
            <a:ext uri="{909E8E84-426E-40DD-AFC4-6F175D3DCCD1}">
              <a14:hiddenFill xmlns:a14="http://schemas.microsoft.com/office/drawing/2010/main" xmlns="">
                <a:solidFill>
                  <a:srgbClr val="FFFFFF"/>
                </a:solidFill>
              </a14:hiddenFill>
            </a:ext>
          </a:extLst>
        </p:spPr>
      </p:pic>
      <p:sp>
        <p:nvSpPr>
          <p:cNvPr id="4" name="Rectangle 3"/>
          <p:cNvSpPr/>
          <p:nvPr/>
        </p:nvSpPr>
        <p:spPr>
          <a:xfrm>
            <a:off x="533400" y="685800"/>
            <a:ext cx="2133600" cy="1569660"/>
          </a:xfrm>
          <a:prstGeom prst="rect">
            <a:avLst/>
          </a:prstGeom>
        </p:spPr>
        <p:txBody>
          <a:bodyPr wrap="square">
            <a:spAutoFit/>
          </a:bodyPr>
          <a:lstStyle/>
          <a:p>
            <a:r>
              <a:rPr lang="en-GB" sz="3200" b="1" dirty="0" smtClean="0">
                <a:solidFill>
                  <a:srgbClr val="0070C0"/>
                </a:solidFill>
              </a:rPr>
              <a:t>SINGLE </a:t>
            </a:r>
            <a:r>
              <a:rPr lang="en-GB" sz="3200" b="1" dirty="0">
                <a:solidFill>
                  <a:srgbClr val="0070C0"/>
                </a:solidFill>
              </a:rPr>
              <a:t>PIPE SYSTEM</a:t>
            </a:r>
          </a:p>
        </p:txBody>
      </p:sp>
    </p:spTree>
    <p:extLst>
      <p:ext uri="{BB962C8B-B14F-4D97-AF65-F5344CB8AC3E}">
        <p14:creationId xmlns:p14="http://schemas.microsoft.com/office/powerpoint/2010/main" xmlns="" val="203251610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4860" y="304800"/>
            <a:ext cx="5791200" cy="584775"/>
          </a:xfrm>
          <a:prstGeom prst="rect">
            <a:avLst/>
          </a:prstGeom>
          <a:noFill/>
        </p:spPr>
        <p:txBody>
          <a:bodyPr wrap="square" rtlCol="0">
            <a:spAutoFit/>
          </a:bodyPr>
          <a:lstStyle/>
          <a:p>
            <a:r>
              <a:rPr lang="en-GB" sz="3200" b="1" dirty="0" smtClean="0">
                <a:solidFill>
                  <a:srgbClr val="0070C0"/>
                </a:solidFill>
              </a:rPr>
              <a:t> FLUID FLOW IN WASTE PIPES</a:t>
            </a:r>
            <a:endParaRPr lang="en-GB" sz="3200" b="1" dirty="0">
              <a:solidFill>
                <a:srgbClr val="0070C0"/>
              </a:solidFill>
            </a:endParaRPr>
          </a:p>
        </p:txBody>
      </p:sp>
      <p:sp>
        <p:nvSpPr>
          <p:cNvPr id="3" name="TextBox 2"/>
          <p:cNvSpPr txBox="1"/>
          <p:nvPr/>
        </p:nvSpPr>
        <p:spPr>
          <a:xfrm>
            <a:off x="288272" y="1219200"/>
            <a:ext cx="8305800" cy="1323439"/>
          </a:xfrm>
          <a:prstGeom prst="rect">
            <a:avLst/>
          </a:prstGeom>
          <a:noFill/>
        </p:spPr>
        <p:txBody>
          <a:bodyPr wrap="square" rtlCol="0">
            <a:spAutoFit/>
          </a:bodyPr>
          <a:lstStyle/>
          <a:p>
            <a:pPr marL="285750" indent="-285750" algn="just">
              <a:buFont typeface="Arial" panose="020B0604020202020204" pitchFamily="34" charset="0"/>
              <a:buChar char="•"/>
            </a:pPr>
            <a:r>
              <a:rPr lang="en-GB" sz="2000" b="1" dirty="0" smtClean="0">
                <a:solidFill>
                  <a:srgbClr val="0070C0"/>
                </a:solidFill>
              </a:rPr>
              <a:t>Water enters the stack as a full bore jet, shooting across to the opposite wall, falling and establishing a downward ‘helical ‘ layer attached to the pipe surface.</a:t>
            </a:r>
          </a:p>
          <a:p>
            <a:pPr marL="285750" indent="-285750" algn="just">
              <a:buFont typeface="Arial" panose="020B0604020202020204" pitchFamily="34" charset="0"/>
              <a:buChar char="•"/>
            </a:pPr>
            <a:endParaRPr lang="en-GB" sz="2000" dirty="0"/>
          </a:p>
        </p:txBody>
      </p:sp>
      <p:pic>
        <p:nvPicPr>
          <p:cNvPr id="27650" name="Picture 2" descr="Venturi effect"/>
          <p:cNvPicPr>
            <a:picLocks noChangeAspect="1" noChangeArrowheads="1"/>
          </p:cNvPicPr>
          <p:nvPr/>
        </p:nvPicPr>
        <p:blipFill>
          <a:blip r:embed="rId2" cstate="print"/>
          <a:srcRect/>
          <a:stretch>
            <a:fillRect/>
          </a:stretch>
        </p:blipFill>
        <p:spPr bwMode="auto">
          <a:xfrm>
            <a:off x="4953000" y="2362200"/>
            <a:ext cx="3829050" cy="2762251"/>
          </a:xfrm>
          <a:prstGeom prst="rect">
            <a:avLst/>
          </a:prstGeom>
          <a:noFill/>
        </p:spPr>
      </p:pic>
      <p:sp>
        <p:nvSpPr>
          <p:cNvPr id="6" name="Rectangle 5"/>
          <p:cNvSpPr/>
          <p:nvPr/>
        </p:nvSpPr>
        <p:spPr>
          <a:xfrm>
            <a:off x="381000" y="2514600"/>
            <a:ext cx="4191000" cy="2308324"/>
          </a:xfrm>
          <a:prstGeom prst="rect">
            <a:avLst/>
          </a:prstGeom>
        </p:spPr>
        <p:txBody>
          <a:bodyPr wrap="square">
            <a:spAutoFit/>
          </a:bodyPr>
          <a:lstStyle/>
          <a:p>
            <a:pPr marL="285750" indent="-285750" algn="just">
              <a:buFont typeface="Arial" panose="020B0604020202020204" pitchFamily="34" charset="0"/>
              <a:buChar char="•"/>
            </a:pPr>
            <a:r>
              <a:rPr lang="en-GB" dirty="0" smtClean="0"/>
              <a:t>The </a:t>
            </a:r>
            <a:r>
              <a:rPr lang="en-GB" b="1" dirty="0" smtClean="0">
                <a:solidFill>
                  <a:srgbClr val="0070C0"/>
                </a:solidFill>
              </a:rPr>
              <a:t>falling fluid will fill the pipe near the base</a:t>
            </a:r>
            <a:r>
              <a:rPr lang="en-GB" dirty="0" smtClean="0"/>
              <a:t>, and </a:t>
            </a:r>
            <a:r>
              <a:rPr lang="en-GB" b="1" dirty="0" smtClean="0">
                <a:solidFill>
                  <a:srgbClr val="0070C0"/>
                </a:solidFill>
              </a:rPr>
              <a:t>appliances connected in this region may have their water seals intermittently forced out by suction. </a:t>
            </a:r>
          </a:p>
          <a:p>
            <a:pPr marL="285750" indent="-285750" algn="just">
              <a:buFont typeface="Arial" panose="020B0604020202020204" pitchFamily="34" charset="0"/>
              <a:buChar char="•"/>
            </a:pPr>
            <a:endParaRPr lang="en-GB" b="1" dirty="0" smtClean="0">
              <a:solidFill>
                <a:srgbClr val="0070C0"/>
              </a:solidFill>
            </a:endParaRPr>
          </a:p>
          <a:p>
            <a:pPr marL="285750" indent="-285750" algn="just">
              <a:buFont typeface="Arial" panose="020B0604020202020204" pitchFamily="34" charset="0"/>
              <a:buChar char="•"/>
            </a:pPr>
            <a:r>
              <a:rPr lang="en-GB" dirty="0" smtClean="0"/>
              <a:t>This is ‘topped up’ by re-use of the appliance.</a:t>
            </a:r>
          </a:p>
          <a:p>
            <a:pPr marL="285750" indent="-285750" algn="just">
              <a:buFont typeface="Arial" panose="020B0604020202020204" pitchFamily="34" charset="0"/>
              <a:buChar char="•"/>
            </a:pPr>
            <a:endParaRPr lang="en-GB" dirty="0"/>
          </a:p>
        </p:txBody>
      </p:sp>
      <p:cxnSp>
        <p:nvCxnSpPr>
          <p:cNvPr id="8" name="Straight Arrow Connector 7"/>
          <p:cNvCxnSpPr/>
          <p:nvPr/>
        </p:nvCxnSpPr>
        <p:spPr>
          <a:xfrm>
            <a:off x="8458200" y="1905000"/>
            <a:ext cx="0" cy="68580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3702932394"/>
      </p:ext>
    </p:extLst>
  </p:cSld>
  <p:clrMapOvr>
    <a:masterClrMapping/>
  </p:clrMapOvr>
  <p:transition spd="slow"/>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Rectangle 1"/>
          <p:cNvSpPr>
            <a:spLocks noChangeArrowheads="1"/>
          </p:cNvSpPr>
          <p:nvPr/>
        </p:nvSpPr>
        <p:spPr bwMode="auto">
          <a:xfrm>
            <a:off x="381000" y="228600"/>
            <a:ext cx="8001000" cy="352404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1" i="0" u="sng" strike="noStrike" cap="none" normalizeH="0" baseline="0" dirty="0" smtClean="0">
                <a:ln>
                  <a:noFill/>
                </a:ln>
                <a:solidFill>
                  <a:srgbClr val="0070C0"/>
                </a:solidFill>
                <a:effectLst/>
                <a:latin typeface="Arial" pitchFamily="34" charset="0"/>
                <a:cs typeface="Arial" pitchFamily="34" charset="0"/>
              </a:rPr>
              <a:t>Flow Rate Formula</a:t>
            </a:r>
          </a:p>
          <a:p>
            <a:pPr marL="0" marR="0" lvl="0" indent="0" algn="just" defTabSz="914400" rtl="0" eaLnBrk="1" fontAlgn="base" latinLnBrk="0" hangingPunct="1">
              <a:lnSpc>
                <a:spcPct val="150000"/>
              </a:lnSpc>
              <a:spcBef>
                <a:spcPct val="0"/>
              </a:spcBef>
              <a:spcAft>
                <a:spcPct val="0"/>
              </a:spcAft>
              <a:buClrTx/>
              <a:buSzTx/>
              <a:buFontTx/>
              <a:buNone/>
              <a:tabLst/>
            </a:pPr>
            <a:r>
              <a:rPr kumimoji="0" lang="en-US" b="1" i="0" u="none" strike="noStrike" cap="none" normalizeH="0" baseline="0" dirty="0" smtClean="0">
                <a:ln>
                  <a:noFill/>
                </a:ln>
                <a:solidFill>
                  <a:srgbClr val="0070C0"/>
                </a:solidFill>
                <a:effectLst/>
                <a:latin typeface="Arial" pitchFamily="34" charset="0"/>
                <a:cs typeface="Arial" pitchFamily="34" charset="0"/>
              </a:rPr>
              <a:t>Rate </a:t>
            </a:r>
            <a:r>
              <a:rPr lang="en-US" b="1" dirty="0" smtClean="0">
                <a:solidFill>
                  <a:srgbClr val="0070C0"/>
                </a:solidFill>
                <a:latin typeface="Arial" pitchFamily="34" charset="0"/>
                <a:cs typeface="Arial" pitchFamily="34" charset="0"/>
              </a:rPr>
              <a:t>Of </a:t>
            </a:r>
            <a:r>
              <a:rPr kumimoji="0" lang="en-US" b="1" i="0" u="none" strike="noStrike" cap="none" normalizeH="0" baseline="0" dirty="0" smtClean="0">
                <a:ln>
                  <a:noFill/>
                </a:ln>
                <a:solidFill>
                  <a:srgbClr val="0070C0"/>
                </a:solidFill>
                <a:effectLst/>
                <a:latin typeface="Arial" pitchFamily="34" charset="0"/>
                <a:cs typeface="Arial" pitchFamily="34" charset="0"/>
              </a:rPr>
              <a:t>Fluid flow</a:t>
            </a:r>
            <a:r>
              <a:rPr kumimoji="0" lang="en-US" b="1" i="0" u="none" strike="noStrike" cap="none" normalizeH="0" dirty="0" smtClean="0">
                <a:ln>
                  <a:noFill/>
                </a:ln>
                <a:solidFill>
                  <a:srgbClr val="0070C0"/>
                </a:solidFill>
                <a:effectLst/>
                <a:latin typeface="Arial" pitchFamily="34" charset="0"/>
                <a:cs typeface="Arial" pitchFamily="34" charset="0"/>
              </a:rPr>
              <a:t> is </a:t>
            </a:r>
            <a:r>
              <a:rPr kumimoji="0" lang="en-US" b="1" i="0" u="none" strike="noStrike" cap="none" normalizeH="0" baseline="0" dirty="0" smtClean="0">
                <a:ln>
                  <a:noFill/>
                </a:ln>
                <a:solidFill>
                  <a:srgbClr val="0070C0"/>
                </a:solidFill>
                <a:effectLst/>
                <a:latin typeface="Arial" pitchFamily="34" charset="0"/>
                <a:cs typeface="Arial" pitchFamily="34" charset="0"/>
              </a:rPr>
              <a:t>calculated through</a:t>
            </a:r>
            <a:r>
              <a:rPr kumimoji="0" lang="en-US" b="1" i="0" u="none" strike="noStrike" cap="none" normalizeH="0" dirty="0" smtClean="0">
                <a:ln>
                  <a:noFill/>
                </a:ln>
                <a:solidFill>
                  <a:srgbClr val="0070C0"/>
                </a:solidFill>
                <a:effectLst/>
                <a:latin typeface="Arial" pitchFamily="34" charset="0"/>
                <a:cs typeface="Arial" pitchFamily="34" charset="0"/>
              </a:rPr>
              <a:t>  a </a:t>
            </a:r>
            <a:r>
              <a:rPr kumimoji="0" lang="en-US" b="1" i="0" u="none" strike="noStrike" cap="none" normalizeH="0" baseline="0" dirty="0" smtClean="0">
                <a:ln>
                  <a:noFill/>
                </a:ln>
                <a:solidFill>
                  <a:srgbClr val="0070C0"/>
                </a:solidFill>
                <a:effectLst/>
                <a:latin typeface="Arial" pitchFamily="34" charset="0"/>
                <a:cs typeface="Arial" pitchFamily="34" charset="0"/>
              </a:rPr>
              <a:t>Flow rate equation</a:t>
            </a:r>
            <a:r>
              <a:rPr kumimoji="0" lang="en-US" b="0" i="0" u="none" strike="noStrike" cap="none" normalizeH="0" baseline="0" dirty="0" smtClean="0">
                <a:ln>
                  <a:noFill/>
                </a:ln>
                <a:solidFill>
                  <a:schemeClr val="tx1"/>
                </a:solidFill>
                <a:effectLst/>
                <a:latin typeface="Arial" pitchFamily="34" charset="0"/>
                <a:cs typeface="Arial" pitchFamily="34" charset="0"/>
              </a:rPr>
              <a:t>. The flow rate of a liquid is ‘how much liquid passes through an area in a given time’. </a:t>
            </a:r>
            <a:r>
              <a:rPr kumimoji="0" lang="en-US" b="1" i="0" u="none" strike="noStrike" cap="none" normalizeH="0" baseline="0" dirty="0" smtClean="0">
                <a:ln>
                  <a:noFill/>
                </a:ln>
                <a:solidFill>
                  <a:srgbClr val="0070C0"/>
                </a:solidFill>
                <a:effectLst/>
                <a:latin typeface="Arial" pitchFamily="34" charset="0"/>
                <a:cs typeface="Arial" pitchFamily="34" charset="0"/>
              </a:rPr>
              <a:t>Flow rate can be expressed in either terms of cross sectional area and velocity, or in terms of volume and time.</a:t>
            </a:r>
            <a:r>
              <a:rPr kumimoji="0" lang="en-US" b="0" i="0" u="none" strike="noStrike" cap="none" normalizeH="0" baseline="0" dirty="0" smtClean="0">
                <a:ln>
                  <a:noFill/>
                </a:ln>
                <a:solidFill>
                  <a:schemeClr val="tx1"/>
                </a:solidFill>
                <a:effectLst/>
                <a:latin typeface="Arial" pitchFamily="34" charset="0"/>
                <a:cs typeface="Arial" pitchFamily="34" charset="0"/>
              </a:rPr>
              <a:t> </a:t>
            </a:r>
          </a:p>
          <a:p>
            <a:pPr marL="0" marR="0" lvl="0" indent="0" algn="just" defTabSz="914400" rtl="0" eaLnBrk="1" fontAlgn="base" latinLnBrk="0" hangingPunct="1">
              <a:lnSpc>
                <a:spcPct val="15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latin typeface="Arial" pitchFamily="34" charset="0"/>
                <a:cs typeface="Arial" pitchFamily="34" charset="0"/>
              </a:rPr>
              <a:t>Because liquids are relatively incompressible, the rate of flow into an area must equal the rate of flow out of an area. </a:t>
            </a:r>
          </a:p>
          <a:p>
            <a:pPr marL="0" marR="0" lvl="0" indent="0" algn="just" defTabSz="914400" rtl="0" eaLnBrk="1" fontAlgn="base" latinLnBrk="0" hangingPunct="1">
              <a:lnSpc>
                <a:spcPct val="15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latin typeface="Arial" pitchFamily="34" charset="0"/>
                <a:cs typeface="Arial" pitchFamily="34" charset="0"/>
              </a:rPr>
              <a:t>This is known as the </a:t>
            </a:r>
            <a:r>
              <a:rPr kumimoji="0" lang="en-US" b="1" i="0" u="none" strike="noStrike" cap="none" normalizeH="0" baseline="0" dirty="0" smtClean="0">
                <a:ln>
                  <a:noFill/>
                </a:ln>
                <a:solidFill>
                  <a:srgbClr val="0070C0"/>
                </a:solidFill>
                <a:effectLst/>
                <a:latin typeface="Arial" pitchFamily="34" charset="0"/>
                <a:cs typeface="Arial" pitchFamily="34" charset="0"/>
              </a:rPr>
              <a:t>‘equation of continuity’.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400" b="0" i="0" u="none" strike="noStrike" cap="none" normalizeH="0" baseline="0" dirty="0" smtClean="0">
              <a:ln>
                <a:noFill/>
              </a:ln>
              <a:solidFill>
                <a:schemeClr val="tx1"/>
              </a:solidFill>
              <a:effectLst/>
              <a:latin typeface="Arial" pitchFamily="34" charset="0"/>
              <a:cs typeface="Arial" pitchFamily="34" charset="0"/>
            </a:endParaRPr>
          </a:p>
        </p:txBody>
      </p:sp>
      <p:sp>
        <p:nvSpPr>
          <p:cNvPr id="88068" name="Rectangle 4"/>
          <p:cNvSpPr>
            <a:spLocks noChangeArrowheads="1"/>
          </p:cNvSpPr>
          <p:nvPr/>
        </p:nvSpPr>
        <p:spPr bwMode="auto">
          <a:xfrm>
            <a:off x="4571967" y="-161582"/>
            <a:ext cx="65" cy="323165"/>
          </a:xfrm>
          <a:prstGeom prst="rect">
            <a:avLst/>
          </a:prstGeom>
          <a:solidFill>
            <a:srgbClr val="AAAAAA"/>
          </a:solidFill>
          <a:ln w="9525">
            <a:noFill/>
            <a:miter lim="800000"/>
            <a:headEnd/>
            <a:tailEnd/>
          </a:ln>
          <a:effectLst/>
        </p:spPr>
        <p:txBody>
          <a:bodyPr vert="horz" wrap="none" lIns="0" tIns="0" rIns="0" bIns="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2100" b="0" i="0" u="none" strike="noStrike" cap="none" normalizeH="0" baseline="0" dirty="0" smtClean="0">
              <a:ln>
                <a:noFill/>
              </a:ln>
              <a:solidFill>
                <a:schemeClr val="tx1"/>
              </a:solidFill>
              <a:effectLst/>
              <a:latin typeface="Arial" pitchFamily="34" charset="0"/>
              <a:cs typeface="Arial" pitchFamily="34" charset="0"/>
            </a:endParaRPr>
          </a:p>
        </p:txBody>
      </p:sp>
      <p:pic>
        <p:nvPicPr>
          <p:cNvPr id="88069" name="Picture 5" descr="Flow Rate Formula"/>
          <p:cNvPicPr>
            <a:picLocks noChangeAspect="1" noChangeArrowheads="1"/>
          </p:cNvPicPr>
          <p:nvPr/>
        </p:nvPicPr>
        <p:blipFill>
          <a:blip r:embed="rId2" cstate="print"/>
          <a:srcRect/>
          <a:stretch>
            <a:fillRect/>
          </a:stretch>
        </p:blipFill>
        <p:spPr bwMode="auto">
          <a:xfrm>
            <a:off x="3886200" y="3962400"/>
            <a:ext cx="1133475" cy="342900"/>
          </a:xfrm>
          <a:prstGeom prst="rect">
            <a:avLst/>
          </a:prstGeom>
          <a:noFill/>
        </p:spPr>
      </p:pic>
      <p:sp>
        <p:nvSpPr>
          <p:cNvPr id="7" name="Rectangle 6"/>
          <p:cNvSpPr/>
          <p:nvPr/>
        </p:nvSpPr>
        <p:spPr>
          <a:xfrm>
            <a:off x="381000" y="3124200"/>
            <a:ext cx="7924800" cy="1477328"/>
          </a:xfrm>
          <a:prstGeom prst="rect">
            <a:avLst/>
          </a:prstGeom>
        </p:spPr>
        <p:txBody>
          <a:bodyPr wrap="square">
            <a:spAutoFit/>
          </a:bodyPr>
          <a:lstStyle/>
          <a:p>
            <a:pPr lvl="0" algn="just" fontAlgn="base">
              <a:spcBef>
                <a:spcPct val="0"/>
              </a:spcBef>
              <a:spcAft>
                <a:spcPct val="0"/>
              </a:spcAft>
            </a:pPr>
            <a:r>
              <a:rPr lang="en-US" dirty="0" smtClean="0">
                <a:latin typeface="Arial" pitchFamily="34" charset="0"/>
                <a:cs typeface="Arial" pitchFamily="34" charset="0"/>
              </a:rPr>
              <a:t> </a:t>
            </a:r>
          </a:p>
          <a:p>
            <a:pPr lvl="0" algn="just" fontAlgn="base">
              <a:spcBef>
                <a:spcPct val="0"/>
              </a:spcBef>
              <a:spcAft>
                <a:spcPct val="0"/>
              </a:spcAft>
            </a:pPr>
            <a:endParaRPr lang="en-US" dirty="0" smtClean="0">
              <a:latin typeface="Arial" pitchFamily="34" charset="0"/>
              <a:cs typeface="Arial" pitchFamily="34" charset="0"/>
            </a:endParaRPr>
          </a:p>
          <a:p>
            <a:pPr lvl="0" fontAlgn="base">
              <a:spcBef>
                <a:spcPct val="0"/>
              </a:spcBef>
              <a:spcAft>
                <a:spcPct val="0"/>
              </a:spcAft>
            </a:pPr>
            <a:r>
              <a:rPr lang="en-US" dirty="0" smtClean="0">
                <a:latin typeface="Arial" pitchFamily="34" charset="0"/>
                <a:cs typeface="Arial" pitchFamily="34" charset="0"/>
              </a:rPr>
              <a:t>It is given by: </a:t>
            </a:r>
            <a:br>
              <a:rPr lang="en-US" dirty="0" smtClean="0">
                <a:latin typeface="Arial" pitchFamily="34" charset="0"/>
                <a:cs typeface="Arial" pitchFamily="34" charset="0"/>
              </a:rPr>
            </a:br>
            <a:endParaRPr lang="en-US" dirty="0" smtClean="0">
              <a:latin typeface="Arial" pitchFamily="34" charset="0"/>
              <a:cs typeface="Arial" pitchFamily="34" charset="0"/>
            </a:endParaRPr>
          </a:p>
          <a:p>
            <a:pPr lvl="0" algn="ctr" eaLnBrk="0" fontAlgn="base" hangingPunct="0">
              <a:spcBef>
                <a:spcPct val="0"/>
              </a:spcBef>
              <a:spcAft>
                <a:spcPct val="0"/>
              </a:spcAft>
            </a:pPr>
            <a:r>
              <a:rPr lang="en-US" dirty="0" smtClean="0">
                <a:latin typeface="Arial" pitchFamily="34" charset="0"/>
                <a:cs typeface="Arial" pitchFamily="34" charset="0"/>
              </a:rPr>
              <a:t>  </a:t>
            </a:r>
            <a:endParaRPr lang="en-US" sz="2100" dirty="0" smtClean="0">
              <a:latin typeface="Arial" pitchFamily="34" charset="0"/>
              <a:cs typeface="Arial" pitchFamily="34" charset="0"/>
            </a:endParaRPr>
          </a:p>
        </p:txBody>
      </p:sp>
      <p:sp>
        <p:nvSpPr>
          <p:cNvPr id="8" name="Rectangle 7"/>
          <p:cNvSpPr/>
          <p:nvPr/>
        </p:nvSpPr>
        <p:spPr>
          <a:xfrm>
            <a:off x="457200" y="4495800"/>
            <a:ext cx="4572000" cy="1754326"/>
          </a:xfrm>
          <a:prstGeom prst="rect">
            <a:avLst/>
          </a:prstGeom>
        </p:spPr>
        <p:txBody>
          <a:bodyPr>
            <a:spAutoFit/>
          </a:bodyPr>
          <a:lstStyle/>
          <a:p>
            <a:r>
              <a:rPr lang="en-GB" dirty="0" smtClean="0"/>
              <a:t>Where,</a:t>
            </a:r>
          </a:p>
          <a:p>
            <a:endParaRPr lang="en-GB" dirty="0" smtClean="0"/>
          </a:p>
          <a:p>
            <a:r>
              <a:rPr lang="en-GB" b="1" dirty="0" smtClean="0">
                <a:solidFill>
                  <a:srgbClr val="0070C0"/>
                </a:solidFill>
              </a:rPr>
              <a:t>Q</a:t>
            </a:r>
            <a:r>
              <a:rPr lang="en-GB" dirty="0" smtClean="0"/>
              <a:t> is the flow rate in m</a:t>
            </a:r>
            <a:r>
              <a:rPr lang="en-GB" baseline="30000" dirty="0" smtClean="0"/>
              <a:t>3</a:t>
            </a:r>
            <a:r>
              <a:rPr lang="en-GB" dirty="0" smtClean="0"/>
              <a:t>/s</a:t>
            </a:r>
            <a:br>
              <a:rPr lang="en-GB" dirty="0" smtClean="0"/>
            </a:br>
            <a:r>
              <a:rPr lang="en-GB" b="1" dirty="0" smtClean="0">
                <a:solidFill>
                  <a:srgbClr val="0070C0"/>
                </a:solidFill>
              </a:rPr>
              <a:t>A</a:t>
            </a:r>
            <a:r>
              <a:rPr lang="en-GB" dirty="0" smtClean="0"/>
              <a:t> is flow area in m</a:t>
            </a:r>
            <a:r>
              <a:rPr lang="en-GB" baseline="30000" dirty="0" smtClean="0"/>
              <a:t>2</a:t>
            </a:r>
            <a:r>
              <a:rPr lang="en-GB" dirty="0" smtClean="0"/>
              <a:t/>
            </a:r>
            <a:br>
              <a:rPr lang="en-GB" dirty="0" smtClean="0"/>
            </a:br>
            <a:r>
              <a:rPr lang="en-GB" b="1" dirty="0" smtClean="0">
                <a:solidFill>
                  <a:srgbClr val="0070C0"/>
                </a:solidFill>
              </a:rPr>
              <a:t>v</a:t>
            </a:r>
            <a:r>
              <a:rPr lang="en-GB" dirty="0" smtClean="0"/>
              <a:t> is flow velocity in m/s</a:t>
            </a:r>
            <a:br>
              <a:rPr lang="en-GB" dirty="0" smtClean="0"/>
            </a:br>
            <a:endParaRPr lang="en-GB" dirty="0"/>
          </a:p>
        </p:txBody>
      </p:sp>
      <p:sp>
        <p:nvSpPr>
          <p:cNvPr id="9" name="TextBox 8"/>
          <p:cNvSpPr txBox="1"/>
          <p:nvPr/>
        </p:nvSpPr>
        <p:spPr>
          <a:xfrm>
            <a:off x="6705600" y="5867400"/>
            <a:ext cx="2057400" cy="523220"/>
          </a:xfrm>
          <a:prstGeom prst="rect">
            <a:avLst/>
          </a:prstGeom>
          <a:noFill/>
        </p:spPr>
        <p:txBody>
          <a:bodyPr wrap="square" rtlCol="0">
            <a:spAutoFit/>
          </a:bodyPr>
          <a:lstStyle/>
          <a:p>
            <a:r>
              <a:rPr lang="en-US" sz="2800" b="1" dirty="0" smtClean="0">
                <a:solidFill>
                  <a:srgbClr val="0070C0"/>
                </a:solidFill>
              </a:rPr>
              <a:t>Copy Down</a:t>
            </a:r>
            <a:endParaRPr lang="en-GB" sz="2800" b="1" dirty="0">
              <a:solidFill>
                <a:srgbClr val="0070C0"/>
              </a:solidFill>
            </a:endParaRP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609600"/>
            <a:ext cx="8229600" cy="1446550"/>
          </a:xfrm>
          <a:prstGeom prst="rect">
            <a:avLst/>
          </a:prstGeom>
        </p:spPr>
        <p:txBody>
          <a:bodyPr wrap="square">
            <a:spAutoFit/>
          </a:bodyPr>
          <a:lstStyle/>
          <a:p>
            <a:r>
              <a:rPr lang="en-GB" sz="2800" dirty="0" smtClean="0"/>
              <a:t>Flow rate </a:t>
            </a:r>
            <a:r>
              <a:rPr lang="en-GB" sz="2000" dirty="0" smtClean="0"/>
              <a:t>can also be expressed as the capacity of fluid stored </a:t>
            </a:r>
            <a:r>
              <a:rPr lang="en-GB" sz="2000" b="1" dirty="0" smtClean="0"/>
              <a:t>(C)</a:t>
            </a:r>
            <a:r>
              <a:rPr lang="en-GB" sz="2000" dirty="0" smtClean="0"/>
              <a:t> in a given time </a:t>
            </a:r>
            <a:r>
              <a:rPr lang="en-GB" sz="2000" b="1" dirty="0" smtClean="0"/>
              <a:t>(t)</a:t>
            </a:r>
            <a:r>
              <a:rPr lang="en-GB" sz="2000" dirty="0" smtClean="0"/>
              <a:t>. </a:t>
            </a:r>
          </a:p>
          <a:p>
            <a:endParaRPr lang="en-GB" sz="2000" dirty="0" smtClean="0"/>
          </a:p>
          <a:p>
            <a:r>
              <a:rPr lang="en-GB" sz="2000" dirty="0" smtClean="0"/>
              <a:t>It is expressed as: </a:t>
            </a:r>
            <a:endParaRPr lang="en-GB" sz="2000" dirty="0"/>
          </a:p>
        </p:txBody>
      </p:sp>
      <p:pic>
        <p:nvPicPr>
          <p:cNvPr id="90114" name="Picture 2" descr="Formula for Flow Rate"/>
          <p:cNvPicPr>
            <a:picLocks noChangeAspect="1" noChangeArrowheads="1"/>
          </p:cNvPicPr>
          <p:nvPr/>
        </p:nvPicPr>
        <p:blipFill>
          <a:blip r:embed="rId2" cstate="print"/>
          <a:srcRect/>
          <a:stretch>
            <a:fillRect/>
          </a:stretch>
        </p:blipFill>
        <p:spPr bwMode="auto">
          <a:xfrm>
            <a:off x="3505200" y="1676400"/>
            <a:ext cx="981075" cy="685800"/>
          </a:xfrm>
          <a:prstGeom prst="rect">
            <a:avLst/>
          </a:prstGeom>
          <a:noFill/>
        </p:spPr>
      </p:pic>
      <p:sp>
        <p:nvSpPr>
          <p:cNvPr id="4" name="Rectangle 3"/>
          <p:cNvSpPr/>
          <p:nvPr/>
        </p:nvSpPr>
        <p:spPr>
          <a:xfrm>
            <a:off x="457200" y="2895600"/>
            <a:ext cx="6477000" cy="1508105"/>
          </a:xfrm>
          <a:prstGeom prst="rect">
            <a:avLst/>
          </a:prstGeom>
        </p:spPr>
        <p:txBody>
          <a:bodyPr wrap="square">
            <a:spAutoFit/>
          </a:bodyPr>
          <a:lstStyle/>
          <a:p>
            <a:r>
              <a:rPr lang="en-GB" sz="2000" dirty="0" smtClean="0"/>
              <a:t>Where,</a:t>
            </a:r>
            <a:br>
              <a:rPr lang="en-GB" sz="2000" dirty="0" smtClean="0"/>
            </a:br>
            <a:r>
              <a:rPr lang="en-GB" sz="2400" b="1" dirty="0" smtClean="0">
                <a:solidFill>
                  <a:srgbClr val="0070C0"/>
                </a:solidFill>
              </a:rPr>
              <a:t>C</a:t>
            </a:r>
            <a:r>
              <a:rPr lang="en-GB" sz="2400" dirty="0" smtClean="0"/>
              <a:t> is the capacity of fluid stored in m</a:t>
            </a:r>
            <a:r>
              <a:rPr lang="en-GB" sz="2400" baseline="30000" dirty="0" smtClean="0"/>
              <a:t>3</a:t>
            </a:r>
            <a:r>
              <a:rPr lang="en-GB" sz="2400" dirty="0" smtClean="0"/>
              <a:t/>
            </a:r>
            <a:br>
              <a:rPr lang="en-GB" sz="2400" dirty="0" smtClean="0"/>
            </a:br>
            <a:r>
              <a:rPr lang="en-GB" sz="2400" b="1" dirty="0" smtClean="0">
                <a:solidFill>
                  <a:srgbClr val="0070C0"/>
                </a:solidFill>
              </a:rPr>
              <a:t>t</a:t>
            </a:r>
            <a:r>
              <a:rPr lang="en-GB" sz="2400" dirty="0" smtClean="0"/>
              <a:t> is the time taken to flow in seconds</a:t>
            </a:r>
            <a:br>
              <a:rPr lang="en-GB" sz="2400" dirty="0" smtClean="0"/>
            </a:br>
            <a:endParaRPr lang="en-GB" sz="2400" dirty="0"/>
          </a:p>
        </p:txBody>
      </p:sp>
      <p:sp>
        <p:nvSpPr>
          <p:cNvPr id="5" name="TextBox 4"/>
          <p:cNvSpPr txBox="1"/>
          <p:nvPr/>
        </p:nvSpPr>
        <p:spPr>
          <a:xfrm>
            <a:off x="6096000" y="5334000"/>
            <a:ext cx="2057400" cy="523220"/>
          </a:xfrm>
          <a:prstGeom prst="rect">
            <a:avLst/>
          </a:prstGeom>
          <a:noFill/>
        </p:spPr>
        <p:txBody>
          <a:bodyPr wrap="square" rtlCol="0">
            <a:spAutoFit/>
          </a:bodyPr>
          <a:lstStyle/>
          <a:p>
            <a:r>
              <a:rPr lang="en-US" sz="2800" b="1" dirty="0" smtClean="0">
                <a:solidFill>
                  <a:srgbClr val="0070C0"/>
                </a:solidFill>
              </a:rPr>
              <a:t>Copy Down</a:t>
            </a:r>
            <a:endParaRPr lang="en-GB" sz="2800" b="1" dirty="0">
              <a:solidFill>
                <a:srgbClr val="0070C0"/>
              </a:solidFill>
            </a:endParaRP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0"/>
            <a:ext cx="8382000" cy="2492990"/>
          </a:xfrm>
          <a:prstGeom prst="rect">
            <a:avLst/>
          </a:prstGeom>
        </p:spPr>
        <p:txBody>
          <a:bodyPr wrap="square">
            <a:spAutoFit/>
          </a:bodyPr>
          <a:lstStyle/>
          <a:p>
            <a:pPr algn="just"/>
            <a:r>
              <a:rPr lang="en-GB" sz="2400" b="1" dirty="0" smtClean="0"/>
              <a:t>Exercise 1:</a:t>
            </a:r>
            <a:r>
              <a:rPr lang="en-GB" b="1" dirty="0" smtClean="0"/>
              <a:t> </a:t>
            </a:r>
            <a:endParaRPr lang="en-GB" dirty="0" smtClean="0"/>
          </a:p>
          <a:p>
            <a:pPr algn="just"/>
            <a:r>
              <a:rPr lang="en-GB" sz="2000" dirty="0" smtClean="0"/>
              <a:t>Calculate the flow rate of fluid if it is moving with the velocity of 20 m/s through a pipe of diameter 0.03 m.</a:t>
            </a:r>
          </a:p>
          <a:p>
            <a:pPr algn="just"/>
            <a:endParaRPr lang="en-GB" sz="2000" dirty="0" smtClean="0"/>
          </a:p>
          <a:p>
            <a:r>
              <a:rPr lang="en-GB" dirty="0" smtClean="0"/>
              <a:t>Step 1: Calculate the cross sectional area of your pipework.</a:t>
            </a:r>
          </a:p>
          <a:p>
            <a:r>
              <a:rPr lang="en-GB" dirty="0" smtClean="0"/>
              <a:t>Step 2: Calculate your Flow rate.</a:t>
            </a:r>
          </a:p>
          <a:p>
            <a:r>
              <a:rPr lang="en-GB" dirty="0" smtClean="0"/>
              <a:t/>
            </a:r>
            <a:br>
              <a:rPr lang="en-GB" dirty="0" smtClean="0"/>
            </a:br>
            <a:r>
              <a:rPr lang="en-GB" b="1" dirty="0" smtClean="0"/>
              <a:t>Solution: </a:t>
            </a:r>
            <a:r>
              <a:rPr lang="en-GB" dirty="0" smtClean="0"/>
              <a:t> </a:t>
            </a:r>
            <a:endParaRPr lang="en-GB" dirty="0"/>
          </a:p>
        </p:txBody>
      </p:sp>
      <p:sp>
        <p:nvSpPr>
          <p:cNvPr id="4" name="TextBox 3"/>
          <p:cNvSpPr txBox="1"/>
          <p:nvPr/>
        </p:nvSpPr>
        <p:spPr>
          <a:xfrm>
            <a:off x="533400" y="2490014"/>
            <a:ext cx="8001000" cy="2862322"/>
          </a:xfrm>
          <a:prstGeom prst="rect">
            <a:avLst/>
          </a:prstGeom>
          <a:noFill/>
        </p:spPr>
        <p:txBody>
          <a:bodyPr wrap="square" rtlCol="0">
            <a:spAutoFit/>
          </a:bodyPr>
          <a:lstStyle/>
          <a:p>
            <a:r>
              <a:rPr lang="en-GB" dirty="0" smtClean="0"/>
              <a:t>Velocity of fluid flow v = 20 m/s, </a:t>
            </a:r>
            <a:br>
              <a:rPr lang="en-GB" dirty="0" smtClean="0"/>
            </a:br>
            <a:r>
              <a:rPr lang="en-GB" dirty="0" smtClean="0"/>
              <a:t>Diameter of pipe d = 0.03 m, </a:t>
            </a:r>
          </a:p>
          <a:p>
            <a:r>
              <a:rPr lang="en-GB" dirty="0" smtClean="0"/>
              <a:t/>
            </a:r>
            <a:br>
              <a:rPr lang="en-GB" dirty="0" smtClean="0"/>
            </a:br>
            <a:r>
              <a:rPr lang="en-GB" dirty="0" smtClean="0"/>
              <a:t>Area of cross section of pipe A = </a:t>
            </a:r>
            <a:r>
              <a:rPr lang="en-GB" i="1" dirty="0" smtClean="0"/>
              <a:t>π x </a:t>
            </a:r>
            <a:r>
              <a:rPr lang="en-GB" dirty="0" smtClean="0"/>
              <a:t>d</a:t>
            </a:r>
            <a:r>
              <a:rPr lang="en-GB" baseline="30000" dirty="0" smtClean="0"/>
              <a:t>2</a:t>
            </a:r>
            <a:endParaRPr lang="en-GB" i="1" dirty="0" smtClean="0"/>
          </a:p>
          <a:p>
            <a:r>
              <a:rPr lang="en-GB" i="1" dirty="0" smtClean="0"/>
              <a:t>                                                          </a:t>
            </a:r>
            <a:r>
              <a:rPr lang="en-GB" dirty="0" smtClean="0"/>
              <a:t>4  </a:t>
            </a:r>
            <a:br>
              <a:rPr lang="en-GB" dirty="0" smtClean="0"/>
            </a:br>
            <a:r>
              <a:rPr lang="en-GB" dirty="0" smtClean="0"/>
              <a:t>                                            </a:t>
            </a:r>
          </a:p>
          <a:p>
            <a:r>
              <a:rPr lang="en-GB" dirty="0" smtClean="0"/>
              <a:t>                                             = </a:t>
            </a:r>
            <a:r>
              <a:rPr lang="en-GB" i="1" dirty="0" smtClean="0"/>
              <a:t>π</a:t>
            </a:r>
            <a:r>
              <a:rPr lang="en-GB" dirty="0" smtClean="0"/>
              <a:t>   x  (0.03)</a:t>
            </a:r>
            <a:r>
              <a:rPr lang="en-GB" baseline="30000" dirty="0" smtClean="0"/>
              <a:t>2</a:t>
            </a:r>
            <a:r>
              <a:rPr lang="en-GB" dirty="0" smtClean="0"/>
              <a:t> </a:t>
            </a:r>
          </a:p>
          <a:p>
            <a:r>
              <a:rPr lang="en-GB" dirty="0" smtClean="0"/>
              <a:t>                                                4 </a:t>
            </a:r>
          </a:p>
          <a:p>
            <a:endParaRPr lang="en-GB" dirty="0" smtClean="0"/>
          </a:p>
          <a:p>
            <a:r>
              <a:rPr lang="en-GB" dirty="0" smtClean="0"/>
              <a:t>                                            </a:t>
            </a:r>
            <a:r>
              <a:rPr lang="en-GB" u="sng" dirty="0" smtClean="0"/>
              <a:t> </a:t>
            </a:r>
            <a:r>
              <a:rPr lang="en-GB" b="1" u="sng" dirty="0" smtClean="0"/>
              <a:t>= 0.000706 m</a:t>
            </a:r>
            <a:r>
              <a:rPr lang="en-GB" b="1" u="sng" baseline="30000" dirty="0" smtClean="0"/>
              <a:t>2</a:t>
            </a:r>
            <a:r>
              <a:rPr lang="en-GB" b="1" u="sng" dirty="0" smtClean="0"/>
              <a:t>. </a:t>
            </a:r>
            <a:endParaRPr lang="en-GB" b="1" u="sng" dirty="0"/>
          </a:p>
        </p:txBody>
      </p:sp>
      <p:cxnSp>
        <p:nvCxnSpPr>
          <p:cNvPr id="6" name="Straight Connector 5"/>
          <p:cNvCxnSpPr/>
          <p:nvPr/>
        </p:nvCxnSpPr>
        <p:spPr>
          <a:xfrm>
            <a:off x="3581400" y="3657600"/>
            <a:ext cx="2286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3124200" y="4495800"/>
            <a:ext cx="228600" cy="0"/>
          </a:xfrm>
          <a:prstGeom prst="line">
            <a:avLst/>
          </a:prstGeom>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533400" y="5414665"/>
            <a:ext cx="7924800" cy="923330"/>
          </a:xfrm>
          <a:prstGeom prst="rect">
            <a:avLst/>
          </a:prstGeom>
          <a:noFill/>
        </p:spPr>
        <p:txBody>
          <a:bodyPr wrap="square" rtlCol="0">
            <a:spAutoFit/>
          </a:bodyPr>
          <a:lstStyle/>
          <a:p>
            <a:r>
              <a:rPr lang="en-GB" dirty="0" smtClean="0"/>
              <a:t>Flow rate is given by Q =V x A = 20 m/s × 0.000706 m</a:t>
            </a:r>
            <a:r>
              <a:rPr lang="en-GB" baseline="30000" dirty="0" smtClean="0"/>
              <a:t>2</a:t>
            </a:r>
          </a:p>
          <a:p>
            <a:r>
              <a:rPr lang="en-GB" dirty="0" smtClean="0"/>
              <a:t> </a:t>
            </a:r>
            <a:br>
              <a:rPr lang="en-GB" dirty="0" smtClean="0"/>
            </a:br>
            <a:r>
              <a:rPr lang="en-GB" dirty="0" smtClean="0"/>
              <a:t>                                        </a:t>
            </a:r>
            <a:r>
              <a:rPr lang="en-GB" u="sng" dirty="0" smtClean="0"/>
              <a:t> </a:t>
            </a:r>
            <a:r>
              <a:rPr lang="en-GB" b="1" u="sng" dirty="0" smtClean="0"/>
              <a:t>= 0.014139 m</a:t>
            </a:r>
            <a:r>
              <a:rPr lang="en-GB" b="1" u="sng" baseline="30000" dirty="0" smtClean="0"/>
              <a:t>3</a:t>
            </a:r>
            <a:r>
              <a:rPr lang="en-GB" b="1" u="sng" dirty="0" smtClean="0"/>
              <a:t>/s.</a:t>
            </a:r>
            <a:endParaRPr lang="en-GB" b="1" u="sng"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 calcmode="lin" valueType="num">
                                      <p:cBhvr additive="base">
                                        <p:cTn id="1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 calcmode="lin" valueType="num">
                                      <p:cBhvr additive="base">
                                        <p:cTn id="2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anim calcmode="lin" valueType="num">
                                      <p:cBhvr additive="base">
                                        <p:cTn id="27"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9">
                                            <p:txEl>
                                              <p:pRg st="0" end="0"/>
                                            </p:txEl>
                                          </p:spTgt>
                                        </p:tgtEl>
                                        <p:attrNameLst>
                                          <p:attrName>style.visibility</p:attrName>
                                        </p:attrNameLst>
                                      </p:cBhvr>
                                      <p:to>
                                        <p:strVal val="visible"/>
                                      </p:to>
                                    </p:set>
                                    <p:anim calcmode="lin" valueType="num">
                                      <p:cBhvr additive="base">
                                        <p:cTn id="3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9">
                                            <p:txEl>
                                              <p:pRg st="0" end="0"/>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9">
                                            <p:txEl>
                                              <p:pRg st="1" end="1"/>
                                            </p:txEl>
                                          </p:spTgt>
                                        </p:tgtEl>
                                        <p:attrNameLst>
                                          <p:attrName>style.visibility</p:attrName>
                                        </p:attrNameLst>
                                      </p:cBhvr>
                                      <p:to>
                                        <p:strVal val="visible"/>
                                      </p:to>
                                    </p:set>
                                    <p:anim calcmode="lin" valueType="num">
                                      <p:cBhvr additive="base">
                                        <p:cTn id="37"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49366" y="304800"/>
            <a:ext cx="8153400" cy="1661993"/>
          </a:xfrm>
          <a:prstGeom prst="rect">
            <a:avLst/>
          </a:prstGeom>
        </p:spPr>
        <p:txBody>
          <a:bodyPr wrap="square">
            <a:spAutoFit/>
          </a:bodyPr>
          <a:lstStyle/>
          <a:p>
            <a:r>
              <a:rPr lang="en-GB" sz="2400" b="1" dirty="0" smtClean="0"/>
              <a:t>Exercise 2:</a:t>
            </a:r>
            <a:r>
              <a:rPr lang="en-GB" b="1" dirty="0" smtClean="0"/>
              <a:t> </a:t>
            </a:r>
          </a:p>
          <a:p>
            <a:endParaRPr lang="en-GB" b="1" dirty="0" smtClean="0"/>
          </a:p>
          <a:p>
            <a:r>
              <a:rPr lang="en-GB" sz="2000" dirty="0" smtClean="0"/>
              <a:t>A tank of capacity 500 m</a:t>
            </a:r>
            <a:r>
              <a:rPr lang="en-GB" sz="2000" baseline="30000" dirty="0" smtClean="0"/>
              <a:t>3</a:t>
            </a:r>
            <a:r>
              <a:rPr lang="en-GB" sz="2000" dirty="0" smtClean="0"/>
              <a:t> is being filled in half an hour. </a:t>
            </a:r>
          </a:p>
          <a:p>
            <a:r>
              <a:rPr lang="en-GB" sz="2000" dirty="0" smtClean="0"/>
              <a:t>Calculate the flow rate in metres/second to fill the tank.</a:t>
            </a:r>
            <a:br>
              <a:rPr lang="en-GB" sz="2000" dirty="0" smtClean="0"/>
            </a:br>
            <a:endParaRPr lang="en-GB" sz="2000" dirty="0"/>
          </a:p>
        </p:txBody>
      </p:sp>
      <p:sp>
        <p:nvSpPr>
          <p:cNvPr id="3" name="TextBox 2"/>
          <p:cNvSpPr txBox="1"/>
          <p:nvPr/>
        </p:nvSpPr>
        <p:spPr>
          <a:xfrm>
            <a:off x="609600" y="2020065"/>
            <a:ext cx="7924800" cy="4154984"/>
          </a:xfrm>
          <a:prstGeom prst="rect">
            <a:avLst/>
          </a:prstGeom>
          <a:noFill/>
        </p:spPr>
        <p:txBody>
          <a:bodyPr wrap="square" rtlCol="0">
            <a:spAutoFit/>
          </a:bodyPr>
          <a:lstStyle/>
          <a:p>
            <a:r>
              <a:rPr lang="en-GB" sz="2400" dirty="0" smtClean="0"/>
              <a:t>Given: Capacity of tank C = 500 m</a:t>
            </a:r>
            <a:r>
              <a:rPr lang="en-GB" sz="2400" baseline="30000" dirty="0" smtClean="0"/>
              <a:t>3</a:t>
            </a:r>
            <a:r>
              <a:rPr lang="en-GB" sz="2400" dirty="0" smtClean="0"/>
              <a:t>, </a:t>
            </a:r>
          </a:p>
          <a:p>
            <a:r>
              <a:rPr lang="en-GB" sz="2400" dirty="0" smtClean="0"/>
              <a:t/>
            </a:r>
            <a:br>
              <a:rPr lang="en-GB" sz="2400" dirty="0" smtClean="0"/>
            </a:br>
            <a:r>
              <a:rPr lang="en-GB" sz="2400" dirty="0" smtClean="0"/>
              <a:t>Time taken t = 30 min = 30 × 60 = 1800 s</a:t>
            </a:r>
          </a:p>
          <a:p>
            <a:r>
              <a:rPr lang="en-GB" sz="2400" dirty="0" smtClean="0"/>
              <a:t/>
            </a:r>
            <a:br>
              <a:rPr lang="en-GB" sz="2400" dirty="0" smtClean="0"/>
            </a:br>
            <a:r>
              <a:rPr lang="en-GB" sz="2400" dirty="0" smtClean="0"/>
              <a:t>The Flow rate is given by </a:t>
            </a:r>
          </a:p>
          <a:p>
            <a:r>
              <a:rPr lang="en-GB" sz="2400" dirty="0" smtClean="0"/>
              <a:t/>
            </a:r>
            <a:br>
              <a:rPr lang="en-GB" sz="2400" dirty="0" smtClean="0"/>
            </a:br>
            <a:r>
              <a:rPr lang="en-GB" sz="2400" dirty="0" smtClean="0"/>
              <a:t>Q = </a:t>
            </a:r>
            <a:r>
              <a:rPr lang="en-GB" sz="2400" i="1" dirty="0" smtClean="0"/>
              <a:t>C</a:t>
            </a:r>
          </a:p>
          <a:p>
            <a:r>
              <a:rPr lang="en-GB" sz="2400" i="1" dirty="0" smtClean="0"/>
              <a:t>       t</a:t>
            </a:r>
            <a:r>
              <a:rPr lang="en-GB" sz="2400" dirty="0" smtClean="0"/>
              <a:t>  </a:t>
            </a:r>
          </a:p>
          <a:p>
            <a:endParaRPr lang="en-GB" sz="2400" dirty="0" smtClean="0"/>
          </a:p>
          <a:p>
            <a:r>
              <a:rPr lang="en-GB" sz="2400" dirty="0" smtClean="0"/>
              <a:t> = 500</a:t>
            </a:r>
          </a:p>
          <a:p>
            <a:r>
              <a:rPr lang="en-GB" sz="2400" dirty="0" smtClean="0"/>
              <a:t>   1800                            = </a:t>
            </a:r>
            <a:r>
              <a:rPr lang="en-GB" sz="2400" b="1" dirty="0" smtClean="0"/>
              <a:t>0.2778 m</a:t>
            </a:r>
            <a:r>
              <a:rPr lang="en-GB" sz="2400" b="1" baseline="30000" dirty="0" smtClean="0"/>
              <a:t>3</a:t>
            </a:r>
            <a:r>
              <a:rPr lang="en-GB" sz="2400" b="1" dirty="0" smtClean="0"/>
              <a:t>/s.</a:t>
            </a:r>
            <a:endParaRPr lang="en-GB" sz="2400" b="1" dirty="0"/>
          </a:p>
        </p:txBody>
      </p:sp>
      <p:cxnSp>
        <p:nvCxnSpPr>
          <p:cNvPr id="5" name="Straight Connector 4"/>
          <p:cNvCxnSpPr/>
          <p:nvPr/>
        </p:nvCxnSpPr>
        <p:spPr>
          <a:xfrm>
            <a:off x="1143000" y="4648200"/>
            <a:ext cx="3048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877368" y="5715000"/>
            <a:ext cx="838200"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533400"/>
            <a:ext cx="8229600" cy="2462213"/>
          </a:xfrm>
          <a:prstGeom prst="rect">
            <a:avLst/>
          </a:prstGeom>
        </p:spPr>
        <p:txBody>
          <a:bodyPr wrap="square">
            <a:spAutoFit/>
          </a:bodyPr>
          <a:lstStyle/>
          <a:p>
            <a:r>
              <a:rPr lang="en-GB" sz="2800" b="1" dirty="0" smtClean="0">
                <a:solidFill>
                  <a:srgbClr val="0070C0"/>
                </a:solidFill>
              </a:rPr>
              <a:t>Mass Flow Rate</a:t>
            </a:r>
          </a:p>
          <a:p>
            <a:endParaRPr lang="en-GB" b="1" dirty="0" smtClean="0"/>
          </a:p>
          <a:p>
            <a:pPr algn="just">
              <a:lnSpc>
                <a:spcPct val="150000"/>
              </a:lnSpc>
            </a:pPr>
            <a:r>
              <a:rPr lang="en-GB" dirty="0" smtClean="0"/>
              <a:t>Is defined as </a:t>
            </a:r>
            <a:r>
              <a:rPr lang="en-GB" b="1" dirty="0" smtClean="0">
                <a:solidFill>
                  <a:srgbClr val="0070C0"/>
                </a:solidFill>
              </a:rPr>
              <a:t>the rate of movement of a fluid mass through a unit area in unit time</a:t>
            </a:r>
            <a:r>
              <a:rPr lang="en-GB" dirty="0" smtClean="0"/>
              <a:t>. Mass flow is directly depends on the </a:t>
            </a:r>
            <a:r>
              <a:rPr lang="en-GB" b="1" dirty="0" smtClean="0">
                <a:solidFill>
                  <a:srgbClr val="0070C0"/>
                </a:solidFill>
              </a:rPr>
              <a:t>density of that mass, velocity of the liquid and area of cross section</a:t>
            </a:r>
            <a:r>
              <a:rPr lang="en-GB" dirty="0" smtClean="0"/>
              <a:t>. In other words it is the movement of mass per unit time. It is denoted by m and the unit is kg/s. The formula for mass flow rate is given as,</a:t>
            </a:r>
            <a:endParaRPr lang="en-GB" dirty="0"/>
          </a:p>
        </p:txBody>
      </p:sp>
      <p:sp>
        <p:nvSpPr>
          <p:cNvPr id="92161" name="Rectangle 1"/>
          <p:cNvSpPr>
            <a:spLocks noChangeArrowheads="1"/>
          </p:cNvSpPr>
          <p:nvPr/>
        </p:nvSpPr>
        <p:spPr bwMode="auto">
          <a:xfrm>
            <a:off x="4571967" y="-100027"/>
            <a:ext cx="65" cy="200055"/>
          </a:xfrm>
          <a:prstGeom prst="rect">
            <a:avLst/>
          </a:prstGeom>
          <a:solidFill>
            <a:srgbClr val="AAAAAA"/>
          </a:solidFill>
          <a:ln w="9525">
            <a:noFill/>
            <a:miter lim="800000"/>
            <a:headEnd/>
            <a:tailEnd/>
          </a:ln>
          <a:effectLst/>
        </p:spPr>
        <p:txBody>
          <a:bodyPr vert="horz" wrap="none" lIns="0" tIns="0" rIns="0" bIns="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300" b="0" i="0" u="none" strike="noStrike" cap="none" normalizeH="0" baseline="0" dirty="0" smtClean="0">
              <a:ln>
                <a:noFill/>
              </a:ln>
              <a:solidFill>
                <a:schemeClr val="tx1"/>
              </a:solidFill>
              <a:effectLst/>
              <a:latin typeface="Arial" pitchFamily="34" charset="0"/>
              <a:cs typeface="Arial" pitchFamily="34" charset="0"/>
            </a:endParaRPr>
          </a:p>
        </p:txBody>
      </p:sp>
      <p:pic>
        <p:nvPicPr>
          <p:cNvPr id="92162" name="Picture 2" descr="Mass Flow Rate Formula"/>
          <p:cNvPicPr>
            <a:picLocks noChangeAspect="1" noChangeArrowheads="1"/>
          </p:cNvPicPr>
          <p:nvPr/>
        </p:nvPicPr>
        <p:blipFill>
          <a:blip r:embed="rId2" cstate="print"/>
          <a:srcRect/>
          <a:stretch>
            <a:fillRect/>
          </a:stretch>
        </p:blipFill>
        <p:spPr bwMode="auto">
          <a:xfrm>
            <a:off x="3349488" y="3200401"/>
            <a:ext cx="1656522" cy="381000"/>
          </a:xfrm>
          <a:prstGeom prst="rect">
            <a:avLst/>
          </a:prstGeom>
          <a:noFill/>
        </p:spPr>
      </p:pic>
      <p:sp>
        <p:nvSpPr>
          <p:cNvPr id="92163" name="Rectangle 3"/>
          <p:cNvSpPr>
            <a:spLocks noChangeArrowheads="1"/>
          </p:cNvSpPr>
          <p:nvPr/>
        </p:nvSpPr>
        <p:spPr bwMode="auto">
          <a:xfrm rot="10800000" flipV="1">
            <a:off x="457200" y="4068634"/>
            <a:ext cx="7772400" cy="923330"/>
          </a:xfrm>
          <a:prstGeom prst="rect">
            <a:avLst/>
          </a:prstGeom>
          <a:solidFill>
            <a:schemeClr val="bg1"/>
          </a:solidFill>
          <a:ln w="9525">
            <a:noFill/>
            <a:miter lim="800000"/>
            <a:headEnd/>
            <a:tailEnd/>
          </a:ln>
          <a:effectLst/>
        </p:spPr>
        <p:txBody>
          <a:bodyPr vert="horz" wrap="square" lIns="0" tIns="0" rIns="0" bIns="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pitchFamily="34" charset="0"/>
                <a:cs typeface="Arial" pitchFamily="34" charset="0"/>
              </a:rPr>
              <a:t>Where,</a:t>
            </a:r>
            <a:r>
              <a:rPr kumimoji="0" lang="en-US" sz="1800" b="1" i="0" u="none" strike="noStrike" cap="none" normalizeH="0" baseline="0" dirty="0" smtClean="0">
                <a:ln>
                  <a:noFill/>
                </a:ln>
                <a:solidFill>
                  <a:schemeClr val="tx1"/>
                </a:solidFill>
                <a:effectLst/>
                <a:latin typeface="Arial" pitchFamily="34" charset="0"/>
                <a:cs typeface="Arial" pitchFamily="34" charset="0"/>
              </a:rPr>
              <a:t> </a:t>
            </a:r>
            <a:r>
              <a:rPr kumimoji="0" lang="en-US" sz="2400" b="0" i="1" u="none" strike="noStrike" cap="none" normalizeH="0" baseline="0" dirty="0" smtClean="0">
                <a:ln>
                  <a:noFill/>
                </a:ln>
                <a:solidFill>
                  <a:schemeClr val="tx1"/>
                </a:solidFill>
                <a:effectLst/>
                <a:latin typeface="MathJax_Math-Web"/>
                <a:cs typeface="Arial" pitchFamily="34" charset="0"/>
              </a:rPr>
              <a:t>ρ (roe)</a:t>
            </a:r>
            <a:r>
              <a:rPr kumimoji="0" lang="en-US" sz="1000" b="0" i="0" u="none" strike="noStrike" cap="none" normalizeH="0" baseline="0" dirty="0" smtClean="0">
                <a:ln>
                  <a:noFill/>
                </a:ln>
                <a:solidFill>
                  <a:schemeClr val="tx1"/>
                </a:solidFill>
                <a:effectLst/>
                <a:latin typeface="Arial" pitchFamily="34" charset="0"/>
                <a:cs typeface="Arial" pitchFamily="34" charset="0"/>
              </a:rPr>
              <a:t> </a:t>
            </a:r>
            <a:r>
              <a:rPr kumimoji="0" lang="en-US" sz="800" b="1" i="0" u="none" strike="noStrike" cap="none" normalizeH="0" baseline="0" dirty="0" smtClean="0">
                <a:ln>
                  <a:noFill/>
                </a:ln>
                <a:solidFill>
                  <a:schemeClr val="tx1"/>
                </a:solidFill>
                <a:effectLst/>
                <a:latin typeface="Arial" pitchFamily="34" charset="0"/>
                <a:cs typeface="Arial" pitchFamily="34" charset="0"/>
              </a:rPr>
              <a:t> </a:t>
            </a:r>
            <a:r>
              <a:rPr kumimoji="0" lang="en-US" sz="1800" b="0" i="0" u="none" strike="noStrike" cap="none" normalizeH="0" baseline="0" dirty="0" smtClean="0">
                <a:ln>
                  <a:noFill/>
                </a:ln>
                <a:solidFill>
                  <a:schemeClr val="tx1"/>
                </a:solidFill>
                <a:effectLst/>
                <a:latin typeface="Arial" pitchFamily="34" charset="0"/>
                <a:cs typeface="Arial" pitchFamily="34" charset="0"/>
              </a:rPr>
              <a:t>is the density of fluid, </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smtClean="0">
                <a:ln>
                  <a:noFill/>
                </a:ln>
                <a:solidFill>
                  <a:schemeClr val="tx1"/>
                </a:solidFill>
                <a:effectLst/>
                <a:latin typeface="Arial" pitchFamily="34" charset="0"/>
                <a:cs typeface="Arial" pitchFamily="34" charset="0"/>
              </a:rPr>
              <a:t>V </a:t>
            </a:r>
            <a:r>
              <a:rPr kumimoji="0" lang="en-US" sz="1800" b="0" i="0" u="none" strike="noStrike" cap="none" normalizeH="0" baseline="0" dirty="0" smtClean="0">
                <a:ln>
                  <a:noFill/>
                </a:ln>
                <a:solidFill>
                  <a:schemeClr val="tx1"/>
                </a:solidFill>
                <a:effectLst/>
                <a:latin typeface="Arial" pitchFamily="34" charset="0"/>
                <a:cs typeface="Arial" pitchFamily="34" charset="0"/>
              </a:rPr>
              <a:t>is the velocity of the liquid </a:t>
            </a:r>
            <a:endParaRPr lang="en-US" dirty="0" smtClean="0">
              <a:latin typeface="Arial"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smtClean="0">
                <a:ln>
                  <a:noFill/>
                </a:ln>
                <a:solidFill>
                  <a:schemeClr val="tx1"/>
                </a:solidFill>
                <a:effectLst/>
                <a:latin typeface="Arial" pitchFamily="34" charset="0"/>
                <a:cs typeface="Arial" pitchFamily="34" charset="0"/>
              </a:rPr>
              <a:t>A </a:t>
            </a:r>
            <a:r>
              <a:rPr kumimoji="0" lang="en-US" sz="1800" b="0" i="0" u="none" strike="noStrike" cap="none" normalizeH="0" baseline="0" dirty="0" smtClean="0">
                <a:ln>
                  <a:noFill/>
                </a:ln>
                <a:solidFill>
                  <a:schemeClr val="tx1"/>
                </a:solidFill>
                <a:effectLst/>
                <a:latin typeface="Arial" pitchFamily="34" charset="0"/>
                <a:cs typeface="Arial" pitchFamily="34" charset="0"/>
              </a:rPr>
              <a:t>is the area of cross section in m</a:t>
            </a:r>
            <a:r>
              <a:rPr kumimoji="0" lang="en-US" sz="1800" b="0" i="0" u="none" strike="noStrike" cap="none" normalizeH="0" baseline="30000" dirty="0" smtClean="0">
                <a:ln>
                  <a:noFill/>
                </a:ln>
                <a:solidFill>
                  <a:schemeClr val="tx1"/>
                </a:solidFill>
                <a:effectLst/>
                <a:latin typeface="Arial" pitchFamily="34" charset="0"/>
                <a:cs typeface="Arial" pitchFamily="34" charset="0"/>
              </a:rPr>
              <a:t>2</a:t>
            </a:r>
          </a:p>
        </p:txBody>
      </p:sp>
      <p:sp>
        <p:nvSpPr>
          <p:cNvPr id="6" name="TextBox 5"/>
          <p:cNvSpPr txBox="1"/>
          <p:nvPr/>
        </p:nvSpPr>
        <p:spPr>
          <a:xfrm>
            <a:off x="6096000" y="5334000"/>
            <a:ext cx="2057400" cy="523220"/>
          </a:xfrm>
          <a:prstGeom prst="rect">
            <a:avLst/>
          </a:prstGeom>
          <a:noFill/>
        </p:spPr>
        <p:txBody>
          <a:bodyPr wrap="square" rtlCol="0">
            <a:spAutoFit/>
          </a:bodyPr>
          <a:lstStyle/>
          <a:p>
            <a:r>
              <a:rPr lang="en-US" sz="2800" b="1" dirty="0" smtClean="0">
                <a:solidFill>
                  <a:srgbClr val="0070C0"/>
                </a:solidFill>
              </a:rPr>
              <a:t>Copy Down</a:t>
            </a:r>
            <a:endParaRPr lang="en-GB" sz="2800" b="1" dirty="0">
              <a:solidFill>
                <a:srgbClr val="0070C0"/>
              </a:solidFill>
            </a:endParaRPr>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457200"/>
            <a:ext cx="8153400" cy="1477328"/>
          </a:xfrm>
          <a:prstGeom prst="rect">
            <a:avLst/>
          </a:prstGeom>
        </p:spPr>
        <p:txBody>
          <a:bodyPr wrap="square">
            <a:spAutoFit/>
          </a:bodyPr>
          <a:lstStyle/>
          <a:p>
            <a:pPr algn="just"/>
            <a:r>
              <a:rPr lang="en-GB" b="1" dirty="0" smtClean="0"/>
              <a:t>Exercise 3: </a:t>
            </a:r>
          </a:p>
          <a:p>
            <a:pPr algn="just"/>
            <a:endParaRPr lang="en-GB" b="1" dirty="0" smtClean="0"/>
          </a:p>
          <a:p>
            <a:r>
              <a:rPr lang="en-GB" dirty="0" smtClean="0"/>
              <a:t>Calculate mass flow rate of a given fluid whose density is 785kg/m</a:t>
            </a:r>
            <a:r>
              <a:rPr lang="en-GB" baseline="30000" dirty="0" smtClean="0"/>
              <a:t>3</a:t>
            </a:r>
            <a:r>
              <a:rPr lang="en-GB" dirty="0" smtClean="0"/>
              <a:t>, velocity and area of cross section of the pipe are 5m/s and 15cm</a:t>
            </a:r>
            <a:r>
              <a:rPr lang="en-GB" baseline="30000" dirty="0" smtClean="0"/>
              <a:t>2</a:t>
            </a:r>
            <a:r>
              <a:rPr lang="en-GB" dirty="0" smtClean="0"/>
              <a:t> respectively?</a:t>
            </a:r>
            <a:br>
              <a:rPr lang="en-GB" dirty="0" smtClean="0"/>
            </a:br>
            <a:endParaRPr lang="en-GB" dirty="0"/>
          </a:p>
        </p:txBody>
      </p:sp>
      <p:sp>
        <p:nvSpPr>
          <p:cNvPr id="3" name="TextBox 2"/>
          <p:cNvSpPr txBox="1"/>
          <p:nvPr/>
        </p:nvSpPr>
        <p:spPr>
          <a:xfrm>
            <a:off x="838200" y="2057400"/>
            <a:ext cx="7848600" cy="3785652"/>
          </a:xfrm>
          <a:prstGeom prst="rect">
            <a:avLst/>
          </a:prstGeom>
          <a:noFill/>
        </p:spPr>
        <p:txBody>
          <a:bodyPr wrap="square" rtlCol="0">
            <a:spAutoFit/>
          </a:bodyPr>
          <a:lstStyle/>
          <a:p>
            <a:r>
              <a:rPr lang="en-US" b="1" dirty="0" smtClean="0"/>
              <a:t>S</a:t>
            </a:r>
            <a:r>
              <a:rPr lang="en-GB" b="1" dirty="0" err="1" smtClean="0"/>
              <a:t>olution</a:t>
            </a:r>
            <a:r>
              <a:rPr lang="en-GB" b="1" dirty="0" smtClean="0"/>
              <a:t>: </a:t>
            </a:r>
            <a:r>
              <a:rPr lang="en-GB" dirty="0" smtClean="0"/>
              <a:t> </a:t>
            </a:r>
          </a:p>
          <a:p>
            <a:r>
              <a:rPr lang="en-GB" dirty="0" smtClean="0"/>
              <a:t/>
            </a:r>
            <a:br>
              <a:rPr lang="en-GB" dirty="0" smtClean="0"/>
            </a:br>
            <a:r>
              <a:rPr lang="en-GB" dirty="0" smtClean="0"/>
              <a:t>Given parameters are,</a:t>
            </a:r>
          </a:p>
          <a:p>
            <a:r>
              <a:rPr lang="en-GB" dirty="0" smtClean="0"/>
              <a:t/>
            </a:r>
            <a:br>
              <a:rPr lang="en-GB" dirty="0" smtClean="0"/>
            </a:br>
            <a:r>
              <a:rPr lang="en-GB" sz="2400" i="1" dirty="0" smtClean="0"/>
              <a:t>ρ</a:t>
            </a:r>
            <a:r>
              <a:rPr lang="en-GB" dirty="0" smtClean="0"/>
              <a:t> = 785kg/m</a:t>
            </a:r>
            <a:r>
              <a:rPr lang="en-GB" baseline="30000" dirty="0" smtClean="0"/>
              <a:t>3</a:t>
            </a:r>
            <a:r>
              <a:rPr lang="en-GB" dirty="0" smtClean="0"/>
              <a:t>, V = 5m/s and A = 15cm</a:t>
            </a:r>
            <a:r>
              <a:rPr lang="en-GB" baseline="30000" dirty="0" smtClean="0"/>
              <a:t>2</a:t>
            </a:r>
            <a:r>
              <a:rPr lang="en-GB" dirty="0" smtClean="0"/>
              <a:t> = 0.15m</a:t>
            </a:r>
            <a:r>
              <a:rPr lang="en-GB" baseline="30000" dirty="0" smtClean="0"/>
              <a:t>2</a:t>
            </a:r>
          </a:p>
          <a:p>
            <a:r>
              <a:rPr lang="en-GB" dirty="0" smtClean="0"/>
              <a:t/>
            </a:r>
            <a:br>
              <a:rPr lang="en-GB" dirty="0" smtClean="0"/>
            </a:br>
            <a:r>
              <a:rPr lang="en-GB" dirty="0" smtClean="0"/>
              <a:t>The formula for mass flow rate is,</a:t>
            </a:r>
          </a:p>
          <a:p>
            <a:r>
              <a:rPr lang="en-GB" dirty="0" smtClean="0"/>
              <a:t/>
            </a:r>
            <a:br>
              <a:rPr lang="en-GB" dirty="0" smtClean="0"/>
            </a:br>
            <a:r>
              <a:rPr lang="en-GB" dirty="0" smtClean="0"/>
              <a:t>m = </a:t>
            </a:r>
            <a:r>
              <a:rPr lang="en-GB" i="1" dirty="0" smtClean="0"/>
              <a:t>ρ</a:t>
            </a:r>
            <a:r>
              <a:rPr lang="en-GB" dirty="0" smtClean="0"/>
              <a:t> VA</a:t>
            </a:r>
          </a:p>
          <a:p>
            <a:r>
              <a:rPr lang="en-GB" dirty="0" smtClean="0"/>
              <a:t/>
            </a:r>
            <a:br>
              <a:rPr lang="en-GB" dirty="0" smtClean="0"/>
            </a:br>
            <a:r>
              <a:rPr lang="en-GB" dirty="0" smtClean="0"/>
              <a:t>m = 785× 5× 0.15 = </a:t>
            </a:r>
            <a:r>
              <a:rPr lang="en-GB" b="1" u="sng" dirty="0" smtClean="0"/>
              <a:t>588.75 kg/s</a:t>
            </a:r>
            <a:r>
              <a:rPr lang="en-GB" u="sng" dirty="0" smtClean="0"/>
              <a:t/>
            </a:r>
            <a:br>
              <a:rPr lang="en-GB" u="sng" dirty="0" smtClean="0"/>
            </a:br>
            <a:endParaRPr lang="en-GB" u="sng"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457200"/>
            <a:ext cx="2971800" cy="523220"/>
          </a:xfrm>
          <a:prstGeom prst="rect">
            <a:avLst/>
          </a:prstGeom>
          <a:solidFill>
            <a:schemeClr val="bg1"/>
          </a:solidFill>
        </p:spPr>
        <p:txBody>
          <a:bodyPr wrap="square" rtlCol="0">
            <a:spAutoFit/>
          </a:bodyPr>
          <a:lstStyle/>
          <a:p>
            <a:r>
              <a:rPr lang="en-GB" sz="2800" b="1" dirty="0" smtClean="0">
                <a:solidFill>
                  <a:srgbClr val="0070C0"/>
                </a:solidFill>
                <a:latin typeface="Arial" panose="020B0604020202020204" pitchFamily="34" charset="0"/>
                <a:cs typeface="Arial" panose="020B0604020202020204" pitchFamily="34" charset="0"/>
              </a:rPr>
              <a:t>Trap Seal Loss</a:t>
            </a:r>
            <a:endParaRPr lang="en-GB" sz="2800" b="1" dirty="0">
              <a:solidFill>
                <a:srgbClr val="0070C0"/>
              </a:solidFill>
              <a:latin typeface="Arial" panose="020B0604020202020204" pitchFamily="34" charset="0"/>
              <a:cs typeface="Arial" panose="020B0604020202020204" pitchFamily="34" charset="0"/>
            </a:endParaRPr>
          </a:p>
        </p:txBody>
      </p:sp>
      <p:sp>
        <p:nvSpPr>
          <p:cNvPr id="4" name="TextBox 3"/>
          <p:cNvSpPr txBox="1"/>
          <p:nvPr/>
        </p:nvSpPr>
        <p:spPr>
          <a:xfrm>
            <a:off x="685800" y="1447800"/>
            <a:ext cx="7848600" cy="4093428"/>
          </a:xfrm>
          <a:prstGeom prst="rect">
            <a:avLst/>
          </a:prstGeom>
          <a:noFill/>
        </p:spPr>
        <p:txBody>
          <a:bodyPr wrap="square" rtlCol="0">
            <a:spAutoFit/>
          </a:bodyPr>
          <a:lstStyle/>
          <a:p>
            <a:r>
              <a:rPr lang="en-GB" sz="2000" dirty="0" smtClean="0"/>
              <a:t>There are three main causes for the  loss of the trap seal</a:t>
            </a:r>
          </a:p>
          <a:p>
            <a:endParaRPr lang="en-GB" sz="2000" dirty="0"/>
          </a:p>
          <a:p>
            <a:pPr marL="342900" indent="-342900">
              <a:buAutoNum type="arabicPeriod"/>
            </a:pPr>
            <a:r>
              <a:rPr lang="en-GB" sz="2800" b="1" dirty="0" smtClean="0">
                <a:solidFill>
                  <a:srgbClr val="0070C0"/>
                </a:solidFill>
              </a:rPr>
              <a:t>Self Siphonage</a:t>
            </a:r>
          </a:p>
          <a:p>
            <a:pPr marL="342900" indent="-342900">
              <a:buAutoNum type="arabicPeriod"/>
            </a:pPr>
            <a:endParaRPr lang="en-GB" sz="2800" b="1" dirty="0">
              <a:solidFill>
                <a:srgbClr val="0070C0"/>
              </a:solidFill>
            </a:endParaRPr>
          </a:p>
          <a:p>
            <a:pPr marL="342900" indent="-342900">
              <a:buAutoNum type="arabicPeriod"/>
            </a:pPr>
            <a:r>
              <a:rPr lang="en-GB" sz="2800" b="1" dirty="0" smtClean="0">
                <a:solidFill>
                  <a:srgbClr val="0070C0"/>
                </a:solidFill>
              </a:rPr>
              <a:t>Induced Siphonage</a:t>
            </a:r>
          </a:p>
          <a:p>
            <a:pPr marL="342900" indent="-342900">
              <a:buAutoNum type="arabicPeriod"/>
            </a:pPr>
            <a:endParaRPr lang="en-GB" sz="2800" b="1" dirty="0">
              <a:solidFill>
                <a:srgbClr val="0070C0"/>
              </a:solidFill>
            </a:endParaRPr>
          </a:p>
          <a:p>
            <a:pPr marL="342900" indent="-342900">
              <a:buAutoNum type="arabicPeriod"/>
            </a:pPr>
            <a:r>
              <a:rPr lang="en-GB" sz="2800" b="1" dirty="0" smtClean="0">
                <a:solidFill>
                  <a:srgbClr val="0070C0"/>
                </a:solidFill>
              </a:rPr>
              <a:t>Compression</a:t>
            </a:r>
          </a:p>
          <a:p>
            <a:pPr marL="342900" indent="-342900">
              <a:buAutoNum type="arabicPeriod"/>
            </a:pPr>
            <a:endParaRPr lang="en-GB" sz="2000" dirty="0"/>
          </a:p>
          <a:p>
            <a:endParaRPr lang="en-GB" sz="2000" dirty="0" smtClean="0"/>
          </a:p>
          <a:p>
            <a:endParaRPr lang="en-GB" sz="2000" dirty="0"/>
          </a:p>
          <a:p>
            <a:r>
              <a:rPr lang="en-GB" sz="2000" dirty="0" smtClean="0"/>
              <a:t>(Each of these is the result of poor installation work !)</a:t>
            </a:r>
            <a:endParaRPr lang="en-GB" sz="2000" dirty="0"/>
          </a:p>
        </p:txBody>
      </p:sp>
    </p:spTree>
    <p:extLst>
      <p:ext uri="{BB962C8B-B14F-4D97-AF65-F5344CB8AC3E}">
        <p14:creationId xmlns:p14="http://schemas.microsoft.com/office/powerpoint/2010/main" xmlns="" val="103738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anim calcmode="lin" valueType="num">
                                      <p:cBhvr additive="base">
                                        <p:cTn id="1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anim calcmode="lin" valueType="num">
                                      <p:cBhvr additive="base">
                                        <p:cTn id="19"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71475" y="280989"/>
            <a:ext cx="6791325" cy="4519612"/>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2" name="TextBox 1"/>
          <p:cNvSpPr txBox="1"/>
          <p:nvPr/>
        </p:nvSpPr>
        <p:spPr>
          <a:xfrm>
            <a:off x="371476" y="280989"/>
            <a:ext cx="7172324" cy="523220"/>
          </a:xfrm>
          <a:prstGeom prst="rect">
            <a:avLst/>
          </a:prstGeom>
          <a:solidFill>
            <a:schemeClr val="bg1"/>
          </a:solidFill>
        </p:spPr>
        <p:txBody>
          <a:bodyPr wrap="square" rtlCol="0">
            <a:spAutoFit/>
          </a:bodyPr>
          <a:lstStyle/>
          <a:p>
            <a:r>
              <a:rPr lang="en-GB" sz="2800" b="1" dirty="0" smtClean="0">
                <a:solidFill>
                  <a:srgbClr val="0070C0"/>
                </a:solidFill>
                <a:latin typeface="Arial" panose="020B0604020202020204" pitchFamily="34" charset="0"/>
                <a:cs typeface="Arial" panose="020B0604020202020204" pitchFamily="34" charset="0"/>
              </a:rPr>
              <a:t>Trap Seal Loss – Self Siphonage</a:t>
            </a:r>
            <a:endParaRPr lang="en-GB" sz="2800" b="1" dirty="0">
              <a:solidFill>
                <a:srgbClr val="0070C0"/>
              </a:solidFill>
              <a:latin typeface="Arial" panose="020B0604020202020204" pitchFamily="34" charset="0"/>
              <a:cs typeface="Arial" panose="020B0604020202020204" pitchFamily="34" charset="0"/>
            </a:endParaRPr>
          </a:p>
        </p:txBody>
      </p:sp>
      <p:sp>
        <p:nvSpPr>
          <p:cNvPr id="3" name="TextBox 2"/>
          <p:cNvSpPr txBox="1"/>
          <p:nvPr/>
        </p:nvSpPr>
        <p:spPr>
          <a:xfrm>
            <a:off x="371475" y="3733800"/>
            <a:ext cx="8467724" cy="2554545"/>
          </a:xfrm>
          <a:prstGeom prst="rect">
            <a:avLst/>
          </a:prstGeom>
          <a:solidFill>
            <a:schemeClr val="bg1"/>
          </a:solidFill>
        </p:spPr>
        <p:txBody>
          <a:bodyPr wrap="square" rtlCol="0">
            <a:spAutoFit/>
          </a:bodyPr>
          <a:lstStyle/>
          <a:p>
            <a:pPr algn="just"/>
            <a:r>
              <a:rPr lang="en-GB" sz="2000" dirty="0" smtClean="0"/>
              <a:t>Mostly caused in appliances such as wash basins. </a:t>
            </a:r>
          </a:p>
          <a:p>
            <a:pPr algn="just"/>
            <a:endParaRPr lang="en-GB" sz="2000" dirty="0" smtClean="0"/>
          </a:p>
          <a:p>
            <a:pPr algn="just">
              <a:buFont typeface="Arial" pitchFamily="34" charset="0"/>
              <a:buChar char="•"/>
            </a:pPr>
            <a:r>
              <a:rPr lang="en-GB" sz="2000" dirty="0" smtClean="0"/>
              <a:t> </a:t>
            </a:r>
            <a:r>
              <a:rPr lang="en-GB" sz="2000" b="1" dirty="0" smtClean="0">
                <a:solidFill>
                  <a:srgbClr val="0070C0"/>
                </a:solidFill>
              </a:rPr>
              <a:t>Being funnel shaped for discharge, they tend to discharge their water</a:t>
            </a:r>
          </a:p>
          <a:p>
            <a:pPr algn="just"/>
            <a:r>
              <a:rPr lang="en-GB" sz="2000" b="1" dirty="0" smtClean="0">
                <a:solidFill>
                  <a:srgbClr val="0070C0"/>
                </a:solidFill>
              </a:rPr>
              <a:t>  contents quickly but with reduced pressure. </a:t>
            </a:r>
          </a:p>
          <a:p>
            <a:pPr algn="just"/>
            <a:r>
              <a:rPr lang="en-GB" sz="2000" b="1" dirty="0" smtClean="0">
                <a:solidFill>
                  <a:srgbClr val="0070C0"/>
                </a:solidFill>
              </a:rPr>
              <a:t>  As it discharges it sets up a plug of water, which creates a partial vacuum as</a:t>
            </a:r>
          </a:p>
          <a:p>
            <a:pPr algn="just"/>
            <a:r>
              <a:rPr lang="en-GB" sz="2000" b="1" dirty="0" smtClean="0">
                <a:solidFill>
                  <a:srgbClr val="0070C0"/>
                </a:solidFill>
              </a:rPr>
              <a:t>  passes down the pipe, causing siphonic action to take place. </a:t>
            </a:r>
          </a:p>
          <a:p>
            <a:pPr algn="just">
              <a:buFont typeface="Arial" pitchFamily="34" charset="0"/>
              <a:buChar char="•"/>
            </a:pPr>
            <a:r>
              <a:rPr lang="en-GB" sz="2000" dirty="0" smtClean="0"/>
              <a:t> To overcome this, a larger waste pipe can be used, we place restrictions on</a:t>
            </a:r>
          </a:p>
          <a:p>
            <a:pPr algn="just"/>
            <a:r>
              <a:rPr lang="en-GB" sz="2000" dirty="0" smtClean="0"/>
              <a:t>   lengths and gradient.</a:t>
            </a:r>
            <a:endParaRPr lang="en-GB" sz="2000" dirty="0"/>
          </a:p>
        </p:txBody>
      </p:sp>
      <p:sp>
        <p:nvSpPr>
          <p:cNvPr id="4" name="TextBox 3"/>
          <p:cNvSpPr txBox="1"/>
          <p:nvPr/>
        </p:nvSpPr>
        <p:spPr>
          <a:xfrm>
            <a:off x="7315200" y="2362200"/>
            <a:ext cx="952500" cy="369332"/>
          </a:xfrm>
          <a:prstGeom prst="rect">
            <a:avLst/>
          </a:prstGeom>
          <a:noFill/>
        </p:spPr>
        <p:txBody>
          <a:bodyPr wrap="square" rtlCol="0">
            <a:spAutoFit/>
          </a:bodyPr>
          <a:lstStyle/>
          <a:p>
            <a:r>
              <a:rPr lang="en-GB" b="1" dirty="0" smtClean="0">
                <a:solidFill>
                  <a:srgbClr val="0070C0"/>
                </a:solidFill>
              </a:rPr>
              <a:t>SKETCH</a:t>
            </a:r>
            <a:endParaRPr lang="en-GB" b="1" dirty="0">
              <a:solidFill>
                <a:srgbClr val="0070C0"/>
              </a:solidFill>
            </a:endParaRPr>
          </a:p>
        </p:txBody>
      </p:sp>
    </p:spTree>
    <p:extLst>
      <p:ext uri="{BB962C8B-B14F-4D97-AF65-F5344CB8AC3E}">
        <p14:creationId xmlns:p14="http://schemas.microsoft.com/office/powerpoint/2010/main" xmlns="" val="1253346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77961" y="293959"/>
            <a:ext cx="5876925" cy="4404362"/>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3" name="TextBox 2"/>
          <p:cNvSpPr txBox="1"/>
          <p:nvPr/>
        </p:nvSpPr>
        <p:spPr>
          <a:xfrm>
            <a:off x="371476" y="280989"/>
            <a:ext cx="7172324" cy="523220"/>
          </a:xfrm>
          <a:prstGeom prst="rect">
            <a:avLst/>
          </a:prstGeom>
          <a:solidFill>
            <a:schemeClr val="bg1"/>
          </a:solidFill>
        </p:spPr>
        <p:txBody>
          <a:bodyPr wrap="square" rtlCol="0">
            <a:spAutoFit/>
          </a:bodyPr>
          <a:lstStyle/>
          <a:p>
            <a:r>
              <a:rPr lang="en-GB" sz="2800" b="1" dirty="0" smtClean="0">
                <a:solidFill>
                  <a:srgbClr val="0070C0"/>
                </a:solidFill>
                <a:latin typeface="Arial" panose="020B0604020202020204" pitchFamily="34" charset="0"/>
                <a:cs typeface="Arial" panose="020B0604020202020204" pitchFamily="34" charset="0"/>
              </a:rPr>
              <a:t>Trap Seal Loss – Induced  Siphonage</a:t>
            </a:r>
            <a:endParaRPr lang="en-GB" sz="2800" b="1" dirty="0">
              <a:solidFill>
                <a:srgbClr val="0070C0"/>
              </a:solidFill>
              <a:latin typeface="Arial" panose="020B0604020202020204" pitchFamily="34" charset="0"/>
              <a:cs typeface="Arial" panose="020B0604020202020204" pitchFamily="34" charset="0"/>
            </a:endParaRPr>
          </a:p>
        </p:txBody>
      </p:sp>
      <p:sp>
        <p:nvSpPr>
          <p:cNvPr id="2" name="TextBox 1"/>
          <p:cNvSpPr txBox="1"/>
          <p:nvPr/>
        </p:nvSpPr>
        <p:spPr>
          <a:xfrm>
            <a:off x="371476" y="3458059"/>
            <a:ext cx="8391524" cy="3416320"/>
          </a:xfrm>
          <a:prstGeom prst="rect">
            <a:avLst/>
          </a:prstGeom>
          <a:solidFill>
            <a:schemeClr val="bg1"/>
          </a:solidFill>
        </p:spPr>
        <p:txBody>
          <a:bodyPr wrap="square" rtlCol="0">
            <a:spAutoFit/>
          </a:bodyPr>
          <a:lstStyle/>
          <a:p>
            <a:pPr algn="just">
              <a:buFont typeface="Arial" pitchFamily="34" charset="0"/>
              <a:buChar char="•"/>
            </a:pPr>
            <a:r>
              <a:rPr lang="en-GB" dirty="0" smtClean="0"/>
              <a:t> </a:t>
            </a:r>
            <a:r>
              <a:rPr lang="en-GB" b="1" dirty="0" smtClean="0">
                <a:solidFill>
                  <a:srgbClr val="0070C0"/>
                </a:solidFill>
              </a:rPr>
              <a:t>Caused by the discharge of water from another sanitary appliance connected to the</a:t>
            </a:r>
          </a:p>
          <a:p>
            <a:pPr algn="just"/>
            <a:r>
              <a:rPr lang="en-GB" b="1" dirty="0" smtClean="0">
                <a:solidFill>
                  <a:srgbClr val="0070C0"/>
                </a:solidFill>
              </a:rPr>
              <a:t>  same discharge pipe. As the water falls down the pipe and passes the branch, it</a:t>
            </a:r>
          </a:p>
          <a:p>
            <a:pPr algn="just"/>
            <a:r>
              <a:rPr lang="en-GB" b="1" dirty="0" smtClean="0">
                <a:solidFill>
                  <a:srgbClr val="0070C0"/>
                </a:solidFill>
              </a:rPr>
              <a:t>  draws air from within it, creating a partial vacuum, and siphonage takes place.</a:t>
            </a:r>
          </a:p>
          <a:p>
            <a:pPr algn="just"/>
            <a:endParaRPr lang="en-GB" b="1" dirty="0" smtClean="0">
              <a:solidFill>
                <a:srgbClr val="0070C0"/>
              </a:solidFill>
            </a:endParaRPr>
          </a:p>
          <a:p>
            <a:pPr algn="just"/>
            <a:r>
              <a:rPr lang="en-GB" b="1" dirty="0" smtClean="0">
                <a:solidFill>
                  <a:srgbClr val="0070C0"/>
                </a:solidFill>
              </a:rPr>
              <a:t>  How did we say we could avoid this??</a:t>
            </a:r>
          </a:p>
          <a:p>
            <a:pPr algn="just"/>
            <a:endParaRPr lang="en-GB" dirty="0"/>
          </a:p>
          <a:p>
            <a:pPr algn="just">
              <a:buFont typeface="Arial" pitchFamily="34" charset="0"/>
              <a:buChar char="•"/>
            </a:pPr>
            <a:r>
              <a:rPr lang="en-GB" dirty="0" smtClean="0"/>
              <a:t> </a:t>
            </a:r>
            <a:r>
              <a:rPr lang="en-GB" b="1" dirty="0" smtClean="0">
                <a:solidFill>
                  <a:srgbClr val="0070C0"/>
                </a:solidFill>
              </a:rPr>
              <a:t>To overcome this, trap ventilating pipes could be introduced into the system. </a:t>
            </a:r>
          </a:p>
          <a:p>
            <a:pPr algn="just"/>
            <a:r>
              <a:rPr lang="en-GB" dirty="0" smtClean="0"/>
              <a:t>  These will permit air into the discharge pipe, preventing the partial vacuum.</a:t>
            </a:r>
          </a:p>
          <a:p>
            <a:pPr algn="just"/>
            <a:r>
              <a:rPr lang="en-GB" dirty="0" smtClean="0"/>
              <a:t>   </a:t>
            </a:r>
          </a:p>
          <a:p>
            <a:pPr algn="just">
              <a:buFont typeface="Arial" pitchFamily="34" charset="0"/>
              <a:buChar char="•"/>
            </a:pPr>
            <a:r>
              <a:rPr lang="en-GB" dirty="0" smtClean="0"/>
              <a:t> We may also regulate by pipe size and junction layouts.</a:t>
            </a:r>
          </a:p>
          <a:p>
            <a:pPr algn="just"/>
            <a:endParaRPr lang="en-GB" dirty="0"/>
          </a:p>
          <a:p>
            <a:pPr algn="just"/>
            <a:endParaRPr lang="en-GB" dirty="0"/>
          </a:p>
        </p:txBody>
      </p:sp>
      <p:sp>
        <p:nvSpPr>
          <p:cNvPr id="5" name="TextBox 4"/>
          <p:cNvSpPr txBox="1"/>
          <p:nvPr/>
        </p:nvSpPr>
        <p:spPr>
          <a:xfrm>
            <a:off x="6488572" y="1905000"/>
            <a:ext cx="952500" cy="369332"/>
          </a:xfrm>
          <a:prstGeom prst="rect">
            <a:avLst/>
          </a:prstGeom>
          <a:noFill/>
        </p:spPr>
        <p:txBody>
          <a:bodyPr wrap="square" rtlCol="0">
            <a:spAutoFit/>
          </a:bodyPr>
          <a:lstStyle/>
          <a:p>
            <a:r>
              <a:rPr lang="en-GB" b="1" dirty="0" smtClean="0">
                <a:solidFill>
                  <a:srgbClr val="0070C0"/>
                </a:solidFill>
              </a:rPr>
              <a:t>SKETCH</a:t>
            </a:r>
            <a:endParaRPr lang="en-GB" b="1" dirty="0">
              <a:solidFill>
                <a:srgbClr val="0070C0"/>
              </a:solidFill>
            </a:endParaRPr>
          </a:p>
        </p:txBody>
      </p:sp>
      <p:cxnSp>
        <p:nvCxnSpPr>
          <p:cNvPr id="6" name="Straight Arrow Connector 5"/>
          <p:cNvCxnSpPr/>
          <p:nvPr/>
        </p:nvCxnSpPr>
        <p:spPr>
          <a:xfrm>
            <a:off x="2057400" y="2942602"/>
            <a:ext cx="1447800" cy="7620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595002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anim calcmode="lin" valueType="num">
                                      <p:cBhvr additive="base">
                                        <p:cTn id="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6" end="6"/>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7" end="7"/>
                                            </p:txEl>
                                          </p:spTgt>
                                        </p:tgtEl>
                                        <p:attrNameLst>
                                          <p:attrName>style.visibility</p:attrName>
                                        </p:attrNameLst>
                                      </p:cBhvr>
                                      <p:to>
                                        <p:strVal val="visible"/>
                                      </p:to>
                                    </p:set>
                                    <p:anim calcmode="lin" valueType="num">
                                      <p:cBhvr additive="base">
                                        <p:cTn id="1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7" end="7"/>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8" end="8"/>
                                            </p:txEl>
                                          </p:spTgt>
                                        </p:tgtEl>
                                        <p:attrNameLst>
                                          <p:attrName>style.visibility</p:attrName>
                                        </p:attrNameLst>
                                      </p:cBhvr>
                                      <p:to>
                                        <p:strVal val="visible"/>
                                      </p:to>
                                    </p:set>
                                    <p:anim calcmode="lin" valueType="num">
                                      <p:cBhvr additive="base">
                                        <p:cTn id="1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8" end="8"/>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9" end="9"/>
                                            </p:txEl>
                                          </p:spTgt>
                                        </p:tgtEl>
                                        <p:attrNameLst>
                                          <p:attrName>style.visibility</p:attrName>
                                        </p:attrNameLst>
                                      </p:cBhvr>
                                      <p:to>
                                        <p:strVal val="visible"/>
                                      </p:to>
                                    </p:set>
                                    <p:anim calcmode="lin" valueType="num">
                                      <p:cBhvr additive="base">
                                        <p:cTn id="19"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71474" y="280988"/>
            <a:ext cx="5827353" cy="4367211"/>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3" name="TextBox 2"/>
          <p:cNvSpPr txBox="1"/>
          <p:nvPr/>
        </p:nvSpPr>
        <p:spPr>
          <a:xfrm>
            <a:off x="371476" y="280988"/>
            <a:ext cx="7172324" cy="523220"/>
          </a:xfrm>
          <a:prstGeom prst="rect">
            <a:avLst/>
          </a:prstGeom>
          <a:solidFill>
            <a:schemeClr val="bg1"/>
          </a:solidFill>
        </p:spPr>
        <p:txBody>
          <a:bodyPr wrap="square" rtlCol="0">
            <a:spAutoFit/>
          </a:bodyPr>
          <a:lstStyle/>
          <a:p>
            <a:r>
              <a:rPr lang="en-GB" sz="2800" b="1" dirty="0" smtClean="0">
                <a:solidFill>
                  <a:srgbClr val="0070C0"/>
                </a:solidFill>
                <a:latin typeface="Arial" panose="020B0604020202020204" pitchFamily="34" charset="0"/>
                <a:cs typeface="Arial" panose="020B0604020202020204" pitchFamily="34" charset="0"/>
              </a:rPr>
              <a:t>Trap Seal Loss – Compression</a:t>
            </a:r>
            <a:endParaRPr lang="en-GB" sz="2800" b="1" dirty="0">
              <a:solidFill>
                <a:srgbClr val="0070C0"/>
              </a:solidFill>
              <a:latin typeface="Arial" panose="020B0604020202020204" pitchFamily="34" charset="0"/>
              <a:cs typeface="Arial" panose="020B0604020202020204" pitchFamily="34" charset="0"/>
            </a:endParaRPr>
          </a:p>
        </p:txBody>
      </p:sp>
      <p:sp>
        <p:nvSpPr>
          <p:cNvPr id="2" name="TextBox 1"/>
          <p:cNvSpPr txBox="1"/>
          <p:nvPr/>
        </p:nvSpPr>
        <p:spPr>
          <a:xfrm>
            <a:off x="371474" y="3886200"/>
            <a:ext cx="8590216" cy="2585323"/>
          </a:xfrm>
          <a:prstGeom prst="rect">
            <a:avLst/>
          </a:prstGeom>
          <a:solidFill>
            <a:schemeClr val="bg1"/>
          </a:solidFill>
        </p:spPr>
        <p:txBody>
          <a:bodyPr wrap="square" rtlCol="0">
            <a:spAutoFit/>
          </a:bodyPr>
          <a:lstStyle/>
          <a:p>
            <a:pPr>
              <a:buFont typeface="Arial" pitchFamily="34" charset="0"/>
              <a:buChar char="•"/>
            </a:pPr>
            <a:r>
              <a:rPr lang="en-GB" dirty="0" smtClean="0"/>
              <a:t> </a:t>
            </a:r>
            <a:r>
              <a:rPr lang="en-GB" b="1" dirty="0" smtClean="0">
                <a:solidFill>
                  <a:srgbClr val="0070C0"/>
                </a:solidFill>
              </a:rPr>
              <a:t>Generally occurs in high rise buildings where the shear volume of discharge down the</a:t>
            </a:r>
          </a:p>
          <a:p>
            <a:r>
              <a:rPr lang="en-GB" b="1" dirty="0" smtClean="0">
                <a:solidFill>
                  <a:srgbClr val="0070C0"/>
                </a:solidFill>
              </a:rPr>
              <a:t>  main discharge stack compresses the air at the base of the stack, thus pushing the</a:t>
            </a:r>
          </a:p>
          <a:p>
            <a:r>
              <a:rPr lang="en-GB" b="1" dirty="0" smtClean="0">
                <a:solidFill>
                  <a:srgbClr val="0070C0"/>
                </a:solidFill>
              </a:rPr>
              <a:t>  water out  of the trap and back into the appliance.</a:t>
            </a:r>
          </a:p>
          <a:p>
            <a:endParaRPr lang="en-GB" dirty="0"/>
          </a:p>
          <a:p>
            <a:pPr>
              <a:buFont typeface="Arial" pitchFamily="34" charset="0"/>
              <a:buChar char="•"/>
            </a:pPr>
            <a:r>
              <a:rPr lang="en-GB" dirty="0" smtClean="0"/>
              <a:t> This can be overcome  by ensuring that </a:t>
            </a:r>
            <a:r>
              <a:rPr lang="en-GB" b="1" dirty="0" smtClean="0">
                <a:solidFill>
                  <a:srgbClr val="0070C0"/>
                </a:solidFill>
              </a:rPr>
              <a:t>a long radius bend is installed at the base of </a:t>
            </a:r>
          </a:p>
          <a:p>
            <a:r>
              <a:rPr lang="en-GB" b="1" dirty="0">
                <a:solidFill>
                  <a:srgbClr val="0070C0"/>
                </a:solidFill>
              </a:rPr>
              <a:t> </a:t>
            </a:r>
            <a:r>
              <a:rPr lang="en-GB" b="1" dirty="0" smtClean="0">
                <a:solidFill>
                  <a:srgbClr val="0070C0"/>
                </a:solidFill>
              </a:rPr>
              <a:t> the stack and that no connections are made within 450mm of the invert level of the</a:t>
            </a:r>
          </a:p>
          <a:p>
            <a:r>
              <a:rPr lang="en-GB" b="1" dirty="0">
                <a:solidFill>
                  <a:srgbClr val="0070C0"/>
                </a:solidFill>
              </a:rPr>
              <a:t> </a:t>
            </a:r>
            <a:r>
              <a:rPr lang="en-GB" b="1" dirty="0" smtClean="0">
                <a:solidFill>
                  <a:srgbClr val="0070C0"/>
                </a:solidFill>
              </a:rPr>
              <a:t> drain, or 750mm in the case of high rise above 5 floors.</a:t>
            </a:r>
          </a:p>
          <a:p>
            <a:endParaRPr lang="en-GB" dirty="0"/>
          </a:p>
          <a:p>
            <a:pPr>
              <a:buFont typeface="Arial" pitchFamily="34" charset="0"/>
              <a:buChar char="•"/>
            </a:pPr>
            <a:r>
              <a:rPr lang="en-GB" dirty="0" smtClean="0"/>
              <a:t> </a:t>
            </a:r>
            <a:r>
              <a:rPr lang="en-GB" b="1" dirty="0" smtClean="0">
                <a:solidFill>
                  <a:srgbClr val="0070C0"/>
                </a:solidFill>
              </a:rPr>
              <a:t>A relief vent can be carried down to connect to the lowest part of the discharge stack.</a:t>
            </a:r>
            <a:endParaRPr lang="en-GB" b="1" dirty="0">
              <a:solidFill>
                <a:srgbClr val="0070C0"/>
              </a:solidFill>
            </a:endParaRPr>
          </a:p>
        </p:txBody>
      </p:sp>
      <p:sp>
        <p:nvSpPr>
          <p:cNvPr id="5" name="TextBox 4"/>
          <p:cNvSpPr txBox="1"/>
          <p:nvPr/>
        </p:nvSpPr>
        <p:spPr>
          <a:xfrm>
            <a:off x="4343400" y="2204432"/>
            <a:ext cx="952500" cy="369332"/>
          </a:xfrm>
          <a:prstGeom prst="rect">
            <a:avLst/>
          </a:prstGeom>
          <a:noFill/>
        </p:spPr>
        <p:txBody>
          <a:bodyPr wrap="square" rtlCol="0">
            <a:spAutoFit/>
          </a:bodyPr>
          <a:lstStyle/>
          <a:p>
            <a:r>
              <a:rPr lang="en-GB" b="1" dirty="0" smtClean="0">
                <a:solidFill>
                  <a:srgbClr val="0070C0"/>
                </a:solidFill>
              </a:rPr>
              <a:t>SKETCH</a:t>
            </a:r>
            <a:endParaRPr lang="en-GB" b="1" dirty="0">
              <a:solidFill>
                <a:srgbClr val="0070C0"/>
              </a:solidFill>
            </a:endParaRPr>
          </a:p>
        </p:txBody>
      </p:sp>
      <p:cxnSp>
        <p:nvCxnSpPr>
          <p:cNvPr id="6" name="Straight Arrow Connector 5"/>
          <p:cNvCxnSpPr/>
          <p:nvPr/>
        </p:nvCxnSpPr>
        <p:spPr>
          <a:xfrm flipH="1" flipV="1">
            <a:off x="3733800" y="3276600"/>
            <a:ext cx="381000" cy="762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pic>
        <p:nvPicPr>
          <p:cNvPr id="7" name="Picture 8"/>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010400" y="152400"/>
            <a:ext cx="1951290" cy="3584003"/>
          </a:xfrm>
          <a:prstGeom prst="rect">
            <a:avLst/>
          </a:prstGeom>
          <a:noFill/>
          <a:extLst>
            <a:ext uri="{909E8E84-426E-40DD-AFC4-6F175D3DCCD1}">
              <a14:hiddenFill xmlns:a14="http://schemas.microsoft.com/office/drawing/2010/main" xmlns="">
                <a:solidFill>
                  <a:srgbClr val="FFFFFF"/>
                </a:solidFill>
              </a14:hiddenFill>
            </a:ext>
          </a:extLst>
        </p:spPr>
      </p:pic>
      <p:sp>
        <p:nvSpPr>
          <p:cNvPr id="4" name="Left-Up Arrow 3"/>
          <p:cNvSpPr/>
          <p:nvPr/>
        </p:nvSpPr>
        <p:spPr>
          <a:xfrm>
            <a:off x="8382000" y="3874827"/>
            <a:ext cx="762000" cy="2130997"/>
          </a:xfrm>
          <a:prstGeom prst="leftUpArrow">
            <a:avLst/>
          </a:prstGeom>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w="12700">
                <a:solidFill>
                  <a:schemeClr val="tx1"/>
                </a:solidFill>
              </a:ln>
            </a:endParaRPr>
          </a:p>
        </p:txBody>
      </p:sp>
    </p:spTree>
    <p:extLst>
      <p:ext uri="{BB962C8B-B14F-4D97-AF65-F5344CB8AC3E}">
        <p14:creationId xmlns:p14="http://schemas.microsoft.com/office/powerpoint/2010/main" xmlns="" val="1377853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1000" y="457200"/>
            <a:ext cx="8229600" cy="6740307"/>
          </a:xfrm>
          <a:prstGeom prst="rect">
            <a:avLst/>
          </a:prstGeom>
          <a:noFill/>
        </p:spPr>
        <p:txBody>
          <a:bodyPr wrap="square" rtlCol="0">
            <a:spAutoFit/>
          </a:bodyPr>
          <a:lstStyle/>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smtClean="0"/>
              <a:t>Drainage installations should allow for </a:t>
            </a:r>
            <a:r>
              <a:rPr lang="en-GB" b="1" dirty="0" smtClean="0">
                <a:solidFill>
                  <a:srgbClr val="0070C0"/>
                </a:solidFill>
              </a:rPr>
              <a:t>effluent removal quickly and efficiently,</a:t>
            </a:r>
            <a:r>
              <a:rPr lang="en-GB" dirty="0" smtClean="0"/>
              <a:t> being free from blockages. They are of course </a:t>
            </a:r>
            <a:r>
              <a:rPr lang="en-GB" b="1" dirty="0" smtClean="0">
                <a:solidFill>
                  <a:srgbClr val="0070C0"/>
                </a:solidFill>
              </a:rPr>
              <a:t>expected to last the life of the building in design</a:t>
            </a:r>
            <a:r>
              <a:rPr lang="en-GB" dirty="0" smtClean="0"/>
              <a:t> and be replaced only because of </a:t>
            </a:r>
          </a:p>
          <a:p>
            <a:pPr algn="just"/>
            <a:r>
              <a:rPr lang="en-GB" dirty="0" smtClean="0"/>
              <a:t>     changed requirements or new technologies. </a:t>
            </a:r>
          </a:p>
          <a:p>
            <a:pPr algn="just"/>
            <a:r>
              <a:rPr lang="en-GB" dirty="0" smtClean="0"/>
              <a:t>     But </a:t>
            </a:r>
            <a:r>
              <a:rPr lang="en-GB" b="1" dirty="0" smtClean="0">
                <a:solidFill>
                  <a:srgbClr val="0070C0"/>
                </a:solidFill>
              </a:rPr>
              <a:t>blockages can occur on overloading, when the </a:t>
            </a:r>
          </a:p>
          <a:p>
            <a:pPr algn="just"/>
            <a:r>
              <a:rPr lang="en-GB" b="1" dirty="0">
                <a:solidFill>
                  <a:srgbClr val="0070C0"/>
                </a:solidFill>
              </a:rPr>
              <a:t> </a:t>
            </a:r>
            <a:r>
              <a:rPr lang="en-GB" b="1" dirty="0" smtClean="0">
                <a:solidFill>
                  <a:srgbClr val="0070C0"/>
                </a:solidFill>
              </a:rPr>
              <a:t>    discharge becomes frozen or suffers restricted flow.</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b="1" dirty="0" smtClean="0">
              <a:solidFill>
                <a:srgbClr val="0070C0"/>
              </a:solidFill>
            </a:endParaRPr>
          </a:p>
          <a:p>
            <a:pPr marL="285750" indent="-285750" algn="just">
              <a:buFont typeface="Arial" panose="020B0604020202020204" pitchFamily="34" charset="0"/>
              <a:buChar char="•"/>
            </a:pPr>
            <a:r>
              <a:rPr lang="en-GB" b="1" dirty="0" smtClean="0">
                <a:solidFill>
                  <a:srgbClr val="0070C0"/>
                </a:solidFill>
              </a:rPr>
              <a:t>Pipe </a:t>
            </a:r>
            <a:r>
              <a:rPr lang="en-GB" b="1" dirty="0">
                <a:solidFill>
                  <a:srgbClr val="0070C0"/>
                </a:solidFill>
              </a:rPr>
              <a:t>bends produce rapid </a:t>
            </a:r>
            <a:r>
              <a:rPr lang="en-GB" b="1" dirty="0" smtClean="0">
                <a:solidFill>
                  <a:srgbClr val="0070C0"/>
                </a:solidFill>
              </a:rPr>
              <a:t>de-</a:t>
            </a:r>
            <a:r>
              <a:rPr lang="en-GB" b="1" dirty="0" err="1" smtClean="0">
                <a:solidFill>
                  <a:srgbClr val="0070C0"/>
                </a:solidFill>
              </a:rPr>
              <a:t>celeration</a:t>
            </a:r>
            <a:r>
              <a:rPr lang="en-GB" b="1" dirty="0" smtClean="0">
                <a:solidFill>
                  <a:srgbClr val="0070C0"/>
                </a:solidFill>
              </a:rPr>
              <a:t> </a:t>
            </a:r>
            <a:r>
              <a:rPr lang="en-GB" b="1" dirty="0">
                <a:solidFill>
                  <a:srgbClr val="0070C0"/>
                </a:solidFill>
              </a:rPr>
              <a:t>of solids </a:t>
            </a:r>
            <a:endParaRPr lang="en-GB" b="1" dirty="0" smtClean="0">
              <a:solidFill>
                <a:srgbClr val="0070C0"/>
              </a:solidFill>
            </a:endParaRPr>
          </a:p>
          <a:p>
            <a:pPr algn="just"/>
            <a:r>
              <a:rPr lang="en-GB" b="1" dirty="0">
                <a:solidFill>
                  <a:srgbClr val="0070C0"/>
                </a:solidFill>
              </a:rPr>
              <a:t> </a:t>
            </a:r>
            <a:r>
              <a:rPr lang="en-GB" b="1" dirty="0" smtClean="0">
                <a:solidFill>
                  <a:srgbClr val="0070C0"/>
                </a:solidFill>
              </a:rPr>
              <a:t>    downstream</a:t>
            </a:r>
            <a:r>
              <a:rPr lang="en-GB" b="1" dirty="0">
                <a:solidFill>
                  <a:srgbClr val="0070C0"/>
                </a:solidFill>
              </a:rPr>
              <a:t>,</a:t>
            </a:r>
            <a:r>
              <a:rPr lang="en-GB" dirty="0"/>
              <a:t> </a:t>
            </a:r>
            <a:r>
              <a:rPr lang="en-GB" b="1" dirty="0">
                <a:solidFill>
                  <a:srgbClr val="0070C0"/>
                </a:solidFill>
              </a:rPr>
              <a:t>followed by velocity regain as the </a:t>
            </a:r>
            <a:endParaRPr lang="en-GB" b="1" dirty="0" smtClean="0">
              <a:solidFill>
                <a:srgbClr val="0070C0"/>
              </a:solidFill>
            </a:endParaRPr>
          </a:p>
          <a:p>
            <a:pPr algn="just"/>
            <a:r>
              <a:rPr lang="en-GB" b="1" dirty="0">
                <a:solidFill>
                  <a:srgbClr val="0070C0"/>
                </a:solidFill>
              </a:rPr>
              <a:t> </a:t>
            </a:r>
            <a:r>
              <a:rPr lang="en-GB" b="1" dirty="0" smtClean="0">
                <a:solidFill>
                  <a:srgbClr val="0070C0"/>
                </a:solidFill>
              </a:rPr>
              <a:t>    remaining </a:t>
            </a:r>
            <a:r>
              <a:rPr lang="en-GB" b="1" dirty="0">
                <a:solidFill>
                  <a:srgbClr val="0070C0"/>
                </a:solidFill>
              </a:rPr>
              <a:t>flush catches up with and accelerates </a:t>
            </a:r>
            <a:endParaRPr lang="en-GB" b="1" dirty="0" smtClean="0">
              <a:solidFill>
                <a:srgbClr val="0070C0"/>
              </a:solidFill>
            </a:endParaRPr>
          </a:p>
          <a:p>
            <a:pPr algn="just"/>
            <a:r>
              <a:rPr lang="en-GB" b="1" dirty="0">
                <a:solidFill>
                  <a:srgbClr val="0070C0"/>
                </a:solidFill>
              </a:rPr>
              <a:t> </a:t>
            </a:r>
            <a:r>
              <a:rPr lang="en-GB" b="1" dirty="0" smtClean="0">
                <a:solidFill>
                  <a:srgbClr val="0070C0"/>
                </a:solidFill>
              </a:rPr>
              <a:t>    the </a:t>
            </a:r>
            <a:r>
              <a:rPr lang="en-GB" b="1" dirty="0">
                <a:solidFill>
                  <a:srgbClr val="0070C0"/>
                </a:solidFill>
              </a:rPr>
              <a:t>solids for a second time</a:t>
            </a:r>
            <a:r>
              <a:rPr lang="en-GB" b="1" dirty="0" smtClean="0">
                <a:solidFill>
                  <a:srgbClr val="0070C0"/>
                </a:solidFill>
              </a:rPr>
              <a:t>. </a:t>
            </a:r>
          </a:p>
          <a:p>
            <a:pPr algn="just"/>
            <a:r>
              <a:rPr lang="en-GB" dirty="0"/>
              <a:t> </a:t>
            </a:r>
            <a:r>
              <a:rPr lang="en-GB" dirty="0" smtClean="0"/>
              <a:t>    </a:t>
            </a:r>
            <a:r>
              <a:rPr lang="en-GB" b="1" dirty="0" smtClean="0">
                <a:solidFill>
                  <a:srgbClr val="0070C0"/>
                </a:solidFill>
              </a:rPr>
              <a:t>When </a:t>
            </a:r>
            <a:r>
              <a:rPr lang="en-GB" b="1" dirty="0">
                <a:solidFill>
                  <a:srgbClr val="0070C0"/>
                </a:solidFill>
              </a:rPr>
              <a:t>minimum gradients are used, solid </a:t>
            </a:r>
            <a:r>
              <a:rPr lang="en-GB" b="1" dirty="0" smtClean="0">
                <a:solidFill>
                  <a:srgbClr val="0070C0"/>
                </a:solidFill>
              </a:rPr>
              <a:t>deposition</a:t>
            </a:r>
          </a:p>
          <a:p>
            <a:pPr algn="just"/>
            <a:r>
              <a:rPr lang="en-GB" b="1" dirty="0">
                <a:solidFill>
                  <a:srgbClr val="0070C0"/>
                </a:solidFill>
              </a:rPr>
              <a:t> </a:t>
            </a:r>
            <a:r>
              <a:rPr lang="en-GB" b="1" dirty="0" smtClean="0">
                <a:solidFill>
                  <a:srgbClr val="0070C0"/>
                </a:solidFill>
              </a:rPr>
              <a:t>    </a:t>
            </a:r>
            <a:r>
              <a:rPr lang="en-GB" b="1" dirty="0">
                <a:solidFill>
                  <a:srgbClr val="0070C0"/>
                </a:solidFill>
              </a:rPr>
              <a:t>can occur at a bend.</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dirty="0" smtClean="0"/>
              <a:t>Each section of pipework must be </a:t>
            </a:r>
            <a:r>
              <a:rPr lang="en-GB" b="1" dirty="0" smtClean="0">
                <a:solidFill>
                  <a:srgbClr val="0070C0"/>
                </a:solidFill>
              </a:rPr>
              <a:t>accessible </a:t>
            </a:r>
          </a:p>
          <a:p>
            <a:pPr algn="just"/>
            <a:r>
              <a:rPr lang="en-GB" b="1" dirty="0">
                <a:solidFill>
                  <a:srgbClr val="0070C0"/>
                </a:solidFill>
              </a:rPr>
              <a:t> </a:t>
            </a:r>
            <a:r>
              <a:rPr lang="en-GB" b="1" dirty="0" smtClean="0">
                <a:solidFill>
                  <a:srgbClr val="0070C0"/>
                </a:solidFill>
              </a:rPr>
              <a:t>    for inspection, internal cleaning and ease of </a:t>
            </a:r>
          </a:p>
          <a:p>
            <a:pPr algn="just"/>
            <a:r>
              <a:rPr lang="en-GB" b="1" dirty="0">
                <a:solidFill>
                  <a:srgbClr val="0070C0"/>
                </a:solidFill>
              </a:rPr>
              <a:t> </a:t>
            </a:r>
            <a:r>
              <a:rPr lang="en-GB" b="1" dirty="0" smtClean="0">
                <a:solidFill>
                  <a:srgbClr val="0070C0"/>
                </a:solidFill>
              </a:rPr>
              <a:t>    maintenance. Screw fittings allow for </a:t>
            </a:r>
          </a:p>
          <a:p>
            <a:pPr algn="just"/>
            <a:r>
              <a:rPr lang="en-GB" b="1" dirty="0">
                <a:solidFill>
                  <a:srgbClr val="0070C0"/>
                </a:solidFill>
              </a:rPr>
              <a:t> </a:t>
            </a:r>
            <a:r>
              <a:rPr lang="en-GB" b="1" dirty="0" smtClean="0">
                <a:solidFill>
                  <a:srgbClr val="0070C0"/>
                </a:solidFill>
              </a:rPr>
              <a:t>    de-construction and cleaning, cleaning eyes allow </a:t>
            </a:r>
          </a:p>
          <a:p>
            <a:pPr algn="just"/>
            <a:r>
              <a:rPr lang="en-GB" b="1" dirty="0">
                <a:solidFill>
                  <a:srgbClr val="0070C0"/>
                </a:solidFill>
              </a:rPr>
              <a:t> </a:t>
            </a:r>
            <a:r>
              <a:rPr lang="en-GB" b="1" dirty="0" smtClean="0">
                <a:solidFill>
                  <a:srgbClr val="0070C0"/>
                </a:solidFill>
              </a:rPr>
              <a:t>    rodding at strategic points in the system.</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endParaRPr lang="en-GB" dirty="0"/>
          </a:p>
        </p:txBody>
      </p:sp>
      <p:pic>
        <p:nvPicPr>
          <p:cNvPr id="4099" name="Picture 3" descr="C:\Users\fad-an\Desktop\access.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193760" y="1828800"/>
            <a:ext cx="2845935" cy="4903787"/>
          </a:xfrm>
          <a:prstGeom prst="rect">
            <a:avLst/>
          </a:prstGeom>
          <a:noFill/>
          <a:ln w="28575">
            <a:solidFill>
              <a:schemeClr val="tx1"/>
            </a:solidFill>
          </a:ln>
          <a:extLst>
            <a:ext uri="{909E8E84-426E-40DD-AFC4-6F175D3DCCD1}">
              <a14:hiddenFill xmlns:a14="http://schemas.microsoft.com/office/drawing/2010/main" xmlns="">
                <a:solidFill>
                  <a:srgbClr val="FFFFFF"/>
                </a:solidFill>
              </a14:hiddenFill>
            </a:ext>
          </a:extLst>
        </p:spPr>
      </p:pic>
      <p:sp>
        <p:nvSpPr>
          <p:cNvPr id="3" name="TextBox 2"/>
          <p:cNvSpPr txBox="1"/>
          <p:nvPr/>
        </p:nvSpPr>
        <p:spPr>
          <a:xfrm>
            <a:off x="533400" y="0"/>
            <a:ext cx="5105400" cy="584775"/>
          </a:xfrm>
          <a:prstGeom prst="rect">
            <a:avLst/>
          </a:prstGeom>
          <a:noFill/>
        </p:spPr>
        <p:txBody>
          <a:bodyPr wrap="square" rtlCol="0">
            <a:spAutoFit/>
          </a:bodyPr>
          <a:lstStyle/>
          <a:p>
            <a:r>
              <a:rPr lang="en-GB" sz="3200" b="1" dirty="0" smtClean="0">
                <a:solidFill>
                  <a:srgbClr val="0070C0"/>
                </a:solidFill>
              </a:rPr>
              <a:t>Bends and Blockages</a:t>
            </a:r>
            <a:endParaRPr lang="en-GB" sz="3200" b="1" dirty="0">
              <a:solidFill>
                <a:srgbClr val="0070C0"/>
              </a:solidFill>
            </a:endParaRPr>
          </a:p>
        </p:txBody>
      </p:sp>
      <p:cxnSp>
        <p:nvCxnSpPr>
          <p:cNvPr id="5" name="Straight Arrow Connector 4"/>
          <p:cNvCxnSpPr/>
          <p:nvPr/>
        </p:nvCxnSpPr>
        <p:spPr>
          <a:xfrm>
            <a:off x="5088308" y="5486400"/>
            <a:ext cx="762000" cy="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1665984056"/>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8600" y="228600"/>
            <a:ext cx="4953000" cy="584775"/>
          </a:xfrm>
          <a:prstGeom prst="rect">
            <a:avLst/>
          </a:prstGeom>
          <a:noFill/>
        </p:spPr>
        <p:txBody>
          <a:bodyPr wrap="square" rtlCol="0">
            <a:spAutoFit/>
          </a:bodyPr>
          <a:lstStyle/>
          <a:p>
            <a:r>
              <a:rPr lang="en-GB" sz="3200" b="1" dirty="0" smtClean="0">
                <a:solidFill>
                  <a:srgbClr val="0070C0"/>
                </a:solidFill>
              </a:rPr>
              <a:t> Access for Maintenance</a:t>
            </a:r>
            <a:endParaRPr lang="en-GB" sz="3200" b="1" dirty="0">
              <a:solidFill>
                <a:srgbClr val="0070C0"/>
              </a:solidFill>
            </a:endParaRPr>
          </a:p>
        </p:txBody>
      </p:sp>
      <p:sp>
        <p:nvSpPr>
          <p:cNvPr id="3" name="TextBox 2"/>
          <p:cNvSpPr txBox="1"/>
          <p:nvPr/>
        </p:nvSpPr>
        <p:spPr>
          <a:xfrm>
            <a:off x="228600" y="1086403"/>
            <a:ext cx="8001000" cy="5078313"/>
          </a:xfrm>
          <a:prstGeom prst="rect">
            <a:avLst/>
          </a:prstGeom>
          <a:noFill/>
        </p:spPr>
        <p:txBody>
          <a:bodyPr wrap="square" rtlCol="0">
            <a:spAutoFit/>
          </a:bodyPr>
          <a:lstStyle/>
          <a:p>
            <a:pPr marL="285750" indent="-285750" algn="just">
              <a:buFont typeface="Arial" panose="020B0604020202020204" pitchFamily="34" charset="0"/>
              <a:buChar char="•"/>
            </a:pPr>
            <a:r>
              <a:rPr lang="en-GB" b="1" dirty="0" smtClean="0">
                <a:solidFill>
                  <a:srgbClr val="0070C0"/>
                </a:solidFill>
              </a:rPr>
              <a:t>Access should be provided both at the fitting, and at the junction of the branch waste with the main discharge pipe.</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b="1" dirty="0" smtClean="0">
                <a:solidFill>
                  <a:srgbClr val="0070C0"/>
                </a:solidFill>
              </a:rPr>
              <a:t>A</a:t>
            </a:r>
            <a:r>
              <a:rPr lang="en-GB" dirty="0" smtClean="0"/>
              <a:t> </a:t>
            </a:r>
            <a:r>
              <a:rPr lang="en-GB" b="1" dirty="0" smtClean="0">
                <a:solidFill>
                  <a:srgbClr val="0070C0"/>
                </a:solidFill>
              </a:rPr>
              <a:t>greater number of access points are required in public and commercial building types and main sewer </a:t>
            </a:r>
            <a:r>
              <a:rPr lang="en-GB" dirty="0" smtClean="0"/>
              <a:t>as </a:t>
            </a:r>
            <a:r>
              <a:rPr lang="en-GB" b="1" dirty="0" smtClean="0">
                <a:solidFill>
                  <a:srgbClr val="0070C0"/>
                </a:solidFill>
              </a:rPr>
              <a:t>blockages are more likely to occur due to the volume of discharge and the possibility of misuse </a:t>
            </a:r>
          </a:p>
          <a:p>
            <a:pPr marL="285750" indent="-285750">
              <a:buFont typeface="Arial" panose="020B0604020202020204" pitchFamily="34" charset="0"/>
              <a:buChar char="•"/>
            </a:pPr>
            <a:endParaRPr lang="en-GB" b="1" dirty="0" smtClean="0">
              <a:solidFill>
                <a:srgbClr val="0070C0"/>
              </a:solidFill>
            </a:endParaRPr>
          </a:p>
          <a:p>
            <a:pPr marL="285750" indent="-285750">
              <a:buFont typeface="Arial" panose="020B0604020202020204" pitchFamily="34" charset="0"/>
              <a:buChar char="•"/>
            </a:pPr>
            <a:r>
              <a:rPr lang="en-GB" b="1" dirty="0">
                <a:solidFill>
                  <a:srgbClr val="0070C0"/>
                </a:solidFill>
              </a:rPr>
              <a:t>C</a:t>
            </a:r>
            <a:r>
              <a:rPr lang="en-GB" b="1" dirty="0" smtClean="0">
                <a:solidFill>
                  <a:srgbClr val="0070C0"/>
                </a:solidFill>
              </a:rPr>
              <a:t>igarettes, chewing gum, sanitary products, nappies, </a:t>
            </a:r>
          </a:p>
          <a:p>
            <a:r>
              <a:rPr lang="en-GB" b="1" dirty="0">
                <a:solidFill>
                  <a:srgbClr val="0070C0"/>
                </a:solidFill>
              </a:rPr>
              <a:t> </a:t>
            </a:r>
            <a:r>
              <a:rPr lang="en-GB" b="1" dirty="0" smtClean="0">
                <a:solidFill>
                  <a:srgbClr val="0070C0"/>
                </a:solidFill>
              </a:rPr>
              <a:t>    ‘wet wipes’, cooking fat....lead to ‘fat-bergs’</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A </a:t>
            </a:r>
            <a:r>
              <a:rPr lang="en-GB" b="1" dirty="0" smtClean="0">
                <a:solidFill>
                  <a:srgbClr val="0070C0"/>
                </a:solidFill>
              </a:rPr>
              <a:t>screw cap access </a:t>
            </a:r>
            <a:r>
              <a:rPr lang="en-GB" dirty="0" smtClean="0"/>
              <a:t>is used for common waste water </a:t>
            </a:r>
          </a:p>
          <a:p>
            <a:r>
              <a:rPr lang="en-GB" dirty="0"/>
              <a:t> </a:t>
            </a:r>
            <a:r>
              <a:rPr lang="en-GB" dirty="0" smtClean="0"/>
              <a:t>    at the base of most fittings.</a:t>
            </a:r>
          </a:p>
          <a:p>
            <a:endParaRPr lang="en-GB" dirty="0"/>
          </a:p>
          <a:p>
            <a:pPr marL="285750" indent="-285750">
              <a:buFont typeface="Arial" panose="020B0604020202020204" pitchFamily="34" charset="0"/>
              <a:buChar char="•"/>
            </a:pPr>
            <a:r>
              <a:rPr lang="en-GB" dirty="0" smtClean="0"/>
              <a:t>A </a:t>
            </a:r>
            <a:r>
              <a:rPr lang="en-GB" b="1" dirty="0" smtClean="0">
                <a:solidFill>
                  <a:srgbClr val="0070C0"/>
                </a:solidFill>
              </a:rPr>
              <a:t>cleaning door is used at junctions in the main stack</a:t>
            </a:r>
          </a:p>
          <a:p>
            <a:r>
              <a:rPr lang="en-GB" dirty="0"/>
              <a:t> </a:t>
            </a:r>
            <a:r>
              <a:rPr lang="en-GB" dirty="0" smtClean="0"/>
              <a:t>    </a:t>
            </a:r>
            <a:r>
              <a:rPr lang="en-GB" b="1" dirty="0" smtClean="0">
                <a:solidFill>
                  <a:srgbClr val="0070C0"/>
                </a:solidFill>
              </a:rPr>
              <a:t>and to permit access to the bend connection with the </a:t>
            </a:r>
          </a:p>
          <a:p>
            <a:r>
              <a:rPr lang="en-GB" b="1" dirty="0">
                <a:solidFill>
                  <a:srgbClr val="0070C0"/>
                </a:solidFill>
              </a:rPr>
              <a:t> </a:t>
            </a:r>
            <a:r>
              <a:rPr lang="en-GB" b="1" dirty="0" smtClean="0">
                <a:solidFill>
                  <a:srgbClr val="0070C0"/>
                </a:solidFill>
              </a:rPr>
              <a:t>    main horizontal drain leaving the building.</a:t>
            </a:r>
            <a:endParaRPr lang="en-GB" b="1" dirty="0">
              <a:solidFill>
                <a:srgbClr val="0070C0"/>
              </a:solidFill>
            </a:endParaRPr>
          </a:p>
        </p:txBody>
      </p:sp>
      <p:pic>
        <p:nvPicPr>
          <p:cNvPr id="5122" name="Picture 2" descr="A pipe clogged with thick fats, oil and grease, also known as FOG.">
            <a:hlinkClick r:id="rId2"/>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172200" y="4572000"/>
            <a:ext cx="2857500" cy="2143125"/>
          </a:xfrm>
          <a:prstGeom prst="rect">
            <a:avLst/>
          </a:prstGeom>
          <a:noFill/>
          <a:ln w="28575">
            <a:solidFill>
              <a:schemeClr val="tx1"/>
            </a:solidFill>
          </a:ln>
          <a:extLst>
            <a:ext uri="{909E8E84-426E-40DD-AFC4-6F175D3DCCD1}">
              <a14:hiddenFill xmlns:a14="http://schemas.microsoft.com/office/drawing/2010/main" xmlns="">
                <a:solidFill>
                  <a:srgbClr val="FFFFFF"/>
                </a:solidFill>
              </a14:hiddenFill>
            </a:ext>
          </a:extLst>
        </p:spPr>
      </p:pic>
      <p:pic>
        <p:nvPicPr>
          <p:cNvPr id="1026" name="Picture 2" descr="fatber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135806" y="2883008"/>
            <a:ext cx="2893894" cy="1599258"/>
          </a:xfrm>
          <a:prstGeom prst="rect">
            <a:avLst/>
          </a:prstGeom>
          <a:noFill/>
          <a:extLst>
            <a:ext uri="{909E8E84-426E-40DD-AFC4-6F175D3DCCD1}">
              <a14:hiddenFill xmlns:a14="http://schemas.microsoft.com/office/drawing/2010/main" xmlns="">
                <a:solidFill>
                  <a:srgbClr val="FFFFFF"/>
                </a:solidFill>
              </a14:hiddenFill>
            </a:ext>
          </a:extLst>
        </p:spPr>
      </p:pic>
      <p:cxnSp>
        <p:nvCxnSpPr>
          <p:cNvPr id="5" name="Straight Arrow Connector 4"/>
          <p:cNvCxnSpPr/>
          <p:nvPr/>
        </p:nvCxnSpPr>
        <p:spPr>
          <a:xfrm>
            <a:off x="4724400" y="3505200"/>
            <a:ext cx="1463111" cy="0"/>
          </a:xfrm>
          <a:prstGeom prst="straightConnector1">
            <a:avLst/>
          </a:prstGeom>
          <a:ln w="28575">
            <a:solidFill>
              <a:srgbClr val="0070C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33806494"/>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57400" y="2362200"/>
            <a:ext cx="6096000" cy="923330"/>
          </a:xfrm>
          <a:prstGeom prst="rect">
            <a:avLst/>
          </a:prstGeom>
        </p:spPr>
        <p:txBody>
          <a:bodyPr wrap="square">
            <a:spAutoFit/>
          </a:bodyPr>
          <a:lstStyle/>
          <a:p>
            <a:r>
              <a:rPr lang="en-GB" dirty="0" smtClean="0">
                <a:hlinkClick r:id="rId2"/>
              </a:rPr>
              <a:t>https://www.youtube.com/watch?v=iH7IwiHFVMs</a:t>
            </a:r>
            <a:endParaRPr lang="en-GB" dirty="0" smtClean="0"/>
          </a:p>
          <a:p>
            <a:endParaRPr lang="en-GB" dirty="0" smtClean="0"/>
          </a:p>
          <a:p>
            <a:endParaRPr lang="en-GB" dirty="0"/>
          </a:p>
        </p:txBody>
      </p:sp>
      <p:sp>
        <p:nvSpPr>
          <p:cNvPr id="3" name="TextBox 2"/>
          <p:cNvSpPr txBox="1"/>
          <p:nvPr/>
        </p:nvSpPr>
        <p:spPr>
          <a:xfrm>
            <a:off x="1828800" y="990600"/>
            <a:ext cx="5715000" cy="1077218"/>
          </a:xfrm>
          <a:prstGeom prst="rect">
            <a:avLst/>
          </a:prstGeom>
          <a:noFill/>
        </p:spPr>
        <p:txBody>
          <a:bodyPr wrap="square" rtlCol="0">
            <a:spAutoFit/>
          </a:bodyPr>
          <a:lstStyle/>
          <a:p>
            <a:pPr algn="ctr"/>
            <a:r>
              <a:rPr lang="en-US" sz="3200" dirty="0" smtClean="0"/>
              <a:t>Coping with the Fat Bergs in the London Sewerage system</a:t>
            </a:r>
            <a:endParaRPr lang="en-GB" sz="3200" dirty="0"/>
          </a:p>
        </p:txBody>
      </p:sp>
      <p:pic>
        <p:nvPicPr>
          <p:cNvPr id="4" name="Picture 3" descr="C:\Users\fad-an\Desktop\Fatberg London.png"/>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057400" y="3200400"/>
            <a:ext cx="4512310" cy="2232025"/>
          </a:xfrm>
          <a:prstGeom prst="rect">
            <a:avLst/>
          </a:prstGeom>
          <a:noFill/>
          <a:ln>
            <a:noFill/>
          </a:ln>
        </p:spPr>
      </p:pic>
      <p:sp>
        <p:nvSpPr>
          <p:cNvPr id="5" name="Rectangle 4"/>
          <p:cNvSpPr/>
          <p:nvPr/>
        </p:nvSpPr>
        <p:spPr>
          <a:xfrm>
            <a:off x="2066925" y="5523901"/>
            <a:ext cx="4648200" cy="923330"/>
          </a:xfrm>
          <a:prstGeom prst="rect">
            <a:avLst/>
          </a:prstGeom>
        </p:spPr>
        <p:txBody>
          <a:bodyPr wrap="square">
            <a:spAutoFit/>
          </a:bodyPr>
          <a:lstStyle/>
          <a:p>
            <a:pPr algn="ctr"/>
            <a:r>
              <a:rPr lang="en-GB" dirty="0"/>
              <a:t>Fatberg under </a:t>
            </a:r>
            <a:r>
              <a:rPr lang="en-GB" dirty="0" smtClean="0"/>
              <a:t>London, Whitehall</a:t>
            </a:r>
            <a:endParaRPr lang="en-GB" dirty="0"/>
          </a:p>
          <a:p>
            <a:pPr algn="ctr"/>
            <a:r>
              <a:rPr lang="en-GB" dirty="0"/>
              <a:t>260 metres (longer than Tower </a:t>
            </a:r>
            <a:r>
              <a:rPr lang="en-GB" dirty="0" smtClean="0"/>
              <a:t>Bridge)</a:t>
            </a:r>
            <a:endParaRPr lang="en-GB" dirty="0"/>
          </a:p>
          <a:p>
            <a:pPr algn="ctr"/>
            <a:r>
              <a:rPr lang="en-GB" dirty="0"/>
              <a:t>130 Tonnes of Fat, Nappies and Condoms</a:t>
            </a:r>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C:\Users\fad-an\Desktop\mechanical 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181600" y="158809"/>
            <a:ext cx="3200400" cy="5080553"/>
          </a:xfrm>
          <a:prstGeom prst="rect">
            <a:avLst/>
          </a:prstGeom>
          <a:noFill/>
          <a:ln w="28575">
            <a:solidFill>
              <a:schemeClr val="tx1"/>
            </a:solidFill>
          </a:ln>
          <a:extLst>
            <a:ext uri="{909E8E84-426E-40DD-AFC4-6F175D3DCCD1}">
              <a14:hiddenFill xmlns:a14="http://schemas.microsoft.com/office/drawing/2010/main" xmlns="">
                <a:solidFill>
                  <a:srgbClr val="FFFFFF"/>
                </a:solidFill>
              </a14:hiddenFill>
            </a:ext>
          </a:extLst>
        </p:spPr>
      </p:pic>
      <p:sp>
        <p:nvSpPr>
          <p:cNvPr id="3" name="TextBox 2"/>
          <p:cNvSpPr txBox="1"/>
          <p:nvPr/>
        </p:nvSpPr>
        <p:spPr>
          <a:xfrm>
            <a:off x="304800" y="152400"/>
            <a:ext cx="4648200" cy="1077218"/>
          </a:xfrm>
          <a:prstGeom prst="rect">
            <a:avLst/>
          </a:prstGeom>
          <a:noFill/>
        </p:spPr>
        <p:txBody>
          <a:bodyPr wrap="square" rtlCol="0">
            <a:spAutoFit/>
          </a:bodyPr>
          <a:lstStyle/>
          <a:p>
            <a:r>
              <a:rPr lang="en-GB" sz="3200" b="1" dirty="0" smtClean="0">
                <a:solidFill>
                  <a:srgbClr val="0070C0"/>
                </a:solidFill>
              </a:rPr>
              <a:t>Mechanical Waste Disposal Units</a:t>
            </a:r>
            <a:endParaRPr lang="en-GB" sz="3200" b="1" dirty="0">
              <a:solidFill>
                <a:srgbClr val="0070C0"/>
              </a:solidFill>
            </a:endParaRPr>
          </a:p>
        </p:txBody>
      </p:sp>
      <p:sp>
        <p:nvSpPr>
          <p:cNvPr id="4" name="TextBox 3"/>
          <p:cNvSpPr txBox="1"/>
          <p:nvPr/>
        </p:nvSpPr>
        <p:spPr>
          <a:xfrm>
            <a:off x="5217919" y="4910983"/>
            <a:ext cx="2590800" cy="276999"/>
          </a:xfrm>
          <a:prstGeom prst="rect">
            <a:avLst/>
          </a:prstGeom>
          <a:solidFill>
            <a:schemeClr val="bg1">
              <a:lumMod val="95000"/>
            </a:schemeClr>
          </a:solidFill>
        </p:spPr>
        <p:txBody>
          <a:bodyPr wrap="square" rtlCol="0">
            <a:spAutoFit/>
          </a:bodyPr>
          <a:lstStyle/>
          <a:p>
            <a:endParaRPr lang="en-GB" sz="1200" dirty="0"/>
          </a:p>
        </p:txBody>
      </p:sp>
      <p:sp>
        <p:nvSpPr>
          <p:cNvPr id="2" name="TextBox 1"/>
          <p:cNvSpPr txBox="1"/>
          <p:nvPr/>
        </p:nvSpPr>
        <p:spPr>
          <a:xfrm>
            <a:off x="286996" y="1232467"/>
            <a:ext cx="4419600" cy="5355312"/>
          </a:xfrm>
          <a:prstGeom prst="rect">
            <a:avLst/>
          </a:prstGeom>
          <a:noFill/>
        </p:spPr>
        <p:txBody>
          <a:bodyPr wrap="square" rtlCol="0">
            <a:spAutoFit/>
          </a:bodyPr>
          <a:lstStyle/>
          <a:p>
            <a:pPr marL="285750" indent="-285750" algn="just">
              <a:buFont typeface="Arial" panose="020B0604020202020204" pitchFamily="34" charset="0"/>
              <a:buChar char="•"/>
            </a:pPr>
            <a:r>
              <a:rPr lang="en-GB" dirty="0" smtClean="0"/>
              <a:t>Increasingly popular install, </a:t>
            </a:r>
            <a:r>
              <a:rPr lang="en-GB" b="1" dirty="0" smtClean="0">
                <a:solidFill>
                  <a:srgbClr val="0070C0"/>
                </a:solidFill>
              </a:rPr>
              <a:t>fitted below sink and designed to macerate waste materials</a:t>
            </a:r>
            <a:r>
              <a:rPr lang="en-GB" dirty="0" smtClean="0"/>
              <a:t> such as peelings so they are discharged to the drain without blocking.</a:t>
            </a:r>
          </a:p>
          <a:p>
            <a:pPr algn="just"/>
            <a:endParaRPr lang="en-GB" dirty="0"/>
          </a:p>
          <a:p>
            <a:pPr marL="285750" indent="-285750" algn="just">
              <a:buFont typeface="Arial" panose="020B0604020202020204" pitchFamily="34" charset="0"/>
              <a:buChar char="•"/>
            </a:pPr>
            <a:r>
              <a:rPr lang="en-GB" dirty="0" smtClean="0"/>
              <a:t>Electrically operated – </a:t>
            </a:r>
            <a:r>
              <a:rPr lang="en-GB" b="1" dirty="0" smtClean="0">
                <a:solidFill>
                  <a:srgbClr val="0070C0"/>
                </a:solidFill>
              </a:rPr>
              <a:t>a 90mm outlet hole is required</a:t>
            </a:r>
            <a:r>
              <a:rPr lang="en-GB" dirty="0" smtClean="0"/>
              <a:t> (far larger than normal waste from a sink), so a </a:t>
            </a:r>
            <a:r>
              <a:rPr lang="en-GB" b="1" dirty="0" smtClean="0">
                <a:solidFill>
                  <a:srgbClr val="0070C0"/>
                </a:solidFill>
              </a:rPr>
              <a:t>special sink size is required or a larger hole on a standard stainless steel sink may be cut.</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b="1" dirty="0" smtClean="0">
                <a:solidFill>
                  <a:srgbClr val="0070C0"/>
                </a:solidFill>
              </a:rPr>
              <a:t>A tubular trap is fitted, as opposed to a ‘bottle’ trap, as the bottles tend to retain waste.</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b="1" dirty="0" smtClean="0">
                <a:solidFill>
                  <a:srgbClr val="0070C0"/>
                </a:solidFill>
              </a:rPr>
              <a:t>Largest discharge length is 3m</a:t>
            </a:r>
            <a:r>
              <a:rPr lang="en-GB" dirty="0" smtClean="0"/>
              <a:t>, with sufficient fall and velocity to prevent blockage. </a:t>
            </a:r>
            <a:r>
              <a:rPr lang="en-GB" b="1" dirty="0" smtClean="0">
                <a:solidFill>
                  <a:srgbClr val="0070C0"/>
                </a:solidFill>
              </a:rPr>
              <a:t>Minimum fall is 1 in 10 </a:t>
            </a:r>
            <a:r>
              <a:rPr lang="en-GB" dirty="0" smtClean="0"/>
              <a:t>but manufacturers recommend half this.</a:t>
            </a:r>
            <a:endParaRPr lang="en-GB" dirty="0"/>
          </a:p>
        </p:txBody>
      </p:sp>
      <p:pic>
        <p:nvPicPr>
          <p:cNvPr id="1026" name="Picture 2" descr="https://encrypted-tbn1.gstatic.com/images?q=tbn:ANd9GcRgajf2wGrzQdZpfDLVqiCVgDGGSCyy4ZFt-sNMJXv1Ga4bpReB">
            <a:hlinkClick r:id="rId3"/>
          </p:cNvPr>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7391400" y="4146828"/>
            <a:ext cx="1643657" cy="2577822"/>
          </a:xfrm>
          <a:prstGeom prst="rect">
            <a:avLst/>
          </a:prstGeom>
          <a:noFill/>
          <a:ln w="28575">
            <a:solidFill>
              <a:schemeClr val="tx1"/>
            </a:solidFill>
          </a:ln>
          <a:extLst>
            <a:ext uri="{909E8E84-426E-40DD-AFC4-6F175D3DCCD1}">
              <a14:hiddenFill xmlns:a14="http://schemas.microsoft.com/office/drawing/2010/main" xmlns="">
                <a:solidFill>
                  <a:srgbClr val="FFFFFF"/>
                </a:solidFill>
              </a14:hiddenFill>
            </a:ext>
          </a:extLst>
        </p:spPr>
      </p:pic>
      <p:pic>
        <p:nvPicPr>
          <p:cNvPr id="5" name="Picture 2" descr="http://i41.tinypic.com/2v1b0xs.jpg">
            <a:hlinkClick r:id="rId5"/>
          </p:cNvPr>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5181600" y="5353050"/>
            <a:ext cx="1828800" cy="1371600"/>
          </a:xfrm>
          <a:prstGeom prst="rect">
            <a:avLst/>
          </a:prstGeom>
          <a:noFill/>
          <a:ln w="38100">
            <a:solidFill>
              <a:schemeClr val="tx1"/>
            </a:solidFill>
          </a:ln>
          <a:extLst>
            <a:ext uri="{909E8E84-426E-40DD-AFC4-6F175D3DCCD1}">
              <a14:hiddenFill xmlns:a14="http://schemas.microsoft.com/office/drawing/2010/main" xmlns="">
                <a:solidFill>
                  <a:srgbClr val="FFFFFF"/>
                </a:solidFill>
              </a14:hiddenFill>
            </a:ext>
          </a:extLst>
        </p:spPr>
      </p:pic>
      <p:cxnSp>
        <p:nvCxnSpPr>
          <p:cNvPr id="7" name="Straight Arrow Connector 6"/>
          <p:cNvCxnSpPr/>
          <p:nvPr/>
        </p:nvCxnSpPr>
        <p:spPr>
          <a:xfrm>
            <a:off x="4401796" y="4910983"/>
            <a:ext cx="609600" cy="524756"/>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1131147926"/>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C:\Users\fad-an\Desktop\mechanical2.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248400" y="609600"/>
            <a:ext cx="2789237" cy="5819775"/>
          </a:xfrm>
          <a:prstGeom prst="rect">
            <a:avLst/>
          </a:prstGeom>
          <a:noFill/>
          <a:ln w="28575">
            <a:solidFill>
              <a:schemeClr val="tx1"/>
            </a:solidFill>
          </a:ln>
          <a:extLst>
            <a:ext uri="{909E8E84-426E-40DD-AFC4-6F175D3DCCD1}">
              <a14:hiddenFill xmlns:a14="http://schemas.microsoft.com/office/drawing/2010/main" xmlns="">
                <a:solidFill>
                  <a:srgbClr val="FFFFFF"/>
                </a:solidFill>
              </a14:hiddenFill>
            </a:ext>
          </a:extLst>
        </p:spPr>
      </p:pic>
      <p:sp>
        <p:nvSpPr>
          <p:cNvPr id="3" name="TextBox 2"/>
          <p:cNvSpPr txBox="1"/>
          <p:nvPr/>
        </p:nvSpPr>
        <p:spPr>
          <a:xfrm>
            <a:off x="228600" y="228600"/>
            <a:ext cx="4724400" cy="584775"/>
          </a:xfrm>
          <a:prstGeom prst="rect">
            <a:avLst/>
          </a:prstGeom>
          <a:noFill/>
        </p:spPr>
        <p:txBody>
          <a:bodyPr wrap="square" rtlCol="0">
            <a:spAutoFit/>
          </a:bodyPr>
          <a:lstStyle/>
          <a:p>
            <a:r>
              <a:rPr lang="en-GB" sz="3200" b="1" dirty="0" smtClean="0">
                <a:solidFill>
                  <a:srgbClr val="0070C0"/>
                </a:solidFill>
              </a:rPr>
              <a:t>Washing Machine Waste</a:t>
            </a:r>
            <a:endParaRPr lang="en-GB" sz="3200" b="1" dirty="0">
              <a:solidFill>
                <a:srgbClr val="0070C0"/>
              </a:solidFill>
            </a:endParaRPr>
          </a:p>
        </p:txBody>
      </p:sp>
      <p:sp>
        <p:nvSpPr>
          <p:cNvPr id="4" name="TextBox 3"/>
          <p:cNvSpPr txBox="1"/>
          <p:nvPr/>
        </p:nvSpPr>
        <p:spPr>
          <a:xfrm>
            <a:off x="6347618" y="6006613"/>
            <a:ext cx="2590800" cy="276999"/>
          </a:xfrm>
          <a:prstGeom prst="rect">
            <a:avLst/>
          </a:prstGeom>
          <a:solidFill>
            <a:schemeClr val="bg1">
              <a:lumMod val="95000"/>
            </a:schemeClr>
          </a:solidFill>
        </p:spPr>
        <p:txBody>
          <a:bodyPr wrap="square" rtlCol="0">
            <a:spAutoFit/>
          </a:bodyPr>
          <a:lstStyle/>
          <a:p>
            <a:endParaRPr lang="en-GB" sz="1200" dirty="0"/>
          </a:p>
        </p:txBody>
      </p:sp>
      <p:sp>
        <p:nvSpPr>
          <p:cNvPr id="2" name="TextBox 1"/>
          <p:cNvSpPr txBox="1"/>
          <p:nvPr/>
        </p:nvSpPr>
        <p:spPr>
          <a:xfrm>
            <a:off x="221834" y="928300"/>
            <a:ext cx="5950365" cy="5355312"/>
          </a:xfrm>
          <a:prstGeom prst="rect">
            <a:avLst/>
          </a:prstGeom>
          <a:noFill/>
        </p:spPr>
        <p:txBody>
          <a:bodyPr wrap="square" rtlCol="0">
            <a:spAutoFit/>
          </a:bodyPr>
          <a:lstStyle/>
          <a:p>
            <a:pPr marL="285750" indent="-285750">
              <a:buFont typeface="Arial" panose="020B0604020202020204" pitchFamily="34" charset="0"/>
              <a:buChar char="•"/>
            </a:pPr>
            <a:r>
              <a:rPr lang="en-GB" dirty="0" smtClean="0"/>
              <a:t>Discharge outlet is a </a:t>
            </a:r>
            <a:r>
              <a:rPr lang="en-GB" b="1" dirty="0" smtClean="0">
                <a:solidFill>
                  <a:srgbClr val="0070C0"/>
                </a:solidFill>
              </a:rPr>
              <a:t>flexible rubber hose (20mm diam.)</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The waste is discharged by a pump within the machine.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smtClean="0">
                <a:solidFill>
                  <a:srgbClr val="0070C0"/>
                </a:solidFill>
              </a:rPr>
              <a:t>Connection of the waste pipe is to a ‘standing pipe’ </a:t>
            </a:r>
            <a:r>
              <a:rPr lang="en-GB" dirty="0" smtClean="0"/>
              <a:t>linked via a trap to the main discharge stack, or into a gulley directly that transfers the waste water to join the main waste discharge in the inspection chamber.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Alternatively, </a:t>
            </a:r>
            <a:r>
              <a:rPr lang="en-GB" b="1" dirty="0" smtClean="0">
                <a:solidFill>
                  <a:srgbClr val="0070C0"/>
                </a:solidFill>
              </a:rPr>
              <a:t>the discharge can, if the machine is in close proximity to the sink, be discharged by direct connection to the sinks discharge piping</a:t>
            </a:r>
            <a:r>
              <a:rPr lang="en-GB" dirty="0" smtClean="0"/>
              <a:t> via a washing machine branch </a:t>
            </a: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This offers </a:t>
            </a:r>
          </a:p>
          <a:p>
            <a:r>
              <a:rPr lang="en-GB" dirty="0" smtClean="0"/>
              <a:t>     adaptability for a </a:t>
            </a:r>
          </a:p>
          <a:p>
            <a:r>
              <a:rPr lang="en-GB" dirty="0"/>
              <a:t> </a:t>
            </a:r>
            <a:r>
              <a:rPr lang="en-GB" dirty="0" smtClean="0"/>
              <a:t>    wide range of </a:t>
            </a:r>
          </a:p>
          <a:p>
            <a:r>
              <a:rPr lang="en-GB" dirty="0"/>
              <a:t> </a:t>
            </a:r>
            <a:r>
              <a:rPr lang="en-GB" dirty="0" smtClean="0"/>
              <a:t>    hose diameters.</a:t>
            </a:r>
          </a:p>
          <a:p>
            <a:pPr marL="285750" indent="-285750">
              <a:buFont typeface="Arial" panose="020B0604020202020204" pitchFamily="34" charset="0"/>
              <a:buChar char="•"/>
            </a:pPr>
            <a:endParaRPr lang="en-GB" dirty="0"/>
          </a:p>
        </p:txBody>
      </p:sp>
      <p:cxnSp>
        <p:nvCxnSpPr>
          <p:cNvPr id="6" name="Straight Arrow Connector 5"/>
          <p:cNvCxnSpPr/>
          <p:nvPr/>
        </p:nvCxnSpPr>
        <p:spPr>
          <a:xfrm>
            <a:off x="5611027" y="3048000"/>
            <a:ext cx="533400" cy="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5911554" y="4114800"/>
            <a:ext cx="533400" cy="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pic>
        <p:nvPicPr>
          <p:cNvPr id="2050" name="Picture 2" descr="Name:  37541d1317825496-plumbing-washer-vent-waste-discharge-washer-installation.gif&#10;Views: 74763&#10;Size:  35.5 KB"/>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505200" y="4422774"/>
            <a:ext cx="2895600" cy="2316480"/>
          </a:xfrm>
          <a:prstGeom prst="rect">
            <a:avLst/>
          </a:prstGeom>
          <a:noFill/>
          <a:ln w="28575">
            <a:solidFill>
              <a:schemeClr val="tx1"/>
            </a:solidFill>
          </a:ln>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848311076"/>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19200" y="1447800"/>
            <a:ext cx="6934200" cy="1446550"/>
          </a:xfrm>
          <a:prstGeom prst="rect">
            <a:avLst/>
          </a:prstGeom>
          <a:noFill/>
        </p:spPr>
        <p:txBody>
          <a:bodyPr wrap="square" rtlCol="0">
            <a:spAutoFit/>
          </a:bodyPr>
          <a:lstStyle/>
          <a:p>
            <a:pPr algn="ctr"/>
            <a:r>
              <a:rPr lang="en-GB" sz="4400" b="1" dirty="0" smtClean="0">
                <a:solidFill>
                  <a:srgbClr val="0070C0"/>
                </a:solidFill>
              </a:rPr>
              <a:t>2. BELOW GROUND DRAINAGE</a:t>
            </a:r>
            <a:endParaRPr lang="en-GB" sz="4400" b="1" dirty="0">
              <a:solidFill>
                <a:srgbClr val="0070C0"/>
              </a:solidFill>
            </a:endParaRPr>
          </a:p>
        </p:txBody>
      </p:sp>
    </p:spTree>
    <p:extLst>
      <p:ext uri="{BB962C8B-B14F-4D97-AF65-F5344CB8AC3E}">
        <p14:creationId xmlns:p14="http://schemas.microsoft.com/office/powerpoint/2010/main" xmlns="" val="4290975197"/>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Users\fad-an\Desktop\cesst.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562600" y="2819400"/>
            <a:ext cx="3486832" cy="3979862"/>
          </a:xfrm>
          <a:prstGeom prst="rect">
            <a:avLst/>
          </a:prstGeom>
          <a:noFill/>
          <a:ln w="28575">
            <a:solidFill>
              <a:schemeClr val="tx1"/>
            </a:solidFill>
          </a:ln>
          <a:extLst>
            <a:ext uri="{909E8E84-426E-40DD-AFC4-6F175D3DCCD1}">
              <a14:hiddenFill xmlns:a14="http://schemas.microsoft.com/office/drawing/2010/main" xmlns="">
                <a:solidFill>
                  <a:srgbClr val="FFFFFF"/>
                </a:solidFill>
              </a14:hiddenFill>
            </a:ext>
          </a:extLst>
        </p:spPr>
      </p:pic>
      <p:sp>
        <p:nvSpPr>
          <p:cNvPr id="2" name="TextBox 1"/>
          <p:cNvSpPr txBox="1"/>
          <p:nvPr/>
        </p:nvSpPr>
        <p:spPr>
          <a:xfrm>
            <a:off x="0" y="152400"/>
            <a:ext cx="7620000" cy="584775"/>
          </a:xfrm>
          <a:prstGeom prst="rect">
            <a:avLst/>
          </a:prstGeom>
          <a:noFill/>
        </p:spPr>
        <p:txBody>
          <a:bodyPr wrap="square" rtlCol="0">
            <a:spAutoFit/>
          </a:bodyPr>
          <a:lstStyle/>
          <a:p>
            <a:r>
              <a:rPr lang="en-GB" sz="3200" b="1" dirty="0" smtClean="0">
                <a:solidFill>
                  <a:srgbClr val="0070C0"/>
                </a:solidFill>
              </a:rPr>
              <a:t>  CESSPOOLS and SEPTIC TANKS</a:t>
            </a:r>
            <a:endParaRPr lang="en-GB" sz="3200" b="1" dirty="0">
              <a:solidFill>
                <a:srgbClr val="0070C0"/>
              </a:solidFill>
            </a:endParaRPr>
          </a:p>
        </p:txBody>
      </p:sp>
      <p:sp>
        <p:nvSpPr>
          <p:cNvPr id="3" name="TextBox 2"/>
          <p:cNvSpPr txBox="1"/>
          <p:nvPr/>
        </p:nvSpPr>
        <p:spPr>
          <a:xfrm>
            <a:off x="199402" y="663476"/>
            <a:ext cx="8599461" cy="2585323"/>
          </a:xfrm>
          <a:prstGeom prst="rect">
            <a:avLst/>
          </a:prstGeom>
          <a:noFill/>
        </p:spPr>
        <p:txBody>
          <a:bodyPr wrap="square" rtlCol="0">
            <a:spAutoFit/>
          </a:bodyPr>
          <a:lstStyle/>
          <a:p>
            <a:r>
              <a:rPr lang="en-GB" dirty="0" smtClean="0">
                <a:latin typeface="Arial" panose="020B0604020202020204" pitchFamily="34" charset="0"/>
                <a:cs typeface="Arial" panose="020B0604020202020204" pitchFamily="34" charset="0"/>
              </a:rPr>
              <a:t>Houses built in </a:t>
            </a:r>
            <a:r>
              <a:rPr lang="en-GB" b="1" dirty="0" smtClean="0">
                <a:solidFill>
                  <a:srgbClr val="0070C0"/>
                </a:solidFill>
                <a:latin typeface="Arial" panose="020B0604020202020204" pitchFamily="34" charset="0"/>
                <a:cs typeface="Arial" panose="020B0604020202020204" pitchFamily="34" charset="0"/>
              </a:rPr>
              <a:t>rural locations are not always connected to public (adopted) sewers.</a:t>
            </a:r>
            <a:r>
              <a:rPr lang="en-GB" dirty="0" smtClean="0">
                <a:latin typeface="Arial" panose="020B0604020202020204" pitchFamily="34" charset="0"/>
                <a:cs typeface="Arial" panose="020B0604020202020204" pitchFamily="34" charset="0"/>
              </a:rPr>
              <a:t> </a:t>
            </a:r>
          </a:p>
          <a:p>
            <a:r>
              <a:rPr lang="en-GB" dirty="0" smtClean="0">
                <a:latin typeface="Arial" panose="020B0604020202020204" pitchFamily="34" charset="0"/>
                <a:cs typeface="Arial" panose="020B0604020202020204" pitchFamily="34" charset="0"/>
              </a:rPr>
              <a:t>Instead , waste is drained into a </a:t>
            </a:r>
            <a:r>
              <a:rPr lang="en-GB" b="1" dirty="0" smtClean="0">
                <a:solidFill>
                  <a:srgbClr val="0070C0"/>
                </a:solidFill>
                <a:latin typeface="Arial" panose="020B0604020202020204" pitchFamily="34" charset="0"/>
                <a:cs typeface="Arial" panose="020B0604020202020204" pitchFamily="34" charset="0"/>
              </a:rPr>
              <a:t>Cesspool or Septic </a:t>
            </a:r>
            <a:r>
              <a:rPr lang="en-GB" b="1" dirty="0">
                <a:solidFill>
                  <a:srgbClr val="0070C0"/>
                </a:solidFill>
                <a:latin typeface="Arial" panose="020B0604020202020204" pitchFamily="34" charset="0"/>
                <a:cs typeface="Arial" panose="020B0604020202020204" pitchFamily="34" charset="0"/>
              </a:rPr>
              <a:t>T</a:t>
            </a:r>
            <a:r>
              <a:rPr lang="en-GB" b="1" dirty="0" smtClean="0">
                <a:solidFill>
                  <a:srgbClr val="0070C0"/>
                </a:solidFill>
                <a:latin typeface="Arial" panose="020B0604020202020204" pitchFamily="34" charset="0"/>
                <a:cs typeface="Arial" panose="020B0604020202020204" pitchFamily="34" charset="0"/>
              </a:rPr>
              <a:t>ank</a:t>
            </a:r>
            <a:r>
              <a:rPr lang="en-GB" dirty="0" smtClean="0">
                <a:latin typeface="Arial" panose="020B0604020202020204" pitchFamily="34" charset="0"/>
                <a:cs typeface="Arial" panose="020B0604020202020204" pitchFamily="34" charset="0"/>
              </a:rPr>
              <a:t>. </a:t>
            </a:r>
          </a:p>
          <a:p>
            <a:endParaRPr lang="en-GB" dirty="0" smtClean="0">
              <a:latin typeface="Arial" panose="020B0604020202020204" pitchFamily="34" charset="0"/>
              <a:cs typeface="Arial" panose="020B0604020202020204" pitchFamily="34" charset="0"/>
            </a:endParaRPr>
          </a:p>
          <a:p>
            <a:r>
              <a:rPr lang="en-GB" b="1" dirty="0" smtClean="0">
                <a:solidFill>
                  <a:srgbClr val="0070C0"/>
                </a:solidFill>
                <a:latin typeface="Arial" panose="020B0604020202020204" pitchFamily="34" charset="0"/>
                <a:cs typeface="Arial" panose="020B0604020202020204" pitchFamily="34" charset="0"/>
              </a:rPr>
              <a:t> A CESSPOOL </a:t>
            </a:r>
            <a:r>
              <a:rPr lang="en-GB" dirty="0" smtClean="0">
                <a:latin typeface="Arial" panose="020B0604020202020204" pitchFamily="34" charset="0"/>
                <a:cs typeface="Arial" panose="020B0604020202020204" pitchFamily="34" charset="0"/>
              </a:rPr>
              <a:t>is simply a collection point for sewage and needs to be pumped out  periodically.</a:t>
            </a:r>
          </a:p>
          <a:p>
            <a:r>
              <a:rPr lang="en-GB" dirty="0" smtClean="0">
                <a:latin typeface="Arial" panose="020B0604020202020204" pitchFamily="34" charset="0"/>
                <a:cs typeface="Arial" panose="020B0604020202020204" pitchFamily="34" charset="0"/>
              </a:rPr>
              <a:t> </a:t>
            </a:r>
          </a:p>
          <a:p>
            <a:endParaRPr lang="en-GB" dirty="0" smtClean="0">
              <a:latin typeface="Arial" panose="020B0604020202020204" pitchFamily="34" charset="0"/>
              <a:cs typeface="Arial" panose="020B0604020202020204" pitchFamily="34" charset="0"/>
            </a:endParaRPr>
          </a:p>
          <a:p>
            <a:endParaRPr lang="en-GB" dirty="0"/>
          </a:p>
        </p:txBody>
      </p:sp>
      <p:sp>
        <p:nvSpPr>
          <p:cNvPr id="4" name="TextBox 3"/>
          <p:cNvSpPr txBox="1"/>
          <p:nvPr/>
        </p:nvSpPr>
        <p:spPr>
          <a:xfrm>
            <a:off x="0" y="2362200"/>
            <a:ext cx="5562600" cy="2585323"/>
          </a:xfrm>
          <a:prstGeom prst="rect">
            <a:avLst/>
          </a:prstGeom>
          <a:noFill/>
        </p:spPr>
        <p:txBody>
          <a:bodyPr wrap="square" rtlCol="0">
            <a:spAutoFit/>
          </a:bodyPr>
          <a:lstStyle/>
          <a:p>
            <a:pPr marL="285750" indent="-285750" algn="just">
              <a:buFont typeface="Arial" panose="020B0604020202020204" pitchFamily="34" charset="0"/>
              <a:buChar char="•"/>
            </a:pPr>
            <a:r>
              <a:rPr lang="en-GB" dirty="0" smtClean="0">
                <a:latin typeface="Arial" panose="020B0604020202020204" pitchFamily="34" charset="0"/>
                <a:cs typeface="Arial" panose="020B0604020202020204" pitchFamily="34" charset="0"/>
              </a:rPr>
              <a:t>Cesspools have an average </a:t>
            </a:r>
            <a:r>
              <a:rPr lang="en-GB" b="1" dirty="0" smtClean="0">
                <a:solidFill>
                  <a:srgbClr val="0070C0"/>
                </a:solidFill>
                <a:latin typeface="Arial" panose="020B0604020202020204" pitchFamily="34" charset="0"/>
                <a:cs typeface="Arial" panose="020B0604020202020204" pitchFamily="34" charset="0"/>
              </a:rPr>
              <a:t>capacity of </a:t>
            </a:r>
          </a:p>
          <a:p>
            <a:pPr algn="just"/>
            <a:r>
              <a:rPr lang="en-GB" b="1" dirty="0">
                <a:solidFill>
                  <a:srgbClr val="0070C0"/>
                </a:solidFill>
                <a:latin typeface="Arial" panose="020B0604020202020204" pitchFamily="34" charset="0"/>
                <a:cs typeface="Arial" panose="020B0604020202020204" pitchFamily="34" charset="0"/>
              </a:rPr>
              <a:t> </a:t>
            </a:r>
            <a:r>
              <a:rPr lang="en-GB" b="1" dirty="0" smtClean="0">
                <a:solidFill>
                  <a:srgbClr val="0070C0"/>
                </a:solidFill>
                <a:latin typeface="Arial" panose="020B0604020202020204" pitchFamily="34" charset="0"/>
                <a:cs typeface="Arial" panose="020B0604020202020204" pitchFamily="34" charset="0"/>
              </a:rPr>
              <a:t>   18 cubic m. (4,000 gallons). </a:t>
            </a:r>
          </a:p>
          <a:p>
            <a:pPr marL="285750" indent="-285750" algn="just">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dirty="0" smtClean="0">
                <a:latin typeface="Arial" panose="020B0604020202020204" pitchFamily="34" charset="0"/>
                <a:cs typeface="Arial" panose="020B0604020202020204" pitchFamily="34" charset="0"/>
              </a:rPr>
              <a:t>Most are cylindrical pits lined with brick or a concrete liner. </a:t>
            </a:r>
          </a:p>
          <a:p>
            <a:pPr marL="285750" indent="-285750" algn="just">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b="1" dirty="0" smtClean="0">
                <a:solidFill>
                  <a:srgbClr val="0070C0"/>
                </a:solidFill>
                <a:latin typeface="Arial" panose="020B0604020202020204" pitchFamily="34" charset="0"/>
                <a:cs typeface="Arial" panose="020B0604020202020204" pitchFamily="34" charset="0"/>
              </a:rPr>
              <a:t>Modern varieties are formed in glass reinforced plastics by ‘rotational moulding’.</a:t>
            </a:r>
            <a:r>
              <a:rPr lang="en-GB" dirty="0" smtClean="0">
                <a:latin typeface="Arial" panose="020B0604020202020204" pitchFamily="34" charset="0"/>
                <a:cs typeface="Arial" panose="020B0604020202020204" pitchFamily="34" charset="0"/>
              </a:rPr>
              <a:t> Access is via a manhole cover.</a:t>
            </a:r>
            <a:endParaRPr lang="en-GB" dirty="0">
              <a:latin typeface="Arial" panose="020B0604020202020204" pitchFamily="34" charset="0"/>
              <a:cs typeface="Arial" panose="020B0604020202020204" pitchFamily="34" charset="0"/>
            </a:endParaRPr>
          </a:p>
        </p:txBody>
      </p:sp>
      <p:pic>
        <p:nvPicPr>
          <p:cNvPr id="4102" name="Picture 6" descr="http://media.merchantcircle.com/19156710/Vecchio%20Installations%20(cesspool%20install)%20002_medium.jpeg">
            <a:hlinkClick r:id="rId3"/>
          </p:cNvPr>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3048000" y="5068065"/>
            <a:ext cx="2352942" cy="1740796"/>
          </a:xfrm>
          <a:prstGeom prst="rect">
            <a:avLst/>
          </a:prstGeom>
          <a:noFill/>
          <a:ln w="19050">
            <a:solidFill>
              <a:schemeClr val="tx1"/>
            </a:solidFill>
          </a:ln>
          <a:extLst>
            <a:ext uri="{909E8E84-426E-40DD-AFC4-6F175D3DCCD1}">
              <a14:hiddenFill xmlns:a14="http://schemas.microsoft.com/office/drawing/2010/main" xmlns="">
                <a:solidFill>
                  <a:srgbClr val="FFFFFF"/>
                </a:solidFill>
              </a14:hiddenFill>
            </a:ext>
          </a:extLst>
        </p:spPr>
      </p:pic>
      <p:pic>
        <p:nvPicPr>
          <p:cNvPr id="4104" name="Picture 8" descr="http://www.mdxers.org/forums/attachments/general-off-topic/31715d1116125174-cesspool-problems-softening-soil-sand-level-medium-.jpg">
            <a:hlinkClick r:id="rId5"/>
          </p:cNvPr>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533400" y="5068065"/>
            <a:ext cx="2286000" cy="1740796"/>
          </a:xfrm>
          <a:prstGeom prst="rect">
            <a:avLst/>
          </a:prstGeom>
          <a:noFill/>
          <a:ln w="19050">
            <a:solidFill>
              <a:schemeClr val="tx1"/>
            </a:solidFill>
          </a:ln>
          <a:extLst>
            <a:ext uri="{909E8E84-426E-40DD-AFC4-6F175D3DCCD1}">
              <a14:hiddenFill xmlns:a14="http://schemas.microsoft.com/office/drawing/2010/main" xmlns="">
                <a:solidFill>
                  <a:srgbClr val="FFFFFF"/>
                </a:solidFill>
              </a14:hiddenFill>
            </a:ext>
          </a:extLst>
        </p:spPr>
      </p:pic>
      <p:cxnSp>
        <p:nvCxnSpPr>
          <p:cNvPr id="6" name="Straight Arrow Connector 5"/>
          <p:cNvCxnSpPr/>
          <p:nvPr/>
        </p:nvCxnSpPr>
        <p:spPr>
          <a:xfrm>
            <a:off x="4343400" y="2819400"/>
            <a:ext cx="1447800" cy="22860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3285789064"/>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8601" y="838200"/>
            <a:ext cx="4673128" cy="5355312"/>
          </a:xfrm>
          <a:prstGeom prst="rect">
            <a:avLst/>
          </a:prstGeom>
          <a:noFill/>
          <a:ln>
            <a:noFill/>
          </a:ln>
        </p:spPr>
        <p:txBody>
          <a:bodyPr wrap="square" rtlCol="0">
            <a:spAutoFit/>
          </a:bodyPr>
          <a:lstStyle/>
          <a:p>
            <a:pPr marL="285750" indent="-285750">
              <a:buFont typeface="Arial" panose="020B0604020202020204" pitchFamily="34" charset="0"/>
              <a:buChar char="•"/>
            </a:pPr>
            <a:r>
              <a:rPr lang="en-GB" b="1" dirty="0" smtClean="0">
                <a:solidFill>
                  <a:srgbClr val="0070C0"/>
                </a:solidFill>
              </a:rPr>
              <a:t>A Septic </a:t>
            </a:r>
            <a:r>
              <a:rPr lang="en-GB" b="1" dirty="0">
                <a:solidFill>
                  <a:srgbClr val="0070C0"/>
                </a:solidFill>
              </a:rPr>
              <a:t>T</a:t>
            </a:r>
            <a:r>
              <a:rPr lang="en-GB" b="1" dirty="0" smtClean="0">
                <a:solidFill>
                  <a:srgbClr val="0070C0"/>
                </a:solidFill>
              </a:rPr>
              <a:t>ank </a:t>
            </a:r>
            <a:r>
              <a:rPr lang="en-GB" dirty="0" smtClean="0"/>
              <a:t>is the complete waste disposal system in which </a:t>
            </a:r>
            <a:r>
              <a:rPr lang="en-GB" b="1" dirty="0" smtClean="0">
                <a:solidFill>
                  <a:srgbClr val="0070C0"/>
                </a:solidFill>
              </a:rPr>
              <a:t>sewage is broken down by bacterial action before the water is  distributed underground in soak away. </a:t>
            </a:r>
          </a:p>
          <a:p>
            <a:pPr marL="285750" indent="-285750">
              <a:buFont typeface="Arial" panose="020B0604020202020204" pitchFamily="34" charset="0"/>
              <a:buChar char="•"/>
            </a:pPr>
            <a:r>
              <a:rPr lang="en-GB" b="1" dirty="0" smtClean="0">
                <a:solidFill>
                  <a:srgbClr val="0070C0"/>
                </a:solidFill>
              </a:rPr>
              <a:t>Sited at least 7m from property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Heavy sludge falls to the bottom leaving relatively clear water above it. </a:t>
            </a:r>
            <a:r>
              <a:rPr lang="en-GB" b="1" dirty="0" smtClean="0">
                <a:solidFill>
                  <a:srgbClr val="0070C0"/>
                </a:solidFill>
              </a:rPr>
              <a:t>A dip pipe (2) discharges waste below the surface </a:t>
            </a:r>
            <a:r>
              <a:rPr lang="en-GB" dirty="0" smtClean="0"/>
              <a:t>of the water so as not to cause stir up.</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smtClean="0">
                <a:solidFill>
                  <a:srgbClr val="0070C0"/>
                </a:solidFill>
              </a:rPr>
              <a:t>A series of baffles (4) slow down the movement of sewage through the tank.</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smtClean="0">
                <a:solidFill>
                  <a:srgbClr val="0070C0"/>
                </a:solidFill>
              </a:rPr>
              <a:t>The partially treated waste passes out of the tank through another dip pipe into a filtration chamber (5) </a:t>
            </a:r>
            <a:r>
              <a:rPr lang="en-GB" dirty="0" smtClean="0"/>
              <a:t>and then out through a network of drains to disperse over a wide area at depth through the soil (6).</a:t>
            </a:r>
            <a:endParaRPr lang="en-GB" dirty="0"/>
          </a:p>
        </p:txBody>
      </p:sp>
      <p:sp>
        <p:nvSpPr>
          <p:cNvPr id="3" name="TextBox 2"/>
          <p:cNvSpPr txBox="1"/>
          <p:nvPr/>
        </p:nvSpPr>
        <p:spPr>
          <a:xfrm>
            <a:off x="304800" y="152400"/>
            <a:ext cx="7620000" cy="584775"/>
          </a:xfrm>
          <a:prstGeom prst="rect">
            <a:avLst/>
          </a:prstGeom>
          <a:noFill/>
        </p:spPr>
        <p:txBody>
          <a:bodyPr wrap="square" rtlCol="0">
            <a:spAutoFit/>
          </a:bodyPr>
          <a:lstStyle/>
          <a:p>
            <a:r>
              <a:rPr lang="en-GB" sz="3200" b="1" dirty="0" smtClean="0">
                <a:solidFill>
                  <a:srgbClr val="0070C0"/>
                </a:solidFill>
              </a:rPr>
              <a:t>CESSPOOLS and SEPTIC TANKS</a:t>
            </a:r>
            <a:endParaRPr lang="en-GB" sz="3200" b="1" dirty="0">
              <a:solidFill>
                <a:srgbClr val="0070C0"/>
              </a:solidFill>
            </a:endParaRPr>
          </a:p>
        </p:txBody>
      </p:sp>
      <p:pic>
        <p:nvPicPr>
          <p:cNvPr id="5126" name="Picture 6" descr="http://abccesspoolandsepticpumping.com/wp-content/uploads/2012/05/aaaaa.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942479" y="990600"/>
            <a:ext cx="4096746" cy="2200276"/>
          </a:xfrm>
          <a:prstGeom prst="rect">
            <a:avLst/>
          </a:prstGeom>
          <a:noFill/>
          <a:extLst>
            <a:ext uri="{909E8E84-426E-40DD-AFC4-6F175D3DCCD1}">
              <a14:hiddenFill xmlns:a14="http://schemas.microsoft.com/office/drawing/2010/main" xmlns="">
                <a:solidFill>
                  <a:srgbClr val="FFFFFF"/>
                </a:solidFill>
              </a14:hiddenFill>
            </a:ext>
          </a:extLst>
        </p:spPr>
      </p:pic>
      <p:pic>
        <p:nvPicPr>
          <p:cNvPr id="6" name="Picture 2" descr="C:\Users\fad-an\Desktop\cesst.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867400" y="3246022"/>
            <a:ext cx="3113060" cy="3553240"/>
          </a:xfrm>
          <a:prstGeom prst="rect">
            <a:avLst/>
          </a:prstGeom>
          <a:noFill/>
          <a:ln w="28575">
            <a:solidFill>
              <a:schemeClr val="tx1"/>
            </a:solidFill>
          </a:ln>
          <a:extLst>
            <a:ext uri="{909E8E84-426E-40DD-AFC4-6F175D3DCCD1}">
              <a14:hiddenFill xmlns:a14="http://schemas.microsoft.com/office/drawing/2010/main" xmlns="">
                <a:solidFill>
                  <a:srgbClr val="FFFFFF"/>
                </a:solidFill>
              </a14:hiddenFill>
            </a:ext>
          </a:extLst>
        </p:spPr>
      </p:pic>
      <p:cxnSp>
        <p:nvCxnSpPr>
          <p:cNvPr id="8" name="Straight Arrow Connector 7"/>
          <p:cNvCxnSpPr/>
          <p:nvPr/>
        </p:nvCxnSpPr>
        <p:spPr>
          <a:xfrm>
            <a:off x="4495800" y="3190876"/>
            <a:ext cx="2424112" cy="2163304"/>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3886200" y="5943600"/>
            <a:ext cx="4343400" cy="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152492785"/>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8600" y="152400"/>
            <a:ext cx="2667000" cy="646331"/>
          </a:xfrm>
          <a:prstGeom prst="rect">
            <a:avLst/>
          </a:prstGeom>
          <a:noFill/>
        </p:spPr>
        <p:txBody>
          <a:bodyPr wrap="square" rtlCol="0">
            <a:spAutoFit/>
          </a:bodyPr>
          <a:lstStyle/>
          <a:p>
            <a:r>
              <a:rPr lang="en-GB" sz="3600" b="1" dirty="0" smtClean="0">
                <a:solidFill>
                  <a:srgbClr val="0070C0"/>
                </a:solidFill>
              </a:rPr>
              <a:t>MATERIALS</a:t>
            </a:r>
            <a:endParaRPr lang="en-GB" sz="3600" b="1" dirty="0">
              <a:solidFill>
                <a:srgbClr val="0070C0"/>
              </a:solidFill>
            </a:endParaRPr>
          </a:p>
        </p:txBody>
      </p:sp>
      <p:sp>
        <p:nvSpPr>
          <p:cNvPr id="3" name="TextBox 2"/>
          <p:cNvSpPr txBox="1"/>
          <p:nvPr/>
        </p:nvSpPr>
        <p:spPr>
          <a:xfrm>
            <a:off x="282053" y="3200400"/>
            <a:ext cx="7924800" cy="4524315"/>
          </a:xfrm>
          <a:prstGeom prst="rect">
            <a:avLst/>
          </a:prstGeom>
          <a:noFill/>
        </p:spPr>
        <p:txBody>
          <a:bodyPr wrap="square" rtlCol="0">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smtClean="0">
                <a:solidFill>
                  <a:srgbClr val="0070C0"/>
                </a:solidFill>
              </a:rPr>
              <a:t>Sockets on the drains are made </a:t>
            </a:r>
          </a:p>
          <a:p>
            <a:r>
              <a:rPr lang="en-GB" b="1" dirty="0" smtClean="0">
                <a:solidFill>
                  <a:srgbClr val="0070C0"/>
                </a:solidFill>
              </a:rPr>
              <a:t> </a:t>
            </a:r>
            <a:r>
              <a:rPr lang="en-GB" b="1" dirty="0">
                <a:solidFill>
                  <a:srgbClr val="0070C0"/>
                </a:solidFill>
              </a:rPr>
              <a:t> </a:t>
            </a:r>
            <a:r>
              <a:rPr lang="en-GB" b="1" dirty="0" smtClean="0">
                <a:solidFill>
                  <a:srgbClr val="0070C0"/>
                </a:solidFill>
              </a:rPr>
              <a:t>   with a slight internal taper so that </a:t>
            </a:r>
          </a:p>
          <a:p>
            <a:r>
              <a:rPr lang="en-GB" b="1" dirty="0" smtClean="0">
                <a:solidFill>
                  <a:srgbClr val="0070C0"/>
                </a:solidFill>
              </a:rPr>
              <a:t>     the pipe tightens on to the socket </a:t>
            </a:r>
          </a:p>
          <a:p>
            <a:r>
              <a:rPr lang="en-GB" b="1" dirty="0" smtClean="0">
                <a:solidFill>
                  <a:srgbClr val="0070C0"/>
                </a:solidFill>
              </a:rPr>
              <a:t>     as the joint is pushed home.</a:t>
            </a:r>
          </a:p>
          <a:p>
            <a:endParaRPr lang="en-GB" dirty="0"/>
          </a:p>
          <a:p>
            <a:r>
              <a:rPr lang="en-GB" dirty="0" smtClean="0"/>
              <a:t>    </a:t>
            </a:r>
            <a:r>
              <a:rPr lang="en-GB" b="1" dirty="0" smtClean="0">
                <a:solidFill>
                  <a:srgbClr val="0070C0"/>
                </a:solidFill>
              </a:rPr>
              <a:t>Prior to 1965, Clay ware systems </a:t>
            </a:r>
          </a:p>
          <a:p>
            <a:r>
              <a:rPr lang="en-GB" b="1" dirty="0">
                <a:solidFill>
                  <a:srgbClr val="0070C0"/>
                </a:solidFill>
              </a:rPr>
              <a:t> </a:t>
            </a:r>
            <a:r>
              <a:rPr lang="en-GB" b="1" dirty="0" smtClean="0">
                <a:solidFill>
                  <a:srgbClr val="0070C0"/>
                </a:solidFill>
              </a:rPr>
              <a:t>   were dominant, but these were </a:t>
            </a:r>
          </a:p>
          <a:p>
            <a:r>
              <a:rPr lang="en-GB" b="1" dirty="0">
                <a:solidFill>
                  <a:srgbClr val="0070C0"/>
                </a:solidFill>
              </a:rPr>
              <a:t> </a:t>
            </a:r>
            <a:r>
              <a:rPr lang="en-GB" b="1" dirty="0" smtClean="0">
                <a:solidFill>
                  <a:srgbClr val="0070C0"/>
                </a:solidFill>
              </a:rPr>
              <a:t>   laid on a concrete bed and were </a:t>
            </a:r>
          </a:p>
          <a:p>
            <a:r>
              <a:rPr lang="en-GB" b="1" dirty="0">
                <a:solidFill>
                  <a:srgbClr val="0070C0"/>
                </a:solidFill>
              </a:rPr>
              <a:t> </a:t>
            </a:r>
            <a:r>
              <a:rPr lang="en-GB" b="1" dirty="0" smtClean="0">
                <a:solidFill>
                  <a:srgbClr val="0070C0"/>
                </a:solidFill>
              </a:rPr>
              <a:t>   particularly prone to damage in </a:t>
            </a:r>
          </a:p>
          <a:p>
            <a:r>
              <a:rPr lang="en-GB" b="1" dirty="0">
                <a:solidFill>
                  <a:srgbClr val="0070C0"/>
                </a:solidFill>
              </a:rPr>
              <a:t> </a:t>
            </a:r>
            <a:r>
              <a:rPr lang="en-GB" b="1" dirty="0" smtClean="0">
                <a:solidFill>
                  <a:srgbClr val="0070C0"/>
                </a:solidFill>
              </a:rPr>
              <a:t>   differential settlement </a:t>
            </a:r>
          </a:p>
          <a:p>
            <a:r>
              <a:rPr lang="en-GB" b="1" dirty="0">
                <a:solidFill>
                  <a:srgbClr val="0070C0"/>
                </a:solidFill>
              </a:rPr>
              <a:t> </a:t>
            </a:r>
            <a:r>
              <a:rPr lang="en-GB" b="1" dirty="0" smtClean="0">
                <a:solidFill>
                  <a:srgbClr val="0070C0"/>
                </a:solidFill>
              </a:rPr>
              <a:t>   post construction.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3074" name="Picture 2" descr="https://encrypted-tbn3.gstatic.com/images?q=tbn:ANd9GcTwQtTl3KKNGxAmwQhsnN34zZX-KHuVOuUN1uw8xCFmn1doc9hzsw">
            <a:hlinkClick r:id="rId2"/>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477000" y="3429000"/>
            <a:ext cx="2524125" cy="3345042"/>
          </a:xfrm>
          <a:prstGeom prst="rect">
            <a:avLst/>
          </a:prstGeom>
          <a:noFill/>
          <a:ln w="38100">
            <a:solidFill>
              <a:schemeClr val="tx1"/>
            </a:solidFill>
          </a:ln>
          <a:extLst>
            <a:ext uri="{909E8E84-426E-40DD-AFC4-6F175D3DCCD1}">
              <a14:hiddenFill xmlns:a14="http://schemas.microsoft.com/office/drawing/2010/main" xmlns="">
                <a:solidFill>
                  <a:srgbClr val="FFFFFF"/>
                </a:solidFill>
              </a14:hiddenFill>
            </a:ext>
          </a:extLst>
        </p:spPr>
      </p:pic>
      <p:pic>
        <p:nvPicPr>
          <p:cNvPr id="3076" name="Picture 4" descr="OsmaDrain Range Shot.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3989462" y="4896093"/>
            <a:ext cx="2362200" cy="1877949"/>
          </a:xfrm>
          <a:prstGeom prst="rect">
            <a:avLst/>
          </a:prstGeom>
          <a:noFill/>
          <a:ln w="28575">
            <a:solidFill>
              <a:schemeClr val="tx1"/>
            </a:solidFill>
          </a:ln>
          <a:extLst>
            <a:ext uri="{909E8E84-426E-40DD-AFC4-6F175D3DCCD1}">
              <a14:hiddenFill xmlns:a14="http://schemas.microsoft.com/office/drawing/2010/main" xmlns="">
                <a:solidFill>
                  <a:srgbClr val="FFFFFF"/>
                </a:solidFill>
              </a14:hiddenFill>
            </a:ext>
          </a:extLst>
        </p:spPr>
      </p:pic>
      <p:sp>
        <p:nvSpPr>
          <p:cNvPr id="4" name="Rectangle 3"/>
          <p:cNvSpPr/>
          <p:nvPr/>
        </p:nvSpPr>
        <p:spPr>
          <a:xfrm>
            <a:off x="282053" y="764440"/>
            <a:ext cx="8719072" cy="2585323"/>
          </a:xfrm>
          <a:prstGeom prst="rect">
            <a:avLst/>
          </a:prstGeom>
        </p:spPr>
        <p:txBody>
          <a:bodyPr wrap="square">
            <a:spAutoFit/>
          </a:bodyPr>
          <a:lstStyle/>
          <a:p>
            <a:pPr marL="285750" indent="-285750">
              <a:buFont typeface="Arial" panose="020B0604020202020204" pitchFamily="34" charset="0"/>
              <a:buChar char="•"/>
            </a:pPr>
            <a:r>
              <a:rPr lang="en-GB" dirty="0"/>
              <a:t>Three main types encountered: </a:t>
            </a:r>
            <a:r>
              <a:rPr lang="en-GB" b="1" dirty="0">
                <a:solidFill>
                  <a:srgbClr val="0070C0"/>
                </a:solidFill>
              </a:rPr>
              <a:t>Clay ware, Cast Iron and PVC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solidFill>
                  <a:srgbClr val="0070C0"/>
                </a:solidFill>
              </a:rPr>
              <a:t>PVC now primarily used </a:t>
            </a:r>
            <a:r>
              <a:rPr lang="en-GB" dirty="0"/>
              <a:t>being more </a:t>
            </a:r>
            <a:r>
              <a:rPr lang="en-GB" b="1" dirty="0">
                <a:solidFill>
                  <a:srgbClr val="0070C0"/>
                </a:solidFill>
              </a:rPr>
              <a:t>light weight, durable</a:t>
            </a:r>
            <a:r>
              <a:rPr lang="en-GB" dirty="0"/>
              <a:t>, easier to install and less likely to be damaged, with </a:t>
            </a:r>
            <a:r>
              <a:rPr lang="en-GB" b="1" dirty="0">
                <a:solidFill>
                  <a:srgbClr val="0070C0"/>
                </a:solidFill>
              </a:rPr>
              <a:t>no corrosion possibility </a:t>
            </a:r>
            <a:r>
              <a:rPr lang="en-GB" dirty="0"/>
              <a:t>and with a smooth bore.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Produced in 2, 3, 4 and 6m lengths, the </a:t>
            </a:r>
            <a:r>
              <a:rPr lang="en-GB" b="1" dirty="0">
                <a:solidFill>
                  <a:srgbClr val="0070C0"/>
                </a:solidFill>
              </a:rPr>
              <a:t>principle method of jointing is the same as above ground systems, using rubber rings and solvent welds.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Piping </a:t>
            </a:r>
            <a:r>
              <a:rPr lang="en-GB" b="1" dirty="0">
                <a:solidFill>
                  <a:srgbClr val="0070C0"/>
                </a:solidFill>
              </a:rPr>
              <a:t>must be cut square </a:t>
            </a:r>
            <a:r>
              <a:rPr lang="en-GB" dirty="0"/>
              <a:t>to secure good seals. </a:t>
            </a:r>
          </a:p>
        </p:txBody>
      </p:sp>
    </p:spTree>
    <p:extLst>
      <p:ext uri="{BB962C8B-B14F-4D97-AF65-F5344CB8AC3E}">
        <p14:creationId xmlns:p14="http://schemas.microsoft.com/office/powerpoint/2010/main" xmlns="" val="3079338842"/>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2" descr="http://mybuilder-uploads.s3.amazonaws.com/2_thumb/1588276_3dad5849f6.jpg">
            <a:hlinkClick r:id="rId2"/>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 y="0"/>
            <a:ext cx="9196793" cy="6858000"/>
          </a:xfrm>
          <a:prstGeom prst="rect">
            <a:avLst/>
          </a:prstGeom>
          <a:noFill/>
          <a:ln w="28575">
            <a:solidFill>
              <a:schemeClr val="tx1"/>
            </a:solidFill>
          </a:ln>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859016724"/>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26393" y="228600"/>
            <a:ext cx="7086600" cy="1292662"/>
          </a:xfrm>
          <a:prstGeom prst="rect">
            <a:avLst/>
          </a:prstGeom>
          <a:noFill/>
        </p:spPr>
        <p:txBody>
          <a:bodyPr wrap="square" rtlCol="0">
            <a:spAutoFit/>
          </a:bodyPr>
          <a:lstStyle/>
          <a:p>
            <a:r>
              <a:rPr lang="en-GB" sz="3600" b="1" dirty="0" smtClean="0">
                <a:solidFill>
                  <a:srgbClr val="0070C0"/>
                </a:solidFill>
              </a:rPr>
              <a:t>Pipework Installation</a:t>
            </a:r>
          </a:p>
          <a:p>
            <a:endParaRPr lang="en-GB" dirty="0"/>
          </a:p>
          <a:p>
            <a:r>
              <a:rPr lang="en-GB" sz="2400" b="1" dirty="0" smtClean="0"/>
              <a:t>Underground systems</a:t>
            </a:r>
            <a:endParaRPr lang="en-GB" sz="2400" b="1" dirty="0"/>
          </a:p>
        </p:txBody>
      </p:sp>
      <p:sp>
        <p:nvSpPr>
          <p:cNvPr id="3" name="TextBox 2"/>
          <p:cNvSpPr txBox="1"/>
          <p:nvPr/>
        </p:nvSpPr>
        <p:spPr>
          <a:xfrm>
            <a:off x="914400" y="1981200"/>
            <a:ext cx="7239000" cy="2677656"/>
          </a:xfrm>
          <a:prstGeom prst="rect">
            <a:avLst/>
          </a:prstGeom>
          <a:noFill/>
        </p:spPr>
        <p:txBody>
          <a:bodyPr wrap="square" rtlCol="0">
            <a:spAutoFit/>
          </a:bodyPr>
          <a:lstStyle/>
          <a:p>
            <a:r>
              <a:rPr lang="en-GB" sz="2400" dirty="0" smtClean="0"/>
              <a:t>Three different types of underground drainage systems:</a:t>
            </a:r>
          </a:p>
          <a:p>
            <a:endParaRPr lang="en-GB" sz="2400" dirty="0"/>
          </a:p>
          <a:p>
            <a:pPr marL="342900" indent="-342900">
              <a:buFont typeface="Arial" panose="020B0604020202020204" pitchFamily="34" charset="0"/>
              <a:buChar char="•"/>
            </a:pPr>
            <a:r>
              <a:rPr lang="en-GB" sz="2400" b="1" dirty="0" smtClean="0">
                <a:solidFill>
                  <a:srgbClr val="0070C0"/>
                </a:solidFill>
              </a:rPr>
              <a:t>Combined system</a:t>
            </a:r>
          </a:p>
          <a:p>
            <a:endParaRPr lang="en-GB" sz="2400" b="1" dirty="0">
              <a:solidFill>
                <a:srgbClr val="0070C0"/>
              </a:solidFill>
            </a:endParaRPr>
          </a:p>
          <a:p>
            <a:pPr marL="342900" indent="-342900">
              <a:buFont typeface="Arial" panose="020B0604020202020204" pitchFamily="34" charset="0"/>
              <a:buChar char="•"/>
            </a:pPr>
            <a:r>
              <a:rPr lang="en-GB" sz="2400" b="1" dirty="0" smtClean="0">
                <a:solidFill>
                  <a:srgbClr val="0070C0"/>
                </a:solidFill>
              </a:rPr>
              <a:t>Separate System</a:t>
            </a:r>
          </a:p>
          <a:p>
            <a:endParaRPr lang="en-GB" sz="2400" b="1" dirty="0">
              <a:solidFill>
                <a:srgbClr val="0070C0"/>
              </a:solidFill>
            </a:endParaRPr>
          </a:p>
          <a:p>
            <a:pPr marL="342900" indent="-342900">
              <a:buFont typeface="Arial" panose="020B0604020202020204" pitchFamily="34" charset="0"/>
              <a:buChar char="•"/>
            </a:pPr>
            <a:r>
              <a:rPr lang="en-GB" sz="2400" b="1" dirty="0" smtClean="0">
                <a:solidFill>
                  <a:srgbClr val="0070C0"/>
                </a:solidFill>
              </a:rPr>
              <a:t>Partially Separate system</a:t>
            </a:r>
          </a:p>
        </p:txBody>
      </p:sp>
    </p:spTree>
    <p:extLst>
      <p:ext uri="{BB962C8B-B14F-4D97-AF65-F5344CB8AC3E}">
        <p14:creationId xmlns:p14="http://schemas.microsoft.com/office/powerpoint/2010/main" xmlns="" val="3976150641"/>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52687" y="380999"/>
            <a:ext cx="8181713" cy="5910409"/>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2" name="TextBox 1"/>
          <p:cNvSpPr txBox="1"/>
          <p:nvPr/>
        </p:nvSpPr>
        <p:spPr>
          <a:xfrm>
            <a:off x="228600" y="5486400"/>
            <a:ext cx="1600200" cy="1200329"/>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p:txBody>
      </p:sp>
      <p:sp>
        <p:nvSpPr>
          <p:cNvPr id="3" name="TextBox 2"/>
          <p:cNvSpPr txBox="1"/>
          <p:nvPr/>
        </p:nvSpPr>
        <p:spPr>
          <a:xfrm>
            <a:off x="1600200" y="5943600"/>
            <a:ext cx="2438400" cy="369332"/>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457200" y="914400"/>
            <a:ext cx="3200400" cy="369332"/>
          </a:xfrm>
          <a:prstGeom prst="rect">
            <a:avLst/>
          </a:prstGeom>
          <a:solidFill>
            <a:schemeClr val="bg1"/>
          </a:solidFill>
          <a:ln w="12700">
            <a:solidFill>
              <a:schemeClr val="tx1"/>
            </a:solidFill>
          </a:ln>
        </p:spPr>
        <p:txBody>
          <a:bodyPr wrap="square" rtlCol="0">
            <a:spAutoFit/>
          </a:bodyPr>
          <a:lstStyle/>
          <a:p>
            <a:r>
              <a:rPr lang="en-GB" b="1" dirty="0" smtClean="0"/>
              <a:t>1. COMBINED SYSTEM</a:t>
            </a:r>
            <a:endParaRPr lang="en-GB" b="1" dirty="0"/>
          </a:p>
        </p:txBody>
      </p:sp>
      <p:sp>
        <p:nvSpPr>
          <p:cNvPr id="5" name="TextBox 4"/>
          <p:cNvSpPr txBox="1"/>
          <p:nvPr/>
        </p:nvSpPr>
        <p:spPr>
          <a:xfrm>
            <a:off x="1676400" y="5486400"/>
            <a:ext cx="2057400"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xmlns="" val="129099184"/>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533400"/>
            <a:ext cx="7848600" cy="646331"/>
          </a:xfrm>
          <a:prstGeom prst="rect">
            <a:avLst/>
          </a:prstGeom>
          <a:noFill/>
        </p:spPr>
        <p:txBody>
          <a:bodyPr wrap="square" rtlCol="0">
            <a:spAutoFit/>
          </a:bodyPr>
          <a:lstStyle/>
          <a:p>
            <a:r>
              <a:rPr lang="en-GB" sz="3600" b="1" dirty="0" smtClean="0">
                <a:solidFill>
                  <a:srgbClr val="0070C0"/>
                </a:solidFill>
              </a:rPr>
              <a:t>1. Combined system</a:t>
            </a:r>
            <a:endParaRPr lang="en-GB" sz="3600" b="1" dirty="0">
              <a:solidFill>
                <a:srgbClr val="0070C0"/>
              </a:solidFill>
            </a:endParaRPr>
          </a:p>
        </p:txBody>
      </p:sp>
      <p:sp>
        <p:nvSpPr>
          <p:cNvPr id="3" name="TextBox 2"/>
          <p:cNvSpPr txBox="1"/>
          <p:nvPr/>
        </p:nvSpPr>
        <p:spPr>
          <a:xfrm>
            <a:off x="533400" y="1371600"/>
            <a:ext cx="8001000" cy="4247317"/>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rgbClr val="0070C0"/>
                </a:solidFill>
              </a:rPr>
              <a:t>Foul water and surface water discharge into the same sewer.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This is the </a:t>
            </a:r>
            <a:r>
              <a:rPr lang="en-GB" b="1" dirty="0" smtClean="0">
                <a:solidFill>
                  <a:srgbClr val="0070C0"/>
                </a:solidFill>
              </a:rPr>
              <a:t>cheapest layout available</a:t>
            </a:r>
            <a:r>
              <a:rPr lang="en-GB" dirty="0" smtClean="0"/>
              <a:t>, requiring only </a:t>
            </a:r>
            <a:r>
              <a:rPr lang="en-GB" b="1" dirty="0" smtClean="0">
                <a:solidFill>
                  <a:srgbClr val="0070C0"/>
                </a:solidFill>
              </a:rPr>
              <a:t>one set of pipes which during heavy rainfall periods both house drains and sewers are thoroughly flushed through.</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 This system has </a:t>
            </a:r>
            <a:r>
              <a:rPr lang="en-GB" b="1" dirty="0" smtClean="0">
                <a:solidFill>
                  <a:srgbClr val="0070C0"/>
                </a:solidFill>
              </a:rPr>
              <a:t>often been used in the past where raw sewage was disposed of without treatment,</a:t>
            </a:r>
            <a:r>
              <a:rPr lang="en-GB" dirty="0" smtClean="0"/>
              <a:t> that is discharged into the sea or nearby water course.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Rapid growth of urban areas put serious strain on capacity of existing sewage disposal plants and many </a:t>
            </a:r>
            <a:r>
              <a:rPr lang="en-GB" b="1" dirty="0" smtClean="0">
                <a:solidFill>
                  <a:srgbClr val="0070C0"/>
                </a:solidFill>
              </a:rPr>
              <a:t>Local Authority’s in urban area’s now insist on installation of separate systems.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With this system, in very heavy rainfall periods, </a:t>
            </a:r>
            <a:r>
              <a:rPr lang="en-GB" b="1" dirty="0" smtClean="0">
                <a:solidFill>
                  <a:srgbClr val="0070C0"/>
                </a:solidFill>
              </a:rPr>
              <a:t>flooding and over-spilling of the system drains has occurred frequently.</a:t>
            </a:r>
          </a:p>
        </p:txBody>
      </p:sp>
    </p:spTree>
    <p:extLst>
      <p:ext uri="{BB962C8B-B14F-4D97-AF65-F5344CB8AC3E}">
        <p14:creationId xmlns:p14="http://schemas.microsoft.com/office/powerpoint/2010/main" xmlns="" val="571304969"/>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81777" y="304800"/>
            <a:ext cx="8604173" cy="54102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3" name="TextBox 2"/>
          <p:cNvSpPr txBox="1"/>
          <p:nvPr/>
        </p:nvSpPr>
        <p:spPr>
          <a:xfrm>
            <a:off x="292459" y="848883"/>
            <a:ext cx="2222142" cy="369332"/>
          </a:xfrm>
          <a:prstGeom prst="rect">
            <a:avLst/>
          </a:prstGeom>
          <a:solidFill>
            <a:schemeClr val="bg1"/>
          </a:solidFill>
          <a:ln w="12700">
            <a:solidFill>
              <a:schemeClr val="tx1"/>
            </a:solidFill>
          </a:ln>
        </p:spPr>
        <p:txBody>
          <a:bodyPr wrap="square" rtlCol="0">
            <a:spAutoFit/>
          </a:bodyPr>
          <a:lstStyle/>
          <a:p>
            <a:r>
              <a:rPr lang="en-GB" b="1" dirty="0" smtClean="0"/>
              <a:t>2. SEPARATE  SYSTEM</a:t>
            </a:r>
            <a:endParaRPr lang="en-GB" b="1" dirty="0"/>
          </a:p>
        </p:txBody>
      </p:sp>
      <p:sp>
        <p:nvSpPr>
          <p:cNvPr id="2" name="TextBox 1"/>
          <p:cNvSpPr txBox="1"/>
          <p:nvPr/>
        </p:nvSpPr>
        <p:spPr>
          <a:xfrm>
            <a:off x="1752600" y="5334000"/>
            <a:ext cx="2362200" cy="369332"/>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3581400" y="2057399"/>
            <a:ext cx="1916863" cy="276999"/>
          </a:xfrm>
          <a:prstGeom prst="rect">
            <a:avLst/>
          </a:prstGeom>
          <a:solidFill>
            <a:schemeClr val="bg1"/>
          </a:solidFill>
        </p:spPr>
        <p:txBody>
          <a:bodyPr wrap="square" rtlCol="0">
            <a:spAutoFit/>
          </a:bodyPr>
          <a:lstStyle/>
          <a:p>
            <a:pPr algn="ctr"/>
            <a:r>
              <a:rPr lang="en-GB" sz="1200" b="1" dirty="0" smtClean="0"/>
              <a:t>Inspection Chambers</a:t>
            </a:r>
            <a:endParaRPr lang="en-GB" sz="1200" b="1" dirty="0"/>
          </a:p>
        </p:txBody>
      </p:sp>
    </p:spTree>
    <p:extLst>
      <p:ext uri="{BB962C8B-B14F-4D97-AF65-F5344CB8AC3E}">
        <p14:creationId xmlns:p14="http://schemas.microsoft.com/office/powerpoint/2010/main" xmlns="" val="2428573158"/>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381000"/>
            <a:ext cx="4572000" cy="646331"/>
          </a:xfrm>
          <a:prstGeom prst="rect">
            <a:avLst/>
          </a:prstGeom>
          <a:noFill/>
        </p:spPr>
        <p:txBody>
          <a:bodyPr wrap="square" rtlCol="0">
            <a:spAutoFit/>
          </a:bodyPr>
          <a:lstStyle/>
          <a:p>
            <a:r>
              <a:rPr lang="en-GB" sz="3600" b="1" dirty="0" smtClean="0">
                <a:solidFill>
                  <a:srgbClr val="0070C0"/>
                </a:solidFill>
              </a:rPr>
              <a:t>2. SEPARATE SYSTEM</a:t>
            </a:r>
            <a:endParaRPr lang="en-GB" sz="3600" b="1" dirty="0">
              <a:solidFill>
                <a:srgbClr val="0070C0"/>
              </a:solidFill>
            </a:endParaRPr>
          </a:p>
        </p:txBody>
      </p:sp>
      <p:sp>
        <p:nvSpPr>
          <p:cNvPr id="3" name="TextBox 2"/>
          <p:cNvSpPr txBox="1"/>
          <p:nvPr/>
        </p:nvSpPr>
        <p:spPr>
          <a:xfrm>
            <a:off x="381000" y="1295400"/>
            <a:ext cx="8153400" cy="4801314"/>
          </a:xfrm>
          <a:prstGeom prst="rect">
            <a:avLst/>
          </a:prstGeom>
          <a:noFill/>
        </p:spPr>
        <p:txBody>
          <a:bodyPr wrap="square" rtlCol="0">
            <a:spAutoFit/>
          </a:bodyPr>
          <a:lstStyle/>
          <a:p>
            <a:pPr marL="285750" indent="-285750">
              <a:buFont typeface="Arial" panose="020B0604020202020204" pitchFamily="34" charset="0"/>
              <a:buChar char="•"/>
            </a:pPr>
            <a:r>
              <a:rPr lang="en-GB" dirty="0" smtClean="0"/>
              <a:t>Requires the </a:t>
            </a:r>
            <a:r>
              <a:rPr lang="en-GB" b="1" dirty="0" smtClean="0">
                <a:solidFill>
                  <a:srgbClr val="0070C0"/>
                </a:solidFill>
              </a:rPr>
              <a:t>use of two sewers </a:t>
            </a:r>
            <a:r>
              <a:rPr lang="en-GB" dirty="0" smtClean="0"/>
              <a:t>– </a:t>
            </a:r>
          </a:p>
          <a:p>
            <a:pPr marL="285750" indent="-285750">
              <a:buFont typeface="Arial" panose="020B0604020202020204" pitchFamily="34" charset="0"/>
              <a:buChar char="•"/>
            </a:pPr>
            <a:endParaRPr lang="en-GB" dirty="0" smtClean="0"/>
          </a:p>
          <a:p>
            <a:pPr marL="342900" indent="-342900" algn="just">
              <a:buFont typeface="+mj-lt"/>
              <a:buAutoNum type="arabicPeriod"/>
            </a:pPr>
            <a:r>
              <a:rPr lang="en-GB" dirty="0" smtClean="0"/>
              <a:t>     </a:t>
            </a:r>
            <a:r>
              <a:rPr lang="en-GB" b="1" dirty="0" smtClean="0">
                <a:solidFill>
                  <a:srgbClr val="0070C0"/>
                </a:solidFill>
              </a:rPr>
              <a:t>One carrying foul water </a:t>
            </a:r>
            <a:r>
              <a:rPr lang="en-GB" dirty="0" smtClean="0"/>
              <a:t>to the treatment works, </a:t>
            </a:r>
          </a:p>
          <a:p>
            <a:pPr marL="342900" indent="-342900" algn="just">
              <a:buFont typeface="+mj-lt"/>
              <a:buAutoNum type="arabicPeriod"/>
            </a:pPr>
            <a:r>
              <a:rPr lang="en-GB" dirty="0"/>
              <a:t> </a:t>
            </a:r>
            <a:r>
              <a:rPr lang="en-GB" dirty="0" smtClean="0"/>
              <a:t>    </a:t>
            </a:r>
            <a:r>
              <a:rPr lang="en-GB" b="1" dirty="0" smtClean="0">
                <a:solidFill>
                  <a:srgbClr val="0070C0"/>
                </a:solidFill>
              </a:rPr>
              <a:t>One  carrying surface water </a:t>
            </a:r>
            <a:r>
              <a:rPr lang="en-GB" dirty="0" smtClean="0"/>
              <a:t>(which requires no treatment) to the nearest</a:t>
            </a:r>
          </a:p>
          <a:p>
            <a:pPr algn="just"/>
            <a:r>
              <a:rPr lang="en-GB" dirty="0"/>
              <a:t> </a:t>
            </a:r>
            <a:r>
              <a:rPr lang="en-GB" dirty="0" smtClean="0"/>
              <a:t>          water course for deposition.</a:t>
            </a:r>
          </a:p>
          <a:p>
            <a:pPr algn="just"/>
            <a:endParaRPr lang="en-GB" dirty="0"/>
          </a:p>
          <a:p>
            <a:pPr marL="285750" indent="-285750" algn="just">
              <a:buFont typeface="Arial" panose="020B0604020202020204" pitchFamily="34" charset="0"/>
              <a:buChar char="•"/>
            </a:pPr>
            <a:r>
              <a:rPr lang="en-GB" b="1" dirty="0" smtClean="0">
                <a:solidFill>
                  <a:srgbClr val="0070C0"/>
                </a:solidFill>
              </a:rPr>
              <a:t>Expensive to install but most economically effective to operate because the volume of sewage to be treated is far smaller than discharge from the combined system.</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b="1" dirty="0" smtClean="0">
                <a:solidFill>
                  <a:srgbClr val="0070C0"/>
                </a:solidFill>
              </a:rPr>
              <a:t>Biggest danger to health is that cross-connections </a:t>
            </a:r>
            <a:r>
              <a:rPr lang="en-GB" dirty="0" smtClean="0"/>
              <a:t>may accidentally be made, i.e. foul water may be connected to a surface water drain.</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b="1" dirty="0" smtClean="0">
                <a:solidFill>
                  <a:srgbClr val="0070C0"/>
                </a:solidFill>
              </a:rPr>
              <a:t>Little chance of flooding </a:t>
            </a:r>
            <a:r>
              <a:rPr lang="en-GB" dirty="0" smtClean="0"/>
              <a:t>at times of heavy rainfall.</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smtClean="0"/>
              <a:t>This is the </a:t>
            </a:r>
            <a:r>
              <a:rPr lang="en-GB" b="1" dirty="0" smtClean="0">
                <a:solidFill>
                  <a:srgbClr val="0070C0"/>
                </a:solidFill>
              </a:rPr>
              <a:t>most commonly employed method </a:t>
            </a:r>
            <a:r>
              <a:rPr lang="en-GB" dirty="0" smtClean="0"/>
              <a:t>of waste water disposal in new housing developments and urban areas.</a:t>
            </a:r>
            <a:endParaRPr lang="en-GB" dirty="0"/>
          </a:p>
        </p:txBody>
      </p:sp>
    </p:spTree>
    <p:extLst>
      <p:ext uri="{BB962C8B-B14F-4D97-AF65-F5344CB8AC3E}">
        <p14:creationId xmlns:p14="http://schemas.microsoft.com/office/powerpoint/2010/main" xmlns="" val="2075243454"/>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04800" y="304800"/>
            <a:ext cx="8382000" cy="626078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2" name="TextBox 1"/>
          <p:cNvSpPr txBox="1"/>
          <p:nvPr/>
        </p:nvSpPr>
        <p:spPr>
          <a:xfrm>
            <a:off x="94631" y="5788883"/>
            <a:ext cx="4343400" cy="1015663"/>
          </a:xfrm>
          <a:prstGeom prst="rect">
            <a:avLst/>
          </a:prstGeom>
          <a:solidFill>
            <a:schemeClr val="bg1"/>
          </a:solidFill>
        </p:spPr>
        <p:txBody>
          <a:bodyPr wrap="square" rtlCol="0">
            <a:spAutoFit/>
          </a:bodyPr>
          <a:lstStyle/>
          <a:p>
            <a:endParaRPr lang="en-GB" sz="2400" dirty="0"/>
          </a:p>
          <a:p>
            <a:endParaRPr lang="en-GB" dirty="0" smtClean="0"/>
          </a:p>
          <a:p>
            <a:endParaRPr lang="en-GB" dirty="0"/>
          </a:p>
        </p:txBody>
      </p:sp>
      <p:sp>
        <p:nvSpPr>
          <p:cNvPr id="3" name="TextBox 2"/>
          <p:cNvSpPr txBox="1"/>
          <p:nvPr/>
        </p:nvSpPr>
        <p:spPr>
          <a:xfrm>
            <a:off x="304800" y="4343400"/>
            <a:ext cx="381000" cy="1477328"/>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a:p>
        </p:txBody>
      </p:sp>
      <p:sp>
        <p:nvSpPr>
          <p:cNvPr id="5" name="TextBox 4"/>
          <p:cNvSpPr txBox="1"/>
          <p:nvPr/>
        </p:nvSpPr>
        <p:spPr>
          <a:xfrm>
            <a:off x="277738" y="762000"/>
            <a:ext cx="4827662" cy="461665"/>
          </a:xfrm>
          <a:prstGeom prst="rect">
            <a:avLst/>
          </a:prstGeom>
          <a:solidFill>
            <a:schemeClr val="bg1"/>
          </a:solidFill>
          <a:ln w="12700">
            <a:solidFill>
              <a:schemeClr val="tx1"/>
            </a:solidFill>
          </a:ln>
        </p:spPr>
        <p:txBody>
          <a:bodyPr wrap="square" rtlCol="0">
            <a:spAutoFit/>
          </a:bodyPr>
          <a:lstStyle/>
          <a:p>
            <a:r>
              <a:rPr lang="en-GB" sz="2400" dirty="0" smtClean="0"/>
              <a:t>3. Partially Separate system</a:t>
            </a:r>
            <a:endParaRPr lang="en-GB" dirty="0"/>
          </a:p>
        </p:txBody>
      </p:sp>
    </p:spTree>
    <p:extLst>
      <p:ext uri="{BB962C8B-B14F-4D97-AF65-F5344CB8AC3E}">
        <p14:creationId xmlns:p14="http://schemas.microsoft.com/office/powerpoint/2010/main" xmlns="" val="1049778618"/>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04800" y="381000"/>
            <a:ext cx="6400800" cy="646331"/>
          </a:xfrm>
          <a:prstGeom prst="rect">
            <a:avLst/>
          </a:prstGeom>
          <a:noFill/>
        </p:spPr>
        <p:txBody>
          <a:bodyPr wrap="square" rtlCol="0">
            <a:spAutoFit/>
          </a:bodyPr>
          <a:lstStyle/>
          <a:p>
            <a:r>
              <a:rPr lang="en-GB" sz="3600" b="1" dirty="0">
                <a:solidFill>
                  <a:srgbClr val="0070C0"/>
                </a:solidFill>
              </a:rPr>
              <a:t>3</a:t>
            </a:r>
            <a:r>
              <a:rPr lang="en-GB" sz="3600" b="1" dirty="0" smtClean="0">
                <a:solidFill>
                  <a:srgbClr val="0070C0"/>
                </a:solidFill>
              </a:rPr>
              <a:t>. PARTIALLY SEPARATE SYSTEM</a:t>
            </a:r>
            <a:endParaRPr lang="en-GB" sz="3600" b="1" dirty="0">
              <a:solidFill>
                <a:srgbClr val="0070C0"/>
              </a:solidFill>
            </a:endParaRPr>
          </a:p>
        </p:txBody>
      </p:sp>
      <p:sp>
        <p:nvSpPr>
          <p:cNvPr id="5" name="TextBox 4"/>
          <p:cNvSpPr txBox="1"/>
          <p:nvPr/>
        </p:nvSpPr>
        <p:spPr>
          <a:xfrm>
            <a:off x="457200" y="1295400"/>
            <a:ext cx="7848600" cy="4524315"/>
          </a:xfrm>
          <a:prstGeom prst="rect">
            <a:avLst/>
          </a:prstGeom>
          <a:noFill/>
        </p:spPr>
        <p:txBody>
          <a:bodyPr wrap="square" rtlCol="0">
            <a:spAutoFit/>
          </a:bodyPr>
          <a:lstStyle/>
          <a:p>
            <a:pPr marL="285750" indent="-285750">
              <a:buFont typeface="Arial" panose="020B0604020202020204" pitchFamily="34" charset="0"/>
              <a:buChar char="•"/>
            </a:pPr>
            <a:r>
              <a:rPr lang="en-GB" dirty="0" smtClean="0"/>
              <a:t>This system </a:t>
            </a:r>
            <a:r>
              <a:rPr lang="en-GB" b="1" dirty="0" smtClean="0">
                <a:solidFill>
                  <a:srgbClr val="0070C0"/>
                </a:solidFill>
              </a:rPr>
              <a:t>originated when towns began to grow in size </a:t>
            </a:r>
            <a:r>
              <a:rPr lang="en-GB" dirty="0" smtClean="0"/>
              <a:t>and authorities found it necessary to reduce the loading on the combined systems.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It </a:t>
            </a:r>
            <a:r>
              <a:rPr lang="en-GB" b="1" dirty="0" smtClean="0">
                <a:solidFill>
                  <a:srgbClr val="0070C0"/>
                </a:solidFill>
              </a:rPr>
              <a:t>requires two sewers</a:t>
            </a:r>
            <a:r>
              <a:rPr lang="en-GB" dirty="0" smtClean="0"/>
              <a:t>, </a:t>
            </a:r>
            <a:r>
              <a:rPr lang="en-GB" b="1" dirty="0" smtClean="0">
                <a:solidFill>
                  <a:srgbClr val="0070C0"/>
                </a:solidFill>
              </a:rPr>
              <a:t>one carrying water from paved areas and part of the roof, the other carrying foul water and water from the remainder of the roof.</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smtClean="0">
                <a:solidFill>
                  <a:srgbClr val="0070C0"/>
                </a:solidFill>
              </a:rPr>
              <a:t>‘</a:t>
            </a:r>
            <a:r>
              <a:rPr lang="en-GB" b="1" dirty="0" err="1" smtClean="0">
                <a:solidFill>
                  <a:srgbClr val="0070C0"/>
                </a:solidFill>
              </a:rPr>
              <a:t>Soakaways</a:t>
            </a:r>
            <a:r>
              <a:rPr lang="en-GB" b="1" dirty="0" smtClean="0">
                <a:solidFill>
                  <a:srgbClr val="0070C0"/>
                </a:solidFill>
              </a:rPr>
              <a:t>’ are often used to deal with water from a roof not connected to the surface water drain. </a:t>
            </a:r>
          </a:p>
          <a:p>
            <a:pPr marL="285750" indent="-285750">
              <a:buFont typeface="Arial" panose="020B0604020202020204" pitchFamily="34" charset="0"/>
              <a:buChar char="•"/>
            </a:pPr>
            <a:r>
              <a:rPr lang="en-GB" dirty="0" smtClean="0"/>
              <a:t>They consist of a </a:t>
            </a:r>
            <a:r>
              <a:rPr lang="en-GB" b="1" dirty="0" smtClean="0">
                <a:solidFill>
                  <a:srgbClr val="0070C0"/>
                </a:solidFill>
              </a:rPr>
              <a:t>pit dug well away from the building, filled with stones to prevent cave in, into which this water is discharged.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This is </a:t>
            </a:r>
            <a:r>
              <a:rPr lang="en-GB" b="1" dirty="0" smtClean="0">
                <a:solidFill>
                  <a:srgbClr val="0070C0"/>
                </a:solidFill>
              </a:rPr>
              <a:t>only efficient in ground permeable enough</a:t>
            </a:r>
            <a:r>
              <a:rPr lang="en-GB" dirty="0" smtClean="0"/>
              <a:t> to allow the water to sink to subsoil.</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They </a:t>
            </a:r>
            <a:r>
              <a:rPr lang="en-GB" b="1" dirty="0" smtClean="0">
                <a:solidFill>
                  <a:srgbClr val="0070C0"/>
                </a:solidFill>
              </a:rPr>
              <a:t>should be sited on sloping ground</a:t>
            </a:r>
            <a:r>
              <a:rPr lang="en-GB" dirty="0" smtClean="0"/>
              <a:t>, so in the event of flooding, the water flows away from the building.</a:t>
            </a:r>
            <a:endParaRPr lang="en-GB" dirty="0"/>
          </a:p>
        </p:txBody>
      </p:sp>
      <p:sp>
        <p:nvSpPr>
          <p:cNvPr id="3" name="TextBox 2"/>
          <p:cNvSpPr txBox="1"/>
          <p:nvPr/>
        </p:nvSpPr>
        <p:spPr>
          <a:xfrm>
            <a:off x="4038600" y="6019800"/>
            <a:ext cx="762000" cy="369332"/>
          </a:xfrm>
          <a:prstGeom prst="rect">
            <a:avLst/>
          </a:prstGeom>
          <a:noFill/>
        </p:spPr>
        <p:txBody>
          <a:bodyPr wrap="square" rtlCol="0">
            <a:spAutoFit/>
          </a:bodyPr>
          <a:lstStyle/>
          <a:p>
            <a:r>
              <a:rPr lang="en-GB" b="1" dirty="0" err="1" smtClean="0">
                <a:solidFill>
                  <a:srgbClr val="0070C0"/>
                </a:solidFill>
              </a:rPr>
              <a:t>SuDS</a:t>
            </a:r>
            <a:endParaRPr lang="en-GB" b="1" dirty="0">
              <a:solidFill>
                <a:srgbClr val="0070C0"/>
              </a:solidFill>
            </a:endParaRPr>
          </a:p>
        </p:txBody>
      </p:sp>
    </p:spTree>
    <p:extLst>
      <p:ext uri="{BB962C8B-B14F-4D97-AF65-F5344CB8AC3E}">
        <p14:creationId xmlns:p14="http://schemas.microsoft.com/office/powerpoint/2010/main" xmlns="" val="4169816243"/>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1000" y="228600"/>
            <a:ext cx="6477000" cy="646331"/>
          </a:xfrm>
          <a:prstGeom prst="rect">
            <a:avLst/>
          </a:prstGeom>
          <a:noFill/>
        </p:spPr>
        <p:txBody>
          <a:bodyPr wrap="square" rtlCol="0">
            <a:spAutoFit/>
          </a:bodyPr>
          <a:lstStyle/>
          <a:p>
            <a:r>
              <a:rPr lang="en-GB" sz="3600" b="1" dirty="0" smtClean="0"/>
              <a:t>ACCESS via Inspection Chambers</a:t>
            </a:r>
            <a:endParaRPr lang="en-GB" sz="3600" b="1" dirty="0"/>
          </a:p>
        </p:txBody>
      </p:sp>
      <p:sp>
        <p:nvSpPr>
          <p:cNvPr id="3" name="TextBox 2"/>
          <p:cNvSpPr txBox="1"/>
          <p:nvPr/>
        </p:nvSpPr>
        <p:spPr>
          <a:xfrm>
            <a:off x="457200" y="990600"/>
            <a:ext cx="8153400" cy="5632311"/>
          </a:xfrm>
          <a:prstGeom prst="rect">
            <a:avLst/>
          </a:prstGeom>
          <a:noFill/>
        </p:spPr>
        <p:txBody>
          <a:bodyPr wrap="square" rtlCol="0">
            <a:spAutoFit/>
          </a:bodyPr>
          <a:lstStyle/>
          <a:p>
            <a:pPr>
              <a:buFont typeface="Arial" pitchFamily="34" charset="0"/>
              <a:buChar char="•"/>
            </a:pPr>
            <a:r>
              <a:rPr lang="en-GB" dirty="0" smtClean="0"/>
              <a:t> </a:t>
            </a:r>
            <a:r>
              <a:rPr lang="en-GB" dirty="0" smtClean="0">
                <a:latin typeface="Arial" panose="020B0604020202020204" pitchFamily="34" charset="0"/>
                <a:cs typeface="Arial" panose="020B0604020202020204" pitchFamily="34" charset="0"/>
              </a:rPr>
              <a:t>Enables internal inspection and testing of the drainage system or provide</a:t>
            </a:r>
          </a:p>
          <a:p>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 routes for clearance of blockage.</a:t>
            </a:r>
          </a:p>
          <a:p>
            <a:endParaRPr lang="en-GB" dirty="0" smtClean="0">
              <a:latin typeface="Arial" panose="020B0604020202020204" pitchFamily="34" charset="0"/>
              <a:cs typeface="Arial" panose="020B0604020202020204" pitchFamily="34" charset="0"/>
            </a:endParaRPr>
          </a:p>
          <a:p>
            <a:pPr>
              <a:buFont typeface="Arial" pitchFamily="34" charset="0"/>
              <a:buChar char="•"/>
            </a:pPr>
            <a:r>
              <a:rPr lang="en-GB" dirty="0" smtClean="0">
                <a:latin typeface="Arial" panose="020B0604020202020204" pitchFamily="34" charset="0"/>
                <a:cs typeface="Arial" panose="020B0604020202020204" pitchFamily="34" charset="0"/>
              </a:rPr>
              <a:t> It is essential that we provide this internal access.</a:t>
            </a:r>
          </a:p>
          <a:p>
            <a:pPr>
              <a:buFont typeface="Arial" pitchFamily="34" charset="0"/>
              <a:buChar char="•"/>
            </a:pPr>
            <a:endParaRPr lang="en-GB" dirty="0" smtClean="0">
              <a:latin typeface="Arial" panose="020B0604020202020204" pitchFamily="34" charset="0"/>
              <a:cs typeface="Arial" panose="020B0604020202020204" pitchFamily="34" charset="0"/>
            </a:endParaRPr>
          </a:p>
          <a:p>
            <a:pPr>
              <a:buFont typeface="Arial" pitchFamily="34" charset="0"/>
              <a:buChar char="•"/>
            </a:pPr>
            <a:r>
              <a:rPr lang="en-GB" dirty="0" smtClean="0">
                <a:latin typeface="Arial" panose="020B0604020202020204" pitchFamily="34" charset="0"/>
                <a:cs typeface="Arial" panose="020B0604020202020204" pitchFamily="34" charset="0"/>
              </a:rPr>
              <a:t> The access should be provided at :</a:t>
            </a:r>
          </a:p>
          <a:p>
            <a:pPr>
              <a:buFont typeface="Arial" pitchFamily="34" charset="0"/>
              <a:buChar char="•"/>
            </a:pPr>
            <a:endParaRPr lang="en-GB" dirty="0" smtClean="0"/>
          </a:p>
          <a:p>
            <a:r>
              <a:rPr lang="en-GB" dirty="0" smtClean="0"/>
              <a:t>	</a:t>
            </a:r>
            <a:r>
              <a:rPr lang="en-GB" sz="2200" b="1" dirty="0" smtClean="0">
                <a:solidFill>
                  <a:srgbClr val="0070C0"/>
                </a:solidFill>
              </a:rPr>
              <a:t>The highest point of the drain</a:t>
            </a:r>
          </a:p>
          <a:p>
            <a:endParaRPr lang="en-GB" sz="2200" b="1" dirty="0" smtClean="0">
              <a:solidFill>
                <a:srgbClr val="0070C0"/>
              </a:solidFill>
            </a:endParaRPr>
          </a:p>
          <a:p>
            <a:r>
              <a:rPr lang="en-GB" sz="2200" b="1" dirty="0" smtClean="0">
                <a:solidFill>
                  <a:srgbClr val="0070C0"/>
                </a:solidFill>
              </a:rPr>
              <a:t>	Changes of gradient or direction</a:t>
            </a:r>
          </a:p>
          <a:p>
            <a:endParaRPr lang="en-GB" sz="2200" b="1" dirty="0" smtClean="0">
              <a:solidFill>
                <a:srgbClr val="0070C0"/>
              </a:solidFill>
            </a:endParaRPr>
          </a:p>
          <a:p>
            <a:r>
              <a:rPr lang="en-GB" sz="2200" b="1" dirty="0" smtClean="0">
                <a:solidFill>
                  <a:srgbClr val="0070C0"/>
                </a:solidFill>
              </a:rPr>
              <a:t>	Junctions or branches</a:t>
            </a:r>
          </a:p>
          <a:p>
            <a:endParaRPr lang="en-GB" sz="2200" b="1" dirty="0" smtClean="0">
              <a:solidFill>
                <a:srgbClr val="0070C0"/>
              </a:solidFill>
            </a:endParaRPr>
          </a:p>
          <a:p>
            <a:r>
              <a:rPr lang="en-GB" sz="2200" b="1" dirty="0" smtClean="0">
                <a:solidFill>
                  <a:srgbClr val="0070C0"/>
                </a:solidFill>
              </a:rPr>
              <a:t>	Changes in pipe diameter</a:t>
            </a:r>
          </a:p>
          <a:p>
            <a:endParaRPr lang="en-GB" sz="2200" b="1" dirty="0" smtClean="0">
              <a:solidFill>
                <a:srgbClr val="0070C0"/>
              </a:solidFill>
            </a:endParaRPr>
          </a:p>
          <a:p>
            <a:r>
              <a:rPr lang="en-GB" sz="2200" b="1" dirty="0" smtClean="0">
                <a:solidFill>
                  <a:srgbClr val="0070C0"/>
                </a:solidFill>
              </a:rPr>
              <a:t>	In between long drainage runs</a:t>
            </a:r>
          </a:p>
          <a:p>
            <a:pPr>
              <a:buFont typeface="Arial" pitchFamily="34" charset="0"/>
              <a:buChar char="•"/>
            </a:pPr>
            <a:endParaRPr lang="en-GB" dirty="0" smtClean="0"/>
          </a:p>
          <a:p>
            <a:pPr>
              <a:buFont typeface="Arial" pitchFamily="34" charset="0"/>
              <a:buChar char="•"/>
            </a:pPr>
            <a:endParaRPr lang="en-GB" dirty="0"/>
          </a:p>
        </p:txBody>
      </p:sp>
      <p:pic>
        <p:nvPicPr>
          <p:cNvPr id="3074" name="Picture 2" descr="drain inspection chamber"/>
          <p:cNvPicPr>
            <a:picLocks noChangeAspect="1" noChangeArrowheads="1"/>
          </p:cNvPicPr>
          <p:nvPr/>
        </p:nvPicPr>
        <p:blipFill>
          <a:blip r:embed="rId2" cstate="print"/>
          <a:srcRect/>
          <a:stretch>
            <a:fillRect/>
          </a:stretch>
        </p:blipFill>
        <p:spPr bwMode="auto">
          <a:xfrm>
            <a:off x="5410200" y="2362200"/>
            <a:ext cx="3467100" cy="3467100"/>
          </a:xfrm>
          <a:prstGeom prst="rect">
            <a:avLst/>
          </a:prstGeom>
          <a:noFill/>
          <a:ln w="28575">
            <a:solidFill>
              <a:schemeClr val="tx1"/>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 calcmode="lin" valueType="num">
                                      <p:cBhvr additive="base">
                                        <p:cTn id="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1" end="11"/>
                                            </p:txEl>
                                          </p:spTgt>
                                        </p:tgtEl>
                                        <p:attrNameLst>
                                          <p:attrName>style.visibility</p:attrName>
                                        </p:attrNameLst>
                                      </p:cBhvr>
                                      <p:to>
                                        <p:strVal val="visible"/>
                                      </p:to>
                                    </p:set>
                                    <p:anim calcmode="lin" valueType="num">
                                      <p:cBhvr additive="base">
                                        <p:cTn id="19"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13" end="13"/>
                                            </p:txEl>
                                          </p:spTgt>
                                        </p:tgtEl>
                                        <p:attrNameLst>
                                          <p:attrName>style.visibility</p:attrName>
                                        </p:attrNameLst>
                                      </p:cBhvr>
                                      <p:to>
                                        <p:strVal val="visible"/>
                                      </p:to>
                                    </p:set>
                                    <p:anim calcmode="lin" valueType="num">
                                      <p:cBhvr additive="base">
                                        <p:cTn id="25"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15" end="15"/>
                                            </p:txEl>
                                          </p:spTgt>
                                        </p:tgtEl>
                                        <p:attrNameLst>
                                          <p:attrName>style.visibility</p:attrName>
                                        </p:attrNameLst>
                                      </p:cBhvr>
                                      <p:to>
                                        <p:strVal val="visible"/>
                                      </p:to>
                                    </p:set>
                                    <p:anim calcmode="lin" valueType="num">
                                      <p:cBhvr additive="base">
                                        <p:cTn id="31"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extBox 1"/>
          <p:cNvSpPr txBox="1"/>
          <p:nvPr/>
        </p:nvSpPr>
        <p:spPr>
          <a:xfrm>
            <a:off x="304800" y="304800"/>
            <a:ext cx="3505200" cy="646331"/>
          </a:xfrm>
          <a:prstGeom prst="rect">
            <a:avLst/>
          </a:prstGeom>
          <a:noFill/>
        </p:spPr>
        <p:txBody>
          <a:bodyPr wrap="square" rtlCol="0">
            <a:spAutoFit/>
          </a:bodyPr>
          <a:lstStyle/>
          <a:p>
            <a:r>
              <a:rPr lang="en-GB" sz="3600" b="1" dirty="0" smtClean="0"/>
              <a:t>TYPES OF ACCESS</a:t>
            </a:r>
            <a:endParaRPr lang="en-GB" sz="3600" b="1" dirty="0"/>
          </a:p>
        </p:txBody>
      </p:sp>
      <p:sp>
        <p:nvSpPr>
          <p:cNvPr id="4" name="TextBox 3"/>
          <p:cNvSpPr txBox="1"/>
          <p:nvPr/>
        </p:nvSpPr>
        <p:spPr>
          <a:xfrm>
            <a:off x="381000" y="1219200"/>
            <a:ext cx="3505200" cy="1938992"/>
          </a:xfrm>
          <a:prstGeom prst="rect">
            <a:avLst/>
          </a:prstGeom>
          <a:noFill/>
        </p:spPr>
        <p:txBody>
          <a:bodyPr wrap="square" rtlCol="0">
            <a:spAutoFit/>
          </a:bodyPr>
          <a:lstStyle/>
          <a:p>
            <a:pPr algn="just"/>
            <a:r>
              <a:rPr lang="en-GB" sz="2000" b="1" dirty="0" smtClean="0">
                <a:solidFill>
                  <a:srgbClr val="0070C0"/>
                </a:solidFill>
              </a:rPr>
              <a:t>1. RODDING EYES </a:t>
            </a:r>
            <a:r>
              <a:rPr lang="en-GB" sz="2000" dirty="0" smtClean="0"/>
              <a:t>– Is a </a:t>
            </a:r>
            <a:r>
              <a:rPr lang="en-GB" sz="2000" b="1" dirty="0" smtClean="0">
                <a:solidFill>
                  <a:srgbClr val="0070C0"/>
                </a:solidFill>
              </a:rPr>
              <a:t>capped extension on a pipe</a:t>
            </a:r>
            <a:r>
              <a:rPr lang="en-GB" sz="2000" dirty="0" smtClean="0"/>
              <a:t> where access can be gained to drain, or any discharge pipe </a:t>
            </a:r>
            <a:r>
              <a:rPr lang="en-GB" sz="2000" b="1" dirty="0" smtClean="0">
                <a:solidFill>
                  <a:srgbClr val="0070C0"/>
                </a:solidFill>
              </a:rPr>
              <a:t>for cleaning with rods</a:t>
            </a:r>
            <a:r>
              <a:rPr lang="en-GB" sz="2000" dirty="0" smtClean="0"/>
              <a:t>, this </a:t>
            </a:r>
            <a:r>
              <a:rPr lang="en-GB" sz="2000" b="1" dirty="0" smtClean="0">
                <a:solidFill>
                  <a:srgbClr val="0070C0"/>
                </a:solidFill>
              </a:rPr>
              <a:t>can be shallow or deep.</a:t>
            </a:r>
            <a:endParaRPr lang="en-GB" sz="2000" b="1" dirty="0">
              <a:solidFill>
                <a:srgbClr val="0070C0"/>
              </a:solidFill>
            </a:endParaRPr>
          </a:p>
        </p:txBody>
      </p:sp>
      <p:sp>
        <p:nvSpPr>
          <p:cNvPr id="5" name="TextBox 4"/>
          <p:cNvSpPr txBox="1"/>
          <p:nvPr/>
        </p:nvSpPr>
        <p:spPr>
          <a:xfrm>
            <a:off x="372454" y="4272382"/>
            <a:ext cx="3505200" cy="1631216"/>
          </a:xfrm>
          <a:prstGeom prst="rect">
            <a:avLst/>
          </a:prstGeom>
          <a:noFill/>
        </p:spPr>
        <p:txBody>
          <a:bodyPr wrap="square" rtlCol="0">
            <a:spAutoFit/>
          </a:bodyPr>
          <a:lstStyle/>
          <a:p>
            <a:pPr algn="just"/>
            <a:r>
              <a:rPr lang="en-GB" sz="2000" b="1" dirty="0" smtClean="0">
                <a:solidFill>
                  <a:srgbClr val="0070C0"/>
                </a:solidFill>
              </a:rPr>
              <a:t>2. ACCESS FITTINGS  </a:t>
            </a:r>
            <a:r>
              <a:rPr lang="en-GB" sz="2000" dirty="0" smtClean="0"/>
              <a:t>- A fitting such as a branch, bend or gully which has a cover fitted, this cover usually being bolted in place. </a:t>
            </a:r>
            <a:endParaRPr lang="en-GB" sz="2000" dirty="0"/>
          </a:p>
        </p:txBody>
      </p:sp>
      <p:pic>
        <p:nvPicPr>
          <p:cNvPr id="2050" name="Picture 2" descr="Rainwater pipe">
            <a:hlinkClick r:id="rId2" tooltip="Download Rainwater Pipe Stock Images - Image: 33263614"/>
          </p:cNvPr>
          <p:cNvPicPr>
            <a:picLocks noChangeAspect="1" noChangeArrowheads="1"/>
          </p:cNvPicPr>
          <p:nvPr/>
        </p:nvPicPr>
        <p:blipFill>
          <a:blip r:embed="rId3" cstate="print"/>
          <a:srcRect/>
          <a:stretch>
            <a:fillRect/>
          </a:stretch>
        </p:blipFill>
        <p:spPr bwMode="auto">
          <a:xfrm>
            <a:off x="7467600" y="4648200"/>
            <a:ext cx="1371600" cy="2057400"/>
          </a:xfrm>
          <a:prstGeom prst="rect">
            <a:avLst/>
          </a:prstGeom>
          <a:noFill/>
          <a:ln w="19050">
            <a:solidFill>
              <a:schemeClr val="tx1"/>
            </a:solidFill>
          </a:ln>
        </p:spPr>
      </p:pic>
      <p:pic>
        <p:nvPicPr>
          <p:cNvPr id="2052" name="Picture 4" descr="110mm-4-Soil-Pipe-Access-Branch-Tee-with-Rodding-Eye-for-Cleaning-T-S"/>
          <p:cNvPicPr>
            <a:picLocks noChangeAspect="1" noChangeArrowheads="1"/>
          </p:cNvPicPr>
          <p:nvPr/>
        </p:nvPicPr>
        <p:blipFill>
          <a:blip r:embed="rId4" cstate="print"/>
          <a:srcRect/>
          <a:stretch>
            <a:fillRect/>
          </a:stretch>
        </p:blipFill>
        <p:spPr bwMode="auto">
          <a:xfrm>
            <a:off x="5029200" y="4953000"/>
            <a:ext cx="2044700" cy="1533525"/>
          </a:xfrm>
          <a:prstGeom prst="rect">
            <a:avLst/>
          </a:prstGeom>
          <a:noFill/>
          <a:ln w="19050">
            <a:solidFill>
              <a:schemeClr val="tx1"/>
            </a:solidFill>
          </a:ln>
        </p:spPr>
      </p:pic>
      <p:cxnSp>
        <p:nvCxnSpPr>
          <p:cNvPr id="7" name="Straight Arrow Connector 6"/>
          <p:cNvCxnSpPr/>
          <p:nvPr/>
        </p:nvCxnSpPr>
        <p:spPr>
          <a:xfrm>
            <a:off x="2362200" y="6096000"/>
            <a:ext cx="2362200" cy="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pic>
        <p:nvPicPr>
          <p:cNvPr id="1026" name="Picture 2" descr="C:\Users\AllanNantel\Desktop\Rodding Point.jpg"/>
          <p:cNvPicPr>
            <a:picLocks noChangeAspect="1" noChangeArrowheads="1"/>
          </p:cNvPicPr>
          <p:nvPr/>
        </p:nvPicPr>
        <p:blipFill>
          <a:blip r:embed="rId5" cstate="print"/>
          <a:srcRect/>
          <a:stretch>
            <a:fillRect/>
          </a:stretch>
        </p:blipFill>
        <p:spPr bwMode="auto">
          <a:xfrm>
            <a:off x="4038600" y="0"/>
            <a:ext cx="4876800" cy="4114800"/>
          </a:xfrm>
          <a:prstGeom prst="rect">
            <a:avLst/>
          </a:prstGeom>
          <a:noFill/>
        </p:spPr>
      </p:pic>
      <p:sp>
        <p:nvSpPr>
          <p:cNvPr id="10" name="TextBox 9"/>
          <p:cNvSpPr txBox="1"/>
          <p:nvPr/>
        </p:nvSpPr>
        <p:spPr>
          <a:xfrm>
            <a:off x="3886200" y="0"/>
            <a:ext cx="5257800" cy="646331"/>
          </a:xfrm>
          <a:prstGeom prst="rect">
            <a:avLst/>
          </a:prstGeom>
          <a:solidFill>
            <a:schemeClr val="bg1"/>
          </a:solidFill>
        </p:spPr>
        <p:txBody>
          <a:bodyPr wrap="square" rtlCol="0">
            <a:spAutoFit/>
          </a:bodyPr>
          <a:lstStyle/>
          <a:p>
            <a:endParaRPr lang="en-US" dirty="0" smtClean="0"/>
          </a:p>
          <a:p>
            <a:endParaRPr lang="en-GB" dirty="0"/>
          </a:p>
        </p:txBody>
      </p:sp>
      <p:sp>
        <p:nvSpPr>
          <p:cNvPr id="11" name="TextBox 10"/>
          <p:cNvSpPr txBox="1"/>
          <p:nvPr/>
        </p:nvSpPr>
        <p:spPr>
          <a:xfrm>
            <a:off x="3886200" y="3925669"/>
            <a:ext cx="5257800" cy="646331"/>
          </a:xfrm>
          <a:prstGeom prst="rect">
            <a:avLst/>
          </a:prstGeom>
          <a:solidFill>
            <a:schemeClr val="bg1"/>
          </a:solidFill>
        </p:spPr>
        <p:txBody>
          <a:bodyPr wrap="square" rtlCol="0">
            <a:spAutoFit/>
          </a:bodyPr>
          <a:lstStyle/>
          <a:p>
            <a:endParaRPr lang="en-US" dirty="0" smtClean="0"/>
          </a:p>
          <a:p>
            <a:endParaRPr lang="en-GB" dirty="0"/>
          </a:p>
        </p:txBody>
      </p:sp>
    </p:spTree>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191000" y="228600"/>
            <a:ext cx="4830337" cy="3505200"/>
          </a:xfrm>
          <a:prstGeom prst="rect">
            <a:avLst/>
          </a:prstGeom>
          <a:noFill/>
          <a:ln w="19050">
            <a:solidFill>
              <a:schemeClr val="tx1"/>
            </a:solidFill>
          </a:ln>
          <a:extLst>
            <a:ext uri="{909E8E84-426E-40DD-AFC4-6F175D3DCCD1}">
              <a14:hiddenFill xmlns:a14="http://schemas.microsoft.com/office/drawing/2010/main" xmlns="">
                <a:solidFill>
                  <a:schemeClr val="accent1"/>
                </a:solidFill>
              </a14:hiddenFill>
            </a:ext>
          </a:extLst>
        </p:spPr>
      </p:pic>
      <p:sp>
        <p:nvSpPr>
          <p:cNvPr id="2" name="TextBox 1"/>
          <p:cNvSpPr txBox="1"/>
          <p:nvPr/>
        </p:nvSpPr>
        <p:spPr>
          <a:xfrm>
            <a:off x="4191000" y="1981200"/>
            <a:ext cx="609601" cy="1754326"/>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p:txBody>
      </p:sp>
      <p:sp>
        <p:nvSpPr>
          <p:cNvPr id="4" name="TextBox 3"/>
          <p:cNvSpPr txBox="1"/>
          <p:nvPr/>
        </p:nvSpPr>
        <p:spPr>
          <a:xfrm>
            <a:off x="381000" y="228600"/>
            <a:ext cx="3200400" cy="1754326"/>
          </a:xfrm>
          <a:prstGeom prst="rect">
            <a:avLst/>
          </a:prstGeom>
          <a:noFill/>
        </p:spPr>
        <p:txBody>
          <a:bodyPr wrap="square" rtlCol="0">
            <a:spAutoFit/>
          </a:bodyPr>
          <a:lstStyle/>
          <a:p>
            <a:r>
              <a:rPr lang="en-GB" sz="3600" b="1" dirty="0" smtClean="0"/>
              <a:t>3. INSPECTION CHAMBERS and MANHOLES</a:t>
            </a:r>
            <a:endParaRPr lang="en-GB" sz="3600" b="1" dirty="0"/>
          </a:p>
        </p:txBody>
      </p:sp>
      <p:sp>
        <p:nvSpPr>
          <p:cNvPr id="5" name="TextBox 4"/>
          <p:cNvSpPr txBox="1"/>
          <p:nvPr/>
        </p:nvSpPr>
        <p:spPr>
          <a:xfrm>
            <a:off x="381000" y="2057400"/>
            <a:ext cx="3505200" cy="1938992"/>
          </a:xfrm>
          <a:prstGeom prst="rect">
            <a:avLst/>
          </a:prstGeom>
          <a:noFill/>
        </p:spPr>
        <p:txBody>
          <a:bodyPr wrap="square" rtlCol="0">
            <a:spAutoFit/>
          </a:bodyPr>
          <a:lstStyle/>
          <a:p>
            <a:pPr algn="just"/>
            <a:r>
              <a:rPr lang="en-GB" sz="2000" b="1" dirty="0" smtClean="0">
                <a:solidFill>
                  <a:srgbClr val="0070C0"/>
                </a:solidFill>
              </a:rPr>
              <a:t>A Chamber constructed of brick, concrete or plastic, designed to expose sections of open sub surface pipe-work. In some cases, operatives enter the system itself. </a:t>
            </a:r>
            <a:endParaRPr lang="en-GB" sz="2000" b="1" dirty="0">
              <a:solidFill>
                <a:srgbClr val="0070C0"/>
              </a:solidFill>
            </a:endParaRPr>
          </a:p>
        </p:txBody>
      </p:sp>
      <p:pic>
        <p:nvPicPr>
          <p:cNvPr id="6146" name="Picture 2" descr="http://www.simonlawrencebuilders.co.uk/wp-content/gallery/drains/manhole.jpg"/>
          <p:cNvPicPr>
            <a:picLocks noChangeAspect="1" noChangeArrowheads="1"/>
          </p:cNvPicPr>
          <p:nvPr/>
        </p:nvPicPr>
        <p:blipFill>
          <a:blip r:embed="rId3" cstate="print"/>
          <a:srcRect/>
          <a:stretch>
            <a:fillRect/>
          </a:stretch>
        </p:blipFill>
        <p:spPr bwMode="auto">
          <a:xfrm>
            <a:off x="6781800" y="3962400"/>
            <a:ext cx="2247900" cy="2514600"/>
          </a:xfrm>
          <a:prstGeom prst="rect">
            <a:avLst/>
          </a:prstGeom>
          <a:noFill/>
          <a:ln w="19050">
            <a:solidFill>
              <a:schemeClr val="tx1"/>
            </a:solidFill>
          </a:ln>
        </p:spPr>
      </p:pic>
      <p:sp>
        <p:nvSpPr>
          <p:cNvPr id="6148" name="AutoShape 4" descr="Image result for inspection chamber"/>
          <p:cNvSpPr>
            <a:spLocks noChangeAspect="1" noChangeArrowheads="1"/>
          </p:cNvSpPr>
          <p:nvPr/>
        </p:nvSpPr>
        <p:spPr bwMode="auto">
          <a:xfrm>
            <a:off x="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9" name="Rectangle 8"/>
          <p:cNvSpPr/>
          <p:nvPr/>
        </p:nvSpPr>
        <p:spPr>
          <a:xfrm>
            <a:off x="381000" y="4038600"/>
            <a:ext cx="6096000" cy="2554545"/>
          </a:xfrm>
          <a:prstGeom prst="rect">
            <a:avLst/>
          </a:prstGeom>
        </p:spPr>
        <p:txBody>
          <a:bodyPr wrap="square">
            <a:spAutoFit/>
          </a:bodyPr>
          <a:lstStyle/>
          <a:p>
            <a:pPr algn="just"/>
            <a:r>
              <a:rPr lang="en-GB" sz="2000" dirty="0" smtClean="0"/>
              <a:t>The </a:t>
            </a:r>
            <a:r>
              <a:rPr lang="en-GB" sz="2000" b="1" dirty="0" smtClean="0">
                <a:solidFill>
                  <a:srgbClr val="0070C0"/>
                </a:solidFill>
              </a:rPr>
              <a:t>minimum internal dimensions</a:t>
            </a:r>
          </a:p>
          <a:p>
            <a:pPr algn="just"/>
            <a:r>
              <a:rPr lang="en-GB" sz="2000" b="1" dirty="0" smtClean="0">
                <a:solidFill>
                  <a:srgbClr val="0070C0"/>
                </a:solidFill>
              </a:rPr>
              <a:t> of a manhole are 600x900mm </a:t>
            </a:r>
          </a:p>
          <a:p>
            <a:pPr algn="just"/>
            <a:r>
              <a:rPr lang="en-GB" sz="2000" dirty="0" smtClean="0"/>
              <a:t>and they can be of any depth, </a:t>
            </a:r>
          </a:p>
          <a:p>
            <a:pPr algn="just"/>
            <a:r>
              <a:rPr lang="en-GB" sz="2000" dirty="0" smtClean="0"/>
              <a:t>although most modern</a:t>
            </a:r>
          </a:p>
          <a:p>
            <a:pPr algn="just"/>
            <a:r>
              <a:rPr lang="en-GB" sz="2000" dirty="0" smtClean="0"/>
              <a:t>manholes tend to be</a:t>
            </a:r>
          </a:p>
          <a:p>
            <a:pPr algn="just"/>
            <a:r>
              <a:rPr lang="en-GB" sz="2000" b="1" dirty="0" smtClean="0">
                <a:solidFill>
                  <a:srgbClr val="0070C0"/>
                </a:solidFill>
              </a:rPr>
              <a:t>at least 1 metre </a:t>
            </a:r>
            <a:r>
              <a:rPr lang="en-GB" sz="2000" dirty="0" smtClean="0"/>
              <a:t>deep, </a:t>
            </a:r>
          </a:p>
          <a:p>
            <a:pPr algn="just"/>
            <a:r>
              <a:rPr lang="en-GB" sz="2000" dirty="0" smtClean="0"/>
              <a:t>with inspection chambers</a:t>
            </a:r>
          </a:p>
          <a:p>
            <a:pPr algn="just"/>
            <a:r>
              <a:rPr lang="en-GB" sz="2000" dirty="0" smtClean="0"/>
              <a:t>used for shallower depths. </a:t>
            </a:r>
            <a:endParaRPr lang="en-GB" sz="2000" dirty="0"/>
          </a:p>
        </p:txBody>
      </p:sp>
      <p:pic>
        <p:nvPicPr>
          <p:cNvPr id="1026" name="Picture 2" descr="http://www.leedsbeckett.ac.uk/teaching/vsite/gallery/photos/13/brickmh1.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3848100" y="4419600"/>
            <a:ext cx="2857500" cy="2057400"/>
          </a:xfrm>
          <a:prstGeom prst="rect">
            <a:avLst/>
          </a:prstGeom>
          <a:noFill/>
          <a:ln w="19050">
            <a:solidFill>
              <a:schemeClr val="tx1"/>
            </a:solidFill>
          </a:ln>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131821460"/>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8" name="Picture 4" descr="Inspection Chamber"/>
          <p:cNvPicPr>
            <a:picLocks noChangeAspect="1" noChangeArrowheads="1"/>
          </p:cNvPicPr>
          <p:nvPr/>
        </p:nvPicPr>
        <p:blipFill>
          <a:blip r:embed="rId2" cstate="print"/>
          <a:srcRect/>
          <a:stretch>
            <a:fillRect/>
          </a:stretch>
        </p:blipFill>
        <p:spPr bwMode="auto">
          <a:xfrm>
            <a:off x="6172200" y="3124200"/>
            <a:ext cx="2581275" cy="3502566"/>
          </a:xfrm>
          <a:prstGeom prst="rect">
            <a:avLst/>
          </a:prstGeom>
          <a:noFill/>
        </p:spPr>
      </p:pic>
      <p:pic>
        <p:nvPicPr>
          <p:cNvPr id="5" name="Picture 6" descr="ic base"/>
          <p:cNvPicPr>
            <a:picLocks noChangeAspect="1" noChangeArrowheads="1"/>
          </p:cNvPicPr>
          <p:nvPr/>
        </p:nvPicPr>
        <p:blipFill>
          <a:blip r:embed="rId3" cstate="print"/>
          <a:srcRect/>
          <a:stretch>
            <a:fillRect/>
          </a:stretch>
        </p:blipFill>
        <p:spPr bwMode="auto">
          <a:xfrm>
            <a:off x="5638800" y="152400"/>
            <a:ext cx="3333750" cy="2524126"/>
          </a:xfrm>
          <a:prstGeom prst="rect">
            <a:avLst/>
          </a:prstGeom>
          <a:noFill/>
        </p:spPr>
      </p:pic>
      <p:sp>
        <p:nvSpPr>
          <p:cNvPr id="6" name="Rectangle 5"/>
          <p:cNvSpPr/>
          <p:nvPr/>
        </p:nvSpPr>
        <p:spPr>
          <a:xfrm>
            <a:off x="381000" y="1066800"/>
            <a:ext cx="4953000" cy="5632311"/>
          </a:xfrm>
          <a:prstGeom prst="rect">
            <a:avLst/>
          </a:prstGeom>
        </p:spPr>
        <p:txBody>
          <a:bodyPr wrap="square">
            <a:spAutoFit/>
          </a:bodyPr>
          <a:lstStyle/>
          <a:p>
            <a:pPr algn="just"/>
            <a:r>
              <a:rPr lang="en-GB" b="1" dirty="0" smtClean="0">
                <a:solidFill>
                  <a:srgbClr val="0070C0"/>
                </a:solidFill>
              </a:rPr>
              <a:t>These polypropylene (PP) Inspection Chambers have a diameter of 450-550mm . Raising pieces are used to deal with deeper drains, up to a maximum of 1.2 metre;</a:t>
            </a:r>
            <a:r>
              <a:rPr lang="en-GB" dirty="0" smtClean="0"/>
              <a:t> </a:t>
            </a:r>
            <a:r>
              <a:rPr lang="en-GB" b="1" dirty="0" smtClean="0">
                <a:solidFill>
                  <a:srgbClr val="0070C0"/>
                </a:solidFill>
              </a:rPr>
              <a:t>anything deeper than 1200mm requires a brick-built or concrete section manhole.</a:t>
            </a:r>
          </a:p>
          <a:p>
            <a:pPr algn="just"/>
            <a:r>
              <a:rPr lang="en-GB" dirty="0" smtClean="0"/>
              <a:t>The </a:t>
            </a:r>
            <a:r>
              <a:rPr lang="en-GB" b="1" dirty="0" smtClean="0">
                <a:solidFill>
                  <a:srgbClr val="0070C0"/>
                </a:solidFill>
              </a:rPr>
              <a:t>100mm types have 5 inlets and one outlet; unused inlets are stoppered to prevent ingress of spoil. </a:t>
            </a:r>
          </a:p>
          <a:p>
            <a:pPr algn="just"/>
            <a:r>
              <a:rPr lang="en-GB" dirty="0" smtClean="0"/>
              <a:t>The </a:t>
            </a:r>
            <a:r>
              <a:rPr lang="en-GB" b="1" dirty="0" smtClean="0">
                <a:solidFill>
                  <a:srgbClr val="0070C0"/>
                </a:solidFill>
              </a:rPr>
              <a:t>base unit should be laid on a 100mm thick bed of concrete and the raising pieces checked for plumb (verticality) before backfilling. </a:t>
            </a:r>
          </a:p>
          <a:p>
            <a:pPr algn="just"/>
            <a:endParaRPr lang="en-GB" dirty="0" smtClean="0"/>
          </a:p>
          <a:p>
            <a:pPr algn="just"/>
            <a:r>
              <a:rPr lang="en-GB" b="1" dirty="0" smtClean="0">
                <a:solidFill>
                  <a:srgbClr val="0070C0"/>
                </a:solidFill>
              </a:rPr>
              <a:t>If placed within a driveway or other trafficked area, they should be surrounded with 150mm of concrete </a:t>
            </a:r>
            <a:r>
              <a:rPr lang="en-GB" dirty="0" smtClean="0"/>
              <a:t>all around to prevent deformation, and a heavy duty cover used. </a:t>
            </a:r>
          </a:p>
          <a:p>
            <a:pPr algn="just"/>
            <a:r>
              <a:rPr lang="en-GB" b="1" dirty="0" smtClean="0">
                <a:solidFill>
                  <a:srgbClr val="0070C0"/>
                </a:solidFill>
              </a:rPr>
              <a:t>The chamber, or raising pieces, can easily be cut with a saw to accommodate the frame for the cover at the correct level. </a:t>
            </a:r>
            <a:endParaRPr lang="en-GB" b="1" dirty="0">
              <a:solidFill>
                <a:srgbClr val="0070C0"/>
              </a:solidFill>
            </a:endParaRPr>
          </a:p>
        </p:txBody>
      </p:sp>
      <p:sp>
        <p:nvSpPr>
          <p:cNvPr id="7" name="Rectangle 6"/>
          <p:cNvSpPr/>
          <p:nvPr/>
        </p:nvSpPr>
        <p:spPr>
          <a:xfrm>
            <a:off x="354650" y="112693"/>
            <a:ext cx="4267200" cy="954107"/>
          </a:xfrm>
          <a:prstGeom prst="rect">
            <a:avLst/>
          </a:prstGeom>
        </p:spPr>
        <p:txBody>
          <a:bodyPr wrap="square">
            <a:spAutoFit/>
          </a:bodyPr>
          <a:lstStyle/>
          <a:p>
            <a:r>
              <a:rPr lang="en-GB" sz="2800" b="1" dirty="0" smtClean="0"/>
              <a:t>Installing a new Inspection Chamber</a:t>
            </a:r>
            <a:endParaRPr lang="en-GB" sz="2800" dirty="0"/>
          </a:p>
        </p:txBody>
      </p:sp>
      <p:cxnSp>
        <p:nvCxnSpPr>
          <p:cNvPr id="3" name="Straight Arrow Connector 2"/>
          <p:cNvCxnSpPr/>
          <p:nvPr/>
        </p:nvCxnSpPr>
        <p:spPr>
          <a:xfrm flipV="1">
            <a:off x="5334000" y="838200"/>
            <a:ext cx="2362200" cy="228600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Tree>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86000" y="1752600"/>
            <a:ext cx="4419600" cy="1569660"/>
          </a:xfrm>
          <a:prstGeom prst="rect">
            <a:avLst/>
          </a:prstGeom>
          <a:noFill/>
        </p:spPr>
        <p:txBody>
          <a:bodyPr wrap="square" rtlCol="0">
            <a:spAutoFit/>
          </a:bodyPr>
          <a:lstStyle/>
          <a:p>
            <a:pPr algn="ctr"/>
            <a:r>
              <a:rPr lang="en-GB" sz="4800" dirty="0" smtClean="0"/>
              <a:t>BELOW GROUND DRAINAGE</a:t>
            </a:r>
            <a:endParaRPr lang="en-GB" sz="4800" dirty="0"/>
          </a:p>
        </p:txBody>
      </p:sp>
      <p:sp>
        <p:nvSpPr>
          <p:cNvPr id="3" name="Rectangle 2"/>
          <p:cNvSpPr/>
          <p:nvPr/>
        </p:nvSpPr>
        <p:spPr>
          <a:xfrm>
            <a:off x="1905000" y="3810000"/>
            <a:ext cx="5334000" cy="369332"/>
          </a:xfrm>
          <a:prstGeom prst="rect">
            <a:avLst/>
          </a:prstGeom>
        </p:spPr>
        <p:txBody>
          <a:bodyPr wrap="square">
            <a:spAutoFit/>
          </a:bodyPr>
          <a:lstStyle/>
          <a:p>
            <a:r>
              <a:rPr lang="en-GB" u="sng" dirty="0" smtClean="0">
                <a:hlinkClick r:id="rId2"/>
              </a:rPr>
              <a:t>https://www.youtube.com/watch?v=ZUVRcSpfG2E</a:t>
            </a:r>
            <a:endParaRPr lang="en-GB" dirty="0"/>
          </a:p>
        </p:txBody>
      </p:sp>
      <p:sp>
        <p:nvSpPr>
          <p:cNvPr id="4" name="TextBox 3"/>
          <p:cNvSpPr txBox="1"/>
          <p:nvPr/>
        </p:nvSpPr>
        <p:spPr>
          <a:xfrm>
            <a:off x="7239000" y="5939327"/>
            <a:ext cx="1295400" cy="369332"/>
          </a:xfrm>
          <a:prstGeom prst="rect">
            <a:avLst/>
          </a:prstGeom>
          <a:noFill/>
        </p:spPr>
        <p:txBody>
          <a:bodyPr wrap="square" rtlCol="0">
            <a:spAutoFit/>
          </a:bodyPr>
          <a:lstStyle/>
          <a:p>
            <a:r>
              <a:rPr lang="en-GB" dirty="0" smtClean="0"/>
              <a:t>10 minutes</a:t>
            </a:r>
            <a:endParaRPr lang="en-GB" dirty="0"/>
          </a:p>
        </p:txBody>
      </p:sp>
    </p:spTree>
    <p:extLst>
      <p:ext uri="{BB962C8B-B14F-4D97-AF65-F5344CB8AC3E}">
        <p14:creationId xmlns:p14="http://schemas.microsoft.com/office/powerpoint/2010/main" xmlns="" val="126782490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Black Tie</Template>
  <TotalTime>4891</TotalTime>
  <Words>5900</Words>
  <Application>Microsoft Office PowerPoint</Application>
  <PresentationFormat>On-screen Show (4:3)</PresentationFormat>
  <Paragraphs>911</Paragraphs>
  <Slides>77</Slides>
  <Notes>1</Notes>
  <HiddenSlides>5</HiddenSlides>
  <MMClips>0</MMClips>
  <ScaleCrop>false</ScaleCrop>
  <HeadingPairs>
    <vt:vector size="4" baseType="variant">
      <vt:variant>
        <vt:lpstr>Theme</vt:lpstr>
      </vt:variant>
      <vt:variant>
        <vt:i4>1</vt:i4>
      </vt:variant>
      <vt:variant>
        <vt:lpstr>Slide Titles</vt:lpstr>
      </vt:variant>
      <vt:variant>
        <vt:i4>77</vt:i4>
      </vt:variant>
    </vt:vector>
  </HeadingPairs>
  <TitlesOfParts>
    <vt:vector size="78"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Effective Drainage system  It is essential to have the system constructed efficiently to maintain healthy conditions, avoid the entry of foul gas, remove waste material systematically and to dispose waste as quickly as possible. </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Traps </vt:lpstr>
      <vt:lpstr>Slide 42</vt:lpstr>
      <vt:lpstr>Slide 43</vt:lpstr>
      <vt:lpstr>Slide 44</vt:lpstr>
      <vt:lpstr>Slide 45</vt:lpstr>
      <vt:lpstr>Slide 46</vt:lpstr>
      <vt:lpstr>Slide 47</vt:lpstr>
      <vt:lpstr>Slide 48</vt:lpstr>
      <vt:lpstr>Slide 49</vt:lpstr>
      <vt:lpstr>Slide 50</vt:lpstr>
      <vt:lpstr>Slide 51</vt:lpstr>
      <vt:lpstr>Slide 52</vt:lpstr>
      <vt:lpstr>Slide 53</vt:lpstr>
      <vt:lpstr>Slide 54</vt:lpstr>
      <vt:lpstr>Slide 55</vt:lpstr>
      <vt:lpstr>Slide 56</vt:lpstr>
      <vt:lpstr>Slide 57</vt:lpstr>
      <vt:lpstr>Slide 58</vt:lpstr>
      <vt:lpstr>Slide 59</vt:lpstr>
      <vt:lpstr>Slide 60</vt:lpstr>
      <vt:lpstr>Slide 61</vt:lpstr>
      <vt:lpstr>Slide 62</vt:lpstr>
      <vt:lpstr>Slide 63</vt:lpstr>
      <vt:lpstr>Slide 64</vt:lpstr>
      <vt:lpstr>Slide 65</vt:lpstr>
      <vt:lpstr>Slide 66</vt:lpstr>
      <vt:lpstr>Slide 67</vt:lpstr>
      <vt:lpstr>Slide 68</vt:lpstr>
      <vt:lpstr>Slide 69</vt:lpstr>
      <vt:lpstr>Slide 70</vt:lpstr>
      <vt:lpstr>Slide 71</vt:lpstr>
      <vt:lpstr>Slide 72</vt:lpstr>
      <vt:lpstr>Slide 73</vt:lpstr>
      <vt:lpstr>Slide 74</vt:lpstr>
      <vt:lpstr>Slide 75</vt:lpstr>
      <vt:lpstr>Slide 76</vt:lpstr>
      <vt:lpstr>Slide 77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Khaleel</dc:creator>
  <cp:lastModifiedBy>Guest</cp:lastModifiedBy>
  <cp:revision>346</cp:revision>
  <cp:lastPrinted>2019-01-16T15:13:00Z</cp:lastPrinted>
  <dcterms:created xsi:type="dcterms:W3CDTF">2011-11-14T21:13:55Z</dcterms:created>
  <dcterms:modified xsi:type="dcterms:W3CDTF">2019-01-17T11:18:26Z</dcterms:modified>
</cp:coreProperties>
</file>