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yn Stubbings (1702064)" initials="BS(" lastIdx="1" clrIdx="0">
    <p:extLst>
      <p:ext uri="{19B8F6BF-5375-455C-9EA6-DF929625EA0E}">
        <p15:presenceInfo xmlns:p15="http://schemas.microsoft.com/office/powerpoint/2012/main" userId="Bryn Stubbings (170206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955" y="-845"/>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Can KERS Make a Difference to Electric Motorcycle Racing?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Bryn Stubbings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altLang="en-US" sz="2800" dirty="0"/>
              <a:t>There is a race for the next major transport power source. </a:t>
            </a:r>
            <a:br>
              <a:rPr lang="en-US" altLang="en-US" sz="2800" dirty="0"/>
            </a:br>
            <a:r>
              <a:rPr lang="en-US" altLang="en-US" sz="2800" dirty="0"/>
              <a:t>The defending champions, petrol and diesel, are fast running out of time to prove they are at the top. </a:t>
            </a:r>
            <a:br>
              <a:rPr lang="en-US" altLang="en-US" sz="2800" dirty="0"/>
            </a:br>
            <a:r>
              <a:rPr lang="en-US" altLang="en-US" sz="2800" dirty="0"/>
              <a:t>The opposition, Electric is pushing its way to the top with advanced battery technology, Kinetic energy recovery systems (KERS) and hydrogen fuel cells.</a:t>
            </a:r>
            <a:br>
              <a:rPr lang="en-US" altLang="en-US" sz="2800" dirty="0"/>
            </a:br>
            <a:r>
              <a:rPr lang="en-US" altLang="en-US" sz="2800" dirty="0"/>
              <a:t>Motorcycles however, seemingly go on unaffected, but for how long?</a:t>
            </a:r>
          </a:p>
        </p:txBody>
      </p:sp>
      <p:sp>
        <p:nvSpPr>
          <p:cNvPr id="23" name="Text Box 11"/>
          <p:cNvSpPr txBox="1">
            <a:spLocks noChangeArrowheads="1"/>
          </p:cNvSpPr>
          <p:nvPr/>
        </p:nvSpPr>
        <p:spPr bwMode="auto">
          <a:xfrm>
            <a:off x="14385802" y="24634484"/>
            <a:ext cx="6415087" cy="3535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dirty="0"/>
              <a:t>[1] Aguilar, J. J. C., Fernandez, J. P., Garcia, J. M. V. &amp; Carrillo, J. A. C., 2017. Regenerative Intelligent Brake Control for Electric Motorcycles. </a:t>
            </a:r>
            <a:r>
              <a:rPr lang="en-GB" i="1" dirty="0"/>
              <a:t>Energies Open Source Journal, </a:t>
            </a:r>
            <a:r>
              <a:rPr lang="en-GB" dirty="0"/>
              <a:t>10(1648)</a:t>
            </a:r>
            <a:endParaRPr lang="en-AU" altLang="en-US" sz="3600" b="1" dirty="0">
              <a:ea typeface="Arial" charset="0"/>
              <a:cs typeface="Arial" charset="0"/>
            </a:endParaRP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06619" y="12518078"/>
            <a:ext cx="6415087"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altLang="en-US" sz="2800" dirty="0"/>
              <a:t>The aims set out at the beginning of this project are</a:t>
            </a:r>
          </a:p>
          <a:p>
            <a:pPr marL="457200" indent="-457200">
              <a:spcBef>
                <a:spcPct val="50000"/>
              </a:spcBef>
              <a:buFont typeface="Arial" panose="020B0604020202020204" pitchFamily="34" charset="0"/>
              <a:buChar char="•"/>
            </a:pPr>
            <a:r>
              <a:rPr lang="en-GB" altLang="en-US" sz="2800" dirty="0"/>
              <a:t>Research current forms of modern kinetic energy recovery systems.</a:t>
            </a:r>
          </a:p>
          <a:p>
            <a:pPr marL="457200" indent="-457200">
              <a:spcBef>
                <a:spcPct val="50000"/>
              </a:spcBef>
              <a:buFont typeface="Arial" panose="020B0604020202020204" pitchFamily="34" charset="0"/>
              <a:buChar char="•"/>
            </a:pPr>
            <a:r>
              <a:rPr lang="en-GB" altLang="en-US" sz="2800" dirty="0"/>
              <a:t>Investigate research into KERS and potential additional applications.</a:t>
            </a:r>
          </a:p>
          <a:p>
            <a:pPr marL="457200" indent="-457200">
              <a:spcBef>
                <a:spcPct val="50000"/>
              </a:spcBef>
              <a:buFont typeface="Arial" panose="020B0604020202020204" pitchFamily="34" charset="0"/>
              <a:buChar char="•"/>
            </a:pPr>
            <a:r>
              <a:rPr lang="en-GB" altLang="en-US" sz="2800" dirty="0"/>
              <a:t>Familiarise myself with methodologies and results used in other research.</a:t>
            </a:r>
          </a:p>
          <a:p>
            <a:pPr marL="457200" indent="-457200">
              <a:spcBef>
                <a:spcPct val="50000"/>
              </a:spcBef>
              <a:buFont typeface="Arial" panose="020B0604020202020204" pitchFamily="34" charset="0"/>
              <a:buChar char="•"/>
            </a:pPr>
            <a:r>
              <a:rPr lang="en-GB" altLang="en-US" sz="2800" dirty="0"/>
              <a:t>Apply knowledge gained to calculate possible yields using race data acquired from the Isle of Man TT.</a:t>
            </a:r>
            <a:endParaRPr lang="en-US" altLang="en-US" sz="2800" dirty="0"/>
          </a:p>
        </p:txBody>
      </p:sp>
      <mc:AlternateContent xmlns:mc="http://schemas.openxmlformats.org/markup-compatibility/2006">
        <mc:Choice xmlns:a14="http://schemas.microsoft.com/office/drawing/2010/main" Requires="a14">
          <p:sp>
            <p:nvSpPr>
              <p:cNvPr id="46" name="Text Box 6"/>
              <p:cNvSpPr txBox="1">
                <a:spLocks noChangeArrowheads="1"/>
              </p:cNvSpPr>
              <p:nvPr/>
            </p:nvSpPr>
            <p:spPr bwMode="auto">
              <a:xfrm>
                <a:off x="348596" y="20486639"/>
                <a:ext cx="6415087" cy="7665009"/>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t>Acquired data from a motorcycle in the Isle of Man TT races was analysed, using 2D data analyser and excel, for potential energy yields from the use of a regenerative braking system. Engine braking was differentiated from the use of conventional braking. This allowed the engine braking to be converted into electrical energy as a baseline energy yield. The potential energy yield was calculated using the expression for kinetic energy:</a:t>
                </a:r>
              </a:p>
              <a:p>
                <a:pPr algn="ctr"/>
                <a14:m>
                  <m:oMath xmlns:m="http://schemas.openxmlformats.org/officeDocument/2006/math">
                    <m:r>
                      <a:rPr lang="en-GB" sz="4400" i="1"/>
                      <m:t>𝛥</m:t>
                    </m:r>
                    <m:r>
                      <a:rPr lang="en-GB" sz="4400" i="1"/>
                      <m:t>𝐸</m:t>
                    </m:r>
                    <m:r>
                      <a:rPr lang="en-GB" sz="4400" i="1"/>
                      <m:t>=</m:t>
                    </m:r>
                    <m:f>
                      <m:fPr>
                        <m:ctrlPr>
                          <a:rPr lang="en-GB" sz="4400" i="1"/>
                        </m:ctrlPr>
                      </m:fPr>
                      <m:num>
                        <m:r>
                          <a:rPr lang="en-GB" sz="4400" i="1"/>
                          <m:t>1</m:t>
                        </m:r>
                      </m:num>
                      <m:den>
                        <m:r>
                          <a:rPr lang="en-GB" sz="4400" i="1"/>
                          <m:t>2</m:t>
                        </m:r>
                      </m:den>
                    </m:f>
                    <m:r>
                      <a:rPr lang="en-GB" sz="4400" i="1"/>
                      <m:t>𝑚</m:t>
                    </m:r>
                    <m:sSup>
                      <m:sSupPr>
                        <m:ctrlPr>
                          <a:rPr lang="en-GB" sz="4400" i="1"/>
                        </m:ctrlPr>
                      </m:sSupPr>
                      <m:e>
                        <m:r>
                          <a:rPr lang="en-GB" sz="4400" i="1"/>
                          <m:t>∆</m:t>
                        </m:r>
                        <m:r>
                          <a:rPr lang="en-GB" sz="4400" i="1"/>
                          <m:t>𝑣</m:t>
                        </m:r>
                      </m:e>
                      <m:sup>
                        <m:r>
                          <a:rPr lang="en-GB" sz="4400" i="1"/>
                          <m:t>2</m:t>
                        </m:r>
                      </m:sup>
                    </m:sSup>
                  </m:oMath>
                </a14:m>
                <a:r>
                  <a:rPr lang="en-GB" sz="4400" dirty="0"/>
                  <a:t> </a:t>
                </a:r>
                <a:endParaRPr lang="en-GB" sz="4800" dirty="0"/>
              </a:p>
            </p:txBody>
          </p:sp>
        </mc:Choice>
        <mc:Fallback>
          <p:sp>
            <p:nvSpPr>
              <p:cNvPr id="46" name="Text Box 6"/>
              <p:cNvSpPr txBox="1">
                <a:spLocks noRot="1" noChangeAspect="1" noMove="1" noResize="1" noEditPoints="1" noAdjustHandles="1" noChangeArrowheads="1" noChangeShapeType="1" noTextEdit="1"/>
              </p:cNvSpPr>
              <p:nvPr/>
            </p:nvSpPr>
            <p:spPr bwMode="auto">
              <a:xfrm>
                <a:off x="348596" y="20486639"/>
                <a:ext cx="6415087" cy="7665009"/>
              </a:xfrm>
              <a:prstGeom prst="rect">
                <a:avLst/>
              </a:prstGeom>
              <a:blipFill>
                <a:blip r:embed="rId4"/>
                <a:stretch>
                  <a:fillRect l="-19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47" name="Text Box 6"/>
          <p:cNvSpPr txBox="1">
            <a:spLocks noChangeArrowheads="1"/>
          </p:cNvSpPr>
          <p:nvPr/>
        </p:nvSpPr>
        <p:spPr bwMode="auto">
          <a:xfrm>
            <a:off x="7458569" y="11465652"/>
            <a:ext cx="6415087" cy="3027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dirty="0"/>
              <a:t>Increases in energy yield were seen proportional to the amount of braking increase performed by the regenerative system.</a:t>
            </a:r>
            <a:endParaRPr lang="en-US" altLang="en-US" sz="2800" dirty="0"/>
          </a:p>
        </p:txBody>
      </p:sp>
      <p:sp>
        <p:nvSpPr>
          <p:cNvPr id="48" name="Text Box 6"/>
          <p:cNvSpPr txBox="1">
            <a:spLocks noChangeArrowheads="1"/>
          </p:cNvSpPr>
          <p:nvPr/>
        </p:nvSpPr>
        <p:spPr bwMode="auto">
          <a:xfrm>
            <a:off x="14375201" y="6415756"/>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altLang="en-US" sz="2800" dirty="0"/>
              <a:t>Regenerative braking systems have good potential for motorcycle racing. The potential energy yields may allow for a rider to finish a race or provide additional power when needed. </a:t>
            </a:r>
          </a:p>
          <a:p>
            <a:pPr>
              <a:spcBef>
                <a:spcPct val="50000"/>
              </a:spcBef>
            </a:pPr>
            <a:r>
              <a:rPr lang="en-GB" altLang="en-US" sz="2800" dirty="0"/>
              <a:t>The system can also give the advantage of effectively managing rear wheel slip while acquiring maximum regeneration. This is a benefit of utilising an intelligent regenerative braking system like the one proposed by </a:t>
            </a:r>
            <a:r>
              <a:rPr lang="en-GB" sz="2800" dirty="0"/>
              <a:t>Aguilar, et al.(2017).</a:t>
            </a:r>
            <a:endParaRPr lang="en-GB" dirty="0"/>
          </a:p>
        </p:txBody>
      </p:sp>
      <p:sp>
        <p:nvSpPr>
          <p:cNvPr id="49" name="Text Box 6"/>
          <p:cNvSpPr txBox="1">
            <a:spLocks noChangeArrowheads="1"/>
          </p:cNvSpPr>
          <p:nvPr/>
        </p:nvSpPr>
        <p:spPr bwMode="auto">
          <a:xfrm>
            <a:off x="7484455" y="6439744"/>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The regeneration rate was increased to allow for a percentage of the friction braking to be performed by the regenerative braking system. </a:t>
            </a:r>
          </a:p>
          <a:p>
            <a:r>
              <a:rPr lang="en-GB" sz="2800" dirty="0"/>
              <a:t>The potential energy yields were converted into an equivalent volume. This allowed the energy yield to be expressed in terms of additional range gained per lap. This was based on the motorcycle’s average fuel efficiency of 14mpg.</a:t>
            </a:r>
          </a:p>
        </p:txBody>
      </p:sp>
      <p:pic>
        <p:nvPicPr>
          <p:cNvPr id="5" name="Picture 4">
            <a:extLst>
              <a:ext uri="{FF2B5EF4-FFF2-40B4-BE49-F238E27FC236}">
                <a16:creationId xmlns:a16="http://schemas.microsoft.com/office/drawing/2014/main" id="{1798E97D-7B8D-4287-8FC6-F660BEA11D27}"/>
              </a:ext>
            </a:extLst>
          </p:cNvPr>
          <p:cNvPicPr>
            <a:picLocks noChangeAspect="1"/>
          </p:cNvPicPr>
          <p:nvPr/>
        </p:nvPicPr>
        <p:blipFill>
          <a:blip r:embed="rId5"/>
          <a:stretch>
            <a:fillRect/>
          </a:stretch>
        </p:blipFill>
        <p:spPr>
          <a:xfrm>
            <a:off x="7724571" y="14830110"/>
            <a:ext cx="5889545" cy="3273401"/>
          </a:xfrm>
          <a:prstGeom prst="rect">
            <a:avLst/>
          </a:prstGeom>
        </p:spPr>
      </p:pic>
      <p:sp>
        <p:nvSpPr>
          <p:cNvPr id="33" name="Text Box 6">
            <a:extLst>
              <a:ext uri="{FF2B5EF4-FFF2-40B4-BE49-F238E27FC236}">
                <a16:creationId xmlns:a16="http://schemas.microsoft.com/office/drawing/2014/main" id="{AB81B4D8-CFF5-47C7-87EB-19A14F241ADA}"/>
              </a:ext>
            </a:extLst>
          </p:cNvPr>
          <p:cNvSpPr txBox="1">
            <a:spLocks noChangeArrowheads="1"/>
          </p:cNvSpPr>
          <p:nvPr/>
        </p:nvSpPr>
        <p:spPr bwMode="auto">
          <a:xfrm>
            <a:off x="7540647" y="19328314"/>
            <a:ext cx="6415087"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The reduced rate of energy increase can be explained by the reduced level of braking power within the 30-45% region.</a:t>
            </a:r>
            <a:endParaRPr lang="en-US" altLang="en-US" sz="2800" dirty="0"/>
          </a:p>
        </p:txBody>
      </p:sp>
      <p:sp>
        <p:nvSpPr>
          <p:cNvPr id="34" name="Text Box 21">
            <a:extLst>
              <a:ext uri="{FF2B5EF4-FFF2-40B4-BE49-F238E27FC236}">
                <a16:creationId xmlns:a16="http://schemas.microsoft.com/office/drawing/2014/main" id="{182945E5-0210-49CA-8D06-B0E89DEDC6A7}"/>
              </a:ext>
            </a:extLst>
          </p:cNvPr>
          <p:cNvSpPr txBox="1">
            <a:spLocks noChangeArrowheads="1"/>
          </p:cNvSpPr>
          <p:nvPr/>
        </p:nvSpPr>
        <p:spPr bwMode="auto">
          <a:xfrm>
            <a:off x="7724571" y="18229949"/>
            <a:ext cx="6028554"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Recoverable energy as regen braking involvement increases.</a:t>
            </a:r>
          </a:p>
        </p:txBody>
      </p:sp>
      <p:sp>
        <p:nvSpPr>
          <p:cNvPr id="35" name="Text Box 6">
            <a:extLst>
              <a:ext uri="{FF2B5EF4-FFF2-40B4-BE49-F238E27FC236}">
                <a16:creationId xmlns:a16="http://schemas.microsoft.com/office/drawing/2014/main" id="{FFFDCDD1-F8C2-4164-9D70-DAF9C2FD4BF9}"/>
              </a:ext>
            </a:extLst>
          </p:cNvPr>
          <p:cNvSpPr txBox="1">
            <a:spLocks noChangeArrowheads="1"/>
          </p:cNvSpPr>
          <p:nvPr/>
        </p:nvSpPr>
        <p:spPr bwMode="auto">
          <a:xfrm>
            <a:off x="7393209" y="26174169"/>
            <a:ext cx="6415087" cy="18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The energy yields gave an additional range of up to 2.6km. This is equivalent to 0.5 liters of petrol.</a:t>
            </a:r>
          </a:p>
        </p:txBody>
      </p:sp>
      <p:sp>
        <p:nvSpPr>
          <p:cNvPr id="37" name="Text Box 21">
            <a:extLst>
              <a:ext uri="{FF2B5EF4-FFF2-40B4-BE49-F238E27FC236}">
                <a16:creationId xmlns:a16="http://schemas.microsoft.com/office/drawing/2014/main" id="{FEB750B0-4374-4610-9939-C82D9F570CE5}"/>
              </a:ext>
            </a:extLst>
          </p:cNvPr>
          <p:cNvSpPr txBox="1">
            <a:spLocks noChangeArrowheads="1"/>
          </p:cNvSpPr>
          <p:nvPr/>
        </p:nvSpPr>
        <p:spPr bwMode="auto">
          <a:xfrm>
            <a:off x="7711799" y="21549640"/>
            <a:ext cx="6028554"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Summary of energy  and equivalence data</a:t>
            </a:r>
          </a:p>
        </p:txBody>
      </p:sp>
      <p:pic>
        <p:nvPicPr>
          <p:cNvPr id="13" name="Picture 12">
            <a:extLst>
              <a:ext uri="{FF2B5EF4-FFF2-40B4-BE49-F238E27FC236}">
                <a16:creationId xmlns:a16="http://schemas.microsoft.com/office/drawing/2014/main" id="{F3F558E4-5E13-425C-BB53-1832361B97B5}"/>
              </a:ext>
            </a:extLst>
          </p:cNvPr>
          <p:cNvPicPr>
            <a:picLocks noChangeAspect="1"/>
          </p:cNvPicPr>
          <p:nvPr/>
        </p:nvPicPr>
        <p:blipFill>
          <a:blip r:embed="rId6"/>
          <a:stretch>
            <a:fillRect/>
          </a:stretch>
        </p:blipFill>
        <p:spPr>
          <a:xfrm>
            <a:off x="14378016" y="13657087"/>
            <a:ext cx="6354362" cy="4673869"/>
          </a:xfrm>
          <a:prstGeom prst="rect">
            <a:avLst/>
          </a:prstGeom>
        </p:spPr>
      </p:pic>
      <p:sp>
        <p:nvSpPr>
          <p:cNvPr id="38" name="Text Box 21">
            <a:extLst>
              <a:ext uri="{FF2B5EF4-FFF2-40B4-BE49-F238E27FC236}">
                <a16:creationId xmlns:a16="http://schemas.microsoft.com/office/drawing/2014/main" id="{65EECB5E-483A-4BCB-8CDA-7F384128F07D}"/>
              </a:ext>
            </a:extLst>
          </p:cNvPr>
          <p:cNvSpPr txBox="1">
            <a:spLocks noChangeArrowheads="1"/>
          </p:cNvSpPr>
          <p:nvPr/>
        </p:nvSpPr>
        <p:spPr bwMode="auto">
          <a:xfrm>
            <a:off x="14517025" y="18312890"/>
            <a:ext cx="616519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ABS and regenerative braking - wheel slip and speed [1]</a:t>
            </a:r>
          </a:p>
        </p:txBody>
      </p:sp>
      <p:sp>
        <p:nvSpPr>
          <p:cNvPr id="39" name="Text Box 6">
            <a:extLst>
              <a:ext uri="{FF2B5EF4-FFF2-40B4-BE49-F238E27FC236}">
                <a16:creationId xmlns:a16="http://schemas.microsoft.com/office/drawing/2014/main" id="{2954CCA2-D40C-4FB1-BB8D-3855FABCB419}"/>
              </a:ext>
            </a:extLst>
          </p:cNvPr>
          <p:cNvSpPr txBox="1">
            <a:spLocks noChangeArrowheads="1"/>
          </p:cNvSpPr>
          <p:nvPr/>
        </p:nvSpPr>
        <p:spPr bwMode="auto">
          <a:xfrm>
            <a:off x="14317291" y="18744526"/>
            <a:ext cx="6415087" cy="5920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The intelligent regenerative braking system outperforms conventional ABS in stopping distance and managing wheel slip. The advantage is more distinct with low adhesion surfaces or if the regeneration rate is increased to match emergency braking power.</a:t>
            </a:r>
          </a:p>
          <a:p>
            <a:pPr>
              <a:spcBef>
                <a:spcPct val="50000"/>
              </a:spcBef>
            </a:pPr>
            <a:r>
              <a:rPr lang="en-US" altLang="en-US" sz="2800" dirty="0"/>
              <a:t>Technical advancements for KERS could allow motorcycle race teams to compete more reliably and effectively. </a:t>
            </a:r>
          </a:p>
        </p:txBody>
      </p:sp>
      <p:pic>
        <p:nvPicPr>
          <p:cNvPr id="14" name="Picture 13">
            <a:extLst>
              <a:ext uri="{FF2B5EF4-FFF2-40B4-BE49-F238E27FC236}">
                <a16:creationId xmlns:a16="http://schemas.microsoft.com/office/drawing/2014/main" id="{E6F9FBFA-1FBF-4587-8FBD-D4973776B1F9}"/>
              </a:ext>
            </a:extLst>
          </p:cNvPr>
          <p:cNvPicPr>
            <a:picLocks noChangeAspect="1"/>
          </p:cNvPicPr>
          <p:nvPr/>
        </p:nvPicPr>
        <p:blipFill>
          <a:blip r:embed="rId7"/>
          <a:stretch>
            <a:fillRect/>
          </a:stretch>
        </p:blipFill>
        <p:spPr>
          <a:xfrm>
            <a:off x="440292" y="29169737"/>
            <a:ext cx="5334000" cy="933450"/>
          </a:xfrm>
          <a:prstGeom prst="rect">
            <a:avLst/>
          </a:prstGeom>
        </p:spPr>
      </p:pic>
      <p:pic>
        <p:nvPicPr>
          <p:cNvPr id="15" name="Picture 14">
            <a:extLst>
              <a:ext uri="{FF2B5EF4-FFF2-40B4-BE49-F238E27FC236}">
                <a16:creationId xmlns:a16="http://schemas.microsoft.com/office/drawing/2014/main" id="{BBD31246-21A8-47FC-AE5B-27249C0BA76C}"/>
              </a:ext>
            </a:extLst>
          </p:cNvPr>
          <p:cNvPicPr>
            <a:picLocks noChangeAspect="1"/>
          </p:cNvPicPr>
          <p:nvPr/>
        </p:nvPicPr>
        <p:blipFill>
          <a:blip r:embed="rId8"/>
          <a:stretch>
            <a:fillRect/>
          </a:stretch>
        </p:blipFill>
        <p:spPr>
          <a:xfrm>
            <a:off x="6595088" y="29200674"/>
            <a:ext cx="973544" cy="902513"/>
          </a:xfrm>
          <a:prstGeom prst="rect">
            <a:avLst/>
          </a:prstGeom>
        </p:spPr>
      </p:pic>
      <p:pic>
        <p:nvPicPr>
          <p:cNvPr id="16" name="Picture 15">
            <a:extLst>
              <a:ext uri="{FF2B5EF4-FFF2-40B4-BE49-F238E27FC236}">
                <a16:creationId xmlns:a16="http://schemas.microsoft.com/office/drawing/2014/main" id="{F3A7A8B0-6B0A-403A-8EDC-E1FC85BA5B26}"/>
              </a:ext>
            </a:extLst>
          </p:cNvPr>
          <p:cNvPicPr>
            <a:picLocks noChangeAspect="1"/>
          </p:cNvPicPr>
          <p:nvPr/>
        </p:nvPicPr>
        <p:blipFill>
          <a:blip r:embed="rId9"/>
          <a:stretch>
            <a:fillRect/>
          </a:stretch>
        </p:blipFill>
        <p:spPr>
          <a:xfrm>
            <a:off x="8611982" y="29135915"/>
            <a:ext cx="2307789" cy="1038677"/>
          </a:xfrm>
          <a:prstGeom prst="rect">
            <a:avLst/>
          </a:prstGeom>
        </p:spPr>
      </p:pic>
      <p:graphicFrame>
        <p:nvGraphicFramePr>
          <p:cNvPr id="17" name="Table 16">
            <a:extLst>
              <a:ext uri="{FF2B5EF4-FFF2-40B4-BE49-F238E27FC236}">
                <a16:creationId xmlns:a16="http://schemas.microsoft.com/office/drawing/2014/main" id="{3FF7145F-A78E-44EF-AEFF-DDC2C9784D08}"/>
              </a:ext>
            </a:extLst>
          </p:cNvPr>
          <p:cNvGraphicFramePr>
            <a:graphicFrameLocks noGrp="1"/>
          </p:cNvGraphicFramePr>
          <p:nvPr>
            <p:extLst>
              <p:ext uri="{D42A27DB-BD31-4B8C-83A1-F6EECF244321}">
                <p14:modId xmlns:p14="http://schemas.microsoft.com/office/powerpoint/2010/main" val="1811134688"/>
              </p:ext>
            </p:extLst>
          </p:nvPr>
        </p:nvGraphicFramePr>
        <p:xfrm>
          <a:off x="7724571" y="22197082"/>
          <a:ext cx="6083725" cy="3829247"/>
        </p:xfrm>
        <a:graphic>
          <a:graphicData uri="http://schemas.openxmlformats.org/drawingml/2006/table">
            <a:tbl>
              <a:tblPr>
                <a:tableStyleId>{5C22544A-7EE6-4342-B048-85BDC9FD1C3A}</a:tableStyleId>
              </a:tblPr>
              <a:tblGrid>
                <a:gridCol w="1016522">
                  <a:extLst>
                    <a:ext uri="{9D8B030D-6E8A-4147-A177-3AD203B41FA5}">
                      <a16:colId xmlns:a16="http://schemas.microsoft.com/office/drawing/2014/main" val="2101212412"/>
                    </a:ext>
                  </a:extLst>
                </a:gridCol>
                <a:gridCol w="1294448">
                  <a:extLst>
                    <a:ext uri="{9D8B030D-6E8A-4147-A177-3AD203B41FA5}">
                      <a16:colId xmlns:a16="http://schemas.microsoft.com/office/drawing/2014/main" val="1229922040"/>
                    </a:ext>
                  </a:extLst>
                </a:gridCol>
                <a:gridCol w="1128066">
                  <a:extLst>
                    <a:ext uri="{9D8B030D-6E8A-4147-A177-3AD203B41FA5}">
                      <a16:colId xmlns:a16="http://schemas.microsoft.com/office/drawing/2014/main" val="3026244147"/>
                    </a:ext>
                  </a:extLst>
                </a:gridCol>
                <a:gridCol w="1263794">
                  <a:extLst>
                    <a:ext uri="{9D8B030D-6E8A-4147-A177-3AD203B41FA5}">
                      <a16:colId xmlns:a16="http://schemas.microsoft.com/office/drawing/2014/main" val="1308698533"/>
                    </a:ext>
                  </a:extLst>
                </a:gridCol>
                <a:gridCol w="1380895">
                  <a:extLst>
                    <a:ext uri="{9D8B030D-6E8A-4147-A177-3AD203B41FA5}">
                      <a16:colId xmlns:a16="http://schemas.microsoft.com/office/drawing/2014/main" val="871340561"/>
                    </a:ext>
                  </a:extLst>
                </a:gridCol>
              </a:tblGrid>
              <a:tr h="1211777">
                <a:tc>
                  <a:txBody>
                    <a:bodyPr/>
                    <a:lstStyle/>
                    <a:p>
                      <a:pPr algn="l" fontAlgn="b"/>
                      <a:r>
                        <a:rPr lang="en-GB" sz="2000" u="none" strike="noStrike" dirty="0">
                          <a:effectLst/>
                        </a:rPr>
                        <a:t>Braking (%)</a:t>
                      </a:r>
                      <a:br>
                        <a:rPr lang="en-GB" sz="2000" u="none" strike="noStrike" dirty="0">
                          <a:effectLst/>
                        </a:rPr>
                      </a:b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Energy Recoverable (kWh)</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Fuel Equivalent (l)</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Additional Range (km)</a:t>
                      </a:r>
                      <a:br>
                        <a:rPr lang="en-GB" sz="2000" u="none" strike="noStrike" dirty="0">
                          <a:effectLst/>
                        </a:rPr>
                      </a:b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u="none" strike="noStrike" dirty="0">
                          <a:effectLst/>
                        </a:rPr>
                        <a:t>Percentage of total lap (%)</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46327910"/>
                  </a:ext>
                </a:extLst>
              </a:tr>
              <a:tr h="412254">
                <a:tc>
                  <a:txBody>
                    <a:bodyPr/>
                    <a:lstStyle/>
                    <a:p>
                      <a:pPr algn="r" fontAlgn="b"/>
                      <a:r>
                        <a:rPr lang="en-GB" sz="2800" u="none" strike="noStrike" dirty="0">
                          <a:effectLst/>
                        </a:rPr>
                        <a:t>23.35</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2.02</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0.23</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1.17</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1.92</a:t>
                      </a:r>
                      <a:endParaRPr lang="en-GB" sz="28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49132030"/>
                  </a:ext>
                </a:extLst>
              </a:tr>
              <a:tr h="412254">
                <a:tc>
                  <a:txBody>
                    <a:bodyPr/>
                    <a:lstStyle/>
                    <a:p>
                      <a:pPr algn="r" fontAlgn="b"/>
                      <a:r>
                        <a:rPr lang="en-GB" sz="2800" u="none" strike="noStrike" dirty="0">
                          <a:effectLst/>
                        </a:rPr>
                        <a:t>18.66</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2.68</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0.31</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1.55</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2.55</a:t>
                      </a:r>
                      <a:endParaRPr lang="en-GB" sz="28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272134965"/>
                  </a:ext>
                </a:extLst>
              </a:tr>
              <a:tr h="412254">
                <a:tc>
                  <a:txBody>
                    <a:bodyPr/>
                    <a:lstStyle/>
                    <a:p>
                      <a:pPr algn="r" fontAlgn="b"/>
                      <a:r>
                        <a:rPr lang="en-GB" sz="2800" u="none" strike="noStrike">
                          <a:effectLst/>
                        </a:rPr>
                        <a:t>14.43</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3.28</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0.37</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1.89</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3.12</a:t>
                      </a:r>
                      <a:endParaRPr lang="en-GB" sz="28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496381407"/>
                  </a:ext>
                </a:extLst>
              </a:tr>
              <a:tr h="412254">
                <a:tc>
                  <a:txBody>
                    <a:bodyPr/>
                    <a:lstStyle/>
                    <a:p>
                      <a:pPr algn="r" fontAlgn="b"/>
                      <a:r>
                        <a:rPr lang="en-GB" sz="2800" u="none" strike="noStrike">
                          <a:effectLst/>
                        </a:rPr>
                        <a:t>11.67</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3.66</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0.42</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2.12</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3.49</a:t>
                      </a:r>
                      <a:endParaRPr lang="en-GB" sz="28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53003365"/>
                  </a:ext>
                </a:extLst>
              </a:tr>
              <a:tr h="412254">
                <a:tc>
                  <a:txBody>
                    <a:bodyPr/>
                    <a:lstStyle/>
                    <a:p>
                      <a:pPr algn="r" fontAlgn="b"/>
                      <a:r>
                        <a:rPr lang="en-GB" sz="2800" u="none" strike="noStrike">
                          <a:effectLst/>
                        </a:rPr>
                        <a:t>9.10</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4.03</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0.46</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2.33</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3.83</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79694536"/>
                  </a:ext>
                </a:extLst>
              </a:tr>
              <a:tr h="412254">
                <a:tc>
                  <a:txBody>
                    <a:bodyPr/>
                    <a:lstStyle/>
                    <a:p>
                      <a:pPr algn="r" fontAlgn="b"/>
                      <a:r>
                        <a:rPr lang="en-GB" sz="2800" u="none" strike="noStrike">
                          <a:effectLst/>
                        </a:rPr>
                        <a:t>5.79</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4.49</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0.51</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a:effectLst/>
                        </a:rPr>
                        <a:t>2.60</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2800" u="none" strike="noStrike" dirty="0">
                          <a:effectLst/>
                        </a:rPr>
                        <a:t>4.27</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16415574"/>
                  </a:ext>
                </a:extLst>
              </a:tr>
            </a:tbl>
          </a:graphicData>
        </a:graphic>
      </p:graphicFrame>
      <p:pic>
        <p:nvPicPr>
          <p:cNvPr id="18" name="Picture 17">
            <a:extLst>
              <a:ext uri="{FF2B5EF4-FFF2-40B4-BE49-F238E27FC236}">
                <a16:creationId xmlns:a16="http://schemas.microsoft.com/office/drawing/2014/main" id="{99F125AA-1B69-40B4-BA28-02F7B7956CD5}"/>
              </a:ext>
            </a:extLst>
          </p:cNvPr>
          <p:cNvPicPr>
            <a:picLocks noChangeAspect="1"/>
          </p:cNvPicPr>
          <p:nvPr/>
        </p:nvPicPr>
        <p:blipFill>
          <a:blip r:embed="rId10"/>
          <a:stretch>
            <a:fillRect/>
          </a:stretch>
        </p:blipFill>
        <p:spPr>
          <a:xfrm>
            <a:off x="348597" y="2174839"/>
            <a:ext cx="2768140" cy="3692556"/>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1526</TotalTime>
  <Words>634</Words>
  <Application>Microsoft Office PowerPoint</Application>
  <PresentationFormat>Custom</PresentationFormat>
  <Paragraphs>69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Bryn Stubbings (1702064)</cp:lastModifiedBy>
  <cp:revision>25</cp:revision>
  <dcterms:created xsi:type="dcterms:W3CDTF">2016-02-25T08:27:32Z</dcterms:created>
  <dcterms:modified xsi:type="dcterms:W3CDTF">2020-05-04T07:06:07Z</dcterms:modified>
</cp:coreProperties>
</file>