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08"/>
    <p:restoredTop sz="94668"/>
  </p:normalViewPr>
  <p:slideViewPr>
    <p:cSldViewPr snapToGrid="0">
      <p:cViewPr varScale="1">
        <p:scale>
          <a:sx n="105" d="100"/>
          <a:sy n="105" d="100"/>
        </p:scale>
        <p:origin x="62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27CF0-1B01-FDB5-E1F4-C8CC503A0E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33D58E3-F3F1-A5CB-DC01-A880372A9C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BA6BE97-6E71-3546-4F3E-4C1A2100097C}"/>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5" name="Footer Placeholder 4">
            <a:extLst>
              <a:ext uri="{FF2B5EF4-FFF2-40B4-BE49-F238E27FC236}">
                <a16:creationId xmlns:a16="http://schemas.microsoft.com/office/drawing/2014/main" id="{1706F26A-E9A8-7597-A889-6F1148AAE7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24883-B0E0-E362-C0B0-3A691B0803A4}"/>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3661313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18E1-311E-64AB-D6D9-4A1C3CF358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06030C-ED72-9248-E822-7B1A62CD0F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D55177-37CD-5B8C-4E46-6F6FE36F970A}"/>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5" name="Footer Placeholder 4">
            <a:extLst>
              <a:ext uri="{FF2B5EF4-FFF2-40B4-BE49-F238E27FC236}">
                <a16:creationId xmlns:a16="http://schemas.microsoft.com/office/drawing/2014/main" id="{C688BAEA-994B-0A31-CF1D-463AF6CE04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B89F9D-AA26-9ACE-1F43-4854C534E71D}"/>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2789795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E0221-DC87-2626-84BF-5EF24297E9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4540B1C-F23B-47CF-903E-85F7F8C514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546CE79-A4FE-DDD9-63C7-B8642A858445}"/>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5" name="Footer Placeholder 4">
            <a:extLst>
              <a:ext uri="{FF2B5EF4-FFF2-40B4-BE49-F238E27FC236}">
                <a16:creationId xmlns:a16="http://schemas.microsoft.com/office/drawing/2014/main" id="{AC5289FF-910B-728C-A926-449C474263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D82D57-8874-CEF4-AF24-BD5953082026}"/>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3090962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09FE9-0E02-2270-EC81-B346D334A1B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5ABE37-B6C0-F0C3-42F1-04BEBE5DD7B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70B57C3-4445-FDC0-05C8-CBE38D8DAA4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FC51506-1949-72FB-0FDD-E4B8E2B91FA3}"/>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6" name="Footer Placeholder 5">
            <a:extLst>
              <a:ext uri="{FF2B5EF4-FFF2-40B4-BE49-F238E27FC236}">
                <a16:creationId xmlns:a16="http://schemas.microsoft.com/office/drawing/2014/main" id="{4F87A1DB-9128-26D6-1311-05C65258F1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BB85A1-723C-FF3B-ADA8-71B165983744}"/>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1843093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0449E-E73A-A707-960D-A4A5D255D57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83F9398-A4D1-954D-265F-ED457E0A1C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1AF8BCF-D80C-D584-76E7-729D58B463E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BAA0B9-F70E-098C-513A-39504F6743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B0751E-D6FD-904E-5A84-B465C5900B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0957F7-2916-6D41-2E08-406BFBAAA3EF}"/>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8" name="Footer Placeholder 7">
            <a:extLst>
              <a:ext uri="{FF2B5EF4-FFF2-40B4-BE49-F238E27FC236}">
                <a16:creationId xmlns:a16="http://schemas.microsoft.com/office/drawing/2014/main" id="{DE7E66F5-69B2-9EEF-4B07-B550F0524D6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8AA74A-BB71-5143-87D1-4CFC1CF54EED}"/>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693806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B8141-2149-C816-5DF0-101D38F7F9A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FC35DA6-A194-2E0F-7B08-C98380C69FC8}"/>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4" name="Footer Placeholder 3">
            <a:extLst>
              <a:ext uri="{FF2B5EF4-FFF2-40B4-BE49-F238E27FC236}">
                <a16:creationId xmlns:a16="http://schemas.microsoft.com/office/drawing/2014/main" id="{26A92427-BA35-A945-4A43-71BF481E95A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C373D5B-80D0-2B37-EB22-96EB67EFD387}"/>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1751109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42D793-324C-D584-C858-BFF9D3029FC8}"/>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3" name="Footer Placeholder 2">
            <a:extLst>
              <a:ext uri="{FF2B5EF4-FFF2-40B4-BE49-F238E27FC236}">
                <a16:creationId xmlns:a16="http://schemas.microsoft.com/office/drawing/2014/main" id="{22A9F60A-5ABB-DD42-F6DF-63520CFF12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2F2AB2A-D4CD-F1B9-055C-1C61A804621C}"/>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3485645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D662-355A-B102-ECF0-DC46D49A49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44AEF22-5AD2-27D6-15CC-051104646F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500C28A-5A2F-890E-B411-B1E4CE3F26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D9E706-EA2D-523F-F238-7F0B29E1583B}"/>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6" name="Footer Placeholder 5">
            <a:extLst>
              <a:ext uri="{FF2B5EF4-FFF2-40B4-BE49-F238E27FC236}">
                <a16:creationId xmlns:a16="http://schemas.microsoft.com/office/drawing/2014/main" id="{C1814E33-8C4C-2308-1018-5F835D37A0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621446-2D11-2BEB-E091-0AD1942F5406}"/>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495021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405BE-CA6F-7431-CDD0-1065115158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FDC0DB9-0B0A-55F6-DF74-AAE3CD20A2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7BF7576-7F97-A3B1-12B1-7146A21C20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1CD631-7B75-1A20-904A-3C90735B623B}"/>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6" name="Footer Placeholder 5">
            <a:extLst>
              <a:ext uri="{FF2B5EF4-FFF2-40B4-BE49-F238E27FC236}">
                <a16:creationId xmlns:a16="http://schemas.microsoft.com/office/drawing/2014/main" id="{A84ABF79-6FA5-1340-BBDE-B37950BB21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B3FEFE-00D6-3F04-0684-07B75A682DCE}"/>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2474051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49A43-EAD8-F216-3572-AB0234CC5F2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CD100A0-E749-5A0D-0F55-E5BC3E9CA0C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8A8741-68C6-0F13-CF88-42FE41EEF79F}"/>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5" name="Footer Placeholder 4">
            <a:extLst>
              <a:ext uri="{FF2B5EF4-FFF2-40B4-BE49-F238E27FC236}">
                <a16:creationId xmlns:a16="http://schemas.microsoft.com/office/drawing/2014/main" id="{D0F4D264-D775-B964-14E6-FFCF98643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204317-86D6-28D6-C4AA-BE409FDCB662}"/>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155607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EE448D-42DF-4593-B54C-7CCEC078540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11DDA2C-CC7A-A612-6F81-2517AB4919E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189336-4521-8C37-AFCC-FA65C627A245}"/>
              </a:ext>
            </a:extLst>
          </p:cNvPr>
          <p:cNvSpPr>
            <a:spLocks noGrp="1"/>
          </p:cNvSpPr>
          <p:nvPr>
            <p:ph type="dt" sz="half" idx="10"/>
          </p:nvPr>
        </p:nvSpPr>
        <p:spPr/>
        <p:txBody>
          <a:bodyPr/>
          <a:lstStyle/>
          <a:p>
            <a:fld id="{3D9EBD24-7D47-0C45-8154-6D0931560987}" type="datetimeFigureOut">
              <a:rPr lang="en-US" smtClean="0"/>
              <a:t>9/17/22</a:t>
            </a:fld>
            <a:endParaRPr lang="en-US"/>
          </a:p>
        </p:txBody>
      </p:sp>
      <p:sp>
        <p:nvSpPr>
          <p:cNvPr id="5" name="Footer Placeholder 4">
            <a:extLst>
              <a:ext uri="{FF2B5EF4-FFF2-40B4-BE49-F238E27FC236}">
                <a16:creationId xmlns:a16="http://schemas.microsoft.com/office/drawing/2014/main" id="{FAE4DC3E-5D91-3446-AC4F-6A55357464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F7C4CA-5716-B050-FC99-023231F99067}"/>
              </a:ext>
            </a:extLst>
          </p:cNvPr>
          <p:cNvSpPr>
            <a:spLocks noGrp="1"/>
          </p:cNvSpPr>
          <p:nvPr>
            <p:ph type="sldNum" sz="quarter" idx="12"/>
          </p:nvPr>
        </p:nvSpPr>
        <p:spPr/>
        <p:txBody>
          <a:bodyPr/>
          <a:lstStyle/>
          <a:p>
            <a:fld id="{2466B94D-FF61-7043-9A7E-747F36351F6F}" type="slidenum">
              <a:rPr lang="en-US" smtClean="0"/>
              <a:t>‹#›</a:t>
            </a:fld>
            <a:endParaRPr lang="en-US"/>
          </a:p>
        </p:txBody>
      </p:sp>
    </p:spTree>
    <p:extLst>
      <p:ext uri="{BB962C8B-B14F-4D97-AF65-F5344CB8AC3E}">
        <p14:creationId xmlns:p14="http://schemas.microsoft.com/office/powerpoint/2010/main" val="2337681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D34767-0E58-C982-EEDC-44B68F9B52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9F76E79-A452-DA4B-36FA-63E54FC3A1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6051A4-6575-8788-7D26-0E94D7C5DE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9EBD24-7D47-0C45-8154-6D0931560987}" type="datetimeFigureOut">
              <a:rPr lang="en-US" smtClean="0"/>
              <a:t>9/17/22</a:t>
            </a:fld>
            <a:endParaRPr lang="en-US"/>
          </a:p>
        </p:txBody>
      </p:sp>
      <p:sp>
        <p:nvSpPr>
          <p:cNvPr id="5" name="Footer Placeholder 4">
            <a:extLst>
              <a:ext uri="{FF2B5EF4-FFF2-40B4-BE49-F238E27FC236}">
                <a16:creationId xmlns:a16="http://schemas.microsoft.com/office/drawing/2014/main" id="{D70C1FB0-2C76-990A-3E19-A24DCA2532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2435816-6F22-8827-4D8E-D410B5B60D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66B94D-FF61-7043-9A7E-747F36351F6F}" type="slidenum">
              <a:rPr lang="en-US" smtClean="0"/>
              <a:t>‹#›</a:t>
            </a:fld>
            <a:endParaRPr lang="en-US"/>
          </a:p>
        </p:txBody>
      </p:sp>
    </p:spTree>
    <p:extLst>
      <p:ext uri="{BB962C8B-B14F-4D97-AF65-F5344CB8AC3E}">
        <p14:creationId xmlns:p14="http://schemas.microsoft.com/office/powerpoint/2010/main" val="42788205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cpag.org.uk/recent-history-uk-child-poverty" TargetMode="External"/><Relationship Id="rId2" Type="http://schemas.openxmlformats.org/officeDocument/2006/relationships/hyperlink" Target="https://uk.sagepub.com/sites/default/files/upm-binaries/62005_Crowley.pdf" TargetMode="External"/><Relationship Id="rId1" Type="http://schemas.openxmlformats.org/officeDocument/2006/relationships/slideLayout" Target="../slideLayouts/slideLayout2.xml"/><Relationship Id="rId6" Type="http://schemas.openxmlformats.org/officeDocument/2006/relationships/hyperlink" Target="https://www.gcu.edu/blog/doctoral-journey/what-qualitative-vs-quantitative-study#:~:text=Quantitative%20studies%20rely%20on%20numerical,think%20or%20respond%20within%20society" TargetMode="External"/><Relationship Id="rId5" Type="http://schemas.openxmlformats.org/officeDocument/2006/relationships/hyperlink" Target="https://researchbriefings.files.parliament.uk/documents/SN07096/SN07096.pdf" TargetMode="External"/><Relationship Id="rId4" Type="http://schemas.openxmlformats.org/officeDocument/2006/relationships/hyperlink" Target="https://sweden.se/life/society/children-in-swede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help-with-childcare-costs/free-childcare-and-education-for-2-to-4-year-olds#:~:text=All%203%20to%204%2Dyear,hours%20free%20childcare%20a%20week" TargetMode="External"/><Relationship Id="rId7" Type="http://schemas.openxmlformats.org/officeDocument/2006/relationships/hyperlink" Target="https://www.econstor.eu/bitstream/10419/180468/1/dp11450.pdf" TargetMode="External"/><Relationship Id="rId2" Type="http://schemas.openxmlformats.org/officeDocument/2006/relationships/hyperlink" Target="https://www.simplypsychology.org/Bronfenbrenner.html" TargetMode="External"/><Relationship Id="rId1" Type="http://schemas.openxmlformats.org/officeDocument/2006/relationships/slideLayout" Target="../slideLayouts/slideLayout7.xml"/><Relationship Id="rId6" Type="http://schemas.openxmlformats.org/officeDocument/2006/relationships/hyperlink" Target="https://www.brookings.edu/wp-content/uploads/2019/01/ES_20190131_Reeves_Maternal_Depression2.pdf" TargetMode="External"/><Relationship Id="rId5" Type="http://schemas.openxmlformats.org/officeDocument/2006/relationships/hyperlink" Target="https://sites.cardiff.ac.uk/curesmed/files/2014/10/NSAMR-Systematic-Review.pdf" TargetMode="External"/><Relationship Id="rId4" Type="http://schemas.openxmlformats.org/officeDocument/2006/relationships/hyperlink" Target="https://educationendowmentfoundation.org.uk/public/files/Philosophy_for_Children_report_-_final_-_pd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656411-0549-70A5-29BC-09A9CBDC3DA0}"/>
              </a:ext>
            </a:extLst>
          </p:cNvPr>
          <p:cNvSpPr>
            <a:spLocks noGrp="1"/>
          </p:cNvSpPr>
          <p:nvPr>
            <p:ph type="ctrTitle"/>
          </p:nvPr>
        </p:nvSpPr>
        <p:spPr>
          <a:xfrm>
            <a:off x="755903" y="3399769"/>
            <a:ext cx="10640754" cy="1763490"/>
          </a:xfrm>
        </p:spPr>
        <p:txBody>
          <a:bodyPr anchor="b">
            <a:normAutofit fontScale="90000"/>
          </a:bodyPr>
          <a:lstStyle/>
          <a:p>
            <a:r>
              <a:rPr lang="en-GB" sz="4400" b="1" dirty="0"/>
              <a:t>Poverty and its Effects on child’s cognitive, social, and emotional development</a:t>
            </a:r>
            <a:br>
              <a:rPr lang="en-GB" sz="2800" b="1" dirty="0"/>
            </a:br>
            <a:r>
              <a:rPr lang="en-GB" sz="2400" i="1" dirty="0"/>
              <a:t>BSc (Hons) Health and Social Care</a:t>
            </a:r>
            <a:br>
              <a:rPr lang="en-GB" sz="2400" dirty="0">
                <a:solidFill>
                  <a:schemeClr val="tx2"/>
                </a:solidFill>
              </a:rPr>
            </a:br>
            <a:br>
              <a:rPr lang="en-GB" sz="2200" dirty="0"/>
            </a:br>
            <a:endParaRPr lang="en-US" sz="2200" dirty="0"/>
          </a:p>
        </p:txBody>
      </p:sp>
      <p:sp>
        <p:nvSpPr>
          <p:cNvPr id="3" name="Subtitle 2">
            <a:extLst>
              <a:ext uri="{FF2B5EF4-FFF2-40B4-BE49-F238E27FC236}">
                <a16:creationId xmlns:a16="http://schemas.microsoft.com/office/drawing/2014/main" id="{08DE4D22-97FE-0C64-E104-443DCD63C7AF}"/>
              </a:ext>
            </a:extLst>
          </p:cNvPr>
          <p:cNvSpPr>
            <a:spLocks noGrp="1"/>
          </p:cNvSpPr>
          <p:nvPr>
            <p:ph type="subTitle" idx="1"/>
          </p:nvPr>
        </p:nvSpPr>
        <p:spPr>
          <a:xfrm>
            <a:off x="1514121" y="5347586"/>
            <a:ext cx="9163757" cy="1326087"/>
          </a:xfrm>
        </p:spPr>
        <p:txBody>
          <a:bodyPr anchor="ctr">
            <a:normAutofit fontScale="40000" lnSpcReduction="20000"/>
          </a:bodyPr>
          <a:lstStyle/>
          <a:p>
            <a:endParaRPr lang="en-US" sz="2000" dirty="0"/>
          </a:p>
          <a:p>
            <a:endParaRPr lang="en-US" sz="2000" dirty="0"/>
          </a:p>
          <a:p>
            <a:r>
              <a:rPr lang="en-US" sz="2000" i="1" dirty="0"/>
              <a:t>Student: Ana Maria </a:t>
            </a:r>
            <a:r>
              <a:rPr lang="en-US" sz="2000" i="1" dirty="0" err="1"/>
              <a:t>Stanciu</a:t>
            </a:r>
            <a:endParaRPr lang="en-US" sz="2000" i="1" dirty="0"/>
          </a:p>
          <a:p>
            <a:r>
              <a:rPr lang="en-US" sz="2000" i="1" dirty="0"/>
              <a:t>Student ID: 1909953</a:t>
            </a:r>
          </a:p>
          <a:p>
            <a:r>
              <a:rPr lang="en-US" sz="2000" i="1" dirty="0"/>
              <a:t>Supervisor Lecturer: Bianca Sanfilippo</a:t>
            </a:r>
          </a:p>
          <a:p>
            <a:r>
              <a:rPr lang="en-US" sz="2000" i="1" dirty="0"/>
              <a:t>20 October 202</a:t>
            </a:r>
            <a:r>
              <a:rPr lang="en-US" sz="2000" dirty="0"/>
              <a:t>2</a:t>
            </a:r>
          </a:p>
          <a:p>
            <a:endParaRPr lang="en-US" sz="2000" dirty="0">
              <a:solidFill>
                <a:schemeClr val="tx2"/>
              </a:solidFill>
            </a:endParaRPr>
          </a:p>
        </p:txBody>
      </p:sp>
      <p:grpSp>
        <p:nvGrpSpPr>
          <p:cNvPr id="13" name="Group 12">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4" name="Freeform: Shape 13">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7675E229-CF48-1D43-D540-E171C4DF37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088845" y="320231"/>
            <a:ext cx="9952858" cy="2836567"/>
          </a:xfrm>
          <a:prstGeom prst="rect">
            <a:avLst/>
          </a:prstGeom>
          <a:noFill/>
        </p:spPr>
      </p:pic>
      <p:grpSp>
        <p:nvGrpSpPr>
          <p:cNvPr id="19" name="Group 18">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0" name="Freeform: Shape 19">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99326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7" name="Group 26">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8" name="Freeform: Shape 27">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0851109-B3DF-436E-EF75-A89EDAC2116C}"/>
              </a:ext>
            </a:extLst>
          </p:cNvPr>
          <p:cNvSpPr>
            <a:spLocks noGrp="1"/>
          </p:cNvSpPr>
          <p:nvPr>
            <p:ph type="title"/>
          </p:nvPr>
        </p:nvSpPr>
        <p:spPr>
          <a:xfrm>
            <a:off x="640080" y="1243013"/>
            <a:ext cx="3855720" cy="4371974"/>
          </a:xfrm>
        </p:spPr>
        <p:txBody>
          <a:bodyPr>
            <a:normAutofit/>
          </a:bodyPr>
          <a:lstStyle/>
          <a:p>
            <a:r>
              <a:rPr lang="en-US" sz="4000" b="1" dirty="0"/>
              <a:t>Chapter 1. Introduction </a:t>
            </a:r>
          </a:p>
        </p:txBody>
      </p:sp>
      <p:sp>
        <p:nvSpPr>
          <p:cNvPr id="3" name="Content Placeholder 2">
            <a:extLst>
              <a:ext uri="{FF2B5EF4-FFF2-40B4-BE49-F238E27FC236}">
                <a16:creationId xmlns:a16="http://schemas.microsoft.com/office/drawing/2014/main" id="{33C365FF-3460-8976-F6B1-432C9B6F5965}"/>
              </a:ext>
            </a:extLst>
          </p:cNvPr>
          <p:cNvSpPr>
            <a:spLocks noGrp="1"/>
          </p:cNvSpPr>
          <p:nvPr>
            <p:ph idx="1"/>
          </p:nvPr>
        </p:nvSpPr>
        <p:spPr>
          <a:xfrm>
            <a:off x="6172200" y="804672"/>
            <a:ext cx="5221224" cy="5230368"/>
          </a:xfrm>
        </p:spPr>
        <p:txBody>
          <a:bodyPr anchor="ctr">
            <a:normAutofit/>
          </a:bodyPr>
          <a:lstStyle/>
          <a:p>
            <a:pPr marL="0" indent="0">
              <a:buNone/>
            </a:pPr>
            <a:r>
              <a:rPr lang="en-US" sz="1600" b="1" dirty="0"/>
              <a:t>Concept definitions </a:t>
            </a:r>
          </a:p>
          <a:p>
            <a:r>
              <a:rPr lang="en-US" sz="1600" dirty="0"/>
              <a:t>Poverty is defined in different way globally but has at its core same principle and affects families in the same ways </a:t>
            </a:r>
            <a:r>
              <a:rPr lang="en-GB" sz="1600" dirty="0"/>
              <a:t>(Francis-Devine, 2021).</a:t>
            </a:r>
            <a:r>
              <a:rPr lang="en-GB" sz="1600" dirty="0">
                <a:effectLst/>
              </a:rPr>
              <a:t> </a:t>
            </a:r>
          </a:p>
          <a:p>
            <a:r>
              <a:rPr lang="en-GB" sz="1600" dirty="0"/>
              <a:t>Poverty is an active, not a stagnant theory, it occurs over some time when families or communities are declining low on reserves (Gordon and </a:t>
            </a:r>
            <a:r>
              <a:rPr lang="en-GB" sz="1600" dirty="0" err="1"/>
              <a:t>Nandy</a:t>
            </a:r>
            <a:r>
              <a:rPr lang="en-GB" sz="1600" dirty="0"/>
              <a:t>, 2012, p. 64).</a:t>
            </a:r>
          </a:p>
          <a:p>
            <a:r>
              <a:rPr lang="en-US" sz="1600" dirty="0"/>
              <a:t>Cognitive development refers to the development of thinking process (recollection and wisdom) </a:t>
            </a:r>
            <a:r>
              <a:rPr lang="en-GB" sz="1600" dirty="0"/>
              <a:t>(Crowley, 2013).</a:t>
            </a:r>
            <a:endParaRPr lang="en-US" sz="1600" dirty="0"/>
          </a:p>
          <a:p>
            <a:r>
              <a:rPr lang="en-US" sz="1600" dirty="0"/>
              <a:t>Emotional development is the ability to understand occurrences </a:t>
            </a:r>
            <a:r>
              <a:rPr lang="en-GB" sz="1600" dirty="0"/>
              <a:t>(Crowley, 2013).</a:t>
            </a:r>
            <a:endParaRPr lang="en-US" sz="1600" dirty="0"/>
          </a:p>
          <a:p>
            <a:r>
              <a:rPr lang="en-US" sz="1600" dirty="0"/>
              <a:t>Social development is the ability to comprehend itself and others </a:t>
            </a:r>
            <a:r>
              <a:rPr lang="en-GB" sz="1600" dirty="0"/>
              <a:t>(Crowley, 2013).</a:t>
            </a:r>
          </a:p>
          <a:p>
            <a:endParaRPr lang="en-US" sz="1800" dirty="0">
              <a:solidFill>
                <a:schemeClr val="tx2"/>
              </a:solidFill>
            </a:endParaRPr>
          </a:p>
        </p:txBody>
      </p:sp>
    </p:spTree>
    <p:extLst>
      <p:ext uri="{BB962C8B-B14F-4D97-AF65-F5344CB8AC3E}">
        <p14:creationId xmlns:p14="http://schemas.microsoft.com/office/powerpoint/2010/main" val="1540438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2303F1E-7316-729A-6F67-A94FBC5F4E8E}"/>
              </a:ext>
            </a:extLst>
          </p:cNvPr>
          <p:cNvSpPr>
            <a:spLocks noGrp="1"/>
          </p:cNvSpPr>
          <p:nvPr>
            <p:ph type="body" sz="half" idx="2"/>
          </p:nvPr>
        </p:nvSpPr>
        <p:spPr>
          <a:xfrm>
            <a:off x="710915" y="659219"/>
            <a:ext cx="4765949" cy="5126573"/>
          </a:xfrm>
        </p:spPr>
        <p:txBody>
          <a:bodyPr vert="horz" lIns="91440" tIns="45720" rIns="91440" bIns="45720" rtlCol="0" anchor="t">
            <a:normAutofit fontScale="92500" lnSpcReduction="20000"/>
          </a:bodyPr>
          <a:lstStyle/>
          <a:p>
            <a:r>
              <a:rPr lang="en-US" sz="1700" b="1" dirty="0"/>
              <a:t>Rationale of the study</a:t>
            </a:r>
          </a:p>
          <a:p>
            <a:pPr marL="285750" indent="-285750">
              <a:buFont typeface="Arial" panose="020B0604020202020204" pitchFamily="34" charset="0"/>
              <a:buChar char="•"/>
            </a:pPr>
            <a:r>
              <a:rPr lang="en-GB" sz="1700" dirty="0"/>
              <a:t>Address the outcome of child poverty which is a current health inequality issue worldwide (OECD, 2021). </a:t>
            </a:r>
          </a:p>
          <a:p>
            <a:r>
              <a:rPr lang="en-GB" sz="1700" b="1" i="1" dirty="0"/>
              <a:t> </a:t>
            </a:r>
            <a:r>
              <a:rPr lang="en-GB" sz="1700" b="1" dirty="0"/>
              <a:t>Aim of the study</a:t>
            </a:r>
          </a:p>
          <a:p>
            <a:pPr marL="285750" indent="-285750">
              <a:buFont typeface="Arial" panose="020B0604020202020204" pitchFamily="34" charset="0"/>
              <a:buChar char="•"/>
            </a:pPr>
            <a:r>
              <a:rPr lang="en-GB" sz="1700" dirty="0"/>
              <a:t>To investigate the effects of poverty on child’s cognitive, social, and emotional development. </a:t>
            </a:r>
          </a:p>
          <a:p>
            <a:endParaRPr lang="en-GB" sz="1700" dirty="0"/>
          </a:p>
          <a:p>
            <a:r>
              <a:rPr lang="en-GB" sz="1700" b="1" dirty="0"/>
              <a:t>Objective 1</a:t>
            </a:r>
          </a:p>
          <a:p>
            <a:pPr marL="285750" indent="-285750">
              <a:buFont typeface="Arial" panose="020B0604020202020204" pitchFamily="34" charset="0"/>
              <a:buChar char="•"/>
            </a:pPr>
            <a:r>
              <a:rPr lang="en-GB" sz="1700" dirty="0"/>
              <a:t>To examine and define child poverty and child cognitive and social-emotional development.</a:t>
            </a:r>
          </a:p>
          <a:p>
            <a:r>
              <a:rPr lang="en-GB" sz="1700" b="1" dirty="0"/>
              <a:t>Objective 2</a:t>
            </a:r>
          </a:p>
          <a:p>
            <a:pPr marL="285750" indent="-285750">
              <a:buFont typeface="Arial" panose="020B0604020202020204" pitchFamily="34" charset="0"/>
              <a:buChar char="•"/>
            </a:pPr>
            <a:r>
              <a:rPr lang="en-GB" sz="1700" dirty="0"/>
              <a:t>To examine published literature on health inequality issue and its impact on children's holistic development in the UK. </a:t>
            </a:r>
          </a:p>
          <a:p>
            <a:r>
              <a:rPr lang="en-GB" sz="1700" b="1" dirty="0"/>
              <a:t>Objective 3</a:t>
            </a:r>
          </a:p>
          <a:p>
            <a:pPr marL="285750" indent="-285750">
              <a:buFont typeface="Arial" panose="020B0604020202020204" pitchFamily="34" charset="0"/>
              <a:buChar char="•"/>
            </a:pPr>
            <a:r>
              <a:rPr lang="en-GB" sz="1700" dirty="0"/>
              <a:t>To evaluate finding from published literature.  </a:t>
            </a:r>
          </a:p>
          <a:p>
            <a:r>
              <a:rPr lang="en-GB" sz="1700" b="1" dirty="0"/>
              <a:t>Objective 4</a:t>
            </a:r>
          </a:p>
          <a:p>
            <a:pPr marL="285750" indent="-285750">
              <a:buFont typeface="Arial" panose="020B0604020202020204" pitchFamily="34" charset="0"/>
              <a:buChar char="•"/>
            </a:pPr>
            <a:r>
              <a:rPr lang="en-GB" sz="1700" dirty="0"/>
              <a:t>Based on the evaluation to identify strategies for improvement and provide recommendations. </a:t>
            </a:r>
          </a:p>
          <a:p>
            <a:endParaRPr lang="en-US" sz="1800" dirty="0">
              <a:solidFill>
                <a:schemeClr val="tx2"/>
              </a:solidFill>
            </a:endParaRPr>
          </a:p>
        </p:txBody>
      </p:sp>
      <p:grpSp>
        <p:nvGrpSpPr>
          <p:cNvPr id="1035" name="Group 103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036" name="Freeform: Shape 103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Freeform: Shape 103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Freeform: Shape 103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Objective – D.A.B">
            <a:extLst>
              <a:ext uri="{FF2B5EF4-FFF2-40B4-BE49-F238E27FC236}">
                <a16:creationId xmlns:a16="http://schemas.microsoft.com/office/drawing/2014/main" id="{365EA674-2190-EEC5-9142-63FF5C24B6F4}"/>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0520" b="10520"/>
          <a:stretch>
            <a:fillRect/>
          </a:stretch>
        </p:blipFill>
        <p:spPr bwMode="auto">
          <a:xfrm>
            <a:off x="7708392" y="2255418"/>
            <a:ext cx="4142232" cy="3270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712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8FCA9DB-C1C3-55A3-796D-68F75F84C8D3}"/>
              </a:ext>
            </a:extLst>
          </p:cNvPr>
          <p:cNvSpPr>
            <a:spLocks noGrp="1"/>
          </p:cNvSpPr>
          <p:nvPr>
            <p:ph type="title"/>
          </p:nvPr>
        </p:nvSpPr>
        <p:spPr>
          <a:xfrm>
            <a:off x="640080" y="1243013"/>
            <a:ext cx="3855720" cy="4371974"/>
          </a:xfrm>
        </p:spPr>
        <p:txBody>
          <a:bodyPr>
            <a:normAutofit/>
          </a:bodyPr>
          <a:lstStyle/>
          <a:p>
            <a:r>
              <a:rPr lang="en-US" sz="4000" b="1" dirty="0"/>
              <a:t>Chapter 2. Background </a:t>
            </a:r>
          </a:p>
        </p:txBody>
      </p:sp>
      <p:sp>
        <p:nvSpPr>
          <p:cNvPr id="3" name="Content Placeholder 2">
            <a:extLst>
              <a:ext uri="{FF2B5EF4-FFF2-40B4-BE49-F238E27FC236}">
                <a16:creationId xmlns:a16="http://schemas.microsoft.com/office/drawing/2014/main" id="{CE5BDF0F-DDD3-634F-FBDE-C0DBB8F5A441}"/>
              </a:ext>
            </a:extLst>
          </p:cNvPr>
          <p:cNvSpPr>
            <a:spLocks noGrp="1"/>
          </p:cNvSpPr>
          <p:nvPr>
            <p:ph idx="1"/>
          </p:nvPr>
        </p:nvSpPr>
        <p:spPr>
          <a:xfrm>
            <a:off x="6172200" y="577061"/>
            <a:ext cx="5221224" cy="6280939"/>
          </a:xfrm>
        </p:spPr>
        <p:txBody>
          <a:bodyPr anchor="ctr">
            <a:normAutofit/>
          </a:bodyPr>
          <a:lstStyle/>
          <a:p>
            <a:r>
              <a:rPr lang="en-US" sz="1600" dirty="0"/>
              <a:t>In 1800 the urbanization began, and Britain’s population began increasing provoking uncertainty </a:t>
            </a:r>
            <a:r>
              <a:rPr lang="en-GB" sz="1600" dirty="0"/>
              <a:t>(Platt, 2005, p.1). </a:t>
            </a:r>
          </a:p>
          <a:p>
            <a:r>
              <a:rPr lang="en-GB" sz="1600" dirty="0"/>
              <a:t>The slow development in social policies resulted in increased poverty (Platt, 2005, p.1). </a:t>
            </a:r>
          </a:p>
          <a:p>
            <a:r>
              <a:rPr lang="en-GB" sz="1600" dirty="0"/>
              <a:t>1834 Poor Law Amendment</a:t>
            </a:r>
            <a:r>
              <a:rPr lang="en-GB" sz="1600" dirty="0">
                <a:effectLst/>
              </a:rPr>
              <a:t> and state schooling in 1870 were strategies adopted to reduce child poverty </a:t>
            </a:r>
            <a:r>
              <a:rPr lang="en-GB" sz="1600" dirty="0"/>
              <a:t>(Platt, 2005, p.1). </a:t>
            </a:r>
          </a:p>
          <a:p>
            <a:r>
              <a:rPr lang="en-US" sz="1600" dirty="0"/>
              <a:t>By 2001 relative child poverty was reduced by 1.2 million </a:t>
            </a:r>
            <a:r>
              <a:rPr lang="en-GB" sz="1600" dirty="0"/>
              <a:t>(Brewer, Clark, and Goodman, 2003).</a:t>
            </a:r>
          </a:p>
          <a:p>
            <a:r>
              <a:rPr lang="en-US" sz="1600" dirty="0"/>
              <a:t>In 2022 there are 4.1 million children living in relative poverty compared to 4 million in 2021 </a:t>
            </a:r>
            <a:r>
              <a:rPr lang="en-GB" sz="1600" dirty="0"/>
              <a:t>(CHILD POVERTY ACTION GROUP, 2022). </a:t>
            </a:r>
          </a:p>
          <a:p>
            <a:r>
              <a:rPr lang="en-GB" sz="1600" dirty="0"/>
              <a:t>Poverty arouses uncertainty and stress in a family and the theories of child development (Piaget, Vygotsky and James-Lange) suggest that a child needs a stable and prosperous environment for healthy development (cognitive, social, and emotional ).</a:t>
            </a:r>
          </a:p>
          <a:p>
            <a:endParaRPr lang="en-GB" sz="1800" dirty="0"/>
          </a:p>
          <a:p>
            <a:pPr marL="0" indent="0">
              <a:buNone/>
            </a:pPr>
            <a:endParaRPr lang="en-US" sz="1800" dirty="0">
              <a:solidFill>
                <a:schemeClr val="tx2"/>
              </a:solidFill>
            </a:endParaRPr>
          </a:p>
        </p:txBody>
      </p:sp>
    </p:spTree>
    <p:extLst>
      <p:ext uri="{BB962C8B-B14F-4D97-AF65-F5344CB8AC3E}">
        <p14:creationId xmlns:p14="http://schemas.microsoft.com/office/powerpoint/2010/main" val="1095715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22075C-6B37-F68B-A2AD-0BE711364241}"/>
              </a:ext>
            </a:extLst>
          </p:cNvPr>
          <p:cNvSpPr>
            <a:spLocks noGrp="1"/>
          </p:cNvSpPr>
          <p:nvPr>
            <p:ph type="title"/>
          </p:nvPr>
        </p:nvSpPr>
        <p:spPr>
          <a:xfrm>
            <a:off x="648929" y="557190"/>
            <a:ext cx="5181510" cy="1671569"/>
          </a:xfrm>
        </p:spPr>
        <p:txBody>
          <a:bodyPr>
            <a:normAutofit/>
          </a:bodyPr>
          <a:lstStyle/>
          <a:p>
            <a:r>
              <a:rPr lang="en-US" sz="4000" b="1" dirty="0"/>
              <a:t>Chapter 3. Methods </a:t>
            </a:r>
          </a:p>
        </p:txBody>
      </p:sp>
      <p:sp>
        <p:nvSpPr>
          <p:cNvPr id="3" name="Content Placeholder 2">
            <a:extLst>
              <a:ext uri="{FF2B5EF4-FFF2-40B4-BE49-F238E27FC236}">
                <a16:creationId xmlns:a16="http://schemas.microsoft.com/office/drawing/2014/main" id="{89D572B0-6407-C0F9-D49B-B1712075A647}"/>
              </a:ext>
            </a:extLst>
          </p:cNvPr>
          <p:cNvSpPr>
            <a:spLocks noGrp="1"/>
          </p:cNvSpPr>
          <p:nvPr>
            <p:ph idx="1"/>
          </p:nvPr>
        </p:nvSpPr>
        <p:spPr>
          <a:xfrm>
            <a:off x="648930" y="2406650"/>
            <a:ext cx="5181508" cy="3722438"/>
          </a:xfrm>
        </p:spPr>
        <p:txBody>
          <a:bodyPr>
            <a:normAutofit/>
          </a:bodyPr>
          <a:lstStyle/>
          <a:p>
            <a:r>
              <a:rPr lang="en-US" sz="1600" dirty="0"/>
              <a:t>The study conducted was a qualitative secondary research that has used a systematic literature review as a research method. </a:t>
            </a:r>
          </a:p>
          <a:p>
            <a:r>
              <a:rPr lang="en-US" sz="1600" dirty="0"/>
              <a:t>Qualitative research </a:t>
            </a:r>
            <a:r>
              <a:rPr lang="en-GB" sz="1600" dirty="0"/>
              <a:t>relies on subjective reports or articles that exemplify facts of how society thinks or acknowledges tests, surveys, and censuses (Grand Canyon University, 2022). </a:t>
            </a:r>
          </a:p>
          <a:p>
            <a:r>
              <a:rPr lang="en-GB" sz="1600" dirty="0"/>
              <a:t>Systematic literature review is the process of analysing past research with the scope of finding appropriate research on the chosen topic </a:t>
            </a:r>
            <a:r>
              <a:rPr lang="en-GB" sz="1600" dirty="0">
                <a:effectLst/>
              </a:rPr>
              <a:t>(Piper, 2013). </a:t>
            </a:r>
            <a:endParaRPr lang="en-GB" sz="1600" dirty="0"/>
          </a:p>
          <a:p>
            <a:pPr marL="0" indent="0">
              <a:buNone/>
            </a:pPr>
            <a:endParaRPr lang="en-US" sz="1900" dirty="0"/>
          </a:p>
        </p:txBody>
      </p:sp>
      <p:pic>
        <p:nvPicPr>
          <p:cNvPr id="5" name="Picture 4" descr="Stack of books">
            <a:extLst>
              <a:ext uri="{FF2B5EF4-FFF2-40B4-BE49-F238E27FC236}">
                <a16:creationId xmlns:a16="http://schemas.microsoft.com/office/drawing/2014/main" id="{5EA0E676-B0A3-822C-EECB-841D77D7CFB8}"/>
              </a:ext>
            </a:extLst>
          </p:cNvPr>
          <p:cNvPicPr>
            <a:picLocks noChangeAspect="1"/>
          </p:cNvPicPr>
          <p:nvPr/>
        </p:nvPicPr>
        <p:blipFill rotWithShape="1">
          <a:blip r:embed="rId2"/>
          <a:srcRect l="37503" r="4069" b="-1"/>
          <a:stretch/>
        </p:blipFill>
        <p:spPr>
          <a:xfrm>
            <a:off x="6189155" y="10"/>
            <a:ext cx="6002844" cy="6857990"/>
          </a:xfrm>
          <a:prstGeom prst="rect">
            <a:avLst/>
          </a:prstGeom>
          <a:effectLst/>
        </p:spPr>
      </p:pic>
    </p:spTree>
    <p:extLst>
      <p:ext uri="{BB962C8B-B14F-4D97-AF65-F5344CB8AC3E}">
        <p14:creationId xmlns:p14="http://schemas.microsoft.com/office/powerpoint/2010/main" val="2422477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23" name="Freeform: Shape 22">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CA50728B-2533-3305-38D9-3D53113D506C}"/>
              </a:ext>
            </a:extLst>
          </p:cNvPr>
          <p:cNvSpPr txBox="1"/>
          <p:nvPr/>
        </p:nvSpPr>
        <p:spPr>
          <a:xfrm>
            <a:off x="3050412" y="1987295"/>
            <a:ext cx="5709721" cy="4201469"/>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600" dirty="0"/>
              <a:t>Based on the aim of the study, 10 articles were selected and thoroughly analyzed.</a:t>
            </a:r>
          </a:p>
          <a:p>
            <a:pPr marL="285750" indent="-228600">
              <a:lnSpc>
                <a:spcPct val="90000"/>
              </a:lnSpc>
              <a:spcAft>
                <a:spcPts val="600"/>
              </a:spcAft>
              <a:buFont typeface="Arial" panose="020B0604020202020204" pitchFamily="34" charset="0"/>
              <a:buChar char="•"/>
            </a:pPr>
            <a:r>
              <a:rPr lang="en-US" sz="1600" dirty="0"/>
              <a:t>Prisma 2020 and CASP were the tools used for the literature review </a:t>
            </a:r>
          </a:p>
          <a:p>
            <a:pPr marL="285750" indent="-228600">
              <a:lnSpc>
                <a:spcPct val="90000"/>
              </a:lnSpc>
              <a:spcAft>
                <a:spcPts val="600"/>
              </a:spcAft>
              <a:buFont typeface="Arial" panose="020B0604020202020204" pitchFamily="34" charset="0"/>
              <a:buChar char="•"/>
            </a:pPr>
            <a:r>
              <a:rPr lang="en-US" sz="1600" dirty="0"/>
              <a:t>PubMed, ProQuest and ScienceDirect</a:t>
            </a:r>
            <a:r>
              <a:rPr lang="en-US" sz="1600" dirty="0">
                <a:effectLst/>
              </a:rPr>
              <a:t>  were the data base chosen. </a:t>
            </a:r>
          </a:p>
          <a:p>
            <a:pPr marL="285750" indent="-228600">
              <a:lnSpc>
                <a:spcPct val="90000"/>
              </a:lnSpc>
              <a:spcAft>
                <a:spcPts val="600"/>
              </a:spcAft>
              <a:buFont typeface="Arial" panose="020B0604020202020204" pitchFamily="34" charset="0"/>
              <a:buChar char="•"/>
            </a:pPr>
            <a:r>
              <a:rPr lang="en-US" sz="1600" dirty="0"/>
              <a:t>The chosen journals were dating from February 2012 do December 2022 peer-reviewed journals, published in English Language, researched in the United Kingdom, and specifically explored the effects of poverty on child’s cognitive, social, and emotional development.  </a:t>
            </a:r>
          </a:p>
          <a:p>
            <a:pPr marL="57150">
              <a:lnSpc>
                <a:spcPct val="90000"/>
              </a:lnSpc>
              <a:spcAft>
                <a:spcPts val="600"/>
              </a:spcAft>
            </a:pPr>
            <a:endParaRPr lang="en-US" sz="700" dirty="0">
              <a:solidFill>
                <a:schemeClr val="tx2"/>
              </a:solidFill>
            </a:endParaRPr>
          </a:p>
        </p:txBody>
      </p:sp>
      <p:grpSp>
        <p:nvGrpSpPr>
          <p:cNvPr id="18" name="Group 27">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9" name="Freeform: Shape 28">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9">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65309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0" name="Freeform: Shape 9">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984E2E4C-1462-4C0F-D675-8CA57AA697C3}"/>
              </a:ext>
            </a:extLst>
          </p:cNvPr>
          <p:cNvSpPr txBox="1"/>
          <p:nvPr/>
        </p:nvSpPr>
        <p:spPr>
          <a:xfrm>
            <a:off x="3050412" y="371060"/>
            <a:ext cx="5709721" cy="6321287"/>
          </a:xfrm>
          <a:prstGeom prst="rect">
            <a:avLst/>
          </a:prstGeom>
        </p:spPr>
        <p:txBody>
          <a:bodyPr vert="horz" lIns="91440" tIns="45720" rIns="91440" bIns="45720" rtlCol="0" anchor="t">
            <a:normAutofit/>
          </a:bodyPr>
          <a:lstStyle/>
          <a:p>
            <a:pPr>
              <a:lnSpc>
                <a:spcPct val="90000"/>
              </a:lnSpc>
              <a:spcAft>
                <a:spcPts val="600"/>
              </a:spcAft>
            </a:pPr>
            <a:r>
              <a:rPr lang="en-US" sz="1600" b="1" dirty="0"/>
              <a:t>Inclusion criteria </a:t>
            </a:r>
          </a:p>
          <a:p>
            <a:pPr>
              <a:lnSpc>
                <a:spcPct val="90000"/>
              </a:lnSpc>
              <a:spcAft>
                <a:spcPts val="600"/>
              </a:spcAft>
            </a:pPr>
            <a:r>
              <a:rPr lang="en-US" sz="1600" dirty="0"/>
              <a:t> </a:t>
            </a:r>
          </a:p>
          <a:p>
            <a:pPr lvl="0" indent="-228600">
              <a:lnSpc>
                <a:spcPct val="90000"/>
              </a:lnSpc>
              <a:spcAft>
                <a:spcPts val="600"/>
              </a:spcAft>
              <a:buFont typeface="Arial" panose="020B0604020202020204" pitchFamily="34" charset="0"/>
              <a:buChar char="•"/>
            </a:pPr>
            <a:r>
              <a:rPr lang="en-US" sz="1600" dirty="0"/>
              <a:t>Primary research published in peer-review academic journals</a:t>
            </a:r>
          </a:p>
          <a:p>
            <a:pPr lvl="0" indent="-228600">
              <a:lnSpc>
                <a:spcPct val="90000"/>
              </a:lnSpc>
              <a:spcAft>
                <a:spcPts val="600"/>
              </a:spcAft>
              <a:buFont typeface="Arial" panose="020B0604020202020204" pitchFamily="34" charset="0"/>
              <a:buChar char="•"/>
            </a:pPr>
            <a:r>
              <a:rPr lang="en-US" sz="1600" dirty="0"/>
              <a:t>Journals published in the United Kingdom</a:t>
            </a:r>
          </a:p>
          <a:p>
            <a:pPr lvl="0" indent="-228600">
              <a:lnSpc>
                <a:spcPct val="90000"/>
              </a:lnSpc>
              <a:spcAft>
                <a:spcPts val="600"/>
              </a:spcAft>
              <a:buFont typeface="Arial" panose="020B0604020202020204" pitchFamily="34" charset="0"/>
              <a:buChar char="•"/>
            </a:pPr>
            <a:r>
              <a:rPr lang="en-US" sz="1600" dirty="0"/>
              <a:t>Journals published from February 2012 to December 2022</a:t>
            </a:r>
          </a:p>
          <a:p>
            <a:pPr lvl="0" indent="-228600">
              <a:lnSpc>
                <a:spcPct val="90000"/>
              </a:lnSpc>
              <a:spcAft>
                <a:spcPts val="600"/>
              </a:spcAft>
              <a:buFont typeface="Arial" panose="020B0604020202020204" pitchFamily="34" charset="0"/>
              <a:buChar char="•"/>
            </a:pPr>
            <a:r>
              <a:rPr lang="en-US" sz="1600" dirty="0"/>
              <a:t>The sample of the research originating from the United Kingdom </a:t>
            </a:r>
          </a:p>
          <a:p>
            <a:pPr lvl="0" indent="-228600">
              <a:lnSpc>
                <a:spcPct val="90000"/>
              </a:lnSpc>
              <a:spcAft>
                <a:spcPts val="600"/>
              </a:spcAft>
              <a:buFont typeface="Arial" panose="020B0604020202020204" pitchFamily="34" charset="0"/>
              <a:buChar char="•"/>
            </a:pPr>
            <a:r>
              <a:rPr lang="en-US" sz="1600" dirty="0"/>
              <a:t>Journals containing the search terms in the Abstract or Title</a:t>
            </a:r>
          </a:p>
          <a:p>
            <a:pPr lvl="0" indent="-228600">
              <a:lnSpc>
                <a:spcPct val="90000"/>
              </a:lnSpc>
              <a:spcAft>
                <a:spcPts val="600"/>
              </a:spcAft>
              <a:buFont typeface="Arial" panose="020B0604020202020204" pitchFamily="34" charset="0"/>
              <a:buChar char="•"/>
            </a:pPr>
            <a:r>
              <a:rPr lang="en-US" sz="1600" dirty="0"/>
              <a:t>Journals concerning children but also adults (children's parents' experiences regarding the issue as well as children's parents' opinions on their children regarding the issue, teachers, legal guardians, etc.). </a:t>
            </a:r>
          </a:p>
          <a:p>
            <a:pPr lvl="0">
              <a:lnSpc>
                <a:spcPct val="90000"/>
              </a:lnSpc>
              <a:spcAft>
                <a:spcPts val="600"/>
              </a:spcAft>
            </a:pPr>
            <a:endParaRPr lang="en-US" sz="1600" dirty="0"/>
          </a:p>
          <a:p>
            <a:pPr>
              <a:lnSpc>
                <a:spcPct val="90000"/>
              </a:lnSpc>
              <a:spcAft>
                <a:spcPts val="600"/>
              </a:spcAft>
            </a:pPr>
            <a:r>
              <a:rPr lang="en-US" sz="1600" b="1" dirty="0"/>
              <a:t>Exclusion criteria</a:t>
            </a:r>
          </a:p>
          <a:p>
            <a:pPr>
              <a:lnSpc>
                <a:spcPct val="90000"/>
              </a:lnSpc>
              <a:spcAft>
                <a:spcPts val="600"/>
              </a:spcAft>
            </a:pPr>
            <a:endParaRPr lang="en-US" sz="1600" dirty="0"/>
          </a:p>
          <a:p>
            <a:pPr lvl="0" indent="-228600">
              <a:lnSpc>
                <a:spcPct val="90000"/>
              </a:lnSpc>
              <a:spcAft>
                <a:spcPts val="600"/>
              </a:spcAft>
              <a:buFont typeface="Arial" panose="020B0604020202020204" pitchFamily="34" charset="0"/>
              <a:buChar char="•"/>
            </a:pPr>
            <a:r>
              <a:rPr lang="en-US" sz="1600" dirty="0"/>
              <a:t>Any other type of publications but journals (e.g., books, dissertations, interviews)</a:t>
            </a:r>
          </a:p>
          <a:p>
            <a:pPr lvl="0" indent="-228600">
              <a:lnSpc>
                <a:spcPct val="90000"/>
              </a:lnSpc>
              <a:spcAft>
                <a:spcPts val="600"/>
              </a:spcAft>
              <a:buFont typeface="Arial" panose="020B0604020202020204" pitchFamily="34" charset="0"/>
              <a:buChar char="•"/>
            </a:pPr>
            <a:r>
              <a:rPr lang="en-US" sz="1600" dirty="0"/>
              <a:t>Literature Review publications </a:t>
            </a:r>
          </a:p>
          <a:p>
            <a:pPr lvl="0" indent="-228600">
              <a:lnSpc>
                <a:spcPct val="90000"/>
              </a:lnSpc>
              <a:spcAft>
                <a:spcPts val="600"/>
              </a:spcAft>
              <a:buFont typeface="Arial" panose="020B0604020202020204" pitchFamily="34" charset="0"/>
              <a:buChar char="•"/>
            </a:pPr>
            <a:r>
              <a:rPr lang="en-US" sz="1600" dirty="0"/>
              <a:t>Journals published in any other country than the United Kingdom </a:t>
            </a:r>
          </a:p>
          <a:p>
            <a:pPr lvl="0" indent="-228600">
              <a:lnSpc>
                <a:spcPct val="90000"/>
              </a:lnSpc>
              <a:spcAft>
                <a:spcPts val="600"/>
              </a:spcAft>
              <a:buFont typeface="Arial" panose="020B0604020202020204" pitchFamily="34" charset="0"/>
              <a:buChar char="•"/>
            </a:pPr>
            <a:r>
              <a:rPr lang="en-US" sz="1600" dirty="0"/>
              <a:t>Journals published before February 2012</a:t>
            </a:r>
          </a:p>
          <a:p>
            <a:pPr indent="-228600">
              <a:lnSpc>
                <a:spcPct val="90000"/>
              </a:lnSpc>
              <a:spcAft>
                <a:spcPts val="600"/>
              </a:spcAft>
              <a:buFont typeface="Arial" panose="020B0604020202020204" pitchFamily="34" charset="0"/>
              <a:buChar char="•"/>
            </a:pPr>
            <a:r>
              <a:rPr lang="en-US" sz="1600" dirty="0"/>
              <a:t>Journals that were published in any other language but English</a:t>
            </a:r>
            <a:r>
              <a:rPr lang="en-US" sz="1600" dirty="0">
                <a:effectLst/>
              </a:rPr>
              <a:t> </a:t>
            </a:r>
            <a:endParaRPr lang="en-US" sz="1600" dirty="0"/>
          </a:p>
          <a:p>
            <a:pPr indent="-228600">
              <a:lnSpc>
                <a:spcPct val="90000"/>
              </a:lnSpc>
              <a:spcAft>
                <a:spcPts val="600"/>
              </a:spcAft>
              <a:buFont typeface="Arial" panose="020B0604020202020204" pitchFamily="34" charset="0"/>
              <a:buChar char="•"/>
            </a:pPr>
            <a:endParaRPr lang="en-US" sz="500" dirty="0">
              <a:solidFill>
                <a:schemeClr val="tx2"/>
              </a:solidFill>
            </a:endParaRPr>
          </a:p>
        </p:txBody>
      </p:sp>
      <p:grpSp>
        <p:nvGrpSpPr>
          <p:cNvPr id="15" name="Group 14">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6" name="Freeform: Shape 15">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9422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E7070-35F2-EF88-14C7-403DF30B7C7B}"/>
              </a:ext>
            </a:extLst>
          </p:cNvPr>
          <p:cNvSpPr>
            <a:spLocks noGrp="1"/>
          </p:cNvSpPr>
          <p:nvPr>
            <p:ph type="title"/>
          </p:nvPr>
        </p:nvSpPr>
        <p:spPr>
          <a:xfrm>
            <a:off x="6094105" y="52997"/>
            <a:ext cx="4977976" cy="1881820"/>
          </a:xfrm>
        </p:spPr>
        <p:txBody>
          <a:bodyPr>
            <a:normAutofit/>
          </a:bodyPr>
          <a:lstStyle/>
          <a:p>
            <a:r>
              <a:rPr lang="en-US" sz="4000" b="1" dirty="0"/>
              <a:t>Chapter 4. Results and Discussion </a:t>
            </a:r>
          </a:p>
        </p:txBody>
      </p:sp>
      <p:pic>
        <p:nvPicPr>
          <p:cNvPr id="7" name="Graphic 6" descr="Statistics">
            <a:extLst>
              <a:ext uri="{FF2B5EF4-FFF2-40B4-BE49-F238E27FC236}">
                <a16:creationId xmlns:a16="http://schemas.microsoft.com/office/drawing/2014/main" id="{7C932FAF-118B-1377-E38A-1D1826B155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3565AFF4-ADF2-2353-DD95-9B09CBC1DC19}"/>
              </a:ext>
            </a:extLst>
          </p:cNvPr>
          <p:cNvSpPr>
            <a:spLocks noGrp="1"/>
          </p:cNvSpPr>
          <p:nvPr>
            <p:ph idx="1"/>
          </p:nvPr>
        </p:nvSpPr>
        <p:spPr>
          <a:xfrm>
            <a:off x="6090574" y="1272210"/>
            <a:ext cx="4977578" cy="5420138"/>
          </a:xfrm>
        </p:spPr>
        <p:txBody>
          <a:bodyPr anchor="ctr">
            <a:normAutofit/>
          </a:bodyPr>
          <a:lstStyle/>
          <a:p>
            <a:r>
              <a:rPr lang="en-US" sz="1600" dirty="0"/>
              <a:t>The initial database search generated 95 journals. </a:t>
            </a:r>
          </a:p>
          <a:p>
            <a:r>
              <a:rPr lang="en-GB" sz="1600" dirty="0"/>
              <a:t>32 journals have been selected for the abstract screening after 5 were removed as replications, 32 were removed because they were not eligible according to the CASP tool and 23 were removed for other reasons. </a:t>
            </a:r>
          </a:p>
          <a:p>
            <a:r>
              <a:rPr lang="en-GB" sz="1600" dirty="0"/>
              <a:t>17 journals have been selected to be read entirely to specify whether they were suitable for conclusive inclusion and a further 7 have been removed because they did not meet the inclusion criteria of this literature review. </a:t>
            </a:r>
          </a:p>
          <a:p>
            <a:r>
              <a:rPr lang="en-GB" sz="1600" dirty="0"/>
              <a:t>10 journals have been selected for qualitative examination as they were regarded to fulfil the inclusion criteria, therefore, eligible</a:t>
            </a:r>
            <a:r>
              <a:rPr lang="en-GB" sz="1600" dirty="0">
                <a:effectLst/>
              </a:rPr>
              <a:t> </a:t>
            </a:r>
            <a:endParaRPr lang="en-US" sz="1600" dirty="0"/>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4040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1C2CA5CF-09B1-E18C-2E9C-6ACA80E5B6B8}"/>
              </a:ext>
            </a:extLst>
          </p:cNvPr>
          <p:cNvSpPr txBox="1"/>
          <p:nvPr/>
        </p:nvSpPr>
        <p:spPr>
          <a:xfrm>
            <a:off x="1179226" y="2382977"/>
            <a:ext cx="9833548" cy="3792536"/>
          </a:xfrm>
          <a:prstGeom prst="rect">
            <a:avLst/>
          </a:prstGeom>
        </p:spPr>
        <p:txBody>
          <a:bodyPr vert="horz" lIns="91440" tIns="45720" rIns="91440" bIns="45720" rtlCol="0">
            <a:normAutofit/>
          </a:bodyPr>
          <a:lstStyle/>
          <a:p>
            <a:pPr marL="57150">
              <a:lnSpc>
                <a:spcPct val="90000"/>
              </a:lnSpc>
              <a:spcAft>
                <a:spcPts val="600"/>
              </a:spcAft>
            </a:pPr>
            <a:r>
              <a:rPr lang="en-US" sz="1600" b="1" dirty="0"/>
              <a:t>The aims of the studies selected for this literature review ranged. </a:t>
            </a:r>
          </a:p>
          <a:p>
            <a:pPr marL="285750" indent="-228600">
              <a:lnSpc>
                <a:spcPct val="90000"/>
              </a:lnSpc>
              <a:spcAft>
                <a:spcPts val="600"/>
              </a:spcAft>
              <a:buFont typeface="Arial" panose="020B0604020202020204" pitchFamily="34" charset="0"/>
              <a:buChar char="•"/>
            </a:pPr>
            <a:r>
              <a:rPr lang="en-US" sz="1600" dirty="0"/>
              <a:t>Most of the studies primary aims were to evaluate the association/connection between child poverty and child cognitive, social, and emotional development. </a:t>
            </a:r>
          </a:p>
          <a:p>
            <a:pPr marL="285750" indent="-228600">
              <a:lnSpc>
                <a:spcPct val="90000"/>
              </a:lnSpc>
              <a:spcAft>
                <a:spcPts val="600"/>
              </a:spcAft>
              <a:buFont typeface="Arial" panose="020B0604020202020204" pitchFamily="34" charset="0"/>
              <a:buChar char="•"/>
            </a:pPr>
            <a:r>
              <a:rPr lang="en-US" sz="1600" dirty="0"/>
              <a:t>The relationship between household instability, maternal psychological distress and brain connectome development on cognitive development. </a:t>
            </a:r>
          </a:p>
          <a:p>
            <a:pPr marL="285750" indent="-228600">
              <a:lnSpc>
                <a:spcPct val="90000"/>
              </a:lnSpc>
              <a:spcAft>
                <a:spcPts val="600"/>
              </a:spcAft>
              <a:buFont typeface="Arial" panose="020B0604020202020204" pitchFamily="34" charset="0"/>
              <a:buChar char="•"/>
            </a:pPr>
            <a:r>
              <a:rPr lang="en-US" sz="1600" dirty="0"/>
              <a:t>Explored the efficacy of school interventions namely philosophy for children.</a:t>
            </a:r>
          </a:p>
          <a:p>
            <a:pPr marL="285750" indent="-228600">
              <a:lnSpc>
                <a:spcPct val="90000"/>
              </a:lnSpc>
              <a:spcAft>
                <a:spcPts val="600"/>
              </a:spcAft>
              <a:buFont typeface="Arial" panose="020B0604020202020204" pitchFamily="34" charset="0"/>
              <a:buChar char="•"/>
            </a:pPr>
            <a:r>
              <a:rPr lang="en-US" sz="1600" dirty="0"/>
              <a:t>Explore the efficacy of video interaction guidance as an intervention to help improve families' mental well-being with new-born. </a:t>
            </a:r>
          </a:p>
          <a:p>
            <a:pPr indent="-228600">
              <a:lnSpc>
                <a:spcPct val="90000"/>
              </a:lnSpc>
              <a:spcAft>
                <a:spcPts val="600"/>
              </a:spcAft>
              <a:buFont typeface="Arial" panose="020B0604020202020204" pitchFamily="34" charset="0"/>
              <a:buChar char="•"/>
            </a:pPr>
            <a:endParaRPr lang="en-US" sz="15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06745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A2349FA-4808-9CE3-2695-266E6C5C24F2}"/>
              </a:ext>
            </a:extLst>
          </p:cNvPr>
          <p:cNvSpPr>
            <a:spLocks noGrp="1"/>
          </p:cNvSpPr>
          <p:nvPr>
            <p:ph type="title"/>
          </p:nvPr>
        </p:nvSpPr>
        <p:spPr>
          <a:xfrm>
            <a:off x="9984" y="1401859"/>
            <a:ext cx="3992173" cy="4054282"/>
          </a:xfrm>
        </p:spPr>
        <p:txBody>
          <a:bodyPr>
            <a:normAutofit/>
          </a:bodyPr>
          <a:lstStyle/>
          <a:p>
            <a:r>
              <a:rPr lang="en-US" sz="4000" b="1" dirty="0"/>
              <a:t>Emerged themes </a:t>
            </a:r>
          </a:p>
        </p:txBody>
      </p:sp>
      <p:grpSp>
        <p:nvGrpSpPr>
          <p:cNvPr id="1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0155155-4BFD-A9EB-EA5C-071E990759B0}"/>
              </a:ext>
            </a:extLst>
          </p:cNvPr>
          <p:cNvSpPr>
            <a:spLocks noGrp="1"/>
          </p:cNvSpPr>
          <p:nvPr>
            <p:ph idx="1"/>
          </p:nvPr>
        </p:nvSpPr>
        <p:spPr>
          <a:xfrm>
            <a:off x="4452731" y="887896"/>
            <a:ext cx="6941602" cy="6718851"/>
          </a:xfrm>
        </p:spPr>
        <p:txBody>
          <a:bodyPr anchor="ctr">
            <a:normAutofit/>
          </a:bodyPr>
          <a:lstStyle/>
          <a:p>
            <a:pPr marL="0" indent="0">
              <a:buNone/>
            </a:pPr>
            <a:r>
              <a:rPr lang="en-GB" sz="1600" b="1" dirty="0"/>
              <a:t>Economic hardship undermines cognitive functioning</a:t>
            </a:r>
          </a:p>
          <a:p>
            <a:r>
              <a:rPr lang="en-GB" sz="1400" dirty="0"/>
              <a:t>It has ben found that the frontal lobes of the brain of children who experienced poverty in childhood were less developed (24%) (brain connectomes of cognitive abilities), also children were experiencing speech, behaviour, relationship and hyperactivity difficulties.  Cognitive development is necessary because it equips children with the standards to be thoughtful and think about the environment surrounding them (Finn, et. al, 2014). </a:t>
            </a:r>
          </a:p>
          <a:p>
            <a:pPr marL="0" indent="0">
              <a:buNone/>
            </a:pPr>
            <a:r>
              <a:rPr lang="en-GB" sz="1600" b="1" dirty="0"/>
              <a:t>Parental distress was an important mediator</a:t>
            </a:r>
          </a:p>
          <a:p>
            <a:r>
              <a:rPr lang="en-GB" sz="1400" dirty="0"/>
              <a:t>Research show that constant poverty causes parental distress and that is a significant mediator in a child's social development, especially mother distress. Parents suffering from depression and anxiety are not able to offer maximum affection to their children and that can affect the child’s social development (Reeves and Krause, 2019). </a:t>
            </a:r>
          </a:p>
          <a:p>
            <a:pPr marL="0" indent="0">
              <a:buNone/>
            </a:pPr>
            <a:r>
              <a:rPr lang="en-GB" sz="1600" b="1" dirty="0"/>
              <a:t>Adverse childhood experiences shape economic and health outcomes</a:t>
            </a:r>
          </a:p>
          <a:p>
            <a:r>
              <a:rPr lang="en-GB" sz="1400" dirty="0"/>
              <a:t>High probability of experiencing poverty and health issues later in life. That can be explained by the the impact of poverty on child brain development, demonstrating that a lack of material resources leaves a permanent mark on children's cognitive potential (</a:t>
            </a:r>
            <a:r>
              <a:rPr lang="en-GB" sz="1400" dirty="0" err="1"/>
              <a:t>Schurer</a:t>
            </a:r>
            <a:r>
              <a:rPr lang="en-GB" sz="1400" dirty="0"/>
              <a:t> and </a:t>
            </a:r>
            <a:r>
              <a:rPr lang="en-GB" sz="1400" dirty="0" err="1"/>
              <a:t>Trajkovsky</a:t>
            </a:r>
            <a:r>
              <a:rPr lang="en-GB" sz="1400" dirty="0"/>
              <a:t>, 2018).</a:t>
            </a:r>
          </a:p>
          <a:p>
            <a:pPr marL="0" indent="0">
              <a:buNone/>
            </a:pPr>
            <a:r>
              <a:rPr lang="en-GB" sz="1600" b="1" dirty="0"/>
              <a:t>The role of the school as an intervention</a:t>
            </a:r>
          </a:p>
          <a:p>
            <a:r>
              <a:rPr lang="en-GB" sz="1400" dirty="0"/>
              <a:t>P4C (philosophy for children) can help children who are experiencing poverty with social and communication skills, also stability, compassion, fairness and justice. NFER (2021) suggests that philosophy for children is particularly helpful for children growing up in poverty because it helps them develop reading skills but also, it helps with mathematics, confidence and self-esteem</a:t>
            </a:r>
            <a:r>
              <a:rPr lang="en-GB" sz="1600" dirty="0"/>
              <a:t>. </a:t>
            </a:r>
          </a:p>
          <a:p>
            <a:endParaRPr lang="en-GB" sz="900" dirty="0">
              <a:solidFill>
                <a:schemeClr val="tx2"/>
              </a:solidFill>
            </a:endParaRPr>
          </a:p>
          <a:p>
            <a:endParaRPr lang="en-GB" sz="900" dirty="0">
              <a:solidFill>
                <a:schemeClr val="tx2"/>
              </a:solidFill>
            </a:endParaRPr>
          </a:p>
          <a:p>
            <a:endParaRPr lang="en-GB" sz="900" dirty="0">
              <a:solidFill>
                <a:schemeClr val="tx2"/>
              </a:solidFill>
            </a:endParaRPr>
          </a:p>
          <a:p>
            <a:pPr marL="0" indent="0">
              <a:buNone/>
            </a:pPr>
            <a:endParaRPr lang="en-GB" sz="900" dirty="0">
              <a:solidFill>
                <a:schemeClr val="tx2"/>
              </a:solidFill>
            </a:endParaRPr>
          </a:p>
          <a:p>
            <a:endParaRPr lang="en-GB" sz="900" dirty="0">
              <a:solidFill>
                <a:schemeClr val="tx2"/>
              </a:solidFill>
            </a:endParaRPr>
          </a:p>
          <a:p>
            <a:pPr marL="0" indent="0">
              <a:buNone/>
            </a:pPr>
            <a:endParaRPr lang="en-US" sz="900" dirty="0">
              <a:solidFill>
                <a:schemeClr val="tx2"/>
              </a:solidFill>
            </a:endParaRP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37385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D22F1E6-805A-5D23-BEE1-DD520FBD83F8}"/>
              </a:ext>
            </a:extLst>
          </p:cNvPr>
          <p:cNvSpPr>
            <a:spLocks noGrp="1"/>
          </p:cNvSpPr>
          <p:nvPr>
            <p:ph type="title"/>
          </p:nvPr>
        </p:nvSpPr>
        <p:spPr>
          <a:xfrm>
            <a:off x="804672" y="2053641"/>
            <a:ext cx="3669161" cy="2760098"/>
          </a:xfrm>
        </p:spPr>
        <p:txBody>
          <a:bodyPr>
            <a:normAutofit/>
          </a:bodyPr>
          <a:lstStyle/>
          <a:p>
            <a:r>
              <a:rPr lang="en-US" sz="4000" b="1" dirty="0"/>
              <a:t>Chapter 5. Conclusion and recommendations </a:t>
            </a:r>
          </a:p>
        </p:txBody>
      </p:sp>
      <p:sp>
        <p:nvSpPr>
          <p:cNvPr id="3" name="Content Placeholder 2">
            <a:extLst>
              <a:ext uri="{FF2B5EF4-FFF2-40B4-BE49-F238E27FC236}">
                <a16:creationId xmlns:a16="http://schemas.microsoft.com/office/drawing/2014/main" id="{AD008F8C-76F0-6C11-A98F-D113B7109B15}"/>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US" sz="1600" b="1" dirty="0"/>
              <a:t>Conclusion </a:t>
            </a:r>
          </a:p>
          <a:p>
            <a:r>
              <a:rPr lang="en-GB" sz="1600" dirty="0"/>
              <a:t>Poverty is a health inequality that affects everyone regardless of their age. Yet children, are more susceptible to economic deprivation because they depend on adults, they are not able to procure their own money or other things that they need, subsequently, if the family is poor the child is too.                                                                  Likewise, to develop healthy physical growth as well as do well in school, and speech, develop good emotional and understanding abilities as well as the ability to understand themselves and others and form good relationships children need to grow up with adequate necessities. Therefore, poverty does not only deprive children of finances, nutrition, and water, but it also affects their cognitive, social, and emotional development. </a:t>
            </a:r>
          </a:p>
          <a:p>
            <a:endParaRPr lang="en-US" sz="1800" dirty="0">
              <a:solidFill>
                <a:schemeClr val="tx2"/>
              </a:solidFill>
            </a:endParaRPr>
          </a:p>
        </p:txBody>
      </p:sp>
    </p:spTree>
    <p:extLst>
      <p:ext uri="{BB962C8B-B14F-4D97-AF65-F5344CB8AC3E}">
        <p14:creationId xmlns:p14="http://schemas.microsoft.com/office/powerpoint/2010/main" val="3724148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 name="Group 1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2" name="Freeform: Shape 1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BD9D4517-5939-6E63-82CB-C55183208A3D}"/>
              </a:ext>
            </a:extLst>
          </p:cNvPr>
          <p:cNvSpPr txBox="1"/>
          <p:nvPr/>
        </p:nvSpPr>
        <p:spPr>
          <a:xfrm>
            <a:off x="1086678" y="1616765"/>
            <a:ext cx="9925943" cy="3519453"/>
          </a:xfrm>
          <a:prstGeom prst="rect">
            <a:avLst/>
          </a:prstGeom>
        </p:spPr>
        <p:txBody>
          <a:bodyPr vert="horz" lIns="91440" tIns="45720" rIns="91440" bIns="45720" rtlCol="0">
            <a:normAutofit/>
          </a:bodyPr>
          <a:lstStyle/>
          <a:p>
            <a:pPr>
              <a:lnSpc>
                <a:spcPct val="90000"/>
              </a:lnSpc>
              <a:spcAft>
                <a:spcPts val="600"/>
              </a:spcAft>
            </a:pPr>
            <a:r>
              <a:rPr lang="en-US" sz="1600" b="1" dirty="0"/>
              <a:t>Recommendations</a:t>
            </a:r>
          </a:p>
          <a:p>
            <a:pPr marL="285750" indent="-228600">
              <a:lnSpc>
                <a:spcPct val="90000"/>
              </a:lnSpc>
              <a:spcAft>
                <a:spcPts val="600"/>
              </a:spcAft>
              <a:buFont typeface="Arial" panose="020B0604020202020204" pitchFamily="34" charset="0"/>
              <a:buChar char="•"/>
            </a:pPr>
            <a:r>
              <a:rPr lang="en-US" sz="1600" dirty="0"/>
              <a:t> Bronfenbrenner’s theory states that child development is influenced by families, but also by the associations of the broader </a:t>
            </a:r>
            <a:r>
              <a:rPr lang="en-US" sz="1600"/>
              <a:t>environment, school </a:t>
            </a:r>
            <a:r>
              <a:rPr lang="en-US" sz="1600" dirty="0"/>
              <a:t>for example (Guy-Evans, 2020).</a:t>
            </a:r>
          </a:p>
          <a:p>
            <a:pPr marL="285750" indent="-228600">
              <a:lnSpc>
                <a:spcPct val="90000"/>
              </a:lnSpc>
              <a:spcAft>
                <a:spcPts val="600"/>
              </a:spcAft>
              <a:buFont typeface="Arial" panose="020B0604020202020204" pitchFamily="34" charset="0"/>
              <a:buChar char="•"/>
            </a:pPr>
            <a:r>
              <a:rPr lang="en-US" sz="1600" dirty="0"/>
              <a:t> In the UK parental leave is unpaid, however, parents are entitled to have the equivalent of 18 weeks off per child and it must be claimed until the child turns 18 years old (</a:t>
            </a:r>
            <a:r>
              <a:rPr lang="en-US" sz="1600" dirty="0" err="1"/>
              <a:t>Gov.UK</a:t>
            </a:r>
            <a:r>
              <a:rPr lang="en-US" sz="1600" dirty="0"/>
              <a:t>, 2022).                                                                Sweden for example, parental leave is fully paid and is equivalent to 480 days per child, therefore UK government should do something similar (Children in Sweden, 2022). </a:t>
            </a:r>
          </a:p>
          <a:p>
            <a:pPr marL="285750" indent="-228600">
              <a:lnSpc>
                <a:spcPct val="90000"/>
              </a:lnSpc>
              <a:spcAft>
                <a:spcPts val="600"/>
              </a:spcAft>
              <a:buFont typeface="Arial" panose="020B0604020202020204" pitchFamily="34" charset="0"/>
              <a:buChar char="•"/>
            </a:pPr>
            <a:r>
              <a:rPr lang="en-US" sz="1600" dirty="0"/>
              <a:t>Because education is the basis of eradicating poverty and facilitating financial growth and research shows that if the head of the family has increased schooling there are minimal chances of the family being impoverished (Majumder, et. al, 2017).                                                                                                                                                     Schools in Sweden are working with various institutions to stimulate children's interest in technology and entrepreneurship, and they have a special program that both teaches and encourages children to create things which are submitted to an annual competition (Children in Sweden, 2022). </a:t>
            </a:r>
          </a:p>
          <a:p>
            <a:pPr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endParaRPr lang="en-US" sz="1100" dirty="0">
              <a:solidFill>
                <a:schemeClr val="tx2"/>
              </a:solidFill>
            </a:endParaRPr>
          </a:p>
          <a:p>
            <a:pPr indent="-228600">
              <a:lnSpc>
                <a:spcPct val="90000"/>
              </a:lnSpc>
              <a:spcAft>
                <a:spcPts val="600"/>
              </a:spcAft>
              <a:buFont typeface="Arial" panose="020B0604020202020204" pitchFamily="34" charset="0"/>
              <a:buChar char="•"/>
            </a:pPr>
            <a:endParaRPr lang="en-US" sz="1100" dirty="0">
              <a:solidFill>
                <a:schemeClr val="tx2"/>
              </a:solidFill>
            </a:endParaRPr>
          </a:p>
        </p:txBody>
      </p:sp>
      <p:grpSp>
        <p:nvGrpSpPr>
          <p:cNvPr id="17" name="Group 1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8" name="Freeform: Shape 1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09928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07148-DF46-6440-6033-D4E1D5785D90}"/>
              </a:ext>
            </a:extLst>
          </p:cNvPr>
          <p:cNvSpPr>
            <a:spLocks noGrp="1"/>
          </p:cNvSpPr>
          <p:nvPr>
            <p:ph type="title"/>
          </p:nvPr>
        </p:nvSpPr>
        <p:spPr>
          <a:xfrm>
            <a:off x="838200" y="365125"/>
            <a:ext cx="10515600" cy="536023"/>
          </a:xfrm>
        </p:spPr>
        <p:txBody>
          <a:bodyPr>
            <a:normAutofit fontScale="90000"/>
          </a:bodyPr>
          <a:lstStyle/>
          <a:p>
            <a:r>
              <a:rPr lang="en-US" dirty="0"/>
              <a:t>References </a:t>
            </a:r>
          </a:p>
        </p:txBody>
      </p:sp>
      <p:sp>
        <p:nvSpPr>
          <p:cNvPr id="3" name="Content Placeholder 2">
            <a:extLst>
              <a:ext uri="{FF2B5EF4-FFF2-40B4-BE49-F238E27FC236}">
                <a16:creationId xmlns:a16="http://schemas.microsoft.com/office/drawing/2014/main" id="{906AC946-F9C1-ED9D-656B-FD30C85DFDCD}"/>
              </a:ext>
            </a:extLst>
          </p:cNvPr>
          <p:cNvSpPr>
            <a:spLocks noGrp="1"/>
          </p:cNvSpPr>
          <p:nvPr>
            <p:ph idx="1"/>
          </p:nvPr>
        </p:nvSpPr>
        <p:spPr>
          <a:xfrm>
            <a:off x="838200" y="901148"/>
            <a:ext cx="10515600" cy="5791200"/>
          </a:xfrm>
        </p:spPr>
        <p:txBody>
          <a:bodyPr>
            <a:normAutofit/>
          </a:bodyPr>
          <a:lstStyle/>
          <a:p>
            <a:pPr marL="0" indent="0">
              <a:buNone/>
            </a:pPr>
            <a:r>
              <a:rPr lang="en-GB" sz="1600" dirty="0"/>
              <a:t>Brewer, M., Clark, T., and Goodman, A. (2003) ‘What Really Happened to Child Poverty in the UK under Labour's First Term?’, The Economic Journal, 113(488), pp. F240-F257. </a:t>
            </a:r>
          </a:p>
          <a:p>
            <a:pPr marL="0" indent="0">
              <a:buNone/>
            </a:pPr>
            <a:r>
              <a:rPr lang="en-GB" sz="1600" dirty="0" err="1"/>
              <a:t>Crowley,K</a:t>
            </a:r>
            <a:r>
              <a:rPr lang="en-GB" sz="1600" dirty="0"/>
              <a:t>. (2013) </a:t>
            </a:r>
            <a:r>
              <a:rPr lang="en-GB" sz="1600" i="1" dirty="0"/>
              <a:t>Child Development</a:t>
            </a:r>
            <a:r>
              <a:rPr lang="en-GB" sz="1600" dirty="0"/>
              <a:t> [Online]. Available at: </a:t>
            </a:r>
            <a:r>
              <a:rPr lang="en-GB" sz="1600" u="sng" dirty="0">
                <a:hlinkClick r:id="rId2"/>
              </a:rPr>
              <a:t>https://uk.sagepub.com/sites/default/files/upm-binaries/62005_Crowley.pdf</a:t>
            </a:r>
            <a:r>
              <a:rPr lang="en-GB" sz="1600" dirty="0"/>
              <a:t> (Accessed: 28 March 2022).</a:t>
            </a:r>
          </a:p>
          <a:p>
            <a:pPr marL="0" indent="0">
              <a:buNone/>
            </a:pPr>
            <a:r>
              <a:rPr lang="en-GB" sz="1600" dirty="0"/>
              <a:t>CHILD POVERTY </a:t>
            </a:r>
            <a:r>
              <a:rPr lang="en-GB" sz="1600" i="1" dirty="0"/>
              <a:t>ACTION</a:t>
            </a:r>
            <a:r>
              <a:rPr lang="en-GB" sz="1600" dirty="0"/>
              <a:t> GROUP (2022) </a:t>
            </a:r>
            <a:r>
              <a:rPr lang="en-GB" sz="1600" i="1" dirty="0"/>
              <a:t>RECENT HISTORY OF UK CHILD POVERTY </a:t>
            </a:r>
            <a:r>
              <a:rPr lang="en-GB" sz="1600" dirty="0"/>
              <a:t>[Online]. Available at: </a:t>
            </a:r>
            <a:r>
              <a:rPr lang="en-GB" sz="1600" u="sng" dirty="0">
                <a:hlinkClick r:id="rId3"/>
              </a:rPr>
              <a:t>https://cpag.org.uk/recent-history-uk-child-poverty</a:t>
            </a:r>
            <a:r>
              <a:rPr lang="en-GB" sz="1600" dirty="0"/>
              <a:t> (Accessed: 29 June 2022).</a:t>
            </a:r>
          </a:p>
          <a:p>
            <a:pPr marL="0" indent="0">
              <a:buNone/>
            </a:pPr>
            <a:r>
              <a:rPr lang="en-GB" sz="1600" dirty="0"/>
              <a:t>Children in Sweden (2022) </a:t>
            </a:r>
            <a:r>
              <a:rPr lang="en-GB" sz="1600" i="1" dirty="0"/>
              <a:t>Strong rights and school for all. Here are 10 aspects of children’s lives in Sweden</a:t>
            </a:r>
            <a:r>
              <a:rPr lang="en-GB" sz="1600" dirty="0"/>
              <a:t> [Online]. Available at: </a:t>
            </a:r>
            <a:r>
              <a:rPr lang="en-GB" sz="1600" u="sng" dirty="0">
                <a:hlinkClick r:id="rId4"/>
              </a:rPr>
              <a:t>https://sweden.se/life/society/children-in-sweden</a:t>
            </a:r>
            <a:r>
              <a:rPr lang="en-GB" sz="1600" dirty="0"/>
              <a:t> (Accessed: 28 August 2022). </a:t>
            </a:r>
          </a:p>
          <a:p>
            <a:pPr marL="0" indent="0">
              <a:buNone/>
            </a:pPr>
            <a:r>
              <a:rPr lang="en-GB" sz="1600" dirty="0"/>
              <a:t>Francis-Devine, B. (2021) </a:t>
            </a:r>
            <a:r>
              <a:rPr lang="en-GB" sz="1600" i="1" dirty="0"/>
              <a:t>Poverty in the UK: statistics</a:t>
            </a:r>
            <a:r>
              <a:rPr lang="en-GB" sz="1600" dirty="0"/>
              <a:t> [Online]. Available at: </a:t>
            </a:r>
            <a:r>
              <a:rPr lang="en-GB" sz="1600" u="sng" dirty="0">
                <a:hlinkClick r:id="rId5"/>
              </a:rPr>
              <a:t>https://researchbriefings.files.parliament.uk/documents/SN07096/SN07096.pdf</a:t>
            </a:r>
            <a:r>
              <a:rPr lang="en-GB" sz="1600" dirty="0"/>
              <a:t> (Accessed: 27 March 2022). </a:t>
            </a:r>
          </a:p>
          <a:p>
            <a:pPr marL="0" indent="0">
              <a:buNone/>
            </a:pPr>
            <a:r>
              <a:rPr lang="en-GB" sz="1600" dirty="0"/>
              <a:t>Finn, A. S., et. al (2014) ‘Cognitive Skills, Student Achievement Tests, and Schools’, </a:t>
            </a:r>
            <a:r>
              <a:rPr lang="en-GB" sz="1600" i="1" dirty="0"/>
              <a:t>Psychological Science</a:t>
            </a:r>
            <a:r>
              <a:rPr lang="en-GB" sz="1600" dirty="0"/>
              <a:t>, 25(3). </a:t>
            </a:r>
          </a:p>
          <a:p>
            <a:pPr marL="0" indent="0">
              <a:buNone/>
            </a:pPr>
            <a:r>
              <a:rPr lang="en-GB" sz="1600" dirty="0"/>
              <a:t>Gordon, D. and </a:t>
            </a:r>
            <a:r>
              <a:rPr lang="en-GB" sz="1600" dirty="0" err="1"/>
              <a:t>Nandy</a:t>
            </a:r>
            <a:r>
              <a:rPr lang="en-GB" sz="1600" dirty="0"/>
              <a:t>, S. (2012) </a:t>
            </a:r>
            <a:r>
              <a:rPr lang="en-GB" sz="1600" i="1" dirty="0"/>
              <a:t>Measuring child poverty and depravation</a:t>
            </a:r>
            <a:r>
              <a:rPr lang="en-GB" sz="1600" dirty="0"/>
              <a:t>. Great Britain: The Policy Press. </a:t>
            </a:r>
          </a:p>
          <a:p>
            <a:pPr marL="0" indent="0">
              <a:buNone/>
            </a:pPr>
            <a:r>
              <a:rPr lang="en-GB" sz="1600" dirty="0"/>
              <a:t>Grand Canyon University (2022) What is Qualitative vs. Quantitative Study? [Online]. Available at: </a:t>
            </a:r>
            <a:r>
              <a:rPr lang="en-GB" sz="1600" u="sng" dirty="0">
                <a:hlinkClick r:id="rId6"/>
              </a:rPr>
              <a:t>https://www.gcu.edu/blog/doctoral-journey/what-qualitative-vs-quantitative-study#:~:text=Quantitative%20studies%20rely%20on%20numerical,think%20or%20respond%20within%20society</a:t>
            </a:r>
            <a:r>
              <a:rPr lang="en-GB" sz="1600" dirty="0"/>
              <a:t>. (Accessed: 18 July 2022). </a:t>
            </a:r>
          </a:p>
          <a:p>
            <a:pPr marL="0" indent="0">
              <a:buNone/>
            </a:pPr>
            <a:r>
              <a:rPr lang="en-GB" sz="1600" dirty="0" err="1"/>
              <a:t>Gorard</a:t>
            </a:r>
            <a:r>
              <a:rPr lang="en-GB" sz="1600" dirty="0"/>
              <a:t>, S., Siddiqui, N. and See, B. H. (2016) ‘Can ‘Philosophy for Children’ Improve Primary School Attainment?’, </a:t>
            </a:r>
            <a:r>
              <a:rPr lang="en-GB" sz="1600" i="1" dirty="0"/>
              <a:t>Journal of Philosophy of Education</a:t>
            </a:r>
            <a:r>
              <a:rPr lang="en-GB" sz="1600" dirty="0"/>
              <a:t>, 51(1), pp. 5-22. </a:t>
            </a:r>
          </a:p>
          <a:p>
            <a:pPr marL="0" indent="0">
              <a:buNone/>
            </a:pPr>
            <a:endParaRPr lang="en-GB" sz="1600" dirty="0"/>
          </a:p>
          <a:p>
            <a:pPr marL="0" indent="0">
              <a:buNone/>
            </a:pPr>
            <a:endParaRPr lang="en-GB" sz="1600" dirty="0"/>
          </a:p>
          <a:p>
            <a:pPr marL="0" indent="0">
              <a:buNone/>
            </a:pPr>
            <a:endParaRPr lang="en-US" dirty="0"/>
          </a:p>
        </p:txBody>
      </p:sp>
    </p:spTree>
    <p:extLst>
      <p:ext uri="{BB962C8B-B14F-4D97-AF65-F5344CB8AC3E}">
        <p14:creationId xmlns:p14="http://schemas.microsoft.com/office/powerpoint/2010/main" val="1871010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1AE1EF-B2D9-6CC2-46A0-95C5ABE0F33D}"/>
              </a:ext>
            </a:extLst>
          </p:cNvPr>
          <p:cNvSpPr txBox="1"/>
          <p:nvPr/>
        </p:nvSpPr>
        <p:spPr>
          <a:xfrm>
            <a:off x="278296" y="212035"/>
            <a:ext cx="11635408" cy="4801314"/>
          </a:xfrm>
          <a:prstGeom prst="rect">
            <a:avLst/>
          </a:prstGeom>
          <a:noFill/>
        </p:spPr>
        <p:txBody>
          <a:bodyPr wrap="square" rtlCol="0">
            <a:spAutoFit/>
          </a:bodyPr>
          <a:lstStyle/>
          <a:p>
            <a:r>
              <a:rPr lang="en-GB" sz="1600" dirty="0"/>
              <a:t>Guy-Evans, O.  (2020) </a:t>
            </a:r>
            <a:r>
              <a:rPr lang="en-GB" sz="1600" i="1" dirty="0"/>
              <a:t>Bronfenbrenner's Ecological Systems Theory</a:t>
            </a:r>
            <a:r>
              <a:rPr lang="en-GB" sz="1600" dirty="0"/>
              <a:t> [Online]. Available at: </a:t>
            </a:r>
            <a:r>
              <a:rPr lang="en-GB" sz="1600" u="sng" dirty="0">
                <a:hlinkClick r:id="rId2"/>
              </a:rPr>
              <a:t>https://www.simplypsychology.org/Bronfenbrenner.html</a:t>
            </a:r>
            <a:r>
              <a:rPr lang="en-GB" sz="1600" dirty="0"/>
              <a:t> (Accessed: 11 August 2022).</a:t>
            </a:r>
          </a:p>
          <a:p>
            <a:r>
              <a:rPr lang="en-GB" sz="1600" dirty="0"/>
              <a:t>Gov. UK (2022) </a:t>
            </a:r>
            <a:r>
              <a:rPr lang="en-GB" sz="1600" i="1" dirty="0"/>
              <a:t>15 hours free childcare for 3- and 4-year-olds</a:t>
            </a:r>
            <a:r>
              <a:rPr lang="en-GB" sz="1600" dirty="0"/>
              <a:t> [Online]. Available at: </a:t>
            </a:r>
            <a:r>
              <a:rPr lang="en-GB" sz="1600" u="sng" dirty="0">
                <a:hlinkClick r:id="rId3"/>
              </a:rPr>
              <a:t>https://www.gov.uk/help-with-childcare-costs/free-childcare-and-education-for-2-to-4-year-olds#:~:text=All%203%20to%204%2Dyear,hours%20free%20childcare%20a%20week</a:t>
            </a:r>
            <a:r>
              <a:rPr lang="en-GB" sz="1600" dirty="0"/>
              <a:t> (Accessed: 28 August 2022). </a:t>
            </a:r>
          </a:p>
          <a:p>
            <a:r>
              <a:rPr lang="en-GB" sz="1600" dirty="0"/>
              <a:t>Majumder, S., et. al. (2017) ‘The Role of Education in Poverty Alleviation: Evidence from Bangladesh’, </a:t>
            </a:r>
            <a:r>
              <a:rPr lang="en-GB" sz="1600" i="1" dirty="0"/>
              <a:t>Journal of Economics and Sustainable Development</a:t>
            </a:r>
            <a:r>
              <a:rPr lang="en-GB" sz="1600" dirty="0"/>
              <a:t>, 8(20).  </a:t>
            </a:r>
          </a:p>
          <a:p>
            <a:r>
              <a:rPr lang="en-GB" sz="1600" dirty="0"/>
              <a:t>NFER (2021) </a:t>
            </a:r>
            <a:r>
              <a:rPr lang="en-GB" sz="1600" i="1" dirty="0"/>
              <a:t>Evaluation of philosophy for children: an effectiveness trial</a:t>
            </a:r>
            <a:r>
              <a:rPr lang="en-GB" sz="1600" dirty="0"/>
              <a:t> [Online]. Available at: </a:t>
            </a:r>
            <a:r>
              <a:rPr lang="en-GB" sz="1600" u="sng" dirty="0">
                <a:hlinkClick r:id="rId4"/>
              </a:rPr>
              <a:t>https://educationendowmentfoundation.org.uk/public/files/Philosophy_for_Children_report_-_final_-_pdf.pdf</a:t>
            </a:r>
            <a:r>
              <a:rPr lang="en-GB" sz="1600" dirty="0"/>
              <a:t> (Accessed: 27 August 2022). </a:t>
            </a:r>
          </a:p>
          <a:p>
            <a:r>
              <a:rPr lang="en-GB" sz="1600" dirty="0"/>
              <a:t>Platt, L. (2005) </a:t>
            </a:r>
            <a:r>
              <a:rPr lang="en-GB" sz="1600" i="1" dirty="0"/>
              <a:t>Discovering child poverty</a:t>
            </a:r>
            <a:r>
              <a:rPr lang="en-GB" sz="1600" dirty="0"/>
              <a:t>. Great Britain: The Policy Press.</a:t>
            </a:r>
          </a:p>
          <a:p>
            <a:r>
              <a:rPr lang="en-GB" sz="1600" dirty="0"/>
              <a:t>Piper, R. J. (2013) </a:t>
            </a:r>
            <a:r>
              <a:rPr lang="en-GB" sz="1600" i="1" dirty="0"/>
              <a:t>How to write a systematic literature review: a guide for medical students</a:t>
            </a:r>
            <a:r>
              <a:rPr lang="en-GB" sz="1600" dirty="0"/>
              <a:t> [Online]. Available at: </a:t>
            </a:r>
            <a:r>
              <a:rPr lang="en-GB" sz="1600" u="sng" dirty="0">
                <a:hlinkClick r:id="rId5"/>
              </a:rPr>
              <a:t>https://sites.cardiff.ac.uk/curesmed/files/2014/10/NSAMR-Systematic-Review.pdf</a:t>
            </a:r>
            <a:r>
              <a:rPr lang="en-GB" sz="1600" dirty="0"/>
              <a:t> (Accessed: 4 August 2022).</a:t>
            </a:r>
          </a:p>
          <a:p>
            <a:r>
              <a:rPr lang="en-GB" sz="1600" dirty="0"/>
              <a:t>Reeves, R. and Krause, E. (2010) </a:t>
            </a:r>
            <a:r>
              <a:rPr lang="en-GB" sz="1600" i="1" dirty="0"/>
              <a:t>The Effects of Maternal Depression on Early Childhood Development and Implications for Economic Mobility</a:t>
            </a:r>
            <a:r>
              <a:rPr lang="en-GB" sz="1600" dirty="0"/>
              <a:t> [Online]. Available at: </a:t>
            </a:r>
            <a:r>
              <a:rPr lang="en-GB" sz="1600" u="sng" dirty="0">
                <a:hlinkClick r:id="rId6"/>
              </a:rPr>
              <a:t>https://www.brookings.edu/wp-content/uploads/2019/01/ES_20190131_Reeves_Maternal_Depression2.pdf</a:t>
            </a:r>
            <a:r>
              <a:rPr lang="en-GB" sz="1600" dirty="0"/>
              <a:t> (Accessed: 4 August 2022). </a:t>
            </a:r>
          </a:p>
          <a:p>
            <a:r>
              <a:rPr lang="en-GB" sz="1600" dirty="0" err="1"/>
              <a:t>Schurer</a:t>
            </a:r>
            <a:r>
              <a:rPr lang="en-GB" sz="1600" dirty="0"/>
              <a:t>, S. and </a:t>
            </a:r>
            <a:r>
              <a:rPr lang="en-GB" sz="1600" dirty="0" err="1"/>
              <a:t>Tarjkovski</a:t>
            </a:r>
            <a:r>
              <a:rPr lang="en-GB" sz="1600" dirty="0"/>
              <a:t>, K. (2018) </a:t>
            </a:r>
            <a:r>
              <a:rPr lang="en-GB" sz="1600" i="1" dirty="0"/>
              <a:t>Understanding the mechanisms through which adverse childhood experiences affect lifetime economic outcomes</a:t>
            </a:r>
            <a:r>
              <a:rPr lang="en-GB" sz="1600" dirty="0"/>
              <a:t> [Online]. Available at: </a:t>
            </a:r>
            <a:r>
              <a:rPr lang="en-GB" sz="1600" u="sng" dirty="0">
                <a:hlinkClick r:id="rId7"/>
              </a:rPr>
              <a:t>https://www.econstor.eu/bitstream/10419/180468/1/dp11450.pdf</a:t>
            </a:r>
            <a:r>
              <a:rPr lang="en-GB" sz="1600" dirty="0"/>
              <a:t> (Accessed: 10 August 2022). </a:t>
            </a:r>
          </a:p>
          <a:p>
            <a:endParaRPr lang="en-US" dirty="0"/>
          </a:p>
        </p:txBody>
      </p:sp>
    </p:spTree>
    <p:extLst>
      <p:ext uri="{BB962C8B-B14F-4D97-AF65-F5344CB8AC3E}">
        <p14:creationId xmlns:p14="http://schemas.microsoft.com/office/powerpoint/2010/main" val="9644168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878</TotalTime>
  <Words>2236</Words>
  <Application>Microsoft Macintosh PowerPoint</Application>
  <PresentationFormat>Widescreen</PresentationFormat>
  <Paragraphs>108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Poverty and its Effects on child’s cognitive, social, and emotional development BSc (Hons) Health and Social Care  </vt:lpstr>
      <vt:lpstr>Chapter 1. Introduction </vt:lpstr>
      <vt:lpstr>PowerPoint Presentation</vt:lpstr>
      <vt:lpstr>Chapter 2. Background </vt:lpstr>
      <vt:lpstr>Chapter 3. Methods </vt:lpstr>
      <vt:lpstr>PowerPoint Presentation</vt:lpstr>
      <vt:lpstr>PowerPoint Presentation</vt:lpstr>
      <vt:lpstr>Chapter 4. Results and Discussion </vt:lpstr>
      <vt:lpstr>PowerPoint Presentation</vt:lpstr>
      <vt:lpstr>Emerged themes </vt:lpstr>
      <vt:lpstr>Chapter 5. Conclusion and recommendations </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and its Effects on child’s cognitive, social, and emotional development BSc (Hons) Health and Social Care  </dc:title>
  <dc:creator>Ana Maria Elena Stanciu (1909953)</dc:creator>
  <cp:lastModifiedBy>Ana Maria Elena Stanciu (1909953)</cp:lastModifiedBy>
  <cp:revision>5</cp:revision>
  <dcterms:created xsi:type="dcterms:W3CDTF">2022-09-15T10:14:10Z</dcterms:created>
  <dcterms:modified xsi:type="dcterms:W3CDTF">2022-09-17T23:38:55Z</dcterms:modified>
</cp:coreProperties>
</file>