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0" r:id="rId1"/>
  </p:sldMasterIdLst>
  <p:notesMasterIdLst>
    <p:notesMasterId r:id="rId35"/>
  </p:notesMasterIdLst>
  <p:sldIdLst>
    <p:sldId id="440" r:id="rId2"/>
    <p:sldId id="589" r:id="rId3"/>
    <p:sldId id="596" r:id="rId4"/>
    <p:sldId id="597" r:id="rId5"/>
    <p:sldId id="644" r:id="rId6"/>
    <p:sldId id="609" r:id="rId7"/>
    <p:sldId id="598" r:id="rId8"/>
    <p:sldId id="645" r:id="rId9"/>
    <p:sldId id="605" r:id="rId10"/>
    <p:sldId id="604" r:id="rId11"/>
    <p:sldId id="593" r:id="rId12"/>
    <p:sldId id="555" r:id="rId13"/>
    <p:sldId id="590" r:id="rId14"/>
    <p:sldId id="591" r:id="rId15"/>
    <p:sldId id="592" r:id="rId16"/>
    <p:sldId id="610" r:id="rId17"/>
    <p:sldId id="485" r:id="rId18"/>
    <p:sldId id="624" r:id="rId19"/>
    <p:sldId id="613" r:id="rId20"/>
    <p:sldId id="614" r:id="rId21"/>
    <p:sldId id="615" r:id="rId22"/>
    <p:sldId id="616" r:id="rId23"/>
    <p:sldId id="617" r:id="rId24"/>
    <p:sldId id="301" r:id="rId25"/>
    <p:sldId id="620" r:id="rId26"/>
    <p:sldId id="622" r:id="rId27"/>
    <p:sldId id="621" r:id="rId28"/>
    <p:sldId id="623" r:id="rId29"/>
    <p:sldId id="625" r:id="rId30"/>
    <p:sldId id="599" r:id="rId31"/>
    <p:sldId id="618" r:id="rId32"/>
    <p:sldId id="646" r:id="rId33"/>
    <p:sldId id="44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18"/>
    <p:restoredTop sz="94618"/>
  </p:normalViewPr>
  <p:slideViewPr>
    <p:cSldViewPr snapToGrid="0" snapToObjects="1">
      <p:cViewPr varScale="1">
        <p:scale>
          <a:sx n="49" d="100"/>
          <a:sy n="49" d="100"/>
        </p:scale>
        <p:origin x="176" y="1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570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5621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432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341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23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365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132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535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893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90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09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279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716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90549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3473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1677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101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712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092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797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02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86" r:id="rId16"/>
    <p:sldLayoutId id="214748378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hyperlink" Target="https://uwtsd.hosted.panopto.com/Panopto/Pages/Viewer.aspx?id=f0023ced-0f35-4ef9-956f-ac5300ecfa5c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tiff"/><Relationship Id="rId3" Type="http://schemas.openxmlformats.org/officeDocument/2006/relationships/image" Target="../media/image13.tiff"/><Relationship Id="rId7" Type="http://schemas.openxmlformats.org/officeDocument/2006/relationships/image" Target="../media/image17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tiff"/><Relationship Id="rId5" Type="http://schemas.openxmlformats.org/officeDocument/2006/relationships/image" Target="../media/image15.tiff"/><Relationship Id="rId4" Type="http://schemas.openxmlformats.org/officeDocument/2006/relationships/image" Target="../media/image14.tiff"/><Relationship Id="rId9" Type="http://schemas.openxmlformats.org/officeDocument/2006/relationships/image" Target="../media/image19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tiff"/><Relationship Id="rId4" Type="http://schemas.openxmlformats.org/officeDocument/2006/relationships/image" Target="../media/image23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da83faca-44cb-4af5-b975-ac54014a9e8b" TargetMode="External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tiff"/><Relationship Id="rId4" Type="http://schemas.openxmlformats.org/officeDocument/2006/relationships/image" Target="../media/image15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tiff"/><Relationship Id="rId4" Type="http://schemas.openxmlformats.org/officeDocument/2006/relationships/image" Target="../media/image25.tif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tiff"/><Relationship Id="rId4" Type="http://schemas.openxmlformats.org/officeDocument/2006/relationships/image" Target="../media/image28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tiff"/><Relationship Id="rId4" Type="http://schemas.openxmlformats.org/officeDocument/2006/relationships/image" Target="../media/image31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37.tiff"/><Relationship Id="rId7" Type="http://schemas.openxmlformats.org/officeDocument/2006/relationships/image" Target="../media/image14.tiff"/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tiff"/><Relationship Id="rId11" Type="http://schemas.openxmlformats.org/officeDocument/2006/relationships/image" Target="../media/image40.tiff"/><Relationship Id="rId5" Type="http://schemas.openxmlformats.org/officeDocument/2006/relationships/image" Target="../media/image39.tiff"/><Relationship Id="rId10" Type="http://schemas.openxmlformats.org/officeDocument/2006/relationships/image" Target="../media/image15.tiff"/><Relationship Id="rId4" Type="http://schemas.openxmlformats.org/officeDocument/2006/relationships/image" Target="../media/image38.tiff"/><Relationship Id="rId9" Type="http://schemas.openxmlformats.org/officeDocument/2006/relationships/image" Target="../media/image12.tif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37.tiff"/><Relationship Id="rId7" Type="http://schemas.openxmlformats.org/officeDocument/2006/relationships/image" Target="../media/image14.tiff"/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tiff"/><Relationship Id="rId11" Type="http://schemas.openxmlformats.org/officeDocument/2006/relationships/image" Target="../media/image40.tiff"/><Relationship Id="rId5" Type="http://schemas.openxmlformats.org/officeDocument/2006/relationships/image" Target="../media/image39.tiff"/><Relationship Id="rId10" Type="http://schemas.openxmlformats.org/officeDocument/2006/relationships/image" Target="../media/image15.tiff"/><Relationship Id="rId4" Type="http://schemas.openxmlformats.org/officeDocument/2006/relationships/image" Target="../media/image38.tiff"/><Relationship Id="rId9" Type="http://schemas.openxmlformats.org/officeDocument/2006/relationships/image" Target="../media/image12.tif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62793" y="229249"/>
            <a:ext cx="11091897" cy="27191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115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115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5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1C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23309" y="5554352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10fed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10.11.2020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67200" y="317763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675721" y="2325230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8" y="3363132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Darlith</a:t>
            </a:r>
            <a:endParaRPr lang="en-US" sz="4000" b="1" dirty="0">
              <a:solidFill>
                <a:schemeClr val="bg1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</a:rPr>
              <a:t>6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091DE0-5742-B94C-A688-8A55858287FA}"/>
              </a:ext>
            </a:extLst>
          </p:cNvPr>
          <p:cNvSpPr txBox="1"/>
          <p:nvPr/>
        </p:nvSpPr>
        <p:spPr>
          <a:xfrm>
            <a:off x="9002111" y="6095339"/>
            <a:ext cx="2926654" cy="369332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linkClick r:id="rId5"/>
              </a:rPr>
              <a:t>n.evans@uwtsd.ac.uk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54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8481" y="1866061"/>
            <a:ext cx="5687464" cy="440120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gofrestr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 </a:t>
            </a:r>
            <a:r>
              <a:rPr lang="en-US" sz="2800" dirty="0" err="1"/>
              <a:t>berfenwau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gorchmynion</a:t>
            </a:r>
            <a:r>
              <a:rPr lang="en-US" sz="2800" dirty="0"/>
              <a:t> </a:t>
            </a:r>
            <a:r>
              <a:rPr lang="en-US" sz="2800" dirty="0" err="1"/>
              <a:t>syml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llunio</a:t>
            </a:r>
            <a:r>
              <a:rPr lang="en-US" sz="2800" dirty="0"/>
              <a:t> </a:t>
            </a:r>
            <a:r>
              <a:rPr lang="en-US" sz="2800" dirty="0" err="1"/>
              <a:t>gorchmynion</a:t>
            </a:r>
            <a:r>
              <a:rPr lang="en-US" sz="2800" dirty="0"/>
              <a:t> </a:t>
            </a:r>
            <a:r>
              <a:rPr lang="en-US" sz="2800" dirty="0" err="1"/>
              <a:t>lluosog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llunio</a:t>
            </a:r>
            <a:r>
              <a:rPr lang="en-US" sz="2800" dirty="0"/>
              <a:t> </a:t>
            </a:r>
            <a:r>
              <a:rPr lang="en-US" sz="2800" dirty="0" err="1"/>
              <a:t>gorchmynion</a:t>
            </a:r>
            <a:r>
              <a:rPr lang="en-US" sz="2800" dirty="0"/>
              <a:t> </a:t>
            </a:r>
            <a:r>
              <a:rPr lang="en-US" sz="2800" dirty="0" err="1"/>
              <a:t>unigol</a:t>
            </a: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64188" y="1862294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how to use verb-nouns in simple commands.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form plural commands (-</a:t>
            </a:r>
            <a:r>
              <a:rPr lang="en-US" sz="2800" dirty="0" err="1"/>
              <a:t>wch</a:t>
            </a:r>
            <a:r>
              <a:rPr lang="en-US" sz="28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form singular commands (-a)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000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0"/>
            <a:ext cx="12070403" cy="964096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2843333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3709521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256481" y="1329020"/>
            <a:ext cx="2098986" cy="1213455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2981740" y="1344216"/>
            <a:ext cx="1964426" cy="1213454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358762" y="1284515"/>
            <a:ext cx="3026185" cy="120534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FF000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680174" y="1352328"/>
            <a:ext cx="3297425" cy="120534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47638" y="4742330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sgl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690045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113370" y="4749328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156798" y="508830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47638" y="5656870"/>
            <a:ext cx="6093850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chi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pl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113370" y="5720397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385217" y="6091369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9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74" y="216140"/>
            <a:ext cx="11985674" cy="747956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?                        How are you?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57548" y="888006"/>
            <a:ext cx="6777079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27" y="2204739"/>
            <a:ext cx="2717591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204739"/>
            <a:ext cx="2035570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2" y="2179207"/>
            <a:ext cx="2266471" cy="221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821" y="2179207"/>
            <a:ext cx="2235722" cy="214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481224" y="455599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4851293" y="4588783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271227" y="4256652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301662" y="6102852"/>
            <a:ext cx="1716529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3947338" y="4009476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</a:t>
            </a:r>
            <a:r>
              <a:rPr lang="en-US" sz="2400" b="1" dirty="0" err="1"/>
              <a:t>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6884219" y="3998183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f</a:t>
            </a:r>
            <a:r>
              <a:rPr lang="en-US" sz="2400" b="1" dirty="0" err="1"/>
              <a:t>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948123" y="400947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sâl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C14031-46E5-2546-9246-732A6280D190}"/>
              </a:ext>
            </a:extLst>
          </p:cNvPr>
          <p:cNvSpPr txBox="1"/>
          <p:nvPr/>
        </p:nvSpPr>
        <p:spPr>
          <a:xfrm rot="20738117">
            <a:off x="4177144" y="619732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f</a:t>
            </a:r>
            <a:r>
              <a:rPr lang="en-US" sz="2400" b="1" dirty="0" err="1"/>
              <a:t>endigedig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5821" y="4713498"/>
            <a:ext cx="2089524" cy="20895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7957730" y="6139689"/>
            <a:ext cx="197498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iawn</a:t>
            </a:r>
            <a:endParaRPr lang="en-US" sz="2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928CC9-61C5-8548-987B-49F241D47443}"/>
              </a:ext>
            </a:extLst>
          </p:cNvPr>
          <p:cNvSpPr txBox="1"/>
          <p:nvPr/>
        </p:nvSpPr>
        <p:spPr>
          <a:xfrm>
            <a:off x="3376247" y="1706168"/>
            <a:ext cx="519023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 / 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115827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6"/>
            <a:ext cx="11687688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Amser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cofrestru</a:t>
            </a:r>
            <a:r>
              <a:rPr lang="en-US" sz="4000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1428496" y="1070031"/>
            <a:ext cx="567130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CE3C58E-2EDE-BC40-ADE5-98B8C72759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8101096"/>
              </p:ext>
            </p:extLst>
          </p:nvPr>
        </p:nvGraphicFramePr>
        <p:xfrm>
          <a:off x="363372" y="2267222"/>
          <a:ext cx="4002276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472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302755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D37CF4F-0FBF-1648-989C-65B93D8F38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7476254"/>
              </p:ext>
            </p:extLst>
          </p:nvPr>
        </p:nvGraphicFramePr>
        <p:xfrm>
          <a:off x="7649251" y="1448309"/>
          <a:ext cx="3905294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10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54190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4085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8635342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711" y="2569185"/>
            <a:ext cx="3115540" cy="24924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4813600" y="5651578"/>
            <a:ext cx="567130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</p:spTree>
    <p:extLst>
      <p:ext uri="{BB962C8B-B14F-4D97-AF65-F5344CB8AC3E}">
        <p14:creationId xmlns:p14="http://schemas.microsoft.com/office/powerpoint/2010/main" val="2467852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5A039-D6D9-9644-88D2-2D010FB51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956" y="184565"/>
            <a:ext cx="11298264" cy="993307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Help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llaw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            a helping hand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3C365E4-B2C5-674B-9B95-376A7F5337A1}"/>
              </a:ext>
            </a:extLst>
          </p:cNvPr>
          <p:cNvSpPr/>
          <p:nvPr/>
        </p:nvSpPr>
        <p:spPr>
          <a:xfrm>
            <a:off x="960895" y="2454906"/>
            <a:ext cx="9515959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accent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https://uwtsd.hosted.panopto.com/Panopto/Pages/Viewer.aspx?id=f0023ced-0f35-4ef9-956f-ac5300ecfa5c</a:t>
            </a:r>
            <a:endParaRPr lang="en-US" sz="2800" b="1" dirty="0">
              <a:solidFill>
                <a:schemeClr val="accent1"/>
              </a:solidFill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F503A0-5507-7842-9E96-2E852F0AF7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750274" y="1225365"/>
            <a:ext cx="8797159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165229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morning, everyone!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681288" y="3915092"/>
            <a:ext cx="3599767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afternoon, Year 2!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678492"/>
            <a:ext cx="370892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 are you?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sgl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9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Dw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i’n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flinedig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1" y="4170912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Dw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i’n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sâl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6681974" y="5577429"/>
            <a:ext cx="520522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 am fantastic, thank you.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5BCA40-8ED8-9946-B9A5-E41648C225C7}"/>
              </a:ext>
            </a:extLst>
          </p:cNvPr>
          <p:cNvSpPr txBox="1"/>
          <p:nvPr/>
        </p:nvSpPr>
        <p:spPr>
          <a:xfrm>
            <a:off x="1040525" y="3258190"/>
            <a:ext cx="2644252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Bore da, </a:t>
            </a:r>
            <a:r>
              <a:rPr lang="en-US" b="1" dirty="0" err="1"/>
              <a:t>bawb</a:t>
            </a:r>
            <a:r>
              <a:rPr lang="en-US" b="1" dirty="0"/>
              <a:t>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CC51A4-4DF1-AA45-B36F-E23AAE14A0A2}"/>
              </a:ext>
            </a:extLst>
          </p:cNvPr>
          <p:cNvSpPr txBox="1"/>
          <p:nvPr/>
        </p:nvSpPr>
        <p:spPr>
          <a:xfrm>
            <a:off x="1750274" y="4983979"/>
            <a:ext cx="4066715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Prynhawn</a:t>
            </a:r>
            <a:r>
              <a:rPr lang="en-US" b="1" dirty="0"/>
              <a:t> da, </a:t>
            </a:r>
            <a:r>
              <a:rPr lang="en-US" b="1" dirty="0" err="1"/>
              <a:t>flwyddyn</a:t>
            </a:r>
            <a:r>
              <a:rPr lang="en-US" b="1" dirty="0"/>
              <a:t> 2!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D2D166C-BFF3-B845-B975-FF071FF5FF60}"/>
              </a:ext>
            </a:extLst>
          </p:cNvPr>
          <p:cNvSpPr txBox="1"/>
          <p:nvPr/>
        </p:nvSpPr>
        <p:spPr>
          <a:xfrm>
            <a:off x="4312234" y="628131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Sut</a:t>
            </a:r>
            <a:r>
              <a:rPr lang="en-US" b="1" dirty="0"/>
              <a:t> </a:t>
            </a:r>
            <a:r>
              <a:rPr lang="en-US" b="1" dirty="0" err="1"/>
              <a:t>wyt</a:t>
            </a:r>
            <a:r>
              <a:rPr lang="en-US" b="1" dirty="0"/>
              <a:t> </a:t>
            </a:r>
            <a:r>
              <a:rPr lang="en-US" b="1" dirty="0" err="1"/>
              <a:t>ti</a:t>
            </a:r>
            <a:r>
              <a:rPr lang="en-US" b="1" dirty="0"/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987A80-0792-6342-B958-DC2DD7E4BD85}"/>
              </a:ext>
            </a:extLst>
          </p:cNvPr>
          <p:cNvSpPr txBox="1"/>
          <p:nvPr/>
        </p:nvSpPr>
        <p:spPr>
          <a:xfrm>
            <a:off x="8601558" y="6281309"/>
            <a:ext cx="3135739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Dw</a:t>
            </a:r>
            <a:r>
              <a:rPr lang="en-US" b="1" dirty="0"/>
              <a:t> </a:t>
            </a:r>
            <a:r>
              <a:rPr lang="en-US" b="1" dirty="0" err="1"/>
              <a:t>i’n</a:t>
            </a:r>
            <a:r>
              <a:rPr lang="en-US" b="1" dirty="0"/>
              <a:t> </a:t>
            </a:r>
            <a:r>
              <a:rPr lang="en-US" b="1" dirty="0" err="1"/>
              <a:t>fendigedig</a:t>
            </a:r>
            <a:r>
              <a:rPr lang="en-US" b="1" dirty="0"/>
              <a:t>, </a:t>
            </a:r>
            <a:r>
              <a:rPr lang="en-US" b="1" dirty="0" err="1"/>
              <a:t>diolch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7D915A-62A8-FC40-8BAD-553399848161}"/>
              </a:ext>
            </a:extLst>
          </p:cNvPr>
          <p:cNvSpPr txBox="1"/>
          <p:nvPr/>
        </p:nvSpPr>
        <p:spPr>
          <a:xfrm>
            <a:off x="9720774" y="4869199"/>
            <a:ext cx="187111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I am ill!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D55E3B9-A1DE-7C48-AD0B-E7B1F5BFCE47}"/>
              </a:ext>
            </a:extLst>
          </p:cNvPr>
          <p:cNvSpPr txBox="1"/>
          <p:nvPr/>
        </p:nvSpPr>
        <p:spPr>
          <a:xfrm>
            <a:off x="10058400" y="3240960"/>
            <a:ext cx="1828800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I am tired.</a:t>
            </a:r>
          </a:p>
        </p:txBody>
      </p:sp>
    </p:spTree>
    <p:extLst>
      <p:ext uri="{BB962C8B-B14F-4D97-AF65-F5344CB8AC3E}">
        <p14:creationId xmlns:p14="http://schemas.microsoft.com/office/powerpoint/2010/main" val="306760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  <p:bldP spid="6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chi’n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cofio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Do you remember?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208EBEC9-840A-4E4D-BC5A-EE840FA930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221" y="1420071"/>
            <a:ext cx="1582778" cy="187474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25675E5-B0A8-B84E-9529-320F633D92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6782" y="1326637"/>
            <a:ext cx="1495487" cy="1960725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308E06C-5866-CF4D-B9FA-3F4C646A7B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7552" y="1326637"/>
            <a:ext cx="1196964" cy="1909763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4F1CF9BE-24A3-5846-A9AE-38B359C61A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73052" y="1472345"/>
            <a:ext cx="2472026" cy="1429403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F8EF5840-6B8D-DC40-98E7-6D3F33043C5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308" r="13971"/>
          <a:stretch/>
        </p:blipFill>
        <p:spPr>
          <a:xfrm>
            <a:off x="338375" y="4439979"/>
            <a:ext cx="2536904" cy="1729486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5C616A4C-6CFB-7441-9232-35B5AFD01C50}"/>
              </a:ext>
            </a:extLst>
          </p:cNvPr>
          <p:cNvSpPr txBox="1"/>
          <p:nvPr/>
        </p:nvSpPr>
        <p:spPr>
          <a:xfrm>
            <a:off x="1926622" y="2974790"/>
            <a:ext cx="583307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B088E6C-58BB-AB42-BD4B-A368033B3154}"/>
              </a:ext>
            </a:extLst>
          </p:cNvPr>
          <p:cNvSpPr txBox="1"/>
          <p:nvPr/>
        </p:nvSpPr>
        <p:spPr>
          <a:xfrm>
            <a:off x="4792269" y="2955851"/>
            <a:ext cx="64447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654D725-8436-104C-BB2E-FF442B747570}"/>
              </a:ext>
            </a:extLst>
          </p:cNvPr>
          <p:cNvSpPr txBox="1"/>
          <p:nvPr/>
        </p:nvSpPr>
        <p:spPr>
          <a:xfrm>
            <a:off x="7541052" y="2901748"/>
            <a:ext cx="64447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451CB0B0-4A3A-CD40-9E5D-996BD646D43C}"/>
              </a:ext>
            </a:extLst>
          </p:cNvPr>
          <p:cNvSpPr txBox="1"/>
          <p:nvPr/>
        </p:nvSpPr>
        <p:spPr>
          <a:xfrm>
            <a:off x="9635284" y="2908514"/>
            <a:ext cx="64447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87EE2D1-DEE5-E242-A17F-11D170A5CAA2}"/>
              </a:ext>
            </a:extLst>
          </p:cNvPr>
          <p:cNvSpPr txBox="1"/>
          <p:nvPr/>
        </p:nvSpPr>
        <p:spPr>
          <a:xfrm>
            <a:off x="1284590" y="6105636"/>
            <a:ext cx="64447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B01F2C-D19A-104E-80BF-0F28585A93D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7416" y="4159623"/>
            <a:ext cx="1751927" cy="18816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8A37B5F-2E4F-8045-A9F2-8C815F9141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76646" y="4252298"/>
            <a:ext cx="1851620" cy="175501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A513D7C-E758-EC44-BF8F-E91A943B14E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65568" y="4468324"/>
            <a:ext cx="1979510" cy="1488469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FF100287-CB3D-2446-BA7B-BD5AA343C4FE}"/>
              </a:ext>
            </a:extLst>
          </p:cNvPr>
          <p:cNvSpPr txBox="1"/>
          <p:nvPr/>
        </p:nvSpPr>
        <p:spPr>
          <a:xfrm>
            <a:off x="4241142" y="6041322"/>
            <a:ext cx="64447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6A5A117-B039-ED45-B315-5B1FD10BE1F2}"/>
              </a:ext>
            </a:extLst>
          </p:cNvPr>
          <p:cNvSpPr txBox="1"/>
          <p:nvPr/>
        </p:nvSpPr>
        <p:spPr>
          <a:xfrm>
            <a:off x="7323206" y="6047525"/>
            <a:ext cx="64447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2D590724-2636-F14D-9C4B-A90BBE6266B6}"/>
              </a:ext>
            </a:extLst>
          </p:cNvPr>
          <p:cNvSpPr txBox="1"/>
          <p:nvPr/>
        </p:nvSpPr>
        <p:spPr>
          <a:xfrm>
            <a:off x="9957521" y="6041322"/>
            <a:ext cx="64447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286477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7638757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walk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17488" y="4162010"/>
            <a:ext cx="359976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read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shout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9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listen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1" y="4170912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stand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5816989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sit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994DE1E-0C71-E54E-B44F-1D64BCB4B0BD}"/>
              </a:ext>
            </a:extLst>
          </p:cNvPr>
          <p:cNvSpPr txBox="1"/>
          <p:nvPr/>
        </p:nvSpPr>
        <p:spPr>
          <a:xfrm>
            <a:off x="1930183" y="324096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cerdded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E9B129B-529C-C242-ABBC-FFE786FBEDF4}"/>
              </a:ext>
            </a:extLst>
          </p:cNvPr>
          <p:cNvSpPr txBox="1"/>
          <p:nvPr/>
        </p:nvSpPr>
        <p:spPr>
          <a:xfrm>
            <a:off x="3186959" y="4817579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darllen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62D800-7D5E-FD4A-A4A7-02781FAA0005}"/>
              </a:ext>
            </a:extLst>
          </p:cNvPr>
          <p:cNvSpPr txBox="1"/>
          <p:nvPr/>
        </p:nvSpPr>
        <p:spPr>
          <a:xfrm>
            <a:off x="3684776" y="6302668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gweiddi</a:t>
            </a:r>
            <a:endParaRPr 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CCFD4E3-2419-4C4E-9191-730FA3A20A5A}"/>
              </a:ext>
            </a:extLst>
          </p:cNvPr>
          <p:cNvSpPr txBox="1"/>
          <p:nvPr/>
        </p:nvSpPr>
        <p:spPr>
          <a:xfrm>
            <a:off x="7185052" y="631725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3FD1053-71F2-6542-A38B-D29312C145E2}"/>
              </a:ext>
            </a:extLst>
          </p:cNvPr>
          <p:cNvSpPr txBox="1"/>
          <p:nvPr/>
        </p:nvSpPr>
        <p:spPr>
          <a:xfrm>
            <a:off x="9804499" y="488542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sefyll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B243A8E-CD23-2A46-ADEC-B79228A29E59}"/>
              </a:ext>
            </a:extLst>
          </p:cNvPr>
          <p:cNvSpPr txBox="1"/>
          <p:nvPr/>
        </p:nvSpPr>
        <p:spPr>
          <a:xfrm>
            <a:off x="9777729" y="324096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gwrando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932652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88597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Dim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gweiddi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62778" y="4709982"/>
            <a:ext cx="359976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running!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7574200" y="4634105"/>
            <a:ext cx="416309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walk!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574201" y="2596116"/>
            <a:ext cx="437499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Rhaid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gwrando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126358-9FF0-B740-B3D2-5D0CD81633B9}"/>
              </a:ext>
            </a:extLst>
          </p:cNvPr>
          <p:cNvSpPr txBox="1"/>
          <p:nvPr/>
        </p:nvSpPr>
        <p:spPr>
          <a:xfrm>
            <a:off x="8504105" y="5446156"/>
            <a:ext cx="2437698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cerdded</a:t>
            </a:r>
            <a:r>
              <a:rPr lang="en-US" b="1" dirty="0"/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40DDB9-4541-044E-9CEA-FA10052423E1}"/>
              </a:ext>
            </a:extLst>
          </p:cNvPr>
          <p:cNvSpPr txBox="1"/>
          <p:nvPr/>
        </p:nvSpPr>
        <p:spPr>
          <a:xfrm>
            <a:off x="1866916" y="5405894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rhedeg</a:t>
            </a:r>
            <a:r>
              <a:rPr lang="en-US" b="1" dirty="0"/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8373FA-4E5E-134A-A3E5-4442F1D68C19}"/>
              </a:ext>
            </a:extLst>
          </p:cNvPr>
          <p:cNvSpPr txBox="1"/>
          <p:nvPr/>
        </p:nvSpPr>
        <p:spPr>
          <a:xfrm>
            <a:off x="8379025" y="3320406"/>
            <a:ext cx="2683498" cy="369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You must listen!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060AF4-2E04-F548-85FA-1C801F94E847}"/>
              </a:ext>
            </a:extLst>
          </p:cNvPr>
          <p:cNvSpPr txBox="1"/>
          <p:nvPr/>
        </p:nvSpPr>
        <p:spPr>
          <a:xfrm>
            <a:off x="1007403" y="3320405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No shouting!</a:t>
            </a:r>
          </a:p>
        </p:txBody>
      </p:sp>
    </p:spTree>
    <p:extLst>
      <p:ext uri="{BB962C8B-B14F-4D97-AF65-F5344CB8AC3E}">
        <p14:creationId xmlns:p14="http://schemas.microsoft.com/office/powerpoint/2010/main" val="2864225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5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F60CEC5-0ABA-094D-9C05-8D7F36A0FCE2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your task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DA290A-CA5F-9543-8D5B-7134B07E2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02362" y="2772838"/>
            <a:ext cx="4346090" cy="2993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6111C1-729F-5440-BF17-80A92009E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053609" y="2851859"/>
            <a:ext cx="4306197" cy="29664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0F944F-8273-C04E-A27C-FF3A0B846A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8115944" y="2851860"/>
            <a:ext cx="4306198" cy="29664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8A73B99-D2F2-FA4D-B105-C389666457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A51F46-E1C9-DD43-84CA-8264AE7298F1}"/>
              </a:ext>
            </a:extLst>
          </p:cNvPr>
          <p:cNvSpPr txBox="1"/>
          <p:nvPr/>
        </p:nvSpPr>
        <p:spPr>
          <a:xfrm>
            <a:off x="3147934" y="1096079"/>
            <a:ext cx="538146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Meddyliwch</a:t>
            </a:r>
            <a:r>
              <a:rPr lang="en-US" b="1" dirty="0"/>
              <a:t> am </a:t>
            </a:r>
            <a:r>
              <a:rPr lang="en-US" b="1" dirty="0" err="1"/>
              <a:t>reolau</a:t>
            </a:r>
            <a:r>
              <a:rPr lang="en-US" b="1" dirty="0"/>
              <a:t> </a:t>
            </a:r>
            <a:r>
              <a:rPr lang="en-US" b="1" dirty="0" err="1"/>
              <a:t>addas</a:t>
            </a:r>
            <a:r>
              <a:rPr lang="en-US" b="1" dirty="0"/>
              <a:t> </a:t>
            </a:r>
            <a:r>
              <a:rPr lang="en-US" b="1" dirty="0" err="1"/>
              <a:t>i’w</a:t>
            </a:r>
            <a:r>
              <a:rPr lang="en-US" b="1" dirty="0"/>
              <a:t> </a:t>
            </a:r>
            <a:r>
              <a:rPr lang="en-US" b="1" dirty="0" err="1"/>
              <a:t>dilyn</a:t>
            </a:r>
            <a:r>
              <a:rPr lang="en-US" b="1" dirty="0"/>
              <a:t> ….</a:t>
            </a:r>
          </a:p>
          <a:p>
            <a:r>
              <a:rPr lang="en-US" b="1" dirty="0"/>
              <a:t>Think of useful commands you could use ….</a:t>
            </a: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FA507DF7-2030-9641-82E6-5810AF4EF2EC}"/>
              </a:ext>
            </a:extLst>
          </p:cNvPr>
          <p:cNvSpPr/>
          <p:nvPr/>
        </p:nvSpPr>
        <p:spPr>
          <a:xfrm>
            <a:off x="7886386" y="1860534"/>
            <a:ext cx="1798820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ar</a:t>
            </a:r>
            <a:r>
              <a:rPr lang="en-US" sz="2000" b="1" dirty="0"/>
              <a:t> y mat</a:t>
            </a:r>
          </a:p>
        </p:txBody>
      </p: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1C9D3C4A-06FD-6546-8679-DE5300787510}"/>
              </a:ext>
            </a:extLst>
          </p:cNvPr>
          <p:cNvSpPr/>
          <p:nvPr/>
        </p:nvSpPr>
        <p:spPr>
          <a:xfrm>
            <a:off x="3839041" y="1860533"/>
            <a:ext cx="2420585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dosbarth</a:t>
            </a:r>
            <a:endParaRPr lang="en-US" sz="20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381D86C-C3F0-AD4E-8D63-5B48517267FB}"/>
              </a:ext>
            </a:extLst>
          </p:cNvPr>
          <p:cNvSpPr/>
          <p:nvPr/>
        </p:nvSpPr>
        <p:spPr>
          <a:xfrm>
            <a:off x="196431" y="1919500"/>
            <a:ext cx="2149203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coridor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489562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7CBD576-31B4-9C43-BB00-35B185BD2A0E}"/>
              </a:ext>
            </a:extLst>
          </p:cNvPr>
          <p:cNvSpPr/>
          <p:nvPr/>
        </p:nvSpPr>
        <p:spPr>
          <a:xfrm>
            <a:off x="644576" y="4347147"/>
            <a:ext cx="4644876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rhedeg,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Nia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. </a:t>
            </a:r>
          </a:p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gweiddi, Nia. </a:t>
            </a:r>
          </a:p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siarad, Nia. 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43AC361-9B27-5B42-B04F-CADC1A87E9CB}"/>
              </a:ext>
            </a:extLst>
          </p:cNvPr>
          <p:cNvSpPr txBox="1">
            <a:spLocks/>
          </p:cNvSpPr>
          <p:nvPr/>
        </p:nvSpPr>
        <p:spPr>
          <a:xfrm>
            <a:off x="989351" y="121140"/>
            <a:ext cx="10268262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Paid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/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peidiwch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…             don’t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0E711B-5A0B-6349-9634-352DD126DEC5}"/>
              </a:ext>
            </a:extLst>
          </p:cNvPr>
          <p:cNvSpPr txBox="1"/>
          <p:nvPr/>
        </p:nvSpPr>
        <p:spPr>
          <a:xfrm>
            <a:off x="313420" y="1094282"/>
            <a:ext cx="115288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      Paid </a:t>
            </a:r>
            <a:r>
              <a:rPr lang="en-US" sz="4800" b="1" dirty="0" err="1"/>
              <a:t>â</a:t>
            </a:r>
            <a:r>
              <a:rPr lang="en-US" sz="4800" b="1" dirty="0"/>
              <a:t> ...                     </a:t>
            </a:r>
            <a:r>
              <a:rPr lang="en-US" sz="4800" b="1" dirty="0" err="1"/>
              <a:t>Peidiwch</a:t>
            </a:r>
            <a:r>
              <a:rPr lang="en-US" sz="4800" b="1" dirty="0"/>
              <a:t> </a:t>
            </a:r>
            <a:r>
              <a:rPr lang="en-US" sz="4800" b="1" dirty="0" err="1"/>
              <a:t>â</a:t>
            </a:r>
            <a:r>
              <a:rPr lang="en-US" sz="4800" b="1" dirty="0"/>
              <a:t> …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5234EB09-3293-0347-A637-55CC236AD220}"/>
              </a:ext>
            </a:extLst>
          </p:cNvPr>
          <p:cNvSpPr/>
          <p:nvPr/>
        </p:nvSpPr>
        <p:spPr>
          <a:xfrm>
            <a:off x="6020972" y="4347147"/>
            <a:ext cx="5821257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rhedeg,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blant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. </a:t>
            </a:r>
          </a:p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gweiddi, blant. </a:t>
            </a:r>
          </a:p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siarad, blant.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644576" y="2720714"/>
            <a:ext cx="4901459" cy="830997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Defnyddwich</a:t>
            </a:r>
            <a:r>
              <a:rPr lang="en-US" sz="2400" b="1" dirty="0"/>
              <a:t> “Paid </a:t>
            </a:r>
            <a:r>
              <a:rPr lang="en-US" sz="2400" b="1" dirty="0" err="1"/>
              <a:t>â</a:t>
            </a:r>
            <a:r>
              <a:rPr lang="en-US" sz="2400" b="1" dirty="0"/>
              <a:t> …” when speaking to one child.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7FA378-4D96-2D4A-BD2B-64C64D65AEA0}"/>
              </a:ext>
            </a:extLst>
          </p:cNvPr>
          <p:cNvCxnSpPr>
            <a:cxnSpLocks/>
            <a:stCxn id="8" idx="0"/>
          </p:cNvCxnSpPr>
          <p:nvPr/>
        </p:nvCxnSpPr>
        <p:spPr>
          <a:xfrm flipH="1" flipV="1">
            <a:off x="2338468" y="1813810"/>
            <a:ext cx="756838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592406C0-5447-F444-897C-0014BC789D01}"/>
              </a:ext>
            </a:extLst>
          </p:cNvPr>
          <p:cNvSpPr txBox="1"/>
          <p:nvPr/>
        </p:nvSpPr>
        <p:spPr>
          <a:xfrm>
            <a:off x="6520070" y="2720713"/>
            <a:ext cx="4853829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Defnyddwich</a:t>
            </a:r>
            <a:r>
              <a:rPr lang="en-US" sz="2400" b="1" dirty="0"/>
              <a:t> “</a:t>
            </a:r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…” when speaking to more than one child.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80E3452-A280-BA47-AA7F-67CB385B6BDC}"/>
              </a:ext>
            </a:extLst>
          </p:cNvPr>
          <p:cNvCxnSpPr/>
          <p:nvPr/>
        </p:nvCxnSpPr>
        <p:spPr>
          <a:xfrm flipH="1" flipV="1">
            <a:off x="9260285" y="1775857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91DF581-74EB-3A41-85DB-87DF4BFC4C9C}"/>
              </a:ext>
            </a:extLst>
          </p:cNvPr>
          <p:cNvCxnSpPr>
            <a:cxnSpLocks/>
          </p:cNvCxnSpPr>
          <p:nvPr/>
        </p:nvCxnSpPr>
        <p:spPr>
          <a:xfrm>
            <a:off x="2792598" y="3440242"/>
            <a:ext cx="1427710" cy="131463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22016A5-958C-3A4A-B094-2FA4E5A534CA}"/>
              </a:ext>
            </a:extLst>
          </p:cNvPr>
          <p:cNvCxnSpPr>
            <a:cxnSpLocks/>
          </p:cNvCxnSpPr>
          <p:nvPr/>
        </p:nvCxnSpPr>
        <p:spPr>
          <a:xfrm>
            <a:off x="9812892" y="3525181"/>
            <a:ext cx="836351" cy="123567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16722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7CBD576-31B4-9C43-BB00-35B185BD2A0E}"/>
              </a:ext>
            </a:extLst>
          </p:cNvPr>
          <p:cNvSpPr/>
          <p:nvPr/>
        </p:nvSpPr>
        <p:spPr>
          <a:xfrm>
            <a:off x="149900" y="4347147"/>
            <a:ext cx="4296045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ph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oeni. </a:t>
            </a:r>
          </a:p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th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ecstio. </a:t>
            </a:r>
          </a:p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ch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noi gwm. 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43AC361-9B27-5B42-B04F-CADC1A87E9CB}"/>
              </a:ext>
            </a:extLst>
          </p:cNvPr>
          <p:cNvSpPr txBox="1">
            <a:spLocks/>
          </p:cNvSpPr>
          <p:nvPr/>
        </p:nvSpPr>
        <p:spPr>
          <a:xfrm>
            <a:off x="989351" y="121140"/>
            <a:ext cx="10268262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Paid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/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peidiwch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…                 don’t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0E711B-5A0B-6349-9634-352DD126DEC5}"/>
              </a:ext>
            </a:extLst>
          </p:cNvPr>
          <p:cNvSpPr txBox="1"/>
          <p:nvPr/>
        </p:nvSpPr>
        <p:spPr>
          <a:xfrm>
            <a:off x="313420" y="1094282"/>
            <a:ext cx="115288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      Paid </a:t>
            </a:r>
            <a:r>
              <a:rPr lang="en-US" sz="4800" b="1" dirty="0" err="1"/>
              <a:t>â</a:t>
            </a:r>
            <a:r>
              <a:rPr lang="en-US" sz="4800" b="1" dirty="0"/>
              <a:t> ...                     </a:t>
            </a:r>
            <a:r>
              <a:rPr lang="en-US" sz="4800" b="1" dirty="0" err="1"/>
              <a:t>Peidiwch</a:t>
            </a:r>
            <a:r>
              <a:rPr lang="en-US" sz="4800" b="1" dirty="0"/>
              <a:t> </a:t>
            </a:r>
            <a:r>
              <a:rPr lang="en-US" sz="4800" b="1" dirty="0" err="1"/>
              <a:t>â</a:t>
            </a:r>
            <a:r>
              <a:rPr lang="en-US" sz="4800" b="1" dirty="0"/>
              <a:t>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644576" y="2720714"/>
            <a:ext cx="4643041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“Paid </a:t>
            </a:r>
            <a:r>
              <a:rPr lang="en-US" sz="2400" b="1" dirty="0" err="1"/>
              <a:t>â</a:t>
            </a:r>
            <a:r>
              <a:rPr lang="en-US" sz="2400" b="1" dirty="0"/>
              <a:t> …” causes an Aspirate Mutation (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llaes</a:t>
            </a:r>
            <a:r>
              <a:rPr lang="en-US" sz="2400" b="1" dirty="0"/>
              <a:t>).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7FA378-4D96-2D4A-BD2B-64C64D65AEA0}"/>
              </a:ext>
            </a:extLst>
          </p:cNvPr>
          <p:cNvCxnSpPr>
            <a:cxnSpLocks/>
          </p:cNvCxnSpPr>
          <p:nvPr/>
        </p:nvCxnSpPr>
        <p:spPr>
          <a:xfrm flipH="1" flipV="1">
            <a:off x="2953062" y="1813809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80E3452-A280-BA47-AA7F-67CB385B6BDC}"/>
              </a:ext>
            </a:extLst>
          </p:cNvPr>
          <p:cNvCxnSpPr/>
          <p:nvPr/>
        </p:nvCxnSpPr>
        <p:spPr>
          <a:xfrm flipH="1" flipV="1">
            <a:off x="9260285" y="1775857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9CCC3FB-BA9F-3049-8DDE-906FB6E2E532}"/>
              </a:ext>
            </a:extLst>
          </p:cNvPr>
          <p:cNvSpPr txBox="1"/>
          <p:nvPr/>
        </p:nvSpPr>
        <p:spPr>
          <a:xfrm>
            <a:off x="6961568" y="2682761"/>
            <a:ext cx="4880662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“</a:t>
            </a:r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…” causes an Aspirate Mutation (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llaes</a:t>
            </a:r>
            <a:r>
              <a:rPr lang="en-US" sz="2400" b="1" dirty="0"/>
              <a:t>).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B9BA1D9-A244-E64F-AB7B-F7D34B78D1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7" t="7337" r="8429" b="4090"/>
          <a:stretch/>
        </p:blipFill>
        <p:spPr>
          <a:xfrm>
            <a:off x="4787227" y="4271240"/>
            <a:ext cx="2417675" cy="1885786"/>
          </a:xfrm>
          <a:prstGeom prst="rect">
            <a:avLst/>
          </a:prstGeom>
        </p:spPr>
      </p:pic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943B3A05-A8FD-4C40-A551-D181D939DEE8}"/>
              </a:ext>
            </a:extLst>
          </p:cNvPr>
          <p:cNvSpPr/>
          <p:nvPr/>
        </p:nvSpPr>
        <p:spPr>
          <a:xfrm>
            <a:off x="7546185" y="4271240"/>
            <a:ext cx="4505907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ph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oeni. </a:t>
            </a:r>
          </a:p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th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ecstio. </a:t>
            </a:r>
          </a:p>
          <a:p>
            <a:pPr algn="ctr"/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</a:t>
            </a:r>
            <a:r>
              <a:rPr lang="cy-GB" sz="28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ch</a:t>
            </a:r>
            <a:r>
              <a:rPr lang="cy-GB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noi gwm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28093365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7CBD576-31B4-9C43-BB00-35B185BD2A0E}"/>
              </a:ext>
            </a:extLst>
          </p:cNvPr>
          <p:cNvSpPr/>
          <p:nvPr/>
        </p:nvSpPr>
        <p:spPr>
          <a:xfrm>
            <a:off x="644575" y="4226270"/>
            <a:ext cx="4296045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ag a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nghofio dy waith cartref!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43AC361-9B27-5B42-B04F-CADC1A87E9CB}"/>
              </a:ext>
            </a:extLst>
          </p:cNvPr>
          <p:cNvSpPr txBox="1">
            <a:spLocks/>
          </p:cNvSpPr>
          <p:nvPr/>
        </p:nvSpPr>
        <p:spPr>
          <a:xfrm>
            <a:off x="989351" y="121140"/>
            <a:ext cx="10268262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Paid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/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peidiwch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…             don’t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0E711B-5A0B-6349-9634-352DD126DEC5}"/>
              </a:ext>
            </a:extLst>
          </p:cNvPr>
          <p:cNvSpPr txBox="1"/>
          <p:nvPr/>
        </p:nvSpPr>
        <p:spPr>
          <a:xfrm>
            <a:off x="313420" y="1094282"/>
            <a:ext cx="115288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      Paid ag ...                 </a:t>
            </a:r>
            <a:r>
              <a:rPr lang="en-US" sz="4800" b="1" dirty="0" err="1"/>
              <a:t>Peidiwch</a:t>
            </a:r>
            <a:r>
              <a:rPr lang="en-US" sz="4800" b="1" dirty="0"/>
              <a:t> ag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644576" y="2720714"/>
            <a:ext cx="4296045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When the verb-noun begins with a vowel, the “</a:t>
            </a:r>
            <a:r>
              <a:rPr lang="en-US" sz="2400" b="1" dirty="0" err="1"/>
              <a:t>â</a:t>
            </a:r>
            <a:r>
              <a:rPr lang="en-US" sz="2400" b="1" dirty="0"/>
              <a:t>” changes to “ag”.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7FA378-4D96-2D4A-BD2B-64C64D65AEA0}"/>
              </a:ext>
            </a:extLst>
          </p:cNvPr>
          <p:cNvCxnSpPr>
            <a:cxnSpLocks/>
          </p:cNvCxnSpPr>
          <p:nvPr/>
        </p:nvCxnSpPr>
        <p:spPr>
          <a:xfrm flipH="1" flipV="1">
            <a:off x="2953062" y="1813809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80E3452-A280-BA47-AA7F-67CB385B6BDC}"/>
              </a:ext>
            </a:extLst>
          </p:cNvPr>
          <p:cNvCxnSpPr/>
          <p:nvPr/>
        </p:nvCxnSpPr>
        <p:spPr>
          <a:xfrm flipH="1" flipV="1">
            <a:off x="9260285" y="1775857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943B3A05-A8FD-4C40-A551-D181D939DEE8}"/>
              </a:ext>
            </a:extLst>
          </p:cNvPr>
          <p:cNvSpPr/>
          <p:nvPr/>
        </p:nvSpPr>
        <p:spPr>
          <a:xfrm>
            <a:off x="7007330" y="4226270"/>
            <a:ext cx="4505907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ag a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nghofio eich gwaith cartref.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C7FF85-4B8E-5849-B271-F2A1D5C8B196}"/>
              </a:ext>
            </a:extLst>
          </p:cNvPr>
          <p:cNvSpPr txBox="1"/>
          <p:nvPr/>
        </p:nvSpPr>
        <p:spPr>
          <a:xfrm>
            <a:off x="7112262" y="2682761"/>
            <a:ext cx="4296045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When the verb-noun begins with a vowel, the “</a:t>
            </a:r>
            <a:r>
              <a:rPr lang="en-US" sz="2400" b="1" dirty="0" err="1"/>
              <a:t>â</a:t>
            </a:r>
            <a:r>
              <a:rPr lang="en-US" sz="2400" b="1" dirty="0"/>
              <a:t>” changes to “ag”.</a:t>
            </a:r>
          </a:p>
        </p:txBody>
      </p:sp>
    </p:spTree>
    <p:extLst>
      <p:ext uri="{BB962C8B-B14F-4D97-AF65-F5344CB8AC3E}">
        <p14:creationId xmlns:p14="http://schemas.microsoft.com/office/powerpoint/2010/main" val="27842299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243AC361-9B27-5B42-B04F-CADC1A87E9CB}"/>
              </a:ext>
            </a:extLst>
          </p:cNvPr>
          <p:cNvSpPr txBox="1">
            <a:spLocks/>
          </p:cNvSpPr>
          <p:nvPr/>
        </p:nvSpPr>
        <p:spPr>
          <a:xfrm>
            <a:off x="989351" y="121140"/>
            <a:ext cx="10268262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Paid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/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peidiwch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…             don’t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2406C0-5447-F444-897C-0014BC789D01}"/>
              </a:ext>
            </a:extLst>
          </p:cNvPr>
          <p:cNvSpPr txBox="1"/>
          <p:nvPr/>
        </p:nvSpPr>
        <p:spPr>
          <a:xfrm>
            <a:off x="693858" y="2495860"/>
            <a:ext cx="10563755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/>
              <a:t>…………..   </a:t>
            </a:r>
            <a:r>
              <a:rPr lang="en-US" sz="3600" b="1" dirty="0" err="1"/>
              <a:t>â</a:t>
            </a:r>
            <a:r>
              <a:rPr lang="en-US" sz="3600" b="1" dirty="0"/>
              <a:t> </a:t>
            </a:r>
            <a:r>
              <a:rPr lang="en-US" sz="3600" b="1" dirty="0" err="1"/>
              <a:t>rhedeg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y </a:t>
            </a:r>
            <a:r>
              <a:rPr lang="en-US" sz="3600" b="1" dirty="0" err="1"/>
              <a:t>coridor</a:t>
            </a:r>
            <a:r>
              <a:rPr lang="en-US" sz="3600" b="1" dirty="0"/>
              <a:t>, Nia!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51B449-E09B-9740-B932-AC4A91A65F49}"/>
              </a:ext>
            </a:extLst>
          </p:cNvPr>
          <p:cNvSpPr txBox="1"/>
          <p:nvPr/>
        </p:nvSpPr>
        <p:spPr>
          <a:xfrm>
            <a:off x="693858" y="3622621"/>
            <a:ext cx="10563755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/>
              <a:t>…………..   </a:t>
            </a:r>
            <a:r>
              <a:rPr lang="en-US" sz="3600" b="1" dirty="0" err="1"/>
              <a:t>â</a:t>
            </a:r>
            <a:r>
              <a:rPr lang="en-US" sz="3600" b="1" dirty="0"/>
              <a:t> </a:t>
            </a:r>
            <a:r>
              <a:rPr lang="en-US" sz="3600" b="1" dirty="0" err="1"/>
              <a:t>gweiddi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y </a:t>
            </a:r>
            <a:r>
              <a:rPr lang="en-US" sz="3600" b="1" dirty="0" err="1"/>
              <a:t>dosbarth</a:t>
            </a:r>
            <a:r>
              <a:rPr lang="en-US" sz="3600" b="1" dirty="0"/>
              <a:t>, </a:t>
            </a:r>
            <a:r>
              <a:rPr lang="en-US" sz="3600" b="1" dirty="0" err="1"/>
              <a:t>blant</a:t>
            </a:r>
            <a:r>
              <a:rPr lang="en-US" sz="3600" b="1" dirty="0"/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DB8ACF-D6DE-D541-9F15-04573EE1EBEC}"/>
              </a:ext>
            </a:extLst>
          </p:cNvPr>
          <p:cNvSpPr txBox="1"/>
          <p:nvPr/>
        </p:nvSpPr>
        <p:spPr>
          <a:xfrm>
            <a:off x="693858" y="5868764"/>
            <a:ext cx="10563755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…………..   ag </a:t>
            </a:r>
            <a:r>
              <a:rPr lang="en-US" sz="3200" b="1" dirty="0" err="1"/>
              <a:t>ysgrifennu</a:t>
            </a:r>
            <a:r>
              <a:rPr lang="en-US" sz="3200" b="1" dirty="0"/>
              <a:t> </a:t>
            </a:r>
            <a:r>
              <a:rPr lang="en-US" sz="3200" b="1" dirty="0" err="1"/>
              <a:t>ar</a:t>
            </a:r>
            <a:r>
              <a:rPr lang="en-US" sz="3200" b="1" dirty="0"/>
              <a:t> y </a:t>
            </a:r>
            <a:r>
              <a:rPr lang="en-US" sz="3200" b="1" dirty="0" err="1"/>
              <a:t>bwrdd</a:t>
            </a:r>
            <a:r>
              <a:rPr lang="en-US" sz="3200" b="1" dirty="0"/>
              <a:t>, Sam!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45AC0EE8-851A-634B-AADA-AADB3959EC77}"/>
              </a:ext>
            </a:extLst>
          </p:cNvPr>
          <p:cNvSpPr/>
          <p:nvPr/>
        </p:nvSpPr>
        <p:spPr>
          <a:xfrm>
            <a:off x="693858" y="1006017"/>
            <a:ext cx="1856509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Paid </a:t>
            </a:r>
            <a:r>
              <a:rPr lang="en-US" sz="2400" b="1" dirty="0" err="1"/>
              <a:t>â</a:t>
            </a:r>
            <a:r>
              <a:rPr lang="en-US" sz="2400" b="1" dirty="0"/>
              <a:t> ….!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C9F2D7F5-D901-BC46-80F7-E6D93D740E40}"/>
              </a:ext>
            </a:extLst>
          </p:cNvPr>
          <p:cNvSpPr/>
          <p:nvPr/>
        </p:nvSpPr>
        <p:spPr>
          <a:xfrm>
            <a:off x="3571969" y="998638"/>
            <a:ext cx="1856509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Paid ag ….!</a:t>
            </a:r>
          </a:p>
        </p:txBody>
      </p:sp>
      <p:sp>
        <p:nvSpPr>
          <p:cNvPr id="18" name="Oval Callout 17">
            <a:extLst>
              <a:ext uri="{FF2B5EF4-FFF2-40B4-BE49-F238E27FC236}">
                <a16:creationId xmlns:a16="http://schemas.microsoft.com/office/drawing/2014/main" id="{AC376ADF-EA9E-3B43-8726-B5EBC92E56FC}"/>
              </a:ext>
            </a:extLst>
          </p:cNvPr>
          <p:cNvSpPr/>
          <p:nvPr/>
        </p:nvSpPr>
        <p:spPr>
          <a:xfrm>
            <a:off x="6570002" y="998638"/>
            <a:ext cx="2064332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…!</a:t>
            </a:r>
          </a:p>
        </p:txBody>
      </p:sp>
      <p:sp>
        <p:nvSpPr>
          <p:cNvPr id="19" name="Oval Callout 18">
            <a:extLst>
              <a:ext uri="{FF2B5EF4-FFF2-40B4-BE49-F238E27FC236}">
                <a16:creationId xmlns:a16="http://schemas.microsoft.com/office/drawing/2014/main" id="{1307B877-6A21-9B43-B931-CC149E24D14C}"/>
              </a:ext>
            </a:extLst>
          </p:cNvPr>
          <p:cNvSpPr/>
          <p:nvPr/>
        </p:nvSpPr>
        <p:spPr>
          <a:xfrm>
            <a:off x="9646160" y="1011011"/>
            <a:ext cx="1971217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Peidiwch</a:t>
            </a:r>
            <a:r>
              <a:rPr lang="en-US" sz="2400" b="1" dirty="0"/>
              <a:t> ag …!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8B70D7-9205-8B44-A551-5BFEA96509D1}"/>
              </a:ext>
            </a:extLst>
          </p:cNvPr>
          <p:cNvSpPr txBox="1"/>
          <p:nvPr/>
        </p:nvSpPr>
        <p:spPr>
          <a:xfrm>
            <a:off x="693858" y="4730055"/>
            <a:ext cx="10563755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…………..  ag </a:t>
            </a:r>
            <a:r>
              <a:rPr lang="en-US" sz="3200" b="1" dirty="0" err="1"/>
              <a:t>ysgrifennu</a:t>
            </a:r>
            <a:r>
              <a:rPr lang="en-US" sz="3200" b="1" dirty="0"/>
              <a:t> </a:t>
            </a:r>
            <a:r>
              <a:rPr lang="en-US" sz="3200" b="1" dirty="0" err="1"/>
              <a:t>ar</a:t>
            </a:r>
            <a:r>
              <a:rPr lang="en-US" sz="3200" b="1" dirty="0"/>
              <a:t> y </a:t>
            </a:r>
            <a:r>
              <a:rPr lang="en-US" sz="3200" b="1" dirty="0" err="1"/>
              <a:t>byrddau</a:t>
            </a:r>
            <a:r>
              <a:rPr lang="en-US" sz="3200" b="1" dirty="0"/>
              <a:t> </a:t>
            </a:r>
            <a:r>
              <a:rPr lang="en-US" sz="3200" b="1" dirty="0" err="1"/>
              <a:t>gwyn</a:t>
            </a:r>
            <a:r>
              <a:rPr lang="en-US" sz="3200" b="1" dirty="0"/>
              <a:t>, </a:t>
            </a:r>
            <a:r>
              <a:rPr lang="en-US" sz="3200" b="1" dirty="0" err="1"/>
              <a:t>blant</a:t>
            </a:r>
            <a:r>
              <a:rPr lang="en-US" sz="3200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4396632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F60CEC5-0ABA-094D-9C05-8D7F36A0FCE2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your task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DA290A-CA5F-9543-8D5B-7134B07E2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93190" y="2787558"/>
            <a:ext cx="4346090" cy="2993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6111C1-729F-5440-BF17-80A92009E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525229" y="2821245"/>
            <a:ext cx="4306197" cy="29664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8A73B99-D2F2-FA4D-B105-C389666457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A51F46-E1C9-DD43-84CA-8264AE7298F1}"/>
              </a:ext>
            </a:extLst>
          </p:cNvPr>
          <p:cNvSpPr txBox="1"/>
          <p:nvPr/>
        </p:nvSpPr>
        <p:spPr>
          <a:xfrm>
            <a:off x="3068068" y="1110924"/>
            <a:ext cx="6215079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Paid </a:t>
            </a:r>
            <a:r>
              <a:rPr lang="en-US" sz="2400" b="1" dirty="0" err="1"/>
              <a:t>â</a:t>
            </a:r>
            <a:r>
              <a:rPr lang="en-US" sz="2400" b="1" dirty="0"/>
              <a:t> …(</a:t>
            </a:r>
            <a:r>
              <a:rPr lang="en-US" sz="2400" b="1" dirty="0" err="1"/>
              <a:t>sgl</a:t>
            </a:r>
            <a:r>
              <a:rPr lang="en-US" sz="2400" b="1" dirty="0"/>
              <a:t>)          </a:t>
            </a:r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(</a:t>
            </a:r>
            <a:r>
              <a:rPr lang="en-US" sz="2400" b="1" dirty="0" err="1"/>
              <a:t>pl</a:t>
            </a:r>
            <a:r>
              <a:rPr lang="en-US" sz="2400" b="1" dirty="0"/>
              <a:t>) ...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400" b="1" dirty="0"/>
              <a:t>Don’t …</a:t>
            </a:r>
            <a:endParaRPr lang="en-US" b="1" dirty="0"/>
          </a:p>
        </p:txBody>
      </p: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1C9D3C4A-06FD-6546-8679-DE5300787510}"/>
              </a:ext>
            </a:extLst>
          </p:cNvPr>
          <p:cNvSpPr/>
          <p:nvPr/>
        </p:nvSpPr>
        <p:spPr>
          <a:xfrm>
            <a:off x="6845712" y="2096779"/>
            <a:ext cx="2576584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dosbarth</a:t>
            </a:r>
            <a:endParaRPr lang="en-US" sz="20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381D86C-C3F0-AD4E-8D63-5B48517267FB}"/>
              </a:ext>
            </a:extLst>
          </p:cNvPr>
          <p:cNvSpPr/>
          <p:nvPr/>
        </p:nvSpPr>
        <p:spPr>
          <a:xfrm>
            <a:off x="196431" y="1919500"/>
            <a:ext cx="2029933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coridor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9034842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1487837" y="146372"/>
            <a:ext cx="9159499" cy="822641"/>
          </a:xfrm>
          <a:solidFill>
            <a:schemeClr val="tx1"/>
          </a:solidFill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C67F73FD-93C5-1141-B540-70994774743F}"/>
              </a:ext>
            </a:extLst>
          </p:cNvPr>
          <p:cNvSpPr/>
          <p:nvPr/>
        </p:nvSpPr>
        <p:spPr>
          <a:xfrm>
            <a:off x="232756" y="5392198"/>
            <a:ext cx="491268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2E8752-5279-974E-9128-433B93456656}"/>
              </a:ext>
            </a:extLst>
          </p:cNvPr>
          <p:cNvSpPr txBox="1"/>
          <p:nvPr/>
        </p:nvSpPr>
        <p:spPr>
          <a:xfrm>
            <a:off x="232757" y="1206315"/>
            <a:ext cx="11513766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Do you remember the verb-nouns?</a:t>
            </a:r>
          </a:p>
          <a:p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pPr algn="ctr"/>
            <a:r>
              <a:rPr lang="en-US" sz="2800" b="1" dirty="0"/>
              <a:t>Usually we add: </a:t>
            </a:r>
          </a:p>
          <a:p>
            <a:r>
              <a:rPr lang="en-US" sz="2800" b="1" dirty="0"/>
              <a:t>	</a:t>
            </a:r>
            <a:r>
              <a:rPr lang="en-US" sz="2800" b="1" dirty="0">
                <a:solidFill>
                  <a:schemeClr val="accent5"/>
                </a:solidFill>
              </a:rPr>
              <a:t>–</a:t>
            </a:r>
            <a:r>
              <a:rPr lang="en-US" sz="2800" b="1" dirty="0" err="1">
                <a:solidFill>
                  <a:schemeClr val="accent5"/>
                </a:solidFill>
              </a:rPr>
              <a:t>wch</a:t>
            </a:r>
            <a:r>
              <a:rPr lang="en-US" sz="2800" b="1" dirty="0">
                <a:solidFill>
                  <a:schemeClr val="accent5"/>
                </a:solidFill>
              </a:rPr>
              <a:t> </a:t>
            </a:r>
            <a:r>
              <a:rPr lang="en-US" sz="2800" b="1" dirty="0"/>
              <a:t>when talking to a group</a:t>
            </a:r>
            <a:br>
              <a:rPr lang="en-US" sz="2800" b="1" dirty="0"/>
            </a:br>
            <a:r>
              <a:rPr lang="en-US" sz="2800" b="1" dirty="0"/>
              <a:t>	</a:t>
            </a:r>
            <a:r>
              <a:rPr lang="en-US" sz="2800" b="1" dirty="0">
                <a:solidFill>
                  <a:schemeClr val="accent5"/>
                </a:solidFill>
              </a:rPr>
              <a:t>-a</a:t>
            </a:r>
            <a:r>
              <a:rPr lang="en-US" sz="2800" b="1" dirty="0">
                <a:solidFill>
                  <a:srgbClr val="FFFF00"/>
                </a:solidFill>
              </a:rPr>
              <a:t> </a:t>
            </a:r>
            <a:r>
              <a:rPr lang="en-US" sz="2800" b="1" dirty="0"/>
              <a:t>when talking to one person</a:t>
            </a:r>
          </a:p>
          <a:p>
            <a:pPr algn="ctr"/>
            <a:r>
              <a:rPr lang="en-US" sz="2800" b="1" dirty="0"/>
              <a:t> </a:t>
            </a:r>
          </a:p>
          <a:p>
            <a:pPr algn="ctr"/>
            <a:r>
              <a:rPr lang="en-US" sz="2800" b="1" dirty="0" err="1"/>
              <a:t>Siarad</a:t>
            </a:r>
            <a:r>
              <a:rPr lang="en-US" sz="2800" b="1" dirty="0" err="1">
                <a:highlight>
                  <a:srgbClr val="FFFF00"/>
                </a:highlight>
              </a:rPr>
              <a:t>wch</a:t>
            </a:r>
            <a:r>
              <a:rPr lang="en-US" sz="2800" b="1" dirty="0"/>
              <a:t>!		</a:t>
            </a:r>
            <a:r>
              <a:rPr lang="en-US" sz="2800" b="1" dirty="0" err="1"/>
              <a:t>Siarad</a:t>
            </a:r>
            <a:r>
              <a:rPr lang="en-US" sz="2800" b="1" dirty="0" err="1">
                <a:highlight>
                  <a:srgbClr val="FFFF00"/>
                </a:highlight>
              </a:rPr>
              <a:t>a</a:t>
            </a:r>
            <a:r>
              <a:rPr lang="en-US" sz="2800" b="1" dirty="0"/>
              <a:t>!</a:t>
            </a:r>
          </a:p>
          <a:p>
            <a:endParaRPr lang="en-US" sz="1400" dirty="0"/>
          </a:p>
          <a:p>
            <a:endParaRPr lang="en-US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A2E830E-001D-644C-959E-7164DABF4D0D}"/>
              </a:ext>
            </a:extLst>
          </p:cNvPr>
          <p:cNvSpPr/>
          <p:nvPr/>
        </p:nvSpPr>
        <p:spPr>
          <a:xfrm>
            <a:off x="6646472" y="5392198"/>
            <a:ext cx="530272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44BC81-0FFE-1142-92BC-1415C8FA0E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097"/>
          <a:stretch/>
        </p:blipFill>
        <p:spPr>
          <a:xfrm>
            <a:off x="2689096" y="1833872"/>
            <a:ext cx="1377702" cy="9013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9291B8D-3028-4947-826A-656F5EB12F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6433" y="1833872"/>
            <a:ext cx="1284874" cy="9013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66C355-D5AD-8340-A4C8-FA633B8EE4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2867" y="1818886"/>
            <a:ext cx="1584687" cy="9163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DF920C-C1A1-A445-8601-B68C24872F98}"/>
              </a:ext>
            </a:extLst>
          </p:cNvPr>
          <p:cNvSpPr txBox="1"/>
          <p:nvPr/>
        </p:nvSpPr>
        <p:spPr>
          <a:xfrm>
            <a:off x="1426568" y="2053704"/>
            <a:ext cx="126252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siarad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E56336-BD26-5D46-8198-5BB14268C066}"/>
              </a:ext>
            </a:extLst>
          </p:cNvPr>
          <p:cNvSpPr txBox="1"/>
          <p:nvPr/>
        </p:nvSpPr>
        <p:spPr>
          <a:xfrm>
            <a:off x="7653905" y="2046211"/>
            <a:ext cx="126252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edrych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C96848-D669-6C4E-9293-F87BB793EB97}"/>
              </a:ext>
            </a:extLst>
          </p:cNvPr>
          <p:cNvSpPr txBox="1"/>
          <p:nvPr/>
        </p:nvSpPr>
        <p:spPr>
          <a:xfrm>
            <a:off x="4419336" y="2053704"/>
            <a:ext cx="126252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darllen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995841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F60CEC5-0ABA-094D-9C05-8D7F36A0FCE2}"/>
              </a:ext>
            </a:extLst>
          </p:cNvPr>
          <p:cNvSpPr txBox="1">
            <a:spLocks/>
          </p:cNvSpPr>
          <p:nvPr/>
        </p:nvSpPr>
        <p:spPr>
          <a:xfrm>
            <a:off x="1602455" y="637309"/>
            <a:ext cx="8971062" cy="1856509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err="1">
                <a:solidFill>
                  <a:schemeClr val="bg1"/>
                </a:solidFill>
                <a:latin typeface="Segoe Print"/>
              </a:rPr>
              <a:t>Gorchmynion</a:t>
            </a:r>
            <a:r>
              <a:rPr lang="en-US" sz="32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Segoe Print"/>
              </a:rPr>
              <a:t>unigol</a:t>
            </a:r>
            <a:r>
              <a:rPr lang="en-US" sz="3200" b="1" dirty="0">
                <a:solidFill>
                  <a:schemeClr val="bg1"/>
                </a:solidFill>
                <a:latin typeface="Segoe Print"/>
              </a:rPr>
              <a:t> a </a:t>
            </a:r>
            <a:r>
              <a:rPr lang="en-US" sz="3200" b="1" dirty="0" err="1">
                <a:solidFill>
                  <a:schemeClr val="bg1"/>
                </a:solidFill>
                <a:latin typeface="Segoe Print"/>
              </a:rPr>
              <a:t>lluosog</a:t>
            </a:r>
            <a:endParaRPr lang="en-US" sz="3200" b="1" dirty="0">
              <a:solidFill>
                <a:schemeClr val="bg1"/>
              </a:solidFill>
              <a:latin typeface="Segoe Print"/>
            </a:endParaRPr>
          </a:p>
          <a:p>
            <a:endParaRPr lang="en-US" sz="3200" b="1" dirty="0">
              <a:solidFill>
                <a:schemeClr val="bg1"/>
              </a:solidFill>
              <a:latin typeface="Segoe Print"/>
            </a:endParaRPr>
          </a:p>
          <a:p>
            <a:r>
              <a:rPr lang="en-US" sz="3200" b="1" dirty="0">
                <a:solidFill>
                  <a:schemeClr val="bg1"/>
                </a:solidFill>
                <a:latin typeface="Segoe Print"/>
              </a:rPr>
              <a:t>Singular and plural commands 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A73B99-D2F2-FA4D-B105-C389666457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A51F46-E1C9-DD43-84CA-8264AE7298F1}"/>
              </a:ext>
            </a:extLst>
          </p:cNvPr>
          <p:cNvSpPr txBox="1"/>
          <p:nvPr/>
        </p:nvSpPr>
        <p:spPr>
          <a:xfrm>
            <a:off x="601586" y="3508541"/>
            <a:ext cx="1097279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3"/>
              </a:rPr>
              <a:t>https://uwtsd.hosted.panopto.com/Panopto/Pages/Viewer.aspx?id=da83faca-44cb-4af5-b975-ac54014a9e8b</a:t>
            </a:r>
            <a:endParaRPr lang="en-US" b="1" dirty="0"/>
          </a:p>
          <a:p>
            <a:pPr algn="ctr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0198368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995526" y="15856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</a:t>
            </a:r>
            <a:endParaRPr lang="en-US" sz="3200" b="1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0006A7C-D4DD-1C42-92CD-90C85DEFA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097"/>
          <a:stretch/>
        </p:blipFill>
        <p:spPr>
          <a:xfrm>
            <a:off x="523501" y="1136557"/>
            <a:ext cx="2229454" cy="145856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2" y="1611301"/>
            <a:ext cx="224248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siaradwch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9C53CE5-67D5-5749-9FF3-61F75A8348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1551"/>
          <a:stretch/>
        </p:blipFill>
        <p:spPr>
          <a:xfrm>
            <a:off x="523500" y="4298741"/>
            <a:ext cx="2186491" cy="142940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</a:t>
            </a:r>
            <a:endParaRPr lang="en-US" sz="32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</a:t>
            </a:r>
            <a:endParaRPr lang="en-US" sz="32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2" y="3127498"/>
            <a:ext cx="250727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edrychwch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1" y="4728628"/>
            <a:ext cx="245418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darllenwch</a:t>
            </a:r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F2745B-1089-FC4A-896B-B3C0335602A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006" t="24220" r="9583" b="16462"/>
          <a:stretch/>
        </p:blipFill>
        <p:spPr>
          <a:xfrm>
            <a:off x="491259" y="2674660"/>
            <a:ext cx="2246973" cy="1246412"/>
          </a:xfrm>
          <a:prstGeom prst="rect">
            <a:avLst/>
          </a:prstGeom>
        </p:spPr>
      </p:pic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18A232D0-5392-1548-B83E-EAA2BF713CFE}"/>
              </a:ext>
            </a:extLst>
          </p:cNvPr>
          <p:cNvSpPr/>
          <p:nvPr/>
        </p:nvSpPr>
        <p:spPr>
          <a:xfrm>
            <a:off x="4772042" y="5610562"/>
            <a:ext cx="491268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970934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995526" y="15856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</a:t>
            </a:r>
            <a:endParaRPr lang="en-US" sz="3200" b="1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unigol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singualr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3" y="1611301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siarada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06C0DF3-1AD3-A04E-A53A-95F12D8524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647" y="2743200"/>
            <a:ext cx="1822344" cy="127836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</a:t>
            </a:r>
            <a:endParaRPr lang="en-US" sz="32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</a:t>
            </a:r>
            <a:endParaRPr lang="en-US" sz="32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edrycha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darllena</a:t>
            </a:r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D3AB2E-BC73-4445-B54D-57CF7AD96D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647" y="1149348"/>
            <a:ext cx="1822344" cy="13702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885B23-78A9-274E-B427-D28A7E6335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647" y="4167603"/>
            <a:ext cx="1790124" cy="1422400"/>
          </a:xfrm>
          <a:prstGeom prst="rect">
            <a:avLst/>
          </a:prstGeom>
        </p:spPr>
      </p:pic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2C9AEC87-1F00-6246-B957-668349CC5451}"/>
              </a:ext>
            </a:extLst>
          </p:cNvPr>
          <p:cNvSpPr/>
          <p:nvPr/>
        </p:nvSpPr>
        <p:spPr>
          <a:xfrm>
            <a:off x="4651591" y="5590003"/>
            <a:ext cx="530272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24432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1487837" y="146372"/>
            <a:ext cx="9159499" cy="822641"/>
          </a:xfrm>
          <a:solidFill>
            <a:schemeClr val="tx1"/>
          </a:solidFill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C67F73FD-93C5-1141-B540-70994774743F}"/>
              </a:ext>
            </a:extLst>
          </p:cNvPr>
          <p:cNvSpPr/>
          <p:nvPr/>
        </p:nvSpPr>
        <p:spPr>
          <a:xfrm>
            <a:off x="232756" y="5392198"/>
            <a:ext cx="491268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D23A63-230D-5242-9548-545F48051751}"/>
              </a:ext>
            </a:extLst>
          </p:cNvPr>
          <p:cNvSpPr/>
          <p:nvPr/>
        </p:nvSpPr>
        <p:spPr>
          <a:xfrm>
            <a:off x="394461" y="1277568"/>
            <a:ext cx="1155473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/>
              <a:t>Sometimes we drop letters from the verb-noun before adding the ending:</a:t>
            </a:r>
          </a:p>
          <a:p>
            <a:r>
              <a:rPr lang="en-US" sz="3600" b="1" dirty="0"/>
              <a:t>	</a:t>
            </a:r>
            <a:r>
              <a:rPr lang="en-US" sz="3600" b="1" dirty="0" err="1"/>
              <a:t>Cerdd</a:t>
            </a:r>
            <a:r>
              <a:rPr lang="en-US" sz="3600" b="1" strike="sngStrike" dirty="0" err="1">
                <a:solidFill>
                  <a:srgbClr val="FF0000"/>
                </a:solidFill>
              </a:rPr>
              <a:t>ed</a:t>
            </a:r>
            <a:r>
              <a:rPr lang="en-US" sz="3600" b="1" dirty="0"/>
              <a:t>: 	            </a:t>
            </a:r>
            <a:r>
              <a:rPr lang="en-US" sz="3600" b="1" dirty="0" err="1"/>
              <a:t>Cerddwch</a:t>
            </a:r>
            <a:r>
              <a:rPr lang="en-US" sz="3600" b="1" dirty="0"/>
              <a:t>!	          </a:t>
            </a:r>
            <a:r>
              <a:rPr lang="en-US" sz="3600" b="1" dirty="0" err="1"/>
              <a:t>Cerdda</a:t>
            </a:r>
            <a:r>
              <a:rPr lang="en-US" sz="3600" b="1" dirty="0"/>
              <a:t>!</a:t>
            </a:r>
          </a:p>
          <a:p>
            <a:endParaRPr lang="en-US" sz="3600" b="1" dirty="0"/>
          </a:p>
          <a:p>
            <a:r>
              <a:rPr lang="en-US" sz="3600" b="1" dirty="0"/>
              <a:t>	</a:t>
            </a:r>
            <a:r>
              <a:rPr lang="en-US" sz="3600" b="1" dirty="0" err="1"/>
              <a:t>Rhed</a:t>
            </a:r>
            <a:r>
              <a:rPr lang="en-US" sz="3600" b="1" strike="sngStrike" dirty="0" err="1">
                <a:solidFill>
                  <a:srgbClr val="FF0000"/>
                </a:solidFill>
              </a:rPr>
              <a:t>eg</a:t>
            </a:r>
            <a:r>
              <a:rPr lang="en-US" sz="3600" b="1" dirty="0">
                <a:solidFill>
                  <a:srgbClr val="FF0000"/>
                </a:solidFill>
              </a:rPr>
              <a:t>:		     </a:t>
            </a:r>
            <a:r>
              <a:rPr lang="en-US" sz="3600" b="1" dirty="0" err="1"/>
              <a:t>Rhedwch</a:t>
            </a:r>
            <a:r>
              <a:rPr lang="en-US" sz="3600" b="1" dirty="0"/>
              <a:t>!             </a:t>
            </a:r>
            <a:r>
              <a:rPr lang="en-US" sz="3600" b="1" dirty="0" err="1"/>
              <a:t>Rheda</a:t>
            </a:r>
            <a:r>
              <a:rPr lang="en-US" sz="3600" b="1" dirty="0"/>
              <a:t>!</a:t>
            </a:r>
          </a:p>
          <a:p>
            <a:endParaRPr lang="en-US" sz="3600" b="1" dirty="0"/>
          </a:p>
          <a:p>
            <a:r>
              <a:rPr lang="en-US" sz="3600" b="1" dirty="0"/>
              <a:t>	</a:t>
            </a:r>
            <a:r>
              <a:rPr lang="en-US" sz="3600" b="1" dirty="0" err="1"/>
              <a:t>Can</a:t>
            </a:r>
            <a:r>
              <a:rPr lang="en-US" sz="3600" b="1" strike="sngStrike" dirty="0" err="1">
                <a:solidFill>
                  <a:srgbClr val="FF0000"/>
                </a:solidFill>
              </a:rPr>
              <a:t>u</a:t>
            </a:r>
            <a:r>
              <a:rPr lang="en-US" sz="3600" b="1" dirty="0"/>
              <a:t>:		     </a:t>
            </a:r>
            <a:r>
              <a:rPr lang="en-US" sz="3600" b="1" dirty="0" err="1"/>
              <a:t>Canwch</a:t>
            </a:r>
            <a:r>
              <a:rPr lang="en-US" sz="3600" b="1" dirty="0"/>
              <a:t>!   		   Cana!</a:t>
            </a:r>
          </a:p>
          <a:p>
            <a:endParaRPr lang="en-US" sz="3600" b="1" dirty="0"/>
          </a:p>
          <a:p>
            <a:r>
              <a:rPr lang="en-US" sz="3600" b="1" dirty="0"/>
              <a:t>       </a:t>
            </a:r>
          </a:p>
          <a:p>
            <a:pPr algn="ctr"/>
            <a:endParaRPr lang="en-US" sz="3600" b="1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6DE2011-5336-FA43-8248-ABC716D4A45B}"/>
              </a:ext>
            </a:extLst>
          </p:cNvPr>
          <p:cNvSpPr/>
          <p:nvPr/>
        </p:nvSpPr>
        <p:spPr>
          <a:xfrm>
            <a:off x="6646472" y="5392198"/>
            <a:ext cx="530272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8392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864255" y="1575487"/>
            <a:ext cx="2072514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ed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2" y="1611301"/>
            <a:ext cx="224248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cerddwch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766236" y="3097334"/>
            <a:ext cx="209895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eg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864255" y="4721052"/>
            <a:ext cx="2000933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</a:t>
            </a:r>
            <a:r>
              <a:rPr lang="en-US" sz="3200" b="1" strike="sngStrike" dirty="0" err="1">
                <a:solidFill>
                  <a:srgbClr val="FF0000"/>
                </a:solidFill>
              </a:rPr>
              <a:t>u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rhedwch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canwch</a:t>
            </a:r>
            <a:endParaRPr lang="en-US" sz="3200" b="1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B2995A4-2FF1-4341-A915-39BA9A84FC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68" t="7397" r="8587" b="18196"/>
          <a:stretch/>
        </p:blipFill>
        <p:spPr>
          <a:xfrm>
            <a:off x="650083" y="4325139"/>
            <a:ext cx="2214172" cy="143742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564DFA-3ED3-104B-A6D6-CF41D56D0F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083" y="2849970"/>
            <a:ext cx="2214172" cy="12716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03E0CA-B72A-804C-90F9-2737F60184A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191" r="4398" b="10722"/>
          <a:stretch/>
        </p:blipFill>
        <p:spPr>
          <a:xfrm>
            <a:off x="673492" y="1419367"/>
            <a:ext cx="2151044" cy="1363897"/>
          </a:xfrm>
          <a:prstGeom prst="rect">
            <a:avLst/>
          </a:prstGeom>
        </p:spPr>
      </p:pic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AA7F4F93-7645-9949-BC8B-D62BFE3CAB1A}"/>
              </a:ext>
            </a:extLst>
          </p:cNvPr>
          <p:cNvSpPr/>
          <p:nvPr/>
        </p:nvSpPr>
        <p:spPr>
          <a:xfrm>
            <a:off x="4772042" y="5685102"/>
            <a:ext cx="491268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12355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766236" y="1575487"/>
            <a:ext cx="2170533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ed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unigol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singular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3" y="1611301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cerdda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eg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2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/>
              <a:t>can</a:t>
            </a:r>
            <a:r>
              <a:rPr lang="en-US" sz="3200" b="1" strike="sngStrike">
                <a:solidFill>
                  <a:srgbClr val="FF0000"/>
                </a:solidFill>
              </a:rPr>
              <a:t>u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rheda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cana</a:t>
            </a:r>
            <a:endParaRPr lang="en-US" sz="3200" b="1" dirty="0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C18581FA-BD06-7940-ABC4-77AA5549A074}"/>
              </a:ext>
            </a:extLst>
          </p:cNvPr>
          <p:cNvSpPr/>
          <p:nvPr/>
        </p:nvSpPr>
        <p:spPr>
          <a:xfrm>
            <a:off x="4651591" y="5615423"/>
            <a:ext cx="530272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1998FE-6CED-D543-97DA-F555757D70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418" y="1245679"/>
            <a:ext cx="1485900" cy="1371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42E1FD-0039-F94E-A624-551580221A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8168" y="2676873"/>
            <a:ext cx="1422400" cy="1422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B93471-220A-784F-815F-062DBF62E9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76079" y="4189591"/>
            <a:ext cx="1308100" cy="153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144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06CE10-EB5E-E94F-83BF-1EC30154DC1F}"/>
              </a:ext>
            </a:extLst>
          </p:cNvPr>
          <p:cNvSpPr txBox="1"/>
          <p:nvPr/>
        </p:nvSpPr>
        <p:spPr>
          <a:xfrm>
            <a:off x="449451" y="1255363"/>
            <a:ext cx="109882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When a command is given to a group / a person or an object a soft mutation occurs (</a:t>
            </a:r>
            <a:r>
              <a:rPr lang="en-US" sz="3200" b="1" dirty="0" err="1"/>
              <a:t>treiglad</a:t>
            </a:r>
            <a:r>
              <a:rPr lang="en-US" sz="3200" b="1" dirty="0"/>
              <a:t> </a:t>
            </a:r>
            <a:r>
              <a:rPr lang="en-US" sz="3200" b="1" dirty="0" err="1"/>
              <a:t>meddal</a:t>
            </a:r>
            <a:r>
              <a:rPr lang="en-US" sz="3200" b="1" dirty="0"/>
              <a:t>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CACDA7-C2EB-0B45-BB7C-76C9A5411E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69" b="15423"/>
          <a:stretch/>
        </p:blipFill>
        <p:spPr>
          <a:xfrm>
            <a:off x="449451" y="2743199"/>
            <a:ext cx="3499447" cy="141939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D375CB-4E62-0C4A-93FD-384E28E2149D}"/>
              </a:ext>
            </a:extLst>
          </p:cNvPr>
          <p:cNvSpPr txBox="1"/>
          <p:nvPr/>
        </p:nvSpPr>
        <p:spPr>
          <a:xfrm>
            <a:off x="4401519" y="2758698"/>
            <a:ext cx="7345004" cy="14465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children are sitting but you want them to stand:</a:t>
            </a:r>
          </a:p>
          <a:p>
            <a:pPr algn="ctr"/>
            <a:endParaRPr lang="en-US" sz="16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Sef</a:t>
            </a:r>
            <a:r>
              <a:rPr lang="en-US" sz="2400" b="1" strike="sngStrike" dirty="0" err="1">
                <a:latin typeface="Segoe Print" panose="02000800000000000000" pitchFamily="2" charset="0"/>
              </a:rPr>
              <a:t>yll</a:t>
            </a:r>
            <a:r>
              <a:rPr lang="en-US" sz="2400" b="1" dirty="0">
                <a:latin typeface="Segoe Print" panose="02000800000000000000" pitchFamily="2" charset="0"/>
              </a:rPr>
              <a:t>  + plant = </a:t>
            </a:r>
            <a:r>
              <a:rPr lang="en-US" sz="2400" b="1" dirty="0" err="1">
                <a:latin typeface="Segoe Print" panose="02000800000000000000" pitchFamily="2" charset="0"/>
              </a:rPr>
              <a:t>Sefwch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b</a:t>
            </a:r>
            <a:r>
              <a:rPr lang="en-US" sz="2400" b="1" dirty="0" err="1">
                <a:latin typeface="Segoe Print" panose="02000800000000000000" pitchFamily="2" charset="0"/>
              </a:rPr>
              <a:t>lant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912653-98F6-274C-91C5-026B7C9FE727}"/>
              </a:ext>
            </a:extLst>
          </p:cNvPr>
          <p:cNvSpPr txBox="1"/>
          <p:nvPr/>
        </p:nvSpPr>
        <p:spPr>
          <a:xfrm>
            <a:off x="4401519" y="4803001"/>
            <a:ext cx="7345004" cy="15696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girls are playing but you want them to tidy up:</a:t>
            </a:r>
          </a:p>
          <a:p>
            <a:endParaRPr lang="en-US" sz="2400" b="1" dirty="0"/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Taclus</a:t>
            </a:r>
            <a:r>
              <a:rPr lang="en-US" sz="2400" b="1" strike="sngStrike" dirty="0" err="1">
                <a:latin typeface="Segoe Print" panose="02000800000000000000" pitchFamily="2" charset="0"/>
              </a:rPr>
              <a:t>o</a:t>
            </a:r>
            <a:r>
              <a:rPr lang="en-US" sz="2400" b="1" dirty="0">
                <a:latin typeface="Segoe Print" panose="02000800000000000000" pitchFamily="2" charset="0"/>
              </a:rPr>
              <a:t>  + </a:t>
            </a:r>
            <a:r>
              <a:rPr lang="en-US" sz="2400" b="1" dirty="0" err="1">
                <a:latin typeface="Segoe Print" panose="02000800000000000000" pitchFamily="2" charset="0"/>
              </a:rPr>
              <a:t>merched</a:t>
            </a:r>
            <a:r>
              <a:rPr lang="en-US" sz="2400" b="1" dirty="0">
                <a:latin typeface="Segoe Print" panose="02000800000000000000" pitchFamily="2" charset="0"/>
              </a:rPr>
              <a:t> = </a:t>
            </a:r>
            <a:r>
              <a:rPr lang="en-US" sz="2400" b="1" dirty="0" err="1">
                <a:latin typeface="Segoe Print" panose="02000800000000000000" pitchFamily="2" charset="0"/>
              </a:rPr>
              <a:t>Tacluswch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f</a:t>
            </a:r>
            <a:r>
              <a:rPr lang="en-US" sz="2400" b="1" dirty="0" err="1">
                <a:latin typeface="Segoe Print" panose="02000800000000000000" pitchFamily="2" charset="0"/>
              </a:rPr>
              <a:t>erched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FE94235-D3E0-3040-AE6A-DBFD9BD4CB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85" b="21484"/>
          <a:stretch/>
        </p:blipFill>
        <p:spPr>
          <a:xfrm>
            <a:off x="449452" y="4541183"/>
            <a:ext cx="3499446" cy="183129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27141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06CE10-EB5E-E94F-83BF-1EC30154DC1F}"/>
              </a:ext>
            </a:extLst>
          </p:cNvPr>
          <p:cNvSpPr txBox="1"/>
          <p:nvPr/>
        </p:nvSpPr>
        <p:spPr>
          <a:xfrm>
            <a:off x="449451" y="1255363"/>
            <a:ext cx="109882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When you give a command, you can also tell them HOW you want something done, e.g. </a:t>
            </a:r>
          </a:p>
        </p:txBody>
      </p:sp>
      <p:sp>
        <p:nvSpPr>
          <p:cNvPr id="4" name="10-Point Star 3">
            <a:extLst>
              <a:ext uri="{FF2B5EF4-FFF2-40B4-BE49-F238E27FC236}">
                <a16:creationId xmlns:a16="http://schemas.microsoft.com/office/drawing/2014/main" id="{FF1B058A-D4B7-BD44-953D-33C15421E682}"/>
              </a:ext>
            </a:extLst>
          </p:cNvPr>
          <p:cNvSpPr/>
          <p:nvPr/>
        </p:nvSpPr>
        <p:spPr>
          <a:xfrm>
            <a:off x="4680134" y="4998201"/>
            <a:ext cx="3130657" cy="1859797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causes a soft mutation (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meddal</a:t>
            </a:r>
            <a:r>
              <a:rPr lang="en-US" sz="2400" b="1" dirty="0"/>
              <a:t>)</a:t>
            </a:r>
          </a:p>
        </p:txBody>
      </p:sp>
      <p:sp>
        <p:nvSpPr>
          <p:cNvPr id="11" name="10-Point Star 10">
            <a:extLst>
              <a:ext uri="{FF2B5EF4-FFF2-40B4-BE49-F238E27FC236}">
                <a16:creationId xmlns:a16="http://schemas.microsoft.com/office/drawing/2014/main" id="{6058E69E-44B9-2D47-81A9-8F486B303190}"/>
              </a:ext>
            </a:extLst>
          </p:cNvPr>
          <p:cNvSpPr/>
          <p:nvPr/>
        </p:nvSpPr>
        <p:spPr>
          <a:xfrm>
            <a:off x="4598110" y="229318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g</a:t>
            </a:r>
            <a:r>
              <a:rPr lang="en-US" sz="2800" b="1" dirty="0" err="1"/>
              <a:t>yflym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quickly</a:t>
            </a:r>
          </a:p>
        </p:txBody>
      </p:sp>
      <p:sp>
        <p:nvSpPr>
          <p:cNvPr id="12" name="10-Point Star 11">
            <a:extLst>
              <a:ext uri="{FF2B5EF4-FFF2-40B4-BE49-F238E27FC236}">
                <a16:creationId xmlns:a16="http://schemas.microsoft.com/office/drawing/2014/main" id="{D9A89517-43B3-E14B-BCED-4F762242B4B2}"/>
              </a:ext>
            </a:extLst>
          </p:cNvPr>
          <p:cNvSpPr/>
          <p:nvPr/>
        </p:nvSpPr>
        <p:spPr>
          <a:xfrm>
            <a:off x="8966378" y="2292898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araf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slowly</a:t>
            </a: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232E58AF-7FE6-254F-BA98-81B3829C2BE0}"/>
              </a:ext>
            </a:extLst>
          </p:cNvPr>
          <p:cNvSpPr/>
          <p:nvPr/>
        </p:nvSpPr>
        <p:spPr>
          <a:xfrm>
            <a:off x="2471892" y="374917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o</a:t>
            </a:r>
            <a:r>
              <a:rPr lang="en-US" sz="2800" b="1" dirty="0" err="1"/>
              <a:t>falus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carefully</a:t>
            </a:r>
          </a:p>
        </p:txBody>
      </p:sp>
      <p:sp>
        <p:nvSpPr>
          <p:cNvPr id="14" name="10-Point Star 13">
            <a:extLst>
              <a:ext uri="{FF2B5EF4-FFF2-40B4-BE49-F238E27FC236}">
                <a16:creationId xmlns:a16="http://schemas.microsoft.com/office/drawing/2014/main" id="{F22E8DE8-4C75-1B49-8DAF-01428D194C4F}"/>
              </a:ext>
            </a:extLst>
          </p:cNvPr>
          <p:cNvSpPr/>
          <p:nvPr/>
        </p:nvSpPr>
        <p:spPr>
          <a:xfrm>
            <a:off x="6823256" y="3732822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ar</a:t>
            </a:r>
            <a:r>
              <a:rPr lang="en-US" sz="2800" b="1" dirty="0"/>
              <a:t> </a:t>
            </a:r>
            <a:r>
              <a:rPr lang="en-US" sz="2800" b="1" dirty="0" err="1"/>
              <a:t>unwaith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at once</a:t>
            </a:r>
          </a:p>
        </p:txBody>
      </p:sp>
      <p:sp>
        <p:nvSpPr>
          <p:cNvPr id="15" name="10-Point Star 14">
            <a:extLst>
              <a:ext uri="{FF2B5EF4-FFF2-40B4-BE49-F238E27FC236}">
                <a16:creationId xmlns:a16="http://schemas.microsoft.com/office/drawing/2014/main" id="{4704A7F2-4186-0E42-BC22-AE2A4482F773}"/>
              </a:ext>
            </a:extLst>
          </p:cNvPr>
          <p:cNvSpPr/>
          <p:nvPr/>
        </p:nvSpPr>
        <p:spPr>
          <a:xfrm>
            <a:off x="0" y="4998203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smart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smart</a:t>
            </a:r>
          </a:p>
        </p:txBody>
      </p:sp>
      <p:sp>
        <p:nvSpPr>
          <p:cNvPr id="17" name="10-Point Star 16">
            <a:extLst>
              <a:ext uri="{FF2B5EF4-FFF2-40B4-BE49-F238E27FC236}">
                <a16:creationId xmlns:a16="http://schemas.microsoft.com/office/drawing/2014/main" id="{108A369B-6807-AF45-9739-808D81A4C812}"/>
              </a:ext>
            </a:extLst>
          </p:cNvPr>
          <p:cNvSpPr/>
          <p:nvPr/>
        </p:nvSpPr>
        <p:spPr>
          <a:xfrm>
            <a:off x="9048402" y="4998202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llonydd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still</a:t>
            </a:r>
          </a:p>
        </p:txBody>
      </p:sp>
      <p:sp>
        <p:nvSpPr>
          <p:cNvPr id="18" name="10-Point Star 17">
            <a:extLst>
              <a:ext uri="{FF2B5EF4-FFF2-40B4-BE49-F238E27FC236}">
                <a16:creationId xmlns:a16="http://schemas.microsoft.com/office/drawing/2014/main" id="{100D1841-D075-EA4F-852C-1D98E72D6C52}"/>
              </a:ext>
            </a:extLst>
          </p:cNvPr>
          <p:cNvSpPr/>
          <p:nvPr/>
        </p:nvSpPr>
        <p:spPr>
          <a:xfrm>
            <a:off x="229842" y="233258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</a:t>
            </a:r>
            <a:r>
              <a:rPr lang="en-US" sz="2800" b="1" dirty="0" err="1"/>
              <a:t>awel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quietly</a:t>
            </a:r>
          </a:p>
        </p:txBody>
      </p:sp>
    </p:spTree>
    <p:extLst>
      <p:ext uri="{BB962C8B-B14F-4D97-AF65-F5344CB8AC3E}">
        <p14:creationId xmlns:p14="http://schemas.microsoft.com/office/powerpoint/2010/main" val="102867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CACDA7-C2EB-0B45-BB7C-76C9A5411E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69" b="15423"/>
          <a:stretch/>
        </p:blipFill>
        <p:spPr>
          <a:xfrm>
            <a:off x="232756" y="1466613"/>
            <a:ext cx="3499447" cy="141939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D375CB-4E62-0C4A-93FD-384E28E2149D}"/>
              </a:ext>
            </a:extLst>
          </p:cNvPr>
          <p:cNvSpPr txBox="1"/>
          <p:nvPr/>
        </p:nvSpPr>
        <p:spPr>
          <a:xfrm>
            <a:off x="4293031" y="1466613"/>
            <a:ext cx="7345004" cy="21852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children are sitting but you want them to stand:</a:t>
            </a:r>
          </a:p>
          <a:p>
            <a:pPr algn="ctr"/>
            <a:endParaRPr lang="en-US" sz="16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Stand + children + quietly = 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Sefwch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b</a:t>
            </a:r>
            <a:r>
              <a:rPr lang="en-US" sz="2400" b="1" dirty="0" err="1">
                <a:latin typeface="Segoe Print" panose="02000800000000000000" pitchFamily="2" charset="0"/>
              </a:rPr>
              <a:t>lant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yn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dawel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912653-98F6-274C-91C5-026B7C9FE727}"/>
              </a:ext>
            </a:extLst>
          </p:cNvPr>
          <p:cNvSpPr txBox="1"/>
          <p:nvPr/>
        </p:nvSpPr>
        <p:spPr>
          <a:xfrm>
            <a:off x="4253829" y="3849183"/>
            <a:ext cx="7345004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girls are playing but you want them to tidy up:</a:t>
            </a:r>
          </a:p>
          <a:p>
            <a:endParaRPr lang="en-US" sz="2400" b="1" dirty="0"/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Tidy up + girls + at once =</a:t>
            </a: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Tacluswch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f</a:t>
            </a:r>
            <a:r>
              <a:rPr lang="en-US" sz="2400" b="1" dirty="0" err="1">
                <a:latin typeface="Segoe Print" panose="02000800000000000000" pitchFamily="2" charset="0"/>
              </a:rPr>
              <a:t>erched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ar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unwaith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FE94235-D3E0-3040-AE6A-DBFD9BD4CB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85" b="21484"/>
          <a:stretch/>
        </p:blipFill>
        <p:spPr>
          <a:xfrm>
            <a:off x="232757" y="3956877"/>
            <a:ext cx="3499446" cy="183129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11648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06CE10-EB5E-E94F-83BF-1EC30154DC1F}"/>
              </a:ext>
            </a:extLst>
          </p:cNvPr>
          <p:cNvSpPr txBox="1"/>
          <p:nvPr/>
        </p:nvSpPr>
        <p:spPr>
          <a:xfrm>
            <a:off x="449451" y="1255363"/>
            <a:ext cx="109882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When you give a command, you can also tell them WHERE you want something done, e.g. </a:t>
            </a:r>
          </a:p>
        </p:txBody>
      </p:sp>
      <p:sp>
        <p:nvSpPr>
          <p:cNvPr id="4" name="10-Point Star 3">
            <a:extLst>
              <a:ext uri="{FF2B5EF4-FFF2-40B4-BE49-F238E27FC236}">
                <a16:creationId xmlns:a16="http://schemas.microsoft.com/office/drawing/2014/main" id="{FF1B058A-D4B7-BD44-953D-33C15421E682}"/>
              </a:ext>
            </a:extLst>
          </p:cNvPr>
          <p:cNvSpPr/>
          <p:nvPr/>
        </p:nvSpPr>
        <p:spPr>
          <a:xfrm>
            <a:off x="172837" y="233258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ar</a:t>
            </a:r>
            <a:r>
              <a:rPr lang="en-US" sz="2800" b="1" dirty="0"/>
              <a:t> y mat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on the mat</a:t>
            </a:r>
          </a:p>
        </p:txBody>
      </p:sp>
      <p:sp>
        <p:nvSpPr>
          <p:cNvPr id="11" name="10-Point Star 10">
            <a:extLst>
              <a:ext uri="{FF2B5EF4-FFF2-40B4-BE49-F238E27FC236}">
                <a16:creationId xmlns:a16="http://schemas.microsoft.com/office/drawing/2014/main" id="{6058E69E-44B9-2D47-81A9-8F486B303190}"/>
              </a:ext>
            </a:extLst>
          </p:cNvPr>
          <p:cNvSpPr/>
          <p:nvPr/>
        </p:nvSpPr>
        <p:spPr>
          <a:xfrm>
            <a:off x="4598110" y="2293181"/>
            <a:ext cx="3130657" cy="2338454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y </a:t>
            </a:r>
            <a:r>
              <a:rPr lang="en-US" sz="2800" b="1" dirty="0" err="1"/>
              <a:t>dosbarth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in the classroom</a:t>
            </a:r>
          </a:p>
        </p:txBody>
      </p:sp>
      <p:sp>
        <p:nvSpPr>
          <p:cNvPr id="12" name="10-Point Star 11">
            <a:extLst>
              <a:ext uri="{FF2B5EF4-FFF2-40B4-BE49-F238E27FC236}">
                <a16:creationId xmlns:a16="http://schemas.microsoft.com/office/drawing/2014/main" id="{D9A89517-43B3-E14B-BCED-4F762242B4B2}"/>
              </a:ext>
            </a:extLst>
          </p:cNvPr>
          <p:cNvSpPr/>
          <p:nvPr/>
        </p:nvSpPr>
        <p:spPr>
          <a:xfrm>
            <a:off x="8966378" y="2292898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wrth</a:t>
            </a:r>
            <a:r>
              <a:rPr lang="en-US" sz="2800" b="1" dirty="0"/>
              <a:t> y </a:t>
            </a:r>
            <a:r>
              <a:rPr lang="en-US" sz="2800" b="1" dirty="0" err="1"/>
              <a:t>drws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by the door</a:t>
            </a: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232E58AF-7FE6-254F-BA98-81B3829C2BE0}"/>
              </a:ext>
            </a:extLst>
          </p:cNvPr>
          <p:cNvSpPr/>
          <p:nvPr/>
        </p:nvSpPr>
        <p:spPr>
          <a:xfrm>
            <a:off x="2440896" y="4300297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i’r</a:t>
            </a:r>
            <a:r>
              <a:rPr lang="en-US" sz="2800" b="1" dirty="0"/>
              <a:t> </a:t>
            </a:r>
            <a:r>
              <a:rPr lang="en-US" sz="2800" b="1" dirty="0" err="1"/>
              <a:t>neuadd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to the hall</a:t>
            </a:r>
          </a:p>
        </p:txBody>
      </p:sp>
      <p:sp>
        <p:nvSpPr>
          <p:cNvPr id="14" name="10-Point Star 13">
            <a:extLst>
              <a:ext uri="{FF2B5EF4-FFF2-40B4-BE49-F238E27FC236}">
                <a16:creationId xmlns:a16="http://schemas.microsoft.com/office/drawing/2014/main" id="{F22E8DE8-4C75-1B49-8DAF-01428D194C4F}"/>
              </a:ext>
            </a:extLst>
          </p:cNvPr>
          <p:cNvSpPr/>
          <p:nvPr/>
        </p:nvSpPr>
        <p:spPr>
          <a:xfrm>
            <a:off x="6823256" y="4300296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y </a:t>
            </a:r>
            <a:r>
              <a:rPr lang="en-US" sz="2800" b="1" dirty="0" err="1"/>
              <a:t>coridor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in the corridor</a:t>
            </a:r>
          </a:p>
        </p:txBody>
      </p:sp>
    </p:spTree>
    <p:extLst>
      <p:ext uri="{BB962C8B-B14F-4D97-AF65-F5344CB8AC3E}">
        <p14:creationId xmlns:p14="http://schemas.microsoft.com/office/powerpoint/2010/main" val="14300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CACDA7-C2EB-0B45-BB7C-76C9A5411E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69" b="15423"/>
          <a:stretch/>
        </p:blipFill>
        <p:spPr>
          <a:xfrm>
            <a:off x="232756" y="1466613"/>
            <a:ext cx="3499447" cy="141939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D375CB-4E62-0C4A-93FD-384E28E2149D}"/>
              </a:ext>
            </a:extLst>
          </p:cNvPr>
          <p:cNvSpPr txBox="1"/>
          <p:nvPr/>
        </p:nvSpPr>
        <p:spPr>
          <a:xfrm>
            <a:off x="4293031" y="1466613"/>
            <a:ext cx="7345004" cy="21852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children are sitting but you want them to stand:</a:t>
            </a:r>
          </a:p>
          <a:p>
            <a:pPr algn="ctr"/>
            <a:endParaRPr lang="en-US" sz="16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Stand + children + by the door! = 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Sefwch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b</a:t>
            </a:r>
            <a:r>
              <a:rPr lang="en-US" sz="2400" b="1" dirty="0" err="1">
                <a:latin typeface="Segoe Print" panose="02000800000000000000" pitchFamily="2" charset="0"/>
              </a:rPr>
              <a:t>lant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wrth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y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drws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912653-98F6-274C-91C5-026B7C9FE727}"/>
              </a:ext>
            </a:extLst>
          </p:cNvPr>
          <p:cNvSpPr txBox="1"/>
          <p:nvPr/>
        </p:nvSpPr>
        <p:spPr>
          <a:xfrm>
            <a:off x="4253829" y="3849183"/>
            <a:ext cx="7345004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boys are standing but you want them to sit:</a:t>
            </a:r>
          </a:p>
          <a:p>
            <a:endParaRPr lang="en-US" sz="2400" b="1" dirty="0"/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Sit  + boys + on the mat =</a:t>
            </a: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Eisteddwch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f</a:t>
            </a:r>
            <a:r>
              <a:rPr lang="en-US" sz="2400" b="1" dirty="0" err="1">
                <a:latin typeface="Segoe Print" panose="02000800000000000000" pitchFamily="2" charset="0"/>
              </a:rPr>
              <a:t>echgyn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ar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y mat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ED8A200-E781-BB4F-817B-C7603189A6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857" y="3938054"/>
            <a:ext cx="3442346" cy="1909426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54196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15608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lluosog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Plural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7049" y="4508969"/>
            <a:ext cx="1986402" cy="16472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4BE92F-BF5A-D44C-ABF5-337CE1658F64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BF5AB-F100-324D-9D31-D706C3979760}"/>
              </a:ext>
            </a:extLst>
          </p:cNvPr>
          <p:cNvSpPr txBox="1"/>
          <p:nvPr/>
        </p:nvSpPr>
        <p:spPr>
          <a:xfrm>
            <a:off x="2414000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BAF62-367D-1D49-A8EF-E29069D84C81}"/>
              </a:ext>
            </a:extLst>
          </p:cNvPr>
          <p:cNvSpPr txBox="1"/>
          <p:nvPr/>
        </p:nvSpPr>
        <p:spPr>
          <a:xfrm>
            <a:off x="4791838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345407" y="26820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9807425" y="4344050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10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1B64637-0EDB-BD44-99F7-90C4B93BE2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7761" y="1541995"/>
            <a:ext cx="2109427" cy="147974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EB48DD1-4D1E-A145-AA03-161C4294AC78}"/>
              </a:ext>
            </a:extLst>
          </p:cNvPr>
          <p:cNvSpPr txBox="1"/>
          <p:nvPr/>
        </p:nvSpPr>
        <p:spPr>
          <a:xfrm>
            <a:off x="9737066" y="27306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2922C2F-5291-844F-A334-709902A728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865" y="4508969"/>
            <a:ext cx="1196964" cy="190976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9458F52-BF98-D440-8538-D084A20F54D3}"/>
              </a:ext>
            </a:extLst>
          </p:cNvPr>
          <p:cNvSpPr txBox="1"/>
          <p:nvPr/>
        </p:nvSpPr>
        <p:spPr>
          <a:xfrm>
            <a:off x="283745" y="4192559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1C9E328-98AE-7546-A881-13AA65E0EA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85336" y="4508969"/>
            <a:ext cx="1572969" cy="206231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3121FC4-49CA-EF45-8FAA-0E3A8FEC8895}"/>
              </a:ext>
            </a:extLst>
          </p:cNvPr>
          <p:cNvSpPr txBox="1"/>
          <p:nvPr/>
        </p:nvSpPr>
        <p:spPr>
          <a:xfrm>
            <a:off x="2781589" y="426814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3D22ECF-B0DC-AD4F-B7F7-9AF8663C91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1405" y="4508969"/>
            <a:ext cx="1582778" cy="18747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B31AC58E-4F3E-1E4A-A1B9-D37E293327D1}"/>
              </a:ext>
            </a:extLst>
          </p:cNvPr>
          <p:cNvSpPr txBox="1"/>
          <p:nvPr/>
        </p:nvSpPr>
        <p:spPr>
          <a:xfrm>
            <a:off x="5053458" y="4306395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A0EEABC-912A-DA45-A469-674C516F15F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2732" y="4637237"/>
            <a:ext cx="2472026" cy="142940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ACD348C-8E8B-C349-A355-92E022B0682A}"/>
              </a:ext>
            </a:extLst>
          </p:cNvPr>
          <p:cNvSpPr txBox="1"/>
          <p:nvPr/>
        </p:nvSpPr>
        <p:spPr>
          <a:xfrm>
            <a:off x="443900" y="333253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Neidiwch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8F77E83-8F53-0D42-B8D0-047723FD71CF}"/>
              </a:ext>
            </a:extLst>
          </p:cNvPr>
          <p:cNvSpPr txBox="1"/>
          <p:nvPr/>
        </p:nvSpPr>
        <p:spPr>
          <a:xfrm>
            <a:off x="2688554" y="335290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Bwytewch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B94778D-5B38-8A4A-A42D-4ADDAFFE8B18}"/>
              </a:ext>
            </a:extLst>
          </p:cNvPr>
          <p:cNvSpPr txBox="1"/>
          <p:nvPr/>
        </p:nvSpPr>
        <p:spPr>
          <a:xfrm>
            <a:off x="5165982" y="336748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Canwch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A50C2C9-B920-E949-95CC-99CA63848903}"/>
              </a:ext>
            </a:extLst>
          </p:cNvPr>
          <p:cNvSpPr txBox="1"/>
          <p:nvPr/>
        </p:nvSpPr>
        <p:spPr>
          <a:xfrm>
            <a:off x="7481840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Gwrandewch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5BFAAED5-5FA1-2A43-ACEB-7E535E8DD99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02858" y="1632721"/>
            <a:ext cx="1336084" cy="1561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38308024-78FD-9A48-A172-819C2B0BD6D5}"/>
              </a:ext>
            </a:extLst>
          </p:cNvPr>
          <p:cNvSpPr txBox="1"/>
          <p:nvPr/>
        </p:nvSpPr>
        <p:spPr>
          <a:xfrm>
            <a:off x="9975041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Edrychwch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65E837F-C162-7E44-84F1-6E43D40E557E}"/>
              </a:ext>
            </a:extLst>
          </p:cNvPr>
          <p:cNvSpPr txBox="1"/>
          <p:nvPr/>
        </p:nvSpPr>
        <p:spPr>
          <a:xfrm>
            <a:off x="3411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Eisteddwch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68F131E-3CCC-A844-9C93-0350567B519F}"/>
              </a:ext>
            </a:extLst>
          </p:cNvPr>
          <p:cNvSpPr txBox="1"/>
          <p:nvPr/>
        </p:nvSpPr>
        <p:spPr>
          <a:xfrm>
            <a:off x="7149608" y="432696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9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2342BC4-E8DA-0248-A4BD-A54E3EE8F6DC}"/>
              </a:ext>
            </a:extLst>
          </p:cNvPr>
          <p:cNvSpPr txBox="1"/>
          <p:nvPr/>
        </p:nvSpPr>
        <p:spPr>
          <a:xfrm>
            <a:off x="2903490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Sefwch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734590F-ACCE-0249-AD38-C0F45D10997F}"/>
              </a:ext>
            </a:extLst>
          </p:cNvPr>
          <p:cNvSpPr txBox="1"/>
          <p:nvPr/>
        </p:nvSpPr>
        <p:spPr>
          <a:xfrm>
            <a:off x="5243787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Ysgrifennwch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7E2CFB3-73D3-9242-9D50-7704DFA42561}"/>
              </a:ext>
            </a:extLst>
          </p:cNvPr>
          <p:cNvSpPr txBox="1"/>
          <p:nvPr/>
        </p:nvSpPr>
        <p:spPr>
          <a:xfrm>
            <a:off x="7683083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Darllenwch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6C95CF8-2E43-7F49-8BEF-27E61B192E1A}"/>
              </a:ext>
            </a:extLst>
          </p:cNvPr>
          <p:cNvSpPr txBox="1"/>
          <p:nvPr/>
        </p:nvSpPr>
        <p:spPr>
          <a:xfrm>
            <a:off x="101397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Rhedwch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14035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15608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unigol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Singular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7049" y="4508969"/>
            <a:ext cx="1986402" cy="16472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4BE92F-BF5A-D44C-ABF5-337CE1658F64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BF5AB-F100-324D-9D31-D706C3979760}"/>
              </a:ext>
            </a:extLst>
          </p:cNvPr>
          <p:cNvSpPr txBox="1"/>
          <p:nvPr/>
        </p:nvSpPr>
        <p:spPr>
          <a:xfrm>
            <a:off x="2414000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BAF62-367D-1D49-A8EF-E29069D84C81}"/>
              </a:ext>
            </a:extLst>
          </p:cNvPr>
          <p:cNvSpPr txBox="1"/>
          <p:nvPr/>
        </p:nvSpPr>
        <p:spPr>
          <a:xfrm>
            <a:off x="4791838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345407" y="26820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9807425" y="4344050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10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1B64637-0EDB-BD44-99F7-90C4B93BE2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7761" y="1541995"/>
            <a:ext cx="2109427" cy="147974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EB48DD1-4D1E-A145-AA03-161C4294AC78}"/>
              </a:ext>
            </a:extLst>
          </p:cNvPr>
          <p:cNvSpPr txBox="1"/>
          <p:nvPr/>
        </p:nvSpPr>
        <p:spPr>
          <a:xfrm>
            <a:off x="9737066" y="27306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2922C2F-5291-844F-A334-709902A728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865" y="4508969"/>
            <a:ext cx="1196964" cy="190976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9458F52-BF98-D440-8538-D084A20F54D3}"/>
              </a:ext>
            </a:extLst>
          </p:cNvPr>
          <p:cNvSpPr txBox="1"/>
          <p:nvPr/>
        </p:nvSpPr>
        <p:spPr>
          <a:xfrm>
            <a:off x="283745" y="4192559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1C9E328-98AE-7546-A881-13AA65E0EA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85336" y="4508969"/>
            <a:ext cx="1572969" cy="206231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3121FC4-49CA-EF45-8FAA-0E3A8FEC8895}"/>
              </a:ext>
            </a:extLst>
          </p:cNvPr>
          <p:cNvSpPr txBox="1"/>
          <p:nvPr/>
        </p:nvSpPr>
        <p:spPr>
          <a:xfrm>
            <a:off x="2781589" y="426814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3D22ECF-B0DC-AD4F-B7F7-9AF8663C91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1405" y="4508969"/>
            <a:ext cx="1582778" cy="18747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B31AC58E-4F3E-1E4A-A1B9-D37E293327D1}"/>
              </a:ext>
            </a:extLst>
          </p:cNvPr>
          <p:cNvSpPr txBox="1"/>
          <p:nvPr/>
        </p:nvSpPr>
        <p:spPr>
          <a:xfrm>
            <a:off x="5053458" y="4306395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A0EEABC-912A-DA45-A469-674C516F15F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2732" y="4637237"/>
            <a:ext cx="2472026" cy="142940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ACD348C-8E8B-C349-A355-92E022B0682A}"/>
              </a:ext>
            </a:extLst>
          </p:cNvPr>
          <p:cNvSpPr txBox="1"/>
          <p:nvPr/>
        </p:nvSpPr>
        <p:spPr>
          <a:xfrm>
            <a:off x="443900" y="333253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Neidia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8F77E83-8F53-0D42-B8D0-047723FD71CF}"/>
              </a:ext>
            </a:extLst>
          </p:cNvPr>
          <p:cNvSpPr txBox="1"/>
          <p:nvPr/>
        </p:nvSpPr>
        <p:spPr>
          <a:xfrm>
            <a:off x="2688554" y="335290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Bwyta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B94778D-5B38-8A4A-A42D-4ADDAFFE8B18}"/>
              </a:ext>
            </a:extLst>
          </p:cNvPr>
          <p:cNvSpPr txBox="1"/>
          <p:nvPr/>
        </p:nvSpPr>
        <p:spPr>
          <a:xfrm>
            <a:off x="5165982" y="336748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Cana!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A50C2C9-B920-E949-95CC-99CA63848903}"/>
              </a:ext>
            </a:extLst>
          </p:cNvPr>
          <p:cNvSpPr txBox="1"/>
          <p:nvPr/>
        </p:nvSpPr>
        <p:spPr>
          <a:xfrm>
            <a:off x="7481840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Gwranda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5BFAAED5-5FA1-2A43-ACEB-7E535E8DD99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02858" y="1632721"/>
            <a:ext cx="1336084" cy="1561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38308024-78FD-9A48-A172-819C2B0BD6D5}"/>
              </a:ext>
            </a:extLst>
          </p:cNvPr>
          <p:cNvSpPr txBox="1"/>
          <p:nvPr/>
        </p:nvSpPr>
        <p:spPr>
          <a:xfrm>
            <a:off x="9975041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Edrycha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65E837F-C162-7E44-84F1-6E43D40E557E}"/>
              </a:ext>
            </a:extLst>
          </p:cNvPr>
          <p:cNvSpPr txBox="1"/>
          <p:nvPr/>
        </p:nvSpPr>
        <p:spPr>
          <a:xfrm>
            <a:off x="3411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Eistedda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68F131E-3CCC-A844-9C93-0350567B519F}"/>
              </a:ext>
            </a:extLst>
          </p:cNvPr>
          <p:cNvSpPr txBox="1"/>
          <p:nvPr/>
        </p:nvSpPr>
        <p:spPr>
          <a:xfrm>
            <a:off x="7149608" y="432696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9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2342BC4-E8DA-0248-A4BD-A54E3EE8F6DC}"/>
              </a:ext>
            </a:extLst>
          </p:cNvPr>
          <p:cNvSpPr txBox="1"/>
          <p:nvPr/>
        </p:nvSpPr>
        <p:spPr>
          <a:xfrm>
            <a:off x="2903490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Sefa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734590F-ACCE-0249-AD38-C0F45D10997F}"/>
              </a:ext>
            </a:extLst>
          </p:cNvPr>
          <p:cNvSpPr txBox="1"/>
          <p:nvPr/>
        </p:nvSpPr>
        <p:spPr>
          <a:xfrm>
            <a:off x="5243787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Ysgrifenna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7E2CFB3-73D3-9242-9D50-7704DFA42561}"/>
              </a:ext>
            </a:extLst>
          </p:cNvPr>
          <p:cNvSpPr txBox="1"/>
          <p:nvPr/>
        </p:nvSpPr>
        <p:spPr>
          <a:xfrm>
            <a:off x="7683083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Darllena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6C95CF8-2E43-7F49-8BEF-27E61B192E1A}"/>
              </a:ext>
            </a:extLst>
          </p:cNvPr>
          <p:cNvSpPr txBox="1"/>
          <p:nvPr/>
        </p:nvSpPr>
        <p:spPr>
          <a:xfrm>
            <a:off x="101397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Rheda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38982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A878F-3660-E947-B69C-A1C97FC27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7B5C33-6F49-614C-98B3-4E3D335B1949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3"/>
            <a:ext cx="11513767" cy="672494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Eich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Tasg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…                                Your task ….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20BD920-D337-1F49-A30D-047AADA7A8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373" t="22021" r="39394" b="21615"/>
          <a:stretch/>
        </p:blipFill>
        <p:spPr>
          <a:xfrm>
            <a:off x="4003965" y="438753"/>
            <a:ext cx="4142508" cy="6281304"/>
          </a:xfrm>
          <a:prstGeom prst="rect">
            <a:avLst/>
          </a:prstGeom>
        </p:spPr>
      </p:pic>
      <p:sp>
        <p:nvSpPr>
          <p:cNvPr id="11" name="12-Point Star 10">
            <a:extLst>
              <a:ext uri="{FF2B5EF4-FFF2-40B4-BE49-F238E27FC236}">
                <a16:creationId xmlns:a16="http://schemas.microsoft.com/office/drawing/2014/main" id="{963E3739-6D83-1E4E-8C06-C569525663F0}"/>
              </a:ext>
            </a:extLst>
          </p:cNvPr>
          <p:cNvSpPr/>
          <p:nvPr/>
        </p:nvSpPr>
        <p:spPr>
          <a:xfrm>
            <a:off x="8409709" y="2202872"/>
            <a:ext cx="3117273" cy="282632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We will discuss the answers at the beginning of our next session.</a:t>
            </a:r>
          </a:p>
        </p:txBody>
      </p:sp>
    </p:spTree>
    <p:extLst>
      <p:ext uri="{BB962C8B-B14F-4D97-AF65-F5344CB8AC3E}">
        <p14:creationId xmlns:p14="http://schemas.microsoft.com/office/powerpoint/2010/main" val="272247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A878F-3660-E947-B69C-A1C97FC27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7B5C33-6F49-614C-98B3-4E3D335B1949}"/>
              </a:ext>
            </a:extLst>
          </p:cNvPr>
          <p:cNvSpPr txBox="1">
            <a:spLocks noChangeArrowheads="1"/>
          </p:cNvSpPr>
          <p:nvPr/>
        </p:nvSpPr>
        <p:spPr>
          <a:xfrm>
            <a:off x="3001618" y="404790"/>
            <a:ext cx="6240245" cy="672494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Oes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cwestiwn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?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900C7F-28BE-DA4F-8265-22D547889C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997" y="1377847"/>
            <a:ext cx="6624866" cy="4804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72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251012"/>
            <a:ext cx="11687175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latin typeface="+mj-lt"/>
              </a:rPr>
              <a:t>Beth </a:t>
            </a:r>
            <a:r>
              <a:rPr lang="en-GB" b="1" dirty="0" err="1">
                <a:latin typeface="+mj-lt"/>
              </a:rPr>
              <a:t>nesaf</a:t>
            </a:r>
            <a:r>
              <a:rPr lang="en-GB" b="1" dirty="0">
                <a:latin typeface="+mj-lt"/>
              </a:rPr>
              <a:t>?                                          What next?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3893" y="2296333"/>
            <a:ext cx="2037128" cy="20371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286387-EC81-434B-96D8-0E0D65307FF5}"/>
              </a:ext>
            </a:extLst>
          </p:cNvPr>
          <p:cNvSpPr txBox="1"/>
          <p:nvPr/>
        </p:nvSpPr>
        <p:spPr>
          <a:xfrm>
            <a:off x="285750" y="1551710"/>
            <a:ext cx="4507923" cy="440120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Defnyddiwch</a:t>
            </a:r>
            <a:r>
              <a:rPr lang="en-US" sz="2800" dirty="0"/>
              <a:t> y </a:t>
            </a:r>
            <a:r>
              <a:rPr lang="en-US" sz="2800" dirty="0" err="1"/>
              <a:t>ffilmiau</a:t>
            </a:r>
            <a:r>
              <a:rPr lang="en-US" sz="2800" dirty="0"/>
              <a:t> a </a:t>
            </a:r>
            <a:r>
              <a:rPr lang="en-US" sz="2800" dirty="0" err="1"/>
              <a:t>recordiwyd</a:t>
            </a:r>
            <a:r>
              <a:rPr lang="en-US" sz="2800" dirty="0"/>
              <a:t> </a:t>
            </a:r>
            <a:r>
              <a:rPr lang="en-US" sz="2800" dirty="0" err="1"/>
              <a:t>gan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 </a:t>
            </a:r>
            <a:r>
              <a:rPr lang="en-US" sz="2800" dirty="0" err="1"/>
              <a:t>Panopto</a:t>
            </a:r>
            <a:r>
              <a:rPr lang="en-US" sz="2800" dirty="0"/>
              <a:t> </a:t>
            </a:r>
            <a:r>
              <a:rPr lang="en-US" sz="2800" dirty="0" err="1"/>
              <a:t>i’ch</a:t>
            </a:r>
            <a:r>
              <a:rPr lang="en-US" sz="2800" dirty="0"/>
              <a:t> </a:t>
            </a:r>
            <a:r>
              <a:rPr lang="en-US" sz="2800" dirty="0" err="1"/>
              <a:t>helpu</a:t>
            </a:r>
            <a:r>
              <a:rPr lang="en-US" sz="2800" dirty="0"/>
              <a:t> </a:t>
            </a:r>
            <a:r>
              <a:rPr lang="en-US" sz="2800" dirty="0" err="1"/>
              <a:t>gyda’r</a:t>
            </a:r>
            <a:r>
              <a:rPr lang="en-US" sz="2800" dirty="0"/>
              <a:t> </a:t>
            </a:r>
            <a:r>
              <a:rPr lang="en-US" sz="2800" dirty="0" err="1"/>
              <a:t>ynganu</a:t>
            </a:r>
            <a:r>
              <a:rPr lang="en-US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Cwblewch</a:t>
            </a:r>
            <a:r>
              <a:rPr lang="en-US" sz="2800" dirty="0"/>
              <a:t> y </a:t>
            </a:r>
            <a:r>
              <a:rPr lang="en-US" sz="2800" dirty="0" err="1"/>
              <a:t>dasg</a:t>
            </a:r>
            <a:r>
              <a:rPr lang="en-US" sz="2800" dirty="0"/>
              <a:t> </a:t>
            </a:r>
            <a:r>
              <a:rPr lang="en-US" sz="2800" dirty="0" err="1"/>
              <a:t>gyfieithu</a:t>
            </a:r>
            <a:r>
              <a:rPr lang="en-US" sz="2800" dirty="0"/>
              <a:t> </a:t>
            </a:r>
            <a:r>
              <a:rPr lang="en-US" sz="2800" dirty="0" err="1"/>
              <a:t>erbyn</a:t>
            </a:r>
            <a:r>
              <a:rPr lang="en-US" sz="2800" dirty="0"/>
              <a:t> y </a:t>
            </a:r>
            <a:r>
              <a:rPr lang="en-US" sz="2800" dirty="0" err="1"/>
              <a:t>tro</a:t>
            </a:r>
            <a:r>
              <a:rPr lang="en-US" sz="2800" dirty="0"/>
              <a:t> </a:t>
            </a:r>
            <a:r>
              <a:rPr lang="en-US" sz="2800" dirty="0" err="1"/>
              <a:t>nesaf</a:t>
            </a:r>
            <a:r>
              <a:rPr lang="en-US" sz="2800" dirty="0"/>
              <a:t> (</a:t>
            </a:r>
            <a:r>
              <a:rPr lang="en-US" sz="2800" dirty="0" err="1"/>
              <a:t>sleid</a:t>
            </a:r>
            <a:r>
              <a:rPr lang="en-US" sz="2800" dirty="0"/>
              <a:t> 31).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1BA1C7-BAAB-5D4B-8732-DF7EABE45254}"/>
              </a:ext>
            </a:extLst>
          </p:cNvPr>
          <p:cNvSpPr txBox="1"/>
          <p:nvPr/>
        </p:nvSpPr>
        <p:spPr>
          <a:xfrm>
            <a:off x="7440448" y="1551710"/>
            <a:ext cx="4507923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Use the pre-recorded films to help with your pronunciation and to </a:t>
            </a:r>
            <a:r>
              <a:rPr lang="en-US" sz="2800" b="1" u="sng" dirty="0"/>
              <a:t>learn</a:t>
            </a:r>
            <a:r>
              <a:rPr lang="en-US" sz="2800" dirty="0"/>
              <a:t> the commands.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Complete the translating exercise(slide 31).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38B220-BD65-524D-A0CF-64D15A679940}"/>
              </a:ext>
            </a:extLst>
          </p:cNvPr>
          <p:cNvSpPr txBox="1"/>
          <p:nvPr/>
        </p:nvSpPr>
        <p:spPr>
          <a:xfrm>
            <a:off x="4148137" y="5480853"/>
            <a:ext cx="3962400" cy="1077218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Your next session: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17.11.2020</a:t>
            </a:r>
          </a:p>
        </p:txBody>
      </p:sp>
    </p:spTree>
    <p:extLst>
      <p:ext uri="{BB962C8B-B14F-4D97-AF65-F5344CB8AC3E}">
        <p14:creationId xmlns:p14="http://schemas.microsoft.com/office/powerpoint/2010/main" val="353399080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{CEFAC418-BF61-B148-8EBB-3F7F89E0273C}tf10001069</Template>
  <TotalTime>453</TotalTime>
  <Words>1609</Words>
  <Application>Microsoft Macintosh PowerPoint</Application>
  <PresentationFormat>Widescreen</PresentationFormat>
  <Paragraphs>406</Paragraphs>
  <Slides>33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4" baseType="lpstr">
      <vt:lpstr>ＭＳ Ｐゴシック</vt:lpstr>
      <vt:lpstr>American Typewriter</vt:lpstr>
      <vt:lpstr>Arial</vt:lpstr>
      <vt:lpstr>Ayuthaya</vt:lpstr>
      <vt:lpstr>Bookman Old Style</vt:lpstr>
      <vt:lpstr>Calibri</vt:lpstr>
      <vt:lpstr>Century Gothic</vt:lpstr>
      <vt:lpstr>Segoe Print</vt:lpstr>
      <vt:lpstr>Segoe Script</vt:lpstr>
      <vt:lpstr>Wingdings 3</vt:lpstr>
      <vt:lpstr>Wisp</vt:lpstr>
      <vt:lpstr>PowerPoint Presentation</vt:lpstr>
      <vt:lpstr>Heddiw, fe fyddwn ni yn… Today we will… </vt:lpstr>
      <vt:lpstr>Amser cofrestru ...      Registration time ...  </vt:lpstr>
      <vt:lpstr>Sut wyt ti?                        How are you?</vt:lpstr>
      <vt:lpstr>Amser cofrestru ...              Registration time ... </vt:lpstr>
      <vt:lpstr>Help llaw                     a helping hand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Gorchmynion        Commands</vt:lpstr>
      <vt:lpstr>PowerPoint Presentation</vt:lpstr>
      <vt:lpstr>PowerPoint Presentation</vt:lpstr>
      <vt:lpstr>PowerPoint Presentation</vt:lpstr>
      <vt:lpstr>Gorchmynion        Commands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nesaf?                                          What next?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42</cp:revision>
  <dcterms:created xsi:type="dcterms:W3CDTF">2020-09-11T11:29:22Z</dcterms:created>
  <dcterms:modified xsi:type="dcterms:W3CDTF">2020-11-10T12:56:43Z</dcterms:modified>
</cp:coreProperties>
</file>