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sldIdLst>
    <p:sldId id="256" r:id="rId2"/>
    <p:sldId id="257" r:id="rId3"/>
    <p:sldId id="258" r:id="rId4"/>
    <p:sldId id="259" r:id="rId5"/>
    <p:sldId id="260" r:id="rId6"/>
    <p:sldId id="261" r:id="rId7"/>
    <p:sldId id="262" r:id="rId8"/>
    <p:sldId id="263" r:id="rId9"/>
    <p:sldId id="282" r:id="rId10"/>
    <p:sldId id="283" r:id="rId11"/>
    <p:sldId id="284" r:id="rId12"/>
    <p:sldId id="285" r:id="rId13"/>
    <p:sldId id="280" r:id="rId1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CBB119-7232-463F-84E9-232F993BDA12}"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D8D1158-7024-44C1-9AFA-D914B50FAB5B}"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F696601-9C92-4E3A-9D62-5BE0E520B7EB}"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39EBB49-167F-4776-A169-7E935660870E}"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E775E4A5-C153-4FAF-847D-AE0155135EA2}"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E3ED6B62-AF3F-498E-934C-88DB0C42C7BD}"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290670DD-A04F-4339-A965-D74B8EF1C0DF}"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D581B72-2139-4E4B-9DC8-7D4B5637F227}"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AFAE19B-F9CE-4DCA-81BA-8F447378125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EA62B12-D5FE-4CF2-9CD1-49F3869DA2CA}"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EF3A68B-93AD-4D7E-97B5-F31A11C94DA2}"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AF17778-B7CE-4346-AD2A-04FEC0EF6214}"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r>
              <a:rPr lang="en-GB" smtClean="0"/>
              <a:t>Armies and Navies</a:t>
            </a:r>
          </a:p>
        </p:txBody>
      </p:sp>
      <p:sp>
        <p:nvSpPr>
          <p:cNvPr id="6146" name="Rectangle 3"/>
          <p:cNvSpPr>
            <a:spLocks noGrp="1" noChangeArrowheads="1"/>
          </p:cNvSpPr>
          <p:nvPr>
            <p:ph type="subTitle" idx="1"/>
          </p:nvPr>
        </p:nvSpPr>
        <p:spPr/>
        <p:txBody>
          <a:bodyPr/>
          <a:lstStyle/>
          <a:p>
            <a:r>
              <a:rPr lang="en-GB" dirty="0" smtClean="0"/>
              <a:t>Homeric Warfare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marL="838200" indent="-838200"/>
            <a:r>
              <a:rPr lang="en-US" smtClean="0"/>
              <a:t>The problems of Homeric warfare</a:t>
            </a:r>
            <a:endParaRPr lang="en-GB" smtClean="0"/>
          </a:p>
        </p:txBody>
      </p:sp>
      <p:sp>
        <p:nvSpPr>
          <p:cNvPr id="7171" name="Rectangle 3"/>
          <p:cNvSpPr>
            <a:spLocks noGrp="1" noChangeArrowheads="1"/>
          </p:cNvSpPr>
          <p:nvPr>
            <p:ph idx="1"/>
          </p:nvPr>
        </p:nvSpPr>
        <p:spPr/>
        <p:txBody>
          <a:bodyPr/>
          <a:lstStyle/>
          <a:p>
            <a:r>
              <a:rPr lang="en-US" smtClean="0"/>
              <a:t>Date of the Homeric poems</a:t>
            </a:r>
          </a:p>
          <a:p>
            <a:r>
              <a:rPr lang="en-US" smtClean="0"/>
              <a:t>Understanding the Homeric poems</a:t>
            </a:r>
          </a:p>
          <a:p>
            <a:r>
              <a:rPr lang="en-US" smtClean="0"/>
              <a:t>Modern debates on the hoplite reform</a:t>
            </a:r>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marL="838200" indent="-838200"/>
            <a:r>
              <a:rPr lang="en-US" smtClean="0"/>
              <a:t>Homeric dates</a:t>
            </a:r>
            <a:endParaRPr lang="en-GB" smtClean="0"/>
          </a:p>
        </p:txBody>
      </p:sp>
      <p:sp>
        <p:nvSpPr>
          <p:cNvPr id="8195" name="Rectangle 3"/>
          <p:cNvSpPr>
            <a:spLocks noGrp="1" noChangeArrowheads="1"/>
          </p:cNvSpPr>
          <p:nvPr>
            <p:ph idx="1"/>
          </p:nvPr>
        </p:nvSpPr>
        <p:spPr>
          <a:xfrm>
            <a:off x="457200" y="1981200"/>
            <a:ext cx="8229600" cy="4876800"/>
          </a:xfrm>
        </p:spPr>
        <p:txBody>
          <a:bodyPr/>
          <a:lstStyle/>
          <a:p>
            <a:pPr>
              <a:lnSpc>
                <a:spcPct val="80000"/>
              </a:lnSpc>
            </a:pPr>
            <a:r>
              <a:rPr lang="en-US" sz="2800" smtClean="0"/>
              <a:t>There have been several dates proposed for the Homeric poems.</a:t>
            </a:r>
          </a:p>
          <a:p>
            <a:pPr>
              <a:lnSpc>
                <a:spcPct val="80000"/>
              </a:lnSpc>
            </a:pPr>
            <a:r>
              <a:rPr lang="en-US" sz="2800" smtClean="0"/>
              <a:t>There is a debate both for the date of the composition of the poems and a date of the “Homeric” society</a:t>
            </a:r>
          </a:p>
          <a:p>
            <a:pPr>
              <a:lnSpc>
                <a:spcPct val="80000"/>
              </a:lnSpc>
            </a:pPr>
            <a:r>
              <a:rPr lang="en-US" sz="2800" smtClean="0"/>
              <a:t>There are arguments that the society </a:t>
            </a:r>
            <a:r>
              <a:rPr lang="en-GB" sz="2800" smtClean="0"/>
              <a:t>depicted in Homer can be dated from the Mycenaean period to the 8th century BCE. </a:t>
            </a:r>
          </a:p>
          <a:p>
            <a:pPr>
              <a:lnSpc>
                <a:spcPct val="80000"/>
              </a:lnSpc>
            </a:pPr>
            <a:r>
              <a:rPr lang="en-GB" sz="2800" smtClean="0"/>
              <a:t>It is now generally accepted (although there are still some dissenting voices) that Homer composed the poems sometime in the 8th century BCE.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marL="838200" indent="-838200"/>
            <a:r>
              <a:rPr lang="en-US" smtClean="0"/>
              <a:t>Is Homeric warfare consistent?</a:t>
            </a:r>
            <a:endParaRPr lang="en-GB" smtClean="0"/>
          </a:p>
        </p:txBody>
      </p:sp>
      <p:sp>
        <p:nvSpPr>
          <p:cNvPr id="9219" name="Rectangle 3"/>
          <p:cNvSpPr>
            <a:spLocks noGrp="1" noChangeArrowheads="1"/>
          </p:cNvSpPr>
          <p:nvPr>
            <p:ph idx="1"/>
          </p:nvPr>
        </p:nvSpPr>
        <p:spPr/>
        <p:txBody>
          <a:bodyPr/>
          <a:lstStyle/>
          <a:p>
            <a:r>
              <a:rPr lang="en-US" sz="2800" dirty="0" smtClean="0"/>
              <a:t>There are three positions regarding Homeric warfare:</a:t>
            </a:r>
            <a:endParaRPr lang="en-GB" sz="2800" dirty="0" smtClean="0"/>
          </a:p>
          <a:p>
            <a:r>
              <a:rPr lang="en-US" sz="2800" dirty="0" smtClean="0"/>
              <a:t>Homeric warfare is not consistent either to itself or to any known type of ancient warfare.</a:t>
            </a:r>
          </a:p>
          <a:p>
            <a:r>
              <a:rPr lang="en-US" sz="2800" dirty="0" smtClean="0"/>
              <a:t>Homeric warfare represents early hoplite warfare.</a:t>
            </a:r>
          </a:p>
          <a:p>
            <a:r>
              <a:rPr lang="en-US" sz="2800" dirty="0" smtClean="0"/>
              <a:t>Homeric warfare is consistent within itself and represents open formation infantry warfare.</a:t>
            </a:r>
            <a:endParaRPr lang="en-GB" sz="2800" dirty="0" smtClean="0"/>
          </a:p>
          <a:p>
            <a:endParaRPr lang="en-GB" sz="28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a:r>
              <a:rPr lang="en-US" smtClean="0"/>
              <a:t>Inconsistency?</a:t>
            </a:r>
            <a:endParaRPr lang="en-GB" smtClean="0"/>
          </a:p>
        </p:txBody>
      </p:sp>
      <p:sp>
        <p:nvSpPr>
          <p:cNvPr id="10243" name="Rectangle 3"/>
          <p:cNvSpPr>
            <a:spLocks noGrp="1" noChangeArrowheads="1"/>
          </p:cNvSpPr>
          <p:nvPr>
            <p:ph idx="1"/>
          </p:nvPr>
        </p:nvSpPr>
        <p:spPr/>
        <p:txBody>
          <a:bodyPr>
            <a:normAutofit/>
          </a:bodyPr>
          <a:lstStyle/>
          <a:p>
            <a:pPr marL="609600" indent="-609600"/>
            <a:r>
              <a:rPr lang="en-US" sz="3200" dirty="0" smtClean="0"/>
              <a:t>Fantastic details</a:t>
            </a:r>
          </a:p>
          <a:p>
            <a:pPr marL="609600" indent="-609600"/>
            <a:r>
              <a:rPr lang="en-US" sz="3200" dirty="0" smtClean="0"/>
              <a:t>Inconsistency of arms and </a:t>
            </a:r>
            <a:r>
              <a:rPr lang="en-US" sz="3200" dirty="0" err="1" smtClean="0"/>
              <a:t>armour</a:t>
            </a:r>
            <a:endParaRPr lang="en-US" sz="3200" dirty="0" smtClean="0"/>
          </a:p>
          <a:p>
            <a:pPr marL="609600" indent="-609600"/>
            <a:r>
              <a:rPr lang="en-US" sz="3200" dirty="0" smtClean="0"/>
              <a:t>Use of chariots in a non-logical way</a:t>
            </a:r>
          </a:p>
          <a:p>
            <a:pPr marL="609600" indent="-609600"/>
            <a:r>
              <a:rPr lang="en-US" sz="3200" dirty="0" smtClean="0"/>
              <a:t>Combat that does not look realistic. </a:t>
            </a:r>
            <a:endParaRPr lang="en-GB" sz="3200" dirty="0" smtClean="0"/>
          </a:p>
          <a:p>
            <a:pPr marL="609600" indent="-609600"/>
            <a:endParaRPr lang="en-GB" sz="32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marL="838200" indent="-838200"/>
            <a:r>
              <a:rPr lang="en-US" smtClean="0"/>
              <a:t>Hoplite warfare?</a:t>
            </a:r>
            <a:endParaRPr lang="en-GB" smtClean="0"/>
          </a:p>
        </p:txBody>
      </p:sp>
      <p:sp>
        <p:nvSpPr>
          <p:cNvPr id="11267" name="Rectangle 3"/>
          <p:cNvSpPr>
            <a:spLocks noGrp="1" noChangeArrowheads="1"/>
          </p:cNvSpPr>
          <p:nvPr>
            <p:ph idx="1"/>
          </p:nvPr>
        </p:nvSpPr>
        <p:spPr>
          <a:xfrm>
            <a:off x="457200" y="1981200"/>
            <a:ext cx="8229600" cy="4876800"/>
          </a:xfrm>
        </p:spPr>
        <p:txBody>
          <a:bodyPr/>
          <a:lstStyle/>
          <a:p>
            <a:r>
              <a:rPr lang="de-DE" sz="2800" smtClean="0"/>
              <a:t>This has been argued by Latacz (</a:t>
            </a:r>
            <a:r>
              <a:rPr lang="de-DE" sz="2800" i="1" smtClean="0"/>
              <a:t>Kampfparanese, Kampfdarstellung und Kampfwirklichkeit in der Ilias, bei Kallinos und Tyrtaios</a:t>
            </a:r>
            <a:r>
              <a:rPr lang="de-DE" sz="2800" smtClean="0"/>
              <a:t>)</a:t>
            </a:r>
            <a:endParaRPr lang="en-US" sz="2800" smtClean="0"/>
          </a:p>
          <a:p>
            <a:r>
              <a:rPr lang="en-US" sz="2800" smtClean="0"/>
              <a:t>The main aspect of Homeric warfare is essentially phalanx warfare of the hoplite type, i.e. massed infantry charges in close formation. </a:t>
            </a:r>
          </a:p>
          <a:p>
            <a:r>
              <a:rPr lang="en-US" sz="2800" smtClean="0"/>
              <a:t>The descriptions in Homer of what the heroes do is considered to be the fight of the promachoi before the actual mass charge.</a:t>
            </a:r>
            <a:endParaRPr lang="en-GB" sz="28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a:r>
              <a:rPr lang="en-US" smtClean="0"/>
              <a:t>Open formation infantry warfare?</a:t>
            </a:r>
            <a:endParaRPr lang="en-GB" smtClean="0"/>
          </a:p>
        </p:txBody>
      </p:sp>
      <p:sp>
        <p:nvSpPr>
          <p:cNvPr id="12291" name="Rectangle 3"/>
          <p:cNvSpPr>
            <a:spLocks noGrp="1" noChangeArrowheads="1"/>
          </p:cNvSpPr>
          <p:nvPr>
            <p:ph idx="1"/>
          </p:nvPr>
        </p:nvSpPr>
        <p:spPr/>
        <p:txBody>
          <a:bodyPr>
            <a:normAutofit/>
          </a:bodyPr>
          <a:lstStyle/>
          <a:p>
            <a:r>
              <a:rPr lang="en-US" sz="3600" dirty="0" smtClean="0"/>
              <a:t>Argued by van </a:t>
            </a:r>
            <a:r>
              <a:rPr lang="en-US" sz="3600" dirty="0" err="1" smtClean="0"/>
              <a:t>Wees</a:t>
            </a:r>
            <a:r>
              <a:rPr lang="en-US" sz="3600" dirty="0" smtClean="0"/>
              <a:t> (“The Homeric Way of War: The 'Iliad' and the Hoplite Phalanx (I)” </a:t>
            </a:r>
            <a:r>
              <a:rPr lang="en-US" sz="3600" i="1" dirty="0" smtClean="0"/>
              <a:t>G&amp;R</a:t>
            </a:r>
            <a:r>
              <a:rPr lang="en-US" sz="3600" dirty="0" smtClean="0"/>
              <a:t> 1994)</a:t>
            </a:r>
          </a:p>
          <a:p>
            <a:r>
              <a:rPr lang="en-US" sz="3600" dirty="0" smtClean="0"/>
              <a:t>Homer presents open formation infantry warfare and thus incorporated both missile warfare and chariots as means of transportation in the battlefield. </a:t>
            </a:r>
            <a:endParaRPr lang="en-GB" sz="3600"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a:r>
              <a:rPr lang="en-US" smtClean="0"/>
              <a:t>Questions </a:t>
            </a:r>
            <a:r>
              <a:rPr lang="en-US" b="1" smtClean="0"/>
              <a:t>you</a:t>
            </a:r>
            <a:r>
              <a:rPr lang="en-US" smtClean="0"/>
              <a:t> need to consider!</a:t>
            </a:r>
            <a:endParaRPr lang="en-GB" smtClean="0"/>
          </a:p>
        </p:txBody>
      </p:sp>
      <p:sp>
        <p:nvSpPr>
          <p:cNvPr id="13315" name="Rectangle 3"/>
          <p:cNvSpPr>
            <a:spLocks noGrp="1" noChangeArrowheads="1"/>
          </p:cNvSpPr>
          <p:nvPr>
            <p:ph idx="1"/>
          </p:nvPr>
        </p:nvSpPr>
        <p:spPr/>
        <p:txBody>
          <a:bodyPr>
            <a:normAutofit/>
          </a:bodyPr>
          <a:lstStyle/>
          <a:p>
            <a:r>
              <a:rPr lang="en-US" sz="3200" dirty="0" smtClean="0"/>
              <a:t>a. Is Homeric warfare consistent?</a:t>
            </a:r>
          </a:p>
          <a:p>
            <a:r>
              <a:rPr lang="en-US" sz="3200" dirty="0" smtClean="0"/>
              <a:t>b. Is it possible, even if not probable?</a:t>
            </a:r>
          </a:p>
          <a:p>
            <a:r>
              <a:rPr lang="en-US" sz="3200" dirty="0" smtClean="0"/>
              <a:t>c. Does it represent an actual type of warfare of the archaic or pre-archaic periods?</a:t>
            </a:r>
            <a:endParaRPr lang="en-GB" sz="3200"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a:r>
              <a:rPr lang="en-US" smtClean="0"/>
              <a:t>Homeric description</a:t>
            </a:r>
            <a:endParaRPr lang="en-GB" smtClean="0"/>
          </a:p>
        </p:txBody>
      </p:sp>
      <p:sp>
        <p:nvSpPr>
          <p:cNvPr id="18435" name="Rectangle 3"/>
          <p:cNvSpPr>
            <a:spLocks noGrp="1" noChangeArrowheads="1"/>
          </p:cNvSpPr>
          <p:nvPr>
            <p:ph idx="1"/>
          </p:nvPr>
        </p:nvSpPr>
        <p:spPr/>
        <p:txBody>
          <a:bodyPr/>
          <a:lstStyle/>
          <a:p>
            <a:pPr>
              <a:lnSpc>
                <a:spcPct val="80000"/>
              </a:lnSpc>
            </a:pPr>
            <a:r>
              <a:rPr lang="en-US" sz="2800" smtClean="0"/>
              <a:t>A great problem that scholars have had is that Homeric description of warfare seems impossible in reality.</a:t>
            </a:r>
          </a:p>
          <a:p>
            <a:pPr>
              <a:lnSpc>
                <a:spcPct val="80000"/>
              </a:lnSpc>
            </a:pPr>
            <a:r>
              <a:rPr lang="en-US" sz="2800" smtClean="0"/>
              <a:t>The blow by blow accounts of the fights of individual heroes seem to suggest that the mass of the armies were staying in the background or being idle. </a:t>
            </a:r>
          </a:p>
          <a:p>
            <a:pPr>
              <a:lnSpc>
                <a:spcPct val="80000"/>
              </a:lnSpc>
            </a:pPr>
            <a:r>
              <a:rPr lang="en-US" sz="2800" smtClean="0"/>
              <a:t>Yet tribal societies seem to have a similar system of describing battles in essentially blow by blow accounts of individual fights in spite of what happens around them in the battlefield. </a:t>
            </a:r>
            <a:endParaRPr lang="en-GB" sz="2800" smtClean="0"/>
          </a:p>
        </p:txBody>
      </p:sp>
    </p:spTree>
    <p:extLst>
      <p:ext uri="{BB962C8B-B14F-4D97-AF65-F5344CB8AC3E}">
        <p14:creationId xmlns:p14="http://schemas.microsoft.com/office/powerpoint/2010/main" val="4142314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marL="838200" indent="-838200"/>
            <a:r>
              <a:rPr lang="en-US" smtClean="0"/>
              <a:t>The Anthropological Evidence</a:t>
            </a:r>
            <a:endParaRPr lang="en-GB" smtClean="0"/>
          </a:p>
        </p:txBody>
      </p:sp>
      <p:sp>
        <p:nvSpPr>
          <p:cNvPr id="19459" name="Rectangle 3"/>
          <p:cNvSpPr>
            <a:spLocks noGrp="1" noChangeArrowheads="1"/>
          </p:cNvSpPr>
          <p:nvPr>
            <p:ph idx="1"/>
          </p:nvPr>
        </p:nvSpPr>
        <p:spPr/>
        <p:txBody>
          <a:bodyPr/>
          <a:lstStyle/>
          <a:p>
            <a:r>
              <a:rPr lang="en-US" sz="2800" smtClean="0"/>
              <a:t>'We met on the mountainside near Wihun. A man of our side, named Maigi, threw a spear at a man of their side, named Wea. He missed. Then a man of their side threw a spear and hit my cross-cousin from Ahalaseimihi. Then I was angry and threw a spear at Wena, a big man of their side, and missed ...' Mead “Introduction” in Gardner &amp; Heider </a:t>
            </a:r>
            <a:r>
              <a:rPr lang="en-US" sz="2800" i="1" smtClean="0"/>
              <a:t>Gardens of War</a:t>
            </a:r>
            <a:r>
              <a:rPr lang="en-US" sz="2800" smtClean="0"/>
              <a:t> (1974), p.viii</a:t>
            </a:r>
          </a:p>
          <a:p>
            <a:r>
              <a:rPr lang="en-US" sz="2800" smtClean="0"/>
              <a:t> </a:t>
            </a:r>
            <a:endParaRPr lang="en-GB" sz="2800" smtClean="0"/>
          </a:p>
        </p:txBody>
      </p:sp>
    </p:spTree>
    <p:extLst>
      <p:ext uri="{BB962C8B-B14F-4D97-AF65-F5344CB8AC3E}">
        <p14:creationId xmlns:p14="http://schemas.microsoft.com/office/powerpoint/2010/main" val="363327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marL="838200" indent="-838200"/>
            <a:r>
              <a:rPr lang="en-US" smtClean="0"/>
              <a:t>Homer and Hoplite Warfare</a:t>
            </a:r>
            <a:endParaRPr lang="en-GB" smtClean="0"/>
          </a:p>
        </p:txBody>
      </p:sp>
      <p:sp>
        <p:nvSpPr>
          <p:cNvPr id="27651" name="Rectangle 3"/>
          <p:cNvSpPr>
            <a:spLocks noGrp="1" noChangeArrowheads="1"/>
          </p:cNvSpPr>
          <p:nvPr>
            <p:ph idx="1"/>
          </p:nvPr>
        </p:nvSpPr>
        <p:spPr/>
        <p:txBody>
          <a:bodyPr>
            <a:normAutofit/>
          </a:bodyPr>
          <a:lstStyle/>
          <a:p>
            <a:r>
              <a:rPr lang="en-US" sz="3200" dirty="0" smtClean="0"/>
              <a:t>It is up to </a:t>
            </a:r>
            <a:r>
              <a:rPr lang="en-US" sz="3200" b="1" u="sng" dirty="0" smtClean="0"/>
              <a:t>you</a:t>
            </a:r>
            <a:r>
              <a:rPr lang="en-US" sz="3200" dirty="0" smtClean="0"/>
              <a:t> to decide whether Homer describes mass formation hoplite-style warfare or open formation infantry warfare.</a:t>
            </a:r>
          </a:p>
          <a:p>
            <a:r>
              <a:rPr lang="en-US" sz="3200" dirty="0" smtClean="0"/>
              <a:t>The main reason debate this issue has to do with the possible dating of the beginnings of phalanx warfare in archaic Greece. </a:t>
            </a:r>
            <a:endParaRPr lang="en-GB" sz="3200" dirty="0" smtClean="0"/>
          </a:p>
        </p:txBody>
      </p:sp>
    </p:spTree>
    <p:extLst>
      <p:ext uri="{BB962C8B-B14F-4D97-AF65-F5344CB8AC3E}">
        <p14:creationId xmlns:p14="http://schemas.microsoft.com/office/powerpoint/2010/main" val="2442423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838200" indent="-838200"/>
            <a:r>
              <a:rPr lang="en-US" smtClean="0"/>
              <a:t>Homeric Society and Warfare</a:t>
            </a:r>
            <a:endParaRPr lang="en-GB" smtClean="0"/>
          </a:p>
        </p:txBody>
      </p:sp>
      <p:sp>
        <p:nvSpPr>
          <p:cNvPr id="28675" name="Rectangle 3"/>
          <p:cNvSpPr>
            <a:spLocks noGrp="1" noChangeArrowheads="1"/>
          </p:cNvSpPr>
          <p:nvPr>
            <p:ph idx="1"/>
          </p:nvPr>
        </p:nvSpPr>
        <p:spPr>
          <a:xfrm>
            <a:off x="457200" y="1981200"/>
            <a:ext cx="8229600" cy="4876800"/>
          </a:xfrm>
        </p:spPr>
        <p:txBody>
          <a:bodyPr/>
          <a:lstStyle/>
          <a:p>
            <a:pPr>
              <a:lnSpc>
                <a:spcPct val="90000"/>
              </a:lnSpc>
            </a:pPr>
            <a:r>
              <a:rPr lang="en-US" sz="2800" smtClean="0"/>
              <a:t>The Homeric society and the Greek society of the classical period are both similar and different.</a:t>
            </a:r>
          </a:p>
          <a:p>
            <a:pPr>
              <a:lnSpc>
                <a:spcPct val="90000"/>
              </a:lnSpc>
            </a:pPr>
            <a:r>
              <a:rPr lang="en-US" sz="2800" smtClean="0"/>
              <a:t>Homer concentrates on the individual hero and his exploits, while in the classical period the soldier was considered first and foremost a part of a formation, a community.</a:t>
            </a:r>
          </a:p>
          <a:p>
            <a:pPr>
              <a:lnSpc>
                <a:spcPct val="90000"/>
              </a:lnSpc>
            </a:pPr>
            <a:r>
              <a:rPr lang="en-US" sz="2800" smtClean="0"/>
              <a:t>However, the matters of courage in the battlefield and individual bravery, as well as the ugliness of war, remain constant in Greek literature from Homer to the end of the classical period.</a:t>
            </a:r>
            <a:endParaRPr lang="en-GB" sz="2800" smtClean="0"/>
          </a:p>
        </p:txBody>
      </p:sp>
    </p:spTree>
    <p:extLst>
      <p:ext uri="{BB962C8B-B14F-4D97-AF65-F5344CB8AC3E}">
        <p14:creationId xmlns:p14="http://schemas.microsoft.com/office/powerpoint/2010/main" val="1558647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p:txBody>
          <a:bodyPr/>
          <a:lstStyle/>
          <a:p>
            <a:pPr marL="838200" indent="-838200"/>
            <a:r>
              <a:rPr smtClean="0"/>
              <a:t>Questions?</a:t>
            </a:r>
            <a:endParaRPr lang="en-GB" smtClean="0"/>
          </a:p>
        </p:txBody>
      </p:sp>
      <p:sp>
        <p:nvSpPr>
          <p:cNvPr id="3" name="Content Placeholder 2"/>
          <p:cNvSpPr>
            <a:spLocks noGrp="1"/>
          </p:cNvSpPr>
          <p:nvPr>
            <p:ph idx="1"/>
          </p:nvPr>
        </p:nvSpPr>
        <p:spPr/>
        <p:txBody>
          <a:bodyPr/>
          <a:lstStyle/>
          <a:p>
            <a:r>
              <a:rPr lang="en-GB" dirty="0" smtClean="0"/>
              <a:t>Do the follow-up/preparatory reading on Moodle.</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296</TotalTime>
  <Words>660</Words>
  <Application>Microsoft Office PowerPoint</Application>
  <PresentationFormat>On-screen Show (4:3)</PresentationFormat>
  <Paragraphs>48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Clarity</vt:lpstr>
      <vt:lpstr>Armies and Navies</vt:lpstr>
      <vt:lpstr>The problems of Homeric warfare</vt:lpstr>
      <vt:lpstr>Homeric dates</vt:lpstr>
      <vt:lpstr>Is Homeric warfare consistent?</vt:lpstr>
      <vt:lpstr>Inconsistency?</vt:lpstr>
      <vt:lpstr>Hoplite warfare?</vt:lpstr>
      <vt:lpstr>Open formation infantry warfare?</vt:lpstr>
      <vt:lpstr>Questions you need to consider!</vt:lpstr>
      <vt:lpstr>Homeric description</vt:lpstr>
      <vt:lpstr>The Anthropological Evidence</vt:lpstr>
      <vt:lpstr>Homer and Hoplite Warfare</vt:lpstr>
      <vt:lpstr>Homeric Society and Warfare</vt:lpstr>
      <vt:lpstr>Questions?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sf003</dc:creator>
  <cp:lastModifiedBy>Errietta Bissa</cp:lastModifiedBy>
  <cp:revision>20</cp:revision>
  <dcterms:created xsi:type="dcterms:W3CDTF">2008-12-15T13:16:11Z</dcterms:created>
  <dcterms:modified xsi:type="dcterms:W3CDTF">2013-08-19T15:33:49Z</dcterms:modified>
</cp:coreProperties>
</file>