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Lst>
  <p:notesMasterIdLst>
    <p:notesMasterId r:id="rId16"/>
  </p:notesMasterIdLst>
  <p:sldIdLst>
    <p:sldId id="257" r:id="rId2"/>
    <p:sldId id="282" r:id="rId3"/>
    <p:sldId id="283" r:id="rId4"/>
    <p:sldId id="291" r:id="rId5"/>
    <p:sldId id="292" r:id="rId6"/>
    <p:sldId id="284" r:id="rId7"/>
    <p:sldId id="295" r:id="rId8"/>
    <p:sldId id="286" r:id="rId9"/>
    <p:sldId id="294" r:id="rId10"/>
    <p:sldId id="287" r:id="rId11"/>
    <p:sldId id="288" r:id="rId12"/>
    <p:sldId id="289" r:id="rId13"/>
    <p:sldId id="296" r:id="rId14"/>
    <p:sldId id="29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2" autoAdjust="0"/>
    <p:restoredTop sz="94689"/>
  </p:normalViewPr>
  <p:slideViewPr>
    <p:cSldViewPr snapToGrid="0" showGuides="1">
      <p:cViewPr varScale="1">
        <p:scale>
          <a:sx n="82" d="100"/>
          <a:sy n="82" d="100"/>
        </p:scale>
        <p:origin x="66"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BE5670-1473-47C5-9C9A-AC93E9FC6B13}" type="datetimeFigureOut">
              <a:rPr lang="en-GB" smtClean="0"/>
              <a:t>11/07/2026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F14F4F-8A07-4F1C-B936-9A46B8BAA4B2}" type="slidenum">
              <a:rPr lang="en-GB" smtClean="0"/>
              <a:t>‹#›</a:t>
            </a:fld>
            <a:endParaRPr lang="en-GB" dirty="0"/>
          </a:p>
        </p:txBody>
      </p:sp>
    </p:spTree>
    <p:extLst>
      <p:ext uri="{BB962C8B-B14F-4D97-AF65-F5344CB8AC3E}">
        <p14:creationId xmlns:p14="http://schemas.microsoft.com/office/powerpoint/2010/main" val="1018833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F14F4F-8A07-4F1C-B936-9A46B8BAA4B2}" type="slidenum">
              <a:rPr lang="en-GB" smtClean="0"/>
              <a:t>8</a:t>
            </a:fld>
            <a:endParaRPr lang="en-GB" dirty="0"/>
          </a:p>
        </p:txBody>
      </p:sp>
    </p:spTree>
    <p:extLst>
      <p:ext uri="{BB962C8B-B14F-4D97-AF65-F5344CB8AC3E}">
        <p14:creationId xmlns:p14="http://schemas.microsoft.com/office/powerpoint/2010/main" val="27818150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1475527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2869976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1813915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69F914-F75C-DF4A-8E3D-0EE1CE742B98}" type="datetimeFigureOut">
              <a:rPr lang="en-GB" smtClean="0"/>
              <a:t>11/07/2026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271614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69F914-F75C-DF4A-8E3D-0EE1CE742B98}" type="datetimeFigureOut">
              <a:rPr lang="en-GB" smtClean="0"/>
              <a:t>11/07/2026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3436382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69F914-F75C-DF4A-8E3D-0EE1CE742B98}" type="datetimeFigureOut">
              <a:rPr lang="en-GB" smtClean="0"/>
              <a:t>11/07/2026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394601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69F914-F75C-DF4A-8E3D-0EE1CE742B98}" type="datetimeFigureOut">
              <a:rPr lang="en-GB" smtClean="0"/>
              <a:t>11/07/2026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3883255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11/07/2026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2603711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11/07/2026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3729252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3706486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2897540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5923582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284169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31021082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30997497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1499808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E69F914-F75C-DF4A-8E3D-0EE1CE742B98}" type="datetimeFigureOut">
              <a:rPr lang="en-GB" smtClean="0"/>
              <a:t>11/07/2026</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CFAF8B9-F476-9E49-9916-EFFC20CDCF66}" type="slidenum">
              <a:rPr lang="en-GB" smtClean="0"/>
              <a:t>‹#›</a:t>
            </a:fld>
            <a:endParaRPr lang="en-GB" dirty="0"/>
          </a:p>
        </p:txBody>
      </p:sp>
    </p:spTree>
    <p:extLst>
      <p:ext uri="{BB962C8B-B14F-4D97-AF65-F5344CB8AC3E}">
        <p14:creationId xmlns:p14="http://schemas.microsoft.com/office/powerpoint/2010/main" val="144661743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2685143" y="2251364"/>
            <a:ext cx="8433130" cy="2117436"/>
          </a:xfrm>
        </p:spPr>
        <p:txBody>
          <a:bodyPr>
            <a:normAutofit/>
          </a:bodyPr>
          <a:lstStyle/>
          <a:p>
            <a:pPr algn="l"/>
            <a:br>
              <a:rPr lang="en-GB" sz="667" b="1" dirty="0">
                <a:ea typeface="Aptos" panose="020B0004020202020204" pitchFamily="34" charset="0"/>
              </a:rPr>
            </a:br>
            <a:br>
              <a:rPr lang="en-GB" sz="1800" dirty="0"/>
            </a:br>
            <a:r>
              <a:rPr lang="en-GB" sz="2700" b="1" dirty="0">
                <a:solidFill>
                  <a:schemeClr val="tx1"/>
                </a:solidFill>
                <a:latin typeface="Arial" panose="020B0604020202020204" pitchFamily="34" charset="0"/>
                <a:cs typeface="Arial" panose="020B0604020202020204" pitchFamily="34" charset="0"/>
              </a:rPr>
              <a:t>Student name : Bernardita Rodriguez Brown</a:t>
            </a:r>
            <a:br>
              <a:rPr lang="en-GB" sz="2700" b="1" dirty="0">
                <a:solidFill>
                  <a:schemeClr val="tx1"/>
                </a:solidFill>
                <a:latin typeface="Arial" panose="020B0604020202020204" pitchFamily="34" charset="0"/>
                <a:cs typeface="Arial" panose="020B0604020202020204" pitchFamily="34" charset="0"/>
              </a:rPr>
            </a:br>
            <a:r>
              <a:rPr lang="en-GB" sz="2700" b="1" dirty="0">
                <a:solidFill>
                  <a:schemeClr val="tx1"/>
                </a:solidFill>
                <a:latin typeface="Arial" panose="020B0604020202020204" pitchFamily="34" charset="0"/>
                <a:cs typeface="Arial" panose="020B0604020202020204" pitchFamily="34" charset="0"/>
              </a:rPr>
              <a:t>Student number : 2508289</a:t>
            </a:r>
            <a:br>
              <a:rPr lang="en-GB" sz="2700" b="1" dirty="0">
                <a:solidFill>
                  <a:schemeClr val="tx1"/>
                </a:solidFill>
                <a:latin typeface="Arial" panose="020B0604020202020204" pitchFamily="34" charset="0"/>
                <a:cs typeface="Arial" panose="020B0604020202020204" pitchFamily="34" charset="0"/>
              </a:rPr>
            </a:br>
            <a:r>
              <a:rPr lang="en-GB" sz="2700" b="1" dirty="0">
                <a:solidFill>
                  <a:schemeClr val="tx1"/>
                </a:solidFill>
                <a:latin typeface="Arial" panose="020B0604020202020204" pitchFamily="34" charset="0"/>
                <a:cs typeface="Arial" panose="020B0604020202020204" pitchFamily="34" charset="0"/>
              </a:rPr>
              <a:t>Lecturer’s name : Dr. Shepherd Ziko</a:t>
            </a:r>
            <a:br>
              <a:rPr lang="en-GB" sz="2700" b="1" dirty="0">
                <a:solidFill>
                  <a:schemeClr val="tx1"/>
                </a:solidFill>
                <a:latin typeface="Arial" panose="020B0604020202020204" pitchFamily="34" charset="0"/>
                <a:cs typeface="Arial" panose="020B0604020202020204" pitchFamily="34" charset="0"/>
              </a:rPr>
            </a:br>
            <a:endParaRPr lang="en-GB" sz="2700" b="1"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500744" y="4206892"/>
            <a:ext cx="9869713" cy="2410884"/>
          </a:xfrm>
        </p:spPr>
        <p:txBody>
          <a:bodyPr>
            <a:noAutofit/>
          </a:bodyPr>
          <a:lstStyle/>
          <a:p>
            <a:pPr algn="l"/>
            <a:endParaRPr lang="en-GB" b="1" dirty="0">
              <a:latin typeface="Arial" panose="020B0604020202020204" pitchFamily="34" charset="0"/>
              <a:cs typeface="Arial" panose="020B0604020202020204" pitchFamily="34" charset="0"/>
            </a:endParaRPr>
          </a:p>
          <a:p>
            <a:pPr algn="l"/>
            <a:r>
              <a:rPr lang="en-GB" dirty="0">
                <a:latin typeface="Arial" panose="020B0604020202020204" pitchFamily="34" charset="0"/>
                <a:cs typeface="Arial" panose="020B0604020202020204" pitchFamily="34" charset="0"/>
              </a:rPr>
              <a:t>I declared that I have used - </a:t>
            </a:r>
            <a:r>
              <a:rPr lang="en-GB" b="1" dirty="0">
                <a:latin typeface="Arial" panose="020B0604020202020204" pitchFamily="34" charset="0"/>
                <a:cs typeface="Arial" panose="020B0604020202020204" pitchFamily="34" charset="0"/>
              </a:rPr>
              <a:t>Microsoft Co-Pilot</a:t>
            </a:r>
            <a:r>
              <a:rPr lang="en-GB" dirty="0">
                <a:latin typeface="Arial" panose="020B0604020202020204" pitchFamily="34" charset="0"/>
                <a:cs typeface="Arial" panose="020B0604020202020204" pitchFamily="34" charset="0"/>
              </a:rPr>
              <a:t> for images AND DATE USE JULY 10, 2026).  </a:t>
            </a:r>
          </a:p>
          <a:p>
            <a:endParaRPr lang="en-GB"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870857" y="1286711"/>
            <a:ext cx="9277598" cy="830997"/>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LCHS4010</a:t>
            </a:r>
          </a:p>
          <a:p>
            <a:pPr algn="ctr"/>
            <a:r>
              <a:rPr lang="en-GB" sz="2400" b="1" dirty="0">
                <a:latin typeface="Arial" panose="020B0604020202020204" pitchFamily="34" charset="0"/>
                <a:cs typeface="Arial" panose="020B0604020202020204" pitchFamily="34" charset="0"/>
              </a:rPr>
              <a:t>Psychology in Health and Social Care</a:t>
            </a:r>
            <a:endParaRPr lang="en-GB" sz="24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D7808-4000-6C24-7CAF-8D35CCC72CFF}"/>
              </a:ext>
            </a:extLst>
          </p:cNvPr>
          <p:cNvSpPr>
            <a:spLocks noGrp="1"/>
          </p:cNvSpPr>
          <p:nvPr>
            <p:ph type="title"/>
          </p:nvPr>
        </p:nvSpPr>
        <p:spPr>
          <a:xfrm>
            <a:off x="4800600" y="609600"/>
            <a:ext cx="5583382" cy="1025236"/>
          </a:xfrm>
        </p:spPr>
        <p:txBody>
          <a:bodyPr>
            <a:normAutofit/>
          </a:bodyPr>
          <a:lstStyle/>
          <a:p>
            <a:r>
              <a:rPr lang="en-US" b="1" dirty="0">
                <a:solidFill>
                  <a:schemeClr val="accent2">
                    <a:lumMod val="60000"/>
                    <a:lumOff val="40000"/>
                  </a:schemeClr>
                </a:solidFill>
                <a:latin typeface="Arial" panose="020B0604020202020204" pitchFamily="34" charset="0"/>
                <a:cs typeface="Arial" panose="020B0604020202020204" pitchFamily="34" charset="0"/>
              </a:rPr>
              <a:t> </a:t>
            </a:r>
            <a:r>
              <a:rPr lang="en-US" b="1" dirty="0">
                <a:solidFill>
                  <a:schemeClr val="tx1"/>
                </a:solidFill>
                <a:latin typeface="Arial" panose="020B0604020202020204" pitchFamily="34" charset="0"/>
                <a:cs typeface="Arial" panose="020B0604020202020204" pitchFamily="34" charset="0"/>
              </a:rPr>
              <a:t>Introduction</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9B75C02-4D6D-D311-D12F-4288A3D280B9}"/>
              </a:ext>
            </a:extLst>
          </p:cNvPr>
          <p:cNvSpPr>
            <a:spLocks noGrp="1"/>
          </p:cNvSpPr>
          <p:nvPr>
            <p:ph idx="1"/>
          </p:nvPr>
        </p:nvSpPr>
        <p:spPr>
          <a:xfrm>
            <a:off x="3920836" y="1634836"/>
            <a:ext cx="8271164" cy="5167747"/>
          </a:xfrm>
        </p:spPr>
        <p:txBody>
          <a:bodyPr>
            <a:normAutofit/>
          </a:bodyPr>
          <a:lstStyle/>
          <a:p>
            <a:pPr>
              <a:lnSpc>
                <a:spcPct val="90000"/>
              </a:lnSpc>
            </a:pPr>
            <a:r>
              <a:rPr lang="en-US" sz="2800" b="1" u="sng" dirty="0">
                <a:latin typeface="Arial" panose="020B0604020202020204" pitchFamily="34" charset="0"/>
                <a:cs typeface="Arial" panose="020B0604020202020204" pitchFamily="34" charset="0"/>
              </a:rPr>
              <a:t>Meet Isaac</a:t>
            </a:r>
          </a:p>
          <a:p>
            <a:pPr>
              <a:lnSpc>
                <a:spcPct val="90000"/>
              </a:lnSpc>
            </a:pPr>
            <a:r>
              <a:rPr lang="en-US" sz="2000" dirty="0">
                <a:latin typeface="Arial" panose="020B0604020202020204" pitchFamily="34" charset="0"/>
                <a:cs typeface="Arial" panose="020B0604020202020204" pitchFamily="34" charset="0"/>
              </a:rPr>
              <a:t>4 years </a:t>
            </a:r>
          </a:p>
          <a:p>
            <a:pPr>
              <a:lnSpc>
                <a:spcPct val="90000"/>
              </a:lnSpc>
            </a:pPr>
            <a:r>
              <a:rPr lang="en-US" sz="2000" dirty="0">
                <a:latin typeface="Arial" panose="020B0604020202020204" pitchFamily="34" charset="0"/>
                <a:cs typeface="Arial" panose="020B0604020202020204" pitchFamily="34" charset="0"/>
              </a:rPr>
              <a:t>He lives with his single mother, who has experienced post-natal depression</a:t>
            </a:r>
          </a:p>
          <a:p>
            <a:pPr>
              <a:lnSpc>
                <a:spcPct val="90000"/>
              </a:lnSpc>
            </a:pPr>
            <a:r>
              <a:rPr lang="en-US" sz="2000" dirty="0">
                <a:latin typeface="Arial" panose="020B0604020202020204" pitchFamily="34" charset="0"/>
                <a:cs typeface="Arial" panose="020B0604020202020204" pitchFamily="34" charset="0"/>
              </a:rPr>
              <a:t>The family recently moved to London, and his care and home life have been unsettled for the last 2 years</a:t>
            </a:r>
          </a:p>
          <a:p>
            <a:pPr>
              <a:lnSpc>
                <a:spcPct val="90000"/>
              </a:lnSpc>
            </a:pPr>
            <a:endParaRPr lang="en-US" sz="2000" dirty="0"/>
          </a:p>
          <a:p>
            <a:pPr>
              <a:lnSpc>
                <a:spcPct val="90000"/>
              </a:lnSpc>
            </a:pPr>
            <a:r>
              <a:rPr lang="en-US" sz="2800" b="1" u="sng" dirty="0">
                <a:latin typeface="Arial" panose="020B0604020202020204" pitchFamily="34" charset="0"/>
                <a:cs typeface="Arial" panose="020B0604020202020204" pitchFamily="34" charset="0"/>
              </a:rPr>
              <a:t>My Chosen Theory</a:t>
            </a:r>
          </a:p>
          <a:p>
            <a:pPr>
              <a:lnSpc>
                <a:spcPct val="90000"/>
              </a:lnSpc>
            </a:pPr>
            <a:r>
              <a:rPr lang="en-US" sz="2400" dirty="0">
                <a:latin typeface="Arial" panose="020B0604020202020204" pitchFamily="34" charset="0"/>
                <a:cs typeface="Arial" panose="020B0604020202020204" pitchFamily="34" charset="0"/>
              </a:rPr>
              <a:t>Bowlby’s Attachment Theory (Bowlby, 1969).</a:t>
            </a:r>
          </a:p>
          <a:p>
            <a:pPr>
              <a:lnSpc>
                <a:spcPct val="90000"/>
              </a:lnSpc>
            </a:pPr>
            <a:r>
              <a:rPr lang="en-US" sz="2000" dirty="0">
                <a:latin typeface="Arial" panose="020B0604020202020204" pitchFamily="34" charset="0"/>
                <a:cs typeface="Arial" panose="020B0604020202020204" pitchFamily="34" charset="0"/>
              </a:rPr>
              <a:t>Best explains how early relationships shape emotional development &amp; Isaac’s insecurity (Bowlby, 1973).</a:t>
            </a:r>
            <a:endParaRPr lang="en-GB" sz="2000" dirty="0">
              <a:latin typeface="Arial" panose="020B0604020202020204" pitchFamily="34" charset="0"/>
              <a:cs typeface="Arial" panose="020B0604020202020204" pitchFamily="34" charset="0"/>
            </a:endParaRPr>
          </a:p>
        </p:txBody>
      </p:sp>
      <p:pic>
        <p:nvPicPr>
          <p:cNvPr id="6" name="Picture 5" descr="The image shows a person holding a young child close to them, both wearing blue clothing.&#10;&#10;AI-generated content may be incorrect.">
            <a:extLst>
              <a:ext uri="{FF2B5EF4-FFF2-40B4-BE49-F238E27FC236}">
                <a16:creationId xmlns:a16="http://schemas.microsoft.com/office/drawing/2014/main" id="{EDCC36D3-ED40-2C09-AF82-6982E2082A6E}"/>
              </a:ext>
            </a:extLst>
          </p:cNvPr>
          <p:cNvPicPr>
            <a:picLocks noChangeAspect="1"/>
          </p:cNvPicPr>
          <p:nvPr/>
        </p:nvPicPr>
        <p:blipFill>
          <a:blip r:embed="rId2"/>
          <a:srcRect r="-2" b="4341"/>
          <a:stretch>
            <a:fillRect/>
          </a:stretch>
        </p:blipFill>
        <p:spPr>
          <a:xfrm>
            <a:off x="574985" y="464127"/>
            <a:ext cx="3345851" cy="6040582"/>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2403716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rebuchet MS" panose="020B0603020202020204"/>
              <a:ea typeface="+mn-ea"/>
              <a:cs typeface="+mn-cs"/>
            </a:endParaRPr>
          </a:p>
        </p:txBody>
      </p:sp>
      <p:sp>
        <p:nvSpPr>
          <p:cNvPr id="2" name="Title 1">
            <a:extLst>
              <a:ext uri="{FF2B5EF4-FFF2-40B4-BE49-F238E27FC236}">
                <a16:creationId xmlns:a16="http://schemas.microsoft.com/office/drawing/2014/main" id="{BEC2E4AD-B0B6-E1B8-C5EE-F612B9553AFF}"/>
              </a:ext>
            </a:extLst>
          </p:cNvPr>
          <p:cNvSpPr>
            <a:spLocks noGrp="1"/>
          </p:cNvSpPr>
          <p:nvPr>
            <p:ph type="title"/>
          </p:nvPr>
        </p:nvSpPr>
        <p:spPr>
          <a:xfrm>
            <a:off x="842597" y="131618"/>
            <a:ext cx="7781858" cy="1094509"/>
          </a:xfrm>
        </p:spPr>
        <p:txBody>
          <a:bodyPr anchor="ctr">
            <a:normAutofit/>
          </a:bodyPr>
          <a:lstStyle/>
          <a:p>
            <a:pPr>
              <a:lnSpc>
                <a:spcPct val="90000"/>
              </a:lnSpc>
            </a:pPr>
            <a:br>
              <a:rPr lang="en-US" sz="2800" dirty="0">
                <a:solidFill>
                  <a:schemeClr val="tx1"/>
                </a:solidFill>
                <a:latin typeface="Arial" panose="020B0604020202020204" pitchFamily="34" charset="0"/>
                <a:cs typeface="Arial" panose="020B0604020202020204" pitchFamily="34" charset="0"/>
              </a:rPr>
            </a:br>
            <a:r>
              <a:rPr lang="en-US" sz="2800" b="1" dirty="0">
                <a:solidFill>
                  <a:schemeClr val="tx1"/>
                </a:solidFill>
                <a:latin typeface="Arial" panose="020B0604020202020204" pitchFamily="34" charset="0"/>
                <a:cs typeface="Arial" panose="020B0604020202020204" pitchFamily="34" charset="0"/>
              </a:rPr>
              <a:t>Chosen</a:t>
            </a:r>
            <a:endParaRPr lang="en-GB" sz="2800" b="1" dirty="0">
              <a:solidFill>
                <a:schemeClr val="tx1"/>
              </a:solidFill>
              <a:latin typeface="Arial" panose="020B0604020202020204" pitchFamily="34" charset="0"/>
              <a:cs typeface="Arial" panose="020B0604020202020204" pitchFamily="34" charset="0"/>
            </a:endParaRPr>
          </a:p>
        </p:txBody>
      </p:sp>
      <p:sp>
        <p:nvSpPr>
          <p:cNvPr id="21" name="Isosceles Triangle 20">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rgbClr val="4D644A">
              <a:alpha val="85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 name="Content Placeholder 2">
            <a:extLst>
              <a:ext uri="{FF2B5EF4-FFF2-40B4-BE49-F238E27FC236}">
                <a16:creationId xmlns:a16="http://schemas.microsoft.com/office/drawing/2014/main" id="{BE546E7B-C433-32A6-F725-6CAFED5A353F}"/>
              </a:ext>
            </a:extLst>
          </p:cNvPr>
          <p:cNvSpPr>
            <a:spLocks noGrp="1"/>
          </p:cNvSpPr>
          <p:nvPr>
            <p:ph idx="1"/>
          </p:nvPr>
        </p:nvSpPr>
        <p:spPr>
          <a:xfrm>
            <a:off x="484910" y="1191846"/>
            <a:ext cx="6802005" cy="5292081"/>
          </a:xfrm>
        </p:spPr>
        <p:txBody>
          <a:bodyPr>
            <a:normAutofit/>
          </a:bodyPr>
          <a:lstStyle/>
          <a:p>
            <a:pPr>
              <a:lnSpc>
                <a:spcPct val="90000"/>
              </a:lnSpc>
            </a:pPr>
            <a:r>
              <a:rPr lang="en-US" sz="1600" b="1"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(1960’s – 1980’s).</a:t>
            </a:r>
          </a:p>
          <a:p>
            <a:pPr>
              <a:lnSpc>
                <a:spcPct val="90000"/>
              </a:lnSpc>
            </a:pPr>
            <a:r>
              <a:rPr lang="en-US" sz="1600" b="1" dirty="0">
                <a:latin typeface="Arial" panose="020B0604020202020204" pitchFamily="34" charset="0"/>
                <a:cs typeface="Arial" panose="020B0604020202020204" pitchFamily="34" charset="0"/>
              </a:rPr>
              <a:t>Core Belief</a:t>
            </a:r>
            <a:r>
              <a:rPr lang="en-US" sz="1600" dirty="0">
                <a:latin typeface="Arial" panose="020B0604020202020204" pitchFamily="34" charset="0"/>
                <a:cs typeface="Arial" panose="020B0604020202020204" pitchFamily="34" charset="0"/>
              </a:rPr>
              <a:t>: Early emotional bonds form the foundation of lifelong wellbeing</a:t>
            </a:r>
          </a:p>
          <a:p>
            <a:pPr marL="0" indent="0">
              <a:lnSpc>
                <a:spcPct val="90000"/>
              </a:lnSpc>
              <a:buNone/>
            </a:pPr>
            <a:endParaRPr lang="en-US" sz="1600" dirty="0">
              <a:latin typeface="Arial" panose="020B0604020202020204" pitchFamily="34" charset="0"/>
              <a:cs typeface="Arial" panose="020B0604020202020204" pitchFamily="34" charset="0"/>
            </a:endParaRPr>
          </a:p>
          <a:p>
            <a:pPr marL="0" indent="0">
              <a:lnSpc>
                <a:spcPct val="90000"/>
              </a:lnSpc>
              <a:buNone/>
            </a:pPr>
            <a:r>
              <a:rPr lang="en-US" sz="1600" b="1" dirty="0">
                <a:latin typeface="Arial" panose="020B0604020202020204" pitchFamily="34" charset="0"/>
                <a:cs typeface="Arial" panose="020B0604020202020204" pitchFamily="34" charset="0"/>
              </a:rPr>
              <a:t>Explain the theory Clearly:</a:t>
            </a:r>
            <a:endParaRPr lang="en-US" sz="1600" dirty="0">
              <a:latin typeface="Arial" panose="020B0604020202020204" pitchFamily="34" charset="0"/>
              <a:cs typeface="Arial" panose="020B0604020202020204" pitchFamily="34" charset="0"/>
            </a:endParaRPr>
          </a:p>
          <a:p>
            <a:pPr>
              <a:lnSpc>
                <a:spcPct val="90000"/>
              </a:lnSpc>
            </a:pPr>
            <a:r>
              <a:rPr lang="en-US" sz="1600" u="sng" dirty="0">
                <a:latin typeface="Arial" panose="020B0604020202020204" pitchFamily="34" charset="0"/>
                <a:cs typeface="Arial" panose="020B0604020202020204" pitchFamily="34" charset="0"/>
              </a:rPr>
              <a:t>KEY CONCEPTS</a:t>
            </a:r>
            <a:r>
              <a:rPr lang="en-US" sz="1600" dirty="0">
                <a:latin typeface="Arial" panose="020B0604020202020204" pitchFamily="34" charset="0"/>
                <a:cs typeface="Arial" panose="020B0604020202020204" pitchFamily="34" charset="0"/>
              </a:rPr>
              <a:t>:</a:t>
            </a:r>
          </a:p>
          <a:p>
            <a:pPr>
              <a:lnSpc>
                <a:spcPct val="90000"/>
              </a:lnSpc>
            </a:pPr>
            <a:r>
              <a:rPr lang="en-US" sz="1600" b="1" dirty="0">
                <a:latin typeface="Arial" panose="020B0604020202020204" pitchFamily="34" charset="0"/>
                <a:cs typeface="Arial" panose="020B0604020202020204" pitchFamily="34" charset="0"/>
              </a:rPr>
              <a:t>√ Secure Base</a:t>
            </a:r>
            <a:r>
              <a:rPr lang="en-US" sz="1600" dirty="0">
                <a:latin typeface="Arial" panose="020B0604020202020204" pitchFamily="34" charset="0"/>
                <a:cs typeface="Arial" panose="020B0604020202020204" pitchFamily="34" charset="0"/>
              </a:rPr>
              <a:t>: trusted adult gives safety to explore (Bowlby, 1973).</a:t>
            </a:r>
          </a:p>
          <a:p>
            <a:pPr>
              <a:lnSpc>
                <a:spcPct val="90000"/>
              </a:lnSpc>
            </a:pPr>
            <a:r>
              <a:rPr lang="en-GB" sz="1600" b="1" dirty="0">
                <a:latin typeface="Arial" panose="020B0604020202020204" pitchFamily="34" charset="0"/>
                <a:cs typeface="Arial" panose="020B0604020202020204" pitchFamily="34" charset="0"/>
              </a:rPr>
              <a:t>√ Internal Working Model</a:t>
            </a:r>
            <a:r>
              <a:rPr lang="en-GB" sz="1600" dirty="0">
                <a:latin typeface="Arial" panose="020B0604020202020204" pitchFamily="34" charset="0"/>
                <a:cs typeface="Arial" panose="020B0604020202020204" pitchFamily="34" charset="0"/>
              </a:rPr>
              <a:t>: Mental beliefs about self &amp; others          (Bowlby, 1973).</a:t>
            </a:r>
          </a:p>
          <a:p>
            <a:pPr>
              <a:lnSpc>
                <a:spcPct val="90000"/>
              </a:lnSpc>
            </a:pPr>
            <a:r>
              <a:rPr lang="en-GB" sz="1600" b="1" dirty="0">
                <a:latin typeface="Arial" panose="020B0604020202020204" pitchFamily="34" charset="0"/>
                <a:cs typeface="Arial" panose="020B0604020202020204" pitchFamily="34" charset="0"/>
              </a:rPr>
              <a:t>√ Sensitive Period</a:t>
            </a:r>
            <a:r>
              <a:rPr lang="en-GB" sz="1600" dirty="0">
                <a:latin typeface="Arial" panose="020B0604020202020204" pitchFamily="34" charset="0"/>
                <a:cs typeface="Arial" panose="020B0604020202020204" pitchFamily="34" charset="0"/>
              </a:rPr>
              <a:t>: First 5 years critical for bond formation</a:t>
            </a:r>
          </a:p>
          <a:p>
            <a:pPr>
              <a:lnSpc>
                <a:spcPct val="90000"/>
              </a:lnSpc>
            </a:pP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Inconsistent /unpredictable care </a:t>
            </a:r>
            <a:r>
              <a:rPr lang="en-GB" sz="1600" dirty="0">
                <a:latin typeface="Arial" panose="020B0604020202020204" pitchFamily="34" charset="0"/>
                <a:cs typeface="Arial" panose="020B0604020202020204" pitchFamily="34" charset="0"/>
              </a:rPr>
              <a:t>→ insecure attachment</a:t>
            </a:r>
          </a:p>
          <a:p>
            <a:pPr>
              <a:lnSpc>
                <a:spcPct val="90000"/>
              </a:lnSpc>
            </a:pPr>
            <a:r>
              <a:rPr lang="en-GB" sz="1600" b="1" dirty="0">
                <a:latin typeface="Arial" panose="020B0604020202020204" pitchFamily="34" charset="0"/>
                <a:cs typeface="Arial" panose="020B0604020202020204" pitchFamily="34" charset="0"/>
              </a:rPr>
              <a:t>√ Monotropy</a:t>
            </a:r>
            <a:r>
              <a:rPr lang="en-GB" sz="1600" dirty="0">
                <a:latin typeface="Arial" panose="020B0604020202020204" pitchFamily="34" charset="0"/>
                <a:cs typeface="Arial" panose="020B0604020202020204" pitchFamily="34" charset="0"/>
              </a:rPr>
              <a:t>: one primary most important attachment bond</a:t>
            </a:r>
          </a:p>
          <a:p>
            <a:pPr>
              <a:lnSpc>
                <a:spcPct val="90000"/>
              </a:lnSpc>
            </a:pPr>
            <a:r>
              <a:rPr lang="en-GB" sz="1600" b="1" dirty="0">
                <a:latin typeface="Arial" panose="020B0604020202020204" pitchFamily="34" charset="0"/>
                <a:cs typeface="Arial" panose="020B0604020202020204" pitchFamily="34" charset="0"/>
              </a:rPr>
              <a:t>√ Support </a:t>
            </a:r>
            <a:r>
              <a:rPr lang="en-GB" sz="1600" dirty="0">
                <a:latin typeface="Arial" panose="020B0604020202020204" pitchFamily="34" charset="0"/>
                <a:cs typeface="Arial" panose="020B0604020202020204" pitchFamily="34" charset="0"/>
              </a:rPr>
              <a:t>can improve attachment patterns over time (Rutter, 2006).</a:t>
            </a:r>
          </a:p>
          <a:p>
            <a:pPr marL="0" indent="0">
              <a:lnSpc>
                <a:spcPct val="90000"/>
              </a:lnSpc>
              <a:buNone/>
            </a:pPr>
            <a:endParaRPr lang="en-GB" sz="1300" b="1" dirty="0">
              <a:latin typeface="Arial" panose="020B0604020202020204" pitchFamily="34" charset="0"/>
              <a:cs typeface="Arial" panose="020B0604020202020204" pitchFamily="34" charset="0"/>
            </a:endParaRPr>
          </a:p>
        </p:txBody>
      </p:sp>
      <p:pic>
        <p:nvPicPr>
          <p:cNvPr id="7" name="Picture 6" descr="A serene family enjoying a quiet moment together on a sandy beach under a cloudy sky.&#10;&#10;AI-generated content may be incorrect.">
            <a:extLst>
              <a:ext uri="{FF2B5EF4-FFF2-40B4-BE49-F238E27FC236}">
                <a16:creationId xmlns:a16="http://schemas.microsoft.com/office/drawing/2014/main" id="{A44247BD-CABD-435C-8BD1-26BC6A77CF7D}"/>
              </a:ext>
            </a:extLst>
          </p:cNvPr>
          <p:cNvPicPr>
            <a:picLocks noChangeAspect="1"/>
          </p:cNvPicPr>
          <p:nvPr/>
        </p:nvPicPr>
        <p:blipFill>
          <a:blip r:embed="rId2"/>
          <a:srcRect l="6826" r="6063"/>
          <a:stretch>
            <a:fillRect/>
          </a:stretch>
        </p:blipFill>
        <p:spPr>
          <a:xfrm>
            <a:off x="8769927" y="62362"/>
            <a:ext cx="3481244" cy="1447783"/>
          </a:xfrm>
          <a:prstGeom prst="rect">
            <a:avLst/>
          </a:prstGeom>
        </p:spPr>
      </p:pic>
      <p:pic>
        <p:nvPicPr>
          <p:cNvPr id="8" name="Picture 7" descr="The diagram illustrates Bowlby's Attachment Theory, showing how parental sensitivity and early experiences influence the development of attachment styles, which can lead to secure, avoidant, anxious (ambivalent), or disorganized attachment, and how these attachment styles impact later relationships and emotional development.&#10;&#10;AI-generated content may be incorrect.">
            <a:extLst>
              <a:ext uri="{FF2B5EF4-FFF2-40B4-BE49-F238E27FC236}">
                <a16:creationId xmlns:a16="http://schemas.microsoft.com/office/drawing/2014/main" id="{FFF49F15-026D-77C3-2B4C-FAD822BD5291}"/>
              </a:ext>
            </a:extLst>
          </p:cNvPr>
          <p:cNvPicPr>
            <a:picLocks noChangeAspect="1"/>
          </p:cNvPicPr>
          <p:nvPr/>
        </p:nvPicPr>
        <p:blipFill>
          <a:blip r:embed="rId3"/>
          <a:srcRect l="1253" r="8087" b="2"/>
          <a:stretch>
            <a:fillRect/>
          </a:stretch>
        </p:blipFill>
        <p:spPr>
          <a:xfrm>
            <a:off x="7190509" y="1510146"/>
            <a:ext cx="5001491" cy="4938262"/>
          </a:xfrm>
          <a:prstGeom prst="rect">
            <a:avLst/>
          </a:prstGeom>
        </p:spPr>
      </p:pic>
      <p:sp>
        <p:nvSpPr>
          <p:cNvPr id="13" name="TextBox 12">
            <a:extLst>
              <a:ext uri="{FF2B5EF4-FFF2-40B4-BE49-F238E27FC236}">
                <a16:creationId xmlns:a16="http://schemas.microsoft.com/office/drawing/2014/main" id="{C9EDD9E5-68BF-E7EC-C492-BCE93A26B122}"/>
              </a:ext>
            </a:extLst>
          </p:cNvPr>
          <p:cNvSpPr txBox="1"/>
          <p:nvPr/>
        </p:nvSpPr>
        <p:spPr>
          <a:xfrm>
            <a:off x="7190509" y="6483927"/>
            <a:ext cx="4689764" cy="338554"/>
          </a:xfrm>
          <a:prstGeom prst="rect">
            <a:avLst/>
          </a:prstGeom>
          <a:noFill/>
        </p:spPr>
        <p:txBody>
          <a:bodyPr wrap="square" rtlCol="0">
            <a:spAutoFit/>
          </a:bodyPr>
          <a:lstStyle/>
          <a:p>
            <a:r>
              <a:rPr lang="en-US" sz="1600" dirty="0"/>
              <a:t>               Bowlby (1969, 1973); Ainsworth et al. (1978)</a:t>
            </a:r>
            <a:endParaRPr lang="en-GB" sz="1600" dirty="0"/>
          </a:p>
        </p:txBody>
      </p:sp>
    </p:spTree>
    <p:extLst>
      <p:ext uri="{BB962C8B-B14F-4D97-AF65-F5344CB8AC3E}">
        <p14:creationId xmlns:p14="http://schemas.microsoft.com/office/powerpoint/2010/main" val="2836973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00D2666-D736-FD85-D36A-FEFD8938029E}"/>
              </a:ext>
            </a:extLst>
          </p:cNvPr>
          <p:cNvSpPr>
            <a:spLocks noGrp="1"/>
          </p:cNvSpPr>
          <p:nvPr>
            <p:ph type="title"/>
          </p:nvPr>
        </p:nvSpPr>
        <p:spPr>
          <a:xfrm>
            <a:off x="673754" y="643467"/>
            <a:ext cx="4772113" cy="1375608"/>
          </a:xfrm>
        </p:spPr>
        <p:txBody>
          <a:bodyPr anchor="ctr">
            <a:noAutofit/>
          </a:bodyPr>
          <a:lstStyle/>
          <a:p>
            <a:pPr>
              <a:lnSpc>
                <a:spcPct val="90000"/>
              </a:lnSpc>
            </a:pPr>
            <a:br>
              <a:rPr lang="en-US" sz="2400" b="1" dirty="0">
                <a:solidFill>
                  <a:schemeClr val="bg1"/>
                </a:solidFill>
                <a:latin typeface="Arial" panose="020B0604020202020204" pitchFamily="34" charset="0"/>
                <a:cs typeface="Arial" panose="020B0604020202020204" pitchFamily="34" charset="0"/>
              </a:rPr>
            </a:br>
            <a:r>
              <a:rPr lang="en-US" sz="2800" b="1" dirty="0">
                <a:solidFill>
                  <a:schemeClr val="bg1"/>
                </a:solidFill>
                <a:latin typeface="Arial" panose="020B0604020202020204" pitchFamily="34" charset="0"/>
                <a:cs typeface="Arial" panose="020B0604020202020204" pitchFamily="34" charset="0"/>
              </a:rPr>
              <a:t>Developmental Assumptions</a:t>
            </a:r>
            <a:br>
              <a:rPr lang="en-US" sz="2400" b="1" dirty="0">
                <a:solidFill>
                  <a:schemeClr val="bg1"/>
                </a:solidFill>
                <a:latin typeface="Arial" panose="020B0604020202020204" pitchFamily="34" charset="0"/>
                <a:cs typeface="Arial" panose="020B0604020202020204" pitchFamily="34" charset="0"/>
              </a:rPr>
            </a:br>
            <a:br>
              <a:rPr lang="en-US" sz="2400" b="1" dirty="0">
                <a:solidFill>
                  <a:schemeClr val="bg1"/>
                </a:solidFill>
                <a:latin typeface="Arial" panose="020B0604020202020204" pitchFamily="34" charset="0"/>
                <a:cs typeface="Arial" panose="020B0604020202020204" pitchFamily="34" charset="0"/>
              </a:rPr>
            </a:br>
            <a:endParaRPr lang="en-GB" sz="2400" b="1"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19549D5-3C00-8E6B-2A9A-706A9FE9A471}"/>
              </a:ext>
            </a:extLst>
          </p:cNvPr>
          <p:cNvSpPr>
            <a:spLocks noGrp="1"/>
          </p:cNvSpPr>
          <p:nvPr>
            <p:ph idx="1"/>
          </p:nvPr>
        </p:nvSpPr>
        <p:spPr>
          <a:xfrm>
            <a:off x="245160" y="2790907"/>
            <a:ext cx="4772113" cy="2801841"/>
          </a:xfrm>
        </p:spPr>
        <p:txBody>
          <a:bodyPr>
            <a:normAutofit/>
          </a:bodyPr>
          <a:lstStyle/>
          <a:p>
            <a:r>
              <a:rPr lang="en-US" sz="2800" dirty="0">
                <a:solidFill>
                  <a:schemeClr val="bg1"/>
                </a:solidFill>
                <a:latin typeface="Arial" panose="020B0604020202020204" pitchFamily="34" charset="0"/>
                <a:cs typeface="Arial" panose="020B0604020202020204" pitchFamily="34" charset="0"/>
              </a:rPr>
              <a:t>What Bowlby believe about how children grow:</a:t>
            </a:r>
            <a:endParaRPr lang="en-GB" sz="2800" dirty="0">
              <a:solidFill>
                <a:schemeClr val="bg1"/>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2786DBA-A07B-5DA8-79D1-4E06EB6981F2}"/>
              </a:ext>
            </a:extLst>
          </p:cNvPr>
          <p:cNvPicPr>
            <a:picLocks noChangeAspect="1"/>
          </p:cNvPicPr>
          <p:nvPr/>
        </p:nvPicPr>
        <p:blipFill>
          <a:blip r:embed="rId2"/>
          <a:stretch>
            <a:fillRect/>
          </a:stretch>
        </p:blipFill>
        <p:spPr>
          <a:xfrm>
            <a:off x="5691027" y="-158750"/>
            <a:ext cx="6582857" cy="6391564"/>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 name="TextBox 5">
            <a:extLst>
              <a:ext uri="{FF2B5EF4-FFF2-40B4-BE49-F238E27FC236}">
                <a16:creationId xmlns:a16="http://schemas.microsoft.com/office/drawing/2014/main" id="{13024BF3-95CB-05B0-2711-14432A3C14C6}"/>
              </a:ext>
            </a:extLst>
          </p:cNvPr>
          <p:cNvSpPr txBox="1"/>
          <p:nvPr/>
        </p:nvSpPr>
        <p:spPr>
          <a:xfrm>
            <a:off x="7072744" y="5857132"/>
            <a:ext cx="5650073" cy="369332"/>
          </a:xfrm>
          <a:prstGeom prst="rect">
            <a:avLst/>
          </a:prstGeom>
          <a:noFill/>
        </p:spPr>
        <p:txBody>
          <a:bodyPr wrap="square" rtlCol="0">
            <a:spAutoFit/>
          </a:bodyPr>
          <a:lstStyle/>
          <a:p>
            <a:r>
              <a:rPr lang="en-US" dirty="0"/>
              <a:t>Source: Bowlby (1969, 1973, 1988).</a:t>
            </a:r>
            <a:endParaRPr lang="en-GB" dirty="0"/>
          </a:p>
        </p:txBody>
      </p:sp>
    </p:spTree>
    <p:extLst>
      <p:ext uri="{BB962C8B-B14F-4D97-AF65-F5344CB8AC3E}">
        <p14:creationId xmlns:p14="http://schemas.microsoft.com/office/powerpoint/2010/main" val="38849615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4" name="Isosceles Triangle 1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8" name="Isosceles Triangle 1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9" name="Isosceles Triangle 1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grpSp>
      <p:sp>
        <p:nvSpPr>
          <p:cNvPr id="2" name="Title 1">
            <a:extLst>
              <a:ext uri="{FF2B5EF4-FFF2-40B4-BE49-F238E27FC236}">
                <a16:creationId xmlns:a16="http://schemas.microsoft.com/office/drawing/2014/main" id="{F4C0541B-5F9B-1623-F7B3-CAD6094739A6}"/>
              </a:ext>
            </a:extLst>
          </p:cNvPr>
          <p:cNvSpPr>
            <a:spLocks noGrp="1"/>
          </p:cNvSpPr>
          <p:nvPr>
            <p:ph type="title"/>
          </p:nvPr>
        </p:nvSpPr>
        <p:spPr>
          <a:xfrm>
            <a:off x="111320" y="1710471"/>
            <a:ext cx="3395206" cy="3282948"/>
          </a:xfrm>
        </p:spPr>
        <p:txBody>
          <a:bodyPr vert="horz" lIns="91440" tIns="45720" rIns="91440" bIns="45720" rtlCol="0" anchor="b">
            <a:normAutofit/>
          </a:bodyPr>
          <a:lstStyle/>
          <a:p>
            <a:pPr algn="r">
              <a:lnSpc>
                <a:spcPct val="90000"/>
              </a:lnSpc>
            </a:pPr>
            <a:r>
              <a:rPr lang="en-US" sz="2600" b="1" dirty="0">
                <a:solidFill>
                  <a:schemeClr val="tx1"/>
                </a:solidFill>
                <a:latin typeface="Arial" panose="020B0604020202020204" pitchFamily="34" charset="0"/>
                <a:cs typeface="Arial" panose="020B0604020202020204" pitchFamily="34" charset="0"/>
              </a:rPr>
              <a:t>RELEVANCE TO EARLYCHILDHOOD</a:t>
            </a:r>
            <a:br>
              <a:rPr lang="en-US" sz="2600" b="1" dirty="0">
                <a:solidFill>
                  <a:schemeClr val="tx1"/>
                </a:solidFill>
                <a:latin typeface="Arial" panose="020B0604020202020204" pitchFamily="34" charset="0"/>
                <a:cs typeface="Arial" panose="020B0604020202020204" pitchFamily="34" charset="0"/>
              </a:rPr>
            </a:br>
            <a:br>
              <a:rPr lang="en-US" sz="2600" b="1" dirty="0">
                <a:solidFill>
                  <a:schemeClr val="tx1"/>
                </a:solidFill>
                <a:latin typeface="Arial" panose="020B0604020202020204" pitchFamily="34" charset="0"/>
                <a:cs typeface="Arial" panose="020B0604020202020204" pitchFamily="34" charset="0"/>
              </a:rPr>
            </a:br>
            <a:br>
              <a:rPr lang="en-US" sz="2600" b="1" dirty="0">
                <a:solidFill>
                  <a:schemeClr val="tx1"/>
                </a:solidFill>
                <a:latin typeface="Arial" panose="020B0604020202020204" pitchFamily="34" charset="0"/>
                <a:cs typeface="Arial" panose="020B0604020202020204" pitchFamily="34" charset="0"/>
              </a:rPr>
            </a:br>
            <a:r>
              <a:rPr lang="en-US" sz="2600" b="1" dirty="0">
                <a:solidFill>
                  <a:schemeClr val="tx1"/>
                </a:solidFill>
                <a:latin typeface="Arial" panose="020B0604020202020204" pitchFamily="34" charset="0"/>
                <a:cs typeface="Arial" panose="020B0604020202020204" pitchFamily="34" charset="0"/>
              </a:rPr>
              <a:t>Why Bowlby’s Theory Matters in Early Childhood</a:t>
            </a:r>
            <a:br>
              <a:rPr lang="en-US" sz="2600" b="1" dirty="0">
                <a:solidFill>
                  <a:schemeClr val="tx1"/>
                </a:solidFill>
                <a:latin typeface="Arial" panose="020B0604020202020204" pitchFamily="34" charset="0"/>
                <a:cs typeface="Arial" panose="020B0604020202020204" pitchFamily="34" charset="0"/>
              </a:rPr>
            </a:br>
            <a:endParaRPr lang="en-US" sz="2600" b="1" dirty="0">
              <a:solidFill>
                <a:schemeClr val="tx1"/>
              </a:solidFill>
              <a:latin typeface="Arial" panose="020B0604020202020204" pitchFamily="34" charset="0"/>
              <a:cs typeface="Arial" panose="020B0604020202020204" pitchFamily="34" charset="0"/>
            </a:endParaRPr>
          </a:p>
        </p:txBody>
      </p:sp>
      <p:cxnSp>
        <p:nvCxnSpPr>
          <p:cNvPr id="21" name="Straight Connector 2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7"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pic>
        <p:nvPicPr>
          <p:cNvPr id="7" name="Content Placeholder 6">
            <a:extLst>
              <a:ext uri="{FF2B5EF4-FFF2-40B4-BE49-F238E27FC236}">
                <a16:creationId xmlns:a16="http://schemas.microsoft.com/office/drawing/2014/main" id="{3A1667F0-56CC-1B77-A644-32E3703C252A}"/>
              </a:ext>
            </a:extLst>
          </p:cNvPr>
          <p:cNvPicPr>
            <a:picLocks noGrp="1" noChangeAspect="1"/>
          </p:cNvPicPr>
          <p:nvPr>
            <p:ph idx="1"/>
          </p:nvPr>
        </p:nvPicPr>
        <p:blipFill>
          <a:blip r:embed="rId2"/>
          <a:stretch>
            <a:fillRect/>
          </a:stretch>
        </p:blipFill>
        <p:spPr>
          <a:xfrm>
            <a:off x="3947760" y="6350"/>
            <a:ext cx="8476560" cy="6948054"/>
          </a:xfrm>
          <a:prstGeom prst="rect">
            <a:avLst/>
          </a:prstGeom>
        </p:spPr>
      </p:pic>
    </p:spTree>
    <p:extLst>
      <p:ext uri="{BB962C8B-B14F-4D97-AF65-F5344CB8AC3E}">
        <p14:creationId xmlns:p14="http://schemas.microsoft.com/office/powerpoint/2010/main" val="2152599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B19E67A-15C5-3E90-1327-C7ACC3DE657F}"/>
              </a:ext>
            </a:extLst>
          </p:cNvPr>
          <p:cNvPicPr>
            <a:picLocks noChangeAspect="1"/>
          </p:cNvPicPr>
          <p:nvPr/>
        </p:nvPicPr>
        <p:blipFill>
          <a:blip r:embed="rId2"/>
          <a:srcRect l="18032" r="4281" b="-2"/>
          <a:stretch>
            <a:fillRect/>
          </a:stretch>
        </p:blipFill>
        <p:spPr>
          <a:xfrm>
            <a:off x="8304663" y="-1"/>
            <a:ext cx="388733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25B92A1-0C2B-E71A-680C-617C2952B31B}"/>
              </a:ext>
            </a:extLst>
          </p:cNvPr>
          <p:cNvSpPr>
            <a:spLocks noGrp="1"/>
          </p:cNvSpPr>
          <p:nvPr>
            <p:ph type="title"/>
          </p:nvPr>
        </p:nvSpPr>
        <p:spPr>
          <a:xfrm>
            <a:off x="76200" y="635001"/>
            <a:ext cx="7495309" cy="1320800"/>
          </a:xfrm>
        </p:spPr>
        <p:txBody>
          <a:bodyPr>
            <a:normAutofit/>
          </a:bodyPr>
          <a:lstStyle/>
          <a:p>
            <a:pPr>
              <a:lnSpc>
                <a:spcPct val="90000"/>
              </a:lnSpc>
            </a:pPr>
            <a:r>
              <a:rPr lang="en-US" sz="2800" b="1" dirty="0">
                <a:solidFill>
                  <a:schemeClr val="tx1"/>
                </a:solidFill>
                <a:latin typeface="Arial" panose="020B0604020202020204" pitchFamily="34" charset="0"/>
                <a:cs typeface="Arial" panose="020B0604020202020204" pitchFamily="34" charset="0"/>
              </a:rPr>
              <a:t>Why Bowlby’s Attachment Theory is Appropriate for Isaac’s Situation</a:t>
            </a:r>
            <a:endParaRPr lang="en-GB" sz="28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EB0A457-022E-2FA0-8661-CD15B5456EFB}"/>
              </a:ext>
            </a:extLst>
          </p:cNvPr>
          <p:cNvSpPr>
            <a:spLocks noGrp="1"/>
          </p:cNvSpPr>
          <p:nvPr>
            <p:ph idx="1"/>
          </p:nvPr>
        </p:nvSpPr>
        <p:spPr>
          <a:xfrm>
            <a:off x="-1" y="1475509"/>
            <a:ext cx="8623815" cy="5216236"/>
          </a:xfrm>
        </p:spPr>
        <p:txBody>
          <a:bodyPr>
            <a:normAutofit/>
          </a:bodyPr>
          <a:lstStyle/>
          <a:p>
            <a:pPr marL="0" indent="0">
              <a:lnSpc>
                <a:spcPct val="90000"/>
              </a:lnSpc>
              <a:buNone/>
            </a:pPr>
            <a:endParaRPr lang="en-US" sz="2400" dirty="0">
              <a:latin typeface="Arial" panose="020B0604020202020204" pitchFamily="34" charset="0"/>
              <a:cs typeface="Arial" panose="020B0604020202020204" pitchFamily="34" charset="0"/>
            </a:endParaRPr>
          </a:p>
          <a:p>
            <a:pPr>
              <a:lnSpc>
                <a:spcPct val="90000"/>
              </a:lnSpc>
            </a:pPr>
            <a:r>
              <a:rPr lang="en-US" sz="2000" b="1" dirty="0">
                <a:latin typeface="Arial" panose="020B0604020202020204" pitchFamily="34" charset="0"/>
                <a:cs typeface="Arial" panose="020B0604020202020204" pitchFamily="34" charset="0"/>
              </a:rPr>
              <a:t>Focuses on core care needs - </a:t>
            </a:r>
            <a:r>
              <a:rPr lang="en-US" sz="2000" dirty="0">
                <a:latin typeface="Arial" panose="020B0604020202020204" pitchFamily="34" charset="0"/>
                <a:cs typeface="Arial" panose="020B0604020202020204" pitchFamily="34" charset="0"/>
              </a:rPr>
              <a:t>Centre's on the need for consistent, sensitive, stable care – matching the gaps in Isaac’s disrupted childcare and limited interaction (Bowlby, 1969).</a:t>
            </a:r>
          </a:p>
          <a:p>
            <a:pPr>
              <a:lnSpc>
                <a:spcPct val="90000"/>
              </a:lnSpc>
            </a:pPr>
            <a:r>
              <a:rPr lang="en-US" sz="2000" b="1" dirty="0">
                <a:solidFill>
                  <a:schemeClr val="tx1"/>
                </a:solidFill>
                <a:latin typeface="Arial" panose="020B0604020202020204" pitchFamily="34" charset="0"/>
                <a:cs typeface="Arial" panose="020B0604020202020204" pitchFamily="34" charset="0"/>
              </a:rPr>
              <a:t>Explains impact of instability – </a:t>
            </a:r>
            <a:r>
              <a:rPr lang="en-US" sz="2000" dirty="0">
                <a:solidFill>
                  <a:schemeClr val="tx1"/>
                </a:solidFill>
                <a:latin typeface="Arial" panose="020B0604020202020204" pitchFamily="34" charset="0"/>
                <a:cs typeface="Arial" panose="020B0604020202020204" pitchFamily="34" charset="0"/>
              </a:rPr>
              <a:t>Shows w frequent caregiver changes break trust and stop secure bonds from forming – the key challenge Isaac faces (Bowlby, 1973).</a:t>
            </a:r>
          </a:p>
          <a:p>
            <a:pPr>
              <a:lnSpc>
                <a:spcPct val="90000"/>
              </a:lnSpc>
            </a:pPr>
            <a:r>
              <a:rPr lang="en-US" sz="2000" b="1" dirty="0">
                <a:solidFill>
                  <a:schemeClr val="tx1"/>
                </a:solidFill>
                <a:latin typeface="Arial" panose="020B0604020202020204" pitchFamily="34" charset="0"/>
                <a:cs typeface="Arial" panose="020B0604020202020204" pitchFamily="34" charset="0"/>
              </a:rPr>
              <a:t>Links care to all development - </a:t>
            </a:r>
            <a:r>
              <a:rPr lang="en-US" sz="2000" dirty="0">
                <a:solidFill>
                  <a:schemeClr val="tx1"/>
                </a:solidFill>
                <a:latin typeface="Arial" panose="020B0604020202020204" pitchFamily="34" charset="0"/>
                <a:cs typeface="Arial" panose="020B0604020202020204" pitchFamily="34" charset="0"/>
              </a:rPr>
              <a:t> Connects early care to emotional, social, language and behavioral growth – aligning with all his difficulties (Bowlby, 1988).</a:t>
            </a:r>
          </a:p>
          <a:p>
            <a:pPr>
              <a:lnSpc>
                <a:spcPct val="90000"/>
              </a:lnSpc>
            </a:pPr>
            <a:r>
              <a:rPr lang="en-US" sz="2000" b="1" dirty="0">
                <a:solidFill>
                  <a:schemeClr val="tx1"/>
                </a:solidFill>
                <a:latin typeface="Arial" panose="020B0604020202020204" pitchFamily="34" charset="0"/>
                <a:cs typeface="Arial" panose="020B0604020202020204" pitchFamily="34" charset="0"/>
              </a:rPr>
              <a:t>Highlights long-term effects – </a:t>
            </a:r>
            <a:r>
              <a:rPr lang="en-US" sz="2000" dirty="0">
                <a:solidFill>
                  <a:schemeClr val="tx1"/>
                </a:solidFill>
                <a:latin typeface="Arial" panose="020B0604020202020204" pitchFamily="34" charset="0"/>
                <a:cs typeface="Arial" panose="020B0604020202020204" pitchFamily="34" charset="0"/>
              </a:rPr>
              <a:t>Explains how early patterns shape lifelong views of self and others, clarifying future wellbeing risks (Bowlby, 1980).</a:t>
            </a:r>
          </a:p>
          <a:p>
            <a:pPr>
              <a:lnSpc>
                <a:spcPct val="90000"/>
              </a:lnSpc>
            </a:pPr>
            <a:r>
              <a:rPr lang="en-US" sz="2000" b="1" dirty="0">
                <a:solidFill>
                  <a:schemeClr val="tx1"/>
                </a:solidFill>
                <a:latin typeface="Arial" panose="020B0604020202020204" pitchFamily="34" charset="0"/>
                <a:cs typeface="Arial" panose="020B0604020202020204" pitchFamily="34" charset="0"/>
              </a:rPr>
              <a:t>Clear, structured framework – </a:t>
            </a:r>
            <a:r>
              <a:rPr lang="en-US" sz="2000" dirty="0">
                <a:solidFill>
                  <a:schemeClr val="tx1"/>
                </a:solidFill>
                <a:latin typeface="Arial" panose="020B0604020202020204" pitchFamily="34" charset="0"/>
                <a:cs typeface="Arial" panose="020B0604020202020204" pitchFamily="34" charset="0"/>
              </a:rPr>
              <a:t>Provides an evidence-based structure to connect daily experiences to developmental impacts, instead of viewing difficulties as isolated problems (Bowlby, 1969).</a:t>
            </a:r>
            <a:endParaRPr lang="en-US" sz="2000" b="1" dirty="0">
              <a:solidFill>
                <a:schemeClr val="tx1"/>
              </a:solidFill>
              <a:latin typeface="Arial" panose="020B0604020202020204" pitchFamily="34" charset="0"/>
              <a:cs typeface="Arial" panose="020B0604020202020204" pitchFamily="34" charset="0"/>
            </a:endParaRPr>
          </a:p>
          <a:p>
            <a:pPr>
              <a:lnSpc>
                <a:spcPct val="90000"/>
              </a:lnSpc>
            </a:pPr>
            <a:endParaRPr lang="en-US" sz="2000" dirty="0">
              <a:solidFill>
                <a:schemeClr val="tx1"/>
              </a:solidFill>
              <a:latin typeface="Arial" panose="020B0604020202020204" pitchFamily="34" charset="0"/>
              <a:cs typeface="Arial" panose="020B0604020202020204" pitchFamily="34" charset="0"/>
            </a:endParaRPr>
          </a:p>
          <a:p>
            <a:pPr>
              <a:lnSpc>
                <a:spcPct val="90000"/>
              </a:lnSpc>
            </a:pPr>
            <a:endParaRPr lang="en-US" sz="2000" dirty="0">
              <a:latin typeface="Arial" panose="020B0604020202020204" pitchFamily="34" charset="0"/>
              <a:cs typeface="Arial" panose="020B0604020202020204" pitchFamily="34" charset="0"/>
            </a:endParaRPr>
          </a:p>
          <a:p>
            <a:pPr>
              <a:lnSpc>
                <a:spcPct val="90000"/>
              </a:lnSpc>
            </a:pPr>
            <a:endParaRPr lang="en-US" sz="2000" dirty="0">
              <a:latin typeface="Arial" panose="020B0604020202020204" pitchFamily="34" charset="0"/>
              <a:cs typeface="Arial" panose="020B0604020202020204" pitchFamily="34" charset="0"/>
            </a:endParaRPr>
          </a:p>
          <a:p>
            <a:pPr>
              <a:lnSpc>
                <a:spcPct val="90000"/>
              </a:lnSpc>
            </a:pPr>
            <a:endParaRPr lang="en-US" sz="2000" dirty="0">
              <a:latin typeface="Arial" panose="020B0604020202020204" pitchFamily="34" charset="0"/>
              <a:cs typeface="Arial" panose="020B0604020202020204" pitchFamily="34" charset="0"/>
            </a:endParaRPr>
          </a:p>
          <a:p>
            <a:pPr marL="0" indent="0">
              <a:lnSpc>
                <a:spcPct val="90000"/>
              </a:lnSpc>
              <a:buNone/>
            </a:pPr>
            <a:endParaRPr lang="en-US" sz="2000" dirty="0">
              <a:latin typeface="Arial" panose="020B0604020202020204" pitchFamily="34" charset="0"/>
              <a:cs typeface="Arial" panose="020B0604020202020204" pitchFamily="34" charset="0"/>
            </a:endParaRPr>
          </a:p>
          <a:p>
            <a:pPr marL="0" indent="0">
              <a:lnSpc>
                <a:spcPct val="90000"/>
              </a:lnSpc>
              <a:buNone/>
            </a:pPr>
            <a:endParaRPr lang="en-US" sz="2000" dirty="0">
              <a:latin typeface="Arial" panose="020B0604020202020204" pitchFamily="34" charset="0"/>
              <a:cs typeface="Arial" panose="020B0604020202020204" pitchFamily="34" charset="0"/>
            </a:endParaRPr>
          </a:p>
          <a:p>
            <a:pPr>
              <a:lnSpc>
                <a:spcPct val="90000"/>
              </a:lnSpc>
            </a:pPr>
            <a:endParaRPr lang="en-GB" sz="2000" dirty="0">
              <a:latin typeface="Arial" panose="020B0604020202020204" pitchFamily="34" charset="0"/>
              <a:cs typeface="Arial" panose="020B0604020202020204" pitchFamily="34" charset="0"/>
            </a:endParaRPr>
          </a:p>
          <a:p>
            <a:pPr>
              <a:lnSpc>
                <a:spcPct val="90000"/>
              </a:lnSpc>
            </a:pPr>
            <a:endParaRPr lang="en-GB" sz="2000" dirty="0">
              <a:latin typeface="Arial" panose="020B0604020202020204" pitchFamily="34" charset="0"/>
              <a:cs typeface="Arial" panose="020B0604020202020204" pitchFamily="34" charset="0"/>
            </a:endParaRPr>
          </a:p>
        </p:txBody>
      </p:sp>
      <p:cxnSp>
        <p:nvCxnSpPr>
          <p:cNvPr id="14" name="Straight Connector 1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Tree>
    <p:extLst>
      <p:ext uri="{BB962C8B-B14F-4D97-AF65-F5344CB8AC3E}">
        <p14:creationId xmlns:p14="http://schemas.microsoft.com/office/powerpoint/2010/main" val="753791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16858-6DAA-C372-D4EC-F1DAB2270579}"/>
              </a:ext>
            </a:extLst>
          </p:cNvPr>
          <p:cNvSpPr>
            <a:spLocks noGrp="1"/>
          </p:cNvSpPr>
          <p:nvPr>
            <p:ph type="title"/>
          </p:nvPr>
        </p:nvSpPr>
        <p:spPr>
          <a:xfrm>
            <a:off x="677334" y="232012"/>
            <a:ext cx="9162702" cy="1255594"/>
          </a:xfrm>
        </p:spPr>
        <p:txBody>
          <a:bodyPr>
            <a:noAutofit/>
          </a:bodyPr>
          <a:lstStyle/>
          <a:p>
            <a:r>
              <a:rPr lang="en-US" b="1" dirty="0">
                <a:solidFill>
                  <a:schemeClr val="tx1"/>
                </a:solidFill>
              </a:rPr>
              <a:t>Applies the theory to Isaac’s experiences</a:t>
            </a:r>
            <a:br>
              <a:rPr lang="en-US" b="1" dirty="0">
                <a:solidFill>
                  <a:schemeClr val="tx1"/>
                </a:solidFill>
              </a:rPr>
            </a:br>
            <a:r>
              <a:rPr lang="en-US" b="1" dirty="0">
                <a:solidFill>
                  <a:schemeClr val="tx1"/>
                </a:solidFill>
              </a:rPr>
              <a:t>Analyse how his:</a:t>
            </a:r>
            <a:endParaRPr lang="en-GB" b="1" dirty="0">
              <a:solidFill>
                <a:schemeClr val="tx1"/>
              </a:solidFill>
            </a:endParaRPr>
          </a:p>
        </p:txBody>
      </p:sp>
      <p:sp>
        <p:nvSpPr>
          <p:cNvPr id="3" name="Content Placeholder 2">
            <a:extLst>
              <a:ext uri="{FF2B5EF4-FFF2-40B4-BE49-F238E27FC236}">
                <a16:creationId xmlns:a16="http://schemas.microsoft.com/office/drawing/2014/main" id="{698F3FDF-5197-6024-44B0-B3F06C07F4E5}"/>
              </a:ext>
            </a:extLst>
          </p:cNvPr>
          <p:cNvSpPr>
            <a:spLocks noGrp="1"/>
          </p:cNvSpPr>
          <p:nvPr>
            <p:ph idx="1"/>
          </p:nvPr>
        </p:nvSpPr>
        <p:spPr>
          <a:xfrm>
            <a:off x="1" y="1487606"/>
            <a:ext cx="11982734" cy="5288507"/>
          </a:xfrm>
        </p:spPr>
        <p:txBody>
          <a:bodyPr>
            <a:normAutofit fontScale="92500" lnSpcReduction="10000"/>
          </a:bodyPr>
          <a:lstStyle/>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Disrupted Childcare - </a:t>
            </a:r>
            <a:r>
              <a:rPr lang="en-US" sz="2000" dirty="0">
                <a:latin typeface="Arial" panose="020B0604020202020204" pitchFamily="34" charset="0"/>
                <a:cs typeface="Arial" panose="020B0604020202020204" pitchFamily="34" charset="0"/>
              </a:rPr>
              <a:t> Need a stable primary caregiver to build trust (Bowlby,1969).Frequent changes cause insecurity &amp; long-term relationship difficulties (Bowlby, 1973).</a:t>
            </a:r>
          </a:p>
          <a:p>
            <a:pPr marL="0" indent="0">
              <a:buNone/>
            </a:pPr>
            <a:endParaRPr lang="en-US" sz="8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Maternal Mental Health – </a:t>
            </a:r>
            <a:r>
              <a:rPr lang="en-US" sz="2000" dirty="0">
                <a:latin typeface="Arial" panose="020B0604020202020204" pitchFamily="34" charset="0"/>
                <a:cs typeface="Arial" panose="020B0604020202020204" pitchFamily="34" charset="0"/>
              </a:rPr>
              <a:t>Impairs sensitive/responsive care → Isaac may feel unworthy or that others are unreliable (Bowlby, 1973).  Risks insecure attachment &amp; poor emotional      regulation (Bowlby, 1980).</a:t>
            </a:r>
          </a:p>
          <a:p>
            <a:endParaRPr lang="en-US" sz="9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Limited Social Interaction – </a:t>
            </a:r>
            <a:r>
              <a:rPr lang="en-US" sz="2000" dirty="0">
                <a:latin typeface="Arial" panose="020B0604020202020204" pitchFamily="34" charset="0"/>
                <a:cs typeface="Arial" panose="020B0604020202020204" pitchFamily="34" charset="0"/>
              </a:rPr>
              <a:t>Lacks warm exchanges to build a “secure base” for exploration/  learning  (Bowlby, 1969).  Slows empathy, curiosity &amp; social growth (Bowlby, 1988).</a:t>
            </a:r>
          </a:p>
          <a:p>
            <a:endParaRPr lang="en-US" sz="9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Emotional Responses – </a:t>
            </a:r>
            <a:r>
              <a:rPr lang="en-US" sz="2000" dirty="0">
                <a:latin typeface="Arial" panose="020B0604020202020204" pitchFamily="34" charset="0"/>
                <a:cs typeface="Arial" panose="020B0604020202020204" pitchFamily="34" charset="0"/>
              </a:rPr>
              <a:t>No reliable guidance to manage feelings → withdrawal/ clinginess/ anger.  Patterns persist, causing lifelong stress coping struggles (Bowlby, 1980).</a:t>
            </a:r>
          </a:p>
          <a:p>
            <a:endParaRPr lang="en-US" sz="2000" dirty="0">
              <a:latin typeface="Arial" panose="020B0604020202020204" pitchFamily="34" charset="0"/>
              <a:cs typeface="Arial" panose="020B0604020202020204" pitchFamily="34" charset="0"/>
            </a:endParaRPr>
          </a:p>
          <a:p>
            <a:r>
              <a:rPr lang="en-US" sz="2000" b="1" dirty="0">
                <a:solidFill>
                  <a:schemeClr val="tx1"/>
                </a:solidFill>
                <a:latin typeface="Arial" panose="020B0604020202020204" pitchFamily="34" charset="0"/>
                <a:cs typeface="Arial" panose="020B0604020202020204" pitchFamily="34" charset="0"/>
              </a:rPr>
              <a:t>Language Delay – </a:t>
            </a:r>
            <a:r>
              <a:rPr lang="en-US" sz="2000" dirty="0">
                <a:solidFill>
                  <a:schemeClr val="tx1"/>
                </a:solidFill>
                <a:latin typeface="Arial" panose="020B0604020202020204" pitchFamily="34" charset="0"/>
                <a:cs typeface="Arial" panose="020B0604020202020204" pitchFamily="34" charset="0"/>
              </a:rPr>
              <a:t>Need responsive communication to develop speech (Bowlby, 1969).                     Limited interaction delays skills &amp; ability to express needs (Bowlby, 1988).</a:t>
            </a:r>
            <a:endParaRPr lang="en-US" sz="2000" b="1" dirty="0">
              <a:solidFill>
                <a:schemeClr val="tx1"/>
              </a:solidFill>
              <a:latin typeface="Arial" panose="020B0604020202020204" pitchFamily="34" charset="0"/>
              <a:cs typeface="Arial" panose="020B0604020202020204" pitchFamily="34" charset="0"/>
            </a:endParaRPr>
          </a:p>
          <a:p>
            <a:pPr marL="0" indent="0">
              <a:buNone/>
            </a:pPr>
            <a:r>
              <a:rPr lang="en-US" sz="2000" b="1" dirty="0">
                <a:solidFill>
                  <a:schemeClr val="tx1"/>
                </a:solidFill>
                <a:latin typeface="Arial" panose="020B0604020202020204" pitchFamily="34" charset="0"/>
                <a:cs typeface="Arial" panose="020B0604020202020204" pitchFamily="34" charset="0"/>
              </a:rPr>
              <a:t> </a:t>
            </a:r>
            <a:endParaRPr lang="en-GB" sz="20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9800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E59F2-4567-4D2B-D6AC-D2791DFFB8D3}"/>
              </a:ext>
            </a:extLst>
          </p:cNvPr>
          <p:cNvSpPr>
            <a:spLocks noGrp="1"/>
          </p:cNvSpPr>
          <p:nvPr>
            <p:ph type="title"/>
          </p:nvPr>
        </p:nvSpPr>
        <p:spPr>
          <a:xfrm>
            <a:off x="200891" y="131618"/>
            <a:ext cx="10896599" cy="1080655"/>
          </a:xfrm>
        </p:spPr>
        <p:txBody>
          <a:bodyPr>
            <a:normAutofit/>
          </a:bodyPr>
          <a:lstStyle/>
          <a:p>
            <a:r>
              <a:rPr lang="en-US" b="1" dirty="0">
                <a:solidFill>
                  <a:schemeClr val="tx1"/>
                </a:solidFill>
                <a:latin typeface="Arial" panose="020B0604020202020204" pitchFamily="34" charset="0"/>
                <a:cs typeface="Arial" panose="020B0604020202020204" pitchFamily="34" charset="0"/>
              </a:rPr>
              <a:t> Consider </a:t>
            </a:r>
            <a:r>
              <a:rPr lang="en-US" b="1" dirty="0">
                <a:solidFill>
                  <a:schemeClr val="tx1"/>
                </a:solidFill>
              </a:rPr>
              <a:t>Nature &amp; Nurture</a:t>
            </a:r>
            <a:endParaRPr lang="en-GB" b="1" dirty="0">
              <a:solidFill>
                <a:schemeClr val="tx1"/>
              </a:solidFill>
            </a:endParaRPr>
          </a:p>
        </p:txBody>
      </p:sp>
      <p:sp>
        <p:nvSpPr>
          <p:cNvPr id="3" name="Content Placeholder 2">
            <a:extLst>
              <a:ext uri="{FF2B5EF4-FFF2-40B4-BE49-F238E27FC236}">
                <a16:creationId xmlns:a16="http://schemas.microsoft.com/office/drawing/2014/main" id="{19009476-2463-5F3E-1BAE-85DC04C07D71}"/>
              </a:ext>
            </a:extLst>
          </p:cNvPr>
          <p:cNvSpPr>
            <a:spLocks noGrp="1"/>
          </p:cNvSpPr>
          <p:nvPr>
            <p:ph idx="1"/>
          </p:nvPr>
        </p:nvSpPr>
        <p:spPr>
          <a:xfrm>
            <a:off x="1" y="1586345"/>
            <a:ext cx="12039600" cy="5140037"/>
          </a:xfrm>
        </p:spPr>
        <p:txBody>
          <a:bodyPr>
            <a:normAutofit lnSpcReduction="10000"/>
          </a:bodyPr>
          <a:lstStyle/>
          <a:p>
            <a:r>
              <a:rPr lang="en-US" sz="2000" b="1" u="sng" dirty="0">
                <a:latin typeface="Arial" panose="020B0604020202020204" pitchFamily="34" charset="0"/>
                <a:cs typeface="Arial" panose="020B0604020202020204" pitchFamily="34" charset="0"/>
              </a:rPr>
              <a:t>Nature / Biological Influences</a:t>
            </a:r>
          </a:p>
          <a:p>
            <a:pPr marL="0" indent="0">
              <a:buNone/>
            </a:pPr>
            <a:r>
              <a:rPr lang="en-US" sz="2000" dirty="0">
                <a:latin typeface="Arial" panose="020B0604020202020204" pitchFamily="34" charset="0"/>
                <a:cs typeface="Arial" panose="020B0604020202020204" pitchFamily="34" charset="0"/>
              </a:rPr>
              <a:t>* Isaac may have a naturally more sensitive temperament (Rutter, 2006)</a:t>
            </a:r>
          </a:p>
          <a:p>
            <a:pPr marL="0" indent="0">
              <a:buNone/>
            </a:pPr>
            <a:r>
              <a:rPr lang="en-US" sz="2000" dirty="0">
                <a:latin typeface="Arial" panose="020B0604020202020204" pitchFamily="34" charset="0"/>
                <a:cs typeface="Arial" panose="020B0604020202020204" pitchFamily="34" charset="0"/>
              </a:rPr>
              <a:t>* Ongoing stress over time affects how the brain grows and the ability to </a:t>
            </a:r>
          </a:p>
          <a:p>
            <a:pPr marL="0" indent="0">
              <a:buNone/>
            </a:pPr>
            <a:r>
              <a:rPr lang="en-US" sz="2000" dirty="0">
                <a:latin typeface="Arial" panose="020B0604020202020204" pitchFamily="34" charset="0"/>
                <a:cs typeface="Arial" panose="020B0604020202020204" pitchFamily="34" charset="0"/>
              </a:rPr>
              <a:t>manage feelings (Bowlby, 1988).</a:t>
            </a:r>
          </a:p>
          <a:p>
            <a:pPr>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r>
              <a:rPr lang="en-US" sz="2000" b="1" u="sng" dirty="0">
                <a:latin typeface="Arial" panose="020B0604020202020204" pitchFamily="34" charset="0"/>
                <a:cs typeface="Arial" panose="020B0604020202020204" pitchFamily="34" charset="0"/>
              </a:rPr>
              <a:t>Nurture / Environmental influences</a:t>
            </a:r>
          </a:p>
          <a:p>
            <a:pPr marL="0" indent="0">
              <a:buNone/>
            </a:pPr>
            <a:r>
              <a:rPr lang="en-US" sz="2000" dirty="0">
                <a:latin typeface="Arial" panose="020B0604020202020204" pitchFamily="34" charset="0"/>
                <a:cs typeface="Arial" panose="020B0604020202020204" pitchFamily="34" charset="0"/>
              </a:rPr>
              <a:t>* Mum’s post-natal depression = inconsistent</a:t>
            </a:r>
          </a:p>
          <a:p>
            <a:pPr marL="0" indent="0">
              <a:buNone/>
            </a:pPr>
            <a:r>
              <a:rPr lang="en-US" sz="2000" dirty="0">
                <a:latin typeface="Arial" panose="020B0604020202020204" pitchFamily="34" charset="0"/>
                <a:cs typeface="Arial" panose="020B0604020202020204" pitchFamily="34" charset="0"/>
              </a:rPr>
              <a:t> early care (Ainsworth et al., 1978).</a:t>
            </a:r>
          </a:p>
          <a:p>
            <a:pPr marL="0" indent="0">
              <a:buNone/>
            </a:pPr>
            <a:r>
              <a:rPr lang="en-US" sz="2000" dirty="0">
                <a:latin typeface="Arial" panose="020B0604020202020204" pitchFamily="34" charset="0"/>
                <a:cs typeface="Arial" panose="020B0604020202020204" pitchFamily="34" charset="0"/>
              </a:rPr>
              <a:t>* Frequent moved &amp; disrupted childcare </a:t>
            </a:r>
          </a:p>
          <a:p>
            <a:pPr marL="0" indent="0">
              <a:buNone/>
            </a:pPr>
            <a:r>
              <a:rPr lang="en-US" sz="2000" dirty="0">
                <a:latin typeface="Arial" panose="020B0604020202020204" pitchFamily="34" charset="0"/>
                <a:cs typeface="Arial" panose="020B0604020202020204" pitchFamily="34" charset="0"/>
              </a:rPr>
              <a:t> arrangements (O’Connor, 2018, p.29).</a:t>
            </a:r>
          </a:p>
          <a:p>
            <a:pPr marL="0" indent="0">
              <a:buNone/>
            </a:pPr>
            <a:r>
              <a:rPr lang="en-US" sz="2000" dirty="0">
                <a:latin typeface="Arial" panose="020B0604020202020204" pitchFamily="34" charset="0"/>
                <a:cs typeface="Arial" panose="020B0604020202020204" pitchFamily="34" charset="0"/>
              </a:rPr>
              <a:t>* Limited opportunities for consistent social </a:t>
            </a:r>
          </a:p>
          <a:p>
            <a:pPr>
              <a:buFont typeface="Arial" panose="020B0604020202020204" pitchFamily="34" charset="0"/>
              <a:buChar char="•"/>
            </a:pPr>
            <a:r>
              <a:rPr lang="en-US" sz="2000" dirty="0">
                <a:latin typeface="Arial" panose="020B0604020202020204" pitchFamily="34" charset="0"/>
                <a:cs typeface="Arial" panose="020B0604020202020204" pitchFamily="34" charset="0"/>
              </a:rPr>
              <a:t>Interaction (Schofield &amp; Beek, 2018).</a:t>
            </a:r>
          </a:p>
          <a:p>
            <a:endParaRPr lang="en-GB" dirty="0"/>
          </a:p>
        </p:txBody>
      </p:sp>
      <p:pic>
        <p:nvPicPr>
          <p:cNvPr id="4" name="Picture 3">
            <a:extLst>
              <a:ext uri="{FF2B5EF4-FFF2-40B4-BE49-F238E27FC236}">
                <a16:creationId xmlns:a16="http://schemas.microsoft.com/office/drawing/2014/main" id="{A6BDAA8D-2314-939C-1B77-2B1C78CA99D2}"/>
              </a:ext>
            </a:extLst>
          </p:cNvPr>
          <p:cNvPicPr>
            <a:picLocks noChangeAspect="1"/>
          </p:cNvPicPr>
          <p:nvPr/>
        </p:nvPicPr>
        <p:blipFill>
          <a:blip r:embed="rId3"/>
          <a:stretch>
            <a:fillRect/>
          </a:stretch>
        </p:blipFill>
        <p:spPr>
          <a:xfrm>
            <a:off x="8846966" y="0"/>
            <a:ext cx="3345034" cy="6858000"/>
          </a:xfrm>
          <a:prstGeom prst="rect">
            <a:avLst/>
          </a:prstGeom>
        </p:spPr>
      </p:pic>
    </p:spTree>
    <p:extLst>
      <p:ext uri="{BB962C8B-B14F-4D97-AF65-F5344CB8AC3E}">
        <p14:creationId xmlns:p14="http://schemas.microsoft.com/office/powerpoint/2010/main" val="14319143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F4758C-0978-6F5A-E8BA-28B701F168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B84D09-C268-0CB2-A0F5-1542895971BB}"/>
              </a:ext>
            </a:extLst>
          </p:cNvPr>
          <p:cNvSpPr>
            <a:spLocks noGrp="1"/>
          </p:cNvSpPr>
          <p:nvPr>
            <p:ph type="title"/>
          </p:nvPr>
        </p:nvSpPr>
        <p:spPr>
          <a:xfrm>
            <a:off x="677334" y="214745"/>
            <a:ext cx="8596668" cy="1177827"/>
          </a:xfrm>
        </p:spPr>
        <p:txBody>
          <a:bodyPr anchor="t">
            <a:normAutofit/>
          </a:bodyPr>
          <a:lstStyle/>
          <a:p>
            <a:r>
              <a:rPr lang="en-US" dirty="0"/>
              <a:t> </a:t>
            </a:r>
            <a:r>
              <a:rPr lang="en-US" b="1" dirty="0">
                <a:solidFill>
                  <a:schemeClr val="tx1"/>
                </a:solidFill>
                <a:latin typeface="Arial" panose="020B0604020202020204" pitchFamily="34" charset="0"/>
                <a:cs typeface="Arial" panose="020B0604020202020204" pitchFamily="34" charset="0"/>
              </a:rPr>
              <a:t>Strategies to Support Isaac </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0FEB800-7C6B-60B5-4CFF-43CBB7AC9D48}"/>
              </a:ext>
            </a:extLst>
          </p:cNvPr>
          <p:cNvSpPr>
            <a:spLocks noGrp="1"/>
          </p:cNvSpPr>
          <p:nvPr>
            <p:ph idx="1"/>
          </p:nvPr>
        </p:nvSpPr>
        <p:spPr>
          <a:xfrm>
            <a:off x="677334" y="1607317"/>
            <a:ext cx="8203430" cy="4821191"/>
          </a:xfrm>
        </p:spPr>
        <p:txBody>
          <a:bodyPr>
            <a:normAutofit fontScale="92500" lnSpcReduction="20000"/>
          </a:bodyPr>
          <a:lstStyle/>
          <a:p>
            <a:pPr>
              <a:lnSpc>
                <a:spcPct val="90000"/>
              </a:lnSpc>
            </a:pPr>
            <a:r>
              <a:rPr lang="en-US" sz="2800" b="1" u="sng" dirty="0">
                <a:latin typeface="Arial" panose="020B0604020202020204" pitchFamily="34" charset="0"/>
                <a:cs typeface="Arial" panose="020B0604020202020204" pitchFamily="34" charset="0"/>
              </a:rPr>
              <a:t>Attachment – Informed Actions</a:t>
            </a:r>
            <a:r>
              <a:rPr lang="en-US" sz="2800" b="1" dirty="0">
                <a:latin typeface="Arial" panose="020B0604020202020204" pitchFamily="34" charset="0"/>
                <a:cs typeface="Arial" panose="020B0604020202020204" pitchFamily="34" charset="0"/>
              </a:rPr>
              <a:t>:</a:t>
            </a:r>
          </a:p>
          <a:p>
            <a:pPr marL="0" indent="0">
              <a:lnSpc>
                <a:spcPct val="90000"/>
              </a:lnSpc>
              <a:buNone/>
            </a:pPr>
            <a:endParaRPr lang="en-US" sz="1100" b="1" dirty="0">
              <a:latin typeface="Arial" panose="020B0604020202020204" pitchFamily="34" charset="0"/>
              <a:cs typeface="Arial" panose="020B0604020202020204" pitchFamily="34" charset="0"/>
            </a:endParaRPr>
          </a:p>
          <a:p>
            <a:pPr>
              <a:lnSpc>
                <a:spcPct val="90000"/>
              </a:lnSpc>
            </a:pPr>
            <a:r>
              <a:rPr lang="en-US" sz="2200" dirty="0">
                <a:solidFill>
                  <a:srgbClr val="0070C0"/>
                </a:solidFill>
                <a:latin typeface="Arial" panose="020B0604020202020204" pitchFamily="34" charset="0"/>
                <a:cs typeface="Arial" panose="020B0604020202020204" pitchFamily="34" charset="0"/>
              </a:rPr>
              <a:t>√</a:t>
            </a:r>
            <a:r>
              <a:rPr lang="en-US" sz="2200" dirty="0">
                <a:latin typeface="Arial" panose="020B0604020202020204" pitchFamily="34" charset="0"/>
                <a:cs typeface="Arial" panose="020B0604020202020204" pitchFamily="34" charset="0"/>
              </a:rPr>
              <a:t> </a:t>
            </a:r>
            <a:r>
              <a:rPr lang="en-US" sz="2200" b="1" dirty="0">
                <a:latin typeface="Arial" panose="020B0604020202020204" pitchFamily="34" charset="0"/>
                <a:cs typeface="Arial" panose="020B0604020202020204" pitchFamily="34" charset="0"/>
              </a:rPr>
              <a:t>Key Person Approach</a:t>
            </a:r>
            <a:r>
              <a:rPr lang="en-US" sz="2200" dirty="0">
                <a:latin typeface="Arial" panose="020B0604020202020204" pitchFamily="34" charset="0"/>
                <a:cs typeface="Arial" panose="020B0604020202020204" pitchFamily="34" charset="0"/>
              </a:rPr>
              <a:t>:  One consistent trusted worker (O’Connor, 2018, p.45).</a:t>
            </a:r>
          </a:p>
          <a:p>
            <a:pPr marL="0" indent="0">
              <a:lnSpc>
                <a:spcPct val="90000"/>
              </a:lnSpc>
              <a:buNone/>
            </a:pPr>
            <a:endParaRPr lang="en-US" sz="2200" dirty="0">
              <a:latin typeface="Arial" panose="020B0604020202020204" pitchFamily="34" charset="0"/>
              <a:cs typeface="Arial" panose="020B0604020202020204" pitchFamily="34" charset="0"/>
            </a:endParaRPr>
          </a:p>
          <a:p>
            <a:pPr>
              <a:lnSpc>
                <a:spcPct val="90000"/>
              </a:lnSpc>
            </a:pPr>
            <a:r>
              <a:rPr lang="en-US" sz="2200" dirty="0">
                <a:solidFill>
                  <a:srgbClr val="0070C0"/>
                </a:solidFill>
                <a:latin typeface="Arial" panose="020B0604020202020204" pitchFamily="34" charset="0"/>
                <a:cs typeface="Arial" panose="020B0604020202020204" pitchFamily="34" charset="0"/>
              </a:rPr>
              <a:t>√</a:t>
            </a:r>
            <a:r>
              <a:rPr lang="en-US" sz="2200" dirty="0">
                <a:latin typeface="Arial" panose="020B0604020202020204" pitchFamily="34" charset="0"/>
                <a:cs typeface="Arial" panose="020B0604020202020204" pitchFamily="34" charset="0"/>
              </a:rPr>
              <a:t> </a:t>
            </a:r>
            <a:r>
              <a:rPr lang="en-US" sz="2200" b="1" dirty="0">
                <a:latin typeface="Arial" panose="020B0604020202020204" pitchFamily="34" charset="0"/>
                <a:cs typeface="Arial" panose="020B0604020202020204" pitchFamily="34" charset="0"/>
              </a:rPr>
              <a:t>Stability</a:t>
            </a:r>
            <a:r>
              <a:rPr lang="en-US" sz="2200" dirty="0">
                <a:latin typeface="Arial" panose="020B0604020202020204" pitchFamily="34" charset="0"/>
                <a:cs typeface="Arial" panose="020B0604020202020204" pitchFamily="34" charset="0"/>
              </a:rPr>
              <a:t>: Keep routines fixed; avoid unnecessary changes (DfE, 2021, p.22).</a:t>
            </a:r>
          </a:p>
          <a:p>
            <a:pPr marL="0" indent="0">
              <a:lnSpc>
                <a:spcPct val="90000"/>
              </a:lnSpc>
              <a:buNone/>
            </a:pPr>
            <a:endParaRPr lang="en-US" sz="2200" dirty="0">
              <a:latin typeface="Arial" panose="020B0604020202020204" pitchFamily="34" charset="0"/>
              <a:cs typeface="Arial" panose="020B0604020202020204" pitchFamily="34" charset="0"/>
            </a:endParaRPr>
          </a:p>
          <a:p>
            <a:pPr>
              <a:lnSpc>
                <a:spcPct val="90000"/>
              </a:lnSpc>
            </a:pPr>
            <a:r>
              <a:rPr lang="en-US" sz="2200" dirty="0">
                <a:solidFill>
                  <a:srgbClr val="0070C0"/>
                </a:solidFill>
                <a:latin typeface="Arial" panose="020B0604020202020204" pitchFamily="34" charset="0"/>
                <a:cs typeface="Arial" panose="020B0604020202020204" pitchFamily="34" charset="0"/>
              </a:rPr>
              <a:t>√</a:t>
            </a:r>
            <a:r>
              <a:rPr lang="en-US" sz="2200" dirty="0">
                <a:latin typeface="Arial" panose="020B0604020202020204" pitchFamily="34" charset="0"/>
                <a:cs typeface="Arial" panose="020B0604020202020204" pitchFamily="34" charset="0"/>
              </a:rPr>
              <a:t> </a:t>
            </a:r>
            <a:r>
              <a:rPr lang="en-US" sz="2200" b="1" dirty="0">
                <a:latin typeface="Arial" panose="020B0604020202020204" pitchFamily="34" charset="0"/>
                <a:cs typeface="Arial" panose="020B0604020202020204" pitchFamily="34" charset="0"/>
              </a:rPr>
              <a:t>Responsive Care</a:t>
            </a:r>
            <a:r>
              <a:rPr lang="en-US" sz="2200" dirty="0">
                <a:latin typeface="Arial" panose="020B0604020202020204" pitchFamily="34" charset="0"/>
                <a:cs typeface="Arial" panose="020B0604020202020204" pitchFamily="34" charset="0"/>
              </a:rPr>
              <a:t>: Validate feelings; respond warmly to cues (Bowlby, 1973).</a:t>
            </a:r>
          </a:p>
          <a:p>
            <a:pPr marL="0" indent="0">
              <a:lnSpc>
                <a:spcPct val="90000"/>
              </a:lnSpc>
              <a:buNone/>
            </a:pPr>
            <a:endParaRPr lang="en-US" sz="2200" dirty="0">
              <a:latin typeface="Arial" panose="020B0604020202020204" pitchFamily="34" charset="0"/>
              <a:cs typeface="Arial" panose="020B0604020202020204" pitchFamily="34" charset="0"/>
            </a:endParaRPr>
          </a:p>
          <a:p>
            <a:pPr>
              <a:lnSpc>
                <a:spcPct val="90000"/>
              </a:lnSpc>
            </a:pPr>
            <a:r>
              <a:rPr lang="en-US" sz="2200" dirty="0">
                <a:solidFill>
                  <a:srgbClr val="0070C0"/>
                </a:solidFill>
                <a:latin typeface="Arial" panose="020B0604020202020204" pitchFamily="34" charset="0"/>
                <a:cs typeface="Arial" panose="020B0604020202020204" pitchFamily="34" charset="0"/>
              </a:rPr>
              <a:t>√</a:t>
            </a:r>
            <a:r>
              <a:rPr lang="en-US" sz="2200" dirty="0">
                <a:latin typeface="Arial" panose="020B0604020202020204" pitchFamily="34" charset="0"/>
                <a:cs typeface="Arial" panose="020B0604020202020204" pitchFamily="34" charset="0"/>
              </a:rPr>
              <a:t> </a:t>
            </a:r>
            <a:r>
              <a:rPr lang="en-US" sz="2200" b="1" dirty="0">
                <a:latin typeface="Arial" panose="020B0604020202020204" pitchFamily="34" charset="0"/>
                <a:cs typeface="Arial" panose="020B0604020202020204" pitchFamily="34" charset="0"/>
              </a:rPr>
              <a:t>Gradual Separation</a:t>
            </a:r>
            <a:r>
              <a:rPr lang="en-US" sz="2200" dirty="0">
                <a:latin typeface="Arial" panose="020B0604020202020204" pitchFamily="34" charset="0"/>
                <a:cs typeface="Arial" panose="020B0604020202020204" pitchFamily="34" charset="0"/>
              </a:rPr>
              <a:t>: Comfort items; slow, gentle goodbyes (Schofield &amp; Beek, 2018, p.71).</a:t>
            </a:r>
          </a:p>
          <a:p>
            <a:pPr marL="0" indent="0">
              <a:lnSpc>
                <a:spcPct val="90000"/>
              </a:lnSpc>
              <a:buNone/>
            </a:pPr>
            <a:endParaRPr lang="en-US" sz="2200" dirty="0">
              <a:latin typeface="Arial" panose="020B0604020202020204" pitchFamily="34" charset="0"/>
              <a:cs typeface="Arial" panose="020B0604020202020204" pitchFamily="34" charset="0"/>
            </a:endParaRPr>
          </a:p>
          <a:p>
            <a:pPr>
              <a:lnSpc>
                <a:spcPct val="90000"/>
              </a:lnSpc>
            </a:pPr>
            <a:r>
              <a:rPr lang="en-US" sz="2200" dirty="0">
                <a:solidFill>
                  <a:srgbClr val="0070C0"/>
                </a:solidFill>
                <a:latin typeface="Arial" panose="020B0604020202020204" pitchFamily="34" charset="0"/>
                <a:cs typeface="Arial" panose="020B0604020202020204" pitchFamily="34" charset="0"/>
              </a:rPr>
              <a:t>√ </a:t>
            </a:r>
            <a:r>
              <a:rPr lang="en-US" sz="2200" b="1" dirty="0">
                <a:latin typeface="Arial" panose="020B0604020202020204" pitchFamily="34" charset="0"/>
                <a:cs typeface="Arial" panose="020B0604020202020204" pitchFamily="34" charset="0"/>
              </a:rPr>
              <a:t>Support the Family</a:t>
            </a:r>
            <a:r>
              <a:rPr lang="en-US" sz="2200" dirty="0">
                <a:latin typeface="Arial" panose="020B0604020202020204" pitchFamily="34" charset="0"/>
                <a:cs typeface="Arial" panose="020B0604020202020204" pitchFamily="34" charset="0"/>
              </a:rPr>
              <a:t>: Build mum’s confidence; align care at home/centre (Bowlby, 1988; Rutter, 2006).</a:t>
            </a:r>
          </a:p>
          <a:p>
            <a:pPr>
              <a:lnSpc>
                <a:spcPct val="90000"/>
              </a:lnSpc>
            </a:pPr>
            <a:endParaRPr lang="en-US" sz="2200" dirty="0">
              <a:latin typeface="Arial" panose="020B0604020202020204" pitchFamily="34" charset="0"/>
              <a:cs typeface="Arial" panose="020B0604020202020204" pitchFamily="34" charset="0"/>
            </a:endParaRPr>
          </a:p>
          <a:p>
            <a:pPr>
              <a:lnSpc>
                <a:spcPct val="90000"/>
              </a:lnSpc>
            </a:pPr>
            <a:endParaRPr lang="en-GB" sz="1100" dirty="0"/>
          </a:p>
        </p:txBody>
      </p:sp>
      <p:pic>
        <p:nvPicPr>
          <p:cNvPr id="4" name="Picture 3">
            <a:extLst>
              <a:ext uri="{FF2B5EF4-FFF2-40B4-BE49-F238E27FC236}">
                <a16:creationId xmlns:a16="http://schemas.microsoft.com/office/drawing/2014/main" id="{D2D50370-D924-4C13-D5F9-34DDB25762EE}"/>
              </a:ext>
            </a:extLst>
          </p:cNvPr>
          <p:cNvPicPr>
            <a:picLocks noChangeAspect="1"/>
          </p:cNvPicPr>
          <p:nvPr/>
        </p:nvPicPr>
        <p:blipFill>
          <a:blip r:embed="rId2"/>
          <a:srcRect l="23517" r="2" b="2"/>
          <a:stretch>
            <a:fillRect/>
          </a:stretch>
        </p:blipFill>
        <p:spPr>
          <a:xfrm>
            <a:off x="8804564" y="-1"/>
            <a:ext cx="3387436" cy="3477491"/>
          </a:xfrm>
          <a:prstGeom prst="rect">
            <a:avLst/>
          </a:prstGeom>
        </p:spPr>
      </p:pic>
    </p:spTree>
    <p:extLst>
      <p:ext uri="{BB962C8B-B14F-4D97-AF65-F5344CB8AC3E}">
        <p14:creationId xmlns:p14="http://schemas.microsoft.com/office/powerpoint/2010/main" val="1002836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786AE-BA5C-4E05-B982-1F4BDA849668}"/>
              </a:ext>
            </a:extLst>
          </p:cNvPr>
          <p:cNvSpPr>
            <a:spLocks noGrp="1"/>
          </p:cNvSpPr>
          <p:nvPr>
            <p:ph type="title"/>
          </p:nvPr>
        </p:nvSpPr>
        <p:spPr>
          <a:xfrm>
            <a:off x="677334" y="150125"/>
            <a:ext cx="8596668" cy="661917"/>
          </a:xfrm>
        </p:spPr>
        <p:txBody>
          <a:bodyPr>
            <a:normAutofit/>
          </a:bodyPr>
          <a:lstStyle/>
          <a:p>
            <a:r>
              <a:rPr lang="en-US" sz="3200" b="1" dirty="0">
                <a:solidFill>
                  <a:schemeClr val="tx1"/>
                </a:solidFill>
                <a:latin typeface="Arial" panose="020B0604020202020204" pitchFamily="34" charset="0"/>
                <a:cs typeface="Arial" panose="020B0604020202020204" pitchFamily="34" charset="0"/>
              </a:rPr>
              <a:t>Critically evaluate the theory</a:t>
            </a:r>
            <a:endParaRPr lang="en-GB" sz="32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F6553D8-C7AB-7F7E-0BDA-EFC258112A4A}"/>
              </a:ext>
            </a:extLst>
          </p:cNvPr>
          <p:cNvSpPr>
            <a:spLocks noGrp="1"/>
          </p:cNvSpPr>
          <p:nvPr>
            <p:ph idx="1"/>
          </p:nvPr>
        </p:nvSpPr>
        <p:spPr>
          <a:xfrm>
            <a:off x="277091" y="1078173"/>
            <a:ext cx="11575473" cy="5704764"/>
          </a:xfrm>
        </p:spPr>
        <p:txBody>
          <a:bodyPr>
            <a:normAutofit fontScale="32500" lnSpcReduction="20000"/>
          </a:bodyPr>
          <a:lstStyle/>
          <a:p>
            <a:pPr marL="0" indent="0">
              <a:buNone/>
            </a:pPr>
            <a:r>
              <a:rPr lang="en-US" sz="2400" b="1" dirty="0">
                <a:solidFill>
                  <a:schemeClr val="tx1"/>
                </a:solidFill>
                <a:latin typeface="Arial" panose="020B0604020202020204" pitchFamily="34" charset="0"/>
                <a:cs typeface="Arial" panose="020B0604020202020204" pitchFamily="34" charset="0"/>
              </a:rPr>
              <a:t>  </a:t>
            </a:r>
          </a:p>
          <a:p>
            <a:pPr marL="0" indent="0">
              <a:buNone/>
            </a:pPr>
            <a:r>
              <a:rPr lang="en-US" sz="2400" b="1" dirty="0">
                <a:solidFill>
                  <a:schemeClr val="tx1"/>
                </a:solidFill>
                <a:latin typeface="Arial" panose="020B0604020202020204" pitchFamily="34" charset="0"/>
                <a:cs typeface="Arial" panose="020B0604020202020204" pitchFamily="34" charset="0"/>
              </a:rPr>
              <a:t>  </a:t>
            </a:r>
            <a:r>
              <a:rPr lang="en-US" sz="8600" b="1" dirty="0">
                <a:solidFill>
                  <a:schemeClr val="tx1"/>
                </a:solidFill>
                <a:latin typeface="Arial" panose="020B0604020202020204" pitchFamily="34" charset="0"/>
                <a:cs typeface="Arial" panose="020B0604020202020204" pitchFamily="34" charset="0"/>
              </a:rPr>
              <a:t>√ </a:t>
            </a:r>
            <a:r>
              <a:rPr lang="en-US" sz="7400" b="1" u="sng" dirty="0">
                <a:solidFill>
                  <a:schemeClr val="tx1"/>
                </a:solidFill>
                <a:latin typeface="Arial" panose="020B0604020202020204" pitchFamily="34" charset="0"/>
                <a:cs typeface="Arial" panose="020B0604020202020204" pitchFamily="34" charset="0"/>
              </a:rPr>
              <a:t>Strengths &amp; Early Years Practice</a:t>
            </a:r>
          </a:p>
          <a:p>
            <a:pPr marL="0" indent="0">
              <a:buNone/>
            </a:pPr>
            <a:endParaRPr lang="en-US" sz="7400" b="1"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sz="6000" dirty="0">
                <a:solidFill>
                  <a:schemeClr val="tx1"/>
                </a:solidFill>
                <a:latin typeface="Arial" panose="020B0604020202020204" pitchFamily="34" charset="0"/>
                <a:cs typeface="Arial" panose="020B0604020202020204" pitchFamily="34" charset="0"/>
              </a:rPr>
              <a:t>Proved consistent, sensitive care is vital for development (Bowlby, 1969).</a:t>
            </a:r>
          </a:p>
          <a:p>
            <a:pPr>
              <a:buFont typeface="Arial" panose="020B0604020202020204" pitchFamily="34" charset="0"/>
              <a:buChar char="•"/>
            </a:pPr>
            <a:r>
              <a:rPr lang="en-US" sz="6000" dirty="0">
                <a:solidFill>
                  <a:schemeClr val="tx1"/>
                </a:solidFill>
                <a:latin typeface="Arial" panose="020B0604020202020204" pitchFamily="34" charset="0"/>
                <a:cs typeface="Arial" panose="020B0604020202020204" pitchFamily="34" charset="0"/>
              </a:rPr>
              <a:t>Underpins EYFS: key persons, stable routines, emotional support (DfE, 2021).</a:t>
            </a:r>
          </a:p>
          <a:p>
            <a:pPr>
              <a:buFont typeface="Arial" panose="020B0604020202020204" pitchFamily="34" charset="0"/>
              <a:buChar char="•"/>
            </a:pPr>
            <a:r>
              <a:rPr lang="en-US" sz="6000" dirty="0">
                <a:solidFill>
                  <a:schemeClr val="tx1"/>
                </a:solidFill>
                <a:latin typeface="Arial" panose="020B0604020202020204" pitchFamily="34" charset="0"/>
                <a:cs typeface="Arial" panose="020B0604020202020204" pitchFamily="34" charset="0"/>
              </a:rPr>
              <a:t>Identifies vulnerable children (e.g. Isaac) &amp; guides early help (Bowlby, 1988).</a:t>
            </a:r>
          </a:p>
          <a:p>
            <a:pPr>
              <a:buFont typeface="Arial" panose="020B0604020202020204" pitchFamily="34" charset="0"/>
              <a:buChar char="•"/>
            </a:pPr>
            <a:endParaRPr lang="en-US" sz="60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sz="7400" b="1" dirty="0">
                <a:solidFill>
                  <a:schemeClr val="tx1"/>
                </a:solidFill>
                <a:latin typeface="Arial" panose="020B0604020202020204" pitchFamily="34" charset="0"/>
                <a:cs typeface="Arial" panose="020B0604020202020204" pitchFamily="34" charset="0"/>
              </a:rPr>
              <a:t>! </a:t>
            </a:r>
            <a:r>
              <a:rPr lang="en-US" sz="7400" b="1" u="sng" dirty="0">
                <a:solidFill>
                  <a:schemeClr val="tx1"/>
                </a:solidFill>
                <a:latin typeface="Arial" panose="020B0604020202020204" pitchFamily="34" charset="0"/>
                <a:cs typeface="Arial" panose="020B0604020202020204" pitchFamily="34" charset="0"/>
              </a:rPr>
              <a:t>Limitations &amp; Criticisms</a:t>
            </a:r>
          </a:p>
          <a:p>
            <a:pPr>
              <a:buFont typeface="Arial" panose="020B0604020202020204" pitchFamily="34" charset="0"/>
              <a:buChar char="•"/>
            </a:pPr>
            <a:endParaRPr lang="en-US" sz="9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sz="6000" dirty="0">
                <a:solidFill>
                  <a:schemeClr val="tx1"/>
                </a:solidFill>
                <a:latin typeface="Arial" panose="020B0604020202020204" pitchFamily="34" charset="0"/>
                <a:cs typeface="Arial" panose="020B0604020202020204" pitchFamily="34" charset="0"/>
              </a:rPr>
              <a:t>Over-focuses on one primary carer – ignores value of multiple attachments (Rutter, 1981).</a:t>
            </a:r>
          </a:p>
          <a:p>
            <a:pPr>
              <a:buFont typeface="Arial" panose="020B0604020202020204" pitchFamily="34" charset="0"/>
              <a:buChar char="•"/>
            </a:pPr>
            <a:r>
              <a:rPr lang="en-US" sz="6000" dirty="0">
                <a:solidFill>
                  <a:schemeClr val="tx1"/>
                </a:solidFill>
                <a:latin typeface="Arial" panose="020B0604020202020204" pitchFamily="34" charset="0"/>
                <a:cs typeface="Arial" panose="020B0604020202020204" pitchFamily="34" charset="0"/>
              </a:rPr>
              <a:t>Too fixed: early life not irreversible – secure bonds can form later (Rutter, 2006).</a:t>
            </a:r>
          </a:p>
          <a:p>
            <a:pPr>
              <a:buFont typeface="Arial" panose="020B0604020202020204" pitchFamily="34" charset="0"/>
              <a:buChar char="•"/>
            </a:pPr>
            <a:r>
              <a:rPr lang="en-US" sz="6000" dirty="0">
                <a:solidFill>
                  <a:schemeClr val="tx1"/>
                </a:solidFill>
                <a:latin typeface="Arial" panose="020B0604020202020204" pitchFamily="34" charset="0"/>
                <a:cs typeface="Arial" panose="020B0604020202020204" pitchFamily="34" charset="0"/>
              </a:rPr>
              <a:t>Original research limited to troubled children → over-generalized (Harris, 1995).</a:t>
            </a:r>
          </a:p>
          <a:p>
            <a:pPr>
              <a:buFont typeface="Arial" panose="020B0604020202020204" pitchFamily="34" charset="0"/>
              <a:buChar char="•"/>
            </a:pPr>
            <a:r>
              <a:rPr lang="en-US" sz="6000" dirty="0">
                <a:solidFill>
                  <a:schemeClr val="tx1"/>
                </a:solidFill>
                <a:latin typeface="Arial" panose="020B0604020202020204" pitchFamily="34" charset="0"/>
                <a:cs typeface="Arial" panose="020B0604020202020204" pitchFamily="34" charset="0"/>
              </a:rPr>
              <a:t>Ignores poverty/ hardship barriers affecting care (Gerhardt, 2004).</a:t>
            </a:r>
          </a:p>
          <a:p>
            <a:pPr>
              <a:buFont typeface="Arial" panose="020B0604020202020204" pitchFamily="34" charset="0"/>
              <a:buChar char="•"/>
            </a:pPr>
            <a:endParaRPr lang="en-US" sz="6000" dirty="0">
              <a:solidFill>
                <a:schemeClr val="tx1"/>
              </a:solidFill>
              <a:latin typeface="Arial" panose="020B0604020202020204" pitchFamily="34" charset="0"/>
              <a:cs typeface="Arial" panose="020B0604020202020204" pitchFamily="34" charset="0"/>
            </a:endParaRPr>
          </a:p>
          <a:p>
            <a:pPr marL="0" indent="0">
              <a:buNone/>
            </a:pPr>
            <a:r>
              <a:rPr lang="en-US" sz="6000" dirty="0">
                <a:solidFill>
                  <a:schemeClr val="tx1"/>
                </a:solidFill>
                <a:latin typeface="Arial" panose="020B0604020202020204" pitchFamily="34" charset="0"/>
                <a:cs typeface="Arial" panose="020B0604020202020204" pitchFamily="34" charset="0"/>
              </a:rPr>
              <a:t>   </a:t>
            </a:r>
          </a:p>
          <a:p>
            <a:pPr marL="0" indent="0">
              <a:buNone/>
            </a:pPr>
            <a:endParaRPr lang="en-US" sz="24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endParaRPr lang="en-US" sz="2400" dirty="0">
              <a:solidFill>
                <a:schemeClr val="tx1"/>
              </a:solidFill>
              <a:latin typeface="Arial" panose="020B0604020202020204" pitchFamily="34" charset="0"/>
              <a:cs typeface="Arial" panose="020B0604020202020204" pitchFamily="34" charset="0"/>
            </a:endParaRPr>
          </a:p>
        </p:txBody>
      </p:sp>
      <p:pic>
        <p:nvPicPr>
          <p:cNvPr id="5" name="Picture 4" descr="The image shows a woman and a child sitting side by side on a wooden bench in a lush green park, enjoying each other's company.&#10;&#10;AI-generated content may be incorrect.">
            <a:extLst>
              <a:ext uri="{FF2B5EF4-FFF2-40B4-BE49-F238E27FC236}">
                <a16:creationId xmlns:a16="http://schemas.microsoft.com/office/drawing/2014/main" id="{36A3B5EE-B9EE-5E6A-6F28-FF2345304910}"/>
              </a:ext>
            </a:extLst>
          </p:cNvPr>
          <p:cNvPicPr>
            <a:picLocks noChangeAspect="1"/>
          </p:cNvPicPr>
          <p:nvPr/>
        </p:nvPicPr>
        <p:blipFill>
          <a:blip r:embed="rId2"/>
          <a:stretch>
            <a:fillRect/>
          </a:stretch>
        </p:blipFill>
        <p:spPr>
          <a:xfrm>
            <a:off x="9027995" y="0"/>
            <a:ext cx="3164006" cy="2183642"/>
          </a:xfrm>
          <a:prstGeom prst="rect">
            <a:avLst/>
          </a:prstGeom>
        </p:spPr>
      </p:pic>
    </p:spTree>
    <p:extLst>
      <p:ext uri="{BB962C8B-B14F-4D97-AF65-F5344CB8AC3E}">
        <p14:creationId xmlns:p14="http://schemas.microsoft.com/office/powerpoint/2010/main" val="897292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F79DB-3C5E-73ED-F96A-A5621E1F72D6}"/>
              </a:ext>
            </a:extLst>
          </p:cNvPr>
          <p:cNvSpPr>
            <a:spLocks noGrp="1"/>
          </p:cNvSpPr>
          <p:nvPr>
            <p:ph type="title"/>
          </p:nvPr>
        </p:nvSpPr>
        <p:spPr>
          <a:xfrm>
            <a:off x="677334" y="110660"/>
            <a:ext cx="8596668" cy="704729"/>
          </a:xfrm>
        </p:spPr>
        <p:txBody>
          <a:bodyPr>
            <a:normAutofit/>
          </a:bodyPr>
          <a:lstStyle/>
          <a:p>
            <a:r>
              <a:rPr lang="en-US" sz="3200" b="1" dirty="0">
                <a:solidFill>
                  <a:schemeClr val="tx1"/>
                </a:solidFill>
                <a:latin typeface="Arial" panose="020B0604020202020204" pitchFamily="34" charset="0"/>
                <a:cs typeface="Arial" panose="020B0604020202020204" pitchFamily="34" charset="0"/>
              </a:rPr>
              <a:t>Critically evaluate the theory</a:t>
            </a:r>
            <a:endParaRPr lang="en-GB" sz="3200" b="1" dirty="0">
              <a:solidFill>
                <a:schemeClr val="tx1"/>
              </a:solidFill>
            </a:endParaRPr>
          </a:p>
        </p:txBody>
      </p:sp>
      <p:sp>
        <p:nvSpPr>
          <p:cNvPr id="3" name="Content Placeholder 2">
            <a:extLst>
              <a:ext uri="{FF2B5EF4-FFF2-40B4-BE49-F238E27FC236}">
                <a16:creationId xmlns:a16="http://schemas.microsoft.com/office/drawing/2014/main" id="{94220C33-E98F-8383-88E2-B034BDD78CD2}"/>
              </a:ext>
            </a:extLst>
          </p:cNvPr>
          <p:cNvSpPr>
            <a:spLocks noGrp="1"/>
          </p:cNvSpPr>
          <p:nvPr>
            <p:ph idx="1"/>
          </p:nvPr>
        </p:nvSpPr>
        <p:spPr>
          <a:xfrm>
            <a:off x="0" y="704729"/>
            <a:ext cx="9831256" cy="6153272"/>
          </a:xfrm>
        </p:spPr>
        <p:txBody>
          <a:bodyPr>
            <a:normAutofit/>
          </a:bodyPr>
          <a:lstStyle/>
          <a:p>
            <a:pPr marL="0" indent="0">
              <a:buNone/>
            </a:pPr>
            <a:endParaRPr lang="en-US" sz="8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  </a:t>
            </a:r>
            <a:r>
              <a:rPr lang="en-US" sz="2000" b="1" u="sng" dirty="0">
                <a:latin typeface="Arial" panose="020B0604020202020204" pitchFamily="34" charset="0"/>
                <a:cs typeface="Arial" panose="020B0604020202020204" pitchFamily="34" charset="0"/>
              </a:rPr>
              <a:t>Cultural, Social &amp; Contextual Considerations</a:t>
            </a:r>
            <a:endParaRPr lang="en-US" sz="2000" b="1" dirty="0">
              <a:latin typeface="Arial" panose="020B0604020202020204" pitchFamily="34" charset="0"/>
              <a:cs typeface="Arial" panose="020B0604020202020204" pitchFamily="34" charset="0"/>
            </a:endParaRPr>
          </a:p>
          <a:p>
            <a:pPr>
              <a:buFont typeface="Arial" panose="020B0604020202020204" pitchFamily="34" charset="0"/>
              <a:buChar char="•"/>
            </a:pPr>
            <a:r>
              <a:rPr lang="en-US" b="1" dirty="0">
                <a:latin typeface="Arial" panose="020B0604020202020204" pitchFamily="34" charset="0"/>
                <a:cs typeface="Arial" panose="020B0604020202020204" pitchFamily="34" charset="0"/>
              </a:rPr>
              <a:t>Cultural bias :</a:t>
            </a:r>
            <a:r>
              <a:rPr lang="en-US" dirty="0">
                <a:latin typeface="Arial" panose="020B0604020202020204" pitchFamily="34" charset="0"/>
                <a:cs typeface="Arial" panose="020B0604020202020204" pitchFamily="34" charset="0"/>
              </a:rPr>
              <a:t> Many collectivist cultures use shared/communal</a:t>
            </a:r>
          </a:p>
          <a:p>
            <a:pPr marL="0" indent="0">
              <a:buNone/>
            </a:pPr>
            <a:r>
              <a:rPr lang="en-US" dirty="0">
                <a:latin typeface="Arial" panose="020B0604020202020204" pitchFamily="34" charset="0"/>
                <a:cs typeface="Arial" panose="020B0604020202020204" pitchFamily="34" charset="0"/>
              </a:rPr>
              <a:t>care →children still thrive (van Ijzendoorn &amp; Sagi-Schwatz, 2008).</a:t>
            </a:r>
          </a:p>
          <a:p>
            <a:pPr>
              <a:buFont typeface="Arial" panose="020B0604020202020204" pitchFamily="34" charset="0"/>
              <a:buChar char="•"/>
            </a:pPr>
            <a:r>
              <a:rPr lang="en-US" b="1" dirty="0">
                <a:latin typeface="Arial" panose="020B0604020202020204" pitchFamily="34" charset="0"/>
                <a:cs typeface="Arial" panose="020B0604020202020204" pitchFamily="34" charset="0"/>
              </a:rPr>
              <a:t>Less suited to diverse modern families :</a:t>
            </a:r>
            <a:r>
              <a:rPr lang="en-US" dirty="0">
                <a:latin typeface="Arial" panose="020B0604020202020204" pitchFamily="34" charset="0"/>
                <a:cs typeface="Arial" panose="020B0604020202020204" pitchFamily="34" charset="0"/>
              </a:rPr>
              <a:t> single parent, kinship,  </a:t>
            </a:r>
          </a:p>
          <a:p>
            <a:pPr marL="0" indent="0">
              <a:buNone/>
            </a:pPr>
            <a:r>
              <a:rPr lang="en-US" dirty="0">
                <a:latin typeface="Arial" panose="020B0604020202020204" pitchFamily="34" charset="0"/>
                <a:cs typeface="Arial" panose="020B0604020202020204" pitchFamily="34" charset="0"/>
              </a:rPr>
              <a:t>same-sex or separated households (Dunn, 2002).</a:t>
            </a:r>
          </a:p>
          <a:p>
            <a:pPr>
              <a:buFont typeface="Arial" panose="020B0604020202020204" pitchFamily="34" charset="0"/>
              <a:buChar char="•"/>
            </a:pPr>
            <a:r>
              <a:rPr lang="en-US" b="1" dirty="0">
                <a:latin typeface="Arial" panose="020B0604020202020204" pitchFamily="34" charset="0"/>
                <a:cs typeface="Arial" panose="020B0604020202020204" pitchFamily="34" charset="0"/>
              </a:rPr>
              <a:t>Ignores structural pressures : </a:t>
            </a:r>
            <a:r>
              <a:rPr lang="en-US" dirty="0">
                <a:latin typeface="Arial" panose="020B0604020202020204" pitchFamily="34" charset="0"/>
                <a:cs typeface="Arial" panose="020B0604020202020204" pitchFamily="34" charset="0"/>
              </a:rPr>
              <a:t>low income, poor housing or lack of </a:t>
            </a:r>
          </a:p>
          <a:p>
            <a:pPr marL="0" indent="0">
              <a:buNone/>
            </a:pPr>
            <a:r>
              <a:rPr lang="en-US" dirty="0">
                <a:latin typeface="Arial" panose="020B0604020202020204" pitchFamily="34" charset="0"/>
                <a:cs typeface="Arial" panose="020B0604020202020204" pitchFamily="34" charset="0"/>
              </a:rPr>
              <a:t>services challenge caregiving (Bronfenbrenner, 1979).</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 </a:t>
            </a:r>
            <a:r>
              <a:rPr lang="en-US" b="1" u="sng" dirty="0">
                <a:latin typeface="Arial" panose="020B0604020202020204" pitchFamily="34" charset="0"/>
                <a:cs typeface="Arial" panose="020B0604020202020204" pitchFamily="34" charset="0"/>
              </a:rPr>
              <a:t>Relevance to London’s Diverse Communities</a:t>
            </a:r>
          </a:p>
          <a:p>
            <a:pPr>
              <a:buFont typeface="Arial" panose="020B0604020202020204" pitchFamily="34" charset="0"/>
              <a:buChar char="•"/>
            </a:pPr>
            <a:r>
              <a:rPr lang="en-US" dirty="0">
                <a:latin typeface="Arial" panose="020B0604020202020204" pitchFamily="34" charset="0"/>
                <a:cs typeface="Arial" panose="020B0604020202020204" pitchFamily="34" charset="0"/>
              </a:rPr>
              <a:t>Core principle holds : all children need safety, responsiveness &amp; trust (Bowlby, 1988).</a:t>
            </a:r>
          </a:p>
          <a:p>
            <a:pPr>
              <a:buFont typeface="Arial" panose="020B0604020202020204" pitchFamily="34" charset="0"/>
              <a:buChar char="•"/>
            </a:pPr>
            <a:r>
              <a:rPr lang="en-US" b="1" dirty="0">
                <a:latin typeface="Arial" panose="020B0604020202020204" pitchFamily="34" charset="0"/>
                <a:cs typeface="Arial" panose="020B0604020202020204" pitchFamily="34" charset="0"/>
              </a:rPr>
              <a:t>Adapt for culture: </a:t>
            </a:r>
            <a:r>
              <a:rPr lang="en-US" dirty="0">
                <a:latin typeface="Arial" panose="020B0604020202020204" pitchFamily="34" charset="0"/>
                <a:cs typeface="Arial" panose="020B0604020202020204" pitchFamily="34" charset="0"/>
              </a:rPr>
              <a:t>respect extended family/ community care traditions common  in London (LEYF, 2023).</a:t>
            </a:r>
          </a:p>
          <a:p>
            <a:pPr>
              <a:buFont typeface="Arial" panose="020B0604020202020204" pitchFamily="34" charset="0"/>
              <a:buChar char="•"/>
            </a:pPr>
            <a:r>
              <a:rPr lang="en-US" dirty="0">
                <a:latin typeface="Arial" panose="020B0604020202020204" pitchFamily="34" charset="0"/>
                <a:cs typeface="Arial" panose="020B0604020202020204" pitchFamily="34" charset="0"/>
              </a:rPr>
              <a:t>Acknowledge local pressures : cost-of-living, migration stress &amp; inequality shape care (Mayor of London, 2022).   </a:t>
            </a:r>
          </a:p>
          <a:p>
            <a:pPr marL="0" indent="0">
              <a:buNone/>
            </a:pPr>
            <a:r>
              <a:rPr lang="en-US" dirty="0">
                <a:latin typeface="Arial" panose="020B0604020202020204" pitchFamily="34" charset="0"/>
                <a:cs typeface="Arial" panose="020B0604020202020204" pitchFamily="34" charset="0"/>
              </a:rPr>
              <a:t>*    Focus on </a:t>
            </a:r>
            <a:r>
              <a:rPr lang="en-US" b="1" dirty="0">
                <a:latin typeface="Arial" panose="020B0604020202020204" pitchFamily="34" charset="0"/>
                <a:cs typeface="Arial" panose="020B0604020202020204" pitchFamily="34" charset="0"/>
              </a:rPr>
              <a:t>secure care networks</a:t>
            </a:r>
            <a:r>
              <a:rPr lang="en-US" dirty="0">
                <a:latin typeface="Arial" panose="020B0604020202020204" pitchFamily="34" charset="0"/>
                <a:cs typeface="Arial" panose="020B0604020202020204" pitchFamily="34" charset="0"/>
              </a:rPr>
              <a:t>, not just one single caregiver.</a:t>
            </a:r>
            <a:r>
              <a:rPr lang="en-US" b="1" dirty="0">
                <a:latin typeface="Arial" panose="020B0604020202020204" pitchFamily="34" charset="0"/>
                <a:cs typeface="Arial" panose="020B0604020202020204" pitchFamily="34" charset="0"/>
              </a:rPr>
              <a:t>         </a:t>
            </a:r>
          </a:p>
          <a:p>
            <a:pPr marL="0" indent="0">
              <a:buNone/>
            </a:pPr>
            <a:endParaRPr lang="en-US" b="1" dirty="0">
              <a:latin typeface="Arial" panose="020B0604020202020204" pitchFamily="34" charset="0"/>
              <a:cs typeface="Arial" panose="020B0604020202020204" pitchFamily="34" charset="0"/>
            </a:endParaRPr>
          </a:p>
          <a:p>
            <a:pPr>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2612CB9-B899-0E99-6493-D8183D4C2D36}"/>
              </a:ext>
            </a:extLst>
          </p:cNvPr>
          <p:cNvPicPr>
            <a:picLocks noChangeAspect="1"/>
          </p:cNvPicPr>
          <p:nvPr/>
        </p:nvPicPr>
        <p:blipFill>
          <a:blip r:embed="rId2"/>
          <a:stretch>
            <a:fillRect/>
          </a:stretch>
        </p:blipFill>
        <p:spPr>
          <a:xfrm>
            <a:off x="9895322" y="0"/>
            <a:ext cx="2296678" cy="6858000"/>
          </a:xfrm>
          <a:prstGeom prst="rect">
            <a:avLst/>
          </a:prstGeom>
        </p:spPr>
      </p:pic>
    </p:spTree>
    <p:extLst>
      <p:ext uri="{BB962C8B-B14F-4D97-AF65-F5344CB8AC3E}">
        <p14:creationId xmlns:p14="http://schemas.microsoft.com/office/powerpoint/2010/main" val="1135452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he image shows a child seated at a table surrounded by colorful building blocks.&#10;&#10;AI-generated content may be incorrect.">
            <a:extLst>
              <a:ext uri="{FF2B5EF4-FFF2-40B4-BE49-F238E27FC236}">
                <a16:creationId xmlns:a16="http://schemas.microsoft.com/office/drawing/2014/main" id="{86F10253-81EB-C417-C789-DFC8014CD5B1}"/>
              </a:ext>
            </a:extLst>
          </p:cNvPr>
          <p:cNvPicPr>
            <a:picLocks noChangeAspect="1"/>
          </p:cNvPicPr>
          <p:nvPr/>
        </p:nvPicPr>
        <p:blipFill>
          <a:blip r:embed="rId2"/>
          <a:srcRect l="13290" r="14043" b="3"/>
          <a:stretch>
            <a:fillRect/>
          </a:stretch>
        </p:blipFill>
        <p:spPr>
          <a:xfrm>
            <a:off x="322048" y="-1"/>
            <a:ext cx="4551305" cy="3429000"/>
          </a:xfrm>
          <a:custGeom>
            <a:avLst/>
            <a:gdLst/>
            <a:ahLst/>
            <a:cxnLst/>
            <a:rect l="l" t="t" r="r" b="b"/>
            <a:pathLst>
              <a:path w="4551305" h="3429000">
                <a:moveTo>
                  <a:pt x="509916" y="0"/>
                </a:moveTo>
                <a:lnTo>
                  <a:pt x="4551305" y="0"/>
                </a:lnTo>
                <a:lnTo>
                  <a:pt x="4551305" y="1"/>
                </a:lnTo>
                <a:lnTo>
                  <a:pt x="3693885" y="1"/>
                </a:lnTo>
                <a:lnTo>
                  <a:pt x="3181696" y="3429000"/>
                </a:lnTo>
                <a:lnTo>
                  <a:pt x="0" y="3429000"/>
                </a:lnTo>
                <a:close/>
              </a:path>
            </a:pathLst>
          </a:custGeom>
        </p:spPr>
      </p:pic>
      <p:sp>
        <p:nvSpPr>
          <p:cNvPr id="2" name="Title 1">
            <a:extLst>
              <a:ext uri="{FF2B5EF4-FFF2-40B4-BE49-F238E27FC236}">
                <a16:creationId xmlns:a16="http://schemas.microsoft.com/office/drawing/2014/main" id="{479BEAFB-C4BE-E583-0DA8-2A46CDE62807}"/>
              </a:ext>
            </a:extLst>
          </p:cNvPr>
          <p:cNvSpPr>
            <a:spLocks noGrp="1"/>
          </p:cNvSpPr>
          <p:nvPr>
            <p:ph type="title"/>
          </p:nvPr>
        </p:nvSpPr>
        <p:spPr>
          <a:xfrm>
            <a:off x="4159225" y="221673"/>
            <a:ext cx="6058502" cy="1184563"/>
          </a:xfrm>
        </p:spPr>
        <p:txBody>
          <a:bodyPr>
            <a:normAutofit/>
          </a:bodyPr>
          <a:lstStyle/>
          <a:p>
            <a:r>
              <a:rPr lang="en-US" b="1" dirty="0">
                <a:solidFill>
                  <a:schemeClr val="tx1"/>
                </a:solidFill>
                <a:latin typeface="Arial" panose="020B0604020202020204" pitchFamily="34" charset="0"/>
                <a:cs typeface="Arial" panose="020B0604020202020204" pitchFamily="34" charset="0"/>
              </a:rPr>
              <a:t>Conclusion</a:t>
            </a:r>
            <a:endParaRPr lang="en-GB" b="1" dirty="0">
              <a:solidFill>
                <a:schemeClr val="tx1"/>
              </a:solidFill>
              <a:latin typeface="Arial" panose="020B0604020202020204" pitchFamily="34" charset="0"/>
              <a:cs typeface="Arial" panose="020B0604020202020204" pitchFamily="34" charset="0"/>
            </a:endParaRPr>
          </a:p>
        </p:txBody>
      </p:sp>
      <p:pic>
        <p:nvPicPr>
          <p:cNvPr id="5" name="Picture 4" descr="The image depicts a small, overgrown patch of greenery, with some wilted leaves, growing against a weathered, rough surface.&#10;&#10;AI-generated content may be incorrect.">
            <a:extLst>
              <a:ext uri="{FF2B5EF4-FFF2-40B4-BE49-F238E27FC236}">
                <a16:creationId xmlns:a16="http://schemas.microsoft.com/office/drawing/2014/main" id="{FED4A975-E33D-52DF-0184-9AB34C52E585}"/>
              </a:ext>
            </a:extLst>
          </p:cNvPr>
          <p:cNvPicPr>
            <a:picLocks noChangeAspect="1"/>
          </p:cNvPicPr>
          <p:nvPr/>
        </p:nvPicPr>
        <p:blipFill>
          <a:blip r:embed="rId3"/>
          <a:srcRect l="18404" r="5750" b="-4"/>
          <a:stretch>
            <a:fillRect/>
          </a:stretch>
        </p:blipFill>
        <p:spPr>
          <a:xfrm>
            <a:off x="-10633" y="3428999"/>
            <a:ext cx="3514376" cy="3429001"/>
          </a:xfrm>
          <a:custGeom>
            <a:avLst/>
            <a:gdLst/>
            <a:ahLst/>
            <a:cxnLst/>
            <a:rect l="l" t="t" r="r" b="b"/>
            <a:pathLst>
              <a:path w="3514376" h="3429001">
                <a:moveTo>
                  <a:pt x="332680" y="0"/>
                </a:moveTo>
                <a:lnTo>
                  <a:pt x="3514376" y="0"/>
                </a:lnTo>
                <a:lnTo>
                  <a:pt x="3002186" y="3429001"/>
                </a:lnTo>
                <a:lnTo>
                  <a:pt x="0" y="3429001"/>
                </a:lnTo>
                <a:lnTo>
                  <a:pt x="0" y="2237155"/>
                </a:lnTo>
                <a:close/>
              </a:path>
            </a:pathLst>
          </a:custGeom>
        </p:spPr>
      </p:pic>
      <p:cxnSp>
        <p:nvCxnSpPr>
          <p:cNvPr id="10" name="Straight Connector 9">
            <a:extLst>
              <a:ext uri="{FF2B5EF4-FFF2-40B4-BE49-F238E27FC236}">
                <a16:creationId xmlns:a16="http://schemas.microsoft.com/office/drawing/2014/main" id="{B31FD3CE-CE0A-4FD9-967C-4D340CA378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2012" y="3428999"/>
            <a:ext cx="32511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Isosceles Triangle 30">
            <a:extLst>
              <a:ext uri="{FF2B5EF4-FFF2-40B4-BE49-F238E27FC236}">
                <a16:creationId xmlns:a16="http://schemas.microsoft.com/office/drawing/2014/main" id="{0663EB55-934F-42EF-80DE-098647DE7A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 name="Content Placeholder 2">
            <a:extLst>
              <a:ext uri="{FF2B5EF4-FFF2-40B4-BE49-F238E27FC236}">
                <a16:creationId xmlns:a16="http://schemas.microsoft.com/office/drawing/2014/main" id="{45C2B066-F7F3-AF21-11A0-C5031B21AD96}"/>
              </a:ext>
            </a:extLst>
          </p:cNvPr>
          <p:cNvSpPr>
            <a:spLocks noGrp="1"/>
          </p:cNvSpPr>
          <p:nvPr>
            <p:ph idx="1"/>
          </p:nvPr>
        </p:nvSpPr>
        <p:spPr>
          <a:xfrm>
            <a:off x="3825793" y="1406236"/>
            <a:ext cx="8366207" cy="5153891"/>
          </a:xfrm>
        </p:spPr>
        <p:txBody>
          <a:bodyPr>
            <a:normAutofit/>
          </a:bodyPr>
          <a:lstStyle/>
          <a:p>
            <a:pPr>
              <a:lnSpc>
                <a:spcPct val="90000"/>
              </a:lnSpc>
            </a:pPr>
            <a:r>
              <a:rPr lang="en-US" sz="2800" dirty="0">
                <a:latin typeface="Arial" panose="020B0604020202020204" pitchFamily="34" charset="0"/>
                <a:cs typeface="Arial" panose="020B0604020202020204" pitchFamily="34" charset="0"/>
              </a:rPr>
              <a:t>Summary:</a:t>
            </a:r>
          </a:p>
          <a:p>
            <a:pPr>
              <a:lnSpc>
                <a:spcPct val="90000"/>
              </a:lnSpc>
            </a:pPr>
            <a:r>
              <a:rPr lang="en-US" sz="2000" dirty="0">
                <a:latin typeface="Arial" panose="020B0604020202020204" pitchFamily="34" charset="0"/>
                <a:cs typeface="Arial" panose="020B0604020202020204" pitchFamily="34" charset="0"/>
              </a:rPr>
              <a:t>Isaac’s struggles come from broken bonds &amp; lack of safety</a:t>
            </a:r>
          </a:p>
          <a:p>
            <a:pPr>
              <a:lnSpc>
                <a:spcPct val="90000"/>
              </a:lnSpc>
            </a:pPr>
            <a:r>
              <a:rPr lang="en-US" sz="2000" dirty="0">
                <a:latin typeface="Arial" panose="020B0604020202020204" pitchFamily="34" charset="0"/>
                <a:cs typeface="Arial" panose="020B0604020202020204" pitchFamily="34" charset="0"/>
              </a:rPr>
              <a:t>Bowlby’s theory gives clear understanding &amp; solutions</a:t>
            </a:r>
          </a:p>
          <a:p>
            <a:pPr>
              <a:lnSpc>
                <a:spcPct val="90000"/>
              </a:lnSpc>
            </a:pPr>
            <a:r>
              <a:rPr lang="en-US" sz="2000" dirty="0">
                <a:latin typeface="Arial" panose="020B0604020202020204" pitchFamily="34" charset="0"/>
                <a:cs typeface="Arial" panose="020B0604020202020204" pitchFamily="34" charset="0"/>
              </a:rPr>
              <a:t>Stability, trust &amp; partnership will build his resilience</a:t>
            </a:r>
          </a:p>
          <a:p>
            <a:pPr>
              <a:lnSpc>
                <a:spcPct val="90000"/>
              </a:lnSpc>
            </a:pPr>
            <a:endParaRPr lang="en-US" sz="2000" dirty="0">
              <a:latin typeface="Arial" panose="020B0604020202020204" pitchFamily="34" charset="0"/>
              <a:cs typeface="Arial" panose="020B0604020202020204" pitchFamily="34" charset="0"/>
            </a:endParaRPr>
          </a:p>
          <a:p>
            <a:pPr>
              <a:lnSpc>
                <a:spcPct val="90000"/>
              </a:lnSpc>
            </a:pPr>
            <a:r>
              <a:rPr lang="en-US" sz="2800" dirty="0">
                <a:latin typeface="Arial" panose="020B0604020202020204" pitchFamily="34" charset="0"/>
                <a:cs typeface="Arial" panose="020B0604020202020204" pitchFamily="34" charset="0"/>
              </a:rPr>
              <a:t>Next Steps:</a:t>
            </a:r>
          </a:p>
          <a:p>
            <a:pPr>
              <a:lnSpc>
                <a:spcPct val="90000"/>
              </a:lnSpc>
            </a:pPr>
            <a:r>
              <a:rPr lang="en-US" sz="2000" dirty="0">
                <a:latin typeface="Arial" panose="020B0604020202020204" pitchFamily="34" charset="0"/>
                <a:cs typeface="Arial" panose="020B0604020202020204" pitchFamily="34" charset="0"/>
              </a:rPr>
              <a:t>Launch key person plan; support mum; review progress regularly</a:t>
            </a:r>
          </a:p>
          <a:p>
            <a:pPr>
              <a:lnSpc>
                <a:spcPct val="90000"/>
              </a:lnSpc>
            </a:pPr>
            <a:endParaRPr lang="en-US" sz="1500" dirty="0"/>
          </a:p>
          <a:p>
            <a:pPr>
              <a:lnSpc>
                <a:spcPct val="90000"/>
              </a:lnSpc>
            </a:pPr>
            <a:r>
              <a:rPr lang="en-US" sz="2800" dirty="0">
                <a:latin typeface="Arial" panose="020B0604020202020204" pitchFamily="34" charset="0"/>
                <a:cs typeface="Arial" panose="020B0604020202020204" pitchFamily="34" charset="0"/>
              </a:rPr>
              <a:t>Final thought: </a:t>
            </a:r>
          </a:p>
          <a:p>
            <a:pPr marL="0" indent="0">
              <a:lnSpc>
                <a:spcPct val="90000"/>
              </a:lnSpc>
              <a:buNone/>
            </a:pPr>
            <a:r>
              <a:rPr lang="en-US" sz="2000" dirty="0">
                <a:latin typeface="Arial" panose="020B0604020202020204" pitchFamily="34" charset="0"/>
                <a:cs typeface="Arial" panose="020B0604020202020204" pitchFamily="34" charset="0"/>
              </a:rPr>
              <a:t>“And finally - every child deserves a secure base. As Bowlby (1988) tell</a:t>
            </a:r>
            <a:r>
              <a:rPr lang="en-GB" sz="2000" dirty="0">
                <a:latin typeface="Arial" panose="020B0604020202020204" pitchFamily="34" charset="0"/>
                <a:cs typeface="Arial" panose="020B0604020202020204" pitchFamily="34" charset="0"/>
              </a:rPr>
              <a:t> us – with consistency, kindness and trust, Isaac will not just cope, he will thrive.” </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6470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16BE9-5CBE-E12E-A588-D3CDDCC86BCF}"/>
              </a:ext>
            </a:extLst>
          </p:cNvPr>
          <p:cNvSpPr>
            <a:spLocks noGrp="1"/>
          </p:cNvSpPr>
          <p:nvPr>
            <p:ph type="title"/>
          </p:nvPr>
        </p:nvSpPr>
        <p:spPr>
          <a:xfrm>
            <a:off x="677334" y="250442"/>
            <a:ext cx="8596668" cy="739674"/>
          </a:xfrm>
        </p:spPr>
        <p:txBody>
          <a:bodyPr>
            <a:normAutofit/>
          </a:bodyPr>
          <a:lstStyle/>
          <a:p>
            <a:r>
              <a:rPr lang="en-US" sz="2800" b="1" dirty="0">
                <a:solidFill>
                  <a:schemeClr val="tx1"/>
                </a:solidFill>
                <a:latin typeface="Arial" panose="020B0604020202020204" pitchFamily="34" charset="0"/>
                <a:cs typeface="Arial" panose="020B0604020202020204" pitchFamily="34" charset="0"/>
              </a:rPr>
              <a:t>References:</a:t>
            </a:r>
            <a:endParaRPr lang="en-GB" sz="28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61B90F8-D68C-5327-000A-8DDAC7935644}"/>
              </a:ext>
            </a:extLst>
          </p:cNvPr>
          <p:cNvSpPr>
            <a:spLocks noGrp="1"/>
          </p:cNvSpPr>
          <p:nvPr>
            <p:ph idx="1"/>
          </p:nvPr>
        </p:nvSpPr>
        <p:spPr>
          <a:xfrm>
            <a:off x="139781" y="821213"/>
            <a:ext cx="11566869" cy="5672774"/>
          </a:xfrm>
        </p:spPr>
        <p:txBody>
          <a:bodyPr>
            <a:normAutofit/>
          </a:bodyPr>
          <a:lstStyle/>
          <a:p>
            <a:pPr marL="0" indent="0">
              <a:buNone/>
            </a:pPr>
            <a:br>
              <a:rPr lang="en-GB" sz="2000" dirty="0"/>
            </a:br>
            <a:r>
              <a:rPr lang="en-GB" sz="1600" dirty="0"/>
              <a:t>• </a:t>
            </a:r>
            <a:r>
              <a:rPr lang="en-GB" sz="1600" dirty="0">
                <a:latin typeface="Arial" panose="020B0604020202020204" pitchFamily="34" charset="0"/>
                <a:cs typeface="Arial" panose="020B0604020202020204" pitchFamily="34" charset="0"/>
              </a:rPr>
              <a:t>Ainsworth, M. S., Blehar, M. C., Waters, E. and Wall, S. (1978) </a:t>
            </a:r>
            <a:r>
              <a:rPr lang="en-GB" sz="1600" i="1" dirty="0">
                <a:latin typeface="Arial" panose="020B0604020202020204" pitchFamily="34" charset="0"/>
                <a:cs typeface="Arial" panose="020B0604020202020204" pitchFamily="34" charset="0"/>
              </a:rPr>
              <a:t>Patterns of Attachment</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A Psychological Study of the Strange Situation.</a:t>
            </a:r>
            <a:r>
              <a:rPr lang="en-GB" sz="1600" dirty="0">
                <a:latin typeface="Arial" panose="020B0604020202020204" pitchFamily="34" charset="0"/>
                <a:cs typeface="Arial" panose="020B0604020202020204" pitchFamily="34" charset="0"/>
              </a:rPr>
              <a:t> Hillsdale: Erlbaum.</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Bowlby, J. (1969) </a:t>
            </a:r>
            <a:r>
              <a:rPr lang="en-GB" sz="1600" i="1" dirty="0">
                <a:latin typeface="Arial" panose="020B0604020202020204" pitchFamily="34" charset="0"/>
                <a:cs typeface="Arial" panose="020B0604020202020204" pitchFamily="34" charset="0"/>
              </a:rPr>
              <a:t>Attachment and Loss: Volume 1 </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Attachment</a:t>
            </a:r>
            <a:r>
              <a:rPr lang="en-GB" sz="1600" dirty="0">
                <a:latin typeface="Arial" panose="020B0604020202020204" pitchFamily="34" charset="0"/>
                <a:cs typeface="Arial" panose="020B0604020202020204" pitchFamily="34" charset="0"/>
              </a:rPr>
              <a:t>. London: Hogarth Press.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Bowlby, J. (1973) </a:t>
            </a:r>
            <a:r>
              <a:rPr lang="en-GB" sz="1600" i="1" dirty="0">
                <a:latin typeface="Arial" panose="020B0604020202020204" pitchFamily="34" charset="0"/>
                <a:cs typeface="Arial" panose="020B0604020202020204" pitchFamily="34" charset="0"/>
              </a:rPr>
              <a:t>Attachment and Loss: Volume 2 </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Separation: Anxiety and Anger</a:t>
            </a:r>
            <a:r>
              <a:rPr lang="en-GB" sz="1600" dirty="0">
                <a:latin typeface="Arial" panose="020B0604020202020204" pitchFamily="34" charset="0"/>
                <a:cs typeface="Arial" panose="020B0604020202020204" pitchFamily="34" charset="0"/>
              </a:rPr>
              <a:t>. London: Hogarth Press.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Bowlby, J. (1988) </a:t>
            </a:r>
            <a:r>
              <a:rPr lang="en-GB" sz="1600" i="1" dirty="0">
                <a:latin typeface="Arial" panose="020B0604020202020204" pitchFamily="34" charset="0"/>
                <a:cs typeface="Arial" panose="020B0604020202020204" pitchFamily="34" charset="0"/>
              </a:rPr>
              <a:t>A Secure Base: Parent-Child Attachment and Healthy Human Development</a:t>
            </a:r>
            <a:r>
              <a:rPr lang="en-GB" sz="1600" dirty="0">
                <a:latin typeface="Arial" panose="020B0604020202020204" pitchFamily="34" charset="0"/>
                <a:cs typeface="Arial" panose="020B0604020202020204" pitchFamily="34" charset="0"/>
              </a:rPr>
              <a:t>. London: Routledge.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Bronfenbrenner, U. (1979) </a:t>
            </a:r>
            <a:r>
              <a:rPr lang="en-GB" sz="1600" i="1" dirty="0">
                <a:latin typeface="Arial" panose="020B0604020202020204" pitchFamily="34" charset="0"/>
                <a:cs typeface="Arial" panose="020B0604020202020204" pitchFamily="34" charset="0"/>
              </a:rPr>
              <a:t>The Ecology of Human Development</a:t>
            </a:r>
            <a:r>
              <a:rPr lang="en-GB" sz="1600" dirty="0">
                <a:latin typeface="Arial" panose="020B0604020202020204" pitchFamily="34" charset="0"/>
                <a:cs typeface="Arial" panose="020B0604020202020204" pitchFamily="34" charset="0"/>
              </a:rPr>
              <a:t>. Harvard University Press.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Department for Education (2021) </a:t>
            </a:r>
            <a:r>
              <a:rPr lang="en-GB" sz="1600" i="1" dirty="0">
                <a:latin typeface="Arial" panose="020B0604020202020204" pitchFamily="34" charset="0"/>
                <a:cs typeface="Arial" panose="020B0604020202020204" pitchFamily="34" charset="0"/>
              </a:rPr>
              <a:t>Early Years Foundation Stage (EYFS) Statutory Framework</a:t>
            </a:r>
            <a:r>
              <a:rPr lang="en-GB" sz="1600" dirty="0">
                <a:latin typeface="Arial" panose="020B0604020202020204" pitchFamily="34" charset="0"/>
                <a:cs typeface="Arial" panose="020B0604020202020204" pitchFamily="34" charset="0"/>
              </a:rPr>
              <a:t>. London: Department for Education.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Gerhardt, S. (2004) </a:t>
            </a:r>
            <a:r>
              <a:rPr lang="en-GB" sz="1600" i="1" dirty="0">
                <a:latin typeface="Arial" panose="020B0604020202020204" pitchFamily="34" charset="0"/>
                <a:cs typeface="Arial" panose="020B0604020202020204" pitchFamily="34" charset="0"/>
              </a:rPr>
              <a:t>Why Love Matters</a:t>
            </a:r>
            <a:r>
              <a:rPr lang="en-GB" sz="1600" dirty="0">
                <a:latin typeface="Arial" panose="020B0604020202020204" pitchFamily="34" charset="0"/>
                <a:cs typeface="Arial" panose="020B0604020202020204" pitchFamily="34" charset="0"/>
              </a:rPr>
              <a:t>. Brunner-Routledge.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Harris, J. R. (1995) ‘Where is the child’s environment?’, </a:t>
            </a:r>
            <a:r>
              <a:rPr lang="en-GB" sz="1600" i="1" dirty="0">
                <a:latin typeface="Arial" panose="020B0604020202020204" pitchFamily="34" charset="0"/>
                <a:cs typeface="Arial" panose="020B0604020202020204" pitchFamily="34" charset="0"/>
              </a:rPr>
              <a:t>Psychological Review</a:t>
            </a:r>
            <a:r>
              <a:rPr lang="en-GB" sz="1600" dirty="0">
                <a:latin typeface="Arial" panose="020B0604020202020204" pitchFamily="34" charset="0"/>
                <a:cs typeface="Arial" panose="020B0604020202020204" pitchFamily="34" charset="0"/>
              </a:rPr>
              <a: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London Early Years Foundation (2023) </a:t>
            </a:r>
            <a:r>
              <a:rPr lang="en-GB" sz="1600" i="1" dirty="0">
                <a:latin typeface="Arial" panose="020B0604020202020204" pitchFamily="34" charset="0"/>
                <a:cs typeface="Arial" panose="020B0604020202020204" pitchFamily="34" charset="0"/>
              </a:rPr>
              <a:t>Best Practice in Diverse Communities</a:t>
            </a:r>
            <a:r>
              <a:rPr lang="en-GB" sz="1600" dirty="0">
                <a:latin typeface="Arial" panose="020B0604020202020204" pitchFamily="34" charset="0"/>
                <a:cs typeface="Arial" panose="020B0604020202020204" pitchFamily="34" charset="0"/>
              </a:rPr>
              <a:t>. LEYF.</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Mayor of London (2022) </a:t>
            </a:r>
            <a:r>
              <a:rPr lang="en-GB" sz="1600" i="1" dirty="0">
                <a:latin typeface="Arial" panose="020B0604020202020204" pitchFamily="34" charset="0"/>
                <a:cs typeface="Arial" panose="020B0604020202020204" pitchFamily="34" charset="0"/>
              </a:rPr>
              <a:t>Child Poverty in London: Annual Report</a:t>
            </a:r>
            <a:r>
              <a:rPr lang="en-GB" sz="1600" dirty="0">
                <a:latin typeface="Arial" panose="020B0604020202020204" pitchFamily="34" charset="0"/>
                <a:cs typeface="Arial" panose="020B0604020202020204" pitchFamily="34" charset="0"/>
              </a:rPr>
              <a:t>. Greater London Authority.</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O’Connor, A. (2018) </a:t>
            </a:r>
            <a:r>
              <a:rPr lang="en-GB" sz="1600" i="1" dirty="0">
                <a:latin typeface="Arial" panose="020B0604020202020204" pitchFamily="34" charset="0"/>
                <a:cs typeface="Arial" panose="020B0604020202020204" pitchFamily="34" charset="0"/>
              </a:rPr>
              <a:t>Understanding Transitions in the Early Years: Supporting Change through Attachment and Resilience</a:t>
            </a:r>
            <a:r>
              <a:rPr lang="en-GB" sz="1600" dirty="0">
                <a:latin typeface="Arial" panose="020B0604020202020204" pitchFamily="34" charset="0"/>
                <a:cs typeface="Arial" panose="020B0604020202020204" pitchFamily="34" charset="0"/>
              </a:rPr>
              <a:t>. 2nd edn. London: Routledge.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Rutter, M. (1981) </a:t>
            </a:r>
            <a:r>
              <a:rPr lang="en-GB" sz="1600" i="1" dirty="0">
                <a:latin typeface="Arial" panose="020B0604020202020204" pitchFamily="34" charset="0"/>
                <a:cs typeface="Arial" panose="020B0604020202020204" pitchFamily="34" charset="0"/>
              </a:rPr>
              <a:t>Maternal Deprivation Reassessed</a:t>
            </a:r>
            <a:r>
              <a:rPr lang="en-GB" sz="1600" dirty="0">
                <a:latin typeface="Arial" panose="020B0604020202020204" pitchFamily="34" charset="0"/>
                <a:cs typeface="Arial" panose="020B0604020202020204" pitchFamily="34" charset="0"/>
              </a:rPr>
              <a:t>. Penguin.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Rutter, M. (2006) </a:t>
            </a:r>
            <a:r>
              <a:rPr lang="en-GB" sz="1600" i="1" dirty="0">
                <a:latin typeface="Arial" panose="020B0604020202020204" pitchFamily="34" charset="0"/>
                <a:cs typeface="Arial" panose="020B0604020202020204" pitchFamily="34" charset="0"/>
              </a:rPr>
              <a:t>Genes and Behaviour: Nature-Nurture Interplay Explained</a:t>
            </a:r>
            <a:r>
              <a:rPr lang="en-GB" sz="1600" dirty="0">
                <a:latin typeface="Arial" panose="020B0604020202020204" pitchFamily="34" charset="0"/>
                <a:cs typeface="Arial" panose="020B0604020202020204" pitchFamily="34" charset="0"/>
              </a:rPr>
              <a:t>. Oxford: Blackwell Publishing.</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Schofield, G. and Beek, M. (2018) </a:t>
            </a:r>
            <a:r>
              <a:rPr lang="en-GB" sz="1600" i="1" dirty="0">
                <a:latin typeface="Arial" panose="020B0604020202020204" pitchFamily="34" charset="0"/>
                <a:cs typeface="Arial" panose="020B0604020202020204" pitchFamily="34" charset="0"/>
              </a:rPr>
              <a:t>The Attachment Guide for Adoption and Fostering</a:t>
            </a:r>
            <a:r>
              <a:rPr lang="en-GB" sz="1600" dirty="0">
                <a:latin typeface="Arial" panose="020B0604020202020204" pitchFamily="34" charset="0"/>
                <a:cs typeface="Arial" panose="020B0604020202020204" pitchFamily="34" charset="0"/>
              </a:rPr>
              <a:t>. London: CoramBAAF.</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van IJzendoorn, M. H. and Sagi-Schwartz, A. (2008) ‘Cross-cultural patterns of attachment’, in J. Cassidy and P. R. Shaver (eds.), </a:t>
            </a:r>
            <a:r>
              <a:rPr lang="en-GB" sz="1600" i="1" dirty="0">
                <a:latin typeface="Arial" panose="020B0604020202020204" pitchFamily="34" charset="0"/>
                <a:cs typeface="Arial" panose="020B0604020202020204" pitchFamily="34" charset="0"/>
              </a:rPr>
              <a:t>Handbook of Attachment</a:t>
            </a:r>
            <a:r>
              <a:rPr lang="en-GB" sz="1600" dirty="0">
                <a:latin typeface="Arial" panose="020B0604020202020204" pitchFamily="34" charset="0"/>
                <a:cs typeface="Arial" panose="020B0604020202020204" pitchFamily="34" charset="0"/>
              </a:rPr>
              <a:t>. 2nd edn. Guilford Press.</a:t>
            </a:r>
          </a:p>
        </p:txBody>
      </p:sp>
    </p:spTree>
    <p:extLst>
      <p:ext uri="{BB962C8B-B14F-4D97-AF65-F5344CB8AC3E}">
        <p14:creationId xmlns:p14="http://schemas.microsoft.com/office/powerpoint/2010/main" val="9638801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2376E-D175-DF60-9852-0FE97511DDF2}"/>
              </a:ext>
            </a:extLst>
          </p:cNvPr>
          <p:cNvSpPr>
            <a:spLocks noGrp="1"/>
          </p:cNvSpPr>
          <p:nvPr>
            <p:ph type="title"/>
          </p:nvPr>
        </p:nvSpPr>
        <p:spPr/>
        <p:txBody>
          <a:bodyPr/>
          <a:lstStyle/>
          <a:p>
            <a:r>
              <a:rPr lang="en-US" b="1" dirty="0">
                <a:solidFill>
                  <a:schemeClr val="tx1"/>
                </a:solidFill>
              </a:rPr>
              <a:t>Thank you.</a:t>
            </a:r>
            <a:endParaRPr lang="en-GB" b="1" dirty="0">
              <a:solidFill>
                <a:schemeClr val="tx1"/>
              </a:solidFill>
            </a:endParaRPr>
          </a:p>
        </p:txBody>
      </p:sp>
      <p:sp>
        <p:nvSpPr>
          <p:cNvPr id="3" name="Content Placeholder 2">
            <a:extLst>
              <a:ext uri="{FF2B5EF4-FFF2-40B4-BE49-F238E27FC236}">
                <a16:creationId xmlns:a16="http://schemas.microsoft.com/office/drawing/2014/main" id="{CFE13C5B-F445-707A-641A-F892BFDC0005}"/>
              </a:ext>
            </a:extLst>
          </p:cNvPr>
          <p:cNvSpPr>
            <a:spLocks noGrp="1"/>
          </p:cNvSpPr>
          <p:nvPr>
            <p:ph idx="1"/>
          </p:nvPr>
        </p:nvSpPr>
        <p:spPr>
          <a:xfrm>
            <a:off x="677334" y="2830563"/>
            <a:ext cx="8596668" cy="3210799"/>
          </a:xfrm>
        </p:spPr>
        <p:txBody>
          <a:bodyPr>
            <a:normAutofit/>
          </a:bodyPr>
          <a:lstStyle/>
          <a:p>
            <a:pPr marL="0" indent="0">
              <a:buNone/>
            </a:pPr>
            <a:r>
              <a:rPr lang="en-US" sz="4800" b="1" dirty="0">
                <a:latin typeface="Arial" panose="020B0604020202020204" pitchFamily="34" charset="0"/>
                <a:cs typeface="Arial" panose="020B0604020202020204" pitchFamily="34" charset="0"/>
              </a:rPr>
              <a:t>                  Q&amp;A</a:t>
            </a:r>
            <a:endParaRPr lang="en-GB" sz="4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4292515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1529</Words>
  <Application>Microsoft Office PowerPoint</Application>
  <PresentationFormat>Widescreen</PresentationFormat>
  <Paragraphs>131</Paragraphs>
  <Slides>14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Trebuchet MS</vt:lpstr>
      <vt:lpstr>Wingdings 3</vt:lpstr>
      <vt:lpstr>Facet</vt:lpstr>
      <vt:lpstr>  Student name : Bernardita Rodriguez Brown Student number : 2508289 Lecturer’s name : Dr. Shepherd Ziko </vt:lpstr>
      <vt:lpstr> Introduction</vt:lpstr>
      <vt:lpstr> Chosen</vt:lpstr>
      <vt:lpstr> Developmental Assumptions  </vt:lpstr>
      <vt:lpstr>RELEVANCE TO EARLYCHILDHOOD   Why Bowlby’s Theory Matters in Early Childhood </vt:lpstr>
      <vt:lpstr>Why Bowlby’s Attachment Theory is Appropriate for Isaac’s Situation</vt:lpstr>
      <vt:lpstr>Applies the theory to Isaac’s experiences Analyse how his:</vt:lpstr>
      <vt:lpstr> Consider Nature &amp; Nurture</vt:lpstr>
      <vt:lpstr> Strategies to Support Isaac </vt:lpstr>
      <vt:lpstr>Critically evaluate the theory</vt:lpstr>
      <vt:lpstr>Critically evaluate the theory</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Bernardita Rodriguez Brown (2508289)</cp:lastModifiedBy>
  <cp:revision>29</cp:revision>
  <dcterms:created xsi:type="dcterms:W3CDTF">2025-10-14T20:52:47Z</dcterms:created>
  <dcterms:modified xsi:type="dcterms:W3CDTF">2026-07-13T11:16:34Z</dcterms:modified>
</cp:coreProperties>
</file>