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7"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5" r:id="rId40"/>
    <p:sldId id="296" r:id="rId41"/>
    <p:sldId id="297" r:id="rId42"/>
    <p:sldId id="293" r:id="rId43"/>
    <p:sldId id="298" r:id="rId4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21EDC2-2594-6B69-BDDF-1A9F8B85004D}" v="2867" dt="2021-02-08T17:28:42.514"/>
    <p1510:client id="{AD706EF1-2E20-CB4D-AC46-E5F31944F625}" v="1128" dt="2021-02-08T17:57:45.1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266" y="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A6E7C3-3581-42DF-BE8F-9960C71D9FFD}" type="doc">
      <dgm:prSet loTypeId="urn:microsoft.com/office/officeart/2016/7/layout/BasicLinearProcessNumbered" loCatId="process" qsTypeId="urn:microsoft.com/office/officeart/2005/8/quickstyle/simple1" qsCatId="simple" csTypeId="urn:microsoft.com/office/officeart/2005/8/colors/colorful1" csCatId="colorful"/>
      <dgm:spPr/>
      <dgm:t>
        <a:bodyPr/>
        <a:lstStyle/>
        <a:p>
          <a:endParaRPr lang="en-US"/>
        </a:p>
      </dgm:t>
    </dgm:pt>
    <dgm:pt modelId="{55334440-064B-447A-962B-06360CF45CED}">
      <dgm:prSet/>
      <dgm:spPr/>
      <dgm:t>
        <a:bodyPr/>
        <a:lstStyle/>
        <a:p>
          <a:r>
            <a:rPr lang="en-GB"/>
            <a:t>Understanding personality disorders</a:t>
          </a:r>
          <a:endParaRPr lang="en-US"/>
        </a:p>
      </dgm:t>
    </dgm:pt>
    <dgm:pt modelId="{CDD707B2-5DDB-4D83-92BA-5519F75FBC82}" type="parTrans" cxnId="{D49B2F94-809C-4B45-AAE8-F29778B0B64E}">
      <dgm:prSet/>
      <dgm:spPr/>
      <dgm:t>
        <a:bodyPr/>
        <a:lstStyle/>
        <a:p>
          <a:endParaRPr lang="en-US"/>
        </a:p>
      </dgm:t>
    </dgm:pt>
    <dgm:pt modelId="{CFA6EEDC-1E7D-4104-8D93-0A751FD943E1}" type="sibTrans" cxnId="{D49B2F94-809C-4B45-AAE8-F29778B0B64E}">
      <dgm:prSet phldrT="1" phldr="0"/>
      <dgm:spPr/>
      <dgm:t>
        <a:bodyPr/>
        <a:lstStyle/>
        <a:p>
          <a:r>
            <a:rPr lang="en-US"/>
            <a:t>1</a:t>
          </a:r>
        </a:p>
      </dgm:t>
    </dgm:pt>
    <dgm:pt modelId="{581B770F-54E3-47D4-8EEC-5CA3673E836F}">
      <dgm:prSet/>
      <dgm:spPr/>
      <dgm:t>
        <a:bodyPr/>
        <a:lstStyle/>
        <a:p>
          <a:r>
            <a:rPr lang="en-GB" dirty="0"/>
            <a:t>Understanding substance misuse disorders</a:t>
          </a:r>
          <a:endParaRPr lang="en-US" dirty="0"/>
        </a:p>
      </dgm:t>
    </dgm:pt>
    <dgm:pt modelId="{D69D0542-5667-4E59-829B-8FCDDC94A38A}" type="parTrans" cxnId="{A26D80AD-ACD5-4A7A-87EC-851019CB89AB}">
      <dgm:prSet/>
      <dgm:spPr/>
      <dgm:t>
        <a:bodyPr/>
        <a:lstStyle/>
        <a:p>
          <a:endParaRPr lang="en-US"/>
        </a:p>
      </dgm:t>
    </dgm:pt>
    <dgm:pt modelId="{0967F60C-D3DC-4F4A-A553-8CF5BE1A7ADC}" type="sibTrans" cxnId="{A26D80AD-ACD5-4A7A-87EC-851019CB89AB}">
      <dgm:prSet phldrT="2" phldr="0"/>
      <dgm:spPr/>
      <dgm:t>
        <a:bodyPr/>
        <a:lstStyle/>
        <a:p>
          <a:r>
            <a:rPr lang="en-US"/>
            <a:t>2</a:t>
          </a:r>
        </a:p>
      </dgm:t>
    </dgm:pt>
    <dgm:pt modelId="{B3C50954-63E7-4D51-96D9-8E80977E7BA3}" type="pres">
      <dgm:prSet presAssocID="{F3A6E7C3-3581-42DF-BE8F-9960C71D9FFD}" presName="Name0" presStyleCnt="0">
        <dgm:presLayoutVars>
          <dgm:animLvl val="lvl"/>
          <dgm:resizeHandles val="exact"/>
        </dgm:presLayoutVars>
      </dgm:prSet>
      <dgm:spPr/>
    </dgm:pt>
    <dgm:pt modelId="{F8468881-A528-42DD-A2A1-6FEB857F89A9}" type="pres">
      <dgm:prSet presAssocID="{55334440-064B-447A-962B-06360CF45CED}" presName="compositeNode" presStyleCnt="0">
        <dgm:presLayoutVars>
          <dgm:bulletEnabled val="1"/>
        </dgm:presLayoutVars>
      </dgm:prSet>
      <dgm:spPr/>
    </dgm:pt>
    <dgm:pt modelId="{3CF6D44E-EB9E-4A3D-9309-84AA0F83DA05}" type="pres">
      <dgm:prSet presAssocID="{55334440-064B-447A-962B-06360CF45CED}" presName="bgRect" presStyleLbl="bgAccFollowNode1" presStyleIdx="0" presStyleCnt="2"/>
      <dgm:spPr/>
    </dgm:pt>
    <dgm:pt modelId="{FA6F11D2-2C9A-4A17-8ACD-4CD429222EFA}" type="pres">
      <dgm:prSet presAssocID="{CFA6EEDC-1E7D-4104-8D93-0A751FD943E1}" presName="sibTransNodeCircle" presStyleLbl="alignNode1" presStyleIdx="0" presStyleCnt="4">
        <dgm:presLayoutVars>
          <dgm:chMax val="0"/>
          <dgm:bulletEnabled/>
        </dgm:presLayoutVars>
      </dgm:prSet>
      <dgm:spPr/>
    </dgm:pt>
    <dgm:pt modelId="{2A030267-56E2-4CB2-BD36-A4E4436DB66A}" type="pres">
      <dgm:prSet presAssocID="{55334440-064B-447A-962B-06360CF45CED}" presName="bottomLine" presStyleLbl="alignNode1" presStyleIdx="1" presStyleCnt="4">
        <dgm:presLayoutVars/>
      </dgm:prSet>
      <dgm:spPr/>
    </dgm:pt>
    <dgm:pt modelId="{8CA42AF8-F02B-4AC0-85C8-699F5A0ECAFC}" type="pres">
      <dgm:prSet presAssocID="{55334440-064B-447A-962B-06360CF45CED}" presName="nodeText" presStyleLbl="bgAccFollowNode1" presStyleIdx="0" presStyleCnt="2">
        <dgm:presLayoutVars>
          <dgm:bulletEnabled val="1"/>
        </dgm:presLayoutVars>
      </dgm:prSet>
      <dgm:spPr/>
    </dgm:pt>
    <dgm:pt modelId="{99DC7B9C-DF4D-4015-94B0-D2FBB0210D03}" type="pres">
      <dgm:prSet presAssocID="{CFA6EEDC-1E7D-4104-8D93-0A751FD943E1}" presName="sibTrans" presStyleCnt="0"/>
      <dgm:spPr/>
    </dgm:pt>
    <dgm:pt modelId="{51193E15-8411-45A9-8D49-49645E6C4CE8}" type="pres">
      <dgm:prSet presAssocID="{581B770F-54E3-47D4-8EEC-5CA3673E836F}" presName="compositeNode" presStyleCnt="0">
        <dgm:presLayoutVars>
          <dgm:bulletEnabled val="1"/>
        </dgm:presLayoutVars>
      </dgm:prSet>
      <dgm:spPr/>
    </dgm:pt>
    <dgm:pt modelId="{F8DED609-CC48-4405-8445-D51635F407E0}" type="pres">
      <dgm:prSet presAssocID="{581B770F-54E3-47D4-8EEC-5CA3673E836F}" presName="bgRect" presStyleLbl="bgAccFollowNode1" presStyleIdx="1" presStyleCnt="2"/>
      <dgm:spPr/>
    </dgm:pt>
    <dgm:pt modelId="{8ACED14C-19FC-491B-B3B2-D7506BE51C91}" type="pres">
      <dgm:prSet presAssocID="{0967F60C-D3DC-4F4A-A553-8CF5BE1A7ADC}" presName="sibTransNodeCircle" presStyleLbl="alignNode1" presStyleIdx="2" presStyleCnt="4">
        <dgm:presLayoutVars>
          <dgm:chMax val="0"/>
          <dgm:bulletEnabled/>
        </dgm:presLayoutVars>
      </dgm:prSet>
      <dgm:spPr/>
    </dgm:pt>
    <dgm:pt modelId="{5711CC23-C565-4E26-8BD5-D7EAC8CF201F}" type="pres">
      <dgm:prSet presAssocID="{581B770F-54E3-47D4-8EEC-5CA3673E836F}" presName="bottomLine" presStyleLbl="alignNode1" presStyleIdx="3" presStyleCnt="4">
        <dgm:presLayoutVars/>
      </dgm:prSet>
      <dgm:spPr/>
    </dgm:pt>
    <dgm:pt modelId="{62028F44-A90E-48B4-A3DA-739DAE1DB96D}" type="pres">
      <dgm:prSet presAssocID="{581B770F-54E3-47D4-8EEC-5CA3673E836F}" presName="nodeText" presStyleLbl="bgAccFollowNode1" presStyleIdx="1" presStyleCnt="2">
        <dgm:presLayoutVars>
          <dgm:bulletEnabled val="1"/>
        </dgm:presLayoutVars>
      </dgm:prSet>
      <dgm:spPr/>
    </dgm:pt>
  </dgm:ptLst>
  <dgm:cxnLst>
    <dgm:cxn modelId="{B9A6B312-1670-4A47-AEBF-0BC62E00EFF6}" type="presOf" srcId="{F3A6E7C3-3581-42DF-BE8F-9960C71D9FFD}" destId="{B3C50954-63E7-4D51-96D9-8E80977E7BA3}" srcOrd="0" destOrd="0" presId="urn:microsoft.com/office/officeart/2016/7/layout/BasicLinearProcessNumbered"/>
    <dgm:cxn modelId="{8C73B51F-9DB0-401E-82BB-529DC95AA7D7}" type="presOf" srcId="{55334440-064B-447A-962B-06360CF45CED}" destId="{8CA42AF8-F02B-4AC0-85C8-699F5A0ECAFC}" srcOrd="1" destOrd="0" presId="urn:microsoft.com/office/officeart/2016/7/layout/BasicLinearProcessNumbered"/>
    <dgm:cxn modelId="{AE70A728-4A1A-420E-A2DC-2A8BED911058}" type="presOf" srcId="{CFA6EEDC-1E7D-4104-8D93-0A751FD943E1}" destId="{FA6F11D2-2C9A-4A17-8ACD-4CD429222EFA}" srcOrd="0" destOrd="0" presId="urn:microsoft.com/office/officeart/2016/7/layout/BasicLinearProcessNumbered"/>
    <dgm:cxn modelId="{16EF4262-DBD0-436D-BEBB-FC2B3AD837A4}" type="presOf" srcId="{55334440-064B-447A-962B-06360CF45CED}" destId="{3CF6D44E-EB9E-4A3D-9309-84AA0F83DA05}" srcOrd="0" destOrd="0" presId="urn:microsoft.com/office/officeart/2016/7/layout/BasicLinearProcessNumbered"/>
    <dgm:cxn modelId="{1EA7DC48-E3EB-491A-9949-F8BF35F48B00}" type="presOf" srcId="{581B770F-54E3-47D4-8EEC-5CA3673E836F}" destId="{F8DED609-CC48-4405-8445-D51635F407E0}" srcOrd="0" destOrd="0" presId="urn:microsoft.com/office/officeart/2016/7/layout/BasicLinearProcessNumbered"/>
    <dgm:cxn modelId="{D396F66C-AE09-4F25-8184-1EDB46AC01FD}" type="presOf" srcId="{0967F60C-D3DC-4F4A-A553-8CF5BE1A7ADC}" destId="{8ACED14C-19FC-491B-B3B2-D7506BE51C91}" srcOrd="0" destOrd="0" presId="urn:microsoft.com/office/officeart/2016/7/layout/BasicLinearProcessNumbered"/>
    <dgm:cxn modelId="{D49B2F94-809C-4B45-AAE8-F29778B0B64E}" srcId="{F3A6E7C3-3581-42DF-BE8F-9960C71D9FFD}" destId="{55334440-064B-447A-962B-06360CF45CED}" srcOrd="0" destOrd="0" parTransId="{CDD707B2-5DDB-4D83-92BA-5519F75FBC82}" sibTransId="{CFA6EEDC-1E7D-4104-8D93-0A751FD943E1}"/>
    <dgm:cxn modelId="{A26D80AD-ACD5-4A7A-87EC-851019CB89AB}" srcId="{F3A6E7C3-3581-42DF-BE8F-9960C71D9FFD}" destId="{581B770F-54E3-47D4-8EEC-5CA3673E836F}" srcOrd="1" destOrd="0" parTransId="{D69D0542-5667-4E59-829B-8FCDDC94A38A}" sibTransId="{0967F60C-D3DC-4F4A-A553-8CF5BE1A7ADC}"/>
    <dgm:cxn modelId="{527DC5E6-1852-49A8-AF00-C4ED0BFE52A8}" type="presOf" srcId="{581B770F-54E3-47D4-8EEC-5CA3673E836F}" destId="{62028F44-A90E-48B4-A3DA-739DAE1DB96D}" srcOrd="1" destOrd="0" presId="urn:microsoft.com/office/officeart/2016/7/layout/BasicLinearProcessNumbered"/>
    <dgm:cxn modelId="{D11116E7-F8A8-40F9-AD08-76F959F8182B}" type="presParOf" srcId="{B3C50954-63E7-4D51-96D9-8E80977E7BA3}" destId="{F8468881-A528-42DD-A2A1-6FEB857F89A9}" srcOrd="0" destOrd="0" presId="urn:microsoft.com/office/officeart/2016/7/layout/BasicLinearProcessNumbered"/>
    <dgm:cxn modelId="{D4900B11-0683-4B17-865B-DD3A8726213F}" type="presParOf" srcId="{F8468881-A528-42DD-A2A1-6FEB857F89A9}" destId="{3CF6D44E-EB9E-4A3D-9309-84AA0F83DA05}" srcOrd="0" destOrd="0" presId="urn:microsoft.com/office/officeart/2016/7/layout/BasicLinearProcessNumbered"/>
    <dgm:cxn modelId="{365EC030-4111-4381-A331-993DCFEA7D5C}" type="presParOf" srcId="{F8468881-A528-42DD-A2A1-6FEB857F89A9}" destId="{FA6F11D2-2C9A-4A17-8ACD-4CD429222EFA}" srcOrd="1" destOrd="0" presId="urn:microsoft.com/office/officeart/2016/7/layout/BasicLinearProcessNumbered"/>
    <dgm:cxn modelId="{269219F5-01B3-4873-B107-8F97724FB426}" type="presParOf" srcId="{F8468881-A528-42DD-A2A1-6FEB857F89A9}" destId="{2A030267-56E2-4CB2-BD36-A4E4436DB66A}" srcOrd="2" destOrd="0" presId="urn:microsoft.com/office/officeart/2016/7/layout/BasicLinearProcessNumbered"/>
    <dgm:cxn modelId="{744609F4-C3DE-49FF-9CAF-5DE3C2D38966}" type="presParOf" srcId="{F8468881-A528-42DD-A2A1-6FEB857F89A9}" destId="{8CA42AF8-F02B-4AC0-85C8-699F5A0ECAFC}" srcOrd="3" destOrd="0" presId="urn:microsoft.com/office/officeart/2016/7/layout/BasicLinearProcessNumbered"/>
    <dgm:cxn modelId="{4A073152-19A3-4B91-844B-7B4ED81CBC4B}" type="presParOf" srcId="{B3C50954-63E7-4D51-96D9-8E80977E7BA3}" destId="{99DC7B9C-DF4D-4015-94B0-D2FBB0210D03}" srcOrd="1" destOrd="0" presId="urn:microsoft.com/office/officeart/2016/7/layout/BasicLinearProcessNumbered"/>
    <dgm:cxn modelId="{22000D44-BFF7-4F5A-9526-05DAD4453678}" type="presParOf" srcId="{B3C50954-63E7-4D51-96D9-8E80977E7BA3}" destId="{51193E15-8411-45A9-8D49-49645E6C4CE8}" srcOrd="2" destOrd="0" presId="urn:microsoft.com/office/officeart/2016/7/layout/BasicLinearProcessNumbered"/>
    <dgm:cxn modelId="{70DFA110-799C-4E16-8062-1B4A68EC6D68}" type="presParOf" srcId="{51193E15-8411-45A9-8D49-49645E6C4CE8}" destId="{F8DED609-CC48-4405-8445-D51635F407E0}" srcOrd="0" destOrd="0" presId="urn:microsoft.com/office/officeart/2016/7/layout/BasicLinearProcessNumbered"/>
    <dgm:cxn modelId="{161A6B62-B25D-4FAD-8DD6-FA2D4F14BCC1}" type="presParOf" srcId="{51193E15-8411-45A9-8D49-49645E6C4CE8}" destId="{8ACED14C-19FC-491B-B3B2-D7506BE51C91}" srcOrd="1" destOrd="0" presId="urn:microsoft.com/office/officeart/2016/7/layout/BasicLinearProcessNumbered"/>
    <dgm:cxn modelId="{16435981-93F8-4A03-B66B-488A84D4551B}" type="presParOf" srcId="{51193E15-8411-45A9-8D49-49645E6C4CE8}" destId="{5711CC23-C565-4E26-8BD5-D7EAC8CF201F}" srcOrd="2" destOrd="0" presId="urn:microsoft.com/office/officeart/2016/7/layout/BasicLinearProcessNumbered"/>
    <dgm:cxn modelId="{EBBE5405-8336-4471-A6B7-DA5675F2831E}" type="presParOf" srcId="{51193E15-8411-45A9-8D49-49645E6C4CE8}" destId="{62028F44-A90E-48B4-A3DA-739DAE1DB96D}"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F6D44E-EB9E-4A3D-9309-84AA0F83DA05}">
      <dsp:nvSpPr>
        <dsp:cNvPr id="0" name=""/>
        <dsp:cNvSpPr/>
      </dsp:nvSpPr>
      <dsp:spPr>
        <a:xfrm>
          <a:off x="1187" y="0"/>
          <a:ext cx="4630042" cy="333873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0976" tIns="330200" rIns="360976" bIns="330200" numCol="1" spcCol="1270" anchor="t" anchorCtr="0">
          <a:noAutofit/>
        </a:bodyPr>
        <a:lstStyle/>
        <a:p>
          <a:pPr marL="0" lvl="0" indent="0" algn="l" defTabSz="1155700">
            <a:lnSpc>
              <a:spcPct val="90000"/>
            </a:lnSpc>
            <a:spcBef>
              <a:spcPct val="0"/>
            </a:spcBef>
            <a:spcAft>
              <a:spcPct val="35000"/>
            </a:spcAft>
            <a:buNone/>
          </a:pPr>
          <a:r>
            <a:rPr lang="en-GB" sz="2600" kern="1200"/>
            <a:t>Understanding personality disorders</a:t>
          </a:r>
          <a:endParaRPr lang="en-US" sz="2600" kern="1200"/>
        </a:p>
      </dsp:txBody>
      <dsp:txXfrm>
        <a:off x="1187" y="1268718"/>
        <a:ext cx="4630042" cy="2003239"/>
      </dsp:txXfrm>
    </dsp:sp>
    <dsp:sp modelId="{FA6F11D2-2C9A-4A17-8ACD-4CD429222EFA}">
      <dsp:nvSpPr>
        <dsp:cNvPr id="0" name=""/>
        <dsp:cNvSpPr/>
      </dsp:nvSpPr>
      <dsp:spPr>
        <a:xfrm>
          <a:off x="1815398" y="333873"/>
          <a:ext cx="1001619" cy="1001619"/>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090" tIns="12700" rIns="7809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962082" y="480557"/>
        <a:ext cx="708251" cy="708251"/>
      </dsp:txXfrm>
    </dsp:sp>
    <dsp:sp modelId="{2A030267-56E2-4CB2-BD36-A4E4436DB66A}">
      <dsp:nvSpPr>
        <dsp:cNvPr id="0" name=""/>
        <dsp:cNvSpPr/>
      </dsp:nvSpPr>
      <dsp:spPr>
        <a:xfrm>
          <a:off x="1187" y="3338661"/>
          <a:ext cx="4630042"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DED609-CC48-4405-8445-D51635F407E0}">
      <dsp:nvSpPr>
        <dsp:cNvPr id="0" name=""/>
        <dsp:cNvSpPr/>
      </dsp:nvSpPr>
      <dsp:spPr>
        <a:xfrm>
          <a:off x="5094234" y="0"/>
          <a:ext cx="4630042" cy="3338733"/>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0976" tIns="330200" rIns="360976" bIns="330200" numCol="1" spcCol="1270" anchor="t" anchorCtr="0">
          <a:noAutofit/>
        </a:bodyPr>
        <a:lstStyle/>
        <a:p>
          <a:pPr marL="0" lvl="0" indent="0" algn="l" defTabSz="1155700">
            <a:lnSpc>
              <a:spcPct val="90000"/>
            </a:lnSpc>
            <a:spcBef>
              <a:spcPct val="0"/>
            </a:spcBef>
            <a:spcAft>
              <a:spcPct val="35000"/>
            </a:spcAft>
            <a:buNone/>
          </a:pPr>
          <a:r>
            <a:rPr lang="en-GB" sz="2600" kern="1200" dirty="0"/>
            <a:t>Understanding substance misuse disorders</a:t>
          </a:r>
          <a:endParaRPr lang="en-US" sz="2600" kern="1200" dirty="0"/>
        </a:p>
      </dsp:txBody>
      <dsp:txXfrm>
        <a:off x="5094234" y="1268718"/>
        <a:ext cx="4630042" cy="2003239"/>
      </dsp:txXfrm>
    </dsp:sp>
    <dsp:sp modelId="{8ACED14C-19FC-491B-B3B2-D7506BE51C91}">
      <dsp:nvSpPr>
        <dsp:cNvPr id="0" name=""/>
        <dsp:cNvSpPr/>
      </dsp:nvSpPr>
      <dsp:spPr>
        <a:xfrm>
          <a:off x="6908445" y="333873"/>
          <a:ext cx="1001619" cy="1001619"/>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090" tIns="12700" rIns="7809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7055129" y="480557"/>
        <a:ext cx="708251" cy="708251"/>
      </dsp:txXfrm>
    </dsp:sp>
    <dsp:sp modelId="{5711CC23-C565-4E26-8BD5-D7EAC8CF201F}">
      <dsp:nvSpPr>
        <dsp:cNvPr id="0" name=""/>
        <dsp:cNvSpPr/>
      </dsp:nvSpPr>
      <dsp:spPr>
        <a:xfrm>
          <a:off x="5094234" y="3338661"/>
          <a:ext cx="4630042"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51539F-8FCF-4CAA-80E3-12F1AF528A37}" type="datetimeFigureOut">
              <a:rPr lang="en-GB"/>
              <a:t>15/02/2024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31A7C-0DA6-490F-B76F-73BE1C52E193}" type="slidenum">
              <a:rPr lang="en-GB"/>
              <a:t>‹#›</a:t>
            </a:fld>
            <a:endParaRPr lang="en-GB"/>
          </a:p>
        </p:txBody>
      </p:sp>
    </p:spTree>
    <p:extLst>
      <p:ext uri="{BB962C8B-B14F-4D97-AF65-F5344CB8AC3E}">
        <p14:creationId xmlns:p14="http://schemas.microsoft.com/office/powerpoint/2010/main" val="2970233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Kraepelin wrote about every major type of psychiatric disorder </a:t>
            </a:r>
            <a:r>
              <a:rPr lang="en-US" err="1"/>
              <a:t>recognised</a:t>
            </a:r>
            <a:r>
              <a:rPr lang="en-US"/>
              <a:t> in this time. However he was particularly interested in the more severe forms of madness in which the individual appears to lose touch with reality.</a:t>
            </a:r>
          </a:p>
          <a:p>
            <a:r>
              <a:rPr lang="en-US"/>
              <a:t>Kraepelin suggested that mental illness fell into a small number of discoverable types and these could be independently identified by studying symptoms. Kraepelin's analysis, an understanding of the language of symptoms would allow the researcher to decode both the biological underpinning </a:t>
            </a:r>
            <a:r>
              <a:rPr lang="en-US" err="1"/>
              <a:t>sof</a:t>
            </a:r>
            <a:r>
              <a:rPr lang="en-US"/>
              <a:t> madness and their origins.</a:t>
            </a:r>
          </a:p>
          <a:p>
            <a:endParaRPr lang="en-US"/>
          </a:p>
          <a:p>
            <a:endParaRPr lang="en-US"/>
          </a:p>
          <a:p>
            <a:r>
              <a:rPr lang="en-US"/>
              <a:t>Bleuler did not agree wholly with the idea of Dementia Praecox. Bleuler suggested that at the core of the illness, there was a separation between the different psychic functions of personality, thinking, memory and perception.</a:t>
            </a:r>
          </a:p>
          <a:p>
            <a:r>
              <a:rPr lang="en-US"/>
              <a:t>Four A's: Associations (word salad),</a:t>
            </a:r>
          </a:p>
          <a:p>
            <a:r>
              <a:rPr lang="en-US"/>
              <a:t> Ambivalence – the holding of conflicting emotions and attitudes towards others, </a:t>
            </a:r>
          </a:p>
          <a:p>
            <a:r>
              <a:rPr lang="en-US"/>
              <a:t>Autism – preference for </a:t>
            </a:r>
            <a:r>
              <a:rPr lang="en-US" err="1"/>
              <a:t>linving</a:t>
            </a:r>
            <a:r>
              <a:rPr lang="en-US"/>
              <a:t> in an inner world of fantasy</a:t>
            </a:r>
          </a:p>
          <a:p>
            <a:r>
              <a:rPr lang="en-US"/>
              <a:t>, affect- display of emotions that are incongruent with patient's circumstances.</a:t>
            </a:r>
            <a:endParaRPr lang="en-GB"/>
          </a:p>
        </p:txBody>
      </p:sp>
      <p:sp>
        <p:nvSpPr>
          <p:cNvPr id="4" name="Slide Number Placeholder 3"/>
          <p:cNvSpPr>
            <a:spLocks noGrp="1"/>
          </p:cNvSpPr>
          <p:nvPr>
            <p:ph type="sldNum" sz="quarter" idx="5"/>
          </p:nvPr>
        </p:nvSpPr>
        <p:spPr/>
        <p:txBody>
          <a:bodyPr/>
          <a:lstStyle/>
          <a:p>
            <a:fld id="{DF631A7C-0DA6-490F-B76F-73BE1C52E193}" type="slidenum">
              <a:rPr lang="en-GB"/>
              <a:t>3</a:t>
            </a:fld>
            <a:endParaRPr lang="en-GB"/>
          </a:p>
        </p:txBody>
      </p:sp>
    </p:spTree>
    <p:extLst>
      <p:ext uri="{BB962C8B-B14F-4D97-AF65-F5344CB8AC3E}">
        <p14:creationId xmlns:p14="http://schemas.microsoft.com/office/powerpoint/2010/main" val="546013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Hallucinations; Hearing, seeing or feeling things that are not there</a:t>
            </a:r>
            <a:endParaRPr lang="en-US"/>
          </a:p>
          <a:p>
            <a:r>
              <a:rPr lang="en-GB"/>
              <a:t>Delusion: Fixed false beliefs or suspicions not hared by others in the person's culture and that are firmly held even when there is evidence to the contrary</a:t>
            </a:r>
            <a:endParaRPr lang="en-US"/>
          </a:p>
          <a:p>
            <a:r>
              <a:rPr lang="en-GB"/>
              <a:t>Abnormal behaviour: disorganised behaviour such as wandering aimlessly, mumbling or laughing to self, strange appearance, unkempt</a:t>
            </a:r>
            <a:endParaRPr lang="en-US"/>
          </a:p>
          <a:p>
            <a:r>
              <a:rPr lang="en-GB"/>
              <a:t>Disorganised speech incoherent or irrelevant speech</a:t>
            </a:r>
            <a:endParaRPr lang="en-US"/>
          </a:p>
          <a:p>
            <a:r>
              <a:rPr lang="en-GB"/>
              <a:t>Or disturbances of emotions: marked apathy or disconnect between reported emotion and what is observed such as facial expression or body language</a:t>
            </a:r>
            <a:endParaRPr lang="en-GB">
              <a:cs typeface="Calibri"/>
            </a:endParaRPr>
          </a:p>
        </p:txBody>
      </p:sp>
      <p:sp>
        <p:nvSpPr>
          <p:cNvPr id="4" name="Slide Number Placeholder 3"/>
          <p:cNvSpPr>
            <a:spLocks noGrp="1"/>
          </p:cNvSpPr>
          <p:nvPr>
            <p:ph type="sldNum" sz="quarter" idx="5"/>
          </p:nvPr>
        </p:nvSpPr>
        <p:spPr/>
        <p:txBody>
          <a:bodyPr/>
          <a:lstStyle/>
          <a:p>
            <a:fld id="{DF631A7C-0DA6-490F-B76F-73BE1C52E193}" type="slidenum">
              <a:rPr lang="en-GB"/>
              <a:t>6</a:t>
            </a:fld>
            <a:endParaRPr lang="en-GB"/>
          </a:p>
        </p:txBody>
      </p:sp>
    </p:spTree>
    <p:extLst>
      <p:ext uri="{BB962C8B-B14F-4D97-AF65-F5344CB8AC3E}">
        <p14:creationId xmlns:p14="http://schemas.microsoft.com/office/powerpoint/2010/main" val="830926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2/15/2024</a:t>
            </a:fld>
            <a:endParaRPr lang="en-US"/>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401767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2/15/2024</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999527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2/15/2024</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222109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2/15/2024</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91898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2/15/2024</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314867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2/15/2024</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303698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2/15/2024</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24639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2/15/2024</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52261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2/15/2024</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57516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2/15/2024</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344783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2/15/2024</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186598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2/15/2024</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1968353925"/>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0" r:id="rId6"/>
    <p:sldLayoutId id="2147483876" r:id="rId7"/>
    <p:sldLayoutId id="2147483877" r:id="rId8"/>
    <p:sldLayoutId id="2147483878" r:id="rId9"/>
    <p:sldLayoutId id="2147483879" r:id="rId10"/>
    <p:sldLayoutId id="2147483881"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ing.com/videos/search?view=detail&amp;mid=4212838E79DC72315B944212838E79DC72315B94&amp;q=https%3A%2F%2Fwww.youtube.com%2Fwatch&amp;shtp=GetUrl&amp;shid=8ddfd6e9-7d0f-441a-a7bc-d4d42ead7ae1&amp;shtk=RUNU&amp;shdk=U2hvcnQgZG9jdW1lbnRhcnkgZmlsbSBhYm91dCB0aGUgY3VycmVudCB1c2Ugb2YgRUNUIGluIFBzeWNoaWF0cnkuIEZlYXR1cmVzIHJlYWwgaGVhbHRoY2FyZSBzdGFmZiBhbmQgYSBzaW11bGF0ZWQgcGF0aWVudCAoYWN0b3IpLiBNYWRlIHdpdGggdGhlIHN1cHBvcnQgb2YgU3QgR2VvcmdlJ3MsIFVuaXZlcnNpdHkgb2YgTG9uZG9uICYgU291dGggV2VzdCBMb25kb24gJiBTdCBHZW9yZ2UncyBNZW50YWwgSGVhbHRoIE5IUyBUcnVzdC4gV2VkLCBPY3QgMTIsIDIwMTE%3D&amp;shhk=T0Cov%2FQMMjYn8lm2p4O3sIa3udJLU32NTmZGj1wIPXM%3D&amp;form=VDSHOT&amp;shth=OSH.D9LmL8xeFJlSl2ExPA7zz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dw.com/en/treating-depression-electroconvulsive-therapy/av-17258594"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0" name="Rectangle 118">
            <a:extLst>
              <a:ext uri="{FF2B5EF4-FFF2-40B4-BE49-F238E27FC236}">
                <a16:creationId xmlns:a16="http://schemas.microsoft.com/office/drawing/2014/main" id="{BFB2D26E-FBAE-45B8-B0F6-80E4ABDEC3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ectangle 120">
            <a:extLst>
              <a:ext uri="{FF2B5EF4-FFF2-40B4-BE49-F238E27FC236}">
                <a16:creationId xmlns:a16="http://schemas.microsoft.com/office/drawing/2014/main" id="{23442A66-721F-4552-A3AD-3A2215F0C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102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4" name="Rectangle 122">
            <a:extLst>
              <a:ext uri="{FF2B5EF4-FFF2-40B4-BE49-F238E27FC236}">
                <a16:creationId xmlns:a16="http://schemas.microsoft.com/office/drawing/2014/main" id="{67EA5288-5BEB-4C44-949A-ED209FE21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71599" y="1223889"/>
            <a:ext cx="2705101" cy="2508139"/>
          </a:xfrm>
        </p:spPr>
        <p:txBody>
          <a:bodyPr>
            <a:normAutofit/>
          </a:bodyPr>
          <a:lstStyle/>
          <a:p>
            <a:r>
              <a:rPr lang="en-GB" sz="1800"/>
              <a:t>Understanding Mental Illness</a:t>
            </a:r>
          </a:p>
        </p:txBody>
      </p:sp>
      <p:sp>
        <p:nvSpPr>
          <p:cNvPr id="3" name="Subtitle 2"/>
          <p:cNvSpPr>
            <a:spLocks noGrp="1"/>
          </p:cNvSpPr>
          <p:nvPr>
            <p:ph type="subTitle" idx="1"/>
          </p:nvPr>
        </p:nvSpPr>
        <p:spPr>
          <a:xfrm>
            <a:off x="1371600" y="4114800"/>
            <a:ext cx="2705100" cy="1371601"/>
          </a:xfrm>
        </p:spPr>
        <p:txBody>
          <a:bodyPr>
            <a:normAutofit/>
          </a:bodyPr>
          <a:lstStyle/>
          <a:p>
            <a:r>
              <a:rPr lang="en-GB" sz="2000"/>
              <a:t>Understanding Psychosis and Mood Disorders</a:t>
            </a:r>
          </a:p>
        </p:txBody>
      </p:sp>
      <p:pic>
        <p:nvPicPr>
          <p:cNvPr id="4" name="Picture 3">
            <a:extLst>
              <a:ext uri="{FF2B5EF4-FFF2-40B4-BE49-F238E27FC236}">
                <a16:creationId xmlns:a16="http://schemas.microsoft.com/office/drawing/2014/main" id="{D0269949-FADE-493B-9F78-D470D8D736DA}"/>
              </a:ext>
            </a:extLst>
          </p:cNvPr>
          <p:cNvPicPr>
            <a:picLocks noChangeAspect="1"/>
          </p:cNvPicPr>
          <p:nvPr/>
        </p:nvPicPr>
        <p:blipFill rotWithShape="1">
          <a:blip r:embed="rId2"/>
          <a:srcRect l="12917" r="12917"/>
          <a:stretch/>
        </p:blipFill>
        <p:spPr>
          <a:xfrm>
            <a:off x="5410200" y="10"/>
            <a:ext cx="6781800"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97C478F1-26B5-44C9-823B-523B85B112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8337CC61-9E93-4D80-9F1C-12CE9A0C0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625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084E0-B3BF-46F1-89E9-C619ADDE28D8}"/>
              </a:ext>
            </a:extLst>
          </p:cNvPr>
          <p:cNvSpPr>
            <a:spLocks noGrp="1"/>
          </p:cNvSpPr>
          <p:nvPr>
            <p:ph type="title"/>
          </p:nvPr>
        </p:nvSpPr>
        <p:spPr>
          <a:xfrm>
            <a:off x="862818" y="685801"/>
            <a:ext cx="3057379" cy="3046228"/>
          </a:xfrm>
        </p:spPr>
        <p:txBody>
          <a:bodyPr vert="horz" lIns="91440" tIns="45720" rIns="91440" bIns="45720" rtlCol="0" anchor="b">
            <a:normAutofit/>
          </a:bodyPr>
          <a:lstStyle/>
          <a:p>
            <a:pPr algn="ctr"/>
            <a:r>
              <a:rPr lang="en-US" sz="2000" kern="1200" cap="all" spc="300" baseline="0">
                <a:solidFill>
                  <a:schemeClr val="bg2"/>
                </a:solidFill>
                <a:latin typeface="+mj-lt"/>
                <a:ea typeface="+mj-ea"/>
                <a:cs typeface="+mj-cs"/>
              </a:rPr>
              <a:t>Understanding psychosis</a:t>
            </a:r>
          </a:p>
        </p:txBody>
      </p:sp>
      <p:pic>
        <p:nvPicPr>
          <p:cNvPr id="4" name="Picture 4">
            <a:extLst>
              <a:ext uri="{FF2B5EF4-FFF2-40B4-BE49-F238E27FC236}">
                <a16:creationId xmlns:a16="http://schemas.microsoft.com/office/drawing/2014/main" id="{7C974744-7100-4145-96F7-A80EFB1F3D09}"/>
              </a:ext>
            </a:extLst>
          </p:cNvPr>
          <p:cNvPicPr>
            <a:picLocks noGrp="1" noChangeAspect="1"/>
          </p:cNvPicPr>
          <p:nvPr>
            <p:ph idx="1"/>
          </p:nvPr>
        </p:nvPicPr>
        <p:blipFill>
          <a:blip r:embed="rId2"/>
          <a:stretch>
            <a:fillRect/>
          </a:stretch>
        </p:blipFill>
        <p:spPr>
          <a:xfrm>
            <a:off x="5715000" y="685801"/>
            <a:ext cx="5486399" cy="5486399"/>
          </a:xfrm>
          <a:prstGeom prst="rect">
            <a:avLst/>
          </a:prstGeom>
        </p:spPr>
      </p:pic>
    </p:spTree>
    <p:extLst>
      <p:ext uri="{BB962C8B-B14F-4D97-AF65-F5344CB8AC3E}">
        <p14:creationId xmlns:p14="http://schemas.microsoft.com/office/powerpoint/2010/main" val="153412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E29E27-4C78-4C8C-9B62-2B088D1EF3D5}"/>
              </a:ext>
            </a:extLst>
          </p:cNvPr>
          <p:cNvSpPr>
            <a:spLocks noGrp="1"/>
          </p:cNvSpPr>
          <p:nvPr>
            <p:ph type="title"/>
          </p:nvPr>
        </p:nvSpPr>
        <p:spPr>
          <a:xfrm>
            <a:off x="1371600" y="1371600"/>
            <a:ext cx="2705100" cy="4114800"/>
          </a:xfrm>
        </p:spPr>
        <p:txBody>
          <a:bodyPr anchor="ctr">
            <a:normAutofit/>
          </a:bodyPr>
          <a:lstStyle/>
          <a:p>
            <a:pPr algn="ctr"/>
            <a:r>
              <a:rPr lang="en-GB" sz="2700">
                <a:solidFill>
                  <a:schemeClr val="bg2"/>
                </a:solidFill>
              </a:rPr>
              <a:t>Brief Historical Overview</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C534C8-CE37-4CF5-9ACF-58ABA37DBD8D}"/>
              </a:ext>
            </a:extLst>
          </p:cNvPr>
          <p:cNvSpPr>
            <a:spLocks noGrp="1"/>
          </p:cNvSpPr>
          <p:nvPr>
            <p:ph idx="1"/>
          </p:nvPr>
        </p:nvSpPr>
        <p:spPr>
          <a:xfrm>
            <a:off x="6096000" y="600740"/>
            <a:ext cx="5410200" cy="5667153"/>
          </a:xfrm>
        </p:spPr>
        <p:txBody>
          <a:bodyPr vert="horz" lIns="91440" tIns="45720" rIns="91440" bIns="45720" rtlCol="0" anchor="ctr">
            <a:normAutofit/>
          </a:bodyPr>
          <a:lstStyle/>
          <a:p>
            <a:pPr marL="359410" indent="-359410">
              <a:lnSpc>
                <a:spcPct val="90000"/>
              </a:lnSpc>
              <a:spcAft>
                <a:spcPts val="800"/>
              </a:spcAft>
            </a:pPr>
            <a:r>
              <a:rPr lang="en-GB" sz="2200">
                <a:ea typeface="+mj-lt"/>
                <a:cs typeface="+mj-lt"/>
              </a:rPr>
              <a:t>Descriptions of schizophrenic symptoms can be traced far back in history, but not considered to be symptoms of a single disorder until later in the nineteenth century.</a:t>
            </a:r>
            <a:endParaRPr lang="en-US" sz="2200">
              <a:ea typeface="+mj-lt"/>
              <a:cs typeface="+mj-lt"/>
            </a:endParaRPr>
          </a:p>
          <a:p>
            <a:pPr marL="359410" indent="-359410">
              <a:lnSpc>
                <a:spcPct val="90000"/>
              </a:lnSpc>
              <a:spcAft>
                <a:spcPts val="800"/>
              </a:spcAft>
            </a:pPr>
            <a:r>
              <a:rPr lang="en-GB" sz="2200">
                <a:ea typeface="+mj-lt"/>
                <a:cs typeface="+mj-lt"/>
              </a:rPr>
              <a:t>Kraepelin (1921) - "Dementia Praecox" - Chronic psychotic illness with a slow declining course - senility of the young</a:t>
            </a:r>
          </a:p>
          <a:p>
            <a:pPr marL="359410" indent="-359410">
              <a:lnSpc>
                <a:spcPct val="90000"/>
              </a:lnSpc>
              <a:spcAft>
                <a:spcPts val="800"/>
              </a:spcAft>
            </a:pPr>
            <a:r>
              <a:rPr lang="en-GB" sz="2200">
                <a:ea typeface="+mj-lt"/>
                <a:cs typeface="+mj-lt"/>
              </a:rPr>
              <a:t>Bleuler (1911) - the disorder did not always end in profound deterioration or always begin in later adolescence</a:t>
            </a:r>
            <a:endParaRPr lang="en-US" sz="2200">
              <a:ea typeface="+mj-lt"/>
              <a:cs typeface="+mj-lt"/>
            </a:endParaRPr>
          </a:p>
          <a:p>
            <a:pPr marL="359410" indent="-359410">
              <a:lnSpc>
                <a:spcPct val="90000"/>
              </a:lnSpc>
              <a:spcAft>
                <a:spcPts val="800"/>
              </a:spcAft>
            </a:pPr>
            <a:r>
              <a:rPr lang="en-GB" sz="2200">
                <a:ea typeface="+mj-lt"/>
                <a:cs typeface="+mj-lt"/>
              </a:rPr>
              <a:t>Bleuler suggested a new name for the disorder – </a:t>
            </a:r>
            <a:r>
              <a:rPr lang="en-GB" sz="2200" i="1">
                <a:ea typeface="+mj-lt"/>
                <a:cs typeface="+mj-lt"/>
              </a:rPr>
              <a:t>schizophrenia: The splitting of mental associations</a:t>
            </a:r>
            <a:endParaRPr lang="en-GB" sz="2200"/>
          </a:p>
        </p:txBody>
      </p:sp>
    </p:spTree>
    <p:extLst>
      <p:ext uri="{BB962C8B-B14F-4D97-AF65-F5344CB8AC3E}">
        <p14:creationId xmlns:p14="http://schemas.microsoft.com/office/powerpoint/2010/main" val="341826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D309FA25-1772-4961-90BE-D39F20067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01E4F6-14BF-49D3-99D7-2FC9D9EEFD23}"/>
              </a:ext>
            </a:extLst>
          </p:cNvPr>
          <p:cNvSpPr>
            <a:spLocks noGrp="1"/>
          </p:cNvSpPr>
          <p:nvPr>
            <p:ph type="title"/>
          </p:nvPr>
        </p:nvSpPr>
        <p:spPr>
          <a:xfrm>
            <a:off x="698528" y="239150"/>
            <a:ext cx="5397472" cy="1303606"/>
          </a:xfrm>
        </p:spPr>
        <p:txBody>
          <a:bodyPr>
            <a:normAutofit/>
          </a:bodyPr>
          <a:lstStyle/>
          <a:p>
            <a:pPr algn="ctr"/>
            <a:endParaRPr lang="en-GB"/>
          </a:p>
        </p:txBody>
      </p:sp>
      <p:sp>
        <p:nvSpPr>
          <p:cNvPr id="3" name="Content Placeholder 2">
            <a:extLst>
              <a:ext uri="{FF2B5EF4-FFF2-40B4-BE49-F238E27FC236}">
                <a16:creationId xmlns:a16="http://schemas.microsoft.com/office/drawing/2014/main" id="{216CBA1E-3071-41C4-8E2F-537A791C90D5}"/>
              </a:ext>
            </a:extLst>
          </p:cNvPr>
          <p:cNvSpPr>
            <a:spLocks noGrp="1"/>
          </p:cNvSpPr>
          <p:nvPr>
            <p:ph idx="1"/>
          </p:nvPr>
        </p:nvSpPr>
        <p:spPr>
          <a:xfrm>
            <a:off x="685801" y="1817152"/>
            <a:ext cx="5485227" cy="4499241"/>
          </a:xfrm>
        </p:spPr>
        <p:txBody>
          <a:bodyPr vert="horz" lIns="91440" tIns="45720" rIns="91440" bIns="45720" rtlCol="0">
            <a:normAutofit/>
          </a:bodyPr>
          <a:lstStyle/>
          <a:p>
            <a:pPr marL="359410" indent="-359410"/>
            <a:r>
              <a:rPr lang="en-GB">
                <a:ea typeface="+mj-lt"/>
                <a:cs typeface="+mj-lt"/>
              </a:rPr>
              <a:t>Lack of agreement as to the exact nature of schizophrenia.</a:t>
            </a:r>
            <a:endParaRPr lang="en-US">
              <a:ea typeface="+mj-lt"/>
              <a:cs typeface="+mj-lt"/>
            </a:endParaRPr>
          </a:p>
          <a:p>
            <a:pPr marL="359410" indent="-359410"/>
            <a:r>
              <a:rPr lang="en-GB">
                <a:ea typeface="+mj-lt"/>
                <a:cs typeface="+mj-lt"/>
              </a:rPr>
              <a:t>Classification of schizophrenia has proven difficult: current debate around whether it actually exists as a specific diagnosis.</a:t>
            </a:r>
            <a:endParaRPr lang="en-US">
              <a:ea typeface="+mj-lt"/>
              <a:cs typeface="+mj-lt"/>
            </a:endParaRPr>
          </a:p>
          <a:p>
            <a:pPr marL="359410" indent="-359410"/>
            <a:r>
              <a:rPr lang="en-GB">
                <a:ea typeface="+mj-lt"/>
                <a:cs typeface="+mj-lt"/>
              </a:rPr>
              <a:t>DSM-III criteria differed from DSM-IV, which differs from DSM-V Classification;</a:t>
            </a:r>
            <a:endParaRPr lang="en-US">
              <a:ea typeface="+mj-lt"/>
              <a:cs typeface="+mj-lt"/>
            </a:endParaRPr>
          </a:p>
          <a:p>
            <a:pPr lvl="1"/>
            <a:r>
              <a:rPr lang="en-GB">
                <a:ea typeface="+mj-lt"/>
                <a:cs typeface="+mj-lt"/>
              </a:rPr>
              <a:t>Indicates difficulties in accurate classification </a:t>
            </a:r>
            <a:endParaRPr lang="en-GB"/>
          </a:p>
        </p:txBody>
      </p:sp>
      <p:pic>
        <p:nvPicPr>
          <p:cNvPr id="5" name="Picture 5" descr="A picture containing text, book&#10;&#10;Description automatically generated">
            <a:extLst>
              <a:ext uri="{FF2B5EF4-FFF2-40B4-BE49-F238E27FC236}">
                <a16:creationId xmlns:a16="http://schemas.microsoft.com/office/drawing/2014/main" id="{2DA43A24-43EE-40E9-B828-91CC81557BD2}"/>
              </a:ext>
            </a:extLst>
          </p:cNvPr>
          <p:cNvPicPr>
            <a:picLocks noChangeAspect="1"/>
          </p:cNvPicPr>
          <p:nvPr/>
        </p:nvPicPr>
        <p:blipFill>
          <a:blip r:embed="rId2"/>
          <a:stretch>
            <a:fillRect/>
          </a:stretch>
        </p:blipFill>
        <p:spPr>
          <a:xfrm>
            <a:off x="7943356" y="685800"/>
            <a:ext cx="3099816" cy="5486400"/>
          </a:xfrm>
          <a:prstGeom prst="rect">
            <a:avLst/>
          </a:prstGeom>
        </p:spPr>
      </p:pic>
    </p:spTree>
    <p:extLst>
      <p:ext uri="{BB962C8B-B14F-4D97-AF65-F5344CB8AC3E}">
        <p14:creationId xmlns:p14="http://schemas.microsoft.com/office/powerpoint/2010/main" val="1904390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C6D67C5-9C55-4C2E-B79A-D2C532A2D2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C62F85E-7856-415B-BA26-EFA2D2EF05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96000"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1600" y="1371600"/>
            <a:ext cx="3390900" cy="411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DDA4B-E54B-43D2-A0D4-3DDB0370A1B8}"/>
              </a:ext>
            </a:extLst>
          </p:cNvPr>
          <p:cNvSpPr>
            <a:spLocks noGrp="1"/>
          </p:cNvSpPr>
          <p:nvPr>
            <p:ph type="title"/>
          </p:nvPr>
        </p:nvSpPr>
        <p:spPr>
          <a:xfrm>
            <a:off x="1706526" y="1695893"/>
            <a:ext cx="2732567" cy="3487480"/>
          </a:xfrm>
        </p:spPr>
        <p:txBody>
          <a:bodyPr anchor="ctr">
            <a:normAutofit/>
          </a:bodyPr>
          <a:lstStyle/>
          <a:p>
            <a:pPr algn="ctr"/>
            <a:r>
              <a:rPr lang="en-GB" sz="2000"/>
              <a:t>Classifying Schizophrenia</a:t>
            </a:r>
            <a:endParaRPr lang="en-US" sz="2000"/>
          </a:p>
        </p:txBody>
      </p:sp>
      <p:sp>
        <p:nvSpPr>
          <p:cNvPr id="14" name="Rectangle 13">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685800"/>
            <a:ext cx="4724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C05359-50BB-449B-9E8F-8E38767019BC}"/>
              </a:ext>
            </a:extLst>
          </p:cNvPr>
          <p:cNvSpPr>
            <a:spLocks noGrp="1"/>
          </p:cNvSpPr>
          <p:nvPr>
            <p:ph idx="1"/>
          </p:nvPr>
        </p:nvSpPr>
        <p:spPr>
          <a:xfrm>
            <a:off x="7346376" y="1115291"/>
            <a:ext cx="3674915" cy="4779818"/>
          </a:xfrm>
        </p:spPr>
        <p:txBody>
          <a:bodyPr vert="horz" lIns="91440" tIns="45720" rIns="91440" bIns="45720" rtlCol="0" anchor="ctr">
            <a:normAutofit/>
          </a:bodyPr>
          <a:lstStyle/>
          <a:p>
            <a:pPr marL="359410" indent="-359410">
              <a:buFont typeface="Arial,Sans-Serif" panose="020B0604020202020204" pitchFamily="34" charset="0"/>
            </a:pPr>
            <a:r>
              <a:rPr lang="en-GB">
                <a:ea typeface="+mj-lt"/>
                <a:cs typeface="+mj-lt"/>
              </a:rPr>
              <a:t>Generally considered to be a psychosis comprising several related disorders (spectrum) around distorted thinking and perceptual processes:</a:t>
            </a:r>
            <a:endParaRPr lang="en-US">
              <a:ea typeface="+mj-lt"/>
              <a:cs typeface="+mj-lt"/>
            </a:endParaRPr>
          </a:p>
          <a:p>
            <a:pPr marL="359410" indent="-359410">
              <a:buFont typeface="Arial,Sans-Serif" panose="020B0604020202020204" pitchFamily="34" charset="0"/>
            </a:pPr>
            <a:r>
              <a:rPr lang="en-GB">
                <a:ea typeface="+mj-lt"/>
                <a:cs typeface="+mj-lt"/>
              </a:rPr>
              <a:t>Characterised by: </a:t>
            </a:r>
          </a:p>
          <a:p>
            <a:pPr marL="702310" lvl="1" indent="-342900">
              <a:buFont typeface="Arial,Sans-Serif" panose="020B0604020202020204" pitchFamily="34" charset="0"/>
            </a:pPr>
            <a:r>
              <a:rPr lang="en-GB">
                <a:ea typeface="+mj-lt"/>
                <a:cs typeface="+mj-lt"/>
              </a:rPr>
              <a:t>Delusions</a:t>
            </a:r>
          </a:p>
          <a:p>
            <a:pPr marL="702310" lvl="1" indent="-342900">
              <a:buFont typeface="Arial,Sans-Serif" panose="020B0604020202020204" pitchFamily="34" charset="0"/>
            </a:pPr>
            <a:r>
              <a:rPr lang="en-GB">
                <a:ea typeface="+mj-lt"/>
                <a:cs typeface="+mj-lt"/>
              </a:rPr>
              <a:t>Hallucinations</a:t>
            </a:r>
          </a:p>
          <a:p>
            <a:pPr marL="702310" lvl="1" indent="-342900">
              <a:buFont typeface="Arial,Sans-Serif" panose="020B0604020202020204" pitchFamily="34" charset="0"/>
            </a:pPr>
            <a:r>
              <a:rPr lang="en-GB">
                <a:ea typeface="+mj-lt"/>
                <a:cs typeface="+mj-lt"/>
              </a:rPr>
              <a:t>Disorganised thought/behaviour</a:t>
            </a:r>
            <a:endParaRPr lang="en-GB"/>
          </a:p>
        </p:txBody>
      </p:sp>
    </p:spTree>
    <p:extLst>
      <p:ext uri="{BB962C8B-B14F-4D97-AF65-F5344CB8AC3E}">
        <p14:creationId xmlns:p14="http://schemas.microsoft.com/office/powerpoint/2010/main" val="3468814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39DD0A-4F30-46B2-B68C-E47C67197E45}"/>
              </a:ext>
            </a:extLst>
          </p:cNvPr>
          <p:cNvSpPr>
            <a:spLocks noGrp="1"/>
          </p:cNvSpPr>
          <p:nvPr>
            <p:ph type="title"/>
          </p:nvPr>
        </p:nvSpPr>
        <p:spPr>
          <a:xfrm>
            <a:off x="1371600" y="1371600"/>
            <a:ext cx="2705100" cy="4114800"/>
          </a:xfrm>
        </p:spPr>
        <p:txBody>
          <a:bodyPr anchor="ctr">
            <a:normAutofit/>
          </a:bodyPr>
          <a:lstStyle/>
          <a:p>
            <a:pPr algn="ctr"/>
            <a:r>
              <a:rPr lang="en-GB">
                <a:solidFill>
                  <a:schemeClr val="bg2"/>
                </a:solidFill>
              </a:rPr>
              <a:t>Synopsis of Symptoms</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0007E4-6DC7-4B80-B3DC-122CEB6317D1}"/>
              </a:ext>
            </a:extLst>
          </p:cNvPr>
          <p:cNvSpPr>
            <a:spLocks noGrp="1"/>
          </p:cNvSpPr>
          <p:nvPr>
            <p:ph idx="1"/>
          </p:nvPr>
        </p:nvSpPr>
        <p:spPr>
          <a:xfrm>
            <a:off x="6096000" y="600740"/>
            <a:ext cx="5410200" cy="5667153"/>
          </a:xfrm>
        </p:spPr>
        <p:txBody>
          <a:bodyPr vert="horz" lIns="91440" tIns="45720" rIns="91440" bIns="45720" rtlCol="0" anchor="ctr">
            <a:normAutofit/>
          </a:bodyPr>
          <a:lstStyle/>
          <a:p>
            <a:r>
              <a:rPr lang="en-GB">
                <a:ea typeface="+mj-lt"/>
                <a:cs typeface="+mj-lt"/>
              </a:rPr>
              <a:t>Schizophrenia is a psychosis which is characterised by distortions in thinking, perceptions, emotions, language, sense of self and behaviour.</a:t>
            </a:r>
            <a:endParaRPr lang="en-GB"/>
          </a:p>
        </p:txBody>
      </p:sp>
    </p:spTree>
    <p:extLst>
      <p:ext uri="{BB962C8B-B14F-4D97-AF65-F5344CB8AC3E}">
        <p14:creationId xmlns:p14="http://schemas.microsoft.com/office/powerpoint/2010/main" val="3421880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88A92C-0BD1-4D13-9480-9CA5056B10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50E0BE-0A13-43E4-9007-A06960852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1"/>
            <a:ext cx="6118275"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9E0A7B-E65D-4C30-8F3E-AA2636711DDA}"/>
              </a:ext>
            </a:extLst>
          </p:cNvPr>
          <p:cNvSpPr>
            <a:spLocks noGrp="1"/>
          </p:cNvSpPr>
          <p:nvPr>
            <p:ph type="title"/>
          </p:nvPr>
        </p:nvSpPr>
        <p:spPr>
          <a:xfrm>
            <a:off x="1050389" y="914881"/>
            <a:ext cx="5212188" cy="964407"/>
          </a:xfrm>
        </p:spPr>
        <p:txBody>
          <a:bodyPr>
            <a:normAutofit/>
          </a:bodyPr>
          <a:lstStyle/>
          <a:p>
            <a:pPr algn="ctr"/>
            <a:r>
              <a:rPr lang="en-GB"/>
              <a:t>Hallucinations</a:t>
            </a:r>
          </a:p>
        </p:txBody>
      </p:sp>
      <p:sp>
        <p:nvSpPr>
          <p:cNvPr id="3" name="Content Placeholder 2">
            <a:extLst>
              <a:ext uri="{FF2B5EF4-FFF2-40B4-BE49-F238E27FC236}">
                <a16:creationId xmlns:a16="http://schemas.microsoft.com/office/drawing/2014/main" id="{F9C062F9-ED5A-42F6-8F97-45D9E9029138}"/>
              </a:ext>
            </a:extLst>
          </p:cNvPr>
          <p:cNvSpPr>
            <a:spLocks noGrp="1"/>
          </p:cNvSpPr>
          <p:nvPr>
            <p:ph idx="1"/>
          </p:nvPr>
        </p:nvSpPr>
        <p:spPr>
          <a:xfrm>
            <a:off x="1218040" y="2146570"/>
            <a:ext cx="5118965" cy="3754499"/>
          </a:xfrm>
        </p:spPr>
        <p:txBody>
          <a:bodyPr vert="horz" lIns="91440" tIns="45720" rIns="91440" bIns="45720" rtlCol="0">
            <a:normAutofit/>
          </a:bodyPr>
          <a:lstStyle/>
          <a:p>
            <a:pPr marL="359410" indent="-359410"/>
            <a:r>
              <a:rPr lang="en-GB">
                <a:ea typeface="+mj-lt"/>
                <a:cs typeface="+mj-lt"/>
              </a:rPr>
              <a:t>Hearing voices are the most common form of hallucination</a:t>
            </a:r>
          </a:p>
          <a:p>
            <a:pPr marL="359410" indent="-359410"/>
            <a:r>
              <a:rPr lang="en-GB">
                <a:ea typeface="+mj-lt"/>
                <a:cs typeface="+mj-lt"/>
              </a:rPr>
              <a:t>Voices may be experienced as describing the individual's activities, warning of impending dangers, ordering them to behave in certain ways </a:t>
            </a:r>
            <a:endParaRPr lang="en-GB"/>
          </a:p>
        </p:txBody>
      </p:sp>
      <p:pic>
        <p:nvPicPr>
          <p:cNvPr id="4" name="Picture 4" descr="A picture containing colorful, painted, fabric&#10;&#10;Description automatically generated">
            <a:extLst>
              <a:ext uri="{FF2B5EF4-FFF2-40B4-BE49-F238E27FC236}">
                <a16:creationId xmlns:a16="http://schemas.microsoft.com/office/drawing/2014/main" id="{3364E13A-296C-47B7-82F5-5EA92979B991}"/>
              </a:ext>
            </a:extLst>
          </p:cNvPr>
          <p:cNvPicPr>
            <a:picLocks noChangeAspect="1"/>
          </p:cNvPicPr>
          <p:nvPr/>
        </p:nvPicPr>
        <p:blipFill rotWithShape="1">
          <a:blip r:embed="rId2"/>
          <a:srcRect r="7841"/>
          <a:stretch/>
        </p:blipFill>
        <p:spPr>
          <a:xfrm>
            <a:off x="7467600" y="10"/>
            <a:ext cx="4724400" cy="6857988"/>
          </a:xfrm>
          <a:prstGeom prst="rect">
            <a:avLst/>
          </a:prstGeom>
        </p:spPr>
      </p:pic>
    </p:spTree>
    <p:extLst>
      <p:ext uri="{BB962C8B-B14F-4D97-AF65-F5344CB8AC3E}">
        <p14:creationId xmlns:p14="http://schemas.microsoft.com/office/powerpoint/2010/main" val="1785831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C71C15-694D-4F42-982B-50A10CA42B3D}"/>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Delusions</a:t>
            </a:r>
          </a:p>
        </p:txBody>
      </p:sp>
      <p:sp>
        <p:nvSpPr>
          <p:cNvPr id="3" name="Content Placeholder 2">
            <a:extLst>
              <a:ext uri="{FF2B5EF4-FFF2-40B4-BE49-F238E27FC236}">
                <a16:creationId xmlns:a16="http://schemas.microsoft.com/office/drawing/2014/main" id="{683F6DA2-5DE9-4616-BB80-38C1A1EA035A}"/>
              </a:ext>
            </a:extLst>
          </p:cNvPr>
          <p:cNvSpPr>
            <a:spLocks noGrp="1"/>
          </p:cNvSpPr>
          <p:nvPr>
            <p:ph idx="1"/>
          </p:nvPr>
        </p:nvSpPr>
        <p:spPr>
          <a:xfrm>
            <a:off x="6096000" y="568842"/>
            <a:ext cx="5426845" cy="5773479"/>
          </a:xfrm>
        </p:spPr>
        <p:txBody>
          <a:bodyPr vert="horz" lIns="91440" tIns="45720" rIns="91440" bIns="45720" rtlCol="0" anchor="ctr">
            <a:normAutofit/>
          </a:bodyPr>
          <a:lstStyle/>
          <a:p>
            <a:pPr marL="359410" indent="-359410"/>
            <a:r>
              <a:rPr lang="en-GB">
                <a:ea typeface="+mj-lt"/>
                <a:cs typeface="+mj-lt"/>
              </a:rPr>
              <a:t>Persecutory</a:t>
            </a:r>
            <a:endParaRPr lang="en-US">
              <a:ea typeface="+mj-lt"/>
              <a:cs typeface="+mj-lt"/>
            </a:endParaRPr>
          </a:p>
          <a:p>
            <a:pPr marL="359410" indent="-359410"/>
            <a:r>
              <a:rPr lang="en-GB">
                <a:ea typeface="+mj-lt"/>
                <a:cs typeface="+mj-lt"/>
              </a:rPr>
              <a:t>Grandiose</a:t>
            </a:r>
            <a:endParaRPr lang="en-US">
              <a:ea typeface="+mj-lt"/>
              <a:cs typeface="+mj-lt"/>
            </a:endParaRPr>
          </a:p>
          <a:p>
            <a:pPr marL="359410" indent="-359410"/>
            <a:r>
              <a:rPr lang="en-GB">
                <a:ea typeface="+mj-lt"/>
                <a:cs typeface="+mj-lt"/>
              </a:rPr>
              <a:t>Delusions of control</a:t>
            </a:r>
          </a:p>
          <a:p>
            <a:pPr marL="359410" indent="-359410"/>
            <a:r>
              <a:rPr lang="en-GB">
                <a:ea typeface="+mj-lt"/>
                <a:cs typeface="+mj-lt"/>
              </a:rPr>
              <a:t>Delusions of reference</a:t>
            </a:r>
            <a:endParaRPr lang="en-US">
              <a:ea typeface="+mj-lt"/>
              <a:cs typeface="+mj-lt"/>
            </a:endParaRPr>
          </a:p>
          <a:p>
            <a:pPr marL="359410" indent="-359410"/>
            <a:r>
              <a:rPr lang="en-GB">
                <a:ea typeface="+mj-lt"/>
                <a:cs typeface="+mj-lt"/>
              </a:rPr>
              <a:t>Nihilistic delusions</a:t>
            </a:r>
            <a:endParaRPr lang="en-US">
              <a:ea typeface="+mj-lt"/>
              <a:cs typeface="+mj-lt"/>
            </a:endParaRPr>
          </a:p>
          <a:p>
            <a:pPr marL="359410" indent="-359410"/>
            <a:r>
              <a:rPr lang="en-GB">
                <a:ea typeface="+mj-lt"/>
                <a:cs typeface="+mj-lt"/>
              </a:rPr>
              <a:t>Erotomanic delusions</a:t>
            </a:r>
            <a:endParaRPr lang="en-GB"/>
          </a:p>
        </p:txBody>
      </p:sp>
    </p:spTree>
    <p:extLst>
      <p:ext uri="{BB962C8B-B14F-4D97-AF65-F5344CB8AC3E}">
        <p14:creationId xmlns:p14="http://schemas.microsoft.com/office/powerpoint/2010/main" val="2821702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0178C0-0943-42B5-B6F5-2DAD1998A2CA}"/>
              </a:ext>
            </a:extLst>
          </p:cNvPr>
          <p:cNvSpPr>
            <a:spLocks noGrp="1"/>
          </p:cNvSpPr>
          <p:nvPr>
            <p:ph type="title"/>
          </p:nvPr>
        </p:nvSpPr>
        <p:spPr>
          <a:xfrm>
            <a:off x="685800" y="1371600"/>
            <a:ext cx="2742028" cy="4114800"/>
          </a:xfrm>
        </p:spPr>
        <p:txBody>
          <a:bodyPr anchor="ctr">
            <a:normAutofit/>
          </a:bodyPr>
          <a:lstStyle/>
          <a:p>
            <a:pPr algn="ctr"/>
            <a:r>
              <a:rPr lang="en-GB" sz="2200">
                <a:solidFill>
                  <a:schemeClr val="bg2"/>
                </a:solidFill>
              </a:rPr>
              <a:t>Disorganised thinking</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84C341F-D338-4CF4-8749-331729DCDB46}"/>
              </a:ext>
            </a:extLst>
          </p:cNvPr>
          <p:cNvSpPr>
            <a:spLocks noGrp="1"/>
          </p:cNvSpPr>
          <p:nvPr>
            <p:ph idx="1"/>
          </p:nvPr>
        </p:nvSpPr>
        <p:spPr>
          <a:xfrm>
            <a:off x="5310963" y="1270591"/>
            <a:ext cx="5631357" cy="4364666"/>
          </a:xfrm>
        </p:spPr>
        <p:txBody>
          <a:bodyPr vert="horz" lIns="91440" tIns="45720" rIns="91440" bIns="45720" rtlCol="0" anchor="ctr">
            <a:normAutofit/>
          </a:bodyPr>
          <a:lstStyle/>
          <a:p>
            <a:pPr marL="359410" indent="-359410"/>
            <a:r>
              <a:rPr lang="en-GB" sz="2000">
                <a:ea typeface="+mj-lt"/>
                <a:cs typeface="+mj-lt"/>
              </a:rPr>
              <a:t>Derailment</a:t>
            </a:r>
          </a:p>
          <a:p>
            <a:pPr marL="359410" indent="-359410"/>
            <a:r>
              <a:rPr lang="en-GB" sz="2000">
                <a:ea typeface="+mj-lt"/>
                <a:cs typeface="+mj-lt"/>
              </a:rPr>
              <a:t>Tangentiality</a:t>
            </a:r>
          </a:p>
          <a:p>
            <a:pPr marL="359410" indent="-359410"/>
            <a:r>
              <a:rPr lang="en-GB" sz="2000">
                <a:ea typeface="+mj-lt"/>
                <a:cs typeface="+mj-lt"/>
              </a:rPr>
              <a:t>Clanging</a:t>
            </a:r>
            <a:endParaRPr lang="en-US" sz="2000">
              <a:ea typeface="+mj-lt"/>
              <a:cs typeface="+mj-lt"/>
            </a:endParaRPr>
          </a:p>
          <a:p>
            <a:pPr marL="359410" indent="-359410"/>
            <a:r>
              <a:rPr lang="en-GB" sz="2000">
                <a:ea typeface="+mj-lt"/>
                <a:cs typeface="+mj-lt"/>
              </a:rPr>
              <a:t>Neologisms</a:t>
            </a:r>
          </a:p>
          <a:p>
            <a:pPr marL="359410" indent="-359410"/>
            <a:r>
              <a:rPr lang="en-GB" sz="2000">
                <a:ea typeface="+mj-lt"/>
                <a:cs typeface="+mj-lt"/>
              </a:rPr>
              <a:t>Word Salads</a:t>
            </a:r>
            <a:endParaRPr lang="en-GB" sz="2000"/>
          </a:p>
        </p:txBody>
      </p:sp>
    </p:spTree>
    <p:extLst>
      <p:ext uri="{BB962C8B-B14F-4D97-AF65-F5344CB8AC3E}">
        <p14:creationId xmlns:p14="http://schemas.microsoft.com/office/powerpoint/2010/main" val="3026855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2946C-6CBA-4111-9620-01D129730831}"/>
              </a:ext>
            </a:extLst>
          </p:cNvPr>
          <p:cNvSpPr>
            <a:spLocks noGrp="1"/>
          </p:cNvSpPr>
          <p:nvPr>
            <p:ph type="title"/>
          </p:nvPr>
        </p:nvSpPr>
        <p:spPr>
          <a:xfrm>
            <a:off x="685800" y="1371600"/>
            <a:ext cx="2742028" cy="4114800"/>
          </a:xfrm>
        </p:spPr>
        <p:txBody>
          <a:bodyPr anchor="ctr">
            <a:normAutofit/>
          </a:bodyPr>
          <a:lstStyle/>
          <a:p>
            <a:pPr algn="ctr"/>
            <a:r>
              <a:rPr lang="en-GB">
                <a:solidFill>
                  <a:schemeClr val="bg2"/>
                </a:solidFill>
              </a:rPr>
              <a:t>Clanging</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C263033-65A1-432E-8913-470BB5D03DFF}"/>
              </a:ext>
            </a:extLst>
          </p:cNvPr>
          <p:cNvSpPr>
            <a:spLocks noGrp="1"/>
          </p:cNvSpPr>
          <p:nvPr>
            <p:ph idx="1"/>
          </p:nvPr>
        </p:nvSpPr>
        <p:spPr>
          <a:xfrm>
            <a:off x="5310963" y="1270591"/>
            <a:ext cx="5631357" cy="4364666"/>
          </a:xfrm>
        </p:spPr>
        <p:txBody>
          <a:bodyPr vert="horz" lIns="91440" tIns="45720" rIns="91440" bIns="45720" rtlCol="0" anchor="ctr">
            <a:normAutofit/>
          </a:bodyPr>
          <a:lstStyle/>
          <a:p>
            <a:pPr marL="359410" indent="-359410"/>
            <a:r>
              <a:rPr lang="en-GB" sz="2000">
                <a:ea typeface="+mj-lt"/>
                <a:cs typeface="+mj-lt"/>
              </a:rPr>
              <a:t>TH: "What colour is your dress?"</a:t>
            </a:r>
            <a:endParaRPr lang="en-US" sz="2000">
              <a:ea typeface="+mj-lt"/>
              <a:cs typeface="+mj-lt"/>
            </a:endParaRPr>
          </a:p>
          <a:p>
            <a:pPr marL="359410" indent="-359410"/>
            <a:r>
              <a:rPr lang="en-GB" sz="2000">
                <a:ea typeface="+mj-lt"/>
                <a:cs typeface="+mj-lt"/>
              </a:rPr>
              <a:t>CL: "Red...like a bed"</a:t>
            </a:r>
            <a:endParaRPr lang="en-US" sz="2000">
              <a:ea typeface="+mj-lt"/>
              <a:cs typeface="+mj-lt"/>
            </a:endParaRPr>
          </a:p>
          <a:p>
            <a:pPr marL="359410" indent="-359410"/>
            <a:r>
              <a:rPr lang="en-GB" sz="2000">
                <a:ea typeface="+mj-lt"/>
                <a:cs typeface="+mj-lt"/>
              </a:rPr>
              <a:t>TH: "Why is it like a bed?"</a:t>
            </a:r>
            <a:endParaRPr lang="en-US" sz="2000">
              <a:ea typeface="+mj-lt"/>
              <a:cs typeface="+mj-lt"/>
            </a:endParaRPr>
          </a:p>
          <a:p>
            <a:pPr marL="359410" indent="-359410"/>
            <a:r>
              <a:rPr lang="en-GB" sz="2000">
                <a:ea typeface="+mj-lt"/>
                <a:cs typeface="+mj-lt"/>
              </a:rPr>
              <a:t>CL: "Because it's dead"</a:t>
            </a:r>
          </a:p>
          <a:p>
            <a:pPr marL="359410" indent="-359410"/>
            <a:r>
              <a:rPr lang="en-GB" sz="2000">
                <a:ea typeface="+mj-lt"/>
                <a:cs typeface="+mj-lt"/>
              </a:rPr>
              <a:t>TH: "Why is a bed like being dead?"</a:t>
            </a:r>
          </a:p>
          <a:p>
            <a:pPr marL="359410" indent="-359410"/>
            <a:r>
              <a:rPr lang="en-GB" sz="2000">
                <a:ea typeface="+mj-lt"/>
                <a:cs typeface="+mj-lt"/>
              </a:rPr>
              <a:t>CL:" "I dunno..maybe it's a med."</a:t>
            </a:r>
          </a:p>
          <a:p>
            <a:pPr marL="359410" indent="-359410"/>
            <a:r>
              <a:rPr lang="en-GB" sz="2000">
                <a:ea typeface="+mj-lt"/>
                <a:cs typeface="+mj-lt"/>
              </a:rPr>
              <a:t>TH: "What's a med?"</a:t>
            </a:r>
          </a:p>
          <a:p>
            <a:pPr marL="359410" indent="-359410"/>
            <a:r>
              <a:rPr lang="en-GB" sz="2000">
                <a:ea typeface="+mj-lt"/>
                <a:cs typeface="+mj-lt"/>
              </a:rPr>
              <a:t>CL:"A bled."</a:t>
            </a:r>
            <a:endParaRPr lang="en-GB" sz="2000"/>
          </a:p>
        </p:txBody>
      </p:sp>
    </p:spTree>
    <p:extLst>
      <p:ext uri="{BB962C8B-B14F-4D97-AF65-F5344CB8AC3E}">
        <p14:creationId xmlns:p14="http://schemas.microsoft.com/office/powerpoint/2010/main" val="3871000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60BACE-FB37-4FC3-BBB6-598408E3947A}"/>
              </a:ext>
            </a:extLst>
          </p:cNvPr>
          <p:cNvSpPr>
            <a:spLocks noGrp="1"/>
          </p:cNvSpPr>
          <p:nvPr>
            <p:ph type="title"/>
          </p:nvPr>
        </p:nvSpPr>
        <p:spPr>
          <a:xfrm>
            <a:off x="685800" y="1371600"/>
            <a:ext cx="2742028" cy="4114800"/>
          </a:xfrm>
        </p:spPr>
        <p:txBody>
          <a:bodyPr anchor="ctr">
            <a:normAutofit/>
          </a:bodyPr>
          <a:lstStyle/>
          <a:p>
            <a:pPr algn="ctr"/>
            <a:r>
              <a:rPr lang="en-GB" sz="2700">
                <a:solidFill>
                  <a:schemeClr val="bg2"/>
                </a:solidFill>
              </a:rPr>
              <a:t>Neologism</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9C8FEE-211F-4F76-BFF8-7630C7187E79}"/>
              </a:ext>
            </a:extLst>
          </p:cNvPr>
          <p:cNvSpPr>
            <a:spLocks noGrp="1"/>
          </p:cNvSpPr>
          <p:nvPr>
            <p:ph idx="1"/>
          </p:nvPr>
        </p:nvSpPr>
        <p:spPr>
          <a:xfrm>
            <a:off x="5310963" y="1270591"/>
            <a:ext cx="5631357" cy="4364666"/>
          </a:xfrm>
        </p:spPr>
        <p:txBody>
          <a:bodyPr vert="horz" lIns="91440" tIns="45720" rIns="91440" bIns="45720" rtlCol="0" anchor="ctr">
            <a:normAutofit/>
          </a:bodyPr>
          <a:lstStyle/>
          <a:p>
            <a:pPr marL="359410" indent="-359410"/>
            <a:r>
              <a:rPr lang="en-GB" sz="2000">
                <a:ea typeface="+mj-lt"/>
                <a:cs typeface="+mj-lt"/>
              </a:rPr>
              <a:t>Many individuals suffering psychotic symptoms often make up words</a:t>
            </a:r>
          </a:p>
          <a:p>
            <a:pPr marL="359410" indent="-359410"/>
            <a:r>
              <a:rPr lang="en-GB" sz="2000">
                <a:ea typeface="+mj-lt"/>
                <a:cs typeface="+mj-lt"/>
              </a:rPr>
              <a:t>These neologisisms are frequently constructed by condensing or combining several words</a:t>
            </a:r>
          </a:p>
          <a:p>
            <a:pPr marL="359410" lvl="1" indent="-342900">
              <a:buFont typeface="Arial,Sans-Serif" panose="020B0604020202020204" pitchFamily="34" charset="0"/>
            </a:pPr>
            <a:r>
              <a:rPr lang="en-GB">
                <a:ea typeface="+mj-lt"/>
                <a:cs typeface="+mj-lt"/>
              </a:rPr>
              <a:t>Sniggeration – a giggle or sniggering</a:t>
            </a:r>
            <a:endParaRPr lang="en-US">
              <a:ea typeface="+mj-lt"/>
              <a:cs typeface="+mj-lt"/>
            </a:endParaRPr>
          </a:p>
          <a:p>
            <a:pPr marL="359410" lvl="1" indent="-342900">
              <a:buFont typeface="Arial,Sans-Serif" panose="020B0604020202020204" pitchFamily="34" charset="0"/>
            </a:pPr>
            <a:r>
              <a:rPr lang="en-GB">
                <a:ea typeface="+mj-lt"/>
                <a:cs typeface="+mj-lt"/>
              </a:rPr>
              <a:t>Relaudation – praising over and over</a:t>
            </a:r>
            <a:endParaRPr lang="en-US">
              <a:ea typeface="+mj-lt"/>
              <a:cs typeface="+mj-lt"/>
            </a:endParaRPr>
          </a:p>
          <a:p>
            <a:pPr marL="359410" lvl="1" indent="-342900">
              <a:buFont typeface="Arial,Sans-Serif" panose="020B0604020202020204" pitchFamily="34" charset="0"/>
            </a:pPr>
            <a:r>
              <a:rPr lang="en-GB">
                <a:ea typeface="+mj-lt"/>
                <a:cs typeface="+mj-lt"/>
              </a:rPr>
              <a:t>Circlingology - study of a rolling circle</a:t>
            </a:r>
            <a:endParaRPr lang="en-GB"/>
          </a:p>
        </p:txBody>
      </p:sp>
    </p:spTree>
    <p:extLst>
      <p:ext uri="{BB962C8B-B14F-4D97-AF65-F5344CB8AC3E}">
        <p14:creationId xmlns:p14="http://schemas.microsoft.com/office/powerpoint/2010/main" val="2269416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91826-7213-4CD2-9B24-2AFE4DF59776}"/>
              </a:ext>
            </a:extLst>
          </p:cNvPr>
          <p:cNvSpPr>
            <a:spLocks noGrp="1"/>
          </p:cNvSpPr>
          <p:nvPr>
            <p:ph type="title"/>
          </p:nvPr>
        </p:nvSpPr>
        <p:spPr>
          <a:xfrm>
            <a:off x="1371599" y="1010097"/>
            <a:ext cx="9486901" cy="1010088"/>
          </a:xfrm>
        </p:spPr>
        <p:txBody>
          <a:bodyPr anchor="b">
            <a:normAutofit/>
          </a:bodyPr>
          <a:lstStyle/>
          <a:p>
            <a:pPr algn="ctr"/>
            <a:r>
              <a:rPr lang="en-GB"/>
              <a:t>Word salad</a:t>
            </a:r>
          </a:p>
        </p:txBody>
      </p:sp>
      <p:sp>
        <p:nvSpPr>
          <p:cNvPr id="3" name="Content Placeholder 2">
            <a:extLst>
              <a:ext uri="{FF2B5EF4-FFF2-40B4-BE49-F238E27FC236}">
                <a16:creationId xmlns:a16="http://schemas.microsoft.com/office/drawing/2014/main" id="{20030DEA-2143-410A-8854-BD129C6D6322}"/>
              </a:ext>
            </a:extLst>
          </p:cNvPr>
          <p:cNvSpPr>
            <a:spLocks noGrp="1"/>
          </p:cNvSpPr>
          <p:nvPr>
            <p:ph idx="1"/>
          </p:nvPr>
        </p:nvSpPr>
        <p:spPr>
          <a:xfrm>
            <a:off x="1371600" y="2206257"/>
            <a:ext cx="9486901" cy="3540642"/>
          </a:xfrm>
        </p:spPr>
        <p:txBody>
          <a:bodyPr vert="horz" lIns="91440" tIns="45720" rIns="91440" bIns="45720" rtlCol="0">
            <a:normAutofit/>
          </a:bodyPr>
          <a:lstStyle/>
          <a:p>
            <a:r>
              <a:rPr lang="en-GB">
                <a:ea typeface="+mj-lt"/>
                <a:cs typeface="+mj-lt"/>
              </a:rPr>
              <a:t>‘Everything is going around in slow motion. The boxes are clanging and chattering to be let out. Behind my forehead the past is surfacing mixing a bottle of acid solution. A stake jams a door that leads to a mirage of broken appearances. Inside a box, pounding fists try to pull down my imagination. The ground work is split into hundreds of pieces; each fragment is separate as if it had some kind of individual purpose. The truth is locked up in a unit.’</a:t>
            </a:r>
            <a:endParaRPr lang="en-GB"/>
          </a:p>
        </p:txBody>
      </p:sp>
    </p:spTree>
    <p:extLst>
      <p:ext uri="{BB962C8B-B14F-4D97-AF65-F5344CB8AC3E}">
        <p14:creationId xmlns:p14="http://schemas.microsoft.com/office/powerpoint/2010/main" val="719225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B961E3-224D-4F6B-BC51-AA829FE889D1}"/>
              </a:ext>
            </a:extLst>
          </p:cNvPr>
          <p:cNvSpPr>
            <a:spLocks noGrp="1"/>
          </p:cNvSpPr>
          <p:nvPr>
            <p:ph type="title"/>
          </p:nvPr>
        </p:nvSpPr>
        <p:spPr>
          <a:xfrm>
            <a:off x="685800" y="1371600"/>
            <a:ext cx="2742028" cy="4114800"/>
          </a:xfrm>
        </p:spPr>
        <p:txBody>
          <a:bodyPr anchor="ctr">
            <a:normAutofit/>
          </a:bodyPr>
          <a:lstStyle/>
          <a:p>
            <a:pPr algn="ctr"/>
            <a:r>
              <a:rPr lang="en-GB" sz="3000">
                <a:solidFill>
                  <a:schemeClr val="bg2"/>
                </a:solidFill>
              </a:rPr>
              <a:t>Abnormal motor behaviour</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139A48A-FC70-4706-9E55-62BFC26F0CB0}"/>
              </a:ext>
            </a:extLst>
          </p:cNvPr>
          <p:cNvSpPr>
            <a:spLocks noGrp="1"/>
          </p:cNvSpPr>
          <p:nvPr>
            <p:ph idx="1"/>
          </p:nvPr>
        </p:nvSpPr>
        <p:spPr>
          <a:xfrm>
            <a:off x="5310963" y="1270591"/>
            <a:ext cx="5631357" cy="4364666"/>
          </a:xfrm>
        </p:spPr>
        <p:txBody>
          <a:bodyPr vert="horz" lIns="91440" tIns="45720" rIns="91440" bIns="45720" rtlCol="0" anchor="ctr">
            <a:normAutofit/>
          </a:bodyPr>
          <a:lstStyle/>
          <a:p>
            <a:r>
              <a:rPr lang="en-GB" sz="2000">
                <a:ea typeface="+mj-lt"/>
                <a:cs typeface="+mj-lt"/>
              </a:rPr>
              <a:t>Disorganized behaviour may include:</a:t>
            </a:r>
          </a:p>
          <a:p>
            <a:pPr lvl="1" indent="-342900"/>
            <a:r>
              <a:rPr lang="en-GB">
                <a:ea typeface="+mj-lt"/>
                <a:cs typeface="+mj-lt"/>
              </a:rPr>
              <a:t>Childlike and silly behaviour</a:t>
            </a:r>
          </a:p>
          <a:p>
            <a:pPr lvl="1" indent="-342900"/>
            <a:r>
              <a:rPr lang="en-GB">
                <a:ea typeface="+mj-lt"/>
                <a:cs typeface="+mj-lt"/>
              </a:rPr>
              <a:t>Behaviour inappropriate to the context (e.g. masturbating in public) </a:t>
            </a:r>
          </a:p>
          <a:p>
            <a:pPr lvl="1" indent="-342900"/>
            <a:r>
              <a:rPr lang="en-GB">
                <a:ea typeface="+mj-lt"/>
                <a:cs typeface="+mj-lt"/>
              </a:rPr>
              <a:t>Unpredictable and agitated (e.g. shouting and swearing in the street) </a:t>
            </a:r>
          </a:p>
          <a:p>
            <a:pPr lvl="1" indent="-342900"/>
            <a:r>
              <a:rPr lang="en-GB">
                <a:ea typeface="+mj-lt"/>
                <a:cs typeface="+mj-lt"/>
              </a:rPr>
              <a:t>Catatonic behaviours are characterized by decreased reactivity to the environment, rigidity and immobility</a:t>
            </a:r>
            <a:endParaRPr lang="en-GB"/>
          </a:p>
        </p:txBody>
      </p:sp>
    </p:spTree>
    <p:extLst>
      <p:ext uri="{BB962C8B-B14F-4D97-AF65-F5344CB8AC3E}">
        <p14:creationId xmlns:p14="http://schemas.microsoft.com/office/powerpoint/2010/main" val="3919081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8D881A-B964-48E5-AF5E-A7F9B5601C43}"/>
              </a:ext>
            </a:extLst>
          </p:cNvPr>
          <p:cNvSpPr>
            <a:spLocks noGrp="1"/>
          </p:cNvSpPr>
          <p:nvPr>
            <p:ph type="title"/>
          </p:nvPr>
        </p:nvSpPr>
        <p:spPr>
          <a:xfrm>
            <a:off x="797442" y="1371600"/>
            <a:ext cx="3870251" cy="4114800"/>
          </a:xfrm>
        </p:spPr>
        <p:txBody>
          <a:bodyPr anchor="ctr">
            <a:normAutofit/>
          </a:bodyPr>
          <a:lstStyle/>
          <a:p>
            <a:pPr algn="ctr"/>
            <a:r>
              <a:rPr lang="en-GB" sz="3000">
                <a:solidFill>
                  <a:schemeClr val="bg1"/>
                </a:solidFill>
              </a:rPr>
              <a:t>The prevalence of schizophrenia spectrum problems</a:t>
            </a:r>
          </a:p>
        </p:txBody>
      </p:sp>
      <p:sp>
        <p:nvSpPr>
          <p:cNvPr id="3" name="Content Placeholder 2">
            <a:extLst>
              <a:ext uri="{FF2B5EF4-FFF2-40B4-BE49-F238E27FC236}">
                <a16:creationId xmlns:a16="http://schemas.microsoft.com/office/drawing/2014/main" id="{C2BF7DA8-217F-4CF0-A563-9A5A2369FD6C}"/>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Lifetime prevalence is around 0.3-0.7% </a:t>
            </a:r>
          </a:p>
          <a:p>
            <a:r>
              <a:rPr lang="en-GB">
                <a:ea typeface="+mj-lt"/>
                <a:cs typeface="+mj-lt"/>
              </a:rPr>
              <a:t>24 million diagnosed worldwide </a:t>
            </a:r>
          </a:p>
          <a:p>
            <a:r>
              <a:rPr lang="en-GB">
                <a:ea typeface="+mj-lt"/>
                <a:cs typeface="+mj-lt"/>
              </a:rPr>
              <a:t>Largely between 15-35 years old </a:t>
            </a:r>
          </a:p>
          <a:p>
            <a:r>
              <a:rPr lang="en-GB">
                <a:ea typeface="+mj-lt"/>
                <a:cs typeface="+mj-lt"/>
              </a:rPr>
              <a:t>Mortality is 50% higher than normal </a:t>
            </a:r>
          </a:p>
          <a:p>
            <a:r>
              <a:rPr lang="en-GB">
                <a:ea typeface="+mj-lt"/>
                <a:cs typeface="+mj-lt"/>
              </a:rPr>
              <a:t>Significant lifelong impairment </a:t>
            </a:r>
          </a:p>
          <a:p>
            <a:r>
              <a:rPr lang="en-GB">
                <a:ea typeface="+mj-lt"/>
                <a:cs typeface="+mj-lt"/>
              </a:rPr>
              <a:t>Cultural differences in course of disease progression and prevalence </a:t>
            </a:r>
          </a:p>
          <a:p>
            <a:pPr lvl="1" indent="-342900"/>
            <a:r>
              <a:rPr lang="en-GB">
                <a:ea typeface="+mj-lt"/>
                <a:cs typeface="+mj-lt"/>
              </a:rPr>
              <a:t> Immigration </a:t>
            </a:r>
          </a:p>
          <a:p>
            <a:pPr lvl="1" indent="-342900"/>
            <a:r>
              <a:rPr lang="en-GB">
                <a:ea typeface="+mj-lt"/>
                <a:cs typeface="+mj-lt"/>
              </a:rPr>
              <a:t> Ethnicity</a:t>
            </a:r>
            <a:endParaRPr lang="en-GB"/>
          </a:p>
        </p:txBody>
      </p:sp>
    </p:spTree>
    <p:extLst>
      <p:ext uri="{BB962C8B-B14F-4D97-AF65-F5344CB8AC3E}">
        <p14:creationId xmlns:p14="http://schemas.microsoft.com/office/powerpoint/2010/main" val="2870531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A3D47-52C7-4DEE-8E73-6F0CCED07E78}"/>
              </a:ext>
            </a:extLst>
          </p:cNvPr>
          <p:cNvSpPr>
            <a:spLocks noGrp="1"/>
          </p:cNvSpPr>
          <p:nvPr>
            <p:ph type="title"/>
          </p:nvPr>
        </p:nvSpPr>
        <p:spPr>
          <a:xfrm>
            <a:off x="1371599" y="1010097"/>
            <a:ext cx="9486901" cy="1010088"/>
          </a:xfrm>
        </p:spPr>
        <p:txBody>
          <a:bodyPr anchor="b">
            <a:normAutofit/>
          </a:bodyPr>
          <a:lstStyle/>
          <a:p>
            <a:pPr algn="ctr"/>
            <a:r>
              <a:rPr lang="en-GB"/>
              <a:t>The "</a:t>
            </a:r>
            <a:r>
              <a:rPr lang="en-GB" err="1"/>
              <a:t>schizophreniA</a:t>
            </a:r>
            <a:r>
              <a:rPr lang="en-GB"/>
              <a:t>" controversy</a:t>
            </a:r>
          </a:p>
        </p:txBody>
      </p:sp>
      <p:sp>
        <p:nvSpPr>
          <p:cNvPr id="3" name="Content Placeholder 2">
            <a:extLst>
              <a:ext uri="{FF2B5EF4-FFF2-40B4-BE49-F238E27FC236}">
                <a16:creationId xmlns:a16="http://schemas.microsoft.com/office/drawing/2014/main" id="{355C75F4-C5D1-40CE-95AA-C51CC5331C2D}"/>
              </a:ext>
            </a:extLst>
          </p:cNvPr>
          <p:cNvSpPr>
            <a:spLocks noGrp="1"/>
          </p:cNvSpPr>
          <p:nvPr>
            <p:ph idx="1"/>
          </p:nvPr>
        </p:nvSpPr>
        <p:spPr>
          <a:xfrm>
            <a:off x="1371600" y="2206257"/>
            <a:ext cx="9486901" cy="3540642"/>
          </a:xfrm>
        </p:spPr>
        <p:txBody>
          <a:bodyPr vert="horz" lIns="91440" tIns="45720" rIns="91440" bIns="45720" rtlCol="0" anchor="t">
            <a:normAutofit/>
          </a:bodyPr>
          <a:lstStyle/>
          <a:p>
            <a:pPr>
              <a:lnSpc>
                <a:spcPct val="90000"/>
              </a:lnSpc>
            </a:pPr>
            <a:r>
              <a:rPr lang="en-GB" sz="2000">
                <a:ea typeface="+mj-lt"/>
                <a:cs typeface="+mj-lt"/>
              </a:rPr>
              <a:t>The experience and symptoms of schizophrenia vary markedly – Two people with schizophrenia may present in very different ways and report very different experiences </a:t>
            </a:r>
            <a:endParaRPr lang="en-GB" sz="2000"/>
          </a:p>
          <a:p>
            <a:pPr>
              <a:lnSpc>
                <a:spcPct val="90000"/>
              </a:lnSpc>
            </a:pPr>
            <a:r>
              <a:rPr lang="en-GB" sz="2000">
                <a:ea typeface="+mj-lt"/>
                <a:cs typeface="+mj-lt"/>
              </a:rPr>
              <a:t>Degree to which symptoms effect daily functioning also vary  </a:t>
            </a:r>
            <a:endParaRPr lang="en-GB" sz="2000"/>
          </a:p>
          <a:p>
            <a:pPr>
              <a:lnSpc>
                <a:spcPct val="90000"/>
              </a:lnSpc>
            </a:pPr>
            <a:r>
              <a:rPr lang="en-GB" sz="2000">
                <a:ea typeface="+mj-lt"/>
                <a:cs typeface="+mj-lt"/>
              </a:rPr>
              <a:t>People diagnosed with schizophrenia respond to different medications (some fail to respond to any)  </a:t>
            </a:r>
            <a:endParaRPr lang="en-GB" sz="2000"/>
          </a:p>
          <a:p>
            <a:pPr>
              <a:lnSpc>
                <a:spcPct val="90000"/>
              </a:lnSpc>
            </a:pPr>
            <a:r>
              <a:rPr lang="en-GB" sz="2000">
                <a:ea typeface="+mj-lt"/>
                <a:cs typeface="+mj-lt"/>
              </a:rPr>
              <a:t>Suggests individual symptoms may have different causes and require different treatment </a:t>
            </a:r>
          </a:p>
          <a:p>
            <a:pPr>
              <a:lnSpc>
                <a:spcPct val="90000"/>
              </a:lnSpc>
            </a:pPr>
            <a:r>
              <a:rPr lang="en-GB" sz="2000">
                <a:ea typeface="+mj-lt"/>
                <a:cs typeface="+mj-lt"/>
              </a:rPr>
              <a:t>Suggests that there is not one underlying cause of Schizophrenia – but different disorders?</a:t>
            </a:r>
          </a:p>
        </p:txBody>
      </p:sp>
    </p:spTree>
    <p:extLst>
      <p:ext uri="{BB962C8B-B14F-4D97-AF65-F5344CB8AC3E}">
        <p14:creationId xmlns:p14="http://schemas.microsoft.com/office/powerpoint/2010/main" val="86884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BC959F-CAB6-4E23-81DE-E0BBF2B7E0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767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ED0C0D-8838-4B9B-A987-8FC83D4665F7}"/>
              </a:ext>
            </a:extLst>
          </p:cNvPr>
          <p:cNvSpPr>
            <a:spLocks noGrp="1"/>
          </p:cNvSpPr>
          <p:nvPr>
            <p:ph type="title"/>
          </p:nvPr>
        </p:nvSpPr>
        <p:spPr>
          <a:xfrm>
            <a:off x="685800" y="1371600"/>
            <a:ext cx="2742028" cy="4114800"/>
          </a:xfrm>
        </p:spPr>
        <p:txBody>
          <a:bodyPr anchor="ctr">
            <a:normAutofit/>
          </a:bodyPr>
          <a:lstStyle/>
          <a:p>
            <a:pPr algn="ctr"/>
            <a:r>
              <a:rPr lang="en-GB">
                <a:solidFill>
                  <a:schemeClr val="bg2"/>
                </a:solidFill>
              </a:rPr>
              <a:t>Contd..</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685800"/>
            <a:ext cx="67437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D7AB3B9-9320-462B-BAE7-AB1FC1D80011}"/>
              </a:ext>
            </a:extLst>
          </p:cNvPr>
          <p:cNvSpPr>
            <a:spLocks noGrp="1"/>
          </p:cNvSpPr>
          <p:nvPr>
            <p:ph idx="1"/>
          </p:nvPr>
        </p:nvSpPr>
        <p:spPr>
          <a:xfrm>
            <a:off x="5310963" y="1270591"/>
            <a:ext cx="5631357" cy="4364666"/>
          </a:xfrm>
        </p:spPr>
        <p:txBody>
          <a:bodyPr vert="horz" lIns="91440" tIns="45720" rIns="91440" bIns="45720" rtlCol="0" anchor="ctr">
            <a:normAutofit/>
          </a:bodyPr>
          <a:lstStyle/>
          <a:p>
            <a:r>
              <a:rPr lang="en-GB" sz="2000">
                <a:ea typeface="+mj-lt"/>
                <a:cs typeface="+mj-lt"/>
              </a:rPr>
              <a:t>Bentall (1993): the diagnosis of schizophrenia is not valid &amp; should be abandoned </a:t>
            </a:r>
          </a:p>
          <a:p>
            <a:r>
              <a:rPr lang="en-GB" sz="2000">
                <a:ea typeface="+mj-lt"/>
                <a:cs typeface="+mj-lt"/>
              </a:rPr>
              <a:t>Bennett (2003): </a:t>
            </a:r>
          </a:p>
          <a:p>
            <a:pPr lvl="1" indent="-342900"/>
            <a:r>
              <a:rPr lang="en-GB" sz="1600">
                <a:ea typeface="+mj-lt"/>
                <a:cs typeface="+mj-lt"/>
              </a:rPr>
              <a:t>better to look at the various symptoms of schizophrenia and each be treated as a disorder in its own right .</a:t>
            </a:r>
          </a:p>
          <a:p>
            <a:pPr lvl="1" indent="-342900"/>
            <a:r>
              <a:rPr lang="en-GB">
                <a:ea typeface="+mj-lt"/>
                <a:cs typeface="+mj-lt"/>
              </a:rPr>
              <a:t>need to better understand causes of Schizophrenia </a:t>
            </a:r>
          </a:p>
          <a:p>
            <a:pPr marL="342900" lvl="1" indent="0">
              <a:buNone/>
            </a:pPr>
            <a:r>
              <a:rPr lang="en-GB">
                <a:ea typeface="+mj-lt"/>
                <a:cs typeface="+mj-lt"/>
              </a:rPr>
              <a:t>Van </a:t>
            </a:r>
            <a:r>
              <a:rPr lang="en-GB" err="1">
                <a:ea typeface="+mj-lt"/>
                <a:cs typeface="+mj-lt"/>
              </a:rPr>
              <a:t>Os</a:t>
            </a:r>
            <a:r>
              <a:rPr lang="en-GB">
                <a:ea typeface="+mj-lt"/>
                <a:cs typeface="+mj-lt"/>
              </a:rPr>
              <a:t> (2009): should be re-named “salience disorder” to avoid stigma </a:t>
            </a:r>
            <a:endParaRPr lang="en-GB"/>
          </a:p>
          <a:p>
            <a:pPr marL="342900" lvl="1" indent="0">
              <a:buNone/>
            </a:pPr>
            <a:r>
              <a:rPr lang="en-GB">
                <a:ea typeface="+mj-lt"/>
                <a:cs typeface="+mj-lt"/>
              </a:rPr>
              <a:t>Paris (2013) – “we will have to wait for a better understanding of the illness before we are in a position to give it a better name” (p95)</a:t>
            </a:r>
            <a:endParaRPr lang="en-GB"/>
          </a:p>
        </p:txBody>
      </p:sp>
    </p:spTree>
    <p:extLst>
      <p:ext uri="{BB962C8B-B14F-4D97-AF65-F5344CB8AC3E}">
        <p14:creationId xmlns:p14="http://schemas.microsoft.com/office/powerpoint/2010/main" val="3404567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433CB3-EAB2-4842-A1DD-7BC051B55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unopened pill packets">
            <a:extLst>
              <a:ext uri="{FF2B5EF4-FFF2-40B4-BE49-F238E27FC236}">
                <a16:creationId xmlns:a16="http://schemas.microsoft.com/office/drawing/2014/main" id="{430FB434-1BF1-4239-847B-3648DEDF5C8F}"/>
              </a:ext>
            </a:extLst>
          </p:cNvPr>
          <p:cNvPicPr>
            <a:picLocks noChangeAspect="1"/>
          </p:cNvPicPr>
          <p:nvPr/>
        </p:nvPicPr>
        <p:blipFill rotWithShape="1">
          <a:blip r:embed="rId2"/>
          <a:srcRect t="5913" r="-2" b="8562"/>
          <a:stretch/>
        </p:blipFill>
        <p:spPr>
          <a:xfrm>
            <a:off x="1" y="10"/>
            <a:ext cx="12192000" cy="6857990"/>
          </a:xfrm>
          <a:prstGeom prst="rect">
            <a:avLst/>
          </a:prstGeom>
        </p:spPr>
      </p:pic>
      <p:sp>
        <p:nvSpPr>
          <p:cNvPr id="11" name="Rectangle 10">
            <a:extLst>
              <a:ext uri="{FF2B5EF4-FFF2-40B4-BE49-F238E27FC236}">
                <a16:creationId xmlns:a16="http://schemas.microsoft.com/office/drawing/2014/main" id="{A87376E7-9AC1-477E-9D52-27424009C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19945"/>
            <a:ext cx="12192000" cy="3138055"/>
          </a:xfrm>
          <a:prstGeom prst="rect">
            <a:avLst/>
          </a:prstGeom>
          <a:gradFill>
            <a:gsLst>
              <a:gs pos="47000">
                <a:srgbClr val="000000">
                  <a:alpha val="18000"/>
                </a:srgbClr>
              </a:gs>
              <a:gs pos="6000">
                <a:schemeClr val="tx1">
                  <a:alpha val="0"/>
                </a:scheme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4B4529-6ABB-4210-9379-8A24A88D21B4}"/>
              </a:ext>
            </a:extLst>
          </p:cNvPr>
          <p:cNvSpPr>
            <a:spLocks noGrp="1"/>
          </p:cNvSpPr>
          <p:nvPr>
            <p:ph type="title"/>
          </p:nvPr>
        </p:nvSpPr>
        <p:spPr>
          <a:xfrm>
            <a:off x="1371600" y="4114800"/>
            <a:ext cx="9486900" cy="1281544"/>
          </a:xfrm>
        </p:spPr>
        <p:txBody>
          <a:bodyPr vert="horz" lIns="91440" tIns="45720" rIns="91440" bIns="45720" rtlCol="0" anchor="b">
            <a:normAutofit/>
          </a:bodyPr>
          <a:lstStyle/>
          <a:p>
            <a:pPr algn="ctr"/>
            <a:r>
              <a:rPr lang="en-US" sz="3600" kern="1200" cap="all" spc="300" baseline="0">
                <a:solidFill>
                  <a:srgbClr val="FFFFFF"/>
                </a:solidFill>
                <a:latin typeface="+mj-lt"/>
                <a:ea typeface="+mj-ea"/>
                <a:cs typeface="+mj-cs"/>
              </a:rPr>
              <a:t>Treatment</a:t>
            </a:r>
          </a:p>
        </p:txBody>
      </p:sp>
    </p:spTree>
    <p:extLst>
      <p:ext uri="{BB962C8B-B14F-4D97-AF65-F5344CB8AC3E}">
        <p14:creationId xmlns:p14="http://schemas.microsoft.com/office/powerpoint/2010/main" val="3370241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353166-29A8-4660-BD2F-A80F58A833F8}"/>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Hospital treatment</a:t>
            </a:r>
          </a:p>
        </p:txBody>
      </p:sp>
      <p:sp>
        <p:nvSpPr>
          <p:cNvPr id="3" name="Content Placeholder 2">
            <a:extLst>
              <a:ext uri="{FF2B5EF4-FFF2-40B4-BE49-F238E27FC236}">
                <a16:creationId xmlns:a16="http://schemas.microsoft.com/office/drawing/2014/main" id="{81506432-A7D8-4A70-AC4D-65D3908B4A98}"/>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Some patients are chronically disturbed and require long-term institutional treatment. </a:t>
            </a:r>
          </a:p>
          <a:p>
            <a:r>
              <a:rPr lang="en-GB">
                <a:ea typeface="+mj-lt"/>
                <a:cs typeface="+mj-lt"/>
              </a:rPr>
              <a:t>Social learning programmes, sometimes called token economies, can be useful for these patients.  </a:t>
            </a:r>
          </a:p>
          <a:p>
            <a:r>
              <a:rPr lang="en-GB">
                <a:ea typeface="+mj-lt"/>
                <a:cs typeface="+mj-lt"/>
              </a:rPr>
              <a:t>Specific behavioural contingencies are put into place for all of the patients on a hospital ward. </a:t>
            </a:r>
          </a:p>
          <a:p>
            <a:r>
              <a:rPr lang="en-GB">
                <a:ea typeface="+mj-lt"/>
                <a:cs typeface="+mj-lt"/>
              </a:rPr>
              <a:t>Carefully structured inpatient programmes can have important positive effects for chronic schizophrenic patients.</a:t>
            </a:r>
            <a:endParaRPr lang="en-GB"/>
          </a:p>
        </p:txBody>
      </p:sp>
    </p:spTree>
    <p:extLst>
      <p:ext uri="{BB962C8B-B14F-4D97-AF65-F5344CB8AC3E}">
        <p14:creationId xmlns:p14="http://schemas.microsoft.com/office/powerpoint/2010/main" val="18743983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EDDE91-074C-4E67-BC00-BEB13C970E74}"/>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Biological treatments</a:t>
            </a:r>
          </a:p>
        </p:txBody>
      </p:sp>
      <p:sp>
        <p:nvSpPr>
          <p:cNvPr id="3" name="Content Placeholder 2">
            <a:extLst>
              <a:ext uri="{FF2B5EF4-FFF2-40B4-BE49-F238E27FC236}">
                <a16:creationId xmlns:a16="http://schemas.microsoft.com/office/drawing/2014/main" id="{2AF16FB6-36EF-426F-812E-2DC7CFB76FB6}"/>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Antipsychotic drugs </a:t>
            </a:r>
          </a:p>
          <a:p>
            <a:r>
              <a:rPr lang="en-GB">
                <a:ea typeface="+mj-lt"/>
                <a:cs typeface="+mj-lt"/>
              </a:rPr>
              <a:t>Electro-convulsive therapy – Was first treatment in past but limited use in present – </a:t>
            </a:r>
          </a:p>
          <a:p>
            <a:r>
              <a:rPr lang="en-GB" err="1">
                <a:ea typeface="+mj-lt"/>
                <a:cs typeface="+mj-lt"/>
              </a:rPr>
              <a:t>Tharyan</a:t>
            </a:r>
            <a:r>
              <a:rPr lang="en-GB">
                <a:ea typeface="+mj-lt"/>
                <a:cs typeface="+mj-lt"/>
              </a:rPr>
              <a:t> (2002): 50% showed some improvement compared to placebo in short-term but not longer term </a:t>
            </a:r>
          </a:p>
          <a:p>
            <a:r>
              <a:rPr lang="en-GB">
                <a:ea typeface="+mj-lt"/>
                <a:cs typeface="+mj-lt"/>
              </a:rPr>
              <a:t>– Less effective than antipsychotic medicine --</a:t>
            </a:r>
          </a:p>
          <a:p>
            <a:r>
              <a:rPr lang="en-GB">
                <a:ea typeface="+mj-lt"/>
                <a:cs typeface="+mj-lt"/>
                <a:hlinkClick r:id="rId2"/>
              </a:rPr>
              <a:t>ECT in Modern Psychiatry</a:t>
            </a:r>
            <a:endParaRPr lang="en-GB">
              <a:ea typeface="+mj-lt"/>
              <a:cs typeface="+mj-lt"/>
            </a:endParaRPr>
          </a:p>
          <a:p>
            <a:endParaRPr lang="en-GB">
              <a:ea typeface="+mj-lt"/>
              <a:cs typeface="+mj-lt"/>
            </a:endParaRPr>
          </a:p>
          <a:p>
            <a:r>
              <a:rPr lang="en-GB">
                <a:ea typeface="+mj-lt"/>
                <a:cs typeface="+mj-lt"/>
              </a:rPr>
              <a:t> (ECT for schizophrenia)</a:t>
            </a:r>
            <a:endParaRPr lang="en-GB"/>
          </a:p>
        </p:txBody>
      </p:sp>
    </p:spTree>
    <p:extLst>
      <p:ext uri="{BB962C8B-B14F-4D97-AF65-F5344CB8AC3E}">
        <p14:creationId xmlns:p14="http://schemas.microsoft.com/office/powerpoint/2010/main" val="365162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AC8E5-9320-4256-BE95-104327640A63}"/>
              </a:ext>
            </a:extLst>
          </p:cNvPr>
          <p:cNvSpPr>
            <a:spLocks noGrp="1"/>
          </p:cNvSpPr>
          <p:nvPr>
            <p:ph type="title"/>
          </p:nvPr>
        </p:nvSpPr>
        <p:spPr>
          <a:xfrm>
            <a:off x="797442" y="1371600"/>
            <a:ext cx="3870251" cy="4114800"/>
          </a:xfrm>
        </p:spPr>
        <p:txBody>
          <a:bodyPr anchor="ctr">
            <a:normAutofit/>
          </a:bodyPr>
          <a:lstStyle/>
          <a:p>
            <a:pPr algn="ctr"/>
            <a:r>
              <a:rPr lang="en-GB" sz="2200">
                <a:solidFill>
                  <a:schemeClr val="bg1"/>
                </a:solidFill>
              </a:rPr>
              <a:t>pharmacotherapy</a:t>
            </a:r>
          </a:p>
        </p:txBody>
      </p:sp>
      <p:sp>
        <p:nvSpPr>
          <p:cNvPr id="3" name="Content Placeholder 2">
            <a:extLst>
              <a:ext uri="{FF2B5EF4-FFF2-40B4-BE49-F238E27FC236}">
                <a16:creationId xmlns:a16="http://schemas.microsoft.com/office/drawing/2014/main" id="{D04E0723-0AA8-4801-95B6-96AEAA164359}"/>
              </a:ext>
            </a:extLst>
          </p:cNvPr>
          <p:cNvSpPr>
            <a:spLocks noGrp="1"/>
          </p:cNvSpPr>
          <p:nvPr>
            <p:ph idx="1"/>
          </p:nvPr>
        </p:nvSpPr>
        <p:spPr>
          <a:xfrm>
            <a:off x="6096000" y="568842"/>
            <a:ext cx="5426845" cy="5773479"/>
          </a:xfrm>
        </p:spPr>
        <p:txBody>
          <a:bodyPr vert="horz" lIns="91440" tIns="45720" rIns="91440" bIns="45720" rtlCol="0" anchor="ctr">
            <a:normAutofit/>
          </a:bodyPr>
          <a:lstStyle/>
          <a:p>
            <a:pPr>
              <a:lnSpc>
                <a:spcPct val="90000"/>
              </a:lnSpc>
            </a:pPr>
            <a:r>
              <a:rPr lang="en-GB" sz="2000">
                <a:ea typeface="+mj-lt"/>
                <a:cs typeface="+mj-lt"/>
              </a:rPr>
              <a:t>Reduce the severity of, and sometimes eliminate, psychotic symptoms.</a:t>
            </a:r>
          </a:p>
          <a:p>
            <a:pPr>
              <a:lnSpc>
                <a:spcPct val="90000"/>
              </a:lnSpc>
            </a:pPr>
            <a:r>
              <a:rPr lang="en-GB" sz="2000">
                <a:ea typeface="+mj-lt"/>
                <a:cs typeface="+mj-lt"/>
              </a:rPr>
              <a:t>All antipsychotic medications act by blocking dopamine receptors in the cortical and limbic areas of the brain.  </a:t>
            </a:r>
          </a:p>
          <a:p>
            <a:pPr>
              <a:lnSpc>
                <a:spcPct val="90000"/>
              </a:lnSpc>
            </a:pPr>
            <a:r>
              <a:rPr lang="en-GB" sz="2000">
                <a:ea typeface="+mj-lt"/>
                <a:cs typeface="+mj-lt"/>
              </a:rPr>
              <a:t>They also affect a number of other neurotransmitters, including serotonin, norepinephrine, and acetylcholine</a:t>
            </a:r>
          </a:p>
          <a:p>
            <a:pPr>
              <a:lnSpc>
                <a:spcPct val="90000"/>
              </a:lnSpc>
            </a:pPr>
            <a:r>
              <a:rPr lang="en-GB" sz="2000">
                <a:ea typeface="+mj-lt"/>
                <a:cs typeface="+mj-lt"/>
              </a:rPr>
              <a:t>Control the positive symptoms of schizophrenia  </a:t>
            </a:r>
          </a:p>
          <a:p>
            <a:pPr>
              <a:lnSpc>
                <a:spcPct val="90000"/>
              </a:lnSpc>
            </a:pPr>
            <a:r>
              <a:rPr lang="en-GB" sz="2000">
                <a:ea typeface="+mj-lt"/>
                <a:cs typeface="+mj-lt"/>
              </a:rPr>
              <a:t>Sedative effect of most antipsychotic drugs  </a:t>
            </a:r>
            <a:endParaRPr lang="en-GB" sz="2000" err="1">
              <a:ea typeface="+mj-lt"/>
              <a:cs typeface="+mj-lt"/>
            </a:endParaRPr>
          </a:p>
          <a:p>
            <a:pPr>
              <a:lnSpc>
                <a:spcPct val="90000"/>
              </a:lnSpc>
            </a:pPr>
            <a:r>
              <a:rPr lang="en-GB" sz="2000">
                <a:ea typeface="+mj-lt"/>
                <a:cs typeface="+mj-lt"/>
              </a:rPr>
              <a:t>Dramatically reduce average hospital stay </a:t>
            </a:r>
          </a:p>
          <a:p>
            <a:pPr>
              <a:lnSpc>
                <a:spcPct val="90000"/>
              </a:lnSpc>
            </a:pPr>
            <a:r>
              <a:rPr lang="en-GB" sz="2000">
                <a:ea typeface="+mj-lt"/>
                <a:cs typeface="+mj-lt"/>
              </a:rPr>
              <a:t>Sarti &amp;</a:t>
            </a:r>
            <a:r>
              <a:rPr lang="en-GB" sz="2000" err="1">
                <a:ea typeface="+mj-lt"/>
                <a:cs typeface="+mj-lt"/>
              </a:rPr>
              <a:t>Cournos</a:t>
            </a:r>
            <a:r>
              <a:rPr lang="en-GB" sz="2000">
                <a:ea typeface="+mj-lt"/>
                <a:cs typeface="+mj-lt"/>
              </a:rPr>
              <a:t> (1990): delay rather prevent relapse  </a:t>
            </a:r>
          </a:p>
          <a:p>
            <a:pPr>
              <a:lnSpc>
                <a:spcPct val="90000"/>
              </a:lnSpc>
            </a:pPr>
            <a:r>
              <a:rPr lang="en-GB" sz="2000">
                <a:ea typeface="+mj-lt"/>
                <a:cs typeface="+mj-lt"/>
              </a:rPr>
              <a:t>Side-effects </a:t>
            </a:r>
          </a:p>
          <a:p>
            <a:pPr>
              <a:lnSpc>
                <a:spcPct val="90000"/>
              </a:lnSpc>
            </a:pPr>
            <a:r>
              <a:rPr lang="en-GB" sz="2000">
                <a:ea typeface="+mj-lt"/>
                <a:cs typeface="+mj-lt"/>
              </a:rPr>
              <a:t>Low-adherance</a:t>
            </a:r>
            <a:endParaRPr lang="en-GB" sz="2000"/>
          </a:p>
        </p:txBody>
      </p:sp>
    </p:spTree>
    <p:extLst>
      <p:ext uri="{BB962C8B-B14F-4D97-AF65-F5344CB8AC3E}">
        <p14:creationId xmlns:p14="http://schemas.microsoft.com/office/powerpoint/2010/main" val="708690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93CC2D-7E5E-4535-A45E-B09C413C1240}"/>
              </a:ext>
            </a:extLst>
          </p:cNvPr>
          <p:cNvSpPr>
            <a:spLocks noGrp="1"/>
          </p:cNvSpPr>
          <p:nvPr>
            <p:ph type="title"/>
          </p:nvPr>
        </p:nvSpPr>
        <p:spPr>
          <a:xfrm>
            <a:off x="1371599" y="1010097"/>
            <a:ext cx="9486901" cy="1010088"/>
          </a:xfrm>
        </p:spPr>
        <p:txBody>
          <a:bodyPr anchor="b">
            <a:normAutofit/>
          </a:bodyPr>
          <a:lstStyle/>
          <a:p>
            <a:pPr algn="ctr"/>
            <a:r>
              <a:rPr lang="en-GB"/>
              <a:t>Community treatment</a:t>
            </a:r>
          </a:p>
        </p:txBody>
      </p:sp>
      <p:sp>
        <p:nvSpPr>
          <p:cNvPr id="3" name="Content Placeholder 2">
            <a:extLst>
              <a:ext uri="{FF2B5EF4-FFF2-40B4-BE49-F238E27FC236}">
                <a16:creationId xmlns:a16="http://schemas.microsoft.com/office/drawing/2014/main" id="{0FE0599D-A005-42C1-A316-CC613AFC3FA7}"/>
              </a:ext>
            </a:extLst>
          </p:cNvPr>
          <p:cNvSpPr>
            <a:spLocks noGrp="1"/>
          </p:cNvSpPr>
          <p:nvPr>
            <p:ph idx="1"/>
          </p:nvPr>
        </p:nvSpPr>
        <p:spPr>
          <a:xfrm>
            <a:off x="1371600" y="2206257"/>
            <a:ext cx="9486901" cy="3540642"/>
          </a:xfrm>
        </p:spPr>
        <p:txBody>
          <a:bodyPr vert="horz" lIns="91440" tIns="45720" rIns="91440" bIns="45720" rtlCol="0">
            <a:normAutofit/>
          </a:bodyPr>
          <a:lstStyle/>
          <a:p>
            <a:r>
              <a:rPr lang="en-GB">
                <a:ea typeface="+mj-lt"/>
                <a:cs typeface="+mj-lt"/>
              </a:rPr>
              <a:t>A psychosocial intervention that is delivered by an interdisciplinary team of clinicians. </a:t>
            </a:r>
          </a:p>
          <a:p>
            <a:r>
              <a:rPr lang="en-GB">
                <a:ea typeface="+mj-lt"/>
                <a:cs typeface="+mj-lt"/>
              </a:rPr>
              <a:t>They provide a combination of psychological treatments—including education, support, skills training, and rehabilitation—as well as medication.</a:t>
            </a:r>
            <a:endParaRPr lang="en-GB"/>
          </a:p>
        </p:txBody>
      </p:sp>
    </p:spTree>
    <p:extLst>
      <p:ext uri="{BB962C8B-B14F-4D97-AF65-F5344CB8AC3E}">
        <p14:creationId xmlns:p14="http://schemas.microsoft.com/office/powerpoint/2010/main" val="2457507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DD9A47-32C3-455F-8611-13CA2328DC62}"/>
              </a:ext>
            </a:extLst>
          </p:cNvPr>
          <p:cNvSpPr>
            <a:spLocks noGrp="1"/>
          </p:cNvSpPr>
          <p:nvPr>
            <p:ph type="title"/>
          </p:nvPr>
        </p:nvSpPr>
        <p:spPr>
          <a:xfrm>
            <a:off x="1371599" y="1010097"/>
            <a:ext cx="9486901" cy="1010088"/>
          </a:xfrm>
        </p:spPr>
        <p:txBody>
          <a:bodyPr anchor="b">
            <a:normAutofit/>
          </a:bodyPr>
          <a:lstStyle/>
          <a:p>
            <a:pPr algn="ctr"/>
            <a:r>
              <a:rPr lang="en-GB"/>
              <a:t>Psychological treatments</a:t>
            </a:r>
          </a:p>
        </p:txBody>
      </p:sp>
      <p:sp>
        <p:nvSpPr>
          <p:cNvPr id="3" name="Content Placeholder 2">
            <a:extLst>
              <a:ext uri="{FF2B5EF4-FFF2-40B4-BE49-F238E27FC236}">
                <a16:creationId xmlns:a16="http://schemas.microsoft.com/office/drawing/2014/main" id="{340F1806-F97A-4DA6-9208-11DD7AAD04EB}"/>
              </a:ext>
            </a:extLst>
          </p:cNvPr>
          <p:cNvSpPr>
            <a:spLocks noGrp="1"/>
          </p:cNvSpPr>
          <p:nvPr>
            <p:ph idx="1"/>
          </p:nvPr>
        </p:nvSpPr>
        <p:spPr>
          <a:xfrm>
            <a:off x="1371600" y="2206257"/>
            <a:ext cx="9486901" cy="3540642"/>
          </a:xfrm>
        </p:spPr>
        <p:txBody>
          <a:bodyPr vert="horz" lIns="91440" tIns="45720" rIns="91440" bIns="45720" rtlCol="0">
            <a:normAutofit/>
          </a:bodyPr>
          <a:lstStyle/>
          <a:p>
            <a:r>
              <a:rPr lang="en-GB">
                <a:ea typeface="+mj-lt"/>
                <a:cs typeface="+mj-lt"/>
              </a:rPr>
              <a:t>Focus on teaching communication and living skills and reducing isolation in people with schizophrenia </a:t>
            </a:r>
          </a:p>
          <a:p>
            <a:r>
              <a:rPr lang="en-GB">
                <a:ea typeface="+mj-lt"/>
                <a:cs typeface="+mj-lt"/>
              </a:rPr>
              <a:t>Behavioural: operant conditioning, </a:t>
            </a:r>
            <a:r>
              <a:rPr lang="en-GB" err="1">
                <a:ea typeface="+mj-lt"/>
                <a:cs typeface="+mj-lt"/>
              </a:rPr>
              <a:t>modeling</a:t>
            </a:r>
            <a:r>
              <a:rPr lang="en-GB">
                <a:ea typeface="+mj-lt"/>
                <a:cs typeface="+mj-lt"/>
              </a:rPr>
              <a:t>, </a:t>
            </a:r>
          </a:p>
          <a:p>
            <a:r>
              <a:rPr lang="en-GB">
                <a:ea typeface="+mj-lt"/>
                <a:cs typeface="+mj-lt"/>
              </a:rPr>
              <a:t>Cognitive: Recognition of demoralizing attitudes they may have toward their illness, </a:t>
            </a:r>
          </a:p>
          <a:p>
            <a:r>
              <a:rPr lang="en-GB">
                <a:ea typeface="+mj-lt"/>
                <a:cs typeface="+mj-lt"/>
              </a:rPr>
              <a:t>Family interventions: family therapy, token economies  </a:t>
            </a:r>
          </a:p>
          <a:p>
            <a:r>
              <a:rPr lang="en-GB">
                <a:ea typeface="+mj-lt"/>
                <a:cs typeface="+mj-lt"/>
              </a:rPr>
              <a:t>Social Interventions: self-help groups, assertive community treatment programs.</a:t>
            </a:r>
            <a:endParaRPr lang="en-GB"/>
          </a:p>
        </p:txBody>
      </p:sp>
    </p:spTree>
    <p:extLst>
      <p:ext uri="{BB962C8B-B14F-4D97-AF65-F5344CB8AC3E}">
        <p14:creationId xmlns:p14="http://schemas.microsoft.com/office/powerpoint/2010/main" val="1042928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7BCD83-426B-4435-AAE5-10915C870591}"/>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Summary</a:t>
            </a:r>
          </a:p>
        </p:txBody>
      </p:sp>
      <p:sp>
        <p:nvSpPr>
          <p:cNvPr id="3" name="Content Placeholder 2">
            <a:extLst>
              <a:ext uri="{FF2B5EF4-FFF2-40B4-BE49-F238E27FC236}">
                <a16:creationId xmlns:a16="http://schemas.microsoft.com/office/drawing/2014/main" id="{11C37AC7-29E3-495E-BA9D-09A9694FA2EF}"/>
              </a:ext>
            </a:extLst>
          </p:cNvPr>
          <p:cNvSpPr>
            <a:spLocks noGrp="1"/>
          </p:cNvSpPr>
          <p:nvPr>
            <p:ph idx="1"/>
          </p:nvPr>
        </p:nvSpPr>
        <p:spPr>
          <a:xfrm>
            <a:off x="6096000" y="568842"/>
            <a:ext cx="5426845" cy="5773479"/>
          </a:xfrm>
        </p:spPr>
        <p:txBody>
          <a:bodyPr vert="horz" lIns="91440" tIns="45720" rIns="91440" bIns="45720" rtlCol="0" anchor="ctr">
            <a:normAutofit/>
          </a:bodyPr>
          <a:lstStyle/>
          <a:p>
            <a:pPr>
              <a:lnSpc>
                <a:spcPct val="90000"/>
              </a:lnSpc>
            </a:pPr>
            <a:r>
              <a:rPr lang="en-GB"/>
              <a:t>Schizophrenia is one of the most server disabling mental health disorders</a:t>
            </a:r>
          </a:p>
          <a:p>
            <a:pPr>
              <a:lnSpc>
                <a:spcPct val="90000"/>
              </a:lnSpc>
            </a:pPr>
            <a:r>
              <a:rPr lang="en-GB"/>
              <a:t>Concerns over nature and classification of schizophrenia</a:t>
            </a:r>
          </a:p>
          <a:p>
            <a:pPr>
              <a:lnSpc>
                <a:spcPct val="90000"/>
              </a:lnSpc>
            </a:pPr>
            <a:r>
              <a:rPr lang="en-GB"/>
              <a:t>Course and treatment effectiveness for schizophrenia varies widely across individuals</a:t>
            </a:r>
          </a:p>
          <a:p>
            <a:pPr>
              <a:lnSpc>
                <a:spcPct val="90000"/>
              </a:lnSpc>
            </a:pPr>
            <a:r>
              <a:rPr lang="en-GB"/>
              <a:t>No one causal factor: a number of potential biological, social and psychological risk factors have been identified</a:t>
            </a:r>
          </a:p>
          <a:p>
            <a:pPr>
              <a:lnSpc>
                <a:spcPct val="90000"/>
              </a:lnSpc>
            </a:pPr>
            <a:r>
              <a:rPr lang="en-GB"/>
              <a:t>Different courses and effectiveness of treatment further reflect these</a:t>
            </a:r>
          </a:p>
          <a:p>
            <a:pPr>
              <a:lnSpc>
                <a:spcPct val="90000"/>
              </a:lnSpc>
            </a:pPr>
            <a:r>
              <a:rPr lang="en-GB"/>
              <a:t>Complexities!</a:t>
            </a:r>
          </a:p>
        </p:txBody>
      </p:sp>
    </p:spTree>
    <p:extLst>
      <p:ext uri="{BB962C8B-B14F-4D97-AF65-F5344CB8AC3E}">
        <p14:creationId xmlns:p14="http://schemas.microsoft.com/office/powerpoint/2010/main" val="14270382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FB7DE9-F562-4290-99B7-8C2189D61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337CC61-9E93-4D80-9F1C-12CE9A0C0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B354F8A8-7D5A-4944-8B6C-36BBF5C0F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BF3776-FA4C-4E82-81AB-FC03CF33797C}"/>
              </a:ext>
            </a:extLst>
          </p:cNvPr>
          <p:cNvSpPr>
            <a:spLocks noGrp="1"/>
          </p:cNvSpPr>
          <p:nvPr>
            <p:ph type="title"/>
          </p:nvPr>
        </p:nvSpPr>
        <p:spPr>
          <a:xfrm>
            <a:off x="2057400" y="3687878"/>
            <a:ext cx="8115299" cy="1265404"/>
          </a:xfrm>
        </p:spPr>
        <p:txBody>
          <a:bodyPr vert="horz" lIns="91440" tIns="45720" rIns="91440" bIns="45720" rtlCol="0" anchor="b">
            <a:normAutofit/>
          </a:bodyPr>
          <a:lstStyle/>
          <a:p>
            <a:pPr algn="ctr"/>
            <a:r>
              <a:rPr lang="en-US" sz="3600" kern="1200" cap="all" spc="300" baseline="0" dirty="0">
                <a:solidFill>
                  <a:schemeClr val="tx2"/>
                </a:solidFill>
                <a:latin typeface="+mj-lt"/>
                <a:ea typeface="+mj-ea"/>
                <a:cs typeface="+mj-cs"/>
              </a:rPr>
              <a:t>Depression and mood disorders</a:t>
            </a:r>
          </a:p>
        </p:txBody>
      </p:sp>
      <p:pic>
        <p:nvPicPr>
          <p:cNvPr id="4" name="Picture 4">
            <a:extLst>
              <a:ext uri="{FF2B5EF4-FFF2-40B4-BE49-F238E27FC236}">
                <a16:creationId xmlns:a16="http://schemas.microsoft.com/office/drawing/2014/main" id="{B24CF09E-59ED-4B0B-B2A0-759105F60FB0}"/>
              </a:ext>
            </a:extLst>
          </p:cNvPr>
          <p:cNvPicPr>
            <a:picLocks noGrp="1" noChangeAspect="1"/>
          </p:cNvPicPr>
          <p:nvPr>
            <p:ph idx="1"/>
          </p:nvPr>
        </p:nvPicPr>
        <p:blipFill>
          <a:blip r:embed="rId2"/>
          <a:stretch>
            <a:fillRect/>
          </a:stretch>
        </p:blipFill>
        <p:spPr>
          <a:xfrm>
            <a:off x="3865239" y="1371600"/>
            <a:ext cx="4447454" cy="2223727"/>
          </a:xfrm>
          <a:prstGeom prst="rect">
            <a:avLst/>
          </a:prstGeom>
        </p:spPr>
      </p:pic>
    </p:spTree>
    <p:extLst>
      <p:ext uri="{BB962C8B-B14F-4D97-AF65-F5344CB8AC3E}">
        <p14:creationId xmlns:p14="http://schemas.microsoft.com/office/powerpoint/2010/main" val="571694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9EA294-3251-428D-B37A-5F878B877216}"/>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Major depression - diagnosis</a:t>
            </a:r>
          </a:p>
        </p:txBody>
      </p:sp>
      <p:sp>
        <p:nvSpPr>
          <p:cNvPr id="3" name="Content Placeholder 2">
            <a:extLst>
              <a:ext uri="{FF2B5EF4-FFF2-40B4-BE49-F238E27FC236}">
                <a16:creationId xmlns:a16="http://schemas.microsoft.com/office/drawing/2014/main" id="{F22C76BE-E5BC-4FFB-85F6-BA24ED9C6D19}"/>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DSM-5 changes to categorisation and diagnosis of major depression • </a:t>
            </a:r>
          </a:p>
          <a:p>
            <a:r>
              <a:rPr lang="en-GB">
                <a:ea typeface="+mj-lt"/>
                <a:cs typeface="+mj-lt"/>
              </a:rPr>
              <a:t>New criteria for major depressive episode </a:t>
            </a:r>
          </a:p>
          <a:p>
            <a:pPr marL="0" indent="0">
              <a:buNone/>
            </a:pPr>
            <a:r>
              <a:rPr lang="en-GB">
                <a:ea typeface="+mj-lt"/>
                <a:cs typeface="+mj-lt"/>
              </a:rPr>
              <a:t>➢5 or more symptoms in 2-week period  </a:t>
            </a:r>
          </a:p>
          <a:p>
            <a:r>
              <a:rPr lang="en-GB">
                <a:ea typeface="+mj-lt"/>
                <a:cs typeface="+mj-lt"/>
              </a:rPr>
              <a:t>Two main types of depressive disorder defined:</a:t>
            </a:r>
          </a:p>
          <a:p>
            <a:r>
              <a:rPr lang="en-GB">
                <a:ea typeface="+mj-lt"/>
                <a:cs typeface="+mj-lt"/>
              </a:rPr>
              <a:t> ➢Major depressive disorder, single episode</a:t>
            </a:r>
          </a:p>
          <a:p>
            <a:r>
              <a:rPr lang="en-GB">
                <a:ea typeface="+mj-lt"/>
                <a:cs typeface="+mj-lt"/>
              </a:rPr>
              <a:t> ➢Major depressive disorder, recurrent  </a:t>
            </a:r>
          </a:p>
          <a:p>
            <a:r>
              <a:rPr lang="en-GB">
                <a:ea typeface="+mj-lt"/>
                <a:cs typeface="+mj-lt"/>
              </a:rPr>
              <a:t>Diagnosis is a controversial issue</a:t>
            </a:r>
            <a:endParaRPr lang="en-GB"/>
          </a:p>
        </p:txBody>
      </p:sp>
    </p:spTree>
    <p:extLst>
      <p:ext uri="{BB962C8B-B14F-4D97-AF65-F5344CB8AC3E}">
        <p14:creationId xmlns:p14="http://schemas.microsoft.com/office/powerpoint/2010/main" val="8656343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827FED-3469-455D-95BB-8688FFEDD7D7}"/>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Major depression - diagnosis</a:t>
            </a:r>
          </a:p>
        </p:txBody>
      </p:sp>
      <p:sp>
        <p:nvSpPr>
          <p:cNvPr id="3" name="Content Placeholder 2">
            <a:extLst>
              <a:ext uri="{FF2B5EF4-FFF2-40B4-BE49-F238E27FC236}">
                <a16:creationId xmlns:a16="http://schemas.microsoft.com/office/drawing/2014/main" id="{43B12DA4-DEFD-4BCD-825D-EA4791B05CA4}"/>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Problematic diagnosis:</a:t>
            </a:r>
          </a:p>
          <a:p>
            <a:r>
              <a:rPr lang="en-GB">
                <a:ea typeface="+mj-lt"/>
                <a:cs typeface="+mj-lt"/>
              </a:rPr>
              <a:t> ➢Degrees of distress and meeting criteria</a:t>
            </a:r>
          </a:p>
          <a:p>
            <a:r>
              <a:rPr lang="en-GB">
                <a:ea typeface="+mj-lt"/>
                <a:cs typeface="+mj-lt"/>
              </a:rPr>
              <a:t> ➢Overdiagnosis </a:t>
            </a:r>
          </a:p>
          <a:p>
            <a:r>
              <a:rPr lang="en-GB">
                <a:ea typeface="+mj-lt"/>
                <a:cs typeface="+mj-lt"/>
              </a:rPr>
              <a:t>➢Risk of medicalisation</a:t>
            </a:r>
          </a:p>
          <a:p>
            <a:r>
              <a:rPr lang="en-GB">
                <a:ea typeface="+mj-lt"/>
                <a:cs typeface="+mj-lt"/>
              </a:rPr>
              <a:t> Comorbidity: </a:t>
            </a:r>
          </a:p>
          <a:p>
            <a:r>
              <a:rPr lang="en-GB">
                <a:ea typeface="+mj-lt"/>
                <a:cs typeface="+mj-lt"/>
              </a:rPr>
              <a:t>➢Mixed anxiety/depressive disorder</a:t>
            </a:r>
            <a:endParaRPr lang="en-GB"/>
          </a:p>
        </p:txBody>
      </p:sp>
    </p:spTree>
    <p:extLst>
      <p:ext uri="{BB962C8B-B14F-4D97-AF65-F5344CB8AC3E}">
        <p14:creationId xmlns:p14="http://schemas.microsoft.com/office/powerpoint/2010/main" val="814159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151D3-3F83-4652-83DA-EDF7B475DA23}"/>
              </a:ext>
            </a:extLst>
          </p:cNvPr>
          <p:cNvSpPr>
            <a:spLocks noGrp="1"/>
          </p:cNvSpPr>
          <p:nvPr>
            <p:ph type="title"/>
          </p:nvPr>
        </p:nvSpPr>
        <p:spPr>
          <a:xfrm>
            <a:off x="1371599" y="1010097"/>
            <a:ext cx="9486901" cy="1010088"/>
          </a:xfrm>
        </p:spPr>
        <p:txBody>
          <a:bodyPr anchor="b">
            <a:normAutofit/>
          </a:bodyPr>
          <a:lstStyle/>
          <a:p>
            <a:pPr algn="ctr"/>
            <a:r>
              <a:rPr lang="en-GB"/>
              <a:t>Major depression - prevalence</a:t>
            </a:r>
          </a:p>
        </p:txBody>
      </p:sp>
      <p:sp>
        <p:nvSpPr>
          <p:cNvPr id="3" name="Content Placeholder 2">
            <a:extLst>
              <a:ext uri="{FF2B5EF4-FFF2-40B4-BE49-F238E27FC236}">
                <a16:creationId xmlns:a16="http://schemas.microsoft.com/office/drawing/2014/main" id="{3BC96CBF-9E0E-4D0D-9488-92390CCC166D}"/>
              </a:ext>
            </a:extLst>
          </p:cNvPr>
          <p:cNvSpPr>
            <a:spLocks noGrp="1"/>
          </p:cNvSpPr>
          <p:nvPr>
            <p:ph idx="1"/>
          </p:nvPr>
        </p:nvSpPr>
        <p:spPr>
          <a:xfrm>
            <a:off x="1371600" y="2206257"/>
            <a:ext cx="9486901" cy="3540642"/>
          </a:xfrm>
        </p:spPr>
        <p:txBody>
          <a:bodyPr vert="horz" lIns="91440" tIns="45720" rIns="91440" bIns="45720" rtlCol="0">
            <a:normAutofit/>
          </a:bodyPr>
          <a:lstStyle/>
          <a:p>
            <a:r>
              <a:rPr lang="en-GB">
                <a:ea typeface="+mj-lt"/>
                <a:cs typeface="+mj-lt"/>
              </a:rPr>
              <a:t>Most widely prevalent of psychopathologies (second cause of illness in 2020) </a:t>
            </a:r>
          </a:p>
          <a:p>
            <a:r>
              <a:rPr lang="en-GB">
                <a:ea typeface="+mj-lt"/>
                <a:cs typeface="+mj-lt"/>
              </a:rPr>
              <a:t>Contributes 12% to nonfatal global disease burden </a:t>
            </a:r>
          </a:p>
          <a:p>
            <a:r>
              <a:rPr lang="en-GB">
                <a:ea typeface="+mj-lt"/>
                <a:cs typeface="+mj-lt"/>
              </a:rPr>
              <a:t>Mixed anxiety &amp; depression is the most common mental disorder in Britain, with 7.8% of people meeting criteria for diagnosis  </a:t>
            </a:r>
          </a:p>
          <a:p>
            <a:r>
              <a:rPr lang="en-GB">
                <a:ea typeface="+mj-lt"/>
                <a:cs typeface="+mj-lt"/>
              </a:rPr>
              <a:t>4-10% of people in England will experience depression in their lifetime.</a:t>
            </a:r>
            <a:endParaRPr lang="en-GB"/>
          </a:p>
        </p:txBody>
      </p:sp>
    </p:spTree>
    <p:extLst>
      <p:ext uri="{BB962C8B-B14F-4D97-AF65-F5344CB8AC3E}">
        <p14:creationId xmlns:p14="http://schemas.microsoft.com/office/powerpoint/2010/main" val="1621681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F9146B-4CCD-4CDB-AB9C-458005307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668DB9-8907-410C-B25D-8D5036351E09}"/>
              </a:ext>
            </a:extLst>
          </p:cNvPr>
          <p:cNvSpPr>
            <a:spLocks noGrp="1"/>
          </p:cNvSpPr>
          <p:nvPr>
            <p:ph type="title"/>
          </p:nvPr>
        </p:nvSpPr>
        <p:spPr>
          <a:xfrm>
            <a:off x="1371599" y="1010097"/>
            <a:ext cx="9486901" cy="1010088"/>
          </a:xfrm>
        </p:spPr>
        <p:txBody>
          <a:bodyPr anchor="b">
            <a:normAutofit/>
          </a:bodyPr>
          <a:lstStyle/>
          <a:p>
            <a:pPr algn="ctr"/>
            <a:r>
              <a:rPr lang="en-GB"/>
              <a:t>Major depression - prevalence</a:t>
            </a:r>
          </a:p>
        </p:txBody>
      </p:sp>
      <p:sp>
        <p:nvSpPr>
          <p:cNvPr id="3" name="Content Placeholder 2">
            <a:extLst>
              <a:ext uri="{FF2B5EF4-FFF2-40B4-BE49-F238E27FC236}">
                <a16:creationId xmlns:a16="http://schemas.microsoft.com/office/drawing/2014/main" id="{1D2F9BCD-03C0-4104-805C-E09F81A35B7D}"/>
              </a:ext>
            </a:extLst>
          </p:cNvPr>
          <p:cNvSpPr>
            <a:spLocks noGrp="1"/>
          </p:cNvSpPr>
          <p:nvPr>
            <p:ph idx="1"/>
          </p:nvPr>
        </p:nvSpPr>
        <p:spPr>
          <a:xfrm>
            <a:off x="1371600" y="2206257"/>
            <a:ext cx="9486901" cy="3540642"/>
          </a:xfrm>
        </p:spPr>
        <p:txBody>
          <a:bodyPr vert="horz" lIns="91440" tIns="45720" rIns="91440" bIns="45720" rtlCol="0">
            <a:normAutofit/>
          </a:bodyPr>
          <a:lstStyle/>
          <a:p>
            <a:r>
              <a:rPr lang="en-GB">
                <a:ea typeface="+mj-lt"/>
                <a:cs typeface="+mj-lt"/>
              </a:rPr>
              <a:t>Common mental health problems such as depression and anxiety are distributed according to a gradient of economic disadvantage across society.</a:t>
            </a:r>
          </a:p>
          <a:p>
            <a:r>
              <a:rPr lang="en-GB">
                <a:ea typeface="+mj-lt"/>
                <a:cs typeface="+mj-lt"/>
              </a:rPr>
              <a:t>Mixed anxiety and depression has been estimated to cause one fifth of days lost from work in Britain. </a:t>
            </a:r>
          </a:p>
          <a:p>
            <a:r>
              <a:rPr lang="en-GB">
                <a:ea typeface="+mj-lt"/>
                <a:cs typeface="+mj-lt"/>
              </a:rPr>
              <a:t>Steady increase in incidence since 1915 </a:t>
            </a:r>
          </a:p>
          <a:p>
            <a:r>
              <a:rPr lang="en-GB">
                <a:ea typeface="+mj-lt"/>
                <a:cs typeface="+mj-lt"/>
              </a:rPr>
              <a:t>Age of onset has decreased to around 27 years • Gender differences </a:t>
            </a:r>
            <a:endParaRPr lang="en-GB"/>
          </a:p>
        </p:txBody>
      </p:sp>
    </p:spTree>
    <p:extLst>
      <p:ext uri="{BB962C8B-B14F-4D97-AF65-F5344CB8AC3E}">
        <p14:creationId xmlns:p14="http://schemas.microsoft.com/office/powerpoint/2010/main" val="1670680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C4B561-3C27-4717-BC06-8D4EE3154F14}"/>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Major Depression – biological theories</a:t>
            </a:r>
          </a:p>
        </p:txBody>
      </p:sp>
      <p:sp>
        <p:nvSpPr>
          <p:cNvPr id="3" name="Content Placeholder 2">
            <a:extLst>
              <a:ext uri="{FF2B5EF4-FFF2-40B4-BE49-F238E27FC236}">
                <a16:creationId xmlns:a16="http://schemas.microsoft.com/office/drawing/2014/main" id="{D3ADC415-DE59-4F77-9C06-6DAE1E725E4C}"/>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Genetic factors</a:t>
            </a:r>
          </a:p>
          <a:p>
            <a:r>
              <a:rPr lang="en-GB">
                <a:ea typeface="+mj-lt"/>
                <a:cs typeface="+mj-lt"/>
              </a:rPr>
              <a:t> ➢Strong evidence of inherited component</a:t>
            </a:r>
          </a:p>
          <a:p>
            <a:r>
              <a:rPr lang="en-GB">
                <a:ea typeface="+mj-lt"/>
                <a:cs typeface="+mj-lt"/>
              </a:rPr>
              <a:t> ➢Specific pathways still unknown •</a:t>
            </a:r>
          </a:p>
          <a:p>
            <a:r>
              <a:rPr lang="en-GB">
                <a:ea typeface="+mj-lt"/>
                <a:cs typeface="+mj-lt"/>
              </a:rPr>
              <a:t> Neurochemical factors:</a:t>
            </a:r>
          </a:p>
          <a:p>
            <a:r>
              <a:rPr lang="en-GB">
                <a:ea typeface="+mj-lt"/>
                <a:cs typeface="+mj-lt"/>
              </a:rPr>
              <a:t> ➢Reliable association with neurotransmitter abnormality (serotonin, norepinephrine and dopamine)</a:t>
            </a:r>
          </a:p>
          <a:p>
            <a:r>
              <a:rPr lang="en-GB">
                <a:ea typeface="+mj-lt"/>
                <a:cs typeface="+mj-lt"/>
              </a:rPr>
              <a:t> ➢Drugs developed have significantly alleviated symptoms: tricyclics; monoamine oxidase inhibitors; selective serotonin reuptake inhibitors</a:t>
            </a:r>
            <a:endParaRPr lang="en-GB"/>
          </a:p>
        </p:txBody>
      </p:sp>
    </p:spTree>
    <p:extLst>
      <p:ext uri="{BB962C8B-B14F-4D97-AF65-F5344CB8AC3E}">
        <p14:creationId xmlns:p14="http://schemas.microsoft.com/office/powerpoint/2010/main" val="262560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B2305D-3D50-4FEA-A155-8C2A1E46CE39}"/>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Major depression – biological theories</a:t>
            </a:r>
          </a:p>
        </p:txBody>
      </p:sp>
      <p:sp>
        <p:nvSpPr>
          <p:cNvPr id="3" name="Content Placeholder 2">
            <a:extLst>
              <a:ext uri="{FF2B5EF4-FFF2-40B4-BE49-F238E27FC236}">
                <a16:creationId xmlns:a16="http://schemas.microsoft.com/office/drawing/2014/main" id="{D4B61464-C9AE-429F-A70A-72773BA6DDA0}"/>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Brain abnormalities</a:t>
            </a:r>
          </a:p>
          <a:p>
            <a:r>
              <a:rPr lang="en-GB">
                <a:ea typeface="+mj-lt"/>
                <a:cs typeface="+mj-lt"/>
              </a:rPr>
              <a:t> ➢Growth of cognitive neuroscience </a:t>
            </a:r>
          </a:p>
          <a:p>
            <a:r>
              <a:rPr lang="en-GB">
                <a:ea typeface="+mj-lt"/>
                <a:cs typeface="+mj-lt"/>
              </a:rPr>
              <a:t>➢Prefrontal cortex - goal representation</a:t>
            </a:r>
          </a:p>
          <a:p>
            <a:r>
              <a:rPr lang="en-GB">
                <a:ea typeface="+mj-lt"/>
                <a:cs typeface="+mj-lt"/>
              </a:rPr>
              <a:t> ➢Anterior cingulate cortex - emotional regulation </a:t>
            </a:r>
          </a:p>
          <a:p>
            <a:r>
              <a:rPr lang="en-GB">
                <a:ea typeface="+mj-lt"/>
                <a:cs typeface="+mj-lt"/>
              </a:rPr>
              <a:t>➢Hippocampus - contextualisation </a:t>
            </a:r>
          </a:p>
          <a:p>
            <a:r>
              <a:rPr lang="en-GB">
                <a:ea typeface="+mj-lt"/>
                <a:cs typeface="+mj-lt"/>
              </a:rPr>
              <a:t>➢Amygdala - prioritisation of affective stimuli </a:t>
            </a:r>
          </a:p>
          <a:p>
            <a:r>
              <a:rPr lang="en-GB">
                <a:ea typeface="+mj-lt"/>
                <a:cs typeface="+mj-lt"/>
              </a:rPr>
              <a:t> Neuroendocrine factors </a:t>
            </a:r>
          </a:p>
          <a:p>
            <a:r>
              <a:rPr lang="en-GB">
                <a:ea typeface="+mj-lt"/>
                <a:cs typeface="+mj-lt"/>
              </a:rPr>
              <a:t>➢Lack of inhibitory control over cortisol secretion</a:t>
            </a:r>
            <a:endParaRPr lang="en-GB"/>
          </a:p>
        </p:txBody>
      </p:sp>
    </p:spTree>
    <p:extLst>
      <p:ext uri="{BB962C8B-B14F-4D97-AF65-F5344CB8AC3E}">
        <p14:creationId xmlns:p14="http://schemas.microsoft.com/office/powerpoint/2010/main" val="3922287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A1279B-0D1E-4739-88BC-82F06201A362}"/>
              </a:ext>
            </a:extLst>
          </p:cNvPr>
          <p:cNvSpPr>
            <a:spLocks noGrp="1"/>
          </p:cNvSpPr>
          <p:nvPr>
            <p:ph type="title"/>
          </p:nvPr>
        </p:nvSpPr>
        <p:spPr>
          <a:xfrm>
            <a:off x="797442" y="1371600"/>
            <a:ext cx="3870251" cy="4114800"/>
          </a:xfrm>
        </p:spPr>
        <p:txBody>
          <a:bodyPr anchor="ctr">
            <a:normAutofit/>
          </a:bodyPr>
          <a:lstStyle/>
          <a:p>
            <a:pPr algn="ctr"/>
            <a:r>
              <a:rPr lang="en-GB" sz="3000">
                <a:solidFill>
                  <a:schemeClr val="bg1"/>
                </a:solidFill>
              </a:rPr>
              <a:t>Major depression – psychological theories</a:t>
            </a:r>
          </a:p>
        </p:txBody>
      </p:sp>
      <p:sp>
        <p:nvSpPr>
          <p:cNvPr id="3" name="Content Placeholder 2">
            <a:extLst>
              <a:ext uri="{FF2B5EF4-FFF2-40B4-BE49-F238E27FC236}">
                <a16:creationId xmlns:a16="http://schemas.microsoft.com/office/drawing/2014/main" id="{6A4780BD-1C16-4FCB-A729-893B7829739B}"/>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Psychodynamic explanations </a:t>
            </a:r>
          </a:p>
          <a:p>
            <a:r>
              <a:rPr lang="en-GB">
                <a:ea typeface="+mj-lt"/>
                <a:cs typeface="+mj-lt"/>
              </a:rPr>
              <a:t>➢Freud (1917) </a:t>
            </a:r>
          </a:p>
          <a:p>
            <a:r>
              <a:rPr lang="en-GB">
                <a:ea typeface="+mj-lt"/>
                <a:cs typeface="+mj-lt"/>
              </a:rPr>
              <a:t>➢Depression as response to loss (of loved one or parent)</a:t>
            </a:r>
          </a:p>
          <a:p>
            <a:r>
              <a:rPr lang="en-GB">
                <a:ea typeface="+mj-lt"/>
                <a:cs typeface="+mj-lt"/>
              </a:rPr>
              <a:t> ➢Introjection (regression to oral stage)</a:t>
            </a:r>
          </a:p>
          <a:p>
            <a:r>
              <a:rPr lang="en-GB">
                <a:ea typeface="+mj-lt"/>
                <a:cs typeface="+mj-lt"/>
              </a:rPr>
              <a:t> ➢Concept refined to symbolic loss </a:t>
            </a:r>
          </a:p>
          <a:p>
            <a:r>
              <a:rPr lang="en-GB">
                <a:ea typeface="+mj-lt"/>
                <a:cs typeface="+mj-lt"/>
              </a:rPr>
              <a:t>➢Contribution of parenting style (affectionless control) </a:t>
            </a:r>
          </a:p>
          <a:p>
            <a:r>
              <a:rPr lang="en-GB">
                <a:ea typeface="+mj-lt"/>
                <a:cs typeface="+mj-lt"/>
              </a:rPr>
              <a:t>➢Some empirical support</a:t>
            </a:r>
          </a:p>
          <a:p>
            <a:r>
              <a:rPr lang="en-GB">
                <a:ea typeface="+mj-lt"/>
                <a:cs typeface="+mj-lt"/>
              </a:rPr>
              <a:t> ➢Many controversies of application and conceptualisation</a:t>
            </a:r>
            <a:endParaRPr lang="en-GB"/>
          </a:p>
        </p:txBody>
      </p:sp>
    </p:spTree>
    <p:extLst>
      <p:ext uri="{BB962C8B-B14F-4D97-AF65-F5344CB8AC3E}">
        <p14:creationId xmlns:p14="http://schemas.microsoft.com/office/powerpoint/2010/main" val="611579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9A1FAA-14AB-497C-8676-382FBBF1B13F}"/>
              </a:ext>
            </a:extLst>
          </p:cNvPr>
          <p:cNvSpPr>
            <a:spLocks noGrp="1"/>
          </p:cNvSpPr>
          <p:nvPr>
            <p:ph type="title"/>
          </p:nvPr>
        </p:nvSpPr>
        <p:spPr>
          <a:xfrm>
            <a:off x="797442" y="1371600"/>
            <a:ext cx="3870251" cy="4114800"/>
          </a:xfrm>
        </p:spPr>
        <p:txBody>
          <a:bodyPr anchor="ctr">
            <a:normAutofit/>
          </a:bodyPr>
          <a:lstStyle/>
          <a:p>
            <a:pPr algn="ctr"/>
            <a:r>
              <a:rPr lang="en-GB" sz="3000">
                <a:solidFill>
                  <a:schemeClr val="bg1"/>
                </a:solidFill>
              </a:rPr>
              <a:t>Major depression – psychological theories</a:t>
            </a:r>
          </a:p>
        </p:txBody>
      </p:sp>
      <p:sp>
        <p:nvSpPr>
          <p:cNvPr id="3" name="Content Placeholder 2">
            <a:extLst>
              <a:ext uri="{FF2B5EF4-FFF2-40B4-BE49-F238E27FC236}">
                <a16:creationId xmlns:a16="http://schemas.microsoft.com/office/drawing/2014/main" id="{4389F2A6-C12D-4468-80E7-137400B65F29}"/>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Behavioural theories </a:t>
            </a:r>
          </a:p>
          <a:p>
            <a:r>
              <a:rPr lang="en-GB">
                <a:ea typeface="+mj-lt"/>
                <a:cs typeface="+mj-lt"/>
              </a:rPr>
              <a:t>➢Diminished behavioural repertoire </a:t>
            </a:r>
          </a:p>
          <a:p>
            <a:r>
              <a:rPr lang="en-GB">
                <a:ea typeface="+mj-lt"/>
                <a:cs typeface="+mj-lt"/>
              </a:rPr>
              <a:t>➢‘Behavioural vacuum’ </a:t>
            </a:r>
          </a:p>
          <a:p>
            <a:r>
              <a:rPr lang="en-GB">
                <a:ea typeface="+mj-lt"/>
                <a:cs typeface="+mj-lt"/>
              </a:rPr>
              <a:t>➢Lack of reward and reciprocal interaction</a:t>
            </a:r>
          </a:p>
          <a:p>
            <a:r>
              <a:rPr lang="en-GB">
                <a:ea typeface="+mj-lt"/>
                <a:cs typeface="+mj-lt"/>
              </a:rPr>
              <a:t> ➢Interpersonal theories of depression </a:t>
            </a:r>
          </a:p>
          <a:p>
            <a:r>
              <a:rPr lang="en-GB">
                <a:ea typeface="+mj-lt"/>
                <a:cs typeface="+mj-lt"/>
              </a:rPr>
              <a:t>➢Excessive reassurance seeking </a:t>
            </a:r>
          </a:p>
          <a:p>
            <a:r>
              <a:rPr lang="en-GB">
                <a:ea typeface="+mj-lt"/>
                <a:cs typeface="+mj-lt"/>
              </a:rPr>
              <a:t>Negative cognitions and self-schema </a:t>
            </a:r>
          </a:p>
          <a:p>
            <a:r>
              <a:rPr lang="en-GB">
                <a:ea typeface="+mj-lt"/>
                <a:cs typeface="+mj-lt"/>
              </a:rPr>
              <a:t>➢Beck’s Cognitive Theory (1967, 1987)</a:t>
            </a:r>
          </a:p>
          <a:p>
            <a:r>
              <a:rPr lang="en-GB">
                <a:ea typeface="+mj-lt"/>
                <a:cs typeface="+mj-lt"/>
              </a:rPr>
              <a:t>➢Negative schema </a:t>
            </a:r>
          </a:p>
          <a:p>
            <a:r>
              <a:rPr lang="en-GB">
                <a:ea typeface="+mj-lt"/>
                <a:cs typeface="+mj-lt"/>
              </a:rPr>
              <a:t>➢Negative triad </a:t>
            </a:r>
          </a:p>
          <a:p>
            <a:r>
              <a:rPr lang="en-GB">
                <a:ea typeface="+mj-lt"/>
                <a:cs typeface="+mj-lt"/>
              </a:rPr>
              <a:t>➢Pessimistic thinking</a:t>
            </a:r>
            <a:endParaRPr lang="en-GB"/>
          </a:p>
        </p:txBody>
      </p:sp>
    </p:spTree>
    <p:extLst>
      <p:ext uri="{BB962C8B-B14F-4D97-AF65-F5344CB8AC3E}">
        <p14:creationId xmlns:p14="http://schemas.microsoft.com/office/powerpoint/2010/main" val="30440280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E7131-2D97-4DC1-8C7B-CC54EEFC2576}"/>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Bipolar disorder- diagnosis and prevalence</a:t>
            </a:r>
          </a:p>
        </p:txBody>
      </p:sp>
      <p:sp>
        <p:nvSpPr>
          <p:cNvPr id="3" name="Content Placeholder 2">
            <a:extLst>
              <a:ext uri="{FF2B5EF4-FFF2-40B4-BE49-F238E27FC236}">
                <a16:creationId xmlns:a16="http://schemas.microsoft.com/office/drawing/2014/main" id="{1529356D-0FD2-4A41-A5D7-FE325A07BEA8}"/>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t>DSM-V Defines two main types:</a:t>
            </a:r>
          </a:p>
          <a:p>
            <a:pPr lvl="1" indent="-342900"/>
            <a:r>
              <a:rPr lang="en-GB"/>
              <a:t>Bipolar I Disorder: Full manic and depressive episodes in alternating sequences</a:t>
            </a:r>
          </a:p>
          <a:p>
            <a:pPr lvl="1" indent="-342900"/>
            <a:r>
              <a:rPr lang="en-GB"/>
              <a:t>Biplar II Disorder: Major depressive episodes alternate with periods of hypomania</a:t>
            </a:r>
          </a:p>
          <a:p>
            <a:pPr lvl="1" indent="-342900"/>
            <a:endParaRPr lang="en-GB" dirty="0"/>
          </a:p>
          <a:p>
            <a:pPr lvl="1" indent="-342900"/>
            <a:r>
              <a:rPr lang="en-GB"/>
              <a:t>Cyclothymic Disorder: Milder form of bipolar disorder</a:t>
            </a:r>
            <a:endParaRPr lang="en-GB" dirty="0"/>
          </a:p>
          <a:p>
            <a:pPr lvl="1" indent="-342900"/>
            <a:endParaRPr lang="en-GB" dirty="0"/>
          </a:p>
          <a:p>
            <a:pPr lvl="1" indent="-342900"/>
            <a:r>
              <a:rPr lang="en-GB"/>
              <a:t>Bipolar disorder is less common than major depression</a:t>
            </a:r>
            <a:endParaRPr lang="en-GB" dirty="0"/>
          </a:p>
          <a:p>
            <a:pPr lvl="1" indent="-342900"/>
            <a:r>
              <a:rPr lang="en-GB"/>
              <a:t>Lifetime prevalence rate of around 1%</a:t>
            </a:r>
            <a:endParaRPr lang="en-GB" dirty="0"/>
          </a:p>
          <a:p>
            <a:pPr marL="342900" lvl="1" indent="0">
              <a:buNone/>
            </a:pPr>
            <a:endParaRPr lang="en-GB" dirty="0"/>
          </a:p>
        </p:txBody>
      </p:sp>
    </p:spTree>
    <p:extLst>
      <p:ext uri="{BB962C8B-B14F-4D97-AF65-F5344CB8AC3E}">
        <p14:creationId xmlns:p14="http://schemas.microsoft.com/office/powerpoint/2010/main" val="37974894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E4B54F-2B11-4092-B30F-B743CE2A7505}"/>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Bipolar disorder - triggers</a:t>
            </a:r>
          </a:p>
        </p:txBody>
      </p:sp>
      <p:sp>
        <p:nvSpPr>
          <p:cNvPr id="3" name="Content Placeholder 2">
            <a:extLst>
              <a:ext uri="{FF2B5EF4-FFF2-40B4-BE49-F238E27FC236}">
                <a16:creationId xmlns:a16="http://schemas.microsoft.com/office/drawing/2014/main" id="{9828B144-00B8-4281-BB9D-E12D3012464D}"/>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Depressive episode triggers similar to those for general depression • </a:t>
            </a:r>
          </a:p>
          <a:p>
            <a:r>
              <a:rPr lang="en-GB">
                <a:ea typeface="+mj-lt"/>
                <a:cs typeface="+mj-lt"/>
              </a:rPr>
              <a:t>Manic episode triggers similarly varied </a:t>
            </a:r>
          </a:p>
          <a:p>
            <a:r>
              <a:rPr lang="en-GB">
                <a:ea typeface="+mj-lt"/>
                <a:cs typeface="+mj-lt"/>
              </a:rPr>
              <a:t>➢Increased responsiveness to reward </a:t>
            </a:r>
          </a:p>
          <a:p>
            <a:r>
              <a:rPr lang="en-GB">
                <a:ea typeface="+mj-lt"/>
                <a:cs typeface="+mj-lt"/>
              </a:rPr>
              <a:t>➢Disrupted sleep </a:t>
            </a:r>
          </a:p>
          <a:p>
            <a:r>
              <a:rPr lang="en-GB">
                <a:ea typeface="+mj-lt"/>
                <a:cs typeface="+mj-lt"/>
              </a:rPr>
              <a:t>➢Seasonality </a:t>
            </a:r>
          </a:p>
          <a:p>
            <a:r>
              <a:rPr lang="en-GB">
                <a:ea typeface="+mj-lt"/>
                <a:cs typeface="+mj-lt"/>
              </a:rPr>
              <a:t>➢Stress</a:t>
            </a:r>
            <a:endParaRPr lang="en-GB"/>
          </a:p>
        </p:txBody>
      </p:sp>
    </p:spTree>
    <p:extLst>
      <p:ext uri="{BB962C8B-B14F-4D97-AF65-F5344CB8AC3E}">
        <p14:creationId xmlns:p14="http://schemas.microsoft.com/office/powerpoint/2010/main" val="3400944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551CBE-F01C-4BC0-A014-C834D054DEE6}"/>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Biological treatments</a:t>
            </a:r>
          </a:p>
        </p:txBody>
      </p:sp>
      <p:sp>
        <p:nvSpPr>
          <p:cNvPr id="3" name="Content Placeholder 2">
            <a:extLst>
              <a:ext uri="{FF2B5EF4-FFF2-40B4-BE49-F238E27FC236}">
                <a16:creationId xmlns:a16="http://schemas.microsoft.com/office/drawing/2014/main" id="{2E599C2C-58AB-4C77-8E12-AFAAC3BD640F}"/>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Drug therapy for depression </a:t>
            </a:r>
          </a:p>
          <a:p>
            <a:r>
              <a:rPr lang="en-GB">
                <a:ea typeface="+mj-lt"/>
                <a:cs typeface="+mj-lt"/>
              </a:rPr>
              <a:t>➢Tricyclic drugs </a:t>
            </a:r>
          </a:p>
          <a:p>
            <a:r>
              <a:rPr lang="en-GB">
                <a:ea typeface="+mj-lt"/>
                <a:cs typeface="+mj-lt"/>
              </a:rPr>
              <a:t>➢MAO inhibitors </a:t>
            </a:r>
          </a:p>
          <a:p>
            <a:r>
              <a:rPr lang="en-GB">
                <a:ea typeface="+mj-lt"/>
                <a:cs typeface="+mj-lt"/>
              </a:rPr>
              <a:t>➢SSRIs </a:t>
            </a:r>
          </a:p>
          <a:p>
            <a:r>
              <a:rPr lang="en-GB">
                <a:ea typeface="+mj-lt"/>
                <a:cs typeface="+mj-lt"/>
              </a:rPr>
              <a:t>Beneficial but not without side effects </a:t>
            </a:r>
          </a:p>
          <a:p>
            <a:r>
              <a:rPr lang="en-GB">
                <a:ea typeface="+mj-lt"/>
                <a:cs typeface="+mj-lt"/>
              </a:rPr>
              <a:t>Delayed reaction </a:t>
            </a:r>
          </a:p>
          <a:p>
            <a:r>
              <a:rPr lang="en-GB">
                <a:ea typeface="+mj-lt"/>
                <a:cs typeface="+mj-lt"/>
              </a:rPr>
              <a:t>Some controversy around risk of suicide</a:t>
            </a:r>
            <a:endParaRPr lang="en-GB"/>
          </a:p>
        </p:txBody>
      </p:sp>
    </p:spTree>
    <p:extLst>
      <p:ext uri="{BB962C8B-B14F-4D97-AF65-F5344CB8AC3E}">
        <p14:creationId xmlns:p14="http://schemas.microsoft.com/office/powerpoint/2010/main" val="2044735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13949-6CD6-4E82-8831-6C18CCF20172}"/>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Biological treatments</a:t>
            </a:r>
          </a:p>
        </p:txBody>
      </p:sp>
      <p:sp>
        <p:nvSpPr>
          <p:cNvPr id="3" name="Content Placeholder 2">
            <a:extLst>
              <a:ext uri="{FF2B5EF4-FFF2-40B4-BE49-F238E27FC236}">
                <a16:creationId xmlns:a16="http://schemas.microsoft.com/office/drawing/2014/main" id="{F71FEAE9-9F39-4519-BF7B-46DAEA0FD90E}"/>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Drug therapy for bipolar disorder </a:t>
            </a:r>
          </a:p>
          <a:p>
            <a:r>
              <a:rPr lang="en-GB">
                <a:ea typeface="+mj-lt"/>
                <a:cs typeface="+mj-lt"/>
              </a:rPr>
              <a:t>➢Lithium carbonate is the traditional treatment </a:t>
            </a:r>
          </a:p>
          <a:p>
            <a:r>
              <a:rPr lang="en-GB">
                <a:ea typeface="+mj-lt"/>
                <a:cs typeface="+mj-lt"/>
              </a:rPr>
              <a:t>➢Alleviates both depression and mania </a:t>
            </a:r>
          </a:p>
          <a:p>
            <a:r>
              <a:rPr lang="en-GB">
                <a:ea typeface="+mj-lt"/>
                <a:cs typeface="+mj-lt"/>
              </a:rPr>
              <a:t>➢Difficulty of getting dosage right - toxic </a:t>
            </a:r>
          </a:p>
          <a:p>
            <a:r>
              <a:rPr lang="en-GB">
                <a:ea typeface="+mj-lt"/>
                <a:cs typeface="+mj-lt"/>
              </a:rPr>
              <a:t>➢Risk of relapse if discontinued</a:t>
            </a:r>
            <a:endParaRPr lang="en-GB"/>
          </a:p>
        </p:txBody>
      </p:sp>
    </p:spTree>
    <p:extLst>
      <p:ext uri="{BB962C8B-B14F-4D97-AF65-F5344CB8AC3E}">
        <p14:creationId xmlns:p14="http://schemas.microsoft.com/office/powerpoint/2010/main" val="604391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4B5230-9321-4144-8F38-7D9FF2DCDF09}"/>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Biological treatments</a:t>
            </a:r>
          </a:p>
        </p:txBody>
      </p:sp>
      <p:sp>
        <p:nvSpPr>
          <p:cNvPr id="3" name="Content Placeholder 2">
            <a:extLst>
              <a:ext uri="{FF2B5EF4-FFF2-40B4-BE49-F238E27FC236}">
                <a16:creationId xmlns:a16="http://schemas.microsoft.com/office/drawing/2014/main" id="{F05538DE-F4A2-4CD9-81E0-0A8C73CC998A}"/>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a:ea typeface="+mj-lt"/>
                <a:cs typeface="+mj-lt"/>
              </a:rPr>
              <a:t>Electroconvulsive therapy (ECT) </a:t>
            </a:r>
          </a:p>
          <a:p>
            <a:r>
              <a:rPr lang="en-GB">
                <a:ea typeface="+mj-lt"/>
                <a:cs typeface="+mj-lt"/>
              </a:rPr>
              <a:t>➢Primarily for treatment-resistant severe depression </a:t>
            </a:r>
          </a:p>
          <a:p>
            <a:r>
              <a:rPr lang="en-GB">
                <a:ea typeface="+mj-lt"/>
                <a:cs typeface="+mj-lt"/>
              </a:rPr>
              <a:t>➢Short term relief </a:t>
            </a:r>
          </a:p>
          <a:p>
            <a:r>
              <a:rPr lang="en-GB">
                <a:ea typeface="+mj-lt"/>
                <a:cs typeface="+mj-lt"/>
              </a:rPr>
              <a:t>➢Side effects </a:t>
            </a:r>
          </a:p>
          <a:p>
            <a:r>
              <a:rPr lang="en-GB">
                <a:ea typeface="+mj-lt"/>
                <a:cs typeface="+mj-lt"/>
              </a:rPr>
              <a:t>➢Lasting memory loss </a:t>
            </a:r>
          </a:p>
          <a:p>
            <a:r>
              <a:rPr lang="en-GB">
                <a:ea typeface="+mj-lt"/>
                <a:cs typeface="+mj-lt"/>
              </a:rPr>
              <a:t>➢Frightening </a:t>
            </a:r>
          </a:p>
          <a:p>
            <a:r>
              <a:rPr lang="en-GB">
                <a:ea typeface="+mj-lt"/>
                <a:cs typeface="+mj-lt"/>
              </a:rPr>
              <a:t>➢Unclear mechanisms of effect</a:t>
            </a:r>
          </a:p>
          <a:p>
            <a:r>
              <a:rPr lang="en-GB">
                <a:ea typeface="+mj-lt"/>
                <a:cs typeface="+mj-lt"/>
              </a:rPr>
              <a:t> ➢Benefits may be short term </a:t>
            </a:r>
          </a:p>
          <a:p>
            <a:r>
              <a:rPr lang="en-GB">
                <a:hlinkClick r:id="rId2"/>
              </a:rPr>
              <a:t>Treating Depression: Electroconvulsive therapy</a:t>
            </a:r>
            <a:endParaRPr lang="en-GB"/>
          </a:p>
        </p:txBody>
      </p:sp>
    </p:spTree>
    <p:extLst>
      <p:ext uri="{BB962C8B-B14F-4D97-AF65-F5344CB8AC3E}">
        <p14:creationId xmlns:p14="http://schemas.microsoft.com/office/powerpoint/2010/main" val="36909007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F142CB-1656-4293-B128-6452BCAAAC41}"/>
              </a:ext>
            </a:extLst>
          </p:cNvPr>
          <p:cNvSpPr>
            <a:spLocks noGrp="1"/>
          </p:cNvSpPr>
          <p:nvPr>
            <p:ph type="title"/>
          </p:nvPr>
        </p:nvSpPr>
        <p:spPr>
          <a:xfrm>
            <a:off x="797442" y="1371600"/>
            <a:ext cx="3870251" cy="4114800"/>
          </a:xfrm>
        </p:spPr>
        <p:txBody>
          <a:bodyPr anchor="ctr">
            <a:normAutofit/>
          </a:bodyPr>
          <a:lstStyle/>
          <a:p>
            <a:pPr algn="ctr"/>
            <a:r>
              <a:rPr lang="en-GB" sz="3000">
                <a:solidFill>
                  <a:schemeClr val="bg1"/>
                </a:solidFill>
              </a:rPr>
              <a:t>Psychoanalysis</a:t>
            </a:r>
          </a:p>
        </p:txBody>
      </p:sp>
      <p:sp>
        <p:nvSpPr>
          <p:cNvPr id="3" name="Content Placeholder 2">
            <a:extLst>
              <a:ext uri="{FF2B5EF4-FFF2-40B4-BE49-F238E27FC236}">
                <a16:creationId xmlns:a16="http://schemas.microsoft.com/office/drawing/2014/main" id="{CA48D22C-712A-40A0-9203-5FCC0280F7D7}"/>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dirty="0">
                <a:ea typeface="+mj-lt"/>
                <a:cs typeface="+mj-lt"/>
              </a:rPr>
              <a:t>Depression as internalised anger as a result of loss </a:t>
            </a:r>
            <a:endParaRPr lang="en-GB">
              <a:ea typeface="+mj-lt"/>
              <a:cs typeface="+mj-lt"/>
            </a:endParaRPr>
          </a:p>
          <a:p>
            <a:r>
              <a:rPr lang="en-GB" dirty="0">
                <a:ea typeface="+mj-lt"/>
                <a:cs typeface="+mj-lt"/>
              </a:rPr>
              <a:t>Psychodynamic therapy aims to aid insight into repressed inner conflict  Techniques include: </a:t>
            </a:r>
          </a:p>
          <a:p>
            <a:r>
              <a:rPr lang="en-GB" dirty="0">
                <a:ea typeface="+mj-lt"/>
                <a:cs typeface="+mj-lt"/>
              </a:rPr>
              <a:t>➢Free association </a:t>
            </a:r>
          </a:p>
          <a:p>
            <a:r>
              <a:rPr lang="en-GB" dirty="0">
                <a:ea typeface="+mj-lt"/>
                <a:cs typeface="+mj-lt"/>
              </a:rPr>
              <a:t>➢Dream interpretation  </a:t>
            </a:r>
          </a:p>
          <a:p>
            <a:r>
              <a:rPr lang="en-GB" dirty="0">
                <a:ea typeface="+mj-lt"/>
                <a:cs typeface="+mj-lt"/>
              </a:rPr>
              <a:t>Scarce evidence of efficacy</a:t>
            </a:r>
            <a:endParaRPr lang="en-GB"/>
          </a:p>
        </p:txBody>
      </p:sp>
    </p:spTree>
    <p:extLst>
      <p:ext uri="{BB962C8B-B14F-4D97-AF65-F5344CB8AC3E}">
        <p14:creationId xmlns:p14="http://schemas.microsoft.com/office/powerpoint/2010/main" val="22963399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F2F7AA-2C7E-4B26-8860-5F23346822CE}"/>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Cognitive Therapy</a:t>
            </a:r>
          </a:p>
        </p:txBody>
      </p:sp>
      <p:sp>
        <p:nvSpPr>
          <p:cNvPr id="3" name="Content Placeholder 2">
            <a:extLst>
              <a:ext uri="{FF2B5EF4-FFF2-40B4-BE49-F238E27FC236}">
                <a16:creationId xmlns:a16="http://schemas.microsoft.com/office/drawing/2014/main" id="{91575567-4753-4985-9893-EEF4A022BB08}"/>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dirty="0">
                <a:ea typeface="+mj-lt"/>
                <a:cs typeface="+mj-lt"/>
              </a:rPr>
              <a:t>Beck’s Cognitive Theory of Depression (1967) • </a:t>
            </a:r>
          </a:p>
          <a:p>
            <a:r>
              <a:rPr lang="en-GB" dirty="0">
                <a:ea typeface="+mj-lt"/>
                <a:cs typeface="+mj-lt"/>
              </a:rPr>
              <a:t>Depression maintained by set of negative beliefs that create a negative schema </a:t>
            </a:r>
          </a:p>
          <a:p>
            <a:r>
              <a:rPr lang="en-GB" dirty="0">
                <a:ea typeface="+mj-lt"/>
                <a:cs typeface="+mj-lt"/>
              </a:rPr>
              <a:t>➢Led to one of the most successful therapeutic approaches </a:t>
            </a:r>
          </a:p>
          <a:p>
            <a:r>
              <a:rPr lang="en-GB" dirty="0">
                <a:ea typeface="+mj-lt"/>
                <a:cs typeface="+mj-lt"/>
              </a:rPr>
              <a:t>➢Cognitive therapy/cognitive retraining/cognitive restructuring </a:t>
            </a:r>
          </a:p>
          <a:p>
            <a:r>
              <a:rPr lang="en-GB" dirty="0">
                <a:ea typeface="+mj-lt"/>
                <a:cs typeface="+mj-lt"/>
              </a:rPr>
              <a:t>Process is based on: </a:t>
            </a:r>
            <a:endParaRPr lang="en-GB">
              <a:ea typeface="+mj-lt"/>
              <a:cs typeface="+mj-lt"/>
            </a:endParaRPr>
          </a:p>
          <a:p>
            <a:r>
              <a:rPr lang="en-GB" dirty="0">
                <a:ea typeface="+mj-lt"/>
                <a:cs typeface="+mj-lt"/>
              </a:rPr>
              <a:t>➢ Identify - challenge - replace negative beliefs </a:t>
            </a:r>
          </a:p>
          <a:p>
            <a:r>
              <a:rPr lang="en-GB" dirty="0">
                <a:ea typeface="+mj-lt"/>
                <a:cs typeface="+mj-lt"/>
              </a:rPr>
              <a:t>➢ Clients monitor negative automatic thoughts</a:t>
            </a:r>
            <a:endParaRPr lang="en-GB"/>
          </a:p>
        </p:txBody>
      </p:sp>
    </p:spTree>
    <p:extLst>
      <p:ext uri="{BB962C8B-B14F-4D97-AF65-F5344CB8AC3E}">
        <p14:creationId xmlns:p14="http://schemas.microsoft.com/office/powerpoint/2010/main" val="16059746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E29677-E2EC-4F0C-A07D-9B5C979A7A5D}"/>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Cognitive therapy</a:t>
            </a:r>
          </a:p>
        </p:txBody>
      </p:sp>
      <p:sp>
        <p:nvSpPr>
          <p:cNvPr id="3" name="Content Placeholder 2">
            <a:extLst>
              <a:ext uri="{FF2B5EF4-FFF2-40B4-BE49-F238E27FC236}">
                <a16:creationId xmlns:a16="http://schemas.microsoft.com/office/drawing/2014/main" id="{0A8846C9-A231-4C84-8812-6F05CF58C032}"/>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dirty="0">
                <a:ea typeface="+mj-lt"/>
                <a:cs typeface="+mj-lt"/>
              </a:rPr>
              <a:t>Philosophical focus is one of correction of negative thinking bias </a:t>
            </a:r>
            <a:endParaRPr lang="en-GB">
              <a:ea typeface="+mj-lt"/>
              <a:cs typeface="+mj-lt"/>
            </a:endParaRPr>
          </a:p>
          <a:p>
            <a:r>
              <a:rPr lang="en-GB" dirty="0">
                <a:ea typeface="+mj-lt"/>
                <a:cs typeface="+mj-lt"/>
              </a:rPr>
              <a:t>Can be supplemented by reattribution training </a:t>
            </a:r>
          </a:p>
          <a:p>
            <a:r>
              <a:rPr lang="en-GB" dirty="0">
                <a:ea typeface="+mj-lt"/>
                <a:cs typeface="+mj-lt"/>
              </a:rPr>
              <a:t>➢Positive reinterpretation of difficulties </a:t>
            </a:r>
          </a:p>
          <a:p>
            <a:r>
              <a:rPr lang="en-GB" dirty="0">
                <a:ea typeface="+mj-lt"/>
                <a:cs typeface="+mj-lt"/>
              </a:rPr>
              <a:t>Cognitive therapy at least as effective as drug therapy </a:t>
            </a:r>
          </a:p>
          <a:p>
            <a:r>
              <a:rPr lang="en-GB" dirty="0">
                <a:ea typeface="+mj-lt"/>
                <a:cs typeface="+mj-lt"/>
              </a:rPr>
              <a:t>Appears to have better long-term effects </a:t>
            </a:r>
          </a:p>
          <a:p>
            <a:r>
              <a:rPr lang="en-GB" dirty="0">
                <a:ea typeface="+mj-lt"/>
                <a:cs typeface="+mj-lt"/>
              </a:rPr>
              <a:t>Combination of cognitive and drug therapies superior </a:t>
            </a:r>
          </a:p>
          <a:p>
            <a:r>
              <a:rPr lang="en-GB" dirty="0">
                <a:ea typeface="+mj-lt"/>
                <a:cs typeface="+mj-lt"/>
              </a:rPr>
              <a:t>Some debate about how it achieves its beneficial effects – cognition or biological influence?</a:t>
            </a:r>
            <a:endParaRPr lang="en-GB"/>
          </a:p>
        </p:txBody>
      </p:sp>
    </p:spTree>
    <p:extLst>
      <p:ext uri="{BB962C8B-B14F-4D97-AF65-F5344CB8AC3E}">
        <p14:creationId xmlns:p14="http://schemas.microsoft.com/office/powerpoint/2010/main" val="3181115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898FB-1C82-48AE-8C81-0964ABEFD30F}"/>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Mindfulness-based cognitive therapy</a:t>
            </a:r>
          </a:p>
        </p:txBody>
      </p:sp>
      <p:sp>
        <p:nvSpPr>
          <p:cNvPr id="3" name="Content Placeholder 2">
            <a:extLst>
              <a:ext uri="{FF2B5EF4-FFF2-40B4-BE49-F238E27FC236}">
                <a16:creationId xmlns:a16="http://schemas.microsoft.com/office/drawing/2014/main" id="{E8A06B81-400D-432C-96E6-62A5C9F879D8}"/>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dirty="0"/>
              <a:t>Crucial to be able to predict and prevent relapse in depression</a:t>
            </a:r>
          </a:p>
          <a:p>
            <a:r>
              <a:rPr lang="en-GB" dirty="0"/>
              <a:t>Successive low moods reactivate negative thinking which leads to relapse.</a:t>
            </a:r>
          </a:p>
          <a:p>
            <a:r>
              <a:rPr lang="en-GB" dirty="0"/>
              <a:t>MBCT is based on CBT and mindfulness-based stress reduction: Mediation and monitoring of attention</a:t>
            </a:r>
          </a:p>
          <a:p>
            <a:r>
              <a:rPr lang="en-GB" dirty="0"/>
              <a:t>Skills taught to encourage disengagement from dysfunctional cognitive routines.</a:t>
            </a:r>
          </a:p>
          <a:p>
            <a:r>
              <a:rPr lang="en-GB" dirty="0"/>
              <a:t>Significantly reduces possibility of future relapse</a:t>
            </a:r>
          </a:p>
        </p:txBody>
      </p:sp>
    </p:spTree>
    <p:extLst>
      <p:ext uri="{BB962C8B-B14F-4D97-AF65-F5344CB8AC3E}">
        <p14:creationId xmlns:p14="http://schemas.microsoft.com/office/powerpoint/2010/main" val="34933140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C836CD-47B2-4287-AE51-D866B8697A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50CAC8-10E2-4E31-9995-4EF170513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6" y="0"/>
            <a:ext cx="5426844"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3A6AA6-5D6E-48C8-B4A6-9E72B350D2A6}"/>
              </a:ext>
            </a:extLst>
          </p:cNvPr>
          <p:cNvSpPr>
            <a:spLocks noGrp="1"/>
          </p:cNvSpPr>
          <p:nvPr>
            <p:ph type="title"/>
          </p:nvPr>
        </p:nvSpPr>
        <p:spPr>
          <a:xfrm>
            <a:off x="797442" y="1371600"/>
            <a:ext cx="3870251" cy="4114800"/>
          </a:xfrm>
        </p:spPr>
        <p:txBody>
          <a:bodyPr anchor="ctr">
            <a:normAutofit/>
          </a:bodyPr>
          <a:lstStyle/>
          <a:p>
            <a:pPr algn="ctr"/>
            <a:r>
              <a:rPr lang="en-GB">
                <a:solidFill>
                  <a:schemeClr val="bg1"/>
                </a:solidFill>
              </a:rPr>
              <a:t>Discussion point</a:t>
            </a:r>
          </a:p>
        </p:txBody>
      </p:sp>
      <p:sp>
        <p:nvSpPr>
          <p:cNvPr id="3" name="Content Placeholder 2">
            <a:extLst>
              <a:ext uri="{FF2B5EF4-FFF2-40B4-BE49-F238E27FC236}">
                <a16:creationId xmlns:a16="http://schemas.microsoft.com/office/drawing/2014/main" id="{92941B97-DB4C-40F1-A685-0C3F9B9D3571}"/>
              </a:ext>
            </a:extLst>
          </p:cNvPr>
          <p:cNvSpPr>
            <a:spLocks noGrp="1"/>
          </p:cNvSpPr>
          <p:nvPr>
            <p:ph idx="1"/>
          </p:nvPr>
        </p:nvSpPr>
        <p:spPr>
          <a:xfrm>
            <a:off x="6096000" y="568842"/>
            <a:ext cx="5426845" cy="5773479"/>
          </a:xfrm>
        </p:spPr>
        <p:txBody>
          <a:bodyPr vert="horz" lIns="91440" tIns="45720" rIns="91440" bIns="45720" rtlCol="0" anchor="ctr">
            <a:normAutofit/>
          </a:bodyPr>
          <a:lstStyle/>
          <a:p>
            <a:r>
              <a:rPr lang="en-GB" dirty="0"/>
              <a:t>We've discussed psychosis and mood disorders today.</a:t>
            </a:r>
            <a:endParaRPr lang="en-US" dirty="0"/>
          </a:p>
          <a:p>
            <a:r>
              <a:rPr lang="en-GB" dirty="0"/>
              <a:t>Working in small groups, think about your own understanding of these two different mental illnesses.</a:t>
            </a:r>
          </a:p>
          <a:p>
            <a:pPr lvl="1"/>
            <a:r>
              <a:rPr lang="en-GB" dirty="0"/>
              <a:t>What is your understanding of these client groups?</a:t>
            </a:r>
          </a:p>
          <a:p>
            <a:pPr lvl="1"/>
            <a:r>
              <a:rPr lang="en-GB" dirty="0"/>
              <a:t>Do you have any concerns or fears if working with these client groups?</a:t>
            </a:r>
          </a:p>
        </p:txBody>
      </p:sp>
    </p:spTree>
    <p:extLst>
      <p:ext uri="{BB962C8B-B14F-4D97-AF65-F5344CB8AC3E}">
        <p14:creationId xmlns:p14="http://schemas.microsoft.com/office/powerpoint/2010/main" val="11297558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567ACB-44FC-44B8-A031-75BD65F80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09C18AC-EFAA-4C60-A84E-ECED43E3EC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5863D9-0463-4E50-88DD-5BA1ECF644C6}"/>
              </a:ext>
            </a:extLst>
          </p:cNvPr>
          <p:cNvSpPr>
            <a:spLocks noGrp="1"/>
          </p:cNvSpPr>
          <p:nvPr>
            <p:ph type="title"/>
          </p:nvPr>
        </p:nvSpPr>
        <p:spPr>
          <a:xfrm>
            <a:off x="1371600" y="1073834"/>
            <a:ext cx="9486900" cy="900332"/>
          </a:xfrm>
        </p:spPr>
        <p:txBody>
          <a:bodyPr anchor="ctr">
            <a:normAutofit/>
          </a:bodyPr>
          <a:lstStyle/>
          <a:p>
            <a:pPr algn="ctr"/>
            <a:r>
              <a:rPr lang="en-GB" dirty="0"/>
              <a:t>Other Mental Illnesses</a:t>
            </a:r>
            <a:endParaRPr lang="en-GB"/>
          </a:p>
        </p:txBody>
      </p:sp>
      <p:graphicFrame>
        <p:nvGraphicFramePr>
          <p:cNvPr id="5" name="Content Placeholder 2">
            <a:extLst>
              <a:ext uri="{FF2B5EF4-FFF2-40B4-BE49-F238E27FC236}">
                <a16:creationId xmlns:a16="http://schemas.microsoft.com/office/drawing/2014/main" id="{3BB20D78-603A-44F7-9BCA-5A9C243290BC}"/>
              </a:ext>
            </a:extLst>
          </p:cNvPr>
          <p:cNvGraphicFramePr>
            <a:graphicFrameLocks noGrp="1"/>
          </p:cNvGraphicFramePr>
          <p:nvPr>
            <p:ph idx="1"/>
            <p:extLst>
              <p:ext uri="{D42A27DB-BD31-4B8C-83A1-F6EECF244321}">
                <p14:modId xmlns:p14="http://schemas.microsoft.com/office/powerpoint/2010/main" val="4226401850"/>
              </p:ext>
            </p:extLst>
          </p:nvPr>
        </p:nvGraphicFramePr>
        <p:xfrm>
          <a:off x="1249682" y="2236763"/>
          <a:ext cx="9725464" cy="3338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0052250"/>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2249</Words>
  <Application>Microsoft Office PowerPoint</Application>
  <PresentationFormat>Widescreen</PresentationFormat>
  <Paragraphs>278</Paragraphs>
  <Slides>43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Arial,Sans-Serif</vt:lpstr>
      <vt:lpstr>Arial</vt:lpstr>
      <vt:lpstr>Calibri</vt:lpstr>
      <vt:lpstr>Gill Sans MT</vt:lpstr>
      <vt:lpstr>Goudy Old Style</vt:lpstr>
      <vt:lpstr>ClassicFrameVTI</vt:lpstr>
      <vt:lpstr>Understanding Mental Illness</vt:lpstr>
      <vt:lpstr>Understanding psychosis</vt:lpstr>
      <vt:lpstr>Brief Historical Overview</vt:lpstr>
      <vt:lpstr>PowerPoint Presentation</vt:lpstr>
      <vt:lpstr>Classifying Schizophrenia</vt:lpstr>
      <vt:lpstr>Synopsis of Symptoms</vt:lpstr>
      <vt:lpstr>Hallucinations</vt:lpstr>
      <vt:lpstr>Delusions</vt:lpstr>
      <vt:lpstr>Disorganised thinking</vt:lpstr>
      <vt:lpstr>Clanging</vt:lpstr>
      <vt:lpstr>Neologism</vt:lpstr>
      <vt:lpstr>Word salad</vt:lpstr>
      <vt:lpstr>Abnormal motor behaviour</vt:lpstr>
      <vt:lpstr>The prevalence of schizophrenia spectrum problems</vt:lpstr>
      <vt:lpstr>The "schizophreniA" controversy</vt:lpstr>
      <vt:lpstr>Contd..</vt:lpstr>
      <vt:lpstr>Treatment</vt:lpstr>
      <vt:lpstr>Hospital treatment</vt:lpstr>
      <vt:lpstr>Biological treatments</vt:lpstr>
      <vt:lpstr>pharmacotherapy</vt:lpstr>
      <vt:lpstr>Community treatment</vt:lpstr>
      <vt:lpstr>Psychological treatments</vt:lpstr>
      <vt:lpstr>Summary</vt:lpstr>
      <vt:lpstr>Depression and mood disorders</vt:lpstr>
      <vt:lpstr>Major depression - diagnosis</vt:lpstr>
      <vt:lpstr>Major depression - diagnosis</vt:lpstr>
      <vt:lpstr>Major depression - prevalence</vt:lpstr>
      <vt:lpstr>Major depression - prevalence</vt:lpstr>
      <vt:lpstr>Major Depression – biological theories</vt:lpstr>
      <vt:lpstr>Major depression – biological theories</vt:lpstr>
      <vt:lpstr>Major depression – psychological theories</vt:lpstr>
      <vt:lpstr>Major depression – psychological theories</vt:lpstr>
      <vt:lpstr>Bipolar disorder- diagnosis and prevalence</vt:lpstr>
      <vt:lpstr>Bipolar disorder - triggers</vt:lpstr>
      <vt:lpstr>Biological treatments</vt:lpstr>
      <vt:lpstr>Biological treatments</vt:lpstr>
      <vt:lpstr>Biological treatments</vt:lpstr>
      <vt:lpstr>Psychoanalysis</vt:lpstr>
      <vt:lpstr>Cognitive Therapy</vt:lpstr>
      <vt:lpstr>Cognitive therapy</vt:lpstr>
      <vt:lpstr>Mindfulness-based cognitive therapy</vt:lpstr>
      <vt:lpstr>Discussion point</vt:lpstr>
      <vt:lpstr>Other Mental Illnesses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Ruth Groff</cp:lastModifiedBy>
  <cp:revision>361</cp:revision>
  <dcterms:created xsi:type="dcterms:W3CDTF">2021-02-08T12:34:23Z</dcterms:created>
  <dcterms:modified xsi:type="dcterms:W3CDTF">2024-02-15T12:45:17Z</dcterms:modified>
</cp:coreProperties>
</file>