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p:sldMasterIdLst>
    <p:sldMasterId id="2147483648" r:id="rId1"/>
  </p:sldMasterIdLst>
  <p:notesMasterIdLst>
    <p:notesMasterId r:id="rId10"/>
  </p:notesMasterIdLst>
  <p:handoutMasterIdLst>
    <p:handoutMasterId r:id="rId11"/>
  </p:handoutMasterIdLst>
  <p:sldIdLst>
    <p:sldId id="371" r:id="rId2"/>
    <p:sldId id="886" r:id="rId3"/>
    <p:sldId id="838" r:id="rId4"/>
    <p:sldId id="839" r:id="rId5"/>
    <p:sldId id="840" r:id="rId6"/>
    <p:sldId id="887" r:id="rId7"/>
    <p:sldId id="841" r:id="rId8"/>
    <p:sldId id="889" r:id="rId9"/>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86817" autoAdjust="0"/>
  </p:normalViewPr>
  <p:slideViewPr>
    <p:cSldViewPr>
      <p:cViewPr varScale="1">
        <p:scale>
          <a:sx n="72" d="100"/>
          <a:sy n="72" d="100"/>
        </p:scale>
        <p:origin x="134" y="62"/>
      </p:cViewPr>
      <p:guideLst>
        <p:guide orient="horz" pos="2160"/>
        <p:guide pos="3840"/>
      </p:guideLst>
    </p:cSldViewPr>
  </p:slideViewPr>
  <p:outlineViewPr>
    <p:cViewPr>
      <p:scale>
        <a:sx n="33" d="100"/>
        <a:sy n="33" d="100"/>
      </p:scale>
      <p:origin x="252" y="59814"/>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2025/5/25</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2025/5/25</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2025/5/25</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2025/5/25</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2025/5/25</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2025/5/25</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2025/5/25</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2025/5/25</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2.xml"/><Relationship Id="rId5" Type="http://schemas.microsoft.com/office/2007/relationships/hdphoto" Target="../media/hdphoto2.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microsoft.com/office/2007/relationships/hdphoto" Target="../media/hdphoto2.wdp"/><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9713D151-9717-9270-6C22-4F5CFE9E0089}"/>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4317" b="91367" l="9462" r="89462">
                        <a14:foregroundMark x1="17419" y1="50839" x2="17204" y2="51559"/>
                        <a14:foregroundMark x1="85161" y1="48921" x2="86237" y2="49400"/>
                        <a14:foregroundMark x1="74624" y1="22542" x2="75699" y2="22542"/>
                        <a14:foregroundMark x1="70753" y1="20863" x2="70538" y2="21343"/>
                        <a14:foregroundMark x1="68602" y1="18705" x2="68602" y2="18705"/>
                        <a14:foregroundMark x1="69462" y1="12230" x2="69892" y2="12230"/>
                        <a14:foregroundMark x1="74839" y1="16787" x2="74839" y2="17506"/>
                        <a14:foregroundMark x1="55054" y1="10791" x2="56129" y2="11271"/>
                        <a14:foregroundMark x1="49677" y1="11271" x2="50108" y2="11751"/>
                        <a14:foregroundMark x1="55914" y1="5995" x2="56559" y2="6715"/>
                        <a14:foregroundMark x1="59355" y1="6235" x2="59355" y2="6235"/>
                        <a14:foregroundMark x1="62151" y1="7434" x2="62151" y2="7434"/>
                        <a14:foregroundMark x1="52043" y1="4556" x2="52043" y2="4556"/>
                        <a14:foregroundMark x1="44301" y1="6235" x2="44516" y2="6235"/>
                        <a14:foregroundMark x1="46667" y1="14388" x2="46667" y2="14868"/>
                        <a14:foregroundMark x1="42581" y1="15588" x2="42581" y2="15588"/>
                        <a14:foregroundMark x1="35699" y1="13429" x2="35269" y2="13189"/>
                        <a14:foregroundMark x1="39785" y1="15348" x2="39785" y2="15348"/>
                        <a14:foregroundMark x1="39785" y1="15348" x2="39785" y2="15348"/>
                        <a14:foregroundMark x1="33978" y1="15827" x2="33978" y2="15827"/>
                        <a14:foregroundMark x1="33978" y1="15827" x2="33978" y2="15827"/>
                        <a14:foregroundMark x1="34409" y1="17266" x2="34409" y2="17266"/>
                        <a14:foregroundMark x1="38710" y1="10791" x2="38710" y2="10791"/>
                        <a14:foregroundMark x1="35699" y1="7914" x2="35699" y2="7914"/>
                        <a14:foregroundMark x1="31183" y1="9353" x2="31183" y2="9353"/>
                        <a14:foregroundMark x1="23011" y1="72902" x2="23011" y2="73141"/>
                        <a14:foregroundMark x1="47097" y1="91127" x2="47527" y2="91367"/>
                        <a14:foregroundMark x1="69892" y1="74580" x2="71613" y2="75060"/>
                        <a14:foregroundMark x1="17849" y1="43165" x2="17849" y2="43165"/>
                        <a14:foregroundMark x1="10323" y1="39089" x2="10323" y2="39089"/>
                        <a14:foregroundMark x1="15699" y1="43645" x2="15699" y2="43645"/>
                        <a14:foregroundMark x1="14409" y1="43645" x2="14409" y2="43645"/>
                        <a14:foregroundMark x1="16559" y1="33813" x2="16559" y2="33813"/>
                        <a14:foregroundMark x1="24086" y1="21343" x2="24086" y2="21343"/>
                        <a14:foregroundMark x1="80860" y1="29496" x2="80860" y2="29496"/>
                        <a14:foregroundMark x1="82151" y1="38129" x2="82151" y2="38129"/>
                        <a14:foregroundMark x1="83011" y1="27098" x2="83011" y2="27098"/>
                        <a14:foregroundMark x1="83226" y1="28537" x2="83226" y2="28537"/>
                        <a14:foregroundMark x1="83871" y1="29496" x2="83871" y2="29496"/>
                        <a14:foregroundMark x1="80000" y1="25659" x2="80000" y2="25659"/>
                        <a14:foregroundMark x1="80430" y1="24460" x2="80430" y2="24460"/>
                        <a14:foregroundMark x1="80645" y1="23741" x2="80645" y2="23741"/>
                        <a14:foregroundMark x1="81075" y1="27338" x2="81075" y2="27338"/>
                        <a14:foregroundMark x1="70323" y1="27578" x2="70323" y2="27578"/>
                        <a14:foregroundMark x1="24301" y1="12710" x2="24301" y2="12710"/>
                        <a14:foregroundMark x1="12258" y1="34772" x2="12258" y2="34772"/>
                        <a14:foregroundMark x1="38710" y1="5995" x2="38710" y2="5995"/>
                        <a14:foregroundMark x1="36344" y1="10072" x2="36344" y2="10072"/>
                        <a14:foregroundMark x1="34194" y1="9353" x2="34194" y2="9353"/>
                        <a14:foregroundMark x1="9462" y1="52758" x2="9462" y2="52758"/>
                        <a14:backgroundMark x1="84731" y1="53717" x2="84731" y2="53717"/>
                        <a14:backgroundMark x1="83441" y1="48921" x2="83441" y2="48921"/>
                      </a14:backgroundRemoval>
                    </a14:imgEffect>
                  </a14:imgLayer>
                </a14:imgProps>
              </a:ext>
            </a:extLst>
          </a:blip>
          <a:stretch>
            <a:fillRect/>
          </a:stretch>
        </p:blipFill>
        <p:spPr>
          <a:xfrm>
            <a:off x="4024659" y="0"/>
            <a:ext cx="4302795" cy="7102202"/>
          </a:xfrm>
          <a:prstGeom prst="rect">
            <a:avLst/>
          </a:prstGeom>
          <a:effectLst>
            <a:glow rad="12700">
              <a:schemeClr val="bg1"/>
            </a:glow>
          </a:effectLst>
        </p:spPr>
      </p:pic>
      <p:sp>
        <p:nvSpPr>
          <p:cNvPr id="5" name="文字方塊 4">
            <a:extLst>
              <a:ext uri="{FF2B5EF4-FFF2-40B4-BE49-F238E27FC236}">
                <a16:creationId xmlns:a16="http://schemas.microsoft.com/office/drawing/2014/main" id="{B50D2538-FB44-9FFB-459E-327393CF6F5E}"/>
              </a:ext>
            </a:extLst>
          </p:cNvPr>
          <p:cNvSpPr txBox="1"/>
          <p:nvPr/>
        </p:nvSpPr>
        <p:spPr>
          <a:xfrm>
            <a:off x="5725874" y="1269554"/>
            <a:ext cx="738664" cy="3816424"/>
          </a:xfrm>
          <a:prstGeom prst="rect">
            <a:avLst/>
          </a:prstGeom>
          <a:noFill/>
          <a:effectLst>
            <a:glow>
              <a:schemeClr val="bg1"/>
            </a:glow>
          </a:effectLst>
        </p:spPr>
        <p:txBody>
          <a:bodyPr vert="eaVert" wrap="square" rtlCol="0">
            <a:spAutoFit/>
          </a:bodyPr>
          <a:lstStyle/>
          <a:p>
            <a:r>
              <a:rPr lang="zh-CN" altLang="en-US" sz="3600" b="1" dirty="0">
                <a:solidFill>
                  <a:schemeClr val="bg1"/>
                </a:solidFill>
              </a:rPr>
              <a:t>金剛般若波羅蜜</a:t>
            </a:r>
            <a:r>
              <a:rPr lang="zh-TW" altLang="en-US" sz="3600" b="1" dirty="0">
                <a:solidFill>
                  <a:schemeClr val="bg1"/>
                </a:solidFill>
              </a:rPr>
              <a:t>經</a:t>
            </a:r>
          </a:p>
        </p:txBody>
      </p:sp>
    </p:spTree>
    <p:extLst>
      <p:ext uri="{BB962C8B-B14F-4D97-AF65-F5344CB8AC3E}">
        <p14:creationId xmlns:p14="http://schemas.microsoft.com/office/powerpoint/2010/main" val="390915263"/>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753C4DB7-FBB7-A985-3624-0B723D775717}"/>
              </a:ext>
            </a:extLst>
          </p:cNvPr>
          <p:cNvPicPr>
            <a:picLocks noChangeAspect="1"/>
          </p:cNvPicPr>
          <p:nvPr/>
        </p:nvPicPr>
        <p:blipFill>
          <a:blip r:embed="rId3"/>
          <a:stretch>
            <a:fillRect/>
          </a:stretch>
        </p:blipFill>
        <p:spPr>
          <a:xfrm>
            <a:off x="1918742" y="274737"/>
            <a:ext cx="6425274" cy="6310114"/>
          </a:xfrm>
          <a:prstGeom prst="rect">
            <a:avLst/>
          </a:prstGeom>
        </p:spPr>
      </p:pic>
      <p:sp>
        <p:nvSpPr>
          <p:cNvPr id="5" name="矩形 4">
            <a:extLst>
              <a:ext uri="{FF2B5EF4-FFF2-40B4-BE49-F238E27FC236}">
                <a16:creationId xmlns:a16="http://schemas.microsoft.com/office/drawing/2014/main" id="{718889A4-726E-D667-F4BE-71420BF957A0}"/>
              </a:ext>
            </a:extLst>
          </p:cNvPr>
          <p:cNvSpPr/>
          <p:nvPr/>
        </p:nvSpPr>
        <p:spPr>
          <a:xfrm>
            <a:off x="6137241"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6" name="矩形 5">
            <a:extLst>
              <a:ext uri="{FF2B5EF4-FFF2-40B4-BE49-F238E27FC236}">
                <a16:creationId xmlns:a16="http://schemas.microsoft.com/office/drawing/2014/main" id="{C2259BFB-66B7-01D8-97A4-8025E8C25DB3}"/>
              </a:ext>
            </a:extLst>
          </p:cNvPr>
          <p:cNvSpPr/>
          <p:nvPr/>
        </p:nvSpPr>
        <p:spPr>
          <a:xfrm>
            <a:off x="5015086" y="34297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7" name="矩形 6">
            <a:extLst>
              <a:ext uri="{FF2B5EF4-FFF2-40B4-BE49-F238E27FC236}">
                <a16:creationId xmlns:a16="http://schemas.microsoft.com/office/drawing/2014/main" id="{3BF64434-8EAA-7D18-AD2D-3278E808D525}"/>
              </a:ext>
            </a:extLst>
          </p:cNvPr>
          <p:cNvSpPr/>
          <p:nvPr/>
        </p:nvSpPr>
        <p:spPr>
          <a:xfrm>
            <a:off x="4583038" y="5229994"/>
            <a:ext cx="504056" cy="1224136"/>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D2F79533-8B3A-E171-B372-3F0295576482}"/>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B4D4C781-CD00-474A-559B-0AE776205C49}"/>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第廿五講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377501641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4856D5C-1CF4-AC6C-5776-13E67051CDAD}"/>
              </a:ext>
            </a:extLst>
          </p:cNvPr>
          <p:cNvSpPr txBox="1"/>
          <p:nvPr/>
        </p:nvSpPr>
        <p:spPr>
          <a:xfrm>
            <a:off x="3404953" y="711072"/>
            <a:ext cx="526297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b="1" dirty="0">
                <a:solidFill>
                  <a:schemeClr val="bg1"/>
                </a:solidFill>
              </a:rPr>
              <a:t>入門初步，先須深觀</a:t>
            </a:r>
            <a:r>
              <a:rPr lang="en-US" altLang="zh-TW" sz="2800" b="1" dirty="0">
                <a:solidFill>
                  <a:schemeClr val="bg1"/>
                </a:solidFill>
              </a:rPr>
              <a:t>『</a:t>
            </a:r>
            <a:r>
              <a:rPr lang="zh-TW" altLang="en-US" sz="2800" b="1" dirty="0">
                <a:solidFill>
                  <a:schemeClr val="bg1"/>
                </a:solidFill>
              </a:rPr>
              <a:t>一切有為法</a:t>
            </a:r>
            <a:r>
              <a:rPr lang="en-US" altLang="zh-TW" sz="2800" b="1" dirty="0">
                <a:solidFill>
                  <a:schemeClr val="bg1"/>
                </a:solidFill>
              </a:rPr>
              <a:t>』</a:t>
            </a:r>
            <a:r>
              <a:rPr lang="zh-TW" altLang="en-US" sz="2800" b="1" dirty="0">
                <a:solidFill>
                  <a:schemeClr val="bg1"/>
                </a:solidFill>
              </a:rPr>
              <a:t>，如夢、如幻、如泡、如影、如露、如電。莫不虛假，一切皆空。到底一無所得。所得，唯一苦味而已。所謂「萬般將不去，唯有業隨身」。果能常</a:t>
            </a:r>
            <a:r>
              <a:rPr lang="en-US" altLang="zh-TW" sz="2800" b="1" dirty="0">
                <a:solidFill>
                  <a:schemeClr val="bg1"/>
                </a:solidFill>
              </a:rPr>
              <a:t>『</a:t>
            </a:r>
            <a:r>
              <a:rPr lang="zh-TW" altLang="en-US" sz="2800" b="1" dirty="0">
                <a:solidFill>
                  <a:schemeClr val="bg1"/>
                </a:solidFill>
              </a:rPr>
              <a:t>作如是觀</a:t>
            </a:r>
            <a:r>
              <a:rPr lang="en-US" altLang="zh-TW" sz="2800" b="1" dirty="0">
                <a:solidFill>
                  <a:schemeClr val="bg1"/>
                </a:solidFill>
              </a:rPr>
              <a:t>』</a:t>
            </a:r>
            <a:r>
              <a:rPr lang="zh-TW" altLang="en-US" sz="2800" b="1" dirty="0">
                <a:solidFill>
                  <a:schemeClr val="bg1"/>
                </a:solidFill>
              </a:rPr>
              <a:t>，洞明皆空之理。不再受騙，而能死心蹋地老實念佛，一心求生淨土矣。</a:t>
            </a:r>
          </a:p>
        </p:txBody>
      </p:sp>
      <p:sp>
        <p:nvSpPr>
          <p:cNvPr id="5" name="文字方塊 4">
            <a:extLst>
              <a:ext uri="{FF2B5EF4-FFF2-40B4-BE49-F238E27FC236}">
                <a16:creationId xmlns:a16="http://schemas.microsoft.com/office/drawing/2014/main" id="{9D59D296-4711-6B89-54D8-357B17080B23}"/>
              </a:ext>
            </a:extLst>
          </p:cNvPr>
          <p:cNvSpPr txBox="1"/>
          <p:nvPr/>
        </p:nvSpPr>
        <p:spPr>
          <a:xfrm>
            <a:off x="786723" y="711072"/>
            <a:ext cx="2441694"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六個比喻當中，是以夢為主。幻，像變魔術一樣，那不是真的。泡是水泡、泡沫，都不是真實的。影是影相，如露如電。</a:t>
            </a:r>
          </a:p>
        </p:txBody>
      </p:sp>
      <p:sp>
        <p:nvSpPr>
          <p:cNvPr id="8" name="文字方塊 7">
            <a:extLst>
              <a:ext uri="{FF2B5EF4-FFF2-40B4-BE49-F238E27FC236}">
                <a16:creationId xmlns:a16="http://schemas.microsoft.com/office/drawing/2014/main" id="{94EEBB3C-7C49-BFD7-9442-311D2345210E}"/>
              </a:ext>
            </a:extLst>
          </p:cNvPr>
          <p:cNvSpPr txBox="1"/>
          <p:nvPr/>
        </p:nvSpPr>
        <p:spPr>
          <a:xfrm>
            <a:off x="8785538" y="686466"/>
            <a:ext cx="212365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何以故。 一切有為法</a:t>
            </a:r>
            <a:r>
              <a:rPr lang="zh-CN" altLang="en-US" sz="2800" b="1" dirty="0">
                <a:solidFill>
                  <a:schemeClr val="bg1"/>
                </a:solidFill>
              </a:rPr>
              <a:t>。</a:t>
            </a:r>
            <a:r>
              <a:rPr lang="zh-TW" altLang="en-US" sz="2800" b="1" dirty="0">
                <a:solidFill>
                  <a:schemeClr val="bg1"/>
                </a:solidFill>
              </a:rPr>
              <a:t>如夢幻泡影</a:t>
            </a:r>
            <a:r>
              <a:rPr lang="zh-CN" altLang="en-US" sz="2800" b="1" dirty="0">
                <a:solidFill>
                  <a:schemeClr val="bg1"/>
                </a:solidFill>
              </a:rPr>
              <a:t>。</a:t>
            </a:r>
            <a:r>
              <a:rPr lang="zh-TW" altLang="en-US" sz="2800" b="1" dirty="0">
                <a:solidFill>
                  <a:schemeClr val="bg1"/>
                </a:solidFill>
              </a:rPr>
              <a:t>如露亦如電</a:t>
            </a:r>
            <a:r>
              <a:rPr lang="zh-CN" altLang="en-US" sz="2800" b="1" dirty="0">
                <a:solidFill>
                  <a:schemeClr val="bg1"/>
                </a:solidFill>
              </a:rPr>
              <a:t>。</a:t>
            </a:r>
            <a:r>
              <a:rPr lang="zh-TW" altLang="en-US" sz="2800" b="1" dirty="0">
                <a:solidFill>
                  <a:schemeClr val="bg1"/>
                </a:solidFill>
              </a:rPr>
              <a:t>應作如是</a:t>
            </a:r>
            <a:r>
              <a:rPr lang="zh-CN" altLang="en-US" sz="2800" b="1" dirty="0">
                <a:solidFill>
                  <a:schemeClr val="bg1"/>
                </a:solidFill>
              </a:rPr>
              <a:t>觀。」</a:t>
            </a:r>
            <a:endParaRPr lang="zh-TW" altLang="en-US" sz="2800" b="1" dirty="0">
              <a:solidFill>
                <a:schemeClr val="bg1"/>
              </a:solidFill>
            </a:endParaRPr>
          </a:p>
        </p:txBody>
      </p:sp>
      <p:pic>
        <p:nvPicPr>
          <p:cNvPr id="10" name="圖片 9">
            <a:extLst>
              <a:ext uri="{FF2B5EF4-FFF2-40B4-BE49-F238E27FC236}">
                <a16:creationId xmlns:a16="http://schemas.microsoft.com/office/drawing/2014/main" id="{6C0DEA23-F8FD-5EBD-EE30-3E54F1B94ECA}"/>
              </a:ext>
            </a:extLst>
          </p:cNvPr>
          <p:cNvPicPr>
            <a:picLocks noChangeAspect="1"/>
          </p:cNvPicPr>
          <p:nvPr/>
        </p:nvPicPr>
        <p:blipFill>
          <a:blip r:embed="rId3"/>
          <a:stretch>
            <a:fillRect/>
          </a:stretch>
        </p:blipFill>
        <p:spPr>
          <a:xfrm>
            <a:off x="11135767" y="909514"/>
            <a:ext cx="648072" cy="2951301"/>
          </a:xfrm>
          <a:prstGeom prst="rect">
            <a:avLst/>
          </a:prstGeom>
        </p:spPr>
      </p:pic>
    </p:spTree>
    <p:extLst>
      <p:ext uri="{BB962C8B-B14F-4D97-AF65-F5344CB8AC3E}">
        <p14:creationId xmlns:p14="http://schemas.microsoft.com/office/powerpoint/2010/main" val="16430556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4EF59431-E3C4-85BA-C730-923B3830F757}"/>
              </a:ext>
            </a:extLst>
          </p:cNvPr>
          <p:cNvSpPr txBox="1"/>
          <p:nvPr/>
        </p:nvSpPr>
        <p:spPr>
          <a:xfrm>
            <a:off x="360302" y="765498"/>
            <a:ext cx="1146980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CN" altLang="en-US" sz="2800" dirty="0">
                <a:solidFill>
                  <a:srgbClr val="FFFF00"/>
                </a:solidFill>
              </a:rPr>
              <a:t>「</a:t>
            </a:r>
            <a:r>
              <a:rPr lang="zh-TW" altLang="en-US" sz="2800" dirty="0">
                <a:solidFill>
                  <a:srgbClr val="FFFF00"/>
                </a:solidFill>
              </a:rPr>
              <a:t>常</a:t>
            </a:r>
            <a:r>
              <a:rPr lang="zh-CN" altLang="en-US" sz="2800" dirty="0">
                <a:solidFill>
                  <a:srgbClr val="FFFF00"/>
                </a:solidFill>
              </a:rPr>
              <a:t>」</a:t>
            </a:r>
            <a:r>
              <a:rPr lang="zh-TW" altLang="en-US" sz="2800" dirty="0">
                <a:solidFill>
                  <a:srgbClr val="FFFF00"/>
                </a:solidFill>
              </a:rPr>
              <a:t>是不可以間斷，常作如是觀才能看破。看破之後，當然你就放下了。放下之後要緊的，還要提起來，那個時候的提起來，跟我們現在完全不一樣。那個時候放下跟提起是一不是二，所謂是作而無作，無作而作，那就得大自在。放下要沒有提起，就落空了，就變成消極。在世間，就到四空天去了；在出世間，就變成阿羅漢、辟支佛，墮偏真涅槃，不起作用。大乘菩薩對於這個事實真相了解得透徹，所以他能跟佛一樣的大自在，作而無作，無作而作。作跟不作是一不是二，前面講了，動跟靜是一，這就是入了一真法界。我們把事情都分作兩邊，就墮在十法界裡去了。什麼叫一真？一真法界裡頭沒有相對的，沒有對立的。</a:t>
            </a:r>
          </a:p>
        </p:txBody>
      </p:sp>
    </p:spTree>
    <p:extLst>
      <p:ext uri="{BB962C8B-B14F-4D97-AF65-F5344CB8AC3E}">
        <p14:creationId xmlns:p14="http://schemas.microsoft.com/office/powerpoint/2010/main" val="52532149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E5F70E8D-6642-4592-3FD6-5984DBB0A3E0}"/>
              </a:ext>
            </a:extLst>
          </p:cNvPr>
          <p:cNvSpPr txBox="1"/>
          <p:nvPr/>
        </p:nvSpPr>
        <p:spPr>
          <a:xfrm>
            <a:off x="-23932" y="820889"/>
            <a:ext cx="6391493"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這一段是</a:t>
            </a:r>
            <a:r>
              <a:rPr lang="en-US" altLang="zh-TW" sz="2800" dirty="0">
                <a:solidFill>
                  <a:srgbClr val="FFFF00"/>
                </a:solidFill>
              </a:rPr>
              <a:t>《</a:t>
            </a:r>
            <a:r>
              <a:rPr lang="zh-TW" altLang="en-US" sz="2800" dirty="0">
                <a:solidFill>
                  <a:srgbClr val="FFFF00"/>
                </a:solidFill>
              </a:rPr>
              <a:t>圓覺經</a:t>
            </a:r>
            <a:r>
              <a:rPr lang="en-US" altLang="zh-TW" sz="2800" dirty="0">
                <a:solidFill>
                  <a:srgbClr val="FFFF00"/>
                </a:solidFill>
              </a:rPr>
              <a:t>》</a:t>
            </a:r>
            <a:r>
              <a:rPr lang="zh-TW" altLang="en-US" sz="2800" dirty="0">
                <a:solidFill>
                  <a:srgbClr val="FFFF00"/>
                </a:solidFill>
              </a:rPr>
              <a:t>裡面的經文。生死跟涅槃，十法界裡面的眾生都把它看成兩樁事情；生死是生滅，涅槃不生不滅，生滅跟不生滅是兩樁事情。凡夫從相上看，沒有看到事實真相。如果真的看清楚了，眾生跟佛不二，生死跟涅槃不二。覺跟迷好像是對立的，這個對立都是看表面，沒有深入的仔細觀察，仔細觀察，它是一不是二。</a:t>
            </a:r>
          </a:p>
        </p:txBody>
      </p:sp>
      <p:sp>
        <p:nvSpPr>
          <p:cNvPr id="8" name="文字方塊 7">
            <a:extLst>
              <a:ext uri="{FF2B5EF4-FFF2-40B4-BE49-F238E27FC236}">
                <a16:creationId xmlns:a16="http://schemas.microsoft.com/office/drawing/2014/main" id="{999DA34C-6ABA-627E-2AB0-40719E44B430}"/>
              </a:ext>
            </a:extLst>
          </p:cNvPr>
          <p:cNvSpPr txBox="1"/>
          <p:nvPr/>
        </p:nvSpPr>
        <p:spPr>
          <a:xfrm>
            <a:off x="6244634" y="846297"/>
            <a:ext cx="5827236"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TW" sz="2800" b="1" dirty="0">
                <a:solidFill>
                  <a:schemeClr val="bg1"/>
                </a:solidFill>
              </a:rPr>
              <a:t>《</a:t>
            </a:r>
            <a:r>
              <a:rPr lang="zh-TW" altLang="en-US" sz="2800" b="1" dirty="0">
                <a:solidFill>
                  <a:schemeClr val="bg1"/>
                </a:solidFill>
              </a:rPr>
              <a:t>圓覺經</a:t>
            </a:r>
            <a:r>
              <a:rPr lang="en-US" altLang="zh-TW" sz="2800" b="1" dirty="0">
                <a:solidFill>
                  <a:schemeClr val="bg1"/>
                </a:solidFill>
              </a:rPr>
              <a:t>》</a:t>
            </a:r>
            <a:r>
              <a:rPr lang="zh-TW" altLang="en-US" sz="2800" b="1" dirty="0">
                <a:solidFill>
                  <a:schemeClr val="bg1"/>
                </a:solidFill>
              </a:rPr>
              <a:t>云：「生死涅槃，猶如昨夢。無起無滅，無來無去。其所證者，無得無失，無取無捨。其能證者，無作無止，無住無滅。於此證中，無能無所。畢竟無證，亦無證者。一切法性，平等不壞。」此中一切視同夢幻而無之。正是諸法空相，不取於相之意也。「平等」即是如如，「不壞」即是不動。</a:t>
            </a:r>
          </a:p>
        </p:txBody>
      </p:sp>
    </p:spTree>
    <p:extLst>
      <p:ext uri="{BB962C8B-B14F-4D97-AF65-F5344CB8AC3E}">
        <p14:creationId xmlns:p14="http://schemas.microsoft.com/office/powerpoint/2010/main" val="34408702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a:extLst>
              <a:ext uri="{FF2B5EF4-FFF2-40B4-BE49-F238E27FC236}">
                <a16:creationId xmlns:a16="http://schemas.microsoft.com/office/drawing/2014/main" id="{088724DA-DD25-17ED-AF18-CF107A91A3FB}"/>
              </a:ext>
            </a:extLst>
          </p:cNvPr>
          <p:cNvPicPr>
            <a:picLocks noChangeAspect="1"/>
          </p:cNvPicPr>
          <p:nvPr/>
        </p:nvPicPr>
        <p:blipFill>
          <a:blip r:embed="rId3"/>
          <a:stretch>
            <a:fillRect/>
          </a:stretch>
        </p:blipFill>
        <p:spPr>
          <a:xfrm>
            <a:off x="1918742" y="274737"/>
            <a:ext cx="6425274" cy="6310114"/>
          </a:xfrm>
          <a:prstGeom prst="rect">
            <a:avLst/>
          </a:prstGeom>
        </p:spPr>
      </p:pic>
      <p:sp>
        <p:nvSpPr>
          <p:cNvPr id="5" name="矩形 4">
            <a:extLst>
              <a:ext uri="{FF2B5EF4-FFF2-40B4-BE49-F238E27FC236}">
                <a16:creationId xmlns:a16="http://schemas.microsoft.com/office/drawing/2014/main" id="{B487656B-C889-F6B2-DB77-D1AB5F376BBA}"/>
              </a:ext>
            </a:extLst>
          </p:cNvPr>
          <p:cNvSpPr/>
          <p:nvPr/>
        </p:nvSpPr>
        <p:spPr>
          <a:xfrm>
            <a:off x="2134766" y="1629594"/>
            <a:ext cx="504056" cy="1152128"/>
          </a:xfrm>
          <a:prstGeom prst="rect">
            <a:avLst/>
          </a:prstGeom>
          <a:noFill/>
          <a:ln w="38100">
            <a:solidFill>
              <a:schemeClr val="accent6"/>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pic>
        <p:nvPicPr>
          <p:cNvPr id="8" name="圖片 7">
            <a:extLst>
              <a:ext uri="{FF2B5EF4-FFF2-40B4-BE49-F238E27FC236}">
                <a16:creationId xmlns:a16="http://schemas.microsoft.com/office/drawing/2014/main" id="{E1C06CA8-91F8-1919-30CF-978224C062EA}"/>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3468" b="97110" l="9346" r="89720">
                        <a14:foregroundMark x1="49533" y1="43353" x2="49533" y2="43353"/>
                        <a14:foregroundMark x1="51402" y1="44509" x2="51402" y2="44509"/>
                        <a14:foregroundMark x1="71963" y1="32370" x2="71963" y2="32370"/>
                        <a14:foregroundMark x1="50467" y1="19653" x2="50467" y2="19653"/>
                        <a14:foregroundMark x1="55140" y1="56069" x2="55140" y2="56069"/>
                        <a14:foregroundMark x1="37383" y1="60694" x2="37383" y2="60694"/>
                        <a14:foregroundMark x1="13084" y1="67630" x2="13084" y2="67630"/>
                        <a14:foregroundMark x1="88785" y1="66474" x2="88785" y2="66474"/>
                        <a14:foregroundMark x1="49533" y1="93642" x2="49533" y2="93642"/>
                        <a14:foregroundMark x1="47664" y1="97110" x2="47664" y2="97110"/>
                        <a14:foregroundMark x1="56075" y1="15029" x2="56075" y2="15029"/>
                        <a14:foregroundMark x1="55140" y1="13873" x2="55140" y2="13873"/>
                        <a14:foregroundMark x1="50467" y1="5202" x2="50467" y2="5202"/>
                        <a14:foregroundMark x1="50467" y1="3468" x2="50467" y2="3468"/>
                        <a14:foregroundMark x1="52336" y1="5202" x2="52336" y2="5202"/>
                      </a14:backgroundRemoval>
                    </a14:imgEffect>
                  </a14:imgLayer>
                </a14:imgProps>
              </a:ext>
            </a:extLst>
          </a:blip>
          <a:stretch>
            <a:fillRect/>
          </a:stretch>
        </p:blipFill>
        <p:spPr>
          <a:xfrm>
            <a:off x="11351790" y="6021144"/>
            <a:ext cx="490484" cy="793026"/>
          </a:xfrm>
          <a:prstGeom prst="rect">
            <a:avLst/>
          </a:prstGeom>
          <a:effectLst>
            <a:glow rad="50800">
              <a:schemeClr val="bg1"/>
            </a:glow>
          </a:effectLst>
        </p:spPr>
      </p:pic>
      <p:sp>
        <p:nvSpPr>
          <p:cNvPr id="9" name="匾額 8" descr="佛學概要十四講表 習講">
            <a:extLst>
              <a:ext uri="{FF2B5EF4-FFF2-40B4-BE49-F238E27FC236}">
                <a16:creationId xmlns:a16="http://schemas.microsoft.com/office/drawing/2014/main" id="{E128B5D3-5311-005F-3CAC-61E72704BC91}"/>
              </a:ext>
            </a:extLst>
          </p:cNvPr>
          <p:cNvSpPr/>
          <p:nvPr/>
        </p:nvSpPr>
        <p:spPr>
          <a:xfrm>
            <a:off x="11268162" y="117426"/>
            <a:ext cx="717985" cy="5760640"/>
          </a:xfrm>
          <a:prstGeom prst="plaque">
            <a:avLst/>
          </a:prstGeom>
          <a:effectLst>
            <a:glow rad="139700">
              <a:schemeClr val="bg1">
                <a:alpha val="69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zh-CN" altLang="en-US" dirty="0">
                <a:effectLst>
                  <a:glow>
                    <a:schemeClr val="bg1">
                      <a:alpha val="61000"/>
                    </a:schemeClr>
                  </a:glow>
                </a:effectLst>
              </a:rPr>
              <a:t>中國佛典研究二</a:t>
            </a:r>
            <a:endParaRPr lang="en-US" altLang="zh-CN" dirty="0">
              <a:effectLst>
                <a:glow>
                  <a:schemeClr val="bg1">
                    <a:alpha val="61000"/>
                  </a:schemeClr>
                </a:glow>
              </a:effectLst>
            </a:endParaRPr>
          </a:p>
          <a:p>
            <a:pPr algn="ctr"/>
            <a:r>
              <a:rPr lang="en-US" altLang="zh-CN" dirty="0">
                <a:effectLst>
                  <a:glow>
                    <a:schemeClr val="bg1">
                      <a:alpha val="61000"/>
                    </a:schemeClr>
                  </a:glow>
                </a:effectLst>
              </a:rPr>
              <a:t>  </a:t>
            </a:r>
            <a:r>
              <a:rPr lang="zh-CN" altLang="en-US" dirty="0">
                <a:effectLst>
                  <a:glow>
                    <a:schemeClr val="bg1">
                      <a:alpha val="61000"/>
                    </a:schemeClr>
                  </a:glow>
                </a:effectLst>
              </a:rPr>
              <a:t>：</a:t>
            </a:r>
            <a:r>
              <a:rPr lang="zh-TW" altLang="en-US" dirty="0">
                <a:effectLst>
                  <a:glow>
                    <a:schemeClr val="bg1">
                      <a:alpha val="61000"/>
                    </a:schemeClr>
                  </a:glow>
                </a:effectLst>
              </a:rPr>
              <a:t>金剛經</a:t>
            </a:r>
            <a:endParaRPr lang="en-US" altLang="zh-TW" dirty="0">
              <a:effectLst>
                <a:glow>
                  <a:schemeClr val="bg1">
                    <a:alpha val="61000"/>
                  </a:schemeClr>
                </a:glow>
              </a:effectLst>
            </a:endParaRPr>
          </a:p>
          <a:p>
            <a:pPr algn="ctr"/>
            <a:endParaRPr lang="en-US" altLang="zh-TW" sz="800" dirty="0">
              <a:effectLst>
                <a:glow>
                  <a:schemeClr val="bg1">
                    <a:alpha val="61000"/>
                  </a:schemeClr>
                </a:glow>
              </a:effectLst>
            </a:endParaRPr>
          </a:p>
          <a:p>
            <a:pPr algn="ctr"/>
            <a:r>
              <a:rPr lang="zh-CN" altLang="en-US" dirty="0">
                <a:effectLst>
                  <a:glow>
                    <a:schemeClr val="bg1">
                      <a:alpha val="61000"/>
                    </a:schemeClr>
                  </a:glow>
                </a:effectLst>
              </a:rPr>
              <a:t>第廿五講</a:t>
            </a:r>
            <a:endParaRPr lang="zh-TW" altLang="en-US" dirty="0">
              <a:effectLst>
                <a:glow>
                  <a:schemeClr val="bg1">
                    <a:alpha val="61000"/>
                  </a:schemeClr>
                </a:glow>
              </a:effectLst>
            </a:endParaRPr>
          </a:p>
        </p:txBody>
      </p:sp>
    </p:spTree>
    <p:extLst>
      <p:ext uri="{BB962C8B-B14F-4D97-AF65-F5344CB8AC3E}">
        <p14:creationId xmlns:p14="http://schemas.microsoft.com/office/powerpoint/2010/main" val="41019409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0129177-BE0C-457E-B4C5-98C4DAEFDA9E}"/>
              </a:ext>
            </a:extLst>
          </p:cNvPr>
          <p:cNvSpPr txBox="1"/>
          <p:nvPr/>
        </p:nvSpPr>
        <p:spPr>
          <a:xfrm>
            <a:off x="5068736" y="702699"/>
            <a:ext cx="3570208"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en-US" altLang="zh-TW" sz="2800" b="1" dirty="0">
                <a:solidFill>
                  <a:schemeClr val="bg1"/>
                </a:solidFill>
              </a:rPr>
              <a:t>『</a:t>
            </a:r>
            <a:r>
              <a:rPr lang="zh-TW" altLang="en-US" sz="2800" b="1" dirty="0">
                <a:solidFill>
                  <a:schemeClr val="bg1"/>
                </a:solidFill>
              </a:rPr>
              <a:t>皆大歡喜</a:t>
            </a:r>
            <a:r>
              <a:rPr lang="en-US" altLang="zh-TW" sz="2800" b="1" dirty="0">
                <a:solidFill>
                  <a:schemeClr val="bg1"/>
                </a:solidFill>
              </a:rPr>
              <a:t>』</a:t>
            </a:r>
            <a:r>
              <a:rPr lang="zh-TW" altLang="en-US" sz="2800" b="1" dirty="0">
                <a:solidFill>
                  <a:schemeClr val="bg1"/>
                </a:solidFill>
              </a:rPr>
              <a:t>者。聞此大法，心開意解。是為歡喜。且知</a:t>
            </a:r>
            <a:r>
              <a:rPr lang="en-US" altLang="zh-TW" sz="2800" b="1" dirty="0">
                <a:solidFill>
                  <a:schemeClr val="bg1"/>
                </a:solidFill>
              </a:rPr>
              <a:t>『</a:t>
            </a:r>
            <a:r>
              <a:rPr lang="zh-TW" altLang="en-US" sz="2800" b="1" dirty="0">
                <a:solidFill>
                  <a:schemeClr val="bg1"/>
                </a:solidFill>
              </a:rPr>
              <a:t>信受奉行</a:t>
            </a:r>
            <a:r>
              <a:rPr lang="en-US" altLang="zh-TW" sz="2800" b="1" dirty="0">
                <a:solidFill>
                  <a:schemeClr val="bg1"/>
                </a:solidFill>
              </a:rPr>
              <a:t>』</a:t>
            </a:r>
            <a:r>
              <a:rPr lang="zh-TW" altLang="en-US" sz="2800" b="1" dirty="0">
                <a:solidFill>
                  <a:schemeClr val="bg1"/>
                </a:solidFill>
              </a:rPr>
              <a:t>，便是荷擔如來度生事業。當得菩提，成佛有望，非同小可，故大歡喜。在會大眾，無不如是。故皆大歡喜也。</a:t>
            </a:r>
          </a:p>
        </p:txBody>
      </p:sp>
      <p:sp>
        <p:nvSpPr>
          <p:cNvPr id="5" name="文字方塊 4">
            <a:extLst>
              <a:ext uri="{FF2B5EF4-FFF2-40B4-BE49-F238E27FC236}">
                <a16:creationId xmlns:a16="http://schemas.microsoft.com/office/drawing/2014/main" id="{9A4E10F7-BC57-FAE9-3194-260D1F0AA3CF}"/>
              </a:ext>
            </a:extLst>
          </p:cNvPr>
          <p:cNvSpPr txBox="1"/>
          <p:nvPr/>
        </p:nvSpPr>
        <p:spPr>
          <a:xfrm>
            <a:off x="3176434" y="690944"/>
            <a:ext cx="1877437"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a:t>
            </a:r>
            <a:r>
              <a:rPr lang="zh-CN" altLang="en-US" sz="2800" dirty="0">
                <a:solidFill>
                  <a:srgbClr val="FFFF00"/>
                </a:solidFill>
              </a:rPr>
              <a:t>心</a:t>
            </a:r>
            <a:r>
              <a:rPr lang="zh-TW" altLang="en-US" sz="2800" dirty="0">
                <a:solidFill>
                  <a:srgbClr val="FFFF00"/>
                </a:solidFill>
              </a:rPr>
              <a:t>開」是開悟，「</a:t>
            </a:r>
            <a:r>
              <a:rPr lang="zh-CN" altLang="en-US" sz="2800" dirty="0">
                <a:solidFill>
                  <a:srgbClr val="FFFF00"/>
                </a:solidFill>
              </a:rPr>
              <a:t>意</a:t>
            </a:r>
            <a:r>
              <a:rPr lang="zh-TW" altLang="en-US" sz="2800" dirty="0">
                <a:solidFill>
                  <a:srgbClr val="FFFF00"/>
                </a:solidFill>
              </a:rPr>
              <a:t>解」是許許多多的疑慮、無明、誤會統統消失了，統統解除了，所以歡喜。</a:t>
            </a:r>
          </a:p>
        </p:txBody>
      </p:sp>
      <p:sp>
        <p:nvSpPr>
          <p:cNvPr id="8" name="文字方塊 7">
            <a:extLst>
              <a:ext uri="{FF2B5EF4-FFF2-40B4-BE49-F238E27FC236}">
                <a16:creationId xmlns:a16="http://schemas.microsoft.com/office/drawing/2014/main" id="{EF549DC3-2791-F4CD-CB2A-7C9F24677878}"/>
              </a:ext>
            </a:extLst>
          </p:cNvPr>
          <p:cNvSpPr txBox="1"/>
          <p:nvPr/>
        </p:nvSpPr>
        <p:spPr>
          <a:xfrm>
            <a:off x="8653809" y="702700"/>
            <a:ext cx="2769989"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ct val="150000"/>
              </a:lnSpc>
            </a:pPr>
            <a:r>
              <a:rPr lang="zh-CN" altLang="en-US" sz="2800" b="1" dirty="0">
                <a:solidFill>
                  <a:schemeClr val="bg1"/>
                </a:solidFill>
              </a:rPr>
              <a:t>「</a:t>
            </a:r>
            <a:r>
              <a:rPr lang="zh-TW" altLang="en-US" sz="2800" b="1" dirty="0">
                <a:solidFill>
                  <a:schemeClr val="bg1"/>
                </a:solidFill>
              </a:rPr>
              <a:t>佛說是經已。長老須菩提。及諸比丘。比丘尼。優婆塞。優婆夷。一切世間天人阿脩羅。聞佛所說。皆大歡喜。信受奉行。</a:t>
            </a:r>
            <a:r>
              <a:rPr lang="zh-CN" altLang="en-US" sz="2800" b="1" dirty="0">
                <a:solidFill>
                  <a:schemeClr val="bg1"/>
                </a:solidFill>
              </a:rPr>
              <a:t>」</a:t>
            </a:r>
            <a:endParaRPr lang="zh-TW" altLang="en-US" sz="2800" b="1" dirty="0">
              <a:solidFill>
                <a:schemeClr val="bg1"/>
              </a:solidFill>
            </a:endParaRPr>
          </a:p>
        </p:txBody>
      </p:sp>
      <p:pic>
        <p:nvPicPr>
          <p:cNvPr id="3" name="圖片 2">
            <a:extLst>
              <a:ext uri="{FF2B5EF4-FFF2-40B4-BE49-F238E27FC236}">
                <a16:creationId xmlns:a16="http://schemas.microsoft.com/office/drawing/2014/main" id="{44FD44B9-004A-00BE-02FC-565EF331765E}"/>
              </a:ext>
            </a:extLst>
          </p:cNvPr>
          <p:cNvPicPr>
            <a:picLocks noChangeAspect="1"/>
          </p:cNvPicPr>
          <p:nvPr/>
        </p:nvPicPr>
        <p:blipFill>
          <a:blip r:embed="rId3"/>
          <a:stretch>
            <a:fillRect/>
          </a:stretch>
        </p:blipFill>
        <p:spPr>
          <a:xfrm>
            <a:off x="11347085" y="786056"/>
            <a:ext cx="720080" cy="2613700"/>
          </a:xfrm>
          <a:prstGeom prst="rect">
            <a:avLst/>
          </a:prstGeom>
        </p:spPr>
      </p:pic>
      <p:sp>
        <p:nvSpPr>
          <p:cNvPr id="9" name="文字方塊 8">
            <a:extLst>
              <a:ext uri="{FF2B5EF4-FFF2-40B4-BE49-F238E27FC236}">
                <a16:creationId xmlns:a16="http://schemas.microsoft.com/office/drawing/2014/main" id="{A5C3F12C-523C-BD39-F1E0-6834AC259CB8}"/>
              </a:ext>
            </a:extLst>
          </p:cNvPr>
          <p:cNvSpPr txBox="1"/>
          <p:nvPr/>
        </p:nvSpPr>
        <p:spPr>
          <a:xfrm>
            <a:off x="123248" y="702699"/>
            <a:ext cx="3005951" cy="5166993"/>
          </a:xfrm>
          <a:prstGeom prst="rect">
            <a:avLst/>
          </a:prstGeom>
          <a:noFill/>
        </p:spPr>
        <p:txBody>
          <a:bodyPr vert="eaVert"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pPr>
              <a:lnSpc>
                <a:spcPts val="4400"/>
              </a:lnSpc>
            </a:pPr>
            <a:r>
              <a:rPr lang="zh-TW" altLang="en-US" sz="2800" dirty="0">
                <a:solidFill>
                  <a:srgbClr val="FFFF00"/>
                </a:solidFill>
              </a:rPr>
              <a:t>只要依照這個原理原則去做，你的進步非常快速，年年不一樣，月月不一樣。當得菩提就是開悟，從小悟、大悟、大徹大悟、明心見性，見性就成佛了。</a:t>
            </a:r>
          </a:p>
        </p:txBody>
      </p:sp>
    </p:spTree>
    <p:extLst>
      <p:ext uri="{BB962C8B-B14F-4D97-AF65-F5344CB8AC3E}">
        <p14:creationId xmlns:p14="http://schemas.microsoft.com/office/powerpoint/2010/main" val="32756425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A48C4AA6-BE8B-C367-1718-0ED60AE91819}"/>
              </a:ext>
            </a:extLst>
          </p:cNvPr>
          <p:cNvSpPr txBox="1"/>
          <p:nvPr/>
        </p:nvSpPr>
        <p:spPr>
          <a:xfrm>
            <a:off x="30258" y="117426"/>
            <a:ext cx="11942783" cy="2015936"/>
          </a:xfrm>
          <a:prstGeom prst="rect">
            <a:avLst/>
          </a:prstGeom>
          <a:noFill/>
        </p:spPr>
        <p:txBody>
          <a:bodyPr wrap="square" rtlCol="0">
            <a:spAutoFit/>
          </a:bodyPr>
          <a:lstStyle/>
          <a:p>
            <a:pPr>
              <a:lnSpc>
                <a:spcPts val="3000"/>
              </a:lnSpc>
            </a:pPr>
            <a:r>
              <a:rPr lang="zh-TW" altLang="en-US" sz="2800" b="1" dirty="0">
                <a:solidFill>
                  <a:schemeClr val="bg1">
                    <a:lumMod val="95000"/>
                  </a:schemeClr>
                </a:solidFill>
              </a:rPr>
              <a:t>須菩提、若有人以滿無量阿僧祇世界七寶持用布施。若有善男子</a:t>
            </a:r>
            <a:r>
              <a:rPr lang="zh-CN" altLang="en-US" sz="2800" b="1" dirty="0">
                <a:solidFill>
                  <a:schemeClr val="bg1">
                    <a:lumMod val="95000"/>
                  </a:schemeClr>
                </a:solidFill>
              </a:rPr>
              <a:t>、</a:t>
            </a:r>
            <a:r>
              <a:rPr lang="zh-TW" altLang="en-US" sz="2800" b="1" dirty="0">
                <a:solidFill>
                  <a:schemeClr val="bg1">
                    <a:lumMod val="95000"/>
                  </a:schemeClr>
                </a:solidFill>
              </a:rPr>
              <a:t>善女人發菩薩心者。持於此經</a:t>
            </a:r>
            <a:r>
              <a:rPr lang="zh-CN" altLang="en-US" sz="2800" b="1" dirty="0">
                <a:solidFill>
                  <a:schemeClr val="bg1">
                    <a:lumMod val="95000"/>
                  </a:schemeClr>
                </a:solidFill>
              </a:rPr>
              <a:t>，</a:t>
            </a:r>
            <a:r>
              <a:rPr lang="zh-TW" altLang="en-US" sz="2800" b="1" dirty="0">
                <a:solidFill>
                  <a:schemeClr val="bg1">
                    <a:lumMod val="95000"/>
                  </a:schemeClr>
                </a:solidFill>
              </a:rPr>
              <a:t>乃至四句偈等</a:t>
            </a:r>
            <a:r>
              <a:rPr lang="zh-CN" altLang="en-US" sz="2800" b="1" dirty="0">
                <a:solidFill>
                  <a:schemeClr val="bg1">
                    <a:lumMod val="95000"/>
                  </a:schemeClr>
                </a:solidFill>
              </a:rPr>
              <a:t>，</a:t>
            </a:r>
            <a:r>
              <a:rPr lang="zh-TW" altLang="en-US" sz="2800" b="1" dirty="0">
                <a:solidFill>
                  <a:schemeClr val="bg1">
                    <a:lumMod val="95000"/>
                  </a:schemeClr>
                </a:solidFill>
              </a:rPr>
              <a:t>受持讀誦</a:t>
            </a:r>
            <a:r>
              <a:rPr lang="zh-CN" altLang="en-US" sz="2800" b="1" dirty="0">
                <a:solidFill>
                  <a:schemeClr val="bg1">
                    <a:lumMod val="95000"/>
                  </a:schemeClr>
                </a:solidFill>
              </a:rPr>
              <a:t>，</a:t>
            </a:r>
            <a:r>
              <a:rPr lang="zh-TW" altLang="en-US" sz="2800" b="1" dirty="0">
                <a:solidFill>
                  <a:schemeClr val="bg1">
                    <a:lumMod val="95000"/>
                  </a:schemeClr>
                </a:solidFill>
              </a:rPr>
              <a:t>爲人演說</a:t>
            </a:r>
            <a:r>
              <a:rPr lang="zh-CN" altLang="en-US" sz="2800" b="1" dirty="0">
                <a:solidFill>
                  <a:schemeClr val="bg1">
                    <a:lumMod val="95000"/>
                  </a:schemeClr>
                </a:solidFill>
              </a:rPr>
              <a:t>，</a:t>
            </a:r>
            <a:r>
              <a:rPr lang="zh-TW" altLang="en-US" sz="2800" b="1" dirty="0">
                <a:solidFill>
                  <a:schemeClr val="bg1">
                    <a:lumMod val="95000"/>
                  </a:schemeClr>
                </a:solidFill>
              </a:rPr>
              <a:t>其福勝彼。云何爲人演說。不取於相</a:t>
            </a:r>
            <a:r>
              <a:rPr lang="zh-CN" altLang="en-US" sz="2800" b="1" dirty="0">
                <a:solidFill>
                  <a:schemeClr val="bg1">
                    <a:lumMod val="95000"/>
                  </a:schemeClr>
                </a:solidFill>
              </a:rPr>
              <a:t>，</a:t>
            </a:r>
            <a:r>
              <a:rPr lang="zh-TW" altLang="en-US" sz="2800" b="1" dirty="0">
                <a:solidFill>
                  <a:schemeClr val="bg1">
                    <a:lumMod val="95000"/>
                  </a:schemeClr>
                </a:solidFill>
              </a:rPr>
              <a:t>如如不動。何以故</a:t>
            </a:r>
            <a:r>
              <a:rPr lang="zh-CN" altLang="en-US" sz="2800" b="1" dirty="0">
                <a:solidFill>
                  <a:schemeClr val="bg1">
                    <a:lumMod val="95000"/>
                  </a:schemeClr>
                </a:solidFill>
              </a:rPr>
              <a:t>？</a:t>
            </a:r>
            <a:r>
              <a:rPr lang="zh-TW" altLang="en-US" sz="2800" b="1" dirty="0">
                <a:solidFill>
                  <a:schemeClr val="bg1">
                    <a:lumMod val="95000"/>
                  </a:schemeClr>
                </a:solidFill>
              </a:rPr>
              <a:t>一切有爲法</a:t>
            </a:r>
            <a:r>
              <a:rPr lang="zh-CN" altLang="en-US" sz="2800" b="1" dirty="0">
                <a:solidFill>
                  <a:schemeClr val="bg1">
                    <a:lumMod val="95000"/>
                  </a:schemeClr>
                </a:solidFill>
              </a:rPr>
              <a:t>，</a:t>
            </a:r>
            <a:r>
              <a:rPr lang="zh-TW" altLang="en-US" sz="2800" b="1" dirty="0">
                <a:solidFill>
                  <a:schemeClr val="bg1">
                    <a:lumMod val="95000"/>
                  </a:schemeClr>
                </a:solidFill>
              </a:rPr>
              <a:t>如夢幻泡影</a:t>
            </a:r>
            <a:r>
              <a:rPr lang="zh-CN" altLang="en-US" sz="2800" b="1" dirty="0">
                <a:solidFill>
                  <a:schemeClr val="bg1">
                    <a:lumMod val="95000"/>
                  </a:schemeClr>
                </a:solidFill>
              </a:rPr>
              <a:t>，</a:t>
            </a:r>
            <a:r>
              <a:rPr lang="zh-TW" altLang="en-US" sz="2800" b="1" dirty="0">
                <a:solidFill>
                  <a:schemeClr val="bg1">
                    <a:lumMod val="95000"/>
                  </a:schemeClr>
                </a:solidFill>
              </a:rPr>
              <a:t>如露亦如電</a:t>
            </a:r>
            <a:r>
              <a:rPr lang="zh-CN" altLang="en-US" sz="2800" b="1" dirty="0">
                <a:solidFill>
                  <a:schemeClr val="bg1">
                    <a:lumMod val="95000"/>
                  </a:schemeClr>
                </a:solidFill>
              </a:rPr>
              <a:t>，</a:t>
            </a:r>
            <a:r>
              <a:rPr lang="zh-TW" altLang="en-US" sz="2800" b="1" dirty="0">
                <a:solidFill>
                  <a:schemeClr val="bg1">
                    <a:lumMod val="95000"/>
                  </a:schemeClr>
                </a:solidFill>
              </a:rPr>
              <a:t>應作如是觀</a:t>
            </a:r>
            <a:r>
              <a:rPr lang="zh-CN" altLang="en-US" sz="2800" b="1" dirty="0">
                <a:solidFill>
                  <a:schemeClr val="bg1">
                    <a:lumMod val="95000"/>
                  </a:schemeClr>
                </a:solidFill>
              </a:rPr>
              <a:t>。</a:t>
            </a:r>
            <a:r>
              <a:rPr lang="zh-TW" altLang="en-US" sz="2800" b="1" dirty="0">
                <a:solidFill>
                  <a:schemeClr val="bg1">
                    <a:lumMod val="95000"/>
                  </a:schemeClr>
                </a:solidFill>
              </a:rPr>
              <a:t>佛說是經已。長老須菩提及諸比丘</a:t>
            </a:r>
            <a:r>
              <a:rPr lang="zh-CN" altLang="en-US" sz="2800" b="1" dirty="0">
                <a:solidFill>
                  <a:schemeClr val="bg1">
                    <a:lumMod val="95000"/>
                  </a:schemeClr>
                </a:solidFill>
              </a:rPr>
              <a:t>、</a:t>
            </a:r>
            <a:r>
              <a:rPr lang="zh-TW" altLang="en-US" sz="2800" b="1" dirty="0">
                <a:solidFill>
                  <a:schemeClr val="bg1">
                    <a:lumMod val="95000"/>
                  </a:schemeClr>
                </a:solidFill>
              </a:rPr>
              <a:t>比丘尼</a:t>
            </a:r>
            <a:r>
              <a:rPr lang="zh-CN" altLang="en-US" sz="2800" b="1" dirty="0">
                <a:solidFill>
                  <a:schemeClr val="bg1">
                    <a:lumMod val="95000"/>
                  </a:schemeClr>
                </a:solidFill>
              </a:rPr>
              <a:t>、</a:t>
            </a:r>
            <a:r>
              <a:rPr lang="zh-TW" altLang="en-US" sz="2800" b="1" dirty="0">
                <a:solidFill>
                  <a:schemeClr val="bg1">
                    <a:lumMod val="95000"/>
                  </a:schemeClr>
                </a:solidFill>
              </a:rPr>
              <a:t>優婆塞</a:t>
            </a:r>
            <a:r>
              <a:rPr lang="zh-CN" altLang="en-US" sz="2800" b="1" dirty="0">
                <a:solidFill>
                  <a:schemeClr val="bg1">
                    <a:lumMod val="95000"/>
                  </a:schemeClr>
                </a:solidFill>
              </a:rPr>
              <a:t>、</a:t>
            </a:r>
            <a:r>
              <a:rPr lang="zh-TW" altLang="en-US" sz="2800" b="1" dirty="0">
                <a:solidFill>
                  <a:schemeClr val="bg1">
                    <a:lumMod val="95000"/>
                  </a:schemeClr>
                </a:solidFill>
              </a:rPr>
              <a:t>優婆夷、一切世間天人阿修羅</a:t>
            </a:r>
            <a:r>
              <a:rPr lang="zh-CN" altLang="en-US" sz="2800" b="1" dirty="0">
                <a:solidFill>
                  <a:schemeClr val="bg1">
                    <a:lumMod val="95000"/>
                  </a:schemeClr>
                </a:solidFill>
              </a:rPr>
              <a:t>，</a:t>
            </a:r>
            <a:r>
              <a:rPr lang="zh-TW" altLang="en-US" sz="2800" b="1" dirty="0">
                <a:solidFill>
                  <a:schemeClr val="bg1">
                    <a:lumMod val="95000"/>
                  </a:schemeClr>
                </a:solidFill>
              </a:rPr>
              <a:t>聞佛所說</a:t>
            </a:r>
            <a:r>
              <a:rPr lang="zh-CN" altLang="en-US" sz="2800" b="1" dirty="0">
                <a:solidFill>
                  <a:schemeClr val="bg1">
                    <a:lumMod val="95000"/>
                  </a:schemeClr>
                </a:solidFill>
              </a:rPr>
              <a:t>，</a:t>
            </a:r>
            <a:r>
              <a:rPr lang="zh-TW" altLang="en-US" sz="2800" b="1" dirty="0">
                <a:solidFill>
                  <a:schemeClr val="bg1">
                    <a:lumMod val="95000"/>
                  </a:schemeClr>
                </a:solidFill>
              </a:rPr>
              <a:t>皆大歡喜</a:t>
            </a:r>
            <a:r>
              <a:rPr lang="zh-CN" altLang="en-US" sz="2800" b="1" dirty="0">
                <a:solidFill>
                  <a:schemeClr val="bg1">
                    <a:lumMod val="95000"/>
                  </a:schemeClr>
                </a:solidFill>
              </a:rPr>
              <a:t>，</a:t>
            </a:r>
            <a:r>
              <a:rPr lang="zh-TW" altLang="en-US" sz="2800" b="1" dirty="0">
                <a:solidFill>
                  <a:schemeClr val="bg1">
                    <a:lumMod val="95000"/>
                  </a:schemeClr>
                </a:solidFill>
              </a:rPr>
              <a:t>信受奉行</a:t>
            </a:r>
            <a:r>
              <a:rPr lang="zh-CN" altLang="en-US" sz="2800" b="1" dirty="0">
                <a:solidFill>
                  <a:schemeClr val="bg1">
                    <a:lumMod val="95000"/>
                  </a:schemeClr>
                </a:solidFill>
              </a:rPr>
              <a:t>。</a:t>
            </a:r>
            <a:endParaRPr lang="zh-TW" altLang="en-US" sz="2800" b="1" dirty="0">
              <a:solidFill>
                <a:schemeClr val="bg1">
                  <a:lumMod val="95000"/>
                </a:schemeClr>
              </a:solidFill>
            </a:endParaRPr>
          </a:p>
        </p:txBody>
      </p:sp>
      <p:sp>
        <p:nvSpPr>
          <p:cNvPr id="5" name="文字方塊 4">
            <a:extLst>
              <a:ext uri="{FF2B5EF4-FFF2-40B4-BE49-F238E27FC236}">
                <a16:creationId xmlns:a16="http://schemas.microsoft.com/office/drawing/2014/main" id="{0BCD9EA2-826D-8D79-B482-7A0D4FF12BBE}"/>
              </a:ext>
            </a:extLst>
          </p:cNvPr>
          <p:cNvSpPr txBox="1"/>
          <p:nvPr/>
        </p:nvSpPr>
        <p:spPr>
          <a:xfrm>
            <a:off x="62291" y="2111143"/>
            <a:ext cx="12065830" cy="4765279"/>
          </a:xfrm>
          <a:prstGeom prst="rect">
            <a:avLst/>
          </a:prstGeom>
          <a:noFill/>
        </p:spPr>
        <p:txBody>
          <a:bodyPr wrap="square" rtlCol="0">
            <a:spAutoFit/>
          </a:bodyPr>
          <a:lstStyle/>
          <a:p>
            <a:pPr>
              <a:lnSpc>
                <a:spcPts val="2800"/>
              </a:lnSpc>
            </a:pPr>
            <a:r>
              <a:rPr lang="en-US" altLang="zh-TW" sz="2800" b="1" dirty="0" err="1">
                <a:solidFill>
                  <a:schemeClr val="bg1">
                    <a:lumMod val="95000"/>
                  </a:schemeClr>
                </a:solidFill>
              </a:rPr>
              <a:t>Subhūti</a:t>
            </a:r>
            <a:r>
              <a:rPr lang="en-US" altLang="zh-TW" sz="2800" b="1" dirty="0">
                <a:solidFill>
                  <a:schemeClr val="bg1">
                    <a:lumMod val="95000"/>
                  </a:schemeClr>
                </a:solidFill>
              </a:rPr>
              <a:t>, if there were a person who took the amount of the seven jewels in numberless, countless worlds and gave them away charitably, and there were also a good son or good daughter who gave rise to the bodhisattva's aspiration, taking just a four-line verse of this scripture, accepting it, </a:t>
            </a:r>
            <a:r>
              <a:rPr lang="en-US" altLang="zh-TW" sz="2800" b="1" dirty="0" err="1">
                <a:solidFill>
                  <a:schemeClr val="bg1">
                    <a:lumMod val="95000"/>
                  </a:schemeClr>
                </a:solidFill>
              </a:rPr>
              <a:t>practising</a:t>
            </a:r>
            <a:r>
              <a:rPr lang="en-US" altLang="zh-TW" sz="2800" b="1" dirty="0">
                <a:solidFill>
                  <a:schemeClr val="bg1">
                    <a:lumMod val="95000"/>
                  </a:schemeClr>
                </a:solidFill>
              </a:rPr>
              <a:t> it, and teaching it to others, this person's merit would exceed that of the former. How should one teach it to others? Without grasping to signs, staying with things as they are, immovable. Why? All conditioned phenomena are like a dream, an illusion, a bubble, a shadow, like the dew, or like lightning. You should discern them like this. The Buddha concluded his delivery of this scripture. The elder </a:t>
            </a:r>
            <a:r>
              <a:rPr lang="en-US" altLang="zh-TW" sz="2800" b="1" dirty="0" err="1">
                <a:solidFill>
                  <a:schemeClr val="bg1">
                    <a:lumMod val="95000"/>
                  </a:schemeClr>
                </a:solidFill>
              </a:rPr>
              <a:t>Subhūti</a:t>
            </a:r>
            <a:r>
              <a:rPr lang="en-US" altLang="zh-TW" sz="2800" b="1" dirty="0">
                <a:solidFill>
                  <a:schemeClr val="bg1">
                    <a:lumMod val="95000"/>
                  </a:schemeClr>
                </a:solidFill>
              </a:rPr>
              <a:t>, along with all the other monks, nuns, male and female lay practitioners, all the worlds of celestials, men, and titans, having heard this teaching of the Buddha, experienced great bliss. They believed, accepted, and </a:t>
            </a:r>
            <a:r>
              <a:rPr lang="en-US" altLang="zh-TW" sz="2800" b="1" dirty="0" err="1">
                <a:solidFill>
                  <a:schemeClr val="bg1">
                    <a:lumMod val="95000"/>
                  </a:schemeClr>
                </a:solidFill>
              </a:rPr>
              <a:t>practised</a:t>
            </a:r>
            <a:r>
              <a:rPr lang="en-US" altLang="zh-TW" sz="2800" b="1" dirty="0">
                <a:solidFill>
                  <a:schemeClr val="bg1">
                    <a:lumMod val="95000"/>
                  </a:schemeClr>
                </a:solidFill>
              </a:rPr>
              <a:t> according to the </a:t>
            </a:r>
            <a:r>
              <a:rPr lang="en-US" altLang="zh-CN" sz="2800" b="1" dirty="0">
                <a:solidFill>
                  <a:schemeClr val="bg1">
                    <a:lumMod val="95000"/>
                  </a:schemeClr>
                </a:solidFill>
              </a:rPr>
              <a:t>s</a:t>
            </a:r>
            <a:r>
              <a:rPr lang="en-US" altLang="zh-TW" sz="2800" b="1" dirty="0">
                <a:solidFill>
                  <a:schemeClr val="bg1">
                    <a:lumMod val="95000"/>
                  </a:schemeClr>
                </a:solidFill>
              </a:rPr>
              <a:t>cripture.</a:t>
            </a:r>
          </a:p>
        </p:txBody>
      </p:sp>
    </p:spTree>
    <p:extLst>
      <p:ext uri="{BB962C8B-B14F-4D97-AF65-F5344CB8AC3E}">
        <p14:creationId xmlns:p14="http://schemas.microsoft.com/office/powerpoint/2010/main" val="13382631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34599</TotalTime>
  <Words>1153</Words>
  <Application>Microsoft Office PowerPoint</Application>
  <PresentationFormat>自訂</PresentationFormat>
  <Paragraphs>21</Paragraphs>
  <Slides>8</Slides>
  <Notes>0</Notes>
  <HiddenSlides>0</HiddenSlides>
  <MMClips>0</MMClips>
  <ScaleCrop>false</ScaleCrop>
  <HeadingPairs>
    <vt:vector size="6" baseType="variant">
      <vt:variant>
        <vt:lpstr>使用字型</vt:lpstr>
      </vt:variant>
      <vt:variant>
        <vt:i4>2</vt:i4>
      </vt:variant>
      <vt:variant>
        <vt:lpstr>佈景主題</vt:lpstr>
      </vt:variant>
      <vt:variant>
        <vt:i4>1</vt:i4>
      </vt:variant>
      <vt:variant>
        <vt:lpstr>投影片標題</vt:lpstr>
      </vt:variant>
      <vt:variant>
        <vt:i4>8</vt:i4>
      </vt:variant>
    </vt:vector>
  </HeadingPairs>
  <TitlesOfParts>
    <vt:vector size="11" baseType="lpstr">
      <vt:lpstr>Arial</vt:lpstr>
      <vt:lpstr>Calibri</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822</cp:revision>
  <dcterms:created xsi:type="dcterms:W3CDTF">2019-12-17T19:51:00Z</dcterms:created>
  <dcterms:modified xsi:type="dcterms:W3CDTF">2025-05-25T21:46:32Z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