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notesMasterIdLst>
    <p:notesMasterId r:id="rId17"/>
  </p:notesMasterIdLst>
  <p:sldIdLst>
    <p:sldId id="257" r:id="rId2"/>
    <p:sldId id="259" r:id="rId3"/>
    <p:sldId id="260" r:id="rId4"/>
    <p:sldId id="596" r:id="rId5"/>
    <p:sldId id="594" r:id="rId6"/>
    <p:sldId id="261" r:id="rId7"/>
    <p:sldId id="263" r:id="rId8"/>
    <p:sldId id="597" r:id="rId9"/>
    <p:sldId id="598" r:id="rId10"/>
    <p:sldId id="603" r:id="rId11"/>
    <p:sldId id="599" r:id="rId12"/>
    <p:sldId id="600" r:id="rId13"/>
    <p:sldId id="601" r:id="rId14"/>
    <p:sldId id="602" r:id="rId15"/>
    <p:sldId id="595" r:id="rId1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E4BFEA3-50DC-4630-9915-9CC5DD87ACE1}" v="4" dt="2025-12-07T19:15:44.695"/>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4002" autoAdjust="0"/>
    <p:restoredTop sz="81908" autoAdjust="0"/>
  </p:normalViewPr>
  <p:slideViewPr>
    <p:cSldViewPr snapToGrid="0">
      <p:cViewPr varScale="1">
        <p:scale>
          <a:sx n="60" d="100"/>
          <a:sy n="60" d="100"/>
        </p:scale>
        <p:origin x="948" y="5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tetiana Kovenia" userId="cd47536ccebd2fdd" providerId="LiveId" clId="{9FA1D0CB-4E6B-482F-9775-6359592A709F}"/>
    <pc:docChg chg="undo custSel addSld delSld modSld sldOrd modMainMaster">
      <pc:chgData name="tetiana Kovenia" userId="cd47536ccebd2fdd" providerId="LiveId" clId="{9FA1D0CB-4E6B-482F-9775-6359592A709F}" dt="2025-12-07T19:21:00.489" v="1239" actId="113"/>
      <pc:docMkLst>
        <pc:docMk/>
      </pc:docMkLst>
      <pc:sldChg chg="del">
        <pc:chgData name="tetiana Kovenia" userId="cd47536ccebd2fdd" providerId="LiveId" clId="{9FA1D0CB-4E6B-482F-9775-6359592A709F}" dt="2025-12-06T14:53:08.965" v="973" actId="47"/>
        <pc:sldMkLst>
          <pc:docMk/>
          <pc:sldMk cId="400908735" sldId="256"/>
        </pc:sldMkLst>
      </pc:sldChg>
      <pc:sldChg chg="delSp modSp mod">
        <pc:chgData name="tetiana Kovenia" userId="cd47536ccebd2fdd" providerId="LiveId" clId="{9FA1D0CB-4E6B-482F-9775-6359592A709F}" dt="2025-12-07T19:14:08.732" v="1141" actId="2711"/>
        <pc:sldMkLst>
          <pc:docMk/>
          <pc:sldMk cId="383219146" sldId="257"/>
        </pc:sldMkLst>
        <pc:spChg chg="mod">
          <ac:chgData name="tetiana Kovenia" userId="cd47536ccebd2fdd" providerId="LiveId" clId="{9FA1D0CB-4E6B-482F-9775-6359592A709F}" dt="2025-11-25T09:50:52.911" v="74" actId="1076"/>
          <ac:spMkLst>
            <pc:docMk/>
            <pc:sldMk cId="383219146" sldId="257"/>
            <ac:spMk id="2" creationId="{B2EA1C7D-490A-FCDC-5862-E6085BB38967}"/>
          </ac:spMkLst>
        </pc:spChg>
        <pc:spChg chg="mod">
          <ac:chgData name="tetiana Kovenia" userId="cd47536ccebd2fdd" providerId="LiveId" clId="{9FA1D0CB-4E6B-482F-9775-6359592A709F}" dt="2025-12-07T19:14:08.732" v="1141" actId="2711"/>
          <ac:spMkLst>
            <pc:docMk/>
            <pc:sldMk cId="383219146" sldId="257"/>
            <ac:spMk id="3" creationId="{35B39730-A320-D7B7-CFA7-FEBDED203380}"/>
          </ac:spMkLst>
        </pc:spChg>
      </pc:sldChg>
      <pc:sldChg chg="modSp mod">
        <pc:chgData name="tetiana Kovenia" userId="cd47536ccebd2fdd" providerId="LiveId" clId="{9FA1D0CB-4E6B-482F-9775-6359592A709F}" dt="2025-12-07T19:14:49.779" v="1145" actId="255"/>
        <pc:sldMkLst>
          <pc:docMk/>
          <pc:sldMk cId="355182791" sldId="259"/>
        </pc:sldMkLst>
        <pc:spChg chg="mod">
          <ac:chgData name="tetiana Kovenia" userId="cd47536ccebd2fdd" providerId="LiveId" clId="{9FA1D0CB-4E6B-482F-9775-6359592A709F}" dt="2025-12-07T19:14:49.779" v="1145" actId="255"/>
          <ac:spMkLst>
            <pc:docMk/>
            <pc:sldMk cId="355182791" sldId="259"/>
            <ac:spMk id="3" creationId="{0EBD14DB-EC94-B394-2340-BDCEC7C1CCFB}"/>
          </ac:spMkLst>
        </pc:spChg>
      </pc:sldChg>
      <pc:sldChg chg="addSp delSp modSp mod setBg delDesignElem">
        <pc:chgData name="tetiana Kovenia" userId="cd47536ccebd2fdd" providerId="LiveId" clId="{9FA1D0CB-4E6B-482F-9775-6359592A709F}" dt="2025-12-07T19:13:49.628" v="1139" actId="122"/>
        <pc:sldMkLst>
          <pc:docMk/>
          <pc:sldMk cId="1434853904" sldId="260"/>
        </pc:sldMkLst>
        <pc:spChg chg="mod ord">
          <ac:chgData name="tetiana Kovenia" userId="cd47536ccebd2fdd" providerId="LiveId" clId="{9FA1D0CB-4E6B-482F-9775-6359592A709F}" dt="2025-12-07T19:13:24.491" v="1133" actId="27636"/>
          <ac:spMkLst>
            <pc:docMk/>
            <pc:sldMk cId="1434853904" sldId="260"/>
            <ac:spMk id="3" creationId="{995E1903-7C68-2C6F-2D1E-D8A37D30E636}"/>
          </ac:spMkLst>
        </pc:spChg>
        <pc:spChg chg="mod">
          <ac:chgData name="tetiana Kovenia" userId="cd47536ccebd2fdd" providerId="LiveId" clId="{9FA1D0CB-4E6B-482F-9775-6359592A709F}" dt="2025-12-07T19:13:49.628" v="1139" actId="122"/>
          <ac:spMkLst>
            <pc:docMk/>
            <pc:sldMk cId="1434853904" sldId="260"/>
            <ac:spMk id="4" creationId="{0A16EA78-2872-4151-ACDE-85DE92917660}"/>
          </ac:spMkLst>
        </pc:spChg>
        <pc:spChg chg="add del mod">
          <ac:chgData name="tetiana Kovenia" userId="cd47536ccebd2fdd" providerId="LiveId" clId="{9FA1D0CB-4E6B-482F-9775-6359592A709F}" dt="2025-11-25T11:59:16.173" v="312" actId="26606"/>
          <ac:spMkLst>
            <pc:docMk/>
            <pc:sldMk cId="1434853904" sldId="260"/>
            <ac:spMk id="6" creationId="{315F5064-2367-2437-9DE0-C52EA38AB627}"/>
          </ac:spMkLst>
        </pc:spChg>
        <pc:picChg chg="add del mod">
          <ac:chgData name="tetiana Kovenia" userId="cd47536ccebd2fdd" providerId="LiveId" clId="{9FA1D0CB-4E6B-482F-9775-6359592A709F}" dt="2025-11-25T11:57:26.549" v="309" actId="478"/>
          <ac:picMkLst>
            <pc:docMk/>
            <pc:sldMk cId="1434853904" sldId="260"/>
            <ac:picMk id="5" creationId="{D25F9F44-B443-DD2C-91C5-071F44B1D96F}"/>
          </ac:picMkLst>
        </pc:picChg>
        <pc:picChg chg="add del mod ord">
          <ac:chgData name="tetiana Kovenia" userId="cd47536ccebd2fdd" providerId="LiveId" clId="{9FA1D0CB-4E6B-482F-9775-6359592A709F}" dt="2025-11-25T11:59:16.173" v="312" actId="26606"/>
          <ac:picMkLst>
            <pc:docMk/>
            <pc:sldMk cId="1434853904" sldId="260"/>
            <ac:picMk id="8" creationId="{0C8FE6F8-07AB-E5A2-8615-B5C3EC9D3DD8}"/>
          </ac:picMkLst>
        </pc:picChg>
      </pc:sldChg>
      <pc:sldChg chg="addSp delSp modSp mod setBg delDesignElem modNotesTx">
        <pc:chgData name="tetiana Kovenia" userId="cd47536ccebd2fdd" providerId="LiveId" clId="{9FA1D0CB-4E6B-482F-9775-6359592A709F}" dt="2025-12-07T19:11:59.408" v="1125" actId="14100"/>
        <pc:sldMkLst>
          <pc:docMk/>
          <pc:sldMk cId="416694051" sldId="261"/>
        </pc:sldMkLst>
        <pc:spChg chg="mod">
          <ac:chgData name="tetiana Kovenia" userId="cd47536ccebd2fdd" providerId="LiveId" clId="{9FA1D0CB-4E6B-482F-9775-6359592A709F}" dt="2025-12-07T19:11:36.123" v="1121" actId="1076"/>
          <ac:spMkLst>
            <pc:docMk/>
            <pc:sldMk cId="416694051" sldId="261"/>
            <ac:spMk id="4" creationId="{B64F5224-38DF-9A0E-ED62-37C8785B3FBD}"/>
          </ac:spMkLst>
        </pc:spChg>
        <pc:spChg chg="add mod">
          <ac:chgData name="tetiana Kovenia" userId="cd47536ccebd2fdd" providerId="LiveId" clId="{9FA1D0CB-4E6B-482F-9775-6359592A709F}" dt="2025-12-07T19:11:29.991" v="1120" actId="1076"/>
          <ac:spMkLst>
            <pc:docMk/>
            <pc:sldMk cId="416694051" sldId="261"/>
            <ac:spMk id="8" creationId="{EA12DD5B-0382-305C-D30B-4E68EF35407B}"/>
          </ac:spMkLst>
        </pc:spChg>
        <pc:picChg chg="add mod">
          <ac:chgData name="tetiana Kovenia" userId="cd47536ccebd2fdd" providerId="LiveId" clId="{9FA1D0CB-4E6B-482F-9775-6359592A709F}" dt="2025-12-07T19:11:59.408" v="1125" actId="14100"/>
          <ac:picMkLst>
            <pc:docMk/>
            <pc:sldMk cId="416694051" sldId="261"/>
            <ac:picMk id="32" creationId="{F06AA25D-4ED6-6B42-AE79-FEEFB5297EDE}"/>
          </ac:picMkLst>
        </pc:picChg>
      </pc:sldChg>
      <pc:sldChg chg="addSp delSp modSp mod modAnim">
        <pc:chgData name="tetiana Kovenia" userId="cd47536ccebd2fdd" providerId="LiveId" clId="{9FA1D0CB-4E6B-482F-9775-6359592A709F}" dt="2025-12-02T09:35:57.397" v="663" actId="688"/>
        <pc:sldMkLst>
          <pc:docMk/>
          <pc:sldMk cId="1524246604" sldId="263"/>
        </pc:sldMkLst>
        <pc:spChg chg="mod">
          <ac:chgData name="tetiana Kovenia" userId="cd47536ccebd2fdd" providerId="LiveId" clId="{9FA1D0CB-4E6B-482F-9775-6359592A709F}" dt="2025-12-02T09:35:36.370" v="662" actId="14100"/>
          <ac:spMkLst>
            <pc:docMk/>
            <pc:sldMk cId="1524246604" sldId="263"/>
            <ac:spMk id="3" creationId="{85BF6541-B0FA-9297-3DE4-B13C722629AE}"/>
          </ac:spMkLst>
        </pc:spChg>
        <pc:spChg chg="mod">
          <ac:chgData name="tetiana Kovenia" userId="cd47536ccebd2fdd" providerId="LiveId" clId="{9FA1D0CB-4E6B-482F-9775-6359592A709F}" dt="2025-12-02T09:35:57.397" v="663" actId="688"/>
          <ac:spMkLst>
            <pc:docMk/>
            <pc:sldMk cId="1524246604" sldId="263"/>
            <ac:spMk id="4" creationId="{619FB4DE-DBB1-0BF2-DBFA-00D692BAF33E}"/>
          </ac:spMkLst>
        </pc:spChg>
      </pc:sldChg>
      <pc:sldChg chg="delSp del delDesignElem">
        <pc:chgData name="tetiana Kovenia" userId="cd47536ccebd2fdd" providerId="LiveId" clId="{9FA1D0CB-4E6B-482F-9775-6359592A709F}" dt="2025-12-06T14:49:48.398" v="936" actId="47"/>
        <pc:sldMkLst>
          <pc:docMk/>
          <pc:sldMk cId="330153326" sldId="268"/>
        </pc:sldMkLst>
      </pc:sldChg>
      <pc:sldChg chg="addSp delSp modSp mod ord">
        <pc:chgData name="tetiana Kovenia" userId="cd47536ccebd2fdd" providerId="LiveId" clId="{9FA1D0CB-4E6B-482F-9775-6359592A709F}" dt="2025-12-07T19:21:00.489" v="1239" actId="113"/>
        <pc:sldMkLst>
          <pc:docMk/>
          <pc:sldMk cId="3648504809" sldId="594"/>
        </pc:sldMkLst>
        <pc:spChg chg="mod">
          <ac:chgData name="tetiana Kovenia" userId="cd47536ccebd2fdd" providerId="LiveId" clId="{9FA1D0CB-4E6B-482F-9775-6359592A709F}" dt="2025-12-07T19:21:00.489" v="1239" actId="113"/>
          <ac:spMkLst>
            <pc:docMk/>
            <pc:sldMk cId="3648504809" sldId="594"/>
            <ac:spMk id="2" creationId="{AE1F78E2-EAFE-AE2C-35B9-A1C18FCF434D}"/>
          </ac:spMkLst>
        </pc:spChg>
        <pc:spChg chg="mod">
          <ac:chgData name="tetiana Kovenia" userId="cd47536ccebd2fdd" providerId="LiveId" clId="{9FA1D0CB-4E6B-482F-9775-6359592A709F}" dt="2025-12-02T10:07:32.299" v="680"/>
          <ac:spMkLst>
            <pc:docMk/>
            <pc:sldMk cId="3648504809" sldId="594"/>
            <ac:spMk id="4" creationId="{A6085429-DA6B-D929-A9B1-EA640DF4F5BC}"/>
          </ac:spMkLst>
        </pc:spChg>
        <pc:graphicFrameChg chg="add mod">
          <ac:chgData name="tetiana Kovenia" userId="cd47536ccebd2fdd" providerId="LiveId" clId="{9FA1D0CB-4E6B-482F-9775-6359592A709F}" dt="2025-12-07T19:15:48.895" v="1152" actId="14100"/>
          <ac:graphicFrameMkLst>
            <pc:docMk/>
            <pc:sldMk cId="3648504809" sldId="594"/>
            <ac:graphicFrameMk id="7" creationId="{972EBC55-E98A-0039-A237-3246119CBB84}"/>
          </ac:graphicFrameMkLst>
        </pc:graphicFrameChg>
      </pc:sldChg>
      <pc:sldChg chg="modSp">
        <pc:chgData name="tetiana Kovenia" userId="cd47536ccebd2fdd" providerId="LiveId" clId="{9FA1D0CB-4E6B-482F-9775-6359592A709F}" dt="2025-12-02T10:07:32.299" v="680"/>
        <pc:sldMkLst>
          <pc:docMk/>
          <pc:sldMk cId="2233215141" sldId="595"/>
        </pc:sldMkLst>
        <pc:spChg chg="mod">
          <ac:chgData name="tetiana Kovenia" userId="cd47536ccebd2fdd" providerId="LiveId" clId="{9FA1D0CB-4E6B-482F-9775-6359592A709F}" dt="2025-12-02T10:07:32.299" v="680"/>
          <ac:spMkLst>
            <pc:docMk/>
            <pc:sldMk cId="2233215141" sldId="595"/>
            <ac:spMk id="2" creationId="{FD7E51F8-82C2-26DC-2B70-95275B791F1E}"/>
          </ac:spMkLst>
        </pc:spChg>
        <pc:picChg chg="mod">
          <ac:chgData name="tetiana Kovenia" userId="cd47536ccebd2fdd" providerId="LiveId" clId="{9FA1D0CB-4E6B-482F-9775-6359592A709F}" dt="2025-12-02T10:07:32.299" v="680"/>
          <ac:picMkLst>
            <pc:docMk/>
            <pc:sldMk cId="2233215141" sldId="595"/>
            <ac:picMk id="5" creationId="{E21C1DA0-2878-AF0F-EFB1-7173236AC642}"/>
          </ac:picMkLst>
        </pc:picChg>
      </pc:sldChg>
      <pc:sldChg chg="addSp delSp modSp new mod setBg">
        <pc:chgData name="tetiana Kovenia" userId="cd47536ccebd2fdd" providerId="LiveId" clId="{9FA1D0CB-4E6B-482F-9775-6359592A709F}" dt="2025-12-07T19:15:14.501" v="1149" actId="14100"/>
        <pc:sldMkLst>
          <pc:docMk/>
          <pc:sldMk cId="3285129943" sldId="596"/>
        </pc:sldMkLst>
        <pc:spChg chg="mod">
          <ac:chgData name="tetiana Kovenia" userId="cd47536ccebd2fdd" providerId="LiveId" clId="{9FA1D0CB-4E6B-482F-9775-6359592A709F}" dt="2025-12-02T10:07:32.518" v="683" actId="27636"/>
          <ac:spMkLst>
            <pc:docMk/>
            <pc:sldMk cId="3285129943" sldId="596"/>
            <ac:spMk id="2" creationId="{7FC6105D-8D33-30B6-DED7-7AC0648B661B}"/>
          </ac:spMkLst>
        </pc:spChg>
        <pc:spChg chg="add mod">
          <ac:chgData name="tetiana Kovenia" userId="cd47536ccebd2fdd" providerId="LiveId" clId="{9FA1D0CB-4E6B-482F-9775-6359592A709F}" dt="2025-12-07T19:15:14.501" v="1149" actId="14100"/>
          <ac:spMkLst>
            <pc:docMk/>
            <pc:sldMk cId="3285129943" sldId="596"/>
            <ac:spMk id="9" creationId="{98D3BE83-B6C0-9413-9770-A50996FBD212}"/>
          </ac:spMkLst>
        </pc:spChg>
        <pc:picChg chg="add mod ord">
          <ac:chgData name="tetiana Kovenia" userId="cd47536ccebd2fdd" providerId="LiveId" clId="{9FA1D0CB-4E6B-482F-9775-6359592A709F}" dt="2025-11-25T11:52:26.413" v="292" actId="1076"/>
          <ac:picMkLst>
            <pc:docMk/>
            <pc:sldMk cId="3285129943" sldId="596"/>
            <ac:picMk id="5" creationId="{9A3191B7-E189-D370-AC68-B7A9BB16B666}"/>
          </ac:picMkLst>
        </pc:picChg>
      </pc:sldChg>
      <pc:sldChg chg="modSp new mod">
        <pc:chgData name="tetiana Kovenia" userId="cd47536ccebd2fdd" providerId="LiveId" clId="{9FA1D0CB-4E6B-482F-9775-6359592A709F}" dt="2025-12-02T09:55:39.981" v="677" actId="27636"/>
        <pc:sldMkLst>
          <pc:docMk/>
          <pc:sldMk cId="934813787" sldId="597"/>
        </pc:sldMkLst>
        <pc:spChg chg="mod">
          <ac:chgData name="tetiana Kovenia" userId="cd47536ccebd2fdd" providerId="LiveId" clId="{9FA1D0CB-4E6B-482F-9775-6359592A709F}" dt="2025-12-02T09:45:28.576" v="667" actId="27636"/>
          <ac:spMkLst>
            <pc:docMk/>
            <pc:sldMk cId="934813787" sldId="597"/>
            <ac:spMk id="2" creationId="{1383A3C9-FAA9-11FC-F564-7848FF59101F}"/>
          </ac:spMkLst>
        </pc:spChg>
        <pc:spChg chg="mod">
          <ac:chgData name="tetiana Kovenia" userId="cd47536ccebd2fdd" providerId="LiveId" clId="{9FA1D0CB-4E6B-482F-9775-6359592A709F}" dt="2025-12-02T09:55:39.981" v="677" actId="27636"/>
          <ac:spMkLst>
            <pc:docMk/>
            <pc:sldMk cId="934813787" sldId="597"/>
            <ac:spMk id="3" creationId="{56FB55AE-F1C7-CE37-E187-8E61903A13F2}"/>
          </ac:spMkLst>
        </pc:spChg>
      </pc:sldChg>
      <pc:sldChg chg="addSp delSp modSp new mod">
        <pc:chgData name="tetiana Kovenia" userId="cd47536ccebd2fdd" providerId="LiveId" clId="{9FA1D0CB-4E6B-482F-9775-6359592A709F}" dt="2025-12-07T19:05:50.532" v="1009" actId="2711"/>
        <pc:sldMkLst>
          <pc:docMk/>
          <pc:sldMk cId="3960759852" sldId="598"/>
        </pc:sldMkLst>
        <pc:spChg chg="add mod">
          <ac:chgData name="tetiana Kovenia" userId="cd47536ccebd2fdd" providerId="LiveId" clId="{9FA1D0CB-4E6B-482F-9775-6359592A709F}" dt="2025-12-02T10:34:04.967" v="718" actId="1076"/>
          <ac:spMkLst>
            <pc:docMk/>
            <pc:sldMk cId="3960759852" sldId="598"/>
            <ac:spMk id="5" creationId="{9F5A45F0-7B5F-7F61-1435-A86A4116FADE}"/>
          </ac:spMkLst>
        </pc:spChg>
        <pc:spChg chg="add mod">
          <ac:chgData name="tetiana Kovenia" userId="cd47536ccebd2fdd" providerId="LiveId" clId="{9FA1D0CB-4E6B-482F-9775-6359592A709F}" dt="2025-12-07T19:05:50.532" v="1009" actId="2711"/>
          <ac:spMkLst>
            <pc:docMk/>
            <pc:sldMk cId="3960759852" sldId="598"/>
            <ac:spMk id="7" creationId="{FC1C80F8-3025-B4F5-0D1F-C95AA12D8A62}"/>
          </ac:spMkLst>
        </pc:spChg>
        <pc:picChg chg="add mod">
          <ac:chgData name="tetiana Kovenia" userId="cd47536ccebd2fdd" providerId="LiveId" clId="{9FA1D0CB-4E6B-482F-9775-6359592A709F}" dt="2025-12-02T10:32:19.584" v="708" actId="1076"/>
          <ac:picMkLst>
            <pc:docMk/>
            <pc:sldMk cId="3960759852" sldId="598"/>
            <ac:picMk id="3" creationId="{4ACF1DA2-8EFF-FAAA-2B8F-3A63D683AE2C}"/>
          </ac:picMkLst>
        </pc:picChg>
      </pc:sldChg>
      <pc:sldChg chg="addSp delSp modSp new mod">
        <pc:chgData name="tetiana Kovenia" userId="cd47536ccebd2fdd" providerId="LiveId" clId="{9FA1D0CB-4E6B-482F-9775-6359592A709F}" dt="2025-12-07T19:05:24.626" v="1008" actId="14100"/>
        <pc:sldMkLst>
          <pc:docMk/>
          <pc:sldMk cId="656545054" sldId="599"/>
        </pc:sldMkLst>
        <pc:spChg chg="mod">
          <ac:chgData name="tetiana Kovenia" userId="cd47536ccebd2fdd" providerId="LiveId" clId="{9FA1D0CB-4E6B-482F-9775-6359592A709F}" dt="2025-12-02T10:49:11.832" v="751" actId="1076"/>
          <ac:spMkLst>
            <pc:docMk/>
            <pc:sldMk cId="656545054" sldId="599"/>
            <ac:spMk id="2" creationId="{10D4B553-FC14-E678-AABA-0E72AD0699AF}"/>
          </ac:spMkLst>
        </pc:spChg>
        <pc:graphicFrameChg chg="add mod modGraphic">
          <ac:chgData name="tetiana Kovenia" userId="cd47536ccebd2fdd" providerId="LiveId" clId="{9FA1D0CB-4E6B-482F-9775-6359592A709F}" dt="2025-12-07T19:05:24.626" v="1008" actId="14100"/>
          <ac:graphicFrameMkLst>
            <pc:docMk/>
            <pc:sldMk cId="656545054" sldId="599"/>
            <ac:graphicFrameMk id="4" creationId="{7B365023-0547-DA47-28C0-8335E04B16F5}"/>
          </ac:graphicFrameMkLst>
        </pc:graphicFrameChg>
        <pc:graphicFrameChg chg="add mod modGraphic">
          <ac:chgData name="tetiana Kovenia" userId="cd47536ccebd2fdd" providerId="LiveId" clId="{9FA1D0CB-4E6B-482F-9775-6359592A709F}" dt="2025-12-07T19:05:19.940" v="1007" actId="14100"/>
          <ac:graphicFrameMkLst>
            <pc:docMk/>
            <pc:sldMk cId="656545054" sldId="599"/>
            <ac:graphicFrameMk id="5" creationId="{1D414CEF-C471-BD7C-BBFB-5B58464A624C}"/>
          </ac:graphicFrameMkLst>
        </pc:graphicFrameChg>
      </pc:sldChg>
      <pc:sldChg chg="addSp delSp modSp new mod">
        <pc:chgData name="tetiana Kovenia" userId="cd47536ccebd2fdd" providerId="LiveId" clId="{9FA1D0CB-4E6B-482F-9775-6359592A709F}" dt="2025-12-07T19:06:25.234" v="1012" actId="14734"/>
        <pc:sldMkLst>
          <pc:docMk/>
          <pc:sldMk cId="383604889" sldId="600"/>
        </pc:sldMkLst>
        <pc:graphicFrameChg chg="add mod modGraphic">
          <ac:chgData name="tetiana Kovenia" userId="cd47536ccebd2fdd" providerId="LiveId" clId="{9FA1D0CB-4E6B-482F-9775-6359592A709F}" dt="2025-12-07T19:06:25.234" v="1012" actId="14734"/>
          <ac:graphicFrameMkLst>
            <pc:docMk/>
            <pc:sldMk cId="383604889" sldId="600"/>
            <ac:graphicFrameMk id="4" creationId="{D395A1AD-F358-67E8-71E9-1702803FFB89}"/>
          </ac:graphicFrameMkLst>
        </pc:graphicFrameChg>
      </pc:sldChg>
      <pc:sldChg chg="addSp delSp modSp new mod ord">
        <pc:chgData name="tetiana Kovenia" userId="cd47536ccebd2fdd" providerId="LiveId" clId="{9FA1D0CB-4E6B-482F-9775-6359592A709F}" dt="2025-12-07T19:07:19.130" v="1017" actId="1076"/>
        <pc:sldMkLst>
          <pc:docMk/>
          <pc:sldMk cId="1485828120" sldId="601"/>
        </pc:sldMkLst>
        <pc:spChg chg="mod">
          <ac:chgData name="tetiana Kovenia" userId="cd47536ccebd2fdd" providerId="LiveId" clId="{9FA1D0CB-4E6B-482F-9775-6359592A709F}" dt="2025-12-07T19:07:07.340" v="1015" actId="14100"/>
          <ac:spMkLst>
            <pc:docMk/>
            <pc:sldMk cId="1485828120" sldId="601"/>
            <ac:spMk id="2" creationId="{95E2FAC6-20AF-0338-152C-95A179B82AB3}"/>
          </ac:spMkLst>
        </pc:spChg>
        <pc:spChg chg="add del">
          <ac:chgData name="tetiana Kovenia" userId="cd47536ccebd2fdd" providerId="LiveId" clId="{9FA1D0CB-4E6B-482F-9775-6359592A709F}" dt="2025-12-06T14:47:02.364" v="911" actId="22"/>
          <ac:spMkLst>
            <pc:docMk/>
            <pc:sldMk cId="1485828120" sldId="601"/>
            <ac:spMk id="6" creationId="{B20E7991-8D23-407E-E058-4AF2605A105B}"/>
          </ac:spMkLst>
        </pc:spChg>
        <pc:spChg chg="add mod">
          <ac:chgData name="tetiana Kovenia" userId="cd47536ccebd2fdd" providerId="LiveId" clId="{9FA1D0CB-4E6B-482F-9775-6359592A709F}" dt="2025-12-07T19:07:19.130" v="1017" actId="1076"/>
          <ac:spMkLst>
            <pc:docMk/>
            <pc:sldMk cId="1485828120" sldId="601"/>
            <ac:spMk id="8" creationId="{798A974D-B757-10D4-14CA-45F6FFF548AB}"/>
          </ac:spMkLst>
        </pc:spChg>
        <pc:graphicFrameChg chg="add mod modGraphic">
          <ac:chgData name="tetiana Kovenia" userId="cd47536ccebd2fdd" providerId="LiveId" clId="{9FA1D0CB-4E6B-482F-9775-6359592A709F}" dt="2025-12-07T19:07:14.820" v="1016" actId="1076"/>
          <ac:graphicFrameMkLst>
            <pc:docMk/>
            <pc:sldMk cId="1485828120" sldId="601"/>
            <ac:graphicFrameMk id="4" creationId="{A0A14A13-CFBF-59D7-3369-F912D25CE0D3}"/>
          </ac:graphicFrameMkLst>
        </pc:graphicFrameChg>
      </pc:sldChg>
      <pc:sldChg chg="modSp new mod">
        <pc:chgData name="tetiana Kovenia" userId="cd47536ccebd2fdd" providerId="LiveId" clId="{9FA1D0CB-4E6B-482F-9775-6359592A709F}" dt="2025-12-07T19:03:59.125" v="995" actId="1035"/>
        <pc:sldMkLst>
          <pc:docMk/>
          <pc:sldMk cId="2548501124" sldId="602"/>
        </pc:sldMkLst>
        <pc:spChg chg="mod">
          <ac:chgData name="tetiana Kovenia" userId="cd47536ccebd2fdd" providerId="LiveId" clId="{9FA1D0CB-4E6B-482F-9775-6359592A709F}" dt="2025-12-07T19:03:59.125" v="995" actId="1035"/>
          <ac:spMkLst>
            <pc:docMk/>
            <pc:sldMk cId="2548501124" sldId="602"/>
            <ac:spMk id="2" creationId="{4116D982-F0E5-A033-5F28-EE295CCE6C49}"/>
          </ac:spMkLst>
        </pc:spChg>
        <pc:spChg chg="mod">
          <ac:chgData name="tetiana Kovenia" userId="cd47536ccebd2fdd" providerId="LiveId" clId="{9FA1D0CB-4E6B-482F-9775-6359592A709F}" dt="2025-12-07T19:03:53.279" v="992" actId="27636"/>
          <ac:spMkLst>
            <pc:docMk/>
            <pc:sldMk cId="2548501124" sldId="602"/>
            <ac:spMk id="3" creationId="{41568957-34BF-3442-B36B-A9C3D83F03B8}"/>
          </ac:spMkLst>
        </pc:spChg>
      </pc:sldChg>
      <pc:sldChg chg="modSp new mod">
        <pc:chgData name="tetiana Kovenia" userId="cd47536ccebd2fdd" providerId="LiveId" clId="{9FA1D0CB-4E6B-482F-9775-6359592A709F}" dt="2025-12-07T19:02:08.146" v="980" actId="14100"/>
        <pc:sldMkLst>
          <pc:docMk/>
          <pc:sldMk cId="3839558239" sldId="603"/>
        </pc:sldMkLst>
        <pc:spChg chg="mod">
          <ac:chgData name="tetiana Kovenia" userId="cd47536ccebd2fdd" providerId="LiveId" clId="{9FA1D0CB-4E6B-482F-9775-6359592A709F}" dt="2025-12-02T11:32:10.875" v="886" actId="14100"/>
          <ac:spMkLst>
            <pc:docMk/>
            <pc:sldMk cId="3839558239" sldId="603"/>
            <ac:spMk id="2" creationId="{E4F5C136-322A-AC7A-BDEF-843CC27B79E2}"/>
          </ac:spMkLst>
        </pc:spChg>
        <pc:spChg chg="mod">
          <ac:chgData name="tetiana Kovenia" userId="cd47536ccebd2fdd" providerId="LiveId" clId="{9FA1D0CB-4E6B-482F-9775-6359592A709F}" dt="2025-12-07T19:02:08.146" v="980" actId="14100"/>
          <ac:spMkLst>
            <pc:docMk/>
            <pc:sldMk cId="3839558239" sldId="603"/>
            <ac:spMk id="3" creationId="{0C4386D0-88E9-D40E-C8EA-18016171BA9D}"/>
          </ac:spMkLst>
        </pc:spChg>
      </pc:sldChg>
      <pc:sldMasterChg chg="modSldLayout">
        <pc:chgData name="tetiana Kovenia" userId="cd47536ccebd2fdd" providerId="LiveId" clId="{9FA1D0CB-4E6B-482F-9775-6359592A709F}" dt="2025-12-02T10:07:32.299" v="680"/>
        <pc:sldMasterMkLst>
          <pc:docMk/>
          <pc:sldMasterMk cId="700024376" sldId="2147483672"/>
        </pc:sldMasterMkLst>
        <pc:sldLayoutChg chg="addSp">
          <pc:chgData name="tetiana Kovenia" userId="cd47536ccebd2fdd" providerId="LiveId" clId="{9FA1D0CB-4E6B-482F-9775-6359592A709F}" dt="2025-12-02T10:07:32.299" v="680"/>
          <pc:sldLayoutMkLst>
            <pc:docMk/>
            <pc:sldMasterMk cId="700024376" sldId="2147483672"/>
            <pc:sldLayoutMk cId="180450276" sldId="2147483674"/>
          </pc:sldLayoutMkLst>
          <pc:picChg chg="add">
            <ac:chgData name="tetiana Kovenia" userId="cd47536ccebd2fdd" providerId="LiveId" clId="{9FA1D0CB-4E6B-482F-9775-6359592A709F}" dt="2025-12-02T10:07:32.299" v="680"/>
            <ac:picMkLst>
              <pc:docMk/>
              <pc:sldMasterMk cId="700024376" sldId="2147483672"/>
              <pc:sldLayoutMk cId="180450276" sldId="2147483674"/>
              <ac:picMk id="7" creationId="{562FFC62-2C90-2E46-D9AC-CE5D5AC39F9B}"/>
            </ac:picMkLst>
          </pc:picChg>
        </pc:sldLayoutChg>
      </pc:sldMasterChg>
    </pc:docChg>
  </pc:docChgLst>
</pc:chgInfo>
</file>

<file path=ppt/diagrams/_rels/data1.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image" Target="../media/image6.jpg"/><Relationship Id="rId1" Type="http://schemas.openxmlformats.org/officeDocument/2006/relationships/image" Target="../media/image5.jpg"/><Relationship Id="rId4" Type="http://schemas.openxmlformats.org/officeDocument/2006/relationships/image" Target="../media/image8.jpg"/></Relationships>
</file>

<file path=ppt/diagrams/_rels/drawing1.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image" Target="../media/image6.jpg"/><Relationship Id="rId1" Type="http://schemas.openxmlformats.org/officeDocument/2006/relationships/image" Target="../media/image5.jpg"/><Relationship Id="rId4" Type="http://schemas.openxmlformats.org/officeDocument/2006/relationships/image" Target="../media/image8.jp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DFBD690-3C90-4EEE-ACAF-B8B8494E7135}" type="doc">
      <dgm:prSet loTypeId="urn:microsoft.com/office/officeart/2009/layout/CirclePictureHierarchy" loCatId="hierarchy" qsTypeId="urn:microsoft.com/office/officeart/2005/8/quickstyle/simple1" qsCatId="simple" csTypeId="urn:microsoft.com/office/officeart/2005/8/colors/accent1_2" csCatId="accent1" phldr="1"/>
      <dgm:spPr/>
      <dgm:t>
        <a:bodyPr/>
        <a:lstStyle/>
        <a:p>
          <a:endParaRPr lang="en-GB"/>
        </a:p>
      </dgm:t>
    </dgm:pt>
    <dgm:pt modelId="{43319045-767E-40A7-920B-1FEFE101969E}">
      <dgm:prSet phldrT="[Text]" phldr="0" custT="1"/>
      <dgm:spPr>
        <a:xfrm>
          <a:off x="5210068" y="31529"/>
          <a:ext cx="1398449" cy="932299"/>
        </a:xfrm>
        <a:prstGeom prst="rect">
          <a:avLst/>
        </a:prstGeom>
        <a:noFill/>
        <a:ln>
          <a:noFill/>
        </a:ln>
        <a:effectLst/>
      </dgm:spPr>
      <dgm:t>
        <a:bodyPr/>
        <a:lstStyle/>
        <a:p>
          <a:pPr>
            <a:buNone/>
          </a:pPr>
          <a:r>
            <a:rPr lang="en-GB" sz="2000" dirty="0">
              <a:solidFill>
                <a:sysClr val="windowText" lastClr="000000">
                  <a:hueOff val="0"/>
                  <a:satOff val="0"/>
                  <a:lumOff val="0"/>
                  <a:alphaOff val="0"/>
                </a:sysClr>
              </a:solidFill>
              <a:latin typeface="Arial" panose="020B0604020202020204" pitchFamily="34" charset="0"/>
              <a:ea typeface="+mn-ea"/>
              <a:cs typeface="Arial" panose="020B0604020202020204" pitchFamily="34" charset="0"/>
            </a:rPr>
            <a:t>Owner Tetiana Kovenia</a:t>
          </a:r>
        </a:p>
      </dgm:t>
    </dgm:pt>
    <dgm:pt modelId="{1D3CA4AA-F658-4308-9372-1F8F0DC64330}" type="parTrans" cxnId="{14E2E699-F718-4C8F-AD03-F19C4B0D4406}">
      <dgm:prSet/>
      <dgm:spPr/>
      <dgm:t>
        <a:bodyPr/>
        <a:lstStyle/>
        <a:p>
          <a:endParaRPr lang="en-GB" sz="2000">
            <a:latin typeface="Arial" panose="020B0604020202020204" pitchFamily="34" charset="0"/>
            <a:cs typeface="Arial" panose="020B0604020202020204" pitchFamily="34" charset="0"/>
          </a:endParaRPr>
        </a:p>
      </dgm:t>
    </dgm:pt>
    <dgm:pt modelId="{059AE982-D47E-48B7-8CFB-75C57E67A44C}" type="sibTrans" cxnId="{14E2E699-F718-4C8F-AD03-F19C4B0D4406}">
      <dgm:prSet/>
      <dgm:spPr/>
      <dgm:t>
        <a:bodyPr/>
        <a:lstStyle/>
        <a:p>
          <a:endParaRPr lang="en-GB" sz="2000">
            <a:latin typeface="Arial" panose="020B0604020202020204" pitchFamily="34" charset="0"/>
            <a:cs typeface="Arial" panose="020B0604020202020204" pitchFamily="34" charset="0"/>
          </a:endParaRPr>
        </a:p>
      </dgm:t>
    </dgm:pt>
    <dgm:pt modelId="{D2F5558D-22F8-4BAF-B039-20121D210E11}">
      <dgm:prSet phldrT="[Text]" phldr="0" custT="1"/>
      <dgm:spPr>
        <a:xfrm>
          <a:off x="7132936" y="2483477"/>
          <a:ext cx="1398449" cy="932299"/>
        </a:xfrm>
        <a:prstGeom prst="rect">
          <a:avLst/>
        </a:prstGeom>
        <a:noFill/>
        <a:ln>
          <a:noFill/>
        </a:ln>
        <a:effectLst/>
      </dgm:spPr>
      <dgm:t>
        <a:bodyPr/>
        <a:lstStyle/>
        <a:p>
          <a:pPr>
            <a:buNone/>
          </a:pPr>
          <a:r>
            <a:rPr lang="en-GB" sz="2000" dirty="0">
              <a:solidFill>
                <a:sysClr val="windowText" lastClr="000000">
                  <a:hueOff val="0"/>
                  <a:satOff val="0"/>
                  <a:lumOff val="0"/>
                  <a:alphaOff val="0"/>
                </a:sysClr>
              </a:solidFill>
              <a:latin typeface="Arial" panose="020B0604020202020204" pitchFamily="34" charset="0"/>
              <a:ea typeface="+mn-ea"/>
              <a:cs typeface="Arial" panose="020B0604020202020204" pitchFamily="34" charset="0"/>
            </a:rPr>
            <a:t>delivery Tetiana Kovenia</a:t>
          </a:r>
        </a:p>
      </dgm:t>
    </dgm:pt>
    <dgm:pt modelId="{155E1A31-5411-4D3B-866B-375F008E65E5}" type="parTrans" cxnId="{5DD89B29-309B-4994-8138-DCBA0B492AA5}">
      <dgm:prSet/>
      <dgm:spPr>
        <a:xfrm>
          <a:off x="6621066" y="2192134"/>
          <a:ext cx="91440" cy="293674"/>
        </a:xfrm>
        <a:custGeom>
          <a:avLst/>
          <a:gdLst/>
          <a:ahLst/>
          <a:cxnLst/>
          <a:rect l="0" t="0" r="0" b="0"/>
          <a:pathLst>
            <a:path>
              <a:moveTo>
                <a:pt x="45720" y="0"/>
              </a:moveTo>
              <a:lnTo>
                <a:pt x="45720" y="323293"/>
              </a:lnTo>
            </a:path>
          </a:pathLst>
        </a:custGeom>
        <a:noFill/>
        <a:ln w="19050" cap="flat" cmpd="sng" algn="ctr">
          <a:solidFill>
            <a:srgbClr val="196B24">
              <a:shade val="80000"/>
              <a:hueOff val="0"/>
              <a:satOff val="0"/>
              <a:lumOff val="0"/>
              <a:alphaOff val="0"/>
            </a:srgbClr>
          </a:solidFill>
          <a:prstDash val="solid"/>
          <a:miter lim="800000"/>
        </a:ln>
        <a:effectLst/>
      </dgm:spPr>
      <dgm:t>
        <a:bodyPr/>
        <a:lstStyle/>
        <a:p>
          <a:endParaRPr lang="en-GB" sz="2000">
            <a:latin typeface="Arial" panose="020B0604020202020204" pitchFamily="34" charset="0"/>
            <a:cs typeface="Arial" panose="020B0604020202020204" pitchFamily="34" charset="0"/>
          </a:endParaRPr>
        </a:p>
      </dgm:t>
    </dgm:pt>
    <dgm:pt modelId="{2E881D57-1654-4EDB-971F-09644D62AF8D}" type="sibTrans" cxnId="{5DD89B29-309B-4994-8138-DCBA0B492AA5}">
      <dgm:prSet/>
      <dgm:spPr/>
      <dgm:t>
        <a:bodyPr/>
        <a:lstStyle/>
        <a:p>
          <a:endParaRPr lang="en-GB" sz="2000">
            <a:latin typeface="Arial" panose="020B0604020202020204" pitchFamily="34" charset="0"/>
            <a:cs typeface="Arial" panose="020B0604020202020204" pitchFamily="34" charset="0"/>
          </a:endParaRPr>
        </a:p>
      </dgm:t>
    </dgm:pt>
    <dgm:pt modelId="{E440FDF5-6406-4CED-A6D8-BE25315416F4}">
      <dgm:prSet phldrT="[Text]" phldr="0" custT="1"/>
      <dgm:spPr>
        <a:xfrm>
          <a:off x="7132936" y="1257503"/>
          <a:ext cx="1398449" cy="932299"/>
        </a:xfrm>
        <a:prstGeom prst="rect">
          <a:avLst/>
        </a:prstGeom>
        <a:noFill/>
        <a:ln>
          <a:noFill/>
        </a:ln>
        <a:effectLst/>
      </dgm:spPr>
      <dgm:t>
        <a:bodyPr/>
        <a:lstStyle/>
        <a:p>
          <a:pPr>
            <a:buNone/>
          </a:pPr>
          <a:r>
            <a:rPr lang="en-GB" sz="2000" dirty="0">
              <a:solidFill>
                <a:sysClr val="windowText" lastClr="000000">
                  <a:hueOff val="0"/>
                  <a:satOff val="0"/>
                  <a:lumOff val="0"/>
                  <a:alphaOff val="0"/>
                </a:sysClr>
              </a:solidFill>
              <a:latin typeface="Arial" panose="020B0604020202020204" pitchFamily="34" charset="0"/>
              <a:ea typeface="+mn-ea"/>
              <a:cs typeface="Arial" panose="020B0604020202020204" pitchFamily="34" charset="0"/>
            </a:rPr>
            <a:t>Sales consultant Tetiana Kovenia</a:t>
          </a:r>
        </a:p>
      </dgm:t>
    </dgm:pt>
    <dgm:pt modelId="{B8AC648D-6356-4DAC-A872-AEB88E33DE48}" type="parTrans" cxnId="{170043B0-FEC3-408D-8B6F-52BE6A3635E3}">
      <dgm:prSet/>
      <dgm:spPr>
        <a:xfrm>
          <a:off x="4737970" y="952259"/>
          <a:ext cx="1928816" cy="307574"/>
        </a:xfrm>
        <a:custGeom>
          <a:avLst/>
          <a:gdLst/>
          <a:ahLst/>
          <a:cxnLst/>
          <a:rect l="0" t="0" r="0" b="0"/>
          <a:pathLst>
            <a:path>
              <a:moveTo>
                <a:pt x="0" y="0"/>
              </a:moveTo>
              <a:lnTo>
                <a:pt x="0" y="114558"/>
              </a:lnTo>
              <a:lnTo>
                <a:pt x="2141546" y="114558"/>
              </a:lnTo>
              <a:lnTo>
                <a:pt x="2141546" y="274922"/>
              </a:lnTo>
            </a:path>
          </a:pathLst>
        </a:custGeom>
        <a:noFill/>
        <a:ln w="19050" cap="flat" cmpd="sng" algn="ctr">
          <a:solidFill>
            <a:srgbClr val="196B24">
              <a:shade val="60000"/>
              <a:hueOff val="0"/>
              <a:satOff val="0"/>
              <a:lumOff val="0"/>
              <a:alphaOff val="0"/>
            </a:srgbClr>
          </a:solidFill>
          <a:prstDash val="solid"/>
          <a:miter lim="800000"/>
        </a:ln>
        <a:effectLst/>
      </dgm:spPr>
      <dgm:t>
        <a:bodyPr/>
        <a:lstStyle/>
        <a:p>
          <a:endParaRPr lang="en-GB" sz="2000">
            <a:latin typeface="Arial" panose="020B0604020202020204" pitchFamily="34" charset="0"/>
            <a:cs typeface="Arial" panose="020B0604020202020204" pitchFamily="34" charset="0"/>
          </a:endParaRPr>
        </a:p>
      </dgm:t>
    </dgm:pt>
    <dgm:pt modelId="{B5EE926C-7136-48F5-8399-63C559060213}" type="sibTrans" cxnId="{170043B0-FEC3-408D-8B6F-52BE6A3635E3}">
      <dgm:prSet/>
      <dgm:spPr/>
      <dgm:t>
        <a:bodyPr/>
        <a:lstStyle/>
        <a:p>
          <a:endParaRPr lang="en-GB" sz="2000">
            <a:latin typeface="Arial" panose="020B0604020202020204" pitchFamily="34" charset="0"/>
            <a:cs typeface="Arial" panose="020B0604020202020204" pitchFamily="34" charset="0"/>
          </a:endParaRPr>
        </a:p>
      </dgm:t>
    </dgm:pt>
    <dgm:pt modelId="{15A12AE8-625E-436D-907F-E7228191D480}">
      <dgm:prSet phldrT="[Text]" phldr="0" custT="1"/>
      <dgm:spPr>
        <a:xfrm>
          <a:off x="3287200" y="1257503"/>
          <a:ext cx="1398449" cy="932299"/>
        </a:xfrm>
        <a:prstGeom prst="rect">
          <a:avLst/>
        </a:prstGeom>
        <a:noFill/>
        <a:ln>
          <a:noFill/>
        </a:ln>
        <a:effectLst/>
      </dgm:spPr>
      <dgm:t>
        <a:bodyPr/>
        <a:lstStyle/>
        <a:p>
          <a:pPr>
            <a:buNone/>
          </a:pPr>
          <a:r>
            <a:rPr lang="en-GB" sz="2000" dirty="0">
              <a:solidFill>
                <a:sysClr val="windowText" lastClr="000000">
                  <a:hueOff val="0"/>
                  <a:satOff val="0"/>
                  <a:lumOff val="0"/>
                  <a:alphaOff val="0"/>
                </a:sysClr>
              </a:solidFill>
              <a:latin typeface="Arial" panose="020B0604020202020204" pitchFamily="34" charset="0"/>
              <a:ea typeface="+mn-ea"/>
              <a:cs typeface="Arial" panose="020B0604020202020204" pitchFamily="34" charset="0"/>
            </a:rPr>
            <a:t>Manager</a:t>
          </a:r>
        </a:p>
        <a:p>
          <a:pPr>
            <a:buNone/>
          </a:pPr>
          <a:r>
            <a:rPr lang="en-GB" sz="2000" dirty="0">
              <a:solidFill>
                <a:sysClr val="windowText" lastClr="000000">
                  <a:hueOff val="0"/>
                  <a:satOff val="0"/>
                  <a:lumOff val="0"/>
                  <a:alphaOff val="0"/>
                </a:sysClr>
              </a:solidFill>
              <a:latin typeface="Arial" panose="020B0604020202020204" pitchFamily="34" charset="0"/>
              <a:ea typeface="+mn-ea"/>
              <a:cs typeface="Arial" panose="020B0604020202020204" pitchFamily="34" charset="0"/>
            </a:rPr>
            <a:t>Tetiana Kovenia</a:t>
          </a:r>
        </a:p>
      </dgm:t>
    </dgm:pt>
    <dgm:pt modelId="{1A82FB23-E5A9-4DE6-930A-A1E0BDD1264A}" type="parTrans" cxnId="{5405070F-DC84-42C4-9BA4-3459BB410E03}">
      <dgm:prSet/>
      <dgm:spPr>
        <a:xfrm>
          <a:off x="2821050" y="952259"/>
          <a:ext cx="1916920" cy="307574"/>
        </a:xfrm>
        <a:custGeom>
          <a:avLst/>
          <a:gdLst/>
          <a:ahLst/>
          <a:cxnLst/>
          <a:rect l="0" t="0" r="0" b="0"/>
          <a:pathLst>
            <a:path>
              <a:moveTo>
                <a:pt x="2092056" y="0"/>
              </a:moveTo>
              <a:lnTo>
                <a:pt x="2092056" y="114558"/>
              </a:lnTo>
              <a:lnTo>
                <a:pt x="0" y="114558"/>
              </a:lnTo>
              <a:lnTo>
                <a:pt x="0" y="274922"/>
              </a:lnTo>
            </a:path>
          </a:pathLst>
        </a:custGeom>
        <a:noFill/>
        <a:ln w="19050" cap="flat" cmpd="sng" algn="ctr">
          <a:solidFill>
            <a:srgbClr val="196B24">
              <a:shade val="60000"/>
              <a:hueOff val="0"/>
              <a:satOff val="0"/>
              <a:lumOff val="0"/>
              <a:alphaOff val="0"/>
            </a:srgbClr>
          </a:solidFill>
          <a:prstDash val="solid"/>
          <a:miter lim="800000"/>
        </a:ln>
        <a:effectLst/>
      </dgm:spPr>
      <dgm:t>
        <a:bodyPr/>
        <a:lstStyle/>
        <a:p>
          <a:endParaRPr lang="en-GB" sz="2000">
            <a:latin typeface="Arial" panose="020B0604020202020204" pitchFamily="34" charset="0"/>
            <a:cs typeface="Arial" panose="020B0604020202020204" pitchFamily="34" charset="0"/>
          </a:endParaRPr>
        </a:p>
      </dgm:t>
    </dgm:pt>
    <dgm:pt modelId="{3601CFA2-8707-4476-ADF0-C27B7766F4C7}" type="sibTrans" cxnId="{5405070F-DC84-42C4-9BA4-3459BB410E03}">
      <dgm:prSet/>
      <dgm:spPr/>
      <dgm:t>
        <a:bodyPr/>
        <a:lstStyle/>
        <a:p>
          <a:endParaRPr lang="en-GB" sz="2000">
            <a:latin typeface="Arial" panose="020B0604020202020204" pitchFamily="34" charset="0"/>
            <a:cs typeface="Arial" panose="020B0604020202020204" pitchFamily="34" charset="0"/>
          </a:endParaRPr>
        </a:p>
      </dgm:t>
    </dgm:pt>
    <dgm:pt modelId="{DB073A28-A45D-404A-AAA8-864E8D7B1F21}">
      <dgm:prSet phldrT="[Text]" custT="1"/>
      <dgm:spPr>
        <a:xfrm>
          <a:off x="4569112" y="2483477"/>
          <a:ext cx="1398449" cy="932299"/>
        </a:xfrm>
        <a:prstGeom prst="rect">
          <a:avLst/>
        </a:prstGeom>
        <a:noFill/>
        <a:ln>
          <a:noFill/>
        </a:ln>
        <a:effectLst/>
      </dgm:spPr>
      <dgm:t>
        <a:bodyPr/>
        <a:lstStyle/>
        <a:p>
          <a:pPr>
            <a:buNone/>
          </a:pPr>
          <a:r>
            <a:rPr lang="en-GB" sz="2000" dirty="0">
              <a:solidFill>
                <a:sysClr val="windowText" lastClr="000000">
                  <a:hueOff val="0"/>
                  <a:satOff val="0"/>
                  <a:lumOff val="0"/>
                  <a:alphaOff val="0"/>
                </a:sysClr>
              </a:solidFill>
              <a:latin typeface="Arial" panose="020B0604020202020204" pitchFamily="34" charset="0"/>
              <a:ea typeface="+mn-ea"/>
              <a:cs typeface="Arial" panose="020B0604020202020204" pitchFamily="34" charset="0"/>
            </a:rPr>
            <a:t>Cook</a:t>
          </a:r>
        </a:p>
      </dgm:t>
    </dgm:pt>
    <dgm:pt modelId="{50E64EF1-8AD0-463A-8614-26EAE615AB8B}" type="parTrans" cxnId="{2D96E911-74FF-4478-9542-3839117A1CE2}">
      <dgm:prSet/>
      <dgm:spPr>
        <a:xfrm>
          <a:off x="2821050" y="2192134"/>
          <a:ext cx="1839790" cy="325204"/>
        </a:xfrm>
        <a:custGeom>
          <a:avLst/>
          <a:gdLst/>
          <a:ahLst/>
          <a:cxnLst/>
          <a:rect l="0" t="0" r="0" b="0"/>
          <a:pathLst>
            <a:path>
              <a:moveTo>
                <a:pt x="0" y="0"/>
              </a:moveTo>
              <a:lnTo>
                <a:pt x="0" y="162929"/>
              </a:lnTo>
              <a:lnTo>
                <a:pt x="1411201" y="162929"/>
              </a:lnTo>
              <a:lnTo>
                <a:pt x="1411201" y="323293"/>
              </a:lnTo>
            </a:path>
          </a:pathLst>
        </a:custGeom>
        <a:noFill/>
        <a:ln w="19050" cap="flat" cmpd="sng" algn="ctr">
          <a:solidFill>
            <a:srgbClr val="196B24">
              <a:shade val="80000"/>
              <a:hueOff val="0"/>
              <a:satOff val="0"/>
              <a:lumOff val="0"/>
              <a:alphaOff val="0"/>
            </a:srgbClr>
          </a:solidFill>
          <a:prstDash val="solid"/>
          <a:miter lim="800000"/>
        </a:ln>
        <a:effectLst/>
      </dgm:spPr>
      <dgm:t>
        <a:bodyPr/>
        <a:lstStyle/>
        <a:p>
          <a:endParaRPr lang="en-GB" sz="2000">
            <a:latin typeface="Arial" panose="020B0604020202020204" pitchFamily="34" charset="0"/>
            <a:cs typeface="Arial" panose="020B0604020202020204" pitchFamily="34" charset="0"/>
          </a:endParaRPr>
        </a:p>
      </dgm:t>
    </dgm:pt>
    <dgm:pt modelId="{4BB3989A-D834-466F-A5BA-3546266E6D5E}" type="sibTrans" cxnId="{2D96E911-74FF-4478-9542-3839117A1CE2}">
      <dgm:prSet/>
      <dgm:spPr/>
      <dgm:t>
        <a:bodyPr/>
        <a:lstStyle/>
        <a:p>
          <a:endParaRPr lang="en-GB" sz="2000">
            <a:latin typeface="Arial" panose="020B0604020202020204" pitchFamily="34" charset="0"/>
            <a:cs typeface="Arial" panose="020B0604020202020204" pitchFamily="34" charset="0"/>
          </a:endParaRPr>
        </a:p>
      </dgm:t>
    </dgm:pt>
    <dgm:pt modelId="{D4EF220C-2669-4782-88A7-55E1F22BBC64}">
      <dgm:prSet phldrT="[Text]" phldr="0" custT="1"/>
      <dgm:spPr>
        <a:xfrm>
          <a:off x="2005288" y="2483477"/>
          <a:ext cx="1398449" cy="932299"/>
        </a:xfrm>
        <a:prstGeom prst="rect">
          <a:avLst/>
        </a:prstGeom>
        <a:noFill/>
        <a:ln>
          <a:noFill/>
        </a:ln>
        <a:effectLst/>
      </dgm:spPr>
      <dgm:t>
        <a:bodyPr/>
        <a:lstStyle/>
        <a:p>
          <a:pPr>
            <a:buNone/>
          </a:pPr>
          <a:r>
            <a:rPr lang="en-GB" sz="2000" dirty="0">
              <a:solidFill>
                <a:sysClr val="windowText" lastClr="000000">
                  <a:hueOff val="0"/>
                  <a:satOff val="0"/>
                  <a:lumOff val="0"/>
                  <a:alphaOff val="0"/>
                </a:sysClr>
              </a:solidFill>
              <a:latin typeface="Arial" panose="020B0604020202020204" pitchFamily="34" charset="0"/>
              <a:ea typeface="+mn-ea"/>
              <a:cs typeface="Arial" panose="020B0604020202020204" pitchFamily="34" charset="0"/>
            </a:rPr>
            <a:t>Cook</a:t>
          </a:r>
        </a:p>
        <a:p>
          <a:pPr>
            <a:buNone/>
          </a:pPr>
          <a:endParaRPr lang="en-GB" sz="2000" dirty="0">
            <a:solidFill>
              <a:sysClr val="windowText" lastClr="000000">
                <a:hueOff val="0"/>
                <a:satOff val="0"/>
                <a:lumOff val="0"/>
                <a:alphaOff val="0"/>
              </a:sysClr>
            </a:solidFill>
            <a:latin typeface="Arial" panose="020B0604020202020204" pitchFamily="34" charset="0"/>
            <a:ea typeface="+mn-ea"/>
            <a:cs typeface="Arial" panose="020B0604020202020204" pitchFamily="34" charset="0"/>
          </a:endParaRPr>
        </a:p>
      </dgm:t>
    </dgm:pt>
    <dgm:pt modelId="{E4C0DFE4-C58D-4218-BBAB-402DB1077618}" type="parTrans" cxnId="{9C65BA76-A1DC-4185-B0C1-C00F51A89CD0}">
      <dgm:prSet/>
      <dgm:spPr>
        <a:xfrm>
          <a:off x="1539138" y="2192134"/>
          <a:ext cx="1281912" cy="293674"/>
        </a:xfrm>
        <a:custGeom>
          <a:avLst/>
          <a:gdLst/>
          <a:ahLst/>
          <a:cxnLst/>
          <a:rect l="0" t="0" r="0" b="0"/>
          <a:pathLst>
            <a:path>
              <a:moveTo>
                <a:pt x="1411201" y="0"/>
              </a:moveTo>
              <a:lnTo>
                <a:pt x="1411201" y="162929"/>
              </a:lnTo>
              <a:lnTo>
                <a:pt x="0" y="162929"/>
              </a:lnTo>
              <a:lnTo>
                <a:pt x="0" y="323293"/>
              </a:lnTo>
            </a:path>
          </a:pathLst>
        </a:custGeom>
        <a:noFill/>
        <a:ln w="19050" cap="flat" cmpd="sng" algn="ctr">
          <a:solidFill>
            <a:srgbClr val="196B24">
              <a:shade val="80000"/>
              <a:hueOff val="0"/>
              <a:satOff val="0"/>
              <a:lumOff val="0"/>
              <a:alphaOff val="0"/>
            </a:srgbClr>
          </a:solidFill>
          <a:prstDash val="solid"/>
          <a:miter lim="800000"/>
        </a:ln>
        <a:effectLst/>
      </dgm:spPr>
      <dgm:t>
        <a:bodyPr/>
        <a:lstStyle/>
        <a:p>
          <a:endParaRPr lang="en-GB" sz="2000">
            <a:latin typeface="Arial" panose="020B0604020202020204" pitchFamily="34" charset="0"/>
            <a:cs typeface="Arial" panose="020B0604020202020204" pitchFamily="34" charset="0"/>
          </a:endParaRPr>
        </a:p>
      </dgm:t>
    </dgm:pt>
    <dgm:pt modelId="{E60CE557-39E3-4122-BD8C-1A97960EE59F}" type="sibTrans" cxnId="{9C65BA76-A1DC-4185-B0C1-C00F51A89CD0}">
      <dgm:prSet/>
      <dgm:spPr/>
      <dgm:t>
        <a:bodyPr/>
        <a:lstStyle/>
        <a:p>
          <a:endParaRPr lang="en-GB" sz="2000">
            <a:latin typeface="Arial" panose="020B0604020202020204" pitchFamily="34" charset="0"/>
            <a:cs typeface="Arial" panose="020B0604020202020204" pitchFamily="34" charset="0"/>
          </a:endParaRPr>
        </a:p>
      </dgm:t>
    </dgm:pt>
    <dgm:pt modelId="{60E6D96D-D054-4087-BE80-AAE0D457781A}" type="pres">
      <dgm:prSet presAssocID="{ADFBD690-3C90-4EEE-ACAF-B8B8494E7135}" presName="hierChild1" presStyleCnt="0">
        <dgm:presLayoutVars>
          <dgm:chPref val="1"/>
          <dgm:dir/>
          <dgm:animOne val="branch"/>
          <dgm:animLvl val="lvl"/>
          <dgm:resizeHandles/>
        </dgm:presLayoutVars>
      </dgm:prSet>
      <dgm:spPr/>
    </dgm:pt>
    <dgm:pt modelId="{535FB450-A35E-4A08-A379-994CC0990D06}" type="pres">
      <dgm:prSet presAssocID="{43319045-767E-40A7-920B-1FEFE101969E}" presName="hierRoot1" presStyleCnt="0"/>
      <dgm:spPr/>
    </dgm:pt>
    <dgm:pt modelId="{9BBD186B-4F58-4486-AF09-A16932019A28}" type="pres">
      <dgm:prSet presAssocID="{43319045-767E-40A7-920B-1FEFE101969E}" presName="composite" presStyleCnt="0"/>
      <dgm:spPr/>
    </dgm:pt>
    <dgm:pt modelId="{401DC510-B17D-4073-B003-FE4720E1DD83}" type="pres">
      <dgm:prSet presAssocID="{43319045-767E-40A7-920B-1FEFE101969E}" presName="image" presStyleLbl="node0" presStyleIdx="0" presStyleCnt="1" custLinFactNeighborX="-638" custLinFactNeighborY="-1491"/>
      <dgm:spPr>
        <a:xfrm>
          <a:off x="4271820" y="19959"/>
          <a:ext cx="932299" cy="932299"/>
        </a:xfrm>
        <a:prstGeom prst="ellipse">
          <a:avLst/>
        </a:prstGeom>
        <a:blipFill>
          <a:blip xmlns:r="http://schemas.openxmlformats.org/officeDocument/2006/relationships" r:embed="rId1"/>
          <a:srcRect/>
          <a:stretch>
            <a:fillRect t="-15000" b="-15000"/>
          </a:stretch>
        </a:blipFill>
        <a:ln w="19050" cap="flat" cmpd="sng" algn="ctr">
          <a:solidFill>
            <a:sysClr val="window" lastClr="FFFFFF">
              <a:hueOff val="0"/>
              <a:satOff val="0"/>
              <a:lumOff val="0"/>
              <a:alphaOff val="0"/>
            </a:sysClr>
          </a:solidFill>
          <a:prstDash val="solid"/>
          <a:miter lim="800000"/>
        </a:ln>
        <a:effectLst/>
      </dgm:spPr>
    </dgm:pt>
    <dgm:pt modelId="{A93693C9-4583-4990-8340-54BF91F1CFF1}" type="pres">
      <dgm:prSet presAssocID="{43319045-767E-40A7-920B-1FEFE101969E}" presName="text" presStyleLbl="revTx" presStyleIdx="0" presStyleCnt="6">
        <dgm:presLayoutVars>
          <dgm:chPref val="3"/>
        </dgm:presLayoutVars>
      </dgm:prSet>
      <dgm:spPr/>
    </dgm:pt>
    <dgm:pt modelId="{6121F3ED-626F-466A-911F-056DE5460697}" type="pres">
      <dgm:prSet presAssocID="{43319045-767E-40A7-920B-1FEFE101969E}" presName="hierChild2" presStyleCnt="0"/>
      <dgm:spPr/>
    </dgm:pt>
    <dgm:pt modelId="{A89AA26D-15B5-4568-BB7A-D73BB53E7948}" type="pres">
      <dgm:prSet presAssocID="{1A82FB23-E5A9-4DE6-930A-A1E0BDD1264A}" presName="Name10" presStyleLbl="parChTrans1D2" presStyleIdx="0" presStyleCnt="2"/>
      <dgm:spPr/>
    </dgm:pt>
    <dgm:pt modelId="{3DFF0063-24B4-40FA-AB2A-07E5D5BD2770}" type="pres">
      <dgm:prSet presAssocID="{15A12AE8-625E-436D-907F-E7228191D480}" presName="hierRoot2" presStyleCnt="0"/>
      <dgm:spPr/>
    </dgm:pt>
    <dgm:pt modelId="{0BE0FFAE-2142-4904-8F03-98EDB1C847C2}" type="pres">
      <dgm:prSet presAssocID="{15A12AE8-625E-436D-907F-E7228191D480}" presName="composite2" presStyleCnt="0"/>
      <dgm:spPr/>
    </dgm:pt>
    <dgm:pt modelId="{EBD13A7C-C96F-402C-ABB2-F2AE50E7A427}" type="pres">
      <dgm:prSet presAssocID="{15A12AE8-625E-436D-907F-E7228191D480}" presName="image2" presStyleLbl="node2" presStyleIdx="0" presStyleCnt="2"/>
      <dgm:spPr>
        <a:xfrm>
          <a:off x="2354900" y="1259834"/>
          <a:ext cx="932299" cy="932299"/>
        </a:xfrm>
        <a:prstGeom prst="ellipse">
          <a:avLst/>
        </a:prstGeom>
        <a:blipFill>
          <a:blip xmlns:r="http://schemas.openxmlformats.org/officeDocument/2006/relationships" r:embed="rId2"/>
          <a:srcRect/>
          <a:stretch>
            <a:fillRect l="-25000" r="-25000"/>
          </a:stretch>
        </a:blipFill>
        <a:ln w="19050" cap="flat" cmpd="sng" algn="ctr">
          <a:solidFill>
            <a:sysClr val="window" lastClr="FFFFFF">
              <a:hueOff val="0"/>
              <a:satOff val="0"/>
              <a:lumOff val="0"/>
              <a:alphaOff val="0"/>
            </a:sysClr>
          </a:solidFill>
          <a:prstDash val="solid"/>
          <a:miter lim="800000"/>
        </a:ln>
        <a:effectLst/>
      </dgm:spPr>
    </dgm:pt>
    <dgm:pt modelId="{34650773-490D-432C-BD65-1510720B335C}" type="pres">
      <dgm:prSet presAssocID="{15A12AE8-625E-436D-907F-E7228191D480}" presName="text2" presStyleLbl="revTx" presStyleIdx="1" presStyleCnt="6">
        <dgm:presLayoutVars>
          <dgm:chPref val="3"/>
        </dgm:presLayoutVars>
      </dgm:prSet>
      <dgm:spPr/>
    </dgm:pt>
    <dgm:pt modelId="{FF01AC77-CD93-49A1-A710-F68CFA2652FA}" type="pres">
      <dgm:prSet presAssocID="{15A12AE8-625E-436D-907F-E7228191D480}" presName="hierChild3" presStyleCnt="0"/>
      <dgm:spPr/>
    </dgm:pt>
    <dgm:pt modelId="{92FDB00E-74FB-404A-8310-2A9E29A629C1}" type="pres">
      <dgm:prSet presAssocID="{E4C0DFE4-C58D-4218-BBAB-402DB1077618}" presName="Name17" presStyleLbl="parChTrans1D3" presStyleIdx="0" presStyleCnt="3"/>
      <dgm:spPr/>
    </dgm:pt>
    <dgm:pt modelId="{781F8A6C-35B4-4496-AB21-FD69904300FC}" type="pres">
      <dgm:prSet presAssocID="{D4EF220C-2669-4782-88A7-55E1F22BBC64}" presName="hierRoot3" presStyleCnt="0"/>
      <dgm:spPr/>
    </dgm:pt>
    <dgm:pt modelId="{832BA44F-3149-40BB-837A-8F0C3B8BBBED}" type="pres">
      <dgm:prSet presAssocID="{D4EF220C-2669-4782-88A7-55E1F22BBC64}" presName="composite3" presStyleCnt="0"/>
      <dgm:spPr/>
    </dgm:pt>
    <dgm:pt modelId="{E3EDAAFA-90E0-46F7-A89D-3B5BB555C320}" type="pres">
      <dgm:prSet presAssocID="{D4EF220C-2669-4782-88A7-55E1F22BBC64}" presName="image3" presStyleLbl="node3" presStyleIdx="0" presStyleCnt="3"/>
      <dgm:spPr>
        <a:xfrm>
          <a:off x="1072988" y="2485808"/>
          <a:ext cx="932299" cy="932299"/>
        </a:xfrm>
        <a:prstGeom prst="ellipse">
          <a:avLst/>
        </a:prstGeom>
        <a:blipFill>
          <a:blip xmlns:r="http://schemas.openxmlformats.org/officeDocument/2006/relationships" r:embed="rId3"/>
          <a:srcRect/>
          <a:stretch>
            <a:fillRect/>
          </a:stretch>
        </a:blipFill>
        <a:ln w="19050" cap="flat" cmpd="sng" algn="ctr">
          <a:solidFill>
            <a:sysClr val="window" lastClr="FFFFFF">
              <a:hueOff val="0"/>
              <a:satOff val="0"/>
              <a:lumOff val="0"/>
              <a:alphaOff val="0"/>
            </a:sysClr>
          </a:solidFill>
          <a:prstDash val="solid"/>
          <a:miter lim="800000"/>
        </a:ln>
        <a:effectLst/>
      </dgm:spPr>
    </dgm:pt>
    <dgm:pt modelId="{02473366-6BB5-43D3-92E7-4BB355080483}" type="pres">
      <dgm:prSet presAssocID="{D4EF220C-2669-4782-88A7-55E1F22BBC64}" presName="text3" presStyleLbl="revTx" presStyleIdx="2" presStyleCnt="6">
        <dgm:presLayoutVars>
          <dgm:chPref val="3"/>
        </dgm:presLayoutVars>
      </dgm:prSet>
      <dgm:spPr/>
    </dgm:pt>
    <dgm:pt modelId="{57160C3A-5CF5-4B66-AE25-D07C0654126B}" type="pres">
      <dgm:prSet presAssocID="{D4EF220C-2669-4782-88A7-55E1F22BBC64}" presName="hierChild4" presStyleCnt="0"/>
      <dgm:spPr/>
    </dgm:pt>
    <dgm:pt modelId="{3FE5B648-6334-4DDB-9FBF-B4ECAC943A30}" type="pres">
      <dgm:prSet presAssocID="{50E64EF1-8AD0-463A-8614-26EAE615AB8B}" presName="Name17" presStyleLbl="parChTrans1D3" presStyleIdx="1" presStyleCnt="3"/>
      <dgm:spPr/>
    </dgm:pt>
    <dgm:pt modelId="{53C3D245-F072-43A9-A2F7-66EE0D8F57D4}" type="pres">
      <dgm:prSet presAssocID="{DB073A28-A45D-404A-AAA8-864E8D7B1F21}" presName="hierRoot3" presStyleCnt="0"/>
      <dgm:spPr/>
    </dgm:pt>
    <dgm:pt modelId="{E37CABE5-643E-432E-83E4-FBE7DAFAF61E}" type="pres">
      <dgm:prSet presAssocID="{DB073A28-A45D-404A-AAA8-864E8D7B1F21}" presName="composite3" presStyleCnt="0"/>
      <dgm:spPr/>
    </dgm:pt>
    <dgm:pt modelId="{371F128B-39E9-4623-9842-17028AB1BBA7}" type="pres">
      <dgm:prSet presAssocID="{DB073A28-A45D-404A-AAA8-864E8D7B1F21}" presName="image3" presStyleLbl="node3" presStyleIdx="1" presStyleCnt="3" custLinFactNeighborX="59839" custLinFactNeighborY="11047"/>
      <dgm:spPr>
        <a:xfrm>
          <a:off x="4194691" y="2517338"/>
          <a:ext cx="932299" cy="932299"/>
        </a:xfrm>
        <a:prstGeom prst="ellipse">
          <a:avLst/>
        </a:prstGeom>
        <a:blipFill>
          <a:blip xmlns:r="http://schemas.openxmlformats.org/officeDocument/2006/relationships" r:embed="rId4"/>
          <a:srcRect/>
          <a:stretch>
            <a:fillRect l="-25000" r="-25000"/>
          </a:stretch>
        </a:blipFill>
        <a:ln w="19050" cap="flat" cmpd="sng" algn="ctr">
          <a:solidFill>
            <a:sysClr val="window" lastClr="FFFFFF">
              <a:hueOff val="0"/>
              <a:satOff val="0"/>
              <a:lumOff val="0"/>
              <a:alphaOff val="0"/>
            </a:sysClr>
          </a:solidFill>
          <a:prstDash val="solid"/>
          <a:miter lim="800000"/>
        </a:ln>
        <a:effectLst/>
      </dgm:spPr>
    </dgm:pt>
    <dgm:pt modelId="{2F219E46-A100-4CC6-BDD9-10885D70732B}" type="pres">
      <dgm:prSet presAssocID="{DB073A28-A45D-404A-AAA8-864E8D7B1F21}" presName="text3" presStyleLbl="revTx" presStyleIdx="3" presStyleCnt="6">
        <dgm:presLayoutVars>
          <dgm:chPref val="3"/>
        </dgm:presLayoutVars>
      </dgm:prSet>
      <dgm:spPr/>
    </dgm:pt>
    <dgm:pt modelId="{369E0894-EA53-4D3B-9DD5-05A03075F48A}" type="pres">
      <dgm:prSet presAssocID="{DB073A28-A45D-404A-AAA8-864E8D7B1F21}" presName="hierChild4" presStyleCnt="0"/>
      <dgm:spPr/>
    </dgm:pt>
    <dgm:pt modelId="{FF23A273-424E-43D3-9256-2B20D5F755E4}" type="pres">
      <dgm:prSet presAssocID="{B8AC648D-6356-4DAC-A872-AEB88E33DE48}" presName="Name10" presStyleLbl="parChTrans1D2" presStyleIdx="1" presStyleCnt="2"/>
      <dgm:spPr/>
    </dgm:pt>
    <dgm:pt modelId="{A42D0F10-7A3A-4121-862E-BB82323C8F44}" type="pres">
      <dgm:prSet presAssocID="{E440FDF5-6406-4CED-A6D8-BE25315416F4}" presName="hierRoot2" presStyleCnt="0"/>
      <dgm:spPr/>
    </dgm:pt>
    <dgm:pt modelId="{725F9640-67A1-46DC-B393-4CECC83C3F3F}" type="pres">
      <dgm:prSet presAssocID="{E440FDF5-6406-4CED-A6D8-BE25315416F4}" presName="composite2" presStyleCnt="0"/>
      <dgm:spPr/>
    </dgm:pt>
    <dgm:pt modelId="{CBC4688B-85C7-4AD3-89E4-973FF8D1E070}" type="pres">
      <dgm:prSet presAssocID="{E440FDF5-6406-4CED-A6D8-BE25315416F4}" presName="image2" presStyleLbl="node2" presStyleIdx="1" presStyleCnt="2"/>
      <dgm:spPr>
        <a:xfrm>
          <a:off x="6200637" y="1259834"/>
          <a:ext cx="932299" cy="932299"/>
        </a:xfrm>
        <a:prstGeom prst="ellipse">
          <a:avLst/>
        </a:prstGeom>
        <a:solidFill>
          <a:srgbClr val="196B24">
            <a:hueOff val="0"/>
            <a:satOff val="0"/>
            <a:lumOff val="0"/>
            <a:alphaOff val="0"/>
          </a:srgbClr>
        </a:solidFill>
        <a:ln w="19050" cap="flat" cmpd="sng" algn="ctr">
          <a:solidFill>
            <a:sysClr val="window" lastClr="FFFFFF">
              <a:hueOff val="0"/>
              <a:satOff val="0"/>
              <a:lumOff val="0"/>
              <a:alphaOff val="0"/>
            </a:sysClr>
          </a:solidFill>
          <a:prstDash val="solid"/>
          <a:miter lim="800000"/>
        </a:ln>
        <a:effectLst/>
      </dgm:spPr>
    </dgm:pt>
    <dgm:pt modelId="{513E1E07-413C-4C1D-B9B2-31F11FD6541C}" type="pres">
      <dgm:prSet presAssocID="{E440FDF5-6406-4CED-A6D8-BE25315416F4}" presName="text2" presStyleLbl="revTx" presStyleIdx="4" presStyleCnt="6">
        <dgm:presLayoutVars>
          <dgm:chPref val="3"/>
        </dgm:presLayoutVars>
      </dgm:prSet>
      <dgm:spPr/>
    </dgm:pt>
    <dgm:pt modelId="{60EAFAB2-B36A-47D9-83BA-509CAB83BCF1}" type="pres">
      <dgm:prSet presAssocID="{E440FDF5-6406-4CED-A6D8-BE25315416F4}" presName="hierChild3" presStyleCnt="0"/>
      <dgm:spPr/>
    </dgm:pt>
    <dgm:pt modelId="{6158E048-E132-4282-8291-7AD7EEFD992F}" type="pres">
      <dgm:prSet presAssocID="{155E1A31-5411-4D3B-866B-375F008E65E5}" presName="Name17" presStyleLbl="parChTrans1D3" presStyleIdx="2" presStyleCnt="3"/>
      <dgm:spPr/>
    </dgm:pt>
    <dgm:pt modelId="{6F01DF9B-680F-4A0A-AA33-B1F3B22F17DD}" type="pres">
      <dgm:prSet presAssocID="{D2F5558D-22F8-4BAF-B039-20121D210E11}" presName="hierRoot3" presStyleCnt="0"/>
      <dgm:spPr/>
    </dgm:pt>
    <dgm:pt modelId="{BB0BC0AE-5D79-49E0-B153-8F007AE2852F}" type="pres">
      <dgm:prSet presAssocID="{D2F5558D-22F8-4BAF-B039-20121D210E11}" presName="composite3" presStyleCnt="0"/>
      <dgm:spPr/>
    </dgm:pt>
    <dgm:pt modelId="{C9CE5936-7EA2-4305-B8BA-C5AFBB7D729C}" type="pres">
      <dgm:prSet presAssocID="{D2F5558D-22F8-4BAF-B039-20121D210E11}" presName="image3" presStyleLbl="node3" presStyleIdx="2" presStyleCnt="3"/>
      <dgm:spPr>
        <a:xfrm>
          <a:off x="6200637" y="2485808"/>
          <a:ext cx="932299" cy="932299"/>
        </a:xfrm>
        <a:prstGeom prst="ellipse">
          <a:avLst/>
        </a:prstGeom>
        <a:solidFill>
          <a:srgbClr val="196B24">
            <a:hueOff val="0"/>
            <a:satOff val="0"/>
            <a:lumOff val="0"/>
            <a:alphaOff val="0"/>
          </a:srgbClr>
        </a:solidFill>
        <a:ln w="19050" cap="flat" cmpd="sng" algn="ctr">
          <a:solidFill>
            <a:sysClr val="window" lastClr="FFFFFF">
              <a:hueOff val="0"/>
              <a:satOff val="0"/>
              <a:lumOff val="0"/>
              <a:alphaOff val="0"/>
            </a:sysClr>
          </a:solidFill>
          <a:prstDash val="solid"/>
          <a:miter lim="800000"/>
        </a:ln>
        <a:effectLst/>
      </dgm:spPr>
    </dgm:pt>
    <dgm:pt modelId="{8B916437-A433-4690-820D-4E0DF74159C6}" type="pres">
      <dgm:prSet presAssocID="{D2F5558D-22F8-4BAF-B039-20121D210E11}" presName="text3" presStyleLbl="revTx" presStyleIdx="5" presStyleCnt="6">
        <dgm:presLayoutVars>
          <dgm:chPref val="3"/>
        </dgm:presLayoutVars>
      </dgm:prSet>
      <dgm:spPr/>
    </dgm:pt>
    <dgm:pt modelId="{5F7C6407-867E-4747-8EE9-984AAE791C3E}" type="pres">
      <dgm:prSet presAssocID="{D2F5558D-22F8-4BAF-B039-20121D210E11}" presName="hierChild4" presStyleCnt="0"/>
      <dgm:spPr/>
    </dgm:pt>
  </dgm:ptLst>
  <dgm:cxnLst>
    <dgm:cxn modelId="{EADD0E0C-BD15-43D4-9FB4-2971588A691A}" type="presOf" srcId="{43319045-767E-40A7-920B-1FEFE101969E}" destId="{A93693C9-4583-4990-8340-54BF91F1CFF1}" srcOrd="0" destOrd="0" presId="urn:microsoft.com/office/officeart/2009/layout/CirclePictureHierarchy"/>
    <dgm:cxn modelId="{5405070F-DC84-42C4-9BA4-3459BB410E03}" srcId="{43319045-767E-40A7-920B-1FEFE101969E}" destId="{15A12AE8-625E-436D-907F-E7228191D480}" srcOrd="0" destOrd="0" parTransId="{1A82FB23-E5A9-4DE6-930A-A1E0BDD1264A}" sibTransId="{3601CFA2-8707-4476-ADF0-C27B7766F4C7}"/>
    <dgm:cxn modelId="{2D96E911-74FF-4478-9542-3839117A1CE2}" srcId="{15A12AE8-625E-436D-907F-E7228191D480}" destId="{DB073A28-A45D-404A-AAA8-864E8D7B1F21}" srcOrd="1" destOrd="0" parTransId="{50E64EF1-8AD0-463A-8614-26EAE615AB8B}" sibTransId="{4BB3989A-D834-466F-A5BA-3546266E6D5E}"/>
    <dgm:cxn modelId="{4FCA0C26-9C99-4BD1-921F-A609C081DD67}" type="presOf" srcId="{15A12AE8-625E-436D-907F-E7228191D480}" destId="{34650773-490D-432C-BD65-1510720B335C}" srcOrd="0" destOrd="0" presId="urn:microsoft.com/office/officeart/2009/layout/CirclePictureHierarchy"/>
    <dgm:cxn modelId="{5DD89B29-309B-4994-8138-DCBA0B492AA5}" srcId="{E440FDF5-6406-4CED-A6D8-BE25315416F4}" destId="{D2F5558D-22F8-4BAF-B039-20121D210E11}" srcOrd="0" destOrd="0" parTransId="{155E1A31-5411-4D3B-866B-375F008E65E5}" sibTransId="{2E881D57-1654-4EDB-971F-09644D62AF8D}"/>
    <dgm:cxn modelId="{C1C94D3B-1D59-4446-B383-70B43179EFFB}" type="presOf" srcId="{E4C0DFE4-C58D-4218-BBAB-402DB1077618}" destId="{92FDB00E-74FB-404A-8310-2A9E29A629C1}" srcOrd="0" destOrd="0" presId="urn:microsoft.com/office/officeart/2009/layout/CirclePictureHierarchy"/>
    <dgm:cxn modelId="{9628A06B-3692-45B6-9A19-F2D0795E64D9}" type="presOf" srcId="{155E1A31-5411-4D3B-866B-375F008E65E5}" destId="{6158E048-E132-4282-8291-7AD7EEFD992F}" srcOrd="0" destOrd="0" presId="urn:microsoft.com/office/officeart/2009/layout/CirclePictureHierarchy"/>
    <dgm:cxn modelId="{F0704253-3C51-4BD9-92AF-7AD43FA7756F}" type="presOf" srcId="{E440FDF5-6406-4CED-A6D8-BE25315416F4}" destId="{513E1E07-413C-4C1D-B9B2-31F11FD6541C}" srcOrd="0" destOrd="0" presId="urn:microsoft.com/office/officeart/2009/layout/CirclePictureHierarchy"/>
    <dgm:cxn modelId="{9C65BA76-A1DC-4185-B0C1-C00F51A89CD0}" srcId="{15A12AE8-625E-436D-907F-E7228191D480}" destId="{D4EF220C-2669-4782-88A7-55E1F22BBC64}" srcOrd="0" destOrd="0" parTransId="{E4C0DFE4-C58D-4218-BBAB-402DB1077618}" sibTransId="{E60CE557-39E3-4122-BD8C-1A97960EE59F}"/>
    <dgm:cxn modelId="{DE2D1058-5A0A-447E-868C-3B9D2A5C4DF1}" type="presOf" srcId="{50E64EF1-8AD0-463A-8614-26EAE615AB8B}" destId="{3FE5B648-6334-4DDB-9FBF-B4ECAC943A30}" srcOrd="0" destOrd="0" presId="urn:microsoft.com/office/officeart/2009/layout/CirclePictureHierarchy"/>
    <dgm:cxn modelId="{8C0D755A-A787-40E4-8D1B-AEE0E28E81F7}" type="presOf" srcId="{D2F5558D-22F8-4BAF-B039-20121D210E11}" destId="{8B916437-A433-4690-820D-4E0DF74159C6}" srcOrd="0" destOrd="0" presId="urn:microsoft.com/office/officeart/2009/layout/CirclePictureHierarchy"/>
    <dgm:cxn modelId="{02169D84-D36E-483F-A61A-C302376877C3}" type="presOf" srcId="{ADFBD690-3C90-4EEE-ACAF-B8B8494E7135}" destId="{60E6D96D-D054-4087-BE80-AAE0D457781A}" srcOrd="0" destOrd="0" presId="urn:microsoft.com/office/officeart/2009/layout/CirclePictureHierarchy"/>
    <dgm:cxn modelId="{14E2E699-F718-4C8F-AD03-F19C4B0D4406}" srcId="{ADFBD690-3C90-4EEE-ACAF-B8B8494E7135}" destId="{43319045-767E-40A7-920B-1FEFE101969E}" srcOrd="0" destOrd="0" parTransId="{1D3CA4AA-F658-4308-9372-1F8F0DC64330}" sibTransId="{059AE982-D47E-48B7-8CFB-75C57E67A44C}"/>
    <dgm:cxn modelId="{1C95B89D-6E8A-4336-8A96-2CE2D8FF8D52}" type="presOf" srcId="{DB073A28-A45D-404A-AAA8-864E8D7B1F21}" destId="{2F219E46-A100-4CC6-BDD9-10885D70732B}" srcOrd="0" destOrd="0" presId="urn:microsoft.com/office/officeart/2009/layout/CirclePictureHierarchy"/>
    <dgm:cxn modelId="{170043B0-FEC3-408D-8B6F-52BE6A3635E3}" srcId="{43319045-767E-40A7-920B-1FEFE101969E}" destId="{E440FDF5-6406-4CED-A6D8-BE25315416F4}" srcOrd="1" destOrd="0" parTransId="{B8AC648D-6356-4DAC-A872-AEB88E33DE48}" sibTransId="{B5EE926C-7136-48F5-8399-63C559060213}"/>
    <dgm:cxn modelId="{17AA53BA-09E5-48B6-9156-C2E79DEBE018}" type="presOf" srcId="{1A82FB23-E5A9-4DE6-930A-A1E0BDD1264A}" destId="{A89AA26D-15B5-4568-BB7A-D73BB53E7948}" srcOrd="0" destOrd="0" presId="urn:microsoft.com/office/officeart/2009/layout/CirclePictureHierarchy"/>
    <dgm:cxn modelId="{C5E915EE-10FA-4DFF-96F5-D4C6C46C8A9E}" type="presOf" srcId="{D4EF220C-2669-4782-88A7-55E1F22BBC64}" destId="{02473366-6BB5-43D3-92E7-4BB355080483}" srcOrd="0" destOrd="0" presId="urn:microsoft.com/office/officeart/2009/layout/CirclePictureHierarchy"/>
    <dgm:cxn modelId="{548D4BF9-01D5-40FF-A3D3-3B38810D2BDD}" type="presOf" srcId="{B8AC648D-6356-4DAC-A872-AEB88E33DE48}" destId="{FF23A273-424E-43D3-9256-2B20D5F755E4}" srcOrd="0" destOrd="0" presId="urn:microsoft.com/office/officeart/2009/layout/CirclePictureHierarchy"/>
    <dgm:cxn modelId="{D0E39997-C0F7-40CF-B1E8-FE6B4722E705}" type="presParOf" srcId="{60E6D96D-D054-4087-BE80-AAE0D457781A}" destId="{535FB450-A35E-4A08-A379-994CC0990D06}" srcOrd="0" destOrd="0" presId="urn:microsoft.com/office/officeart/2009/layout/CirclePictureHierarchy"/>
    <dgm:cxn modelId="{705883C1-D871-4064-9384-E26A320AD8A8}" type="presParOf" srcId="{535FB450-A35E-4A08-A379-994CC0990D06}" destId="{9BBD186B-4F58-4486-AF09-A16932019A28}" srcOrd="0" destOrd="0" presId="urn:microsoft.com/office/officeart/2009/layout/CirclePictureHierarchy"/>
    <dgm:cxn modelId="{C99C20A0-6151-4CA3-9E13-09A5233C9329}" type="presParOf" srcId="{9BBD186B-4F58-4486-AF09-A16932019A28}" destId="{401DC510-B17D-4073-B003-FE4720E1DD83}" srcOrd="0" destOrd="0" presId="urn:microsoft.com/office/officeart/2009/layout/CirclePictureHierarchy"/>
    <dgm:cxn modelId="{98CBCDF6-9739-409E-B273-9DCDE52A31A8}" type="presParOf" srcId="{9BBD186B-4F58-4486-AF09-A16932019A28}" destId="{A93693C9-4583-4990-8340-54BF91F1CFF1}" srcOrd="1" destOrd="0" presId="urn:microsoft.com/office/officeart/2009/layout/CirclePictureHierarchy"/>
    <dgm:cxn modelId="{83AA6CC2-EC02-4C1C-AFF0-C69BD59C6AF4}" type="presParOf" srcId="{535FB450-A35E-4A08-A379-994CC0990D06}" destId="{6121F3ED-626F-466A-911F-056DE5460697}" srcOrd="1" destOrd="0" presId="urn:microsoft.com/office/officeart/2009/layout/CirclePictureHierarchy"/>
    <dgm:cxn modelId="{437FD216-B5EA-43B1-81E8-17086843D6E8}" type="presParOf" srcId="{6121F3ED-626F-466A-911F-056DE5460697}" destId="{A89AA26D-15B5-4568-BB7A-D73BB53E7948}" srcOrd="0" destOrd="0" presId="urn:microsoft.com/office/officeart/2009/layout/CirclePictureHierarchy"/>
    <dgm:cxn modelId="{B3C472CD-E850-47C5-9335-9478A684C64F}" type="presParOf" srcId="{6121F3ED-626F-466A-911F-056DE5460697}" destId="{3DFF0063-24B4-40FA-AB2A-07E5D5BD2770}" srcOrd="1" destOrd="0" presId="urn:microsoft.com/office/officeart/2009/layout/CirclePictureHierarchy"/>
    <dgm:cxn modelId="{EBAC3BBA-20CD-4792-8220-812C44EC0258}" type="presParOf" srcId="{3DFF0063-24B4-40FA-AB2A-07E5D5BD2770}" destId="{0BE0FFAE-2142-4904-8F03-98EDB1C847C2}" srcOrd="0" destOrd="0" presId="urn:microsoft.com/office/officeart/2009/layout/CirclePictureHierarchy"/>
    <dgm:cxn modelId="{6F380089-AF60-4915-A0FD-DAC20DA1FD24}" type="presParOf" srcId="{0BE0FFAE-2142-4904-8F03-98EDB1C847C2}" destId="{EBD13A7C-C96F-402C-ABB2-F2AE50E7A427}" srcOrd="0" destOrd="0" presId="urn:microsoft.com/office/officeart/2009/layout/CirclePictureHierarchy"/>
    <dgm:cxn modelId="{5865D11C-C76B-4516-8278-D04BB9417E50}" type="presParOf" srcId="{0BE0FFAE-2142-4904-8F03-98EDB1C847C2}" destId="{34650773-490D-432C-BD65-1510720B335C}" srcOrd="1" destOrd="0" presId="urn:microsoft.com/office/officeart/2009/layout/CirclePictureHierarchy"/>
    <dgm:cxn modelId="{4598A212-890E-4E89-8539-D7C647F841AA}" type="presParOf" srcId="{3DFF0063-24B4-40FA-AB2A-07E5D5BD2770}" destId="{FF01AC77-CD93-49A1-A710-F68CFA2652FA}" srcOrd="1" destOrd="0" presId="urn:microsoft.com/office/officeart/2009/layout/CirclePictureHierarchy"/>
    <dgm:cxn modelId="{90DC1B88-95AE-4A10-9B8C-E8B630FC4716}" type="presParOf" srcId="{FF01AC77-CD93-49A1-A710-F68CFA2652FA}" destId="{92FDB00E-74FB-404A-8310-2A9E29A629C1}" srcOrd="0" destOrd="0" presId="urn:microsoft.com/office/officeart/2009/layout/CirclePictureHierarchy"/>
    <dgm:cxn modelId="{9A300469-A4C2-410F-B4D6-25D63350FAC1}" type="presParOf" srcId="{FF01AC77-CD93-49A1-A710-F68CFA2652FA}" destId="{781F8A6C-35B4-4496-AB21-FD69904300FC}" srcOrd="1" destOrd="0" presId="urn:microsoft.com/office/officeart/2009/layout/CirclePictureHierarchy"/>
    <dgm:cxn modelId="{5E21C2AE-AE7C-415F-91CA-C9395910AB4F}" type="presParOf" srcId="{781F8A6C-35B4-4496-AB21-FD69904300FC}" destId="{832BA44F-3149-40BB-837A-8F0C3B8BBBED}" srcOrd="0" destOrd="0" presId="urn:microsoft.com/office/officeart/2009/layout/CirclePictureHierarchy"/>
    <dgm:cxn modelId="{C568E6B4-B6FD-47BF-AB2E-A40B40121596}" type="presParOf" srcId="{832BA44F-3149-40BB-837A-8F0C3B8BBBED}" destId="{E3EDAAFA-90E0-46F7-A89D-3B5BB555C320}" srcOrd="0" destOrd="0" presId="urn:microsoft.com/office/officeart/2009/layout/CirclePictureHierarchy"/>
    <dgm:cxn modelId="{2568C6CE-2D6B-4292-9680-C49C2E5AFF4A}" type="presParOf" srcId="{832BA44F-3149-40BB-837A-8F0C3B8BBBED}" destId="{02473366-6BB5-43D3-92E7-4BB355080483}" srcOrd="1" destOrd="0" presId="urn:microsoft.com/office/officeart/2009/layout/CirclePictureHierarchy"/>
    <dgm:cxn modelId="{E238BC3A-DF27-4953-9CE4-52736BCB4882}" type="presParOf" srcId="{781F8A6C-35B4-4496-AB21-FD69904300FC}" destId="{57160C3A-5CF5-4B66-AE25-D07C0654126B}" srcOrd="1" destOrd="0" presId="urn:microsoft.com/office/officeart/2009/layout/CirclePictureHierarchy"/>
    <dgm:cxn modelId="{EA00A38D-E68E-48F6-9B72-A29BE60AA49D}" type="presParOf" srcId="{FF01AC77-CD93-49A1-A710-F68CFA2652FA}" destId="{3FE5B648-6334-4DDB-9FBF-B4ECAC943A30}" srcOrd="2" destOrd="0" presId="urn:microsoft.com/office/officeart/2009/layout/CirclePictureHierarchy"/>
    <dgm:cxn modelId="{86B641BC-BDC9-46F5-B63A-C8166C3CC560}" type="presParOf" srcId="{FF01AC77-CD93-49A1-A710-F68CFA2652FA}" destId="{53C3D245-F072-43A9-A2F7-66EE0D8F57D4}" srcOrd="3" destOrd="0" presId="urn:microsoft.com/office/officeart/2009/layout/CirclePictureHierarchy"/>
    <dgm:cxn modelId="{93475AF5-CD7A-405F-B102-0B7A82A1D310}" type="presParOf" srcId="{53C3D245-F072-43A9-A2F7-66EE0D8F57D4}" destId="{E37CABE5-643E-432E-83E4-FBE7DAFAF61E}" srcOrd="0" destOrd="0" presId="urn:microsoft.com/office/officeart/2009/layout/CirclePictureHierarchy"/>
    <dgm:cxn modelId="{12F29D79-08B5-46F6-80FF-9AE590C56BD4}" type="presParOf" srcId="{E37CABE5-643E-432E-83E4-FBE7DAFAF61E}" destId="{371F128B-39E9-4623-9842-17028AB1BBA7}" srcOrd="0" destOrd="0" presId="urn:microsoft.com/office/officeart/2009/layout/CirclePictureHierarchy"/>
    <dgm:cxn modelId="{5DC8DD13-3BA5-4AC2-B2DE-37103DD1A532}" type="presParOf" srcId="{E37CABE5-643E-432E-83E4-FBE7DAFAF61E}" destId="{2F219E46-A100-4CC6-BDD9-10885D70732B}" srcOrd="1" destOrd="0" presId="urn:microsoft.com/office/officeart/2009/layout/CirclePictureHierarchy"/>
    <dgm:cxn modelId="{2505FB88-02E0-458D-AFB5-73BE91A0A14C}" type="presParOf" srcId="{53C3D245-F072-43A9-A2F7-66EE0D8F57D4}" destId="{369E0894-EA53-4D3B-9DD5-05A03075F48A}" srcOrd="1" destOrd="0" presId="urn:microsoft.com/office/officeart/2009/layout/CirclePictureHierarchy"/>
    <dgm:cxn modelId="{68C9D1B1-CC2C-48DA-A0C1-50C7FECA44C1}" type="presParOf" srcId="{6121F3ED-626F-466A-911F-056DE5460697}" destId="{FF23A273-424E-43D3-9256-2B20D5F755E4}" srcOrd="2" destOrd="0" presId="urn:microsoft.com/office/officeart/2009/layout/CirclePictureHierarchy"/>
    <dgm:cxn modelId="{E0B8582F-280D-4765-9C61-D8FFF99B6848}" type="presParOf" srcId="{6121F3ED-626F-466A-911F-056DE5460697}" destId="{A42D0F10-7A3A-4121-862E-BB82323C8F44}" srcOrd="3" destOrd="0" presId="urn:microsoft.com/office/officeart/2009/layout/CirclePictureHierarchy"/>
    <dgm:cxn modelId="{1ED17EF1-318E-42A7-8650-97EB03B18F6D}" type="presParOf" srcId="{A42D0F10-7A3A-4121-862E-BB82323C8F44}" destId="{725F9640-67A1-46DC-B393-4CECC83C3F3F}" srcOrd="0" destOrd="0" presId="urn:microsoft.com/office/officeart/2009/layout/CirclePictureHierarchy"/>
    <dgm:cxn modelId="{51102A9B-BD08-4CBB-8CB7-B86BBC2E695F}" type="presParOf" srcId="{725F9640-67A1-46DC-B393-4CECC83C3F3F}" destId="{CBC4688B-85C7-4AD3-89E4-973FF8D1E070}" srcOrd="0" destOrd="0" presId="urn:microsoft.com/office/officeart/2009/layout/CirclePictureHierarchy"/>
    <dgm:cxn modelId="{A10F3890-D4BF-4C96-AAFC-13855EC7DC41}" type="presParOf" srcId="{725F9640-67A1-46DC-B393-4CECC83C3F3F}" destId="{513E1E07-413C-4C1D-B9B2-31F11FD6541C}" srcOrd="1" destOrd="0" presId="urn:microsoft.com/office/officeart/2009/layout/CirclePictureHierarchy"/>
    <dgm:cxn modelId="{E30A1DD3-A6B7-42E4-BF4D-F62351445017}" type="presParOf" srcId="{A42D0F10-7A3A-4121-862E-BB82323C8F44}" destId="{60EAFAB2-B36A-47D9-83BA-509CAB83BCF1}" srcOrd="1" destOrd="0" presId="urn:microsoft.com/office/officeart/2009/layout/CirclePictureHierarchy"/>
    <dgm:cxn modelId="{B80E3B52-B5C5-4B05-B343-C831609B23B0}" type="presParOf" srcId="{60EAFAB2-B36A-47D9-83BA-509CAB83BCF1}" destId="{6158E048-E132-4282-8291-7AD7EEFD992F}" srcOrd="0" destOrd="0" presId="urn:microsoft.com/office/officeart/2009/layout/CirclePictureHierarchy"/>
    <dgm:cxn modelId="{BCF6A9FE-9AF7-46F6-953F-F710ABC3FA39}" type="presParOf" srcId="{60EAFAB2-B36A-47D9-83BA-509CAB83BCF1}" destId="{6F01DF9B-680F-4A0A-AA33-B1F3B22F17DD}" srcOrd="1" destOrd="0" presId="urn:microsoft.com/office/officeart/2009/layout/CirclePictureHierarchy"/>
    <dgm:cxn modelId="{27FCB17B-CE49-4A41-AA93-AB831F5F625E}" type="presParOf" srcId="{6F01DF9B-680F-4A0A-AA33-B1F3B22F17DD}" destId="{BB0BC0AE-5D79-49E0-B153-8F007AE2852F}" srcOrd="0" destOrd="0" presId="urn:microsoft.com/office/officeart/2009/layout/CirclePictureHierarchy"/>
    <dgm:cxn modelId="{988295BA-5534-4D5E-AC1A-ED10B484115F}" type="presParOf" srcId="{BB0BC0AE-5D79-49E0-B153-8F007AE2852F}" destId="{C9CE5936-7EA2-4305-B8BA-C5AFBB7D729C}" srcOrd="0" destOrd="0" presId="urn:microsoft.com/office/officeart/2009/layout/CirclePictureHierarchy"/>
    <dgm:cxn modelId="{FBF0FCB0-91C0-4DBB-A2C2-57A6C4839686}" type="presParOf" srcId="{BB0BC0AE-5D79-49E0-B153-8F007AE2852F}" destId="{8B916437-A433-4690-820D-4E0DF74159C6}" srcOrd="1" destOrd="0" presId="urn:microsoft.com/office/officeart/2009/layout/CirclePictureHierarchy"/>
    <dgm:cxn modelId="{DBCD7D94-A31A-4849-98E3-BBD73D5B2E2B}" type="presParOf" srcId="{6F01DF9B-680F-4A0A-AA33-B1F3B22F17DD}" destId="{5F7C6407-867E-4747-8EE9-984AAE791C3E}" srcOrd="1" destOrd="0" presId="urn:microsoft.com/office/officeart/2009/layout/CirclePictureHierarchy"/>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158E048-E132-4282-8291-7AD7EEFD992F}">
      <dsp:nvSpPr>
        <dsp:cNvPr id="0" name=""/>
        <dsp:cNvSpPr/>
      </dsp:nvSpPr>
      <dsp:spPr>
        <a:xfrm>
          <a:off x="7045009" y="2691475"/>
          <a:ext cx="91440" cy="360445"/>
        </a:xfrm>
        <a:custGeom>
          <a:avLst/>
          <a:gdLst/>
          <a:ahLst/>
          <a:cxnLst/>
          <a:rect l="0" t="0" r="0" b="0"/>
          <a:pathLst>
            <a:path>
              <a:moveTo>
                <a:pt x="45720" y="0"/>
              </a:moveTo>
              <a:lnTo>
                <a:pt x="45720" y="323293"/>
              </a:lnTo>
            </a:path>
          </a:pathLst>
        </a:custGeom>
        <a:noFill/>
        <a:ln w="19050" cap="flat" cmpd="sng" algn="ctr">
          <a:solidFill>
            <a:srgbClr val="196B24">
              <a:shade val="80000"/>
              <a:hueOff val="0"/>
              <a:satOff val="0"/>
              <a:lumOff val="0"/>
              <a:alphaOff val="0"/>
            </a:srgbClr>
          </a:solidFill>
          <a:prstDash val="solid"/>
          <a:miter lim="800000"/>
        </a:ln>
        <a:effectLst/>
      </dsp:spPr>
      <dsp:style>
        <a:lnRef idx="2">
          <a:scrgbClr r="0" g="0" b="0"/>
        </a:lnRef>
        <a:fillRef idx="0">
          <a:scrgbClr r="0" g="0" b="0"/>
        </a:fillRef>
        <a:effectRef idx="0">
          <a:scrgbClr r="0" g="0" b="0"/>
        </a:effectRef>
        <a:fontRef idx="minor"/>
      </dsp:style>
    </dsp:sp>
    <dsp:sp modelId="{FF23A273-424E-43D3-9256-2B20D5F755E4}">
      <dsp:nvSpPr>
        <dsp:cNvPr id="0" name=""/>
        <dsp:cNvSpPr/>
      </dsp:nvSpPr>
      <dsp:spPr>
        <a:xfrm>
          <a:off x="4723370" y="1169698"/>
          <a:ext cx="2367359" cy="377506"/>
        </a:xfrm>
        <a:custGeom>
          <a:avLst/>
          <a:gdLst/>
          <a:ahLst/>
          <a:cxnLst/>
          <a:rect l="0" t="0" r="0" b="0"/>
          <a:pathLst>
            <a:path>
              <a:moveTo>
                <a:pt x="0" y="0"/>
              </a:moveTo>
              <a:lnTo>
                <a:pt x="0" y="114558"/>
              </a:lnTo>
              <a:lnTo>
                <a:pt x="2141546" y="114558"/>
              </a:lnTo>
              <a:lnTo>
                <a:pt x="2141546" y="274922"/>
              </a:lnTo>
            </a:path>
          </a:pathLst>
        </a:custGeom>
        <a:noFill/>
        <a:ln w="19050" cap="flat" cmpd="sng" algn="ctr">
          <a:solidFill>
            <a:srgbClr val="196B24">
              <a:shade val="60000"/>
              <a:hueOff val="0"/>
              <a:satOff val="0"/>
              <a:lumOff val="0"/>
              <a:alphaOff val="0"/>
            </a:srgbClr>
          </a:solidFill>
          <a:prstDash val="solid"/>
          <a:miter lim="800000"/>
        </a:ln>
        <a:effectLst/>
      </dsp:spPr>
      <dsp:style>
        <a:lnRef idx="2">
          <a:scrgbClr r="0" g="0" b="0"/>
        </a:lnRef>
        <a:fillRef idx="0">
          <a:scrgbClr r="0" g="0" b="0"/>
        </a:fillRef>
        <a:effectRef idx="0">
          <a:scrgbClr r="0" g="0" b="0"/>
        </a:effectRef>
        <a:fontRef idx="minor"/>
      </dsp:style>
    </dsp:sp>
    <dsp:sp modelId="{3FE5B648-6334-4DDB-9FBF-B4ECAC943A30}">
      <dsp:nvSpPr>
        <dsp:cNvPr id="0" name=""/>
        <dsp:cNvSpPr/>
      </dsp:nvSpPr>
      <dsp:spPr>
        <a:xfrm>
          <a:off x="2370611" y="2691475"/>
          <a:ext cx="2258093" cy="400072"/>
        </a:xfrm>
        <a:custGeom>
          <a:avLst/>
          <a:gdLst/>
          <a:ahLst/>
          <a:cxnLst/>
          <a:rect l="0" t="0" r="0" b="0"/>
          <a:pathLst>
            <a:path>
              <a:moveTo>
                <a:pt x="0" y="0"/>
              </a:moveTo>
              <a:lnTo>
                <a:pt x="0" y="162929"/>
              </a:lnTo>
              <a:lnTo>
                <a:pt x="1411201" y="162929"/>
              </a:lnTo>
              <a:lnTo>
                <a:pt x="1411201" y="323293"/>
              </a:lnTo>
            </a:path>
          </a:pathLst>
        </a:custGeom>
        <a:noFill/>
        <a:ln w="19050" cap="flat" cmpd="sng" algn="ctr">
          <a:solidFill>
            <a:srgbClr val="196B24">
              <a:shade val="80000"/>
              <a:hueOff val="0"/>
              <a:satOff val="0"/>
              <a:lumOff val="0"/>
              <a:alphaOff val="0"/>
            </a:srgbClr>
          </a:solidFill>
          <a:prstDash val="solid"/>
          <a:miter lim="800000"/>
        </a:ln>
        <a:effectLst/>
      </dsp:spPr>
      <dsp:style>
        <a:lnRef idx="2">
          <a:scrgbClr r="0" g="0" b="0"/>
        </a:lnRef>
        <a:fillRef idx="0">
          <a:scrgbClr r="0" g="0" b="0"/>
        </a:fillRef>
        <a:effectRef idx="0">
          <a:scrgbClr r="0" g="0" b="0"/>
        </a:effectRef>
        <a:fontRef idx="minor"/>
      </dsp:style>
    </dsp:sp>
    <dsp:sp modelId="{92FDB00E-74FB-404A-8310-2A9E29A629C1}">
      <dsp:nvSpPr>
        <dsp:cNvPr id="0" name=""/>
        <dsp:cNvSpPr/>
      </dsp:nvSpPr>
      <dsp:spPr>
        <a:xfrm>
          <a:off x="797238" y="2691475"/>
          <a:ext cx="1573372" cy="360445"/>
        </a:xfrm>
        <a:custGeom>
          <a:avLst/>
          <a:gdLst/>
          <a:ahLst/>
          <a:cxnLst/>
          <a:rect l="0" t="0" r="0" b="0"/>
          <a:pathLst>
            <a:path>
              <a:moveTo>
                <a:pt x="1411201" y="0"/>
              </a:moveTo>
              <a:lnTo>
                <a:pt x="1411201" y="162929"/>
              </a:lnTo>
              <a:lnTo>
                <a:pt x="0" y="162929"/>
              </a:lnTo>
              <a:lnTo>
                <a:pt x="0" y="323293"/>
              </a:lnTo>
            </a:path>
          </a:pathLst>
        </a:custGeom>
        <a:noFill/>
        <a:ln w="19050" cap="flat" cmpd="sng" algn="ctr">
          <a:solidFill>
            <a:srgbClr val="196B24">
              <a:shade val="80000"/>
              <a:hueOff val="0"/>
              <a:satOff val="0"/>
              <a:lumOff val="0"/>
              <a:alphaOff val="0"/>
            </a:srgbClr>
          </a:solidFill>
          <a:prstDash val="solid"/>
          <a:miter lim="800000"/>
        </a:ln>
        <a:effectLst/>
      </dsp:spPr>
      <dsp:style>
        <a:lnRef idx="2">
          <a:scrgbClr r="0" g="0" b="0"/>
        </a:lnRef>
        <a:fillRef idx="0">
          <a:scrgbClr r="0" g="0" b="0"/>
        </a:fillRef>
        <a:effectRef idx="0">
          <a:scrgbClr r="0" g="0" b="0"/>
        </a:effectRef>
        <a:fontRef idx="minor"/>
      </dsp:style>
    </dsp:sp>
    <dsp:sp modelId="{A89AA26D-15B5-4568-BB7A-D73BB53E7948}">
      <dsp:nvSpPr>
        <dsp:cNvPr id="0" name=""/>
        <dsp:cNvSpPr/>
      </dsp:nvSpPr>
      <dsp:spPr>
        <a:xfrm>
          <a:off x="2370611" y="1169698"/>
          <a:ext cx="2352758" cy="377506"/>
        </a:xfrm>
        <a:custGeom>
          <a:avLst/>
          <a:gdLst/>
          <a:ahLst/>
          <a:cxnLst/>
          <a:rect l="0" t="0" r="0" b="0"/>
          <a:pathLst>
            <a:path>
              <a:moveTo>
                <a:pt x="2092056" y="0"/>
              </a:moveTo>
              <a:lnTo>
                <a:pt x="2092056" y="114558"/>
              </a:lnTo>
              <a:lnTo>
                <a:pt x="0" y="114558"/>
              </a:lnTo>
              <a:lnTo>
                <a:pt x="0" y="274922"/>
              </a:lnTo>
            </a:path>
          </a:pathLst>
        </a:custGeom>
        <a:noFill/>
        <a:ln w="19050" cap="flat" cmpd="sng" algn="ctr">
          <a:solidFill>
            <a:srgbClr val="196B24">
              <a:shade val="60000"/>
              <a:hueOff val="0"/>
              <a:satOff val="0"/>
              <a:lumOff val="0"/>
              <a:alphaOff val="0"/>
            </a:srgbClr>
          </a:solidFill>
          <a:prstDash val="solid"/>
          <a:miter lim="800000"/>
        </a:ln>
        <a:effectLst/>
      </dsp:spPr>
      <dsp:style>
        <a:lnRef idx="2">
          <a:scrgbClr r="0" g="0" b="0"/>
        </a:lnRef>
        <a:fillRef idx="0">
          <a:scrgbClr r="0" g="0" b="0"/>
        </a:fillRef>
        <a:effectRef idx="0">
          <a:scrgbClr r="0" g="0" b="0"/>
        </a:effectRef>
        <a:fontRef idx="minor"/>
      </dsp:style>
    </dsp:sp>
    <dsp:sp modelId="{401DC510-B17D-4073-B003-FE4720E1DD83}">
      <dsp:nvSpPr>
        <dsp:cNvPr id="0" name=""/>
        <dsp:cNvSpPr/>
      </dsp:nvSpPr>
      <dsp:spPr>
        <a:xfrm>
          <a:off x="4151234" y="25426"/>
          <a:ext cx="1144271" cy="1144271"/>
        </a:xfrm>
        <a:prstGeom prst="ellipse">
          <a:avLst/>
        </a:prstGeom>
        <a:blipFill>
          <a:blip xmlns:r="http://schemas.openxmlformats.org/officeDocument/2006/relationships" r:embed="rId1"/>
          <a:srcRect/>
          <a:stretch>
            <a:fillRect t="-15000" b="-15000"/>
          </a:stretch>
        </a:blipFill>
        <a:ln w="19050" cap="flat" cmpd="sng" algn="ctr">
          <a:solidFill>
            <a:sysClr val="window" lastClr="FFFFFF">
              <a:hueOff val="0"/>
              <a:satOff val="0"/>
              <a:lumOff val="0"/>
              <a:alphaOff val="0"/>
            </a:sys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93693C9-4583-4990-8340-54BF91F1CFF1}">
      <dsp:nvSpPr>
        <dsp:cNvPr id="0" name=""/>
        <dsp:cNvSpPr/>
      </dsp:nvSpPr>
      <dsp:spPr>
        <a:xfrm>
          <a:off x="5302806" y="39627"/>
          <a:ext cx="1716406" cy="11442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dirty="0">
              <a:solidFill>
                <a:sysClr val="windowText" lastClr="000000">
                  <a:hueOff val="0"/>
                  <a:satOff val="0"/>
                  <a:lumOff val="0"/>
                  <a:alphaOff val="0"/>
                </a:sysClr>
              </a:solidFill>
              <a:latin typeface="Arial" panose="020B0604020202020204" pitchFamily="34" charset="0"/>
              <a:ea typeface="+mn-ea"/>
              <a:cs typeface="Arial" panose="020B0604020202020204" pitchFamily="34" charset="0"/>
            </a:rPr>
            <a:t>Owner Tetiana Kovenia</a:t>
          </a:r>
        </a:p>
      </dsp:txBody>
      <dsp:txXfrm>
        <a:off x="5302806" y="39627"/>
        <a:ext cx="1716406" cy="1144271"/>
      </dsp:txXfrm>
    </dsp:sp>
    <dsp:sp modelId="{EBD13A7C-C96F-402C-ABB2-F2AE50E7A427}">
      <dsp:nvSpPr>
        <dsp:cNvPr id="0" name=""/>
        <dsp:cNvSpPr/>
      </dsp:nvSpPr>
      <dsp:spPr>
        <a:xfrm>
          <a:off x="1798475" y="1547204"/>
          <a:ext cx="1144271" cy="1144271"/>
        </a:xfrm>
        <a:prstGeom prst="ellipse">
          <a:avLst/>
        </a:prstGeom>
        <a:blipFill>
          <a:blip xmlns:r="http://schemas.openxmlformats.org/officeDocument/2006/relationships" r:embed="rId2"/>
          <a:srcRect/>
          <a:stretch>
            <a:fillRect l="-25000" r="-25000"/>
          </a:stretch>
        </a:blipFill>
        <a:ln w="19050" cap="flat" cmpd="sng" algn="ctr">
          <a:solidFill>
            <a:sysClr val="window" lastClr="FFFFFF">
              <a:hueOff val="0"/>
              <a:satOff val="0"/>
              <a:lumOff val="0"/>
              <a:alphaOff val="0"/>
            </a:sys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4650773-490D-432C-BD65-1510720B335C}">
      <dsp:nvSpPr>
        <dsp:cNvPr id="0" name=""/>
        <dsp:cNvSpPr/>
      </dsp:nvSpPr>
      <dsp:spPr>
        <a:xfrm>
          <a:off x="2942746" y="1544344"/>
          <a:ext cx="1716406" cy="11442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dirty="0">
              <a:solidFill>
                <a:sysClr val="windowText" lastClr="000000">
                  <a:hueOff val="0"/>
                  <a:satOff val="0"/>
                  <a:lumOff val="0"/>
                  <a:alphaOff val="0"/>
                </a:sysClr>
              </a:solidFill>
              <a:latin typeface="Arial" panose="020B0604020202020204" pitchFamily="34" charset="0"/>
              <a:ea typeface="+mn-ea"/>
              <a:cs typeface="Arial" panose="020B0604020202020204" pitchFamily="34" charset="0"/>
            </a:rPr>
            <a:t>Manager</a:t>
          </a:r>
        </a:p>
        <a:p>
          <a:pPr marL="0" lvl="0" indent="0" algn="l" defTabSz="889000">
            <a:lnSpc>
              <a:spcPct val="90000"/>
            </a:lnSpc>
            <a:spcBef>
              <a:spcPct val="0"/>
            </a:spcBef>
            <a:spcAft>
              <a:spcPct val="35000"/>
            </a:spcAft>
            <a:buNone/>
          </a:pPr>
          <a:r>
            <a:rPr lang="en-GB" sz="2000" kern="1200" dirty="0">
              <a:solidFill>
                <a:sysClr val="windowText" lastClr="000000">
                  <a:hueOff val="0"/>
                  <a:satOff val="0"/>
                  <a:lumOff val="0"/>
                  <a:alphaOff val="0"/>
                </a:sysClr>
              </a:solidFill>
              <a:latin typeface="Arial" panose="020B0604020202020204" pitchFamily="34" charset="0"/>
              <a:ea typeface="+mn-ea"/>
              <a:cs typeface="Arial" panose="020B0604020202020204" pitchFamily="34" charset="0"/>
            </a:rPr>
            <a:t>Tetiana Kovenia</a:t>
          </a:r>
        </a:p>
      </dsp:txBody>
      <dsp:txXfrm>
        <a:off x="2942746" y="1544344"/>
        <a:ext cx="1716406" cy="1144271"/>
      </dsp:txXfrm>
    </dsp:sp>
    <dsp:sp modelId="{E3EDAAFA-90E0-46F7-A89D-3B5BB555C320}">
      <dsp:nvSpPr>
        <dsp:cNvPr id="0" name=""/>
        <dsp:cNvSpPr/>
      </dsp:nvSpPr>
      <dsp:spPr>
        <a:xfrm>
          <a:off x="225102" y="3051921"/>
          <a:ext cx="1144271" cy="1144271"/>
        </a:xfrm>
        <a:prstGeom prst="ellipse">
          <a:avLst/>
        </a:prstGeom>
        <a:blipFill>
          <a:blip xmlns:r="http://schemas.openxmlformats.org/officeDocument/2006/relationships" r:embed="rId3"/>
          <a:srcRect/>
          <a:stretch>
            <a:fillRect/>
          </a:stretch>
        </a:blipFill>
        <a:ln w="19050" cap="flat" cmpd="sng" algn="ctr">
          <a:solidFill>
            <a:sysClr val="window" lastClr="FFFFFF">
              <a:hueOff val="0"/>
              <a:satOff val="0"/>
              <a:lumOff val="0"/>
              <a:alphaOff val="0"/>
            </a:sys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2473366-6BB5-43D3-92E7-4BB355080483}">
      <dsp:nvSpPr>
        <dsp:cNvPr id="0" name=""/>
        <dsp:cNvSpPr/>
      </dsp:nvSpPr>
      <dsp:spPr>
        <a:xfrm>
          <a:off x="1369373" y="3049060"/>
          <a:ext cx="1716406" cy="11442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dirty="0">
              <a:solidFill>
                <a:sysClr val="windowText" lastClr="000000">
                  <a:hueOff val="0"/>
                  <a:satOff val="0"/>
                  <a:lumOff val="0"/>
                  <a:alphaOff val="0"/>
                </a:sysClr>
              </a:solidFill>
              <a:latin typeface="Arial" panose="020B0604020202020204" pitchFamily="34" charset="0"/>
              <a:ea typeface="+mn-ea"/>
              <a:cs typeface="Arial" panose="020B0604020202020204" pitchFamily="34" charset="0"/>
            </a:rPr>
            <a:t>Cook</a:t>
          </a:r>
        </a:p>
        <a:p>
          <a:pPr marL="0" lvl="0" indent="0" algn="l" defTabSz="889000">
            <a:lnSpc>
              <a:spcPct val="90000"/>
            </a:lnSpc>
            <a:spcBef>
              <a:spcPct val="0"/>
            </a:spcBef>
            <a:spcAft>
              <a:spcPct val="35000"/>
            </a:spcAft>
            <a:buNone/>
          </a:pPr>
          <a:endParaRPr lang="en-GB" sz="2000" kern="1200" dirty="0">
            <a:solidFill>
              <a:sysClr val="windowText" lastClr="000000">
                <a:hueOff val="0"/>
                <a:satOff val="0"/>
                <a:lumOff val="0"/>
                <a:alphaOff val="0"/>
              </a:sysClr>
            </a:solidFill>
            <a:latin typeface="Arial" panose="020B0604020202020204" pitchFamily="34" charset="0"/>
            <a:ea typeface="+mn-ea"/>
            <a:cs typeface="Arial" panose="020B0604020202020204" pitchFamily="34" charset="0"/>
          </a:endParaRPr>
        </a:p>
      </dsp:txBody>
      <dsp:txXfrm>
        <a:off x="1369373" y="3049060"/>
        <a:ext cx="1716406" cy="1144271"/>
      </dsp:txXfrm>
    </dsp:sp>
    <dsp:sp modelId="{371F128B-39E9-4623-9842-17028AB1BBA7}">
      <dsp:nvSpPr>
        <dsp:cNvPr id="0" name=""/>
        <dsp:cNvSpPr/>
      </dsp:nvSpPr>
      <dsp:spPr>
        <a:xfrm>
          <a:off x="4056568" y="3091548"/>
          <a:ext cx="1144271" cy="1144271"/>
        </a:xfrm>
        <a:prstGeom prst="ellipse">
          <a:avLst/>
        </a:prstGeom>
        <a:blipFill>
          <a:blip xmlns:r="http://schemas.openxmlformats.org/officeDocument/2006/relationships" r:embed="rId4"/>
          <a:srcRect/>
          <a:stretch>
            <a:fillRect l="-25000" r="-25000"/>
          </a:stretch>
        </a:blipFill>
        <a:ln w="19050" cap="flat" cmpd="sng" algn="ctr">
          <a:solidFill>
            <a:sysClr val="window" lastClr="FFFFFF">
              <a:hueOff val="0"/>
              <a:satOff val="0"/>
              <a:lumOff val="0"/>
              <a:alphaOff val="0"/>
            </a:sys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F219E46-A100-4CC6-BDD9-10885D70732B}">
      <dsp:nvSpPr>
        <dsp:cNvPr id="0" name=""/>
        <dsp:cNvSpPr/>
      </dsp:nvSpPr>
      <dsp:spPr>
        <a:xfrm>
          <a:off x="4516119" y="3049060"/>
          <a:ext cx="1716406" cy="11442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dirty="0">
              <a:solidFill>
                <a:sysClr val="windowText" lastClr="000000">
                  <a:hueOff val="0"/>
                  <a:satOff val="0"/>
                  <a:lumOff val="0"/>
                  <a:alphaOff val="0"/>
                </a:sysClr>
              </a:solidFill>
              <a:latin typeface="Arial" panose="020B0604020202020204" pitchFamily="34" charset="0"/>
              <a:ea typeface="+mn-ea"/>
              <a:cs typeface="Arial" panose="020B0604020202020204" pitchFamily="34" charset="0"/>
            </a:rPr>
            <a:t>Cook</a:t>
          </a:r>
        </a:p>
      </dsp:txBody>
      <dsp:txXfrm>
        <a:off x="4516119" y="3049060"/>
        <a:ext cx="1716406" cy="1144271"/>
      </dsp:txXfrm>
    </dsp:sp>
    <dsp:sp modelId="{CBC4688B-85C7-4AD3-89E4-973FF8D1E070}">
      <dsp:nvSpPr>
        <dsp:cNvPr id="0" name=""/>
        <dsp:cNvSpPr/>
      </dsp:nvSpPr>
      <dsp:spPr>
        <a:xfrm>
          <a:off x="6518594" y="1547204"/>
          <a:ext cx="1144271" cy="1144271"/>
        </a:xfrm>
        <a:prstGeom prst="ellipse">
          <a:avLst/>
        </a:prstGeom>
        <a:solidFill>
          <a:srgbClr val="196B24">
            <a:hueOff val="0"/>
            <a:satOff val="0"/>
            <a:lumOff val="0"/>
            <a:alphaOff val="0"/>
          </a:srgbClr>
        </a:solidFill>
        <a:ln w="19050" cap="flat" cmpd="sng" algn="ctr">
          <a:solidFill>
            <a:sysClr val="window" lastClr="FFFFFF">
              <a:hueOff val="0"/>
              <a:satOff val="0"/>
              <a:lumOff val="0"/>
              <a:alphaOff val="0"/>
            </a:sys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13E1E07-413C-4C1D-B9B2-31F11FD6541C}">
      <dsp:nvSpPr>
        <dsp:cNvPr id="0" name=""/>
        <dsp:cNvSpPr/>
      </dsp:nvSpPr>
      <dsp:spPr>
        <a:xfrm>
          <a:off x="7662865" y="1544344"/>
          <a:ext cx="1716406" cy="11442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dirty="0">
              <a:solidFill>
                <a:sysClr val="windowText" lastClr="000000">
                  <a:hueOff val="0"/>
                  <a:satOff val="0"/>
                  <a:lumOff val="0"/>
                  <a:alphaOff val="0"/>
                </a:sysClr>
              </a:solidFill>
              <a:latin typeface="Arial" panose="020B0604020202020204" pitchFamily="34" charset="0"/>
              <a:ea typeface="+mn-ea"/>
              <a:cs typeface="Arial" panose="020B0604020202020204" pitchFamily="34" charset="0"/>
            </a:rPr>
            <a:t>Sales consultant Tetiana Kovenia</a:t>
          </a:r>
        </a:p>
      </dsp:txBody>
      <dsp:txXfrm>
        <a:off x="7662865" y="1544344"/>
        <a:ext cx="1716406" cy="1144271"/>
      </dsp:txXfrm>
    </dsp:sp>
    <dsp:sp modelId="{C9CE5936-7EA2-4305-B8BA-C5AFBB7D729C}">
      <dsp:nvSpPr>
        <dsp:cNvPr id="0" name=""/>
        <dsp:cNvSpPr/>
      </dsp:nvSpPr>
      <dsp:spPr>
        <a:xfrm>
          <a:off x="6518594" y="3051921"/>
          <a:ext cx="1144271" cy="1144271"/>
        </a:xfrm>
        <a:prstGeom prst="ellipse">
          <a:avLst/>
        </a:prstGeom>
        <a:solidFill>
          <a:srgbClr val="196B24">
            <a:hueOff val="0"/>
            <a:satOff val="0"/>
            <a:lumOff val="0"/>
            <a:alphaOff val="0"/>
          </a:srgbClr>
        </a:solidFill>
        <a:ln w="19050" cap="flat" cmpd="sng" algn="ctr">
          <a:solidFill>
            <a:sysClr val="window" lastClr="FFFFFF">
              <a:hueOff val="0"/>
              <a:satOff val="0"/>
              <a:lumOff val="0"/>
              <a:alphaOff val="0"/>
            </a:sys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B916437-A433-4690-820D-4E0DF74159C6}">
      <dsp:nvSpPr>
        <dsp:cNvPr id="0" name=""/>
        <dsp:cNvSpPr/>
      </dsp:nvSpPr>
      <dsp:spPr>
        <a:xfrm>
          <a:off x="7662865" y="3049060"/>
          <a:ext cx="1716406" cy="11442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dirty="0">
              <a:solidFill>
                <a:sysClr val="windowText" lastClr="000000">
                  <a:hueOff val="0"/>
                  <a:satOff val="0"/>
                  <a:lumOff val="0"/>
                  <a:alphaOff val="0"/>
                </a:sysClr>
              </a:solidFill>
              <a:latin typeface="Arial" panose="020B0604020202020204" pitchFamily="34" charset="0"/>
              <a:ea typeface="+mn-ea"/>
              <a:cs typeface="Arial" panose="020B0604020202020204" pitchFamily="34" charset="0"/>
            </a:rPr>
            <a:t>delivery Tetiana Kovenia</a:t>
          </a:r>
        </a:p>
      </dsp:txBody>
      <dsp:txXfrm>
        <a:off x="7662865" y="3049060"/>
        <a:ext cx="1716406" cy="1144271"/>
      </dsp:txXfrm>
    </dsp:sp>
  </dsp:spTree>
</dsp:drawing>
</file>

<file path=ppt/diagrams/layout1.xml><?xml version="1.0" encoding="utf-8"?>
<dgm:layoutDef xmlns:dgm="http://schemas.openxmlformats.org/drawingml/2006/diagram" xmlns:a="http://schemas.openxmlformats.org/drawingml/2006/main" uniqueId="urn:microsoft.com/office/officeart/2009/layout/CirclePictureHierarchy">
  <dgm:title val=""/>
  <dgm:desc val=""/>
  <dgm:catLst>
    <dgm:cat type="hierarchy" pri="1750"/>
    <dgm:cat type="picture" pri="23000"/>
    <dgm:cat type="pictureconvert" pri="23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5"/>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h" for="ch" forName="image" refType="h" fact="0.8"/>
              <dgm:constr type="w" for="ch" forName="image" refType="h" refFor="ch" refForName="image"/>
              <dgm:constr type="t" for="ch" forName="image" refType="h" fact="0.1"/>
              <dgm:constr type="l" for="ch" forName="image"/>
              <dgm:constr type="w" for="ch" forName="text" refType="w" fact="0.6"/>
              <dgm:constr type="h" for="ch" forName="text" refType="h" fact="0.8"/>
              <dgm:constr type="t" for="ch" forName="text" refType="w" fact="0.04"/>
              <dgm:constr type="l" for="ch" forName="text" refType="w" fact="0.4"/>
            </dgm:constrLst>
            <dgm:ruleLst/>
            <dgm:layoutNode name="image" styleLbl="node0">
              <dgm:alg type="sp"/>
              <dgm:shape xmlns:r="http://schemas.openxmlformats.org/officeDocument/2006/relationships" type="ellipse" r:blip="" blipPhldr="1">
                <dgm:adjLst/>
              </dgm:shape>
              <dgm:presOf/>
              <dgm:constrLst/>
              <dgm:ruleLst/>
            </dgm:layoutNode>
            <dgm:layoutNode name="text" styleLbl="revTx">
              <dgm:varLst>
                <dgm:chPref val="3"/>
              </dgm:varLst>
              <dgm:alg type="tx">
                <dgm:param type="parTxLTRAlign" val="l"/>
                <dgm:param type="parTxRTLAlign" val="r"/>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image"/>
                    <dgm:param type="dstNode" val="image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h" for="ch" forName="image2" refType="h" fact="0.8"/>
                      <dgm:constr type="w" for="ch" forName="image2" refType="h" refFor="ch" refForName="image2"/>
                      <dgm:constr type="t" for="ch" forName="image2" refType="h" fact="0.1"/>
                      <dgm:constr type="l" for="ch" forName="image2"/>
                      <dgm:constr type="w" for="ch" forName="text2" refType="w" fact="0.6"/>
                      <dgm:constr type="h" for="ch" forName="text2" refType="h" fact="0.8"/>
                      <dgm:constr type="t" for="ch" forName="text2" refType="w" fact="0.04"/>
                      <dgm:constr type="l" for="ch" forName="text2" refType="w" fact="0.4"/>
                    </dgm:constrLst>
                    <dgm:ruleLst/>
                    <dgm:layoutNode name="image2">
                      <dgm:alg type="sp"/>
                      <dgm:shape xmlns:r="http://schemas.openxmlformats.org/officeDocument/2006/relationships" type="ellipse" r:blip="" blipPhldr="1">
                        <dgm:adjLst/>
                      </dgm:shape>
                      <dgm:presOf/>
                      <dgm:constrLst/>
                      <dgm:ruleLst/>
                    </dgm:layoutNode>
                    <dgm:layoutNode name="text2" styleLbl="revTx">
                      <dgm:varLst>
                        <dgm:chPref val="3"/>
                      </dgm:varLst>
                      <dgm:alg type="tx">
                        <dgm:param type="parTxLTRAlign" val="l"/>
                        <dgm:param type="parTxRTLAlign" val="r"/>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image2"/>
                            <dgm:param type="dstNode" val="image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h" for="ch" forName="image3" refType="h" fact="0.8"/>
                              <dgm:constr type="w" for="ch" forName="image3" refType="h" refFor="ch" refForName="image3"/>
                              <dgm:constr type="t" for="ch" forName="image3" refType="h" fact="0.1"/>
                              <dgm:constr type="l" for="ch" forName="image3"/>
                              <dgm:constr type="w" for="ch" forName="text3" refType="w" fact="0.6"/>
                              <dgm:constr type="h" for="ch" forName="text3" refType="h" fact="0.8"/>
                              <dgm:constr type="t" for="ch" forName="text3" refType="w" fact="0.04"/>
                              <dgm:constr type="l" for="ch" forName="text3" refType="w" fact="0.4"/>
                            </dgm:constrLst>
                            <dgm:ruleLst/>
                            <dgm:layoutNode name="image3">
                              <dgm:alg type="sp"/>
                              <dgm:shape xmlns:r="http://schemas.openxmlformats.org/officeDocument/2006/relationships" type="ellipse" r:blip="" blipPhldr="1">
                                <dgm:adjLst/>
                              </dgm:shape>
                              <dgm:presOf/>
                              <dgm:constrLst/>
                              <dgm:ruleLst/>
                            </dgm:layoutNode>
                            <dgm:layoutNode name="text3" styleLbl="revTx">
                              <dgm:varLst>
                                <dgm:chPref val="3"/>
                              </dgm:varLst>
                              <dgm:alg type="tx">
                                <dgm:param type="parTxLTRAlign" val="l"/>
                                <dgm:param type="parTxRTLAlign" val="r"/>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image3"/>
                                        <dgm:param type="dstNode" val="image4"/>
                                      </dgm:alg>
                                    </dgm:if>
                                    <dgm:else name="Name26">
                                      <dgm:alg type="conn">
                                        <dgm:param type="dim" val="1D"/>
                                        <dgm:param type="endSty" val="noArr"/>
                                        <dgm:param type="connRout" val="bend"/>
                                        <dgm:param type="bendPt" val="end"/>
                                        <dgm:param type="begPts" val="bCtr"/>
                                        <dgm:param type="endPts" val="tCtr"/>
                                        <dgm:param type="srcNode" val="image4"/>
                                        <dgm:param type="dstNode" val="image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h" for="ch" forName="image4" refType="h" fact="0.8"/>
                                      <dgm:constr type="w" for="ch" forName="image4" refType="h" refFor="ch" refForName="image4"/>
                                      <dgm:constr type="t" for="ch" forName="image4" refType="h" fact="0.1"/>
                                      <dgm:constr type="l" for="ch" forName="image4"/>
                                      <dgm:constr type="w" for="ch" forName="text4" refType="w" fact="0.6"/>
                                      <dgm:constr type="h" for="ch" forName="text4" refType="h" fact="0.8"/>
                                      <dgm:constr type="t" for="ch" forName="text4" refType="w" fact="0.04"/>
                                      <dgm:constr type="l" for="ch" forName="text4" refType="w" fact="0.4"/>
                                    </dgm:constrLst>
                                    <dgm:ruleLst/>
                                    <dgm:layoutNode name="image4">
                                      <dgm:alg type="sp"/>
                                      <dgm:shape xmlns:r="http://schemas.openxmlformats.org/officeDocument/2006/relationships" type="ellipse" r:blip="" blipPhldr="1">
                                        <dgm:adjLst/>
                                      </dgm:shape>
                                      <dgm:presOf/>
                                      <dgm:constrLst/>
                                      <dgm:ruleLst/>
                                    </dgm:layoutNode>
                                    <dgm:layoutNode name="text4" styleLbl="revTx">
                                      <dgm:varLst>
                                        <dgm:chPref val="3"/>
                                      </dgm:varLst>
                                      <dgm:alg type="tx">
                                        <dgm:param type="parTxLTRAlign" val="l"/>
                                        <dgm:param type="parTxRTLAlign" val="r"/>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57A335A-4ED0-4E32-95C0-3B700651357B}" type="datetimeFigureOut">
              <a:rPr lang="en-GB" smtClean="0"/>
              <a:t>07/12/2025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F9A1913-6DB5-475A-8BAA-6F28904B4740}" type="slidenum">
              <a:rPr lang="en-GB" smtClean="0"/>
              <a:t>‹#›</a:t>
            </a:fld>
            <a:endParaRPr lang="en-GB"/>
          </a:p>
        </p:txBody>
      </p:sp>
    </p:spTree>
    <p:extLst>
      <p:ext uri="{BB962C8B-B14F-4D97-AF65-F5344CB8AC3E}">
        <p14:creationId xmlns:p14="http://schemas.microsoft.com/office/powerpoint/2010/main" val="255937568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dirty="0">
                <a:solidFill>
                  <a:srgbClr val="000000"/>
                </a:solidFill>
                <a:effectLst/>
                <a:latin typeface="Söhne"/>
              </a:rPr>
              <a:t>When introducing yourself remember to Keep the introduction section concise but impactful. The goal is to establish trust and confidence in your ability to lead the business successfully. Remember to focus on relevant information that aligns with your business idea and creates a positive impression of you. You may include the following information.</a:t>
            </a:r>
          </a:p>
          <a:p>
            <a:endParaRPr lang="en-GB" b="0" i="0" dirty="0">
              <a:solidFill>
                <a:srgbClr val="000000"/>
              </a:solidFill>
              <a:effectLst/>
              <a:latin typeface="Söhne"/>
            </a:endParaRPr>
          </a:p>
          <a:p>
            <a:r>
              <a:rPr lang="en-GB" b="1" i="0" dirty="0">
                <a:solidFill>
                  <a:srgbClr val="000000"/>
                </a:solidFill>
                <a:effectLst/>
                <a:latin typeface="Söhne"/>
              </a:rPr>
              <a:t>Name and Role</a:t>
            </a:r>
            <a:r>
              <a:rPr lang="en-GB" b="0" i="0" dirty="0">
                <a:solidFill>
                  <a:srgbClr val="000000"/>
                </a:solidFill>
                <a:effectLst/>
                <a:latin typeface="Söhne"/>
              </a:rPr>
              <a:t>: Start by stating your name and your position or role in the company. If you are the founder or one of the key team members, mention your title (e.g., CEO, Co-founder).</a:t>
            </a:r>
          </a:p>
          <a:p>
            <a:endParaRPr lang="en-GB" b="0" i="0" dirty="0">
              <a:solidFill>
                <a:srgbClr val="000000"/>
              </a:solidFill>
              <a:effectLst/>
              <a:latin typeface="Söhne"/>
            </a:endParaRPr>
          </a:p>
          <a:p>
            <a:r>
              <a:rPr lang="en-GB" b="1" i="0" dirty="0">
                <a:solidFill>
                  <a:srgbClr val="000000"/>
                </a:solidFill>
                <a:effectLst/>
                <a:latin typeface="Söhne"/>
              </a:rPr>
              <a:t>Background and Experience</a:t>
            </a:r>
            <a:r>
              <a:rPr lang="en-GB" b="0" i="0" dirty="0">
                <a:solidFill>
                  <a:srgbClr val="000000"/>
                </a:solidFill>
                <a:effectLst/>
                <a:latin typeface="Söhne"/>
              </a:rPr>
              <a:t>: Briefly share your relevant background and experience. Highlight any expertise, qualifications, or achievements that demonstrate your capability to lead and execute the business idea effectively.</a:t>
            </a:r>
          </a:p>
          <a:p>
            <a:endParaRPr lang="en-GB" b="0" i="0" dirty="0">
              <a:solidFill>
                <a:srgbClr val="000000"/>
              </a:solidFill>
              <a:effectLst/>
              <a:latin typeface="Söhne"/>
            </a:endParaRPr>
          </a:p>
          <a:p>
            <a:r>
              <a:rPr lang="en-GB" b="1" i="0" dirty="0">
                <a:solidFill>
                  <a:srgbClr val="000000"/>
                </a:solidFill>
                <a:effectLst/>
                <a:latin typeface="Söhne"/>
              </a:rPr>
              <a:t>Passion and Motivation</a:t>
            </a:r>
            <a:r>
              <a:rPr lang="en-GB" b="0" i="0" dirty="0">
                <a:solidFill>
                  <a:srgbClr val="000000"/>
                </a:solidFill>
                <a:effectLst/>
                <a:latin typeface="Söhne"/>
              </a:rPr>
              <a:t>: Explain why you are passionate about the business and the problem you are solving. Share your vision for the company and what drives you to pursue this venture.</a:t>
            </a:r>
          </a:p>
          <a:p>
            <a:endParaRPr lang="en-GB" b="0" i="0" dirty="0">
              <a:solidFill>
                <a:srgbClr val="000000"/>
              </a:solidFill>
              <a:effectLst/>
              <a:latin typeface="Söhne"/>
            </a:endParaRPr>
          </a:p>
          <a:p>
            <a:endParaRPr lang="en-GB" b="0" i="0" dirty="0">
              <a:solidFill>
                <a:srgbClr val="000000"/>
              </a:solidFill>
              <a:effectLst/>
              <a:latin typeface="Söhne"/>
            </a:endParaRPr>
          </a:p>
          <a:p>
            <a:r>
              <a:rPr lang="en-GB" b="1" i="0" dirty="0">
                <a:solidFill>
                  <a:srgbClr val="000000"/>
                </a:solidFill>
                <a:effectLst/>
                <a:latin typeface="Söhne"/>
              </a:rPr>
              <a:t>Connection to the Industry</a:t>
            </a:r>
            <a:r>
              <a:rPr lang="en-GB" b="0" i="0" dirty="0">
                <a:solidFill>
                  <a:srgbClr val="000000"/>
                </a:solidFill>
                <a:effectLst/>
                <a:latin typeface="Söhne"/>
              </a:rPr>
              <a:t>: If you have a personal or professional connection to the industry in which your business operates, share that information. It could be an experience, personal story, or a passion for the industry that led you to start this venture.</a:t>
            </a:r>
          </a:p>
          <a:p>
            <a:endParaRPr lang="en-GB" b="0" i="0" dirty="0">
              <a:solidFill>
                <a:srgbClr val="000000"/>
              </a:solidFill>
              <a:effectLst/>
              <a:latin typeface="Söhne"/>
            </a:endParaRPr>
          </a:p>
          <a:p>
            <a:endParaRPr lang="en-GB" b="0" i="0" dirty="0">
              <a:solidFill>
                <a:srgbClr val="000000"/>
              </a:solidFill>
              <a:effectLst/>
              <a:latin typeface="Söhne"/>
            </a:endParaRPr>
          </a:p>
          <a:p>
            <a:r>
              <a:rPr lang="en-GB" b="0" i="0" dirty="0">
                <a:solidFill>
                  <a:srgbClr val="000000"/>
                </a:solidFill>
                <a:effectLst/>
                <a:latin typeface="Söhne"/>
              </a:rPr>
              <a:t>Keep the introduction section concise but impactful. The goal is to establish trust and confidence in your ability to lead the business successfully. Remember to focus on relevant information that aligns with your business idea and creates a positive impression of you and your team.</a:t>
            </a:r>
          </a:p>
          <a:p>
            <a:endParaRPr lang="en-GB" b="0" i="0" dirty="0">
              <a:solidFill>
                <a:srgbClr val="000000"/>
              </a:solidFill>
              <a:effectLst/>
              <a:latin typeface="Söhne"/>
            </a:endParaRPr>
          </a:p>
          <a:p>
            <a:endParaRPr lang="en-GB" b="0" i="0" dirty="0">
              <a:solidFill>
                <a:srgbClr val="000000"/>
              </a:solidFill>
              <a:effectLst/>
              <a:latin typeface="Söhne"/>
            </a:endParaRPr>
          </a:p>
          <a:p>
            <a:endParaRPr lang="en-GB" b="0" i="0" dirty="0">
              <a:solidFill>
                <a:srgbClr val="000000"/>
              </a:solidFill>
              <a:effectLst/>
              <a:latin typeface="Söhne"/>
            </a:endParaRPr>
          </a:p>
          <a:p>
            <a:endParaRPr lang="en-GB" b="0" i="0" dirty="0">
              <a:solidFill>
                <a:srgbClr val="000000"/>
              </a:solidFill>
              <a:effectLst/>
              <a:latin typeface="Söhne"/>
            </a:endParaRPr>
          </a:p>
          <a:p>
            <a:endParaRPr lang="en-GB" b="0" i="0" dirty="0">
              <a:solidFill>
                <a:srgbClr val="000000"/>
              </a:solidFill>
              <a:effectLst/>
              <a:latin typeface="Söhne"/>
            </a:endParaRPr>
          </a:p>
          <a:p>
            <a:br>
              <a:rPr lang="en-GB" b="0" i="0" dirty="0">
                <a:solidFill>
                  <a:srgbClr val="000000"/>
                </a:solidFill>
                <a:effectLst/>
                <a:latin typeface="Söhne"/>
              </a:rPr>
            </a:br>
            <a:endParaRPr lang="en-GB" dirty="0"/>
          </a:p>
        </p:txBody>
      </p:sp>
      <p:sp>
        <p:nvSpPr>
          <p:cNvPr id="4" name="Slide Number Placeholder 3"/>
          <p:cNvSpPr>
            <a:spLocks noGrp="1"/>
          </p:cNvSpPr>
          <p:nvPr>
            <p:ph type="sldNum" sz="quarter" idx="5"/>
          </p:nvPr>
        </p:nvSpPr>
        <p:spPr/>
        <p:txBody>
          <a:bodyPr/>
          <a:lstStyle/>
          <a:p>
            <a:fld id="{8F9A1913-6DB5-475A-8BAA-6F28904B4740}" type="slidenum">
              <a:rPr lang="en-GB" smtClean="0"/>
              <a:t>2</a:t>
            </a:fld>
            <a:endParaRPr lang="en-GB"/>
          </a:p>
        </p:txBody>
      </p:sp>
    </p:spTree>
    <p:extLst>
      <p:ext uri="{BB962C8B-B14F-4D97-AF65-F5344CB8AC3E}">
        <p14:creationId xmlns:p14="http://schemas.microsoft.com/office/powerpoint/2010/main" val="325415129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F9A1913-6DB5-475A-8BAA-6F28904B4740}" type="slidenum">
              <a:rPr lang="en-GB" smtClean="0"/>
              <a:t>3</a:t>
            </a:fld>
            <a:endParaRPr lang="en-GB"/>
          </a:p>
        </p:txBody>
      </p:sp>
    </p:spTree>
    <p:extLst>
      <p:ext uri="{BB962C8B-B14F-4D97-AF65-F5344CB8AC3E}">
        <p14:creationId xmlns:p14="http://schemas.microsoft.com/office/powerpoint/2010/main" val="97600798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You can use either MS Visio or MS Word to create this.</a:t>
            </a:r>
          </a:p>
        </p:txBody>
      </p:sp>
      <p:sp>
        <p:nvSpPr>
          <p:cNvPr id="4" name="Slide Number Placeholder 3"/>
          <p:cNvSpPr>
            <a:spLocks noGrp="1"/>
          </p:cNvSpPr>
          <p:nvPr>
            <p:ph type="sldNum" sz="quarter" idx="5"/>
          </p:nvPr>
        </p:nvSpPr>
        <p:spPr/>
        <p:txBody>
          <a:bodyPr/>
          <a:lstStyle/>
          <a:p>
            <a:fld id="{8F9A1913-6DB5-475A-8BAA-6F28904B4740}" type="slidenum">
              <a:rPr lang="en-GB" smtClean="0"/>
              <a:t>5</a:t>
            </a:fld>
            <a:endParaRPr lang="en-GB"/>
          </a:p>
        </p:txBody>
      </p:sp>
    </p:spTree>
    <p:extLst>
      <p:ext uri="{BB962C8B-B14F-4D97-AF65-F5344CB8AC3E}">
        <p14:creationId xmlns:p14="http://schemas.microsoft.com/office/powerpoint/2010/main" val="232779296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Refer to week 3 slides: Legal format of Enterprises &amp; Building a Founding team</a:t>
            </a:r>
          </a:p>
        </p:txBody>
      </p:sp>
      <p:sp>
        <p:nvSpPr>
          <p:cNvPr id="4" name="Slide Number Placeholder 3"/>
          <p:cNvSpPr>
            <a:spLocks noGrp="1"/>
          </p:cNvSpPr>
          <p:nvPr>
            <p:ph type="sldNum" sz="quarter" idx="5"/>
          </p:nvPr>
        </p:nvSpPr>
        <p:spPr/>
        <p:txBody>
          <a:bodyPr/>
          <a:lstStyle/>
          <a:p>
            <a:fld id="{8F9A1913-6DB5-475A-8BAA-6F28904B4740}" type="slidenum">
              <a:rPr lang="en-GB" smtClean="0"/>
              <a:t>6</a:t>
            </a:fld>
            <a:endParaRPr lang="en-GB"/>
          </a:p>
        </p:txBody>
      </p:sp>
    </p:spTree>
    <p:extLst>
      <p:ext uri="{BB962C8B-B14F-4D97-AF65-F5344CB8AC3E}">
        <p14:creationId xmlns:p14="http://schemas.microsoft.com/office/powerpoint/2010/main" val="336488116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dirty="0">
                <a:highlight>
                  <a:srgbClr val="FFFF00"/>
                </a:highlight>
              </a:rPr>
              <a:t>Apply PESTEL analysis </a:t>
            </a:r>
            <a:r>
              <a:rPr lang="en-GB" altLang="en-US" b="0" dirty="0">
                <a:solidFill>
                  <a:schemeClr val="accent2"/>
                </a:solidFill>
              </a:rPr>
              <a:t>taught in week 4:</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altLang="en-US" b="0" dirty="0">
              <a:solidFill>
                <a:schemeClr val="accent2"/>
              </a:solidFill>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b="0" dirty="0">
                <a:solidFill>
                  <a:schemeClr val="accent2"/>
                </a:solidFill>
              </a:rPr>
              <a:t>Analyse the following factors: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altLang="en-US" b="0" dirty="0">
              <a:solidFill>
                <a:schemeClr val="accent2"/>
              </a:solidFill>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b="0" dirty="0">
                <a:solidFill>
                  <a:schemeClr val="accent2"/>
                </a:solidFill>
              </a:rPr>
              <a:t>Political – Government policies, regulations, tax laws, trade restrictions.</a:t>
            </a:r>
          </a:p>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b="0" dirty="0">
                <a:solidFill>
                  <a:schemeClr val="accent2"/>
                </a:solidFill>
              </a:rPr>
              <a:t>Economic – Inflation, interest rates, economic growth, consumer spending.</a:t>
            </a:r>
          </a:p>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b="0" dirty="0">
                <a:solidFill>
                  <a:schemeClr val="accent2"/>
                </a:solidFill>
              </a:rPr>
              <a:t>Social – Demographics, cultural trends, lifestyle changes, education.</a:t>
            </a:r>
          </a:p>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b="0" dirty="0">
                <a:solidFill>
                  <a:schemeClr val="accent2"/>
                </a:solidFill>
              </a:rPr>
              <a:t>Technological – Innovation, digital transformation, automation.</a:t>
            </a:r>
          </a:p>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b="0" dirty="0">
                <a:solidFill>
                  <a:schemeClr val="accent2"/>
                </a:solidFill>
              </a:rPr>
              <a:t>Environmental – Sustainability, climate change regulations, waste management.</a:t>
            </a:r>
          </a:p>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b="0" dirty="0">
                <a:solidFill>
                  <a:schemeClr val="accent2"/>
                </a:solidFill>
              </a:rPr>
              <a:t>Legal – Employment laws, intellectual property rights, industry-specific regulations.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altLang="en-US" b="0" dirty="0">
              <a:solidFill>
                <a:schemeClr val="accent2"/>
              </a:solidFill>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b="0" dirty="0">
                <a:solidFill>
                  <a:schemeClr val="accent2"/>
                </a:solidFill>
              </a:rPr>
              <a:t>2. Align PESTEL with Business Strategy</a:t>
            </a:r>
          </a:p>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b="0" dirty="0">
                <a:solidFill>
                  <a:schemeClr val="accent2"/>
                </a:solidFill>
              </a:rPr>
              <a:t>After identifying key external factors, explain how they impact your business and what strategies you will adopt to mitigate risks or leverage opportunities.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400" b="1" dirty="0">
              <a:highlight>
                <a:srgbClr val="FFFF00"/>
              </a:highlight>
            </a:endParaRPr>
          </a:p>
          <a:p>
            <a:endParaRPr lang="en-GB" dirty="0"/>
          </a:p>
        </p:txBody>
      </p:sp>
      <p:sp>
        <p:nvSpPr>
          <p:cNvPr id="4" name="Slide Number Placeholder 3"/>
          <p:cNvSpPr>
            <a:spLocks noGrp="1"/>
          </p:cNvSpPr>
          <p:nvPr>
            <p:ph type="sldNum" sz="quarter" idx="5"/>
          </p:nvPr>
        </p:nvSpPr>
        <p:spPr/>
        <p:txBody>
          <a:bodyPr/>
          <a:lstStyle/>
          <a:p>
            <a:fld id="{8F9A1913-6DB5-475A-8BAA-6F28904B4740}" type="slidenum">
              <a:rPr lang="en-GB" smtClean="0"/>
              <a:t>7</a:t>
            </a:fld>
            <a:endParaRPr lang="en-GB"/>
          </a:p>
        </p:txBody>
      </p:sp>
    </p:spTree>
    <p:extLst>
      <p:ext uri="{BB962C8B-B14F-4D97-AF65-F5344CB8AC3E}">
        <p14:creationId xmlns:p14="http://schemas.microsoft.com/office/powerpoint/2010/main" val="37133429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F9A1913-6DB5-475A-8BAA-6F28904B4740}" type="slidenum">
              <a:rPr lang="en-GB" smtClean="0"/>
              <a:t>9</a:t>
            </a:fld>
            <a:endParaRPr lang="en-GB"/>
          </a:p>
        </p:txBody>
      </p:sp>
    </p:spTree>
    <p:extLst>
      <p:ext uri="{BB962C8B-B14F-4D97-AF65-F5344CB8AC3E}">
        <p14:creationId xmlns:p14="http://schemas.microsoft.com/office/powerpoint/2010/main" val="333500163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F9A1913-6DB5-475A-8BAA-6F28904B4740}" type="slidenum">
              <a:rPr lang="en-GB" smtClean="0"/>
              <a:t>10</a:t>
            </a:fld>
            <a:endParaRPr lang="en-GB"/>
          </a:p>
        </p:txBody>
      </p:sp>
    </p:spTree>
    <p:extLst>
      <p:ext uri="{BB962C8B-B14F-4D97-AF65-F5344CB8AC3E}">
        <p14:creationId xmlns:p14="http://schemas.microsoft.com/office/powerpoint/2010/main" val="202173276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F9A1913-6DB5-475A-8BAA-6F28904B4740}" type="slidenum">
              <a:rPr lang="en-GB" smtClean="0"/>
              <a:t>13</a:t>
            </a:fld>
            <a:endParaRPr lang="en-GB"/>
          </a:p>
        </p:txBody>
      </p:sp>
    </p:spTree>
    <p:extLst>
      <p:ext uri="{BB962C8B-B14F-4D97-AF65-F5344CB8AC3E}">
        <p14:creationId xmlns:p14="http://schemas.microsoft.com/office/powerpoint/2010/main" val="310653692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F9A1913-6DB5-475A-8BAA-6F28904B4740}" type="slidenum">
              <a:rPr lang="en-GB" smtClean="0"/>
              <a:t>14</a:t>
            </a:fld>
            <a:endParaRPr lang="en-GB"/>
          </a:p>
        </p:txBody>
      </p:sp>
    </p:spTree>
    <p:extLst>
      <p:ext uri="{BB962C8B-B14F-4D97-AF65-F5344CB8AC3E}">
        <p14:creationId xmlns:p14="http://schemas.microsoft.com/office/powerpoint/2010/main" val="420806507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GB"/>
              <a:t>Click to edit Master title style</a:t>
            </a:r>
            <a:endParaRPr lang="en-US" dirty="0"/>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EC124A7F-636A-4441-8E5A-F364BBDE539F}" type="datetimeFigureOut">
              <a:rPr lang="en-GB" smtClean="0"/>
              <a:t>07/12/2025</a:t>
            </a:fld>
            <a:endParaRPr lang="en-GB"/>
          </a:p>
        </p:txBody>
      </p:sp>
      <p:sp>
        <p:nvSpPr>
          <p:cNvPr id="5" name="Footer Placeholder 4"/>
          <p:cNvSpPr>
            <a:spLocks noGrp="1"/>
          </p:cNvSpPr>
          <p:nvPr>
            <p:ph type="ftr" sz="quarter" idx="11"/>
          </p:nvPr>
        </p:nvSpPr>
        <p:spPr/>
        <p:txBody>
          <a:bodyPr/>
          <a:lstStyle/>
          <a:p>
            <a:endParaRPr lang="en-GB"/>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txBody>
          <a:bodyPr/>
          <a:lstStyle/>
          <a:p>
            <a:endParaRPr lang="en-GB"/>
          </a:p>
        </p:txBody>
      </p:sp>
      <p:sp>
        <p:nvSpPr>
          <p:cNvPr id="6" name="Slide Number Placeholder 5"/>
          <p:cNvSpPr>
            <a:spLocks noGrp="1"/>
          </p:cNvSpPr>
          <p:nvPr>
            <p:ph type="sldNum" sz="quarter" idx="12"/>
          </p:nvPr>
        </p:nvSpPr>
        <p:spPr>
          <a:xfrm>
            <a:off x="531812" y="4529540"/>
            <a:ext cx="779767" cy="365125"/>
          </a:xfrm>
        </p:spPr>
        <p:txBody>
          <a:bodyPr/>
          <a:lstStyle/>
          <a:p>
            <a:fld id="{2EC73818-8A25-48BB-BD29-7DA87A852273}" type="slidenum">
              <a:rPr lang="en-GB" smtClean="0"/>
              <a:t>‹#›</a:t>
            </a:fld>
            <a:endParaRPr lang="en-GB"/>
          </a:p>
        </p:txBody>
      </p:sp>
    </p:spTree>
    <p:extLst>
      <p:ext uri="{BB962C8B-B14F-4D97-AF65-F5344CB8AC3E}">
        <p14:creationId xmlns:p14="http://schemas.microsoft.com/office/powerpoint/2010/main" val="9802372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GB"/>
              <a:t>Click to edit Master title style</a:t>
            </a:r>
            <a:endParaRPr lang="en-US" dirty="0"/>
          </a:p>
        </p:txBody>
      </p:sp>
      <p:sp>
        <p:nvSpPr>
          <p:cNvPr id="3" name="Content Placeholder 2"/>
          <p:cNvSpPr>
            <a:spLocks noGrp="1"/>
          </p:cNvSpPr>
          <p:nvPr>
            <p:ph idx="1"/>
          </p:nvPr>
        </p:nvSpPr>
        <p:spPr>
          <a:xfrm>
            <a:off x="2589212" y="2133600"/>
            <a:ext cx="8915400" cy="377762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EC124A7F-636A-4441-8E5A-F364BBDE539F}" type="datetimeFigureOut">
              <a:rPr lang="en-GB" smtClean="0"/>
              <a:t>07/12/2025</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GB"/>
          </a:p>
        </p:txBody>
      </p:sp>
      <p:sp>
        <p:nvSpPr>
          <p:cNvPr id="6" name="Slide Number Placeholder 5"/>
          <p:cNvSpPr>
            <a:spLocks noGrp="1"/>
          </p:cNvSpPr>
          <p:nvPr>
            <p:ph type="sldNum" sz="quarter" idx="12"/>
          </p:nvPr>
        </p:nvSpPr>
        <p:spPr/>
        <p:txBody>
          <a:bodyPr/>
          <a:lstStyle/>
          <a:p>
            <a:fld id="{2EC73818-8A25-48BB-BD29-7DA87A852273}" type="slidenum">
              <a:rPr lang="en-GB" smtClean="0"/>
              <a:t>‹#›</a:t>
            </a:fld>
            <a:endParaRPr lang="en-GB"/>
          </a:p>
        </p:txBody>
      </p:sp>
      <p:pic>
        <p:nvPicPr>
          <p:cNvPr id="7" name="Picture 6">
            <a:extLst>
              <a:ext uri="{FF2B5EF4-FFF2-40B4-BE49-F238E27FC236}">
                <a16:creationId xmlns:a16="http://schemas.microsoft.com/office/drawing/2014/main" id="{562FFC62-2C90-2E46-D9AC-CE5D5AC39F9B}"/>
              </a:ext>
            </a:extLst>
          </p:cNvPr>
          <p:cNvPicPr>
            <a:picLocks noChangeAspect="1"/>
          </p:cNvPicPr>
          <p:nvPr userDrawn="1"/>
        </p:nvPicPr>
        <p:blipFill>
          <a:blip r:embed="rId2"/>
          <a:stretch>
            <a:fillRect/>
          </a:stretch>
        </p:blipFill>
        <p:spPr>
          <a:xfrm>
            <a:off x="10918985" y="81639"/>
            <a:ext cx="1168325" cy="969123"/>
          </a:xfrm>
          <a:prstGeom prst="rect">
            <a:avLst/>
          </a:prstGeom>
        </p:spPr>
      </p:pic>
    </p:spTree>
    <p:extLst>
      <p:ext uri="{BB962C8B-B14F-4D97-AF65-F5344CB8AC3E}">
        <p14:creationId xmlns:p14="http://schemas.microsoft.com/office/powerpoint/2010/main" val="18045027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GB"/>
              <a:t>Click to edit Master title style</a:t>
            </a:r>
            <a:endParaRPr lang="en-US" dirty="0"/>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EC124A7F-636A-4441-8E5A-F364BBDE539F}" type="datetimeFigureOut">
              <a:rPr lang="en-GB" smtClean="0"/>
              <a:t>07/12/2025</a:t>
            </a:fld>
            <a:endParaRPr lang="en-GB"/>
          </a:p>
        </p:txBody>
      </p:sp>
      <p:sp>
        <p:nvSpPr>
          <p:cNvPr id="5" name="Footer Placeholder 4"/>
          <p:cNvSpPr>
            <a:spLocks noGrp="1"/>
          </p:cNvSpPr>
          <p:nvPr>
            <p:ph type="ftr" sz="quarter" idx="11"/>
          </p:nvPr>
        </p:nvSpPr>
        <p:spPr/>
        <p:txBody>
          <a:bodyPr/>
          <a:lstStyle/>
          <a:p>
            <a:endParaRPr lang="en-GB"/>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2EC73818-8A25-48BB-BD29-7DA87A852273}" type="slidenum">
              <a:rPr lang="en-GB" smtClean="0"/>
              <a:t>‹#›</a:t>
            </a:fld>
            <a:endParaRPr lang="en-GB"/>
          </a:p>
        </p:txBody>
      </p:sp>
    </p:spTree>
    <p:extLst>
      <p:ext uri="{BB962C8B-B14F-4D97-AF65-F5344CB8AC3E}">
        <p14:creationId xmlns:p14="http://schemas.microsoft.com/office/powerpoint/2010/main" val="132783183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EC124A7F-636A-4441-8E5A-F364BBDE539F}" type="datetimeFigureOut">
              <a:rPr lang="en-GB" smtClean="0"/>
              <a:t>07/12/2025</a:t>
            </a:fld>
            <a:endParaRPr lang="en-GB"/>
          </a:p>
        </p:txBody>
      </p:sp>
      <p:sp>
        <p:nvSpPr>
          <p:cNvPr id="6" name="Footer Placeholder 5"/>
          <p:cNvSpPr>
            <a:spLocks noGrp="1"/>
          </p:cNvSpPr>
          <p:nvPr>
            <p:ph type="ftr" sz="quarter" idx="11"/>
          </p:nvPr>
        </p:nvSpPr>
        <p:spPr/>
        <p:txBody>
          <a:bodyPr/>
          <a:lstStyle/>
          <a:p>
            <a:endParaRPr lang="en-GB"/>
          </a:p>
        </p:txBody>
      </p:sp>
      <p:sp>
        <p:nvSpPr>
          <p:cNvPr id="10"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1" name="Slide Number Placeholder 5"/>
          <p:cNvSpPr>
            <a:spLocks noGrp="1"/>
          </p:cNvSpPr>
          <p:nvPr>
            <p:ph type="sldNum" sz="quarter" idx="12"/>
          </p:nvPr>
        </p:nvSpPr>
        <p:spPr>
          <a:xfrm>
            <a:off x="531812" y="787782"/>
            <a:ext cx="779767" cy="365125"/>
          </a:xfrm>
        </p:spPr>
        <p:txBody>
          <a:bodyPr/>
          <a:lstStyle/>
          <a:p>
            <a:fld id="{2EC73818-8A25-48BB-BD29-7DA87A852273}" type="slidenum">
              <a:rPr lang="en-GB" smtClean="0"/>
              <a:t>‹#›</a:t>
            </a:fld>
            <a:endParaRPr lang="en-GB"/>
          </a:p>
        </p:txBody>
      </p:sp>
    </p:spTree>
    <p:extLst>
      <p:ext uri="{BB962C8B-B14F-4D97-AF65-F5344CB8AC3E}">
        <p14:creationId xmlns:p14="http://schemas.microsoft.com/office/powerpoint/2010/main" val="102054562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GB"/>
              <a:t>Click to edit Master title style</a:t>
            </a:r>
            <a:endParaRPr lang="en-US" dirty="0"/>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EC124A7F-636A-4441-8E5A-F364BBDE539F}" type="datetimeFigureOut">
              <a:rPr lang="en-GB" smtClean="0"/>
              <a:t>07/12/2025</a:t>
            </a:fld>
            <a:endParaRPr lang="en-GB"/>
          </a:p>
        </p:txBody>
      </p:sp>
      <p:sp>
        <p:nvSpPr>
          <p:cNvPr id="8" name="Footer Placeholder 7"/>
          <p:cNvSpPr>
            <a:spLocks noGrp="1"/>
          </p:cNvSpPr>
          <p:nvPr>
            <p:ph type="ftr" sz="quarter" idx="11"/>
          </p:nvPr>
        </p:nvSpPr>
        <p:spPr/>
        <p:txBody>
          <a:bodyPr/>
          <a:lstStyle/>
          <a:p>
            <a:endParaRPr lang="en-GB"/>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2EC73818-8A25-48BB-BD29-7DA87A852273}" type="slidenum">
              <a:rPr lang="en-GB" smtClean="0"/>
              <a:t>‹#›</a:t>
            </a:fld>
            <a:endParaRPr lang="en-GB"/>
          </a:p>
        </p:txBody>
      </p:sp>
    </p:spTree>
    <p:extLst>
      <p:ext uri="{BB962C8B-B14F-4D97-AF65-F5344CB8AC3E}">
        <p14:creationId xmlns:p14="http://schemas.microsoft.com/office/powerpoint/2010/main" val="320181700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EC124A7F-636A-4441-8E5A-F364BBDE539F}" type="datetimeFigureOut">
              <a:rPr lang="en-GB" smtClean="0"/>
              <a:t>07/12/2025</a:t>
            </a:fld>
            <a:endParaRPr lang="en-GB"/>
          </a:p>
        </p:txBody>
      </p:sp>
      <p:sp>
        <p:nvSpPr>
          <p:cNvPr id="4" name="Footer Placeholder 3"/>
          <p:cNvSpPr>
            <a:spLocks noGrp="1"/>
          </p:cNvSpPr>
          <p:nvPr>
            <p:ph type="ftr" sz="quarter" idx="11"/>
          </p:nvPr>
        </p:nvSpPr>
        <p:spPr/>
        <p:txBody>
          <a:bodyPr/>
          <a:lstStyle/>
          <a:p>
            <a:endParaRPr lang="en-GB"/>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2EC73818-8A25-48BB-BD29-7DA87A852273}" type="slidenum">
              <a:rPr lang="en-GB" smtClean="0"/>
              <a:t>‹#›</a:t>
            </a:fld>
            <a:endParaRPr lang="en-GB"/>
          </a:p>
        </p:txBody>
      </p:sp>
    </p:spTree>
    <p:extLst>
      <p:ext uri="{BB962C8B-B14F-4D97-AF65-F5344CB8AC3E}">
        <p14:creationId xmlns:p14="http://schemas.microsoft.com/office/powerpoint/2010/main" val="132112012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C124A7F-636A-4441-8E5A-F364BBDE539F}" type="datetimeFigureOut">
              <a:rPr lang="en-GB" smtClean="0"/>
              <a:t>07/12/2025</a:t>
            </a:fld>
            <a:endParaRPr lang="en-GB"/>
          </a:p>
        </p:txBody>
      </p:sp>
      <p:sp>
        <p:nvSpPr>
          <p:cNvPr id="3" name="Footer Placeholder 2"/>
          <p:cNvSpPr>
            <a:spLocks noGrp="1"/>
          </p:cNvSpPr>
          <p:nvPr>
            <p:ph type="ftr" sz="quarter" idx="11"/>
          </p:nvPr>
        </p:nvSpPr>
        <p:spPr/>
        <p:txBody>
          <a:bodyPr/>
          <a:lstStyle/>
          <a:p>
            <a:endParaRPr lang="en-GB"/>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GB"/>
          </a:p>
        </p:txBody>
      </p:sp>
      <p:sp>
        <p:nvSpPr>
          <p:cNvPr id="4" name="Slide Number Placeholder 3"/>
          <p:cNvSpPr>
            <a:spLocks noGrp="1"/>
          </p:cNvSpPr>
          <p:nvPr>
            <p:ph type="sldNum" sz="quarter" idx="12"/>
          </p:nvPr>
        </p:nvSpPr>
        <p:spPr/>
        <p:txBody>
          <a:bodyPr/>
          <a:lstStyle/>
          <a:p>
            <a:fld id="{2EC73818-8A25-48BB-BD29-7DA87A852273}" type="slidenum">
              <a:rPr lang="en-GB" smtClean="0"/>
              <a:t>‹#›</a:t>
            </a:fld>
            <a:endParaRPr lang="en-GB"/>
          </a:p>
        </p:txBody>
      </p:sp>
    </p:spTree>
    <p:extLst>
      <p:ext uri="{BB962C8B-B14F-4D97-AF65-F5344CB8AC3E}">
        <p14:creationId xmlns:p14="http://schemas.microsoft.com/office/powerpoint/2010/main" val="52270302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GB"/>
              <a:t>Click to edit Master title style</a:t>
            </a:r>
            <a:endParaRPr lang="en-US" dirty="0"/>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EC124A7F-636A-4441-8E5A-F364BBDE539F}" type="datetimeFigureOut">
              <a:rPr lang="en-GB" smtClean="0"/>
              <a:t>07/12/2025</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2EC73818-8A25-48BB-BD29-7DA87A852273}" type="slidenum">
              <a:rPr lang="en-GB" smtClean="0"/>
              <a:t>‹#›</a:t>
            </a:fld>
            <a:endParaRPr lang="en-GB"/>
          </a:p>
        </p:txBody>
      </p:sp>
    </p:spTree>
    <p:extLst>
      <p:ext uri="{BB962C8B-B14F-4D97-AF65-F5344CB8AC3E}">
        <p14:creationId xmlns:p14="http://schemas.microsoft.com/office/powerpoint/2010/main" val="409419267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EC124A7F-636A-4441-8E5A-F364BBDE539F}" type="datetimeFigureOut">
              <a:rPr lang="en-GB" smtClean="0"/>
              <a:t>07/12/2025</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2EC73818-8A25-48BB-BD29-7DA87A852273}" type="slidenum">
              <a:rPr lang="en-GB" smtClean="0"/>
              <a:t>‹#›</a:t>
            </a:fld>
            <a:endParaRPr lang="en-GB"/>
          </a:p>
        </p:txBody>
      </p:sp>
    </p:spTree>
    <p:extLst>
      <p:ext uri="{BB962C8B-B14F-4D97-AF65-F5344CB8AC3E}">
        <p14:creationId xmlns:p14="http://schemas.microsoft.com/office/powerpoint/2010/main" val="81047886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GB"/>
              <a:t>Click to edit Master title style</a:t>
            </a:r>
            <a:endParaRPr lang="en-US" dirty="0"/>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EC124A7F-636A-4441-8E5A-F364BBDE539F}" type="datetimeFigureOut">
              <a:rPr lang="en-GB" smtClean="0"/>
              <a:t>07/12/2025</a:t>
            </a:fld>
            <a:endParaRPr lang="en-GB"/>
          </a:p>
        </p:txBody>
      </p:sp>
      <p:sp>
        <p:nvSpPr>
          <p:cNvPr id="5" name="Footer Placeholder 4"/>
          <p:cNvSpPr>
            <a:spLocks noGrp="1"/>
          </p:cNvSpPr>
          <p:nvPr>
            <p:ph type="ftr" sz="quarter" idx="11"/>
          </p:nvPr>
        </p:nvSpPr>
        <p:spPr/>
        <p:txBody>
          <a:bodyPr/>
          <a:lstStyle/>
          <a:p>
            <a:endParaRPr lang="en-GB"/>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2EC73818-8A25-48BB-BD29-7DA87A852273}" type="slidenum">
              <a:rPr lang="en-GB" smtClean="0"/>
              <a:t>‹#›</a:t>
            </a:fld>
            <a:endParaRPr lang="en-GB"/>
          </a:p>
        </p:txBody>
      </p:sp>
    </p:spTree>
    <p:extLst>
      <p:ext uri="{BB962C8B-B14F-4D97-AF65-F5344CB8AC3E}">
        <p14:creationId xmlns:p14="http://schemas.microsoft.com/office/powerpoint/2010/main" val="282017554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GB"/>
              <a:t>Click to edit Master title style</a:t>
            </a:r>
            <a:endParaRPr lang="en-US" dirty="0"/>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EC124A7F-636A-4441-8E5A-F364BBDE539F}" type="datetimeFigureOut">
              <a:rPr lang="en-GB" smtClean="0"/>
              <a:t>07/12/2025</a:t>
            </a:fld>
            <a:endParaRPr lang="en-GB"/>
          </a:p>
        </p:txBody>
      </p:sp>
      <p:sp>
        <p:nvSpPr>
          <p:cNvPr id="5" name="Footer Placeholder 4"/>
          <p:cNvSpPr>
            <a:spLocks noGrp="1"/>
          </p:cNvSpPr>
          <p:nvPr>
            <p:ph type="ftr" sz="quarter" idx="11"/>
          </p:nvPr>
        </p:nvSpPr>
        <p:spPr/>
        <p:txBody>
          <a:bodyPr/>
          <a:lstStyle/>
          <a:p>
            <a:endParaRPr lang="en-GB"/>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2EC73818-8A25-48BB-BD29-7DA87A852273}" type="slidenum">
              <a:rPr lang="en-GB" smtClean="0"/>
              <a:t>‹#›</a:t>
            </a:fld>
            <a:endParaRPr lang="en-GB"/>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146981222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GB"/>
              <a:t>Click to edit Master title style</a:t>
            </a:r>
            <a:endParaRPr lang="en-US" dirty="0"/>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GB"/>
              <a:t>Click to edit Master text styles</a:t>
            </a:r>
          </a:p>
        </p:txBody>
      </p:sp>
      <p:sp>
        <p:nvSpPr>
          <p:cNvPr id="5" name="Date Placeholder 4"/>
          <p:cNvSpPr>
            <a:spLocks noGrp="1"/>
          </p:cNvSpPr>
          <p:nvPr>
            <p:ph type="dt" sz="half" idx="10"/>
          </p:nvPr>
        </p:nvSpPr>
        <p:spPr/>
        <p:txBody>
          <a:bodyPr/>
          <a:lstStyle/>
          <a:p>
            <a:fld id="{EC124A7F-636A-4441-8E5A-F364BBDE539F}" type="datetimeFigureOut">
              <a:rPr lang="en-GB" smtClean="0"/>
              <a:t>07/12/2025</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2EC73818-8A25-48BB-BD29-7DA87A852273}" type="slidenum">
              <a:rPr lang="en-GB" smtClean="0"/>
              <a:t>‹#›</a:t>
            </a:fld>
            <a:endParaRPr lang="en-GB"/>
          </a:p>
        </p:txBody>
      </p:sp>
    </p:spTree>
    <p:extLst>
      <p:ext uri="{BB962C8B-B14F-4D97-AF65-F5344CB8AC3E}">
        <p14:creationId xmlns:p14="http://schemas.microsoft.com/office/powerpoint/2010/main" val="88868131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GB"/>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GB"/>
              <a:t>Click to edit Master text styles</a:t>
            </a:r>
          </a:p>
        </p:txBody>
      </p:sp>
      <p:sp>
        <p:nvSpPr>
          <p:cNvPr id="5" name="Date Placeholder 4"/>
          <p:cNvSpPr>
            <a:spLocks noGrp="1"/>
          </p:cNvSpPr>
          <p:nvPr>
            <p:ph type="dt" sz="half" idx="10"/>
          </p:nvPr>
        </p:nvSpPr>
        <p:spPr/>
        <p:txBody>
          <a:bodyPr/>
          <a:lstStyle/>
          <a:p>
            <a:fld id="{EC124A7F-636A-4441-8E5A-F364BBDE539F}" type="datetimeFigureOut">
              <a:rPr lang="en-GB" smtClean="0"/>
              <a:t>07/12/2025</a:t>
            </a:fld>
            <a:endParaRPr lang="en-GB"/>
          </a:p>
        </p:txBody>
      </p:sp>
      <p:sp>
        <p:nvSpPr>
          <p:cNvPr id="6" name="Footer Placeholder 5"/>
          <p:cNvSpPr>
            <a:spLocks noGrp="1"/>
          </p:cNvSpPr>
          <p:nvPr>
            <p:ph type="ftr" sz="quarter" idx="11"/>
          </p:nvPr>
        </p:nvSpPr>
        <p:spPr/>
        <p:txBody>
          <a:bodyPr/>
          <a:lstStyle/>
          <a:p>
            <a:endParaRPr lang="en-GB"/>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2EC73818-8A25-48BB-BD29-7DA87A852273}" type="slidenum">
              <a:rPr lang="en-GB" smtClean="0"/>
              <a:t>‹#›</a:t>
            </a:fld>
            <a:endParaRPr lang="en-GB"/>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86159699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GB"/>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GB"/>
              <a:t>Click to edit Master text styles</a:t>
            </a:r>
          </a:p>
        </p:txBody>
      </p:sp>
      <p:sp>
        <p:nvSpPr>
          <p:cNvPr id="5" name="Date Placeholder 4"/>
          <p:cNvSpPr>
            <a:spLocks noGrp="1"/>
          </p:cNvSpPr>
          <p:nvPr>
            <p:ph type="dt" sz="half" idx="10"/>
          </p:nvPr>
        </p:nvSpPr>
        <p:spPr/>
        <p:txBody>
          <a:bodyPr/>
          <a:lstStyle/>
          <a:p>
            <a:fld id="{EC124A7F-636A-4441-8E5A-F364BBDE539F}" type="datetimeFigureOut">
              <a:rPr lang="en-GB" smtClean="0"/>
              <a:t>07/12/2025</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2EC73818-8A25-48BB-BD29-7DA87A852273}" type="slidenum">
              <a:rPr lang="en-GB" smtClean="0"/>
              <a:t>‹#›</a:t>
            </a:fld>
            <a:endParaRPr lang="en-GB"/>
          </a:p>
        </p:txBody>
      </p:sp>
    </p:spTree>
    <p:extLst>
      <p:ext uri="{BB962C8B-B14F-4D97-AF65-F5344CB8AC3E}">
        <p14:creationId xmlns:p14="http://schemas.microsoft.com/office/powerpoint/2010/main" val="180601301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EC124A7F-636A-4441-8E5A-F364BBDE539F}" type="datetimeFigureOut">
              <a:rPr lang="en-GB" smtClean="0"/>
              <a:t>07/12/2025</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2EC73818-8A25-48BB-BD29-7DA87A852273}" type="slidenum">
              <a:rPr lang="en-GB" smtClean="0"/>
              <a:t>‹#›</a:t>
            </a:fld>
            <a:endParaRPr lang="en-GB"/>
          </a:p>
        </p:txBody>
      </p:sp>
    </p:spTree>
    <p:extLst>
      <p:ext uri="{BB962C8B-B14F-4D97-AF65-F5344CB8AC3E}">
        <p14:creationId xmlns:p14="http://schemas.microsoft.com/office/powerpoint/2010/main" val="328820830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GB"/>
              <a:t>Click to edit Master title style</a:t>
            </a:r>
            <a:endParaRPr lang="en-US" dirty="0"/>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EC124A7F-636A-4441-8E5A-F364BBDE539F}" type="datetimeFigureOut">
              <a:rPr lang="en-GB" smtClean="0"/>
              <a:t>07/12/2025</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2EC73818-8A25-48BB-BD29-7DA87A852273}" type="slidenum">
              <a:rPr lang="en-GB" smtClean="0"/>
              <a:t>‹#›</a:t>
            </a:fld>
            <a:endParaRPr lang="en-GB"/>
          </a:p>
        </p:txBody>
      </p:sp>
    </p:spTree>
    <p:extLst>
      <p:ext uri="{BB962C8B-B14F-4D97-AF65-F5344CB8AC3E}">
        <p14:creationId xmlns:p14="http://schemas.microsoft.com/office/powerpoint/2010/main" val="53297105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txBody>
            <a:bodyPr/>
            <a:lstStyle/>
            <a:p>
              <a:endParaRPr lang="en-GB"/>
            </a:p>
          </p:txBody>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txBody>
            <a:bodyPr/>
            <a:lstStyle/>
            <a:p>
              <a:endParaRPr lang="en-GB"/>
            </a:p>
          </p:txBody>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txBody>
            <a:bodyPr/>
            <a:lstStyle/>
            <a:p>
              <a:endParaRPr lang="en-GB"/>
            </a:p>
          </p:txBody>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txBody>
            <a:bodyPr/>
            <a:lstStyle/>
            <a:p>
              <a:endParaRPr lang="en-GB"/>
            </a:p>
          </p:txBody>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txBody>
            <a:bodyPr/>
            <a:lstStyle/>
            <a:p>
              <a:endParaRPr lang="en-GB"/>
            </a:p>
          </p:txBody>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txBody>
            <a:bodyPr/>
            <a:lstStyle/>
            <a:p>
              <a:endParaRPr lang="en-GB"/>
            </a:p>
          </p:txBody>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txBody>
            <a:bodyPr/>
            <a:lstStyle/>
            <a:p>
              <a:endParaRPr lang="en-GB"/>
            </a:p>
          </p:txBody>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txBody>
            <a:bodyPr/>
            <a:lstStyle/>
            <a:p>
              <a:endParaRPr lang="en-GB"/>
            </a:p>
          </p:txBody>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txBody>
            <a:bodyPr/>
            <a:lstStyle/>
            <a:p>
              <a:endParaRPr lang="en-GB"/>
            </a:p>
          </p:txBody>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txBody>
            <a:bodyPr/>
            <a:lstStyle/>
            <a:p>
              <a:endParaRPr lang="en-GB"/>
            </a:p>
          </p:txBody>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txBody>
            <a:bodyPr/>
            <a:lstStyle/>
            <a:p>
              <a:endParaRPr lang="en-GB"/>
            </a:p>
          </p:txBody>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txBody>
            <a:bodyPr/>
            <a:lstStyle/>
            <a:p>
              <a:endParaRPr lang="en-GB"/>
            </a:p>
          </p:txBody>
        </p:sp>
      </p:grpSp>
      <p:grpSp>
        <p:nvGrpSpPr>
          <p:cNvPr id="10" name="Group 9"/>
          <p:cNvGrpSpPr/>
          <p:nvPr/>
        </p:nvGrpSpPr>
        <p:grpSpPr>
          <a:xfrm>
            <a:off x="27221" y="-786"/>
            <a:ext cx="2356674" cy="6854039"/>
            <a:chOff x="6627813" y="194833"/>
            <a:chExt cx="1952625" cy="5678918"/>
          </a:xfrm>
        </p:grpSpPr>
        <p:sp>
          <p:nvSpPr>
            <p:cNvPr id="11" name="Freeform 27"/>
            <p:cNvSpPr/>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txBody>
            <a:bodyPr/>
            <a:lstStyle/>
            <a:p>
              <a:endParaRPr lang="en-GB"/>
            </a:p>
          </p:txBody>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txBody>
            <a:bodyPr/>
            <a:lstStyle/>
            <a:p>
              <a:endParaRPr lang="en-GB"/>
            </a:p>
          </p:txBody>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txBody>
            <a:bodyPr/>
            <a:lstStyle/>
            <a:p>
              <a:endParaRPr lang="en-GB"/>
            </a:p>
          </p:txBody>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txBody>
            <a:bodyPr/>
            <a:lstStyle/>
            <a:p>
              <a:endParaRPr lang="en-GB"/>
            </a:p>
          </p:txBody>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txBody>
            <a:bodyPr/>
            <a:lstStyle/>
            <a:p>
              <a:endParaRPr lang="en-GB"/>
            </a:p>
          </p:txBody>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txBody>
            <a:bodyPr/>
            <a:lstStyle/>
            <a:p>
              <a:endParaRPr lang="en-GB"/>
            </a:p>
          </p:txBody>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txBody>
            <a:bodyPr/>
            <a:lstStyle/>
            <a:p>
              <a:endParaRPr lang="en-GB"/>
            </a:p>
          </p:txBody>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txBody>
            <a:bodyPr/>
            <a:lstStyle/>
            <a:p>
              <a:endParaRPr lang="en-GB"/>
            </a:p>
          </p:txBody>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txBody>
            <a:bodyPr/>
            <a:lstStyle/>
            <a:p>
              <a:endParaRPr lang="en-GB"/>
            </a:p>
          </p:txBody>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txBody>
            <a:bodyPr/>
            <a:lstStyle/>
            <a:p>
              <a:endParaRPr lang="en-GB"/>
            </a:p>
          </p:txBody>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txBody>
            <a:bodyPr/>
            <a:lstStyle/>
            <a:p>
              <a:endParaRPr lang="en-GB"/>
            </a:p>
          </p:txBody>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txBody>
            <a:bodyPr/>
            <a:lstStyle/>
            <a:p>
              <a:endParaRPr lang="en-GB"/>
            </a:p>
          </p:txBody>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GB"/>
              <a:t>Click to edit Master title style</a:t>
            </a:r>
            <a:endParaRPr lang="en-US" dirty="0"/>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EC124A7F-636A-4441-8E5A-F364BBDE539F}" type="datetimeFigureOut">
              <a:rPr lang="en-GB" smtClean="0"/>
              <a:t>07/12/2025</a:t>
            </a:fld>
            <a:endParaRPr lang="en-GB"/>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bwMode="gray">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2EC73818-8A25-48BB-BD29-7DA87A852273}" type="slidenum">
              <a:rPr lang="en-GB" smtClean="0"/>
              <a:t>‹#›</a:t>
            </a:fld>
            <a:endParaRPr lang="en-GB"/>
          </a:p>
        </p:txBody>
      </p:sp>
    </p:spTree>
    <p:extLst>
      <p:ext uri="{BB962C8B-B14F-4D97-AF65-F5344CB8AC3E}">
        <p14:creationId xmlns:p14="http://schemas.microsoft.com/office/powerpoint/2010/main" val="700024376"/>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 id="2147483684" r:id="rId12"/>
    <p:sldLayoutId id="2147483685" r:id="rId13"/>
    <p:sldLayoutId id="2147483686" r:id="rId14"/>
    <p:sldLayoutId id="2147483687" r:id="rId15"/>
    <p:sldLayoutId id="2147483688" r:id="rId16"/>
  </p:sldLayoutIdLst>
  <p:txStyles>
    <p:title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JPG"/><Relationship Id="rId7" Type="http://schemas.openxmlformats.org/officeDocument/2006/relationships/hyperlink" Target="https://creativecommons.org/licenses/by-sa/3.0/" TargetMode="Externa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hyperlink" Target="https://pixnio.com/it/media/pancetta-affumicata-grasso-fresco-fatto-a-mano-fetta" TargetMode="External"/><Relationship Id="rId5" Type="http://schemas.openxmlformats.org/officeDocument/2006/relationships/image" Target="../media/image3.jpeg"/><Relationship Id="rId4" Type="http://schemas.openxmlformats.org/officeDocument/2006/relationships/hyperlink" Target="https://commons.wikimedia.org/wiki/Category:Vareniki?uselang=de" TargetMode="External"/></Relationships>
</file>

<file path=ppt/slides/_rels/slide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6.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hyperlink" Target="https://pixabay.com/en/cooking-pies-vareniki-pelmeni-cook-2132874/" TargetMode="Externa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notesSlide" Target="../notesSlides/notesSlide6.xml"/><Relationship Id="rId1" Type="http://schemas.openxmlformats.org/officeDocument/2006/relationships/slideLayout" Target="../slideLayouts/slideLayout7.xml"/><Relationship Id="rId4" Type="http://schemas.openxmlformats.org/officeDocument/2006/relationships/hyperlink" Target="https://pxhere.com/en/photo/603105" TargetMode="Externa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0.jp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EA1C7D-490A-FCDC-5862-E6085BB38967}"/>
              </a:ext>
            </a:extLst>
          </p:cNvPr>
          <p:cNvSpPr>
            <a:spLocks noGrp="1"/>
          </p:cNvSpPr>
          <p:nvPr>
            <p:ph type="title"/>
          </p:nvPr>
        </p:nvSpPr>
        <p:spPr>
          <a:xfrm>
            <a:off x="634014" y="369196"/>
            <a:ext cx="10515600" cy="1131130"/>
          </a:xfrm>
        </p:spPr>
        <p:txBody>
          <a:bodyPr>
            <a:normAutofit/>
          </a:bodyPr>
          <a:lstStyle/>
          <a:p>
            <a:pPr marL="228600" marR="0" lvl="0" indent="-228600" algn="ctr" defTabSz="914400" rtl="0" eaLnBrk="1" fontAlgn="auto" latinLnBrk="0" hangingPunct="1">
              <a:lnSpc>
                <a:spcPct val="106000"/>
              </a:lnSpc>
              <a:spcBef>
                <a:spcPts val="1000"/>
              </a:spcBef>
              <a:spcAft>
                <a:spcPts val="800"/>
              </a:spcAft>
              <a:tabLst/>
              <a:defRPr/>
            </a:pPr>
            <a:r>
              <a:rPr kumimoji="0" lang="en-GB" sz="4000" b="0" i="0" u="none" strike="noStrike" kern="0" cap="none" spc="0" normalizeH="0" baseline="0" noProof="0" dirty="0">
                <a:ln>
                  <a:noFill/>
                </a:ln>
                <a:solidFill>
                  <a:prstClr val="black"/>
                </a:solidFill>
                <a:effectLst/>
                <a:uLnTx/>
                <a:uFillTx/>
                <a:latin typeface="Arial" panose="020B0604020202020204" pitchFamily="34" charset="0"/>
                <a:ea typeface="DengXian" panose="02010600030101010101" pitchFamily="2" charset="-122"/>
                <a:cs typeface="Times New Roman" panose="02020603050405020304" pitchFamily="18" charset="0"/>
              </a:rPr>
              <a:t>Business Plan</a:t>
            </a:r>
            <a:endParaRPr lang="en-GB" dirty="0"/>
          </a:p>
        </p:txBody>
      </p:sp>
      <p:sp>
        <p:nvSpPr>
          <p:cNvPr id="3" name="Content Placeholder 2">
            <a:extLst>
              <a:ext uri="{FF2B5EF4-FFF2-40B4-BE49-F238E27FC236}">
                <a16:creationId xmlns:a16="http://schemas.microsoft.com/office/drawing/2014/main" id="{35B39730-A320-D7B7-CFA7-FEBDED203380}"/>
              </a:ext>
            </a:extLst>
          </p:cNvPr>
          <p:cNvSpPr>
            <a:spLocks noGrp="1"/>
          </p:cNvSpPr>
          <p:nvPr>
            <p:ph idx="1"/>
          </p:nvPr>
        </p:nvSpPr>
        <p:spPr>
          <a:xfrm>
            <a:off x="838200" y="2547893"/>
            <a:ext cx="10515600" cy="3180246"/>
          </a:xfrm>
        </p:spPr>
        <p:txBody>
          <a:bodyPr>
            <a:normAutofit/>
          </a:bodyPr>
          <a:lstStyle/>
          <a:p>
            <a:pPr algn="ctr">
              <a:lnSpc>
                <a:spcPct val="106000"/>
              </a:lnSpc>
              <a:spcAft>
                <a:spcPts val="800"/>
              </a:spcAft>
              <a:buNone/>
            </a:pPr>
            <a:r>
              <a:rPr lang="en-GB" sz="2400" b="1" kern="100" dirty="0">
                <a:solidFill>
                  <a:srgbClr val="1B1C1D"/>
                </a:solidFill>
                <a:effectLst/>
                <a:latin typeface="Arial" panose="020B0604020202020204" pitchFamily="34" charset="0"/>
                <a:ea typeface="Aptos" panose="020B0004020202020204" pitchFamily="34" charset="0"/>
                <a:cs typeface="Arial" panose="020B0604020202020204" pitchFamily="34" charset="0"/>
              </a:rPr>
              <a:t>Golden Spoon Ukraine</a:t>
            </a:r>
          </a:p>
          <a:p>
            <a:pPr algn="ctr">
              <a:lnSpc>
                <a:spcPct val="106000"/>
              </a:lnSpc>
              <a:spcAft>
                <a:spcPts val="800"/>
              </a:spcAft>
              <a:buNone/>
            </a:pPr>
            <a:endParaRPr lang="en-GB" sz="2400" b="1" kern="100" dirty="0">
              <a:latin typeface="Arial" panose="020B0604020202020204" pitchFamily="34" charset="0"/>
              <a:ea typeface="Aptos" panose="020B0004020202020204" pitchFamily="34" charset="0"/>
              <a:cs typeface="Arial" panose="020B0604020202020204" pitchFamily="34" charset="0"/>
            </a:endParaRPr>
          </a:p>
          <a:p>
            <a:pPr>
              <a:lnSpc>
                <a:spcPct val="106000"/>
              </a:lnSpc>
              <a:spcAft>
                <a:spcPts val="800"/>
              </a:spcAft>
              <a:buNone/>
            </a:pPr>
            <a:r>
              <a:rPr lang="en-GB" sz="2400" kern="1200" dirty="0">
                <a:solidFill>
                  <a:srgbClr val="000000"/>
                </a:solidFill>
                <a:effectLst/>
                <a:latin typeface="Arial" panose="020B0604020202020204" pitchFamily="34" charset="0"/>
                <a:cs typeface="Arial" panose="020B0604020202020204" pitchFamily="34" charset="0"/>
              </a:rPr>
              <a:t>Tetiana Kovenia</a:t>
            </a:r>
            <a:endParaRPr lang="en-GB" sz="2400" kern="100" dirty="0">
              <a:latin typeface="Arial" panose="020B0604020202020204" pitchFamily="34" charset="0"/>
              <a:cs typeface="Arial" panose="020B0604020202020204" pitchFamily="34" charset="0"/>
            </a:endParaRPr>
          </a:p>
          <a:p>
            <a:pPr>
              <a:lnSpc>
                <a:spcPct val="106000"/>
              </a:lnSpc>
              <a:spcAft>
                <a:spcPts val="800"/>
              </a:spcAft>
              <a:buNone/>
            </a:pPr>
            <a:r>
              <a:rPr lang="en-GB" sz="2400" kern="1200" dirty="0">
                <a:solidFill>
                  <a:srgbClr val="000000"/>
                </a:solidFill>
                <a:effectLst/>
                <a:latin typeface="Arial" panose="020B0604020202020204" pitchFamily="34" charset="0"/>
                <a:cs typeface="Arial" panose="020B0604020202020204" pitchFamily="34" charset="0"/>
              </a:rPr>
              <a:t>2422022</a:t>
            </a:r>
            <a:endParaRPr lang="en-GB" sz="2400" dirty="0">
              <a:effectLst/>
              <a:latin typeface="Arial" panose="020B0604020202020204" pitchFamily="34" charset="0"/>
              <a:ea typeface="Times New Roman" panose="02020603050405020304" pitchFamily="18" charset="0"/>
              <a:cs typeface="Arial" panose="020B0604020202020204" pitchFamily="34" charset="0"/>
            </a:endParaRPr>
          </a:p>
          <a:p>
            <a:pPr>
              <a:lnSpc>
                <a:spcPct val="106000"/>
              </a:lnSpc>
              <a:spcAft>
                <a:spcPts val="800"/>
              </a:spcAft>
              <a:buNone/>
            </a:pPr>
            <a:r>
              <a:rPr lang="en-GB" sz="2400" b="1" kern="0" dirty="0">
                <a:effectLst/>
                <a:latin typeface="Arial" panose="020B0604020202020204" pitchFamily="34" charset="0"/>
                <a:ea typeface="DengXian" panose="02010600030101010101" pitchFamily="2" charset="-122"/>
                <a:cs typeface="Arial" panose="020B0604020202020204" pitchFamily="34" charset="0"/>
              </a:rPr>
              <a:t>Lecturer</a:t>
            </a:r>
            <a:r>
              <a:rPr lang="en-GB" sz="2400" kern="100" dirty="0">
                <a:solidFill>
                  <a:srgbClr val="242130"/>
                </a:solidFill>
                <a:effectLst/>
                <a:latin typeface="Arial" panose="020B0604020202020204" pitchFamily="34" charset="0"/>
                <a:ea typeface="Aptos" panose="020B0004020202020204" pitchFamily="34" charset="0"/>
                <a:cs typeface="Arial" panose="020B0604020202020204" pitchFamily="34" charset="0"/>
              </a:rPr>
              <a:t> </a:t>
            </a:r>
            <a:r>
              <a:rPr lang="en-GB" sz="2400" kern="100" dirty="0" err="1">
                <a:solidFill>
                  <a:srgbClr val="242130"/>
                </a:solidFill>
                <a:effectLst/>
                <a:latin typeface="Arial" panose="020B0604020202020204" pitchFamily="34" charset="0"/>
                <a:ea typeface="Aptos" panose="020B0004020202020204" pitchFamily="34" charset="0"/>
                <a:cs typeface="Arial" panose="020B0604020202020204" pitchFamily="34" charset="0"/>
              </a:rPr>
              <a:t>Shengfeng</a:t>
            </a:r>
            <a:r>
              <a:rPr lang="en-GB" sz="2400" kern="100" dirty="0">
                <a:solidFill>
                  <a:srgbClr val="242130"/>
                </a:solidFill>
                <a:effectLst/>
                <a:latin typeface="Arial" panose="020B0604020202020204" pitchFamily="34" charset="0"/>
                <a:ea typeface="Aptos" panose="020B0004020202020204" pitchFamily="34" charset="0"/>
                <a:cs typeface="Arial" panose="020B0604020202020204" pitchFamily="34" charset="0"/>
              </a:rPr>
              <a:t> Mei</a:t>
            </a:r>
            <a:endParaRPr lang="en-GB" sz="2400" kern="100" dirty="0">
              <a:effectLst/>
              <a:latin typeface="Arial" panose="020B0604020202020204" pitchFamily="34" charset="0"/>
              <a:ea typeface="Aptos" panose="020B0004020202020204" pitchFamily="34" charset="0"/>
              <a:cs typeface="Arial" panose="020B0604020202020204" pitchFamily="34" charset="0"/>
            </a:endParaRPr>
          </a:p>
          <a:p>
            <a:pPr marL="0" indent="0">
              <a:buNone/>
            </a:pPr>
            <a:endParaRPr lang="en-GB" dirty="0"/>
          </a:p>
          <a:p>
            <a:pPr marL="0" indent="0">
              <a:buNone/>
            </a:pPr>
            <a:endParaRPr lang="en-GB" dirty="0"/>
          </a:p>
          <a:p>
            <a:pPr marL="0" indent="0">
              <a:buNone/>
            </a:pPr>
            <a:endParaRPr lang="en-GB" dirty="0"/>
          </a:p>
        </p:txBody>
      </p:sp>
    </p:spTree>
    <p:extLst>
      <p:ext uri="{BB962C8B-B14F-4D97-AF65-F5344CB8AC3E}">
        <p14:creationId xmlns:p14="http://schemas.microsoft.com/office/powerpoint/2010/main" val="38321914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EBD14DB-EC94-B394-2340-BDCEC7C1CCFB}"/>
              </a:ext>
            </a:extLst>
          </p:cNvPr>
          <p:cNvSpPr>
            <a:spLocks noGrp="1"/>
          </p:cNvSpPr>
          <p:nvPr>
            <p:ph idx="1"/>
          </p:nvPr>
        </p:nvSpPr>
        <p:spPr>
          <a:xfrm>
            <a:off x="1626781" y="2133600"/>
            <a:ext cx="9877831" cy="3777622"/>
          </a:xfrm>
        </p:spPr>
        <p:txBody>
          <a:bodyPr>
            <a:normAutofit/>
          </a:bodyPr>
          <a:lstStyle/>
          <a:p>
            <a:pPr marL="0" indent="0">
              <a:buNone/>
            </a:pPr>
            <a:r>
              <a:rPr lang="en-GB" sz="2000" dirty="0">
                <a:latin typeface="Arial" panose="020B0604020202020204" pitchFamily="34" charset="0"/>
                <a:cs typeface="Arial" panose="020B0604020202020204" pitchFamily="34" charset="0"/>
              </a:rPr>
              <a:t>• </a:t>
            </a:r>
            <a:r>
              <a:rPr lang="en-GB" sz="2400" dirty="0">
                <a:latin typeface="Arial" panose="020B0604020202020204" pitchFamily="34" charset="0"/>
                <a:cs typeface="Arial" panose="020B0604020202020204" pitchFamily="34" charset="0"/>
              </a:rPr>
              <a:t>Tetiana Kovenia – Founder of Golden Spoon Ukraine</a:t>
            </a:r>
          </a:p>
          <a:p>
            <a:pPr marL="0" indent="0">
              <a:buNone/>
            </a:pPr>
            <a:r>
              <a:rPr lang="en-GB" sz="2400" dirty="0">
                <a:latin typeface="Arial" panose="020B0604020202020204" pitchFamily="34" charset="0"/>
                <a:cs typeface="Arial" panose="020B0604020202020204" pitchFamily="34" charset="0"/>
              </a:rPr>
              <a:t>• 12+ years catering experience with hands‑on food preparation</a:t>
            </a:r>
          </a:p>
          <a:p>
            <a:pPr marL="0" indent="0">
              <a:buNone/>
            </a:pPr>
            <a:r>
              <a:rPr lang="en-GB" sz="2400" dirty="0">
                <a:latin typeface="Arial" panose="020B0604020202020204" pitchFamily="34" charset="0"/>
                <a:cs typeface="Arial" panose="020B0604020202020204" pitchFamily="34" charset="0"/>
              </a:rPr>
              <a:t>• Culinary training in Ukraine + Level 2 Food Hygiene Certificate (UK)</a:t>
            </a:r>
          </a:p>
          <a:p>
            <a:pPr marL="0" indent="0">
              <a:buNone/>
            </a:pPr>
            <a:r>
              <a:rPr lang="en-GB" sz="2400" dirty="0">
                <a:latin typeface="Arial" panose="020B0604020202020204" pitchFamily="34" charset="0"/>
                <a:cs typeface="Arial" panose="020B0604020202020204" pitchFamily="34" charset="0"/>
              </a:rPr>
              <a:t>• Previous entrepreneurial venture serving the Ukrainian diaspora</a:t>
            </a:r>
          </a:p>
          <a:p>
            <a:pPr marL="0" indent="0">
              <a:buNone/>
            </a:pPr>
            <a:r>
              <a:rPr lang="en-GB" sz="2400" dirty="0">
                <a:latin typeface="Arial" panose="020B0604020202020204" pitchFamily="34" charset="0"/>
                <a:cs typeface="Arial" panose="020B0604020202020204" pitchFamily="34" charset="0"/>
              </a:rPr>
              <a:t>• Passion: bringing authentic Ukrainian cuisine to Derby &amp; East Midlands</a:t>
            </a:r>
          </a:p>
          <a:p>
            <a:pPr marL="0" indent="0">
              <a:buNone/>
            </a:pPr>
            <a:r>
              <a:rPr lang="en-GB" sz="2400" dirty="0">
                <a:latin typeface="Arial" panose="020B0604020202020204" pitchFamily="34" charset="0"/>
                <a:cs typeface="Arial" panose="020B0604020202020204" pitchFamily="34" charset="0"/>
              </a:rPr>
              <a:t>• Purpose today: present vision, strategy, and financial plan for Golden Spoon Ukraine</a:t>
            </a:r>
          </a:p>
        </p:txBody>
      </p:sp>
      <p:sp>
        <p:nvSpPr>
          <p:cNvPr id="4" name="TextBox 3">
            <a:extLst>
              <a:ext uri="{FF2B5EF4-FFF2-40B4-BE49-F238E27FC236}">
                <a16:creationId xmlns:a16="http://schemas.microsoft.com/office/drawing/2014/main" id="{37957E82-7305-647C-4919-676C7AE35DAB}"/>
              </a:ext>
            </a:extLst>
          </p:cNvPr>
          <p:cNvSpPr txBox="1"/>
          <p:nvPr/>
        </p:nvSpPr>
        <p:spPr>
          <a:xfrm>
            <a:off x="977461" y="681037"/>
            <a:ext cx="2309478" cy="1077218"/>
          </a:xfrm>
          <a:prstGeom prst="rect">
            <a:avLst/>
          </a:prstGeom>
          <a:noFill/>
        </p:spPr>
        <p:txBody>
          <a:bodyPr wrap="none" rtlCol="0">
            <a:spAutoFit/>
          </a:bodyPr>
          <a:lstStyle/>
          <a:p>
            <a:r>
              <a:rPr lang="en-GB" sz="3200" b="1" i="0" dirty="0">
                <a:effectLst/>
                <a:latin typeface="Söhne"/>
              </a:rPr>
              <a:t>Introduction</a:t>
            </a:r>
            <a:endParaRPr lang="en-GB" sz="3200" dirty="0"/>
          </a:p>
          <a:p>
            <a:endParaRPr lang="en-GB" sz="3200" b="1" dirty="0"/>
          </a:p>
        </p:txBody>
      </p:sp>
    </p:spTree>
    <p:extLst>
      <p:ext uri="{BB962C8B-B14F-4D97-AF65-F5344CB8AC3E}">
        <p14:creationId xmlns:p14="http://schemas.microsoft.com/office/powerpoint/2010/main" val="35518279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0A16EA78-2872-4151-ACDE-85DE92917660}"/>
              </a:ext>
            </a:extLst>
          </p:cNvPr>
          <p:cNvSpPr txBox="1"/>
          <p:nvPr/>
        </p:nvSpPr>
        <p:spPr>
          <a:xfrm>
            <a:off x="4553947" y="400481"/>
            <a:ext cx="6557075" cy="1049235"/>
          </a:xfrm>
          <a:prstGeom prst="rect">
            <a:avLst/>
          </a:prstGeom>
        </p:spPr>
        <p:txBody>
          <a:bodyPr vert="horz" lIns="91440" tIns="45720" rIns="91440" bIns="45720" rtlCol="0" anchor="t">
            <a:normAutofit/>
          </a:bodyPr>
          <a:lstStyle/>
          <a:p>
            <a:pPr algn="ctr" defTabSz="914400">
              <a:lnSpc>
                <a:spcPct val="90000"/>
              </a:lnSpc>
              <a:spcBef>
                <a:spcPct val="0"/>
              </a:spcBef>
              <a:spcAft>
                <a:spcPts val="600"/>
              </a:spcAft>
            </a:pPr>
            <a:r>
              <a:rPr lang="en-US" sz="3200" cap="all" dirty="0">
                <a:latin typeface="+mj-lt"/>
                <a:ea typeface="+mj-ea"/>
                <a:cs typeface="+mj-cs"/>
              </a:rPr>
              <a:t> </a:t>
            </a:r>
            <a:r>
              <a:rPr lang="en-US" sz="3200" b="1" cap="all" dirty="0">
                <a:latin typeface="Arial" panose="020B0604020202020204" pitchFamily="34" charset="0"/>
                <a:ea typeface="+mj-ea"/>
                <a:cs typeface="Arial" panose="020B0604020202020204" pitchFamily="34" charset="0"/>
              </a:rPr>
              <a:t>Overview of the Business Idea</a:t>
            </a:r>
          </a:p>
        </p:txBody>
      </p:sp>
      <p:pic>
        <p:nvPicPr>
          <p:cNvPr id="5" name="Picture 4">
            <a:extLst>
              <a:ext uri="{FF2B5EF4-FFF2-40B4-BE49-F238E27FC236}">
                <a16:creationId xmlns:a16="http://schemas.microsoft.com/office/drawing/2014/main" id="{D25F9F44-B443-DD2C-91C5-071F44B1D96F}"/>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t="195" r="1" b="1"/>
          <a:stretch>
            <a:fillRect/>
          </a:stretch>
        </p:blipFill>
        <p:spPr>
          <a:xfrm>
            <a:off x="785367" y="481108"/>
            <a:ext cx="3768580" cy="2491815"/>
          </a:xfrm>
          <a:prstGeom prst="rect">
            <a:avLst/>
          </a:prstGeom>
        </p:spPr>
      </p:pic>
      <p:pic>
        <p:nvPicPr>
          <p:cNvPr id="8" name="Picture 7">
            <a:extLst>
              <a:ext uri="{FF2B5EF4-FFF2-40B4-BE49-F238E27FC236}">
                <a16:creationId xmlns:a16="http://schemas.microsoft.com/office/drawing/2014/main" id="{0C8FE6F8-07AB-E5A2-8615-B5C3EC9D3DD8}"/>
              </a:ext>
            </a:extLst>
          </p:cNvPr>
          <p:cNvPicPr>
            <a:picLocks noChangeAspect="1"/>
          </p:cNvPicPr>
          <p:nvPr/>
        </p:nvPicPr>
        <p:blipFill>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rcRect t="16889" r="-1" b="18157"/>
          <a:stretch>
            <a:fillRect/>
          </a:stretch>
        </p:blipFill>
        <p:spPr>
          <a:xfrm>
            <a:off x="784542" y="3137516"/>
            <a:ext cx="3770229" cy="2492878"/>
          </a:xfrm>
          <a:prstGeom prst="rect">
            <a:avLst/>
          </a:prstGeom>
        </p:spPr>
      </p:pic>
      <p:sp>
        <p:nvSpPr>
          <p:cNvPr id="3" name="Content Placeholder 2">
            <a:extLst>
              <a:ext uri="{FF2B5EF4-FFF2-40B4-BE49-F238E27FC236}">
                <a16:creationId xmlns:a16="http://schemas.microsoft.com/office/drawing/2014/main" id="{995E1903-7C68-2C6F-2D1E-D8A37D30E636}"/>
              </a:ext>
            </a:extLst>
          </p:cNvPr>
          <p:cNvSpPr>
            <a:spLocks noGrp="1"/>
          </p:cNvSpPr>
          <p:nvPr>
            <p:ph idx="1"/>
          </p:nvPr>
        </p:nvSpPr>
        <p:spPr>
          <a:xfrm>
            <a:off x="5196457" y="2015732"/>
            <a:ext cx="6210176" cy="4757208"/>
          </a:xfrm>
        </p:spPr>
        <p:txBody>
          <a:bodyPr vert="horz" lIns="91440" tIns="45720" rIns="91440" bIns="45720" rtlCol="0" anchor="t">
            <a:normAutofit fontScale="85000" lnSpcReduction="20000"/>
          </a:bodyPr>
          <a:lstStyle/>
          <a:p>
            <a:pPr>
              <a:lnSpc>
                <a:spcPct val="110000"/>
              </a:lnSpc>
              <a:spcAft>
                <a:spcPts val="800"/>
              </a:spcAft>
            </a:pPr>
            <a:r>
              <a:rPr lang="en-US" sz="2800" dirty="0">
                <a:latin typeface="Arial" panose="020B0604020202020204" pitchFamily="34" charset="0"/>
                <a:cs typeface="Arial" panose="020B0604020202020204" pitchFamily="34" charset="0"/>
              </a:rPr>
              <a:t>Golden Spoon Ukraine: Derby, Derbyshire</a:t>
            </a:r>
          </a:p>
          <a:p>
            <a:pPr>
              <a:lnSpc>
                <a:spcPct val="110000"/>
              </a:lnSpc>
              <a:spcAft>
                <a:spcPts val="800"/>
              </a:spcAft>
            </a:pPr>
            <a:r>
              <a:rPr lang="en-US" sz="2800" dirty="0">
                <a:latin typeface="Arial" panose="020B0604020202020204" pitchFamily="34" charset="0"/>
                <a:cs typeface="Arial" panose="020B0604020202020204" pitchFamily="34" charset="0"/>
              </a:rPr>
              <a:t>offers high-quality handmade frozen semi-finished products. </a:t>
            </a:r>
          </a:p>
          <a:p>
            <a:pPr>
              <a:lnSpc>
                <a:spcPct val="110000"/>
              </a:lnSpc>
              <a:spcAft>
                <a:spcPts val="800"/>
              </a:spcAft>
            </a:pPr>
            <a:r>
              <a:rPr lang="en-US" sz="2800" dirty="0">
                <a:latin typeface="Arial" panose="020B0604020202020204" pitchFamily="34" charset="0"/>
                <a:cs typeface="Arial" panose="020B0604020202020204" pitchFamily="34" charset="0"/>
              </a:rPr>
              <a:t> focuses on needs of modern, busy people, providing quick preparation</a:t>
            </a:r>
          </a:p>
          <a:p>
            <a:pPr>
              <a:lnSpc>
                <a:spcPct val="110000"/>
              </a:lnSpc>
              <a:spcAft>
                <a:spcPts val="800"/>
              </a:spcAft>
            </a:pPr>
            <a:r>
              <a:rPr lang="en-US" sz="2800" dirty="0">
                <a:latin typeface="Arial" panose="020B0604020202020204" pitchFamily="34" charset="0"/>
                <a:cs typeface="Arial" panose="020B0604020202020204" pitchFamily="34" charset="0"/>
              </a:rPr>
              <a:t> have authentic taste, natural ingredients, and their regional origin. </a:t>
            </a:r>
          </a:p>
          <a:p>
            <a:pPr>
              <a:lnSpc>
                <a:spcPct val="110000"/>
              </a:lnSpc>
              <a:spcAft>
                <a:spcPts val="800"/>
              </a:spcAft>
            </a:pPr>
            <a:r>
              <a:rPr lang="en-US" sz="2800" dirty="0">
                <a:latin typeface="Arial" panose="020B0604020202020204" pitchFamily="34" charset="0"/>
                <a:cs typeface="Arial" panose="020B0604020202020204" pitchFamily="34" charset="0"/>
              </a:rPr>
              <a:t>purchased in the store for quick home preparation or ordered for delivery.</a:t>
            </a:r>
          </a:p>
          <a:p>
            <a:pPr>
              <a:lnSpc>
                <a:spcPct val="110000"/>
              </a:lnSpc>
            </a:pPr>
            <a:endParaRPr lang="en-US" sz="1600" dirty="0"/>
          </a:p>
        </p:txBody>
      </p:sp>
      <p:sp>
        <p:nvSpPr>
          <p:cNvPr id="6" name="TextBox 5">
            <a:extLst>
              <a:ext uri="{FF2B5EF4-FFF2-40B4-BE49-F238E27FC236}">
                <a16:creationId xmlns:a16="http://schemas.microsoft.com/office/drawing/2014/main" id="{315F5064-2367-2437-9DE0-C52EA38AB627}"/>
              </a:ext>
            </a:extLst>
          </p:cNvPr>
          <p:cNvSpPr txBox="1"/>
          <p:nvPr/>
        </p:nvSpPr>
        <p:spPr>
          <a:xfrm>
            <a:off x="2133091" y="2772868"/>
            <a:ext cx="2420856"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4" tooltip="https://commons.wikimedia.org/wiki/Category:Vareniki?uselang=de">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7" tooltip="https://creativecommons.org/licenses/by-sa/3.0/">
                  <a:extLst>
                    <a:ext uri="{A12FA001-AC4F-418D-AE19-62706E023703}">
                      <ahyp:hlinkClr xmlns:ahyp="http://schemas.microsoft.com/office/drawing/2018/hyperlinkcolor" val="tx"/>
                    </a:ext>
                  </a:extLst>
                </a:hlinkClick>
              </a:rPr>
              <a:t>CC BY-SA</a:t>
            </a:r>
            <a:endParaRPr lang="en-GB" sz="700">
              <a:solidFill>
                <a:srgbClr val="FFFFFF"/>
              </a:solidFill>
            </a:endParaRPr>
          </a:p>
        </p:txBody>
      </p:sp>
    </p:spTree>
    <p:extLst>
      <p:ext uri="{BB962C8B-B14F-4D97-AF65-F5344CB8AC3E}">
        <p14:creationId xmlns:p14="http://schemas.microsoft.com/office/powerpoint/2010/main" val="143485390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C6105D-8D33-30B6-DED7-7AC0648B661B}"/>
              </a:ext>
            </a:extLst>
          </p:cNvPr>
          <p:cNvSpPr>
            <a:spLocks noGrp="1"/>
          </p:cNvSpPr>
          <p:nvPr>
            <p:ph type="title"/>
          </p:nvPr>
        </p:nvSpPr>
        <p:spPr/>
        <p:txBody>
          <a:bodyPr>
            <a:normAutofit fontScale="90000"/>
          </a:bodyPr>
          <a:lstStyle/>
          <a:p>
            <a:r>
              <a:rPr lang="en-GB" dirty="0"/>
              <a:t>Description of the uniform of employees of the Golden Spoon Ukraine uniform</a:t>
            </a:r>
          </a:p>
        </p:txBody>
      </p:sp>
      <p:sp>
        <p:nvSpPr>
          <p:cNvPr id="9" name="Content Placeholder 8">
            <a:extLst>
              <a:ext uri="{FF2B5EF4-FFF2-40B4-BE49-F238E27FC236}">
                <a16:creationId xmlns:a16="http://schemas.microsoft.com/office/drawing/2014/main" id="{98D3BE83-B6C0-9413-9770-A50996FBD212}"/>
              </a:ext>
            </a:extLst>
          </p:cNvPr>
          <p:cNvSpPr>
            <a:spLocks noGrp="1"/>
          </p:cNvSpPr>
          <p:nvPr>
            <p:ph idx="1"/>
          </p:nvPr>
        </p:nvSpPr>
        <p:spPr>
          <a:xfrm>
            <a:off x="4242391" y="2015734"/>
            <a:ext cx="7262221" cy="3450613"/>
          </a:xfrm>
        </p:spPr>
        <p:txBody>
          <a:bodyPr>
            <a:normAutofit/>
          </a:bodyPr>
          <a:lstStyle/>
          <a:p>
            <a:r>
              <a:rPr lang="en-GB" sz="2400" dirty="0">
                <a:latin typeface="Arial" panose="020B0604020202020204" pitchFamily="34" charset="0"/>
                <a:cs typeface="Arial" panose="020B0604020202020204" pitchFamily="34" charset="0"/>
              </a:rPr>
              <a:t>deep blue chef jacket with gold embroidery and Ukrainian patterns on the sleeves</a:t>
            </a:r>
          </a:p>
          <a:p>
            <a:r>
              <a:rPr lang="en-GB" sz="2400" dirty="0">
                <a:latin typeface="Arial" panose="020B0604020202020204" pitchFamily="34" charset="0"/>
                <a:cs typeface="Arial" panose="020B0604020202020204" pitchFamily="34" charset="0"/>
              </a:rPr>
              <a:t>a mustard-yellow apron</a:t>
            </a:r>
          </a:p>
          <a:p>
            <a:r>
              <a:rPr lang="en-GB" sz="2400" dirty="0">
                <a:latin typeface="Arial" panose="020B0604020202020204" pitchFamily="34" charset="0"/>
                <a:cs typeface="Arial" panose="020B0604020202020204" pitchFamily="34" charset="0"/>
              </a:rPr>
              <a:t>black trousers, </a:t>
            </a:r>
          </a:p>
          <a:p>
            <a:r>
              <a:rPr lang="en-GB" sz="2400" dirty="0">
                <a:latin typeface="Arial" panose="020B0604020202020204" pitchFamily="34" charset="0"/>
                <a:cs typeface="Arial" panose="020B0604020202020204" pitchFamily="34" charset="0"/>
              </a:rPr>
              <a:t>non-slip shoes, and a matching yellow chef cap. </a:t>
            </a:r>
            <a:endParaRPr lang="en-US" sz="2400" dirty="0">
              <a:latin typeface="Arial" panose="020B0604020202020204" pitchFamily="34" charset="0"/>
              <a:cs typeface="Arial" panose="020B0604020202020204" pitchFamily="34" charset="0"/>
            </a:endParaRPr>
          </a:p>
        </p:txBody>
      </p:sp>
      <p:pic>
        <p:nvPicPr>
          <p:cNvPr id="5" name="Content Placeholder 4" descr="A person wearing a blue shirt and yellow apron&#10;&#10;AI-generated content may be incorrect.">
            <a:extLst>
              <a:ext uri="{FF2B5EF4-FFF2-40B4-BE49-F238E27FC236}">
                <a16:creationId xmlns:a16="http://schemas.microsoft.com/office/drawing/2014/main" id="{9A3191B7-E189-D370-AC68-B7A9BB16B666}"/>
              </a:ext>
            </a:extLst>
          </p:cNvPr>
          <p:cNvPicPr>
            <a:picLocks noChangeAspect="1"/>
          </p:cNvPicPr>
          <p:nvPr/>
        </p:nvPicPr>
        <p:blipFill>
          <a:blip r:embed="rId2"/>
          <a:stretch>
            <a:fillRect/>
          </a:stretch>
        </p:blipFill>
        <p:spPr>
          <a:xfrm>
            <a:off x="986226" y="1848149"/>
            <a:ext cx="2928007" cy="4205332"/>
          </a:xfrm>
          <a:prstGeom prst="rect">
            <a:avLst/>
          </a:prstGeom>
        </p:spPr>
      </p:pic>
    </p:spTree>
    <p:extLst>
      <p:ext uri="{BB962C8B-B14F-4D97-AF65-F5344CB8AC3E}">
        <p14:creationId xmlns:p14="http://schemas.microsoft.com/office/powerpoint/2010/main" val="328512994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1F78E2-EAFE-AE2C-35B9-A1C18FCF434D}"/>
              </a:ext>
            </a:extLst>
          </p:cNvPr>
          <p:cNvSpPr>
            <a:spLocks noGrp="1"/>
          </p:cNvSpPr>
          <p:nvPr>
            <p:ph type="title"/>
          </p:nvPr>
        </p:nvSpPr>
        <p:spPr>
          <a:xfrm>
            <a:off x="1291079" y="387373"/>
            <a:ext cx="9603275" cy="1049235"/>
          </a:xfrm>
        </p:spPr>
        <p:txBody>
          <a:bodyPr>
            <a:normAutofit/>
          </a:bodyPr>
          <a:lstStyle/>
          <a:p>
            <a:pPr algn="l"/>
            <a:r>
              <a:rPr lang="en-GB" b="1" dirty="0">
                <a:latin typeface="Arial" panose="020B0604020202020204" pitchFamily="34" charset="0"/>
                <a:cs typeface="Arial" panose="020B0604020202020204" pitchFamily="34" charset="0"/>
              </a:rPr>
              <a:t>S</a:t>
            </a:r>
            <a:r>
              <a:rPr lang="en-GB" sz="3600" b="1" dirty="0">
                <a:latin typeface="Arial" panose="020B0604020202020204" pitchFamily="34" charset="0"/>
                <a:cs typeface="Arial" panose="020B0604020202020204" pitchFamily="34" charset="0"/>
              </a:rPr>
              <a:t>tructure golden spoon Ukraine</a:t>
            </a:r>
          </a:p>
        </p:txBody>
      </p:sp>
      <p:graphicFrame>
        <p:nvGraphicFramePr>
          <p:cNvPr id="7" name="Content Placeholder 6">
            <a:extLst>
              <a:ext uri="{FF2B5EF4-FFF2-40B4-BE49-F238E27FC236}">
                <a16:creationId xmlns:a16="http://schemas.microsoft.com/office/drawing/2014/main" id="{972EBC55-E98A-0039-A237-3246119CBB84}"/>
              </a:ext>
            </a:extLst>
          </p:cNvPr>
          <p:cNvGraphicFramePr>
            <a:graphicFrameLocks noGrp="1"/>
          </p:cNvGraphicFramePr>
          <p:nvPr>
            <p:ph idx="1"/>
            <p:extLst>
              <p:ext uri="{D42A27DB-BD31-4B8C-83A1-F6EECF244321}">
                <p14:modId xmlns:p14="http://schemas.microsoft.com/office/powerpoint/2010/main" val="1924016608"/>
              </p:ext>
            </p:extLst>
          </p:nvPr>
        </p:nvGraphicFramePr>
        <p:xfrm>
          <a:off x="1429710" y="1994859"/>
          <a:ext cx="9604375" cy="423582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Slide Number Placeholder 3">
            <a:extLst>
              <a:ext uri="{FF2B5EF4-FFF2-40B4-BE49-F238E27FC236}">
                <a16:creationId xmlns:a16="http://schemas.microsoft.com/office/drawing/2014/main" id="{A6085429-DA6B-D929-A9B1-EA640DF4F5BC}"/>
              </a:ext>
            </a:extLst>
          </p:cNvPr>
          <p:cNvSpPr>
            <a:spLocks noGrp="1"/>
          </p:cNvSpPr>
          <p:nvPr>
            <p:ph type="sldNum" sz="quarter" idx="12"/>
          </p:nvPr>
        </p:nvSpPr>
        <p:spPr/>
        <p:txBody>
          <a:bodyPr/>
          <a:lstStyle/>
          <a:p>
            <a:fld id="{C3F65BB1-9206-4D7F-97F9-47DCC7DC6334}" type="slidenum">
              <a:rPr lang="en-GB" smtClean="0"/>
              <a:pPr/>
              <a:t>5</a:t>
            </a:fld>
            <a:endParaRPr lang="en-GB" dirty="0"/>
          </a:p>
        </p:txBody>
      </p:sp>
    </p:spTree>
    <p:extLst>
      <p:ext uri="{BB962C8B-B14F-4D97-AF65-F5344CB8AC3E}">
        <p14:creationId xmlns:p14="http://schemas.microsoft.com/office/powerpoint/2010/main" val="364850480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B64F5224-38DF-9A0E-ED62-37C8785B3FBD}"/>
              </a:ext>
            </a:extLst>
          </p:cNvPr>
          <p:cNvSpPr txBox="1"/>
          <p:nvPr/>
        </p:nvSpPr>
        <p:spPr>
          <a:xfrm>
            <a:off x="0" y="159489"/>
            <a:ext cx="8048847" cy="563526"/>
          </a:xfrm>
          <a:prstGeom prst="rect">
            <a:avLst/>
          </a:prstGeom>
        </p:spPr>
        <p:txBody>
          <a:bodyPr vert="horz" lIns="91440" tIns="45720" rIns="91440" bIns="45720" rtlCol="0" anchor="t">
            <a:normAutofit/>
          </a:bodyPr>
          <a:lstStyle/>
          <a:p>
            <a:pPr defTabSz="914400">
              <a:lnSpc>
                <a:spcPct val="90000"/>
              </a:lnSpc>
              <a:spcBef>
                <a:spcPct val="0"/>
              </a:spcBef>
              <a:spcAft>
                <a:spcPts val="600"/>
              </a:spcAft>
            </a:pPr>
            <a:r>
              <a:rPr lang="en-US" sz="2500" b="1" cap="all" dirty="0">
                <a:latin typeface="Arial" panose="020B0604020202020204" pitchFamily="34" charset="0"/>
                <a:ea typeface="+mj-ea"/>
                <a:cs typeface="Arial" panose="020B0604020202020204" pitchFamily="34" charset="0"/>
              </a:rPr>
              <a:t>Legal Format and Management Structure</a:t>
            </a:r>
          </a:p>
          <a:p>
            <a:pPr defTabSz="914400">
              <a:lnSpc>
                <a:spcPct val="90000"/>
              </a:lnSpc>
              <a:spcBef>
                <a:spcPct val="0"/>
              </a:spcBef>
              <a:spcAft>
                <a:spcPts val="600"/>
              </a:spcAft>
            </a:pPr>
            <a:endParaRPr lang="en-US" sz="2500" cap="all" dirty="0">
              <a:latin typeface="+mj-lt"/>
              <a:ea typeface="+mj-ea"/>
              <a:cs typeface="+mj-cs"/>
            </a:endParaRPr>
          </a:p>
        </p:txBody>
      </p:sp>
      <p:sp>
        <p:nvSpPr>
          <p:cNvPr id="8" name="Content Placeholder 7">
            <a:extLst>
              <a:ext uri="{FF2B5EF4-FFF2-40B4-BE49-F238E27FC236}">
                <a16:creationId xmlns:a16="http://schemas.microsoft.com/office/drawing/2014/main" id="{EA12DD5B-0382-305C-D30B-4E68EF35407B}"/>
              </a:ext>
            </a:extLst>
          </p:cNvPr>
          <p:cNvSpPr>
            <a:spLocks noGrp="1"/>
          </p:cNvSpPr>
          <p:nvPr>
            <p:ph idx="1"/>
          </p:nvPr>
        </p:nvSpPr>
        <p:spPr>
          <a:xfrm>
            <a:off x="340242" y="563527"/>
            <a:ext cx="7772400" cy="6397109"/>
          </a:xfrm>
        </p:spPr>
        <p:txBody>
          <a:bodyPr>
            <a:noAutofit/>
          </a:bodyPr>
          <a:lstStyle/>
          <a:p>
            <a:pPr marL="0" indent="0">
              <a:buNone/>
            </a:pPr>
            <a:r>
              <a:rPr lang="en-GB" sz="2300" b="1" dirty="0">
                <a:latin typeface="Arial" panose="020B0604020202020204" pitchFamily="34" charset="0"/>
                <a:cs typeface="Arial" panose="020B0604020202020204" pitchFamily="34" charset="0"/>
              </a:rPr>
              <a:t>Organizational</a:t>
            </a:r>
            <a:r>
              <a:rPr lang="en-GB" sz="2300" b="1" dirty="0"/>
              <a:t> Structure</a:t>
            </a:r>
          </a:p>
          <a:p>
            <a:r>
              <a:rPr lang="en-GB" sz="2300" dirty="0"/>
              <a:t>Flat &amp; Centralized: Founder-led microbusiness</a:t>
            </a:r>
          </a:p>
          <a:p>
            <a:r>
              <a:rPr lang="en-GB" sz="2300" dirty="0"/>
              <a:t>Key Person: Tetiana Kovenia</a:t>
            </a:r>
          </a:p>
          <a:p>
            <a:r>
              <a:rPr lang="en-GB" sz="2300" dirty="0"/>
              <a:t>Roles: Owner, Manager, Sales Consultant, Delivery</a:t>
            </a:r>
          </a:p>
          <a:p>
            <a:r>
              <a:rPr lang="en-GB" sz="2300" dirty="0"/>
              <a:t>Staff: Two cooks planned</a:t>
            </a:r>
          </a:p>
          <a:p>
            <a:r>
              <a:rPr lang="en-GB" sz="2300" dirty="0"/>
              <a:t>Conclusion: Maximum control, ideal for startup phase</a:t>
            </a:r>
          </a:p>
          <a:p>
            <a:pPr marL="0" indent="0">
              <a:buNone/>
            </a:pPr>
            <a:r>
              <a:rPr lang="en-GB" sz="2300" dirty="0"/>
              <a:t> Legal Structure</a:t>
            </a:r>
          </a:p>
          <a:p>
            <a:r>
              <a:rPr lang="en-GB" sz="2300" dirty="0"/>
              <a:t>Sole Trader</a:t>
            </a:r>
          </a:p>
          <a:p>
            <a:r>
              <a:rPr lang="en-GB" sz="2300" dirty="0"/>
              <a:t>Easy setup via HMRC (Barrow &amp; Brown, 2012)</a:t>
            </a:r>
          </a:p>
          <a:p>
            <a:r>
              <a:rPr lang="en-GB" sz="2300" dirty="0"/>
              <a:t>Low admin &amp; startup costs</a:t>
            </a:r>
          </a:p>
          <a:p>
            <a:r>
              <a:rPr lang="en-GB" sz="2300" dirty="0"/>
              <a:t>Profits go directly to owner</a:t>
            </a:r>
          </a:p>
          <a:p>
            <a:r>
              <a:rPr lang="en-GB" sz="2300" dirty="0"/>
              <a:t>Action Required: Public &amp; product liability insurance</a:t>
            </a:r>
          </a:p>
        </p:txBody>
      </p:sp>
      <p:pic>
        <p:nvPicPr>
          <p:cNvPr id="32" name="Picture 31" descr="A dough on a wooden board&#10;&#10;AI-generated content may be incorrect.">
            <a:extLst>
              <a:ext uri="{FF2B5EF4-FFF2-40B4-BE49-F238E27FC236}">
                <a16:creationId xmlns:a16="http://schemas.microsoft.com/office/drawing/2014/main" id="{F06AA25D-4ED6-6B42-AE79-FEEFB5297EDE}"/>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7921256" y="1038305"/>
            <a:ext cx="4270744" cy="6294473"/>
          </a:xfrm>
          <a:prstGeom prst="rect">
            <a:avLst/>
          </a:prstGeom>
        </p:spPr>
      </p:pic>
    </p:spTree>
    <p:extLst>
      <p:ext uri="{BB962C8B-B14F-4D97-AF65-F5344CB8AC3E}">
        <p14:creationId xmlns:p14="http://schemas.microsoft.com/office/powerpoint/2010/main" val="41669405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619FB4DE-DBB1-0BF2-DBFA-00D692BAF33E}"/>
              </a:ext>
            </a:extLst>
          </p:cNvPr>
          <p:cNvSpPr txBox="1"/>
          <p:nvPr/>
        </p:nvSpPr>
        <p:spPr>
          <a:xfrm>
            <a:off x="838200" y="510760"/>
            <a:ext cx="11030712" cy="523220"/>
          </a:xfrm>
          <a:prstGeom prst="rect">
            <a:avLst/>
          </a:prstGeom>
          <a:no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GB" sz="2800" b="1" dirty="0"/>
              <a:t>PESTEL  Analysis Golden Spoon Ukraine </a:t>
            </a:r>
          </a:p>
        </p:txBody>
      </p:sp>
      <p:sp>
        <p:nvSpPr>
          <p:cNvPr id="3" name="TextBox 2">
            <a:extLst>
              <a:ext uri="{FF2B5EF4-FFF2-40B4-BE49-F238E27FC236}">
                <a16:creationId xmlns:a16="http://schemas.microsoft.com/office/drawing/2014/main" id="{85BF6541-B0FA-9297-3DE4-B13C722629AE}"/>
              </a:ext>
            </a:extLst>
          </p:cNvPr>
          <p:cNvSpPr txBox="1"/>
          <p:nvPr/>
        </p:nvSpPr>
        <p:spPr>
          <a:xfrm>
            <a:off x="88777" y="1212112"/>
            <a:ext cx="11975976" cy="4154984"/>
          </a:xfrm>
          <a:prstGeom prst="rect">
            <a:avLst/>
          </a:prstGeom>
          <a:noFill/>
        </p:spPr>
        <p:txBody>
          <a:bodyPr wrap="square" rtlCol="0">
            <a:spAutoFit/>
          </a:bodyPr>
          <a:lstStyle/>
          <a:p>
            <a:r>
              <a:rPr lang="en-GB" sz="2400" dirty="0">
                <a:latin typeface="Arial" panose="020B0604020202020204" pitchFamily="34" charset="0"/>
                <a:cs typeface="Arial" panose="020B0604020202020204" pitchFamily="34" charset="0"/>
              </a:rPr>
              <a:t>🔹 </a:t>
            </a:r>
            <a:r>
              <a:rPr lang="en-GB" sz="2400" b="1" dirty="0">
                <a:latin typeface="Arial" panose="020B0604020202020204" pitchFamily="34" charset="0"/>
                <a:cs typeface="Arial" panose="020B0604020202020204" pitchFamily="34" charset="0"/>
              </a:rPr>
              <a:t>Political</a:t>
            </a:r>
          </a:p>
          <a:p>
            <a:r>
              <a:rPr lang="en-GB" sz="2400" dirty="0">
                <a:latin typeface="Arial" panose="020B0604020202020204" pitchFamily="34" charset="0"/>
                <a:cs typeface="Arial" panose="020B0604020202020204" pitchFamily="34" charset="0"/>
              </a:rPr>
              <a:t>• 	Strict food safety laws → Ensure full FSA compliance (</a:t>
            </a:r>
            <a:r>
              <a:rPr lang="en-GB" sz="2400" dirty="0" err="1">
                <a:latin typeface="Arial" panose="020B0604020202020204" pitchFamily="34" charset="0"/>
                <a:cs typeface="Arial" panose="020B0604020202020204" pitchFamily="34" charset="0"/>
              </a:rPr>
              <a:t>labeling</a:t>
            </a:r>
            <a:r>
              <a:rPr lang="en-GB" sz="2400" dirty="0">
                <a:latin typeface="Arial" panose="020B0604020202020204" pitchFamily="34" charset="0"/>
                <a:cs typeface="Arial" panose="020B0604020202020204" pitchFamily="34" charset="0"/>
              </a:rPr>
              <a:t>, allergens, storage)</a:t>
            </a:r>
          </a:p>
          <a:p>
            <a:r>
              <a:rPr lang="en-GB" sz="2400" dirty="0">
                <a:latin typeface="Arial" panose="020B0604020202020204" pitchFamily="34" charset="0"/>
                <a:cs typeface="Arial" panose="020B0604020202020204" pitchFamily="34" charset="0"/>
              </a:rPr>
              <a:t>• 	Packaging regulations → Use recyclable materials to meet sustainability goals</a:t>
            </a:r>
          </a:p>
          <a:p>
            <a:r>
              <a:rPr lang="en-GB" sz="2400" dirty="0">
                <a:latin typeface="Arial" panose="020B0604020202020204" pitchFamily="34" charset="0"/>
                <a:cs typeface="Arial" panose="020B0604020202020204" pitchFamily="34" charset="0"/>
              </a:rPr>
              <a:t>• 	Labour laws &amp; wage increases → Budget carefully for staff costs</a:t>
            </a:r>
          </a:p>
          <a:p>
            <a:r>
              <a:rPr lang="en-GB" sz="2400" dirty="0">
                <a:latin typeface="Arial" panose="020B0604020202020204" pitchFamily="34" charset="0"/>
                <a:cs typeface="Arial" panose="020B0604020202020204" pitchFamily="34" charset="0"/>
              </a:rPr>
              <a:t>• 	Post-Brexit trade risks → Monitor tariffs/customs for Ukrainian ingredients</a:t>
            </a:r>
          </a:p>
          <a:p>
            <a:r>
              <a:rPr lang="en-GB" sz="2400" dirty="0">
                <a:latin typeface="Arial" panose="020B0604020202020204" pitchFamily="34" charset="0"/>
                <a:cs typeface="Arial" panose="020B0604020202020204" pitchFamily="34" charset="0"/>
              </a:rPr>
              <a:t>🔹 </a:t>
            </a:r>
            <a:r>
              <a:rPr lang="en-GB" sz="2400" b="1" dirty="0">
                <a:latin typeface="Arial" panose="020B0604020202020204" pitchFamily="34" charset="0"/>
                <a:cs typeface="Arial" panose="020B0604020202020204" pitchFamily="34" charset="0"/>
              </a:rPr>
              <a:t>Economic</a:t>
            </a:r>
          </a:p>
          <a:p>
            <a:r>
              <a:rPr lang="en-GB" sz="2400" dirty="0">
                <a:latin typeface="Arial" panose="020B0604020202020204" pitchFamily="34" charset="0"/>
                <a:cs typeface="Arial" panose="020B0604020202020204" pitchFamily="34" charset="0"/>
              </a:rPr>
              <a:t>• 	Growing frozen food market (£19.4B by 2025) → Leverage rising demand</a:t>
            </a:r>
          </a:p>
          <a:p>
            <a:r>
              <a:rPr lang="en-GB" sz="2400" dirty="0">
                <a:latin typeface="Arial" panose="020B0604020202020204" pitchFamily="34" charset="0"/>
                <a:cs typeface="Arial" panose="020B0604020202020204" pitchFamily="34" charset="0"/>
              </a:rPr>
              <a:t>• 	Consumer price sensitivity → Offer value packs &amp; budget-friendly options</a:t>
            </a:r>
          </a:p>
          <a:p>
            <a:r>
              <a:rPr lang="en-GB" sz="2400" dirty="0">
                <a:latin typeface="Arial" panose="020B0604020202020204" pitchFamily="34" charset="0"/>
                <a:cs typeface="Arial" panose="020B0604020202020204" pitchFamily="34" charset="0"/>
              </a:rPr>
              <a:t>🔹 </a:t>
            </a:r>
            <a:r>
              <a:rPr lang="en-GB" sz="2400" b="1" dirty="0">
                <a:latin typeface="Arial" panose="020B0604020202020204" pitchFamily="34" charset="0"/>
                <a:cs typeface="Arial" panose="020B0604020202020204" pitchFamily="34" charset="0"/>
              </a:rPr>
              <a:t>Sociocultural</a:t>
            </a:r>
          </a:p>
          <a:p>
            <a:r>
              <a:rPr lang="en-GB" sz="2400" dirty="0">
                <a:latin typeface="Arial" panose="020B0604020202020204" pitchFamily="34" charset="0"/>
                <a:cs typeface="Arial" panose="020B0604020202020204" pitchFamily="34" charset="0"/>
              </a:rPr>
              <a:t>• 	Interest in ethnic &amp; comfort foods → Emphasize authenticity &amp; cultural heritage</a:t>
            </a:r>
          </a:p>
          <a:p>
            <a:r>
              <a:rPr lang="en-GB" sz="2400" dirty="0">
                <a:latin typeface="Arial" panose="020B0604020202020204" pitchFamily="34" charset="0"/>
                <a:cs typeface="Arial" panose="020B0604020202020204" pitchFamily="34" charset="0"/>
              </a:rPr>
              <a:t>• 	Preference for fresh/organic → Highlight natural ingredients &amp; clean label</a:t>
            </a:r>
          </a:p>
        </p:txBody>
      </p:sp>
    </p:spTree>
    <p:extLst>
      <p:ext uri="{BB962C8B-B14F-4D97-AF65-F5344CB8AC3E}">
        <p14:creationId xmlns:p14="http://schemas.microsoft.com/office/powerpoint/2010/main" val="15242466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83A3C9-FAA9-11FC-F564-7848FF59101F}"/>
              </a:ext>
            </a:extLst>
          </p:cNvPr>
          <p:cNvSpPr>
            <a:spLocks noGrp="1"/>
          </p:cNvSpPr>
          <p:nvPr>
            <p:ph type="title"/>
          </p:nvPr>
        </p:nvSpPr>
        <p:spPr>
          <a:xfrm>
            <a:off x="1451579" y="804520"/>
            <a:ext cx="9603275" cy="587136"/>
          </a:xfrm>
        </p:spPr>
        <p:txBody>
          <a:bodyPr>
            <a:normAutofit fontScale="90000"/>
          </a:bodyPr>
          <a:lstStyle/>
          <a:p>
            <a:pPr marL="0" marR="0" lvl="0" indent="0" defTabSz="457200" rtl="0" eaLnBrk="1" fontAlgn="auto" latinLnBrk="0" hangingPunct="1">
              <a:lnSpc>
                <a:spcPct val="100000"/>
              </a:lnSpc>
              <a:spcBef>
                <a:spcPts val="0"/>
              </a:spcBef>
              <a:spcAft>
                <a:spcPts val="0"/>
              </a:spcAft>
              <a:tabLst/>
              <a:defRPr/>
            </a:pPr>
            <a:r>
              <a:rPr kumimoji="0" lang="en-GB" sz="2800" b="1" i="0" u="none" strike="noStrike" kern="1200" cap="none" spc="0" normalizeH="0" baseline="0" noProof="0" dirty="0">
                <a:ln>
                  <a:noFill/>
                </a:ln>
                <a:solidFill>
                  <a:prstClr val="black"/>
                </a:solidFill>
                <a:effectLst/>
                <a:uLnTx/>
                <a:uFillTx/>
                <a:latin typeface="Gill Sans MT" panose="020B0502020104020203"/>
                <a:ea typeface="+mn-ea"/>
                <a:cs typeface="+mn-cs"/>
              </a:rPr>
              <a:t>PESTEL  Analysis Golden Spoon Ukraine </a:t>
            </a:r>
            <a:br>
              <a:rPr kumimoji="0" lang="en-GB" sz="2800" b="1" i="0" u="none" strike="noStrike" kern="1200" cap="none" spc="0" normalizeH="0" baseline="0" noProof="0" dirty="0">
                <a:ln>
                  <a:noFill/>
                </a:ln>
                <a:solidFill>
                  <a:prstClr val="black"/>
                </a:solidFill>
                <a:effectLst/>
                <a:uLnTx/>
                <a:uFillTx/>
                <a:latin typeface="Gill Sans MT" panose="020B0502020104020203"/>
                <a:ea typeface="+mn-ea"/>
                <a:cs typeface="+mn-cs"/>
              </a:rPr>
            </a:br>
            <a:endParaRPr lang="en-GB" dirty="0"/>
          </a:p>
        </p:txBody>
      </p:sp>
      <p:sp>
        <p:nvSpPr>
          <p:cNvPr id="3" name="Content Placeholder 2">
            <a:extLst>
              <a:ext uri="{FF2B5EF4-FFF2-40B4-BE49-F238E27FC236}">
                <a16:creationId xmlns:a16="http://schemas.microsoft.com/office/drawing/2014/main" id="{56FB55AE-F1C7-CE37-E187-8E61903A13F2}"/>
              </a:ext>
            </a:extLst>
          </p:cNvPr>
          <p:cNvSpPr>
            <a:spLocks noGrp="1"/>
          </p:cNvSpPr>
          <p:nvPr>
            <p:ph idx="1"/>
          </p:nvPr>
        </p:nvSpPr>
        <p:spPr>
          <a:xfrm>
            <a:off x="310718" y="1509823"/>
            <a:ext cx="11310151" cy="4615769"/>
          </a:xfrm>
        </p:spPr>
        <p:txBody>
          <a:bodyPr>
            <a:normAutofit fontScale="92500"/>
          </a:bodyPr>
          <a:lstStyle/>
          <a:p>
            <a:pPr marL="0" marR="0" lvl="0" indent="0" defTabSz="457200" fontAlgn="auto">
              <a:lnSpc>
                <a:spcPct val="100000"/>
              </a:lnSpc>
              <a:spcBef>
                <a:spcPts val="0"/>
              </a:spcBef>
              <a:spcAft>
                <a:spcPts val="0"/>
              </a:spcAft>
              <a:buClrTx/>
              <a:buSzTx/>
              <a:buFontTx/>
              <a:buNone/>
              <a:tabLst/>
              <a:defRPr/>
            </a:pPr>
            <a:r>
              <a:rPr lang="en-GB" sz="2400" dirty="0">
                <a:latin typeface="Arial" panose="020B0604020202020204" pitchFamily="34" charset="0"/>
                <a:cs typeface="Arial" panose="020B0604020202020204" pitchFamily="34" charset="0"/>
              </a:rPr>
              <a:t>🔹 </a:t>
            </a:r>
            <a:r>
              <a:rPr lang="en-GB" sz="2600" b="1" dirty="0">
                <a:latin typeface="Arial" panose="020B0604020202020204" pitchFamily="34" charset="0"/>
                <a:cs typeface="Arial" panose="020B0604020202020204" pitchFamily="34" charset="0"/>
              </a:rPr>
              <a:t>Technological</a:t>
            </a:r>
          </a:p>
          <a:p>
            <a:pPr marL="0" marR="0" lvl="0" indent="0" defTabSz="457200" fontAlgn="auto">
              <a:lnSpc>
                <a:spcPct val="100000"/>
              </a:lnSpc>
              <a:spcBef>
                <a:spcPts val="0"/>
              </a:spcBef>
              <a:spcAft>
                <a:spcPts val="0"/>
              </a:spcAft>
              <a:buClrTx/>
              <a:buSzTx/>
              <a:buFontTx/>
              <a:buNone/>
              <a:tabLst/>
              <a:defRPr/>
            </a:pPr>
            <a:r>
              <a:rPr lang="en-GB" sz="2600" dirty="0">
                <a:latin typeface="Arial" panose="020B0604020202020204" pitchFamily="34" charset="0"/>
                <a:cs typeface="Arial" panose="020B0604020202020204" pitchFamily="34" charset="0"/>
              </a:rPr>
              <a:t>• 	Freezing tech &amp; e-commerce growth → Invest in quality preservation &amp; online ordering</a:t>
            </a:r>
          </a:p>
          <a:p>
            <a:pPr marL="0" marR="0" lvl="0" indent="0" defTabSz="457200" fontAlgn="auto">
              <a:lnSpc>
                <a:spcPct val="100000"/>
              </a:lnSpc>
              <a:spcBef>
                <a:spcPts val="0"/>
              </a:spcBef>
              <a:spcAft>
                <a:spcPts val="0"/>
              </a:spcAft>
              <a:buClrTx/>
              <a:buSzTx/>
              <a:buFontTx/>
              <a:buNone/>
              <a:tabLst/>
              <a:defRPr/>
            </a:pPr>
            <a:r>
              <a:rPr lang="en-GB" sz="2600" dirty="0">
                <a:latin typeface="Arial" panose="020B0604020202020204" pitchFamily="34" charset="0"/>
                <a:cs typeface="Arial" panose="020B0604020202020204" pitchFamily="34" charset="0"/>
              </a:rPr>
              <a:t>• 	High setup costs → Prioritize scalable, cost-effective tech solutions</a:t>
            </a:r>
          </a:p>
          <a:p>
            <a:pPr marL="0" marR="0" lvl="0" indent="0" defTabSz="457200" fontAlgn="auto">
              <a:lnSpc>
                <a:spcPct val="100000"/>
              </a:lnSpc>
              <a:spcBef>
                <a:spcPts val="0"/>
              </a:spcBef>
              <a:spcAft>
                <a:spcPts val="0"/>
              </a:spcAft>
              <a:buClrTx/>
              <a:buSzTx/>
              <a:buFontTx/>
              <a:buNone/>
              <a:tabLst/>
              <a:defRPr/>
            </a:pPr>
            <a:r>
              <a:rPr lang="en-GB" sz="2600" dirty="0">
                <a:latin typeface="Arial" panose="020B0604020202020204" pitchFamily="34" charset="0"/>
                <a:cs typeface="Arial" panose="020B0604020202020204" pitchFamily="34" charset="0"/>
              </a:rPr>
              <a:t>🔹 </a:t>
            </a:r>
            <a:r>
              <a:rPr lang="en-GB" sz="2600" b="1" dirty="0">
                <a:latin typeface="Arial" panose="020B0604020202020204" pitchFamily="34" charset="0"/>
                <a:cs typeface="Arial" panose="020B0604020202020204" pitchFamily="34" charset="0"/>
              </a:rPr>
              <a:t>Legal</a:t>
            </a:r>
          </a:p>
          <a:p>
            <a:pPr marL="0" marR="0" lvl="0" indent="0" defTabSz="457200" fontAlgn="auto">
              <a:lnSpc>
                <a:spcPct val="100000"/>
              </a:lnSpc>
              <a:spcBef>
                <a:spcPts val="0"/>
              </a:spcBef>
              <a:spcAft>
                <a:spcPts val="0"/>
              </a:spcAft>
              <a:buClrTx/>
              <a:buSzTx/>
              <a:buFontTx/>
              <a:buNone/>
              <a:tabLst/>
              <a:defRPr/>
            </a:pPr>
            <a:r>
              <a:rPr lang="en-GB" sz="2600" dirty="0">
                <a:latin typeface="Arial" panose="020B0604020202020204" pitchFamily="34" charset="0"/>
                <a:cs typeface="Arial" panose="020B0604020202020204" pitchFamily="34" charset="0"/>
              </a:rPr>
              <a:t>• 	Strict hygiene &amp; </a:t>
            </a:r>
            <a:r>
              <a:rPr lang="en-GB" sz="2600" dirty="0" err="1">
                <a:latin typeface="Arial" panose="020B0604020202020204" pitchFamily="34" charset="0"/>
                <a:cs typeface="Arial" panose="020B0604020202020204" pitchFamily="34" charset="0"/>
              </a:rPr>
              <a:t>labeling</a:t>
            </a:r>
            <a:r>
              <a:rPr lang="en-GB" sz="2600" dirty="0">
                <a:latin typeface="Arial" panose="020B0604020202020204" pitchFamily="34" charset="0"/>
                <a:cs typeface="Arial" panose="020B0604020202020204" pitchFamily="34" charset="0"/>
              </a:rPr>
              <a:t> laws → Maintain rigorous quality control &amp; staff training</a:t>
            </a:r>
          </a:p>
          <a:p>
            <a:pPr marL="0" marR="0" lvl="0" indent="0" defTabSz="457200" fontAlgn="auto">
              <a:lnSpc>
                <a:spcPct val="100000"/>
              </a:lnSpc>
              <a:spcBef>
                <a:spcPts val="0"/>
              </a:spcBef>
              <a:spcAft>
                <a:spcPts val="0"/>
              </a:spcAft>
              <a:buClrTx/>
              <a:buSzTx/>
              <a:buFontTx/>
              <a:buNone/>
              <a:tabLst/>
              <a:defRPr/>
            </a:pPr>
            <a:r>
              <a:rPr lang="en-GB" sz="2600" dirty="0">
                <a:latin typeface="Arial" panose="020B0604020202020204" pitchFamily="34" charset="0"/>
                <a:cs typeface="Arial" panose="020B0604020202020204" pitchFamily="34" charset="0"/>
              </a:rPr>
              <a:t>• 	Food safety standards → Build trust through compliance</a:t>
            </a:r>
          </a:p>
          <a:p>
            <a:pPr marL="0" marR="0" lvl="0" indent="0" defTabSz="457200" fontAlgn="auto">
              <a:lnSpc>
                <a:spcPct val="100000"/>
              </a:lnSpc>
              <a:spcBef>
                <a:spcPts val="0"/>
              </a:spcBef>
              <a:spcAft>
                <a:spcPts val="0"/>
              </a:spcAft>
              <a:buClrTx/>
              <a:buSzTx/>
              <a:buFontTx/>
              <a:buNone/>
              <a:tabLst/>
              <a:defRPr/>
            </a:pPr>
            <a:r>
              <a:rPr lang="en-GB" sz="2600" dirty="0">
                <a:latin typeface="Arial" panose="020B0604020202020204" pitchFamily="34" charset="0"/>
                <a:cs typeface="Arial" panose="020B0604020202020204" pitchFamily="34" charset="0"/>
              </a:rPr>
              <a:t>🔹 </a:t>
            </a:r>
            <a:r>
              <a:rPr lang="en-GB" sz="2600" b="1" dirty="0">
                <a:latin typeface="Arial" panose="020B0604020202020204" pitchFamily="34" charset="0"/>
                <a:cs typeface="Arial" panose="020B0604020202020204" pitchFamily="34" charset="0"/>
              </a:rPr>
              <a:t>Environmental</a:t>
            </a:r>
          </a:p>
          <a:p>
            <a:pPr marL="0" marR="0" lvl="0" indent="0" defTabSz="457200" fontAlgn="auto">
              <a:lnSpc>
                <a:spcPct val="100000"/>
              </a:lnSpc>
              <a:spcBef>
                <a:spcPts val="0"/>
              </a:spcBef>
              <a:spcAft>
                <a:spcPts val="0"/>
              </a:spcAft>
              <a:buClrTx/>
              <a:buSzTx/>
              <a:buFontTx/>
              <a:buNone/>
              <a:tabLst/>
              <a:defRPr/>
            </a:pPr>
            <a:r>
              <a:rPr lang="en-GB" sz="2600" dirty="0">
                <a:latin typeface="Arial" panose="020B0604020202020204" pitchFamily="34" charset="0"/>
                <a:cs typeface="Arial" panose="020B0604020202020204" pitchFamily="34" charset="0"/>
              </a:rPr>
              <a:t>• 	Sustainable packaging demand → Use recyclable materials</a:t>
            </a:r>
          </a:p>
          <a:p>
            <a:pPr marL="0" marR="0" lvl="0" indent="0" defTabSz="457200" fontAlgn="auto">
              <a:lnSpc>
                <a:spcPct val="100000"/>
              </a:lnSpc>
              <a:spcBef>
                <a:spcPts val="0"/>
              </a:spcBef>
              <a:spcAft>
                <a:spcPts val="0"/>
              </a:spcAft>
              <a:buClrTx/>
              <a:buSzTx/>
              <a:buFontTx/>
              <a:buNone/>
              <a:tabLst/>
              <a:defRPr/>
            </a:pPr>
            <a:r>
              <a:rPr lang="en-GB" sz="2600" dirty="0">
                <a:latin typeface="Arial" panose="020B0604020202020204" pitchFamily="34" charset="0"/>
                <a:cs typeface="Arial" panose="020B0604020202020204" pitchFamily="34" charset="0"/>
              </a:rPr>
              <a:t>• 	Carbon footprint concerns → Optimize delivery &amp; promote low-waste cooking</a:t>
            </a:r>
            <a:br>
              <a:rPr lang="en-GB" sz="2400" dirty="0">
                <a:latin typeface="Arial" panose="020B0604020202020204" pitchFamily="34" charset="0"/>
                <a:cs typeface="Arial" panose="020B0604020202020204" pitchFamily="34" charset="0"/>
              </a:rPr>
            </a:br>
            <a:endParaRPr lang="en-GB" sz="2400" dirty="0">
              <a:latin typeface="Arial" panose="020B060402020202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93481378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group of people holding up a trophy&#10;&#10;AI-generated content may be incorrect.">
            <a:extLst>
              <a:ext uri="{FF2B5EF4-FFF2-40B4-BE49-F238E27FC236}">
                <a16:creationId xmlns:a16="http://schemas.microsoft.com/office/drawing/2014/main" id="{4ACF1DA2-8EFF-FAAA-2B8F-3A63D683AE2C}"/>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7581900" y="2393811"/>
            <a:ext cx="4610100" cy="3238500"/>
          </a:xfrm>
          <a:prstGeom prst="rect">
            <a:avLst/>
          </a:prstGeom>
        </p:spPr>
      </p:pic>
      <p:sp>
        <p:nvSpPr>
          <p:cNvPr id="5" name="TextBox 4">
            <a:extLst>
              <a:ext uri="{FF2B5EF4-FFF2-40B4-BE49-F238E27FC236}">
                <a16:creationId xmlns:a16="http://schemas.microsoft.com/office/drawing/2014/main" id="{9F5A45F0-7B5F-7F61-1435-A86A4116FADE}"/>
              </a:ext>
            </a:extLst>
          </p:cNvPr>
          <p:cNvSpPr txBox="1"/>
          <p:nvPr/>
        </p:nvSpPr>
        <p:spPr>
          <a:xfrm>
            <a:off x="1527079" y="179963"/>
            <a:ext cx="9669470" cy="461665"/>
          </a:xfrm>
          <a:prstGeom prst="rect">
            <a:avLst/>
          </a:prstGeom>
          <a:noFill/>
        </p:spPr>
        <p:txBody>
          <a:bodyPr wrap="square">
            <a:spAutoFit/>
          </a:bodyPr>
          <a:lstStyle/>
          <a:p>
            <a:r>
              <a:rPr lang="en-GB" sz="2400" b="1" dirty="0">
                <a:latin typeface="Arial" panose="020B0604020202020204" pitchFamily="34" charset="0"/>
                <a:cs typeface="Arial" panose="020B0604020202020204" pitchFamily="34" charset="0"/>
              </a:rPr>
              <a:t>Target Market &amp; Marketing Strategy – Golden Spoon Ukraine</a:t>
            </a:r>
          </a:p>
        </p:txBody>
      </p:sp>
      <p:sp>
        <p:nvSpPr>
          <p:cNvPr id="7" name="TextBox 6">
            <a:extLst>
              <a:ext uri="{FF2B5EF4-FFF2-40B4-BE49-F238E27FC236}">
                <a16:creationId xmlns:a16="http://schemas.microsoft.com/office/drawing/2014/main" id="{FC1C80F8-3025-B4F5-0D1F-C95AA12D8A62}"/>
              </a:ext>
            </a:extLst>
          </p:cNvPr>
          <p:cNvSpPr txBox="1"/>
          <p:nvPr/>
        </p:nvSpPr>
        <p:spPr>
          <a:xfrm>
            <a:off x="531628" y="1225689"/>
            <a:ext cx="11660372" cy="5632311"/>
          </a:xfrm>
          <a:prstGeom prst="rect">
            <a:avLst/>
          </a:prstGeom>
          <a:noFill/>
        </p:spPr>
        <p:txBody>
          <a:bodyPr wrap="square">
            <a:spAutoFit/>
          </a:bodyPr>
          <a:lstStyle/>
          <a:p>
            <a:r>
              <a:rPr lang="en-GB" sz="2400" b="1" dirty="0">
                <a:latin typeface="Arial" panose="020B0604020202020204" pitchFamily="34" charset="0"/>
                <a:cs typeface="Arial" panose="020B0604020202020204" pitchFamily="34" charset="0"/>
              </a:rPr>
              <a:t>Target Segments</a:t>
            </a:r>
          </a:p>
          <a:p>
            <a:r>
              <a:rPr lang="en-GB" sz="2400" dirty="0">
                <a:latin typeface="Arial" panose="020B0604020202020204" pitchFamily="34" charset="0"/>
                <a:cs typeface="Arial" panose="020B0604020202020204" pitchFamily="34" charset="0"/>
              </a:rPr>
              <a:t>• 	Busy Professionals &amp; Families (25–55, mid/high income)</a:t>
            </a:r>
          </a:p>
          <a:p>
            <a:r>
              <a:rPr lang="en-GB" sz="2400" dirty="0">
                <a:latin typeface="Arial" panose="020B0604020202020204" pitchFamily="34" charset="0"/>
                <a:cs typeface="Arial" panose="020B0604020202020204" pitchFamily="34" charset="0"/>
              </a:rPr>
              <a:t>• 	Diaspora Community • 	Health‑Conscious &amp; Food Explorers</a:t>
            </a:r>
          </a:p>
          <a:p>
            <a:r>
              <a:rPr lang="en-GB" sz="2400" dirty="0">
                <a:latin typeface="Arial" panose="020B0604020202020204" pitchFamily="34" charset="0"/>
                <a:cs typeface="Arial" panose="020B0604020202020204" pitchFamily="34" charset="0"/>
              </a:rPr>
              <a:t> </a:t>
            </a:r>
            <a:r>
              <a:rPr lang="en-GB" sz="2400" b="1" dirty="0">
                <a:latin typeface="Arial" panose="020B0604020202020204" pitchFamily="34" charset="0"/>
                <a:cs typeface="Arial" panose="020B0604020202020204" pitchFamily="34" charset="0"/>
              </a:rPr>
              <a:t>Unique Selling Points</a:t>
            </a:r>
          </a:p>
          <a:p>
            <a:r>
              <a:rPr lang="en-GB" sz="2400" dirty="0">
                <a:latin typeface="Arial" panose="020B0604020202020204" pitchFamily="34" charset="0"/>
                <a:cs typeface="Arial" panose="020B0604020202020204" pitchFamily="34" charset="0"/>
              </a:rPr>
              <a:t>• 	Authentic Ukrainian recipes &amp; heritage branding</a:t>
            </a:r>
          </a:p>
          <a:p>
            <a:r>
              <a:rPr lang="en-GB" sz="2400" dirty="0">
                <a:latin typeface="Arial" panose="020B0604020202020204" pitchFamily="34" charset="0"/>
                <a:cs typeface="Arial" panose="020B0604020202020204" pitchFamily="34" charset="0"/>
              </a:rPr>
              <a:t>• 	Natural, additive‑free ingredients (clean label)</a:t>
            </a:r>
          </a:p>
          <a:p>
            <a:r>
              <a:rPr lang="en-GB" sz="2400" dirty="0">
                <a:latin typeface="Arial" panose="020B0604020202020204" pitchFamily="34" charset="0"/>
                <a:cs typeface="Arial" panose="020B0604020202020204" pitchFamily="34" charset="0"/>
              </a:rPr>
              <a:t>• 	Premium frozen meals with quick preparation</a:t>
            </a:r>
          </a:p>
          <a:p>
            <a:r>
              <a:rPr lang="en-GB" sz="2400" dirty="0">
                <a:latin typeface="Arial" panose="020B0604020202020204" pitchFamily="34" charset="0"/>
                <a:cs typeface="Arial" panose="020B0604020202020204" pitchFamily="34" charset="0"/>
              </a:rPr>
              <a:t>• 	Affordable value packs + premium options</a:t>
            </a:r>
          </a:p>
          <a:p>
            <a:r>
              <a:rPr lang="en-GB" sz="2400" b="1" dirty="0">
                <a:latin typeface="Arial" panose="020B0604020202020204" pitchFamily="34" charset="0"/>
                <a:cs typeface="Arial" panose="020B0604020202020204" pitchFamily="34" charset="0"/>
              </a:rPr>
              <a:t> Marketing Strategies</a:t>
            </a:r>
          </a:p>
          <a:p>
            <a:r>
              <a:rPr lang="en-GB" sz="2400" dirty="0">
                <a:latin typeface="Arial" panose="020B0604020202020204" pitchFamily="34" charset="0"/>
                <a:cs typeface="Arial" panose="020B0604020202020204" pitchFamily="34" charset="0"/>
              </a:rPr>
              <a:t>• 	Social Media: appetizing photos, behind‑the‑scenes videos, </a:t>
            </a:r>
          </a:p>
          <a:p>
            <a:r>
              <a:rPr lang="en-GB" sz="2400" dirty="0">
                <a:latin typeface="Arial" panose="020B0604020202020204" pitchFamily="34" charset="0"/>
                <a:cs typeface="Arial" panose="020B0604020202020204" pitchFamily="34" charset="0"/>
              </a:rPr>
              <a:t>cultural storytelling</a:t>
            </a:r>
          </a:p>
          <a:p>
            <a:r>
              <a:rPr lang="en-GB" sz="2400" dirty="0">
                <a:latin typeface="Arial" panose="020B0604020202020204" pitchFamily="34" charset="0"/>
                <a:cs typeface="Arial" panose="020B0604020202020204" pitchFamily="34" charset="0"/>
              </a:rPr>
              <a:t>• 	Partnerships: bloggers &amp; diaspora opinion leaders for trusted</a:t>
            </a:r>
          </a:p>
          <a:p>
            <a:r>
              <a:rPr lang="en-GB" sz="2400" dirty="0">
                <a:latin typeface="Arial" panose="020B0604020202020204" pitchFamily="34" charset="0"/>
                <a:cs typeface="Arial" panose="020B0604020202020204" pitchFamily="34" charset="0"/>
              </a:rPr>
              <a:t> reviews</a:t>
            </a:r>
          </a:p>
          <a:p>
            <a:r>
              <a:rPr lang="en-GB" sz="2400" dirty="0">
                <a:latin typeface="Arial" panose="020B0604020202020204" pitchFamily="34" charset="0"/>
                <a:cs typeface="Arial" panose="020B0604020202020204" pitchFamily="34" charset="0"/>
              </a:rPr>
              <a:t>• 	Promotions: first‑order discounts, family bundles, UGC contests</a:t>
            </a:r>
          </a:p>
          <a:p>
            <a:r>
              <a:rPr lang="en-GB" sz="2400" dirty="0">
                <a:latin typeface="Arial" panose="020B0604020202020204" pitchFamily="34" charset="0"/>
                <a:cs typeface="Arial" panose="020B0604020202020204" pitchFamily="34" charset="0"/>
              </a:rPr>
              <a:t>• 	Events: tastings at local farmers’ markets &amp; fairs</a:t>
            </a:r>
          </a:p>
        </p:txBody>
      </p:sp>
    </p:spTree>
    <p:extLst>
      <p:ext uri="{BB962C8B-B14F-4D97-AF65-F5344CB8AC3E}">
        <p14:creationId xmlns:p14="http://schemas.microsoft.com/office/powerpoint/2010/main" val="396075985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F5C136-322A-AC7A-BDEF-843CC27B79E2}"/>
              </a:ext>
            </a:extLst>
          </p:cNvPr>
          <p:cNvSpPr>
            <a:spLocks noGrp="1"/>
          </p:cNvSpPr>
          <p:nvPr>
            <p:ph type="title"/>
          </p:nvPr>
        </p:nvSpPr>
        <p:spPr>
          <a:xfrm>
            <a:off x="1669313" y="624110"/>
            <a:ext cx="9835300" cy="651797"/>
          </a:xfrm>
        </p:spPr>
        <p:txBody>
          <a:bodyPr>
            <a:noAutofit/>
          </a:bodyPr>
          <a:lstStyle/>
          <a:p>
            <a:pPr marL="342900" marR="0" lvl="0" indent="-342900" algn="ctr" defTabSz="457200" rtl="0" eaLnBrk="1" fontAlgn="auto" latinLnBrk="0" hangingPunct="1">
              <a:lnSpc>
                <a:spcPct val="100000"/>
              </a:lnSpc>
              <a:spcBef>
                <a:spcPts val="1000"/>
              </a:spcBef>
              <a:spcAft>
                <a:spcPts val="0"/>
              </a:spcAft>
              <a:tabLst/>
              <a:defRPr/>
            </a:pPr>
            <a:r>
              <a:rPr kumimoji="0" lang="en-GB" sz="3200" b="1" i="0" u="none" strike="noStrike" kern="1200" cap="none" spc="0" normalizeH="0" baseline="0" noProof="0" dirty="0">
                <a:ln>
                  <a:noFill/>
                </a:ln>
                <a:solidFill>
                  <a:prstClr val="black">
                    <a:lumMod val="75000"/>
                    <a:lumOff val="25000"/>
                  </a:prstClr>
                </a:solidFill>
                <a:effectLst/>
                <a:uLnTx/>
                <a:uFillTx/>
                <a:latin typeface="Arial" panose="020B0604020202020204" pitchFamily="34" charset="0"/>
                <a:ea typeface="+mn-ea"/>
                <a:cs typeface="Arial" panose="020B0604020202020204" pitchFamily="34" charset="0"/>
              </a:rPr>
              <a:t>Funding &amp; Financial Plan – Golden Spoon Ukraine</a:t>
            </a:r>
            <a:endParaRPr lang="en-GB" sz="3200" b="1"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0C4386D0-88E9-D40E-C8EA-18016171BA9D}"/>
              </a:ext>
            </a:extLst>
          </p:cNvPr>
          <p:cNvSpPr>
            <a:spLocks noGrp="1"/>
          </p:cNvSpPr>
          <p:nvPr>
            <p:ph idx="1"/>
          </p:nvPr>
        </p:nvSpPr>
        <p:spPr>
          <a:xfrm>
            <a:off x="1010093" y="2133599"/>
            <a:ext cx="11036595" cy="4596809"/>
          </a:xfrm>
        </p:spPr>
        <p:txBody>
          <a:bodyPr>
            <a:noAutofit/>
          </a:bodyPr>
          <a:lstStyle/>
          <a:p>
            <a:pPr marL="0" indent="0">
              <a:buNone/>
            </a:pPr>
            <a:r>
              <a:rPr lang="en-GB" sz="2400" b="1" dirty="0">
                <a:latin typeface="Arial" panose="020B0604020202020204" pitchFamily="34" charset="0"/>
                <a:cs typeface="Arial" panose="020B0604020202020204" pitchFamily="34" charset="0"/>
              </a:rPr>
              <a:t>Funding Requirement</a:t>
            </a:r>
          </a:p>
          <a:p>
            <a:r>
              <a:rPr lang="en-GB" sz="2400" dirty="0"/>
              <a:t>• 	</a:t>
            </a:r>
            <a:r>
              <a:rPr lang="en-GB" sz="2400" dirty="0">
                <a:latin typeface="Arial" panose="020B0604020202020204" pitchFamily="34" charset="0"/>
                <a:cs typeface="Arial" panose="020B0604020202020204" pitchFamily="34" charset="0"/>
              </a:rPr>
              <a:t>Total Funding Sought: £45,000 (personal capital already allocated)</a:t>
            </a:r>
          </a:p>
          <a:p>
            <a:pPr marL="0" indent="0">
              <a:buNone/>
            </a:pPr>
            <a:r>
              <a:rPr lang="en-GB" sz="2400" dirty="0"/>
              <a:t> </a:t>
            </a:r>
            <a:r>
              <a:rPr lang="en-GB" sz="2400" b="1" dirty="0">
                <a:latin typeface="Arial" panose="020B0604020202020204" pitchFamily="34" charset="0"/>
                <a:cs typeface="Arial" panose="020B0604020202020204" pitchFamily="34" charset="0"/>
              </a:rPr>
              <a:t>Allocation of Funds</a:t>
            </a:r>
          </a:p>
          <a:p>
            <a:r>
              <a:rPr lang="en-GB" sz="2400" dirty="0"/>
              <a:t>• 	</a:t>
            </a:r>
            <a:r>
              <a:rPr lang="en-GB" sz="2400" dirty="0">
                <a:latin typeface="Arial" panose="020B0604020202020204" pitchFamily="34" charset="0"/>
                <a:cs typeface="Arial" panose="020B0604020202020204" pitchFamily="34" charset="0"/>
              </a:rPr>
              <a:t>Startup Costs: £15,000</a:t>
            </a:r>
          </a:p>
          <a:p>
            <a:r>
              <a:rPr lang="en-GB" sz="2400" dirty="0">
                <a:latin typeface="Arial" panose="020B0604020202020204" pitchFamily="34" charset="0"/>
                <a:cs typeface="Arial" panose="020B0604020202020204" pitchFamily="34" charset="0"/>
              </a:rPr>
              <a:t>• 	Equipment, branding, initial stock, licenses</a:t>
            </a:r>
          </a:p>
          <a:p>
            <a:r>
              <a:rPr lang="en-GB" sz="2400" dirty="0">
                <a:latin typeface="Arial" panose="020B0604020202020204" pitchFamily="34" charset="0"/>
                <a:cs typeface="Arial" panose="020B0604020202020204" pitchFamily="34" charset="0"/>
              </a:rPr>
              <a:t>• 	Fixed Costs: £18,000</a:t>
            </a:r>
          </a:p>
          <a:p>
            <a:r>
              <a:rPr lang="en-GB" sz="2400" dirty="0">
                <a:latin typeface="Arial" panose="020B0604020202020204" pitchFamily="34" charset="0"/>
                <a:cs typeface="Arial" panose="020B0604020202020204" pitchFamily="34" charset="0"/>
              </a:rPr>
              <a:t>• 	Rent, insurance, utilities, salaries</a:t>
            </a:r>
          </a:p>
          <a:p>
            <a:r>
              <a:rPr lang="en-GB" sz="2400" dirty="0">
                <a:latin typeface="Arial" panose="020B0604020202020204" pitchFamily="34" charset="0"/>
                <a:cs typeface="Arial" panose="020B0604020202020204" pitchFamily="34" charset="0"/>
              </a:rPr>
              <a:t>• 	Variable Costs: £12,000</a:t>
            </a:r>
          </a:p>
          <a:p>
            <a:r>
              <a:rPr lang="en-GB" sz="2400" dirty="0">
                <a:latin typeface="Arial" panose="020B0604020202020204" pitchFamily="34" charset="0"/>
                <a:cs typeface="Arial" panose="020B0604020202020204" pitchFamily="34" charset="0"/>
              </a:rPr>
              <a:t>• 	Ingredients, packaging, delivery, marketing</a:t>
            </a:r>
          </a:p>
        </p:txBody>
      </p:sp>
    </p:spTree>
    <p:extLst>
      <p:ext uri="{BB962C8B-B14F-4D97-AF65-F5344CB8AC3E}">
        <p14:creationId xmlns:p14="http://schemas.microsoft.com/office/powerpoint/2010/main" val="383955823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D4B553-FC14-E678-AABA-0E72AD0699AF}"/>
              </a:ext>
            </a:extLst>
          </p:cNvPr>
          <p:cNvSpPr>
            <a:spLocks noGrp="1"/>
          </p:cNvSpPr>
          <p:nvPr>
            <p:ph type="title"/>
          </p:nvPr>
        </p:nvSpPr>
        <p:spPr>
          <a:xfrm>
            <a:off x="1423344" y="230706"/>
            <a:ext cx="8911687" cy="492309"/>
          </a:xfrm>
        </p:spPr>
        <p:txBody>
          <a:bodyPr>
            <a:normAutofit fontScale="90000"/>
          </a:bodyPr>
          <a:lstStyle/>
          <a:p>
            <a:endParaRPr lang="en-GB" dirty="0"/>
          </a:p>
        </p:txBody>
      </p:sp>
      <p:graphicFrame>
        <p:nvGraphicFramePr>
          <p:cNvPr id="4" name="Content Placeholder 3">
            <a:extLst>
              <a:ext uri="{FF2B5EF4-FFF2-40B4-BE49-F238E27FC236}">
                <a16:creationId xmlns:a16="http://schemas.microsoft.com/office/drawing/2014/main" id="{7B365023-0547-DA47-28C0-8335E04B16F5}"/>
              </a:ext>
            </a:extLst>
          </p:cNvPr>
          <p:cNvGraphicFramePr>
            <a:graphicFrameLocks noGrp="1"/>
          </p:cNvGraphicFramePr>
          <p:nvPr>
            <p:ph idx="1"/>
            <p:extLst>
              <p:ext uri="{D42A27DB-BD31-4B8C-83A1-F6EECF244321}">
                <p14:modId xmlns:p14="http://schemas.microsoft.com/office/powerpoint/2010/main" val="153267108"/>
              </p:ext>
            </p:extLst>
          </p:nvPr>
        </p:nvGraphicFramePr>
        <p:xfrm>
          <a:off x="5241851" y="945204"/>
          <a:ext cx="6698511" cy="5768723"/>
        </p:xfrm>
        <a:graphic>
          <a:graphicData uri="http://schemas.openxmlformats.org/drawingml/2006/table">
            <a:tbl>
              <a:tblPr firstRow="1" firstCol="1" bandRow="1"/>
              <a:tblGrid>
                <a:gridCol w="4684593">
                  <a:extLst>
                    <a:ext uri="{9D8B030D-6E8A-4147-A177-3AD203B41FA5}">
                      <a16:colId xmlns:a16="http://schemas.microsoft.com/office/drawing/2014/main" val="3284660543"/>
                    </a:ext>
                  </a:extLst>
                </a:gridCol>
                <a:gridCol w="2013918">
                  <a:extLst>
                    <a:ext uri="{9D8B030D-6E8A-4147-A177-3AD203B41FA5}">
                      <a16:colId xmlns:a16="http://schemas.microsoft.com/office/drawing/2014/main" val="651063669"/>
                    </a:ext>
                  </a:extLst>
                </a:gridCol>
              </a:tblGrid>
              <a:tr h="894229">
                <a:tc>
                  <a:txBody>
                    <a:bodyPr/>
                    <a:lstStyle/>
                    <a:p>
                      <a:pPr fontAlgn="base">
                        <a:lnSpc>
                          <a:spcPct val="150000"/>
                        </a:lnSpc>
                        <a:spcAft>
                          <a:spcPts val="800"/>
                        </a:spcAft>
                        <a:buNone/>
                      </a:pPr>
                      <a:r>
                        <a:rPr lang="en-GB" sz="2400" kern="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Startup Cost</a:t>
                      </a:r>
                      <a:endParaRPr lang="en-GB" sz="2400" kern="100" dirty="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0F9ED5"/>
                    </a:solidFill>
                  </a:tcPr>
                </a:tc>
                <a:tc>
                  <a:txBody>
                    <a:bodyPr/>
                    <a:lstStyle/>
                    <a:p>
                      <a:pPr fontAlgn="base">
                        <a:lnSpc>
                          <a:spcPct val="150000"/>
                        </a:lnSpc>
                        <a:spcAft>
                          <a:spcPts val="800"/>
                        </a:spcAft>
                        <a:buNone/>
                      </a:pPr>
                      <a:r>
                        <a:rPr lang="en-GB" sz="2400" kern="0" dirty="0">
                          <a:effectLst/>
                          <a:latin typeface="Arial" panose="020B0604020202020204" pitchFamily="34" charset="0"/>
                          <a:ea typeface="Times New Roman" panose="02020603050405020304" pitchFamily="18" charset="0"/>
                          <a:cs typeface="Times New Roman" panose="02020603050405020304" pitchFamily="18" charset="0"/>
                        </a:rPr>
                        <a:t> </a:t>
                      </a:r>
                      <a:endParaRPr lang="en-GB" sz="2400" kern="100" dirty="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0F9ED5"/>
                    </a:solidFill>
                  </a:tcPr>
                </a:tc>
                <a:extLst>
                  <a:ext uri="{0D108BD9-81ED-4DB2-BD59-A6C34878D82A}">
                    <a16:rowId xmlns:a16="http://schemas.microsoft.com/office/drawing/2014/main" val="3179209176"/>
                  </a:ext>
                </a:extLst>
              </a:tr>
              <a:tr h="506670">
                <a:tc>
                  <a:txBody>
                    <a:bodyPr/>
                    <a:lstStyle/>
                    <a:p>
                      <a:pPr fontAlgn="base">
                        <a:lnSpc>
                          <a:spcPct val="150000"/>
                        </a:lnSpc>
                        <a:spcAft>
                          <a:spcPts val="800"/>
                        </a:spcAft>
                        <a:buNone/>
                      </a:pPr>
                      <a:r>
                        <a:rPr lang="en-GB" sz="1800" kern="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Deposit including first month’s rent</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C1E4F5"/>
                    </a:solidFill>
                  </a:tcPr>
                </a:tc>
                <a:tc>
                  <a:txBody>
                    <a:bodyPr/>
                    <a:lstStyle/>
                    <a:p>
                      <a:pPr fontAlgn="base">
                        <a:lnSpc>
                          <a:spcPct val="150000"/>
                        </a:lnSpc>
                        <a:spcAft>
                          <a:spcPts val="800"/>
                        </a:spcAft>
                        <a:buNone/>
                      </a:pPr>
                      <a:r>
                        <a:rPr lang="en-GB" sz="1600" kern="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1500</a:t>
                      </a:r>
                      <a:endParaRPr lang="en-GB" sz="1600" kern="100" dirty="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C1E4F5"/>
                    </a:solidFill>
                  </a:tcPr>
                </a:tc>
                <a:extLst>
                  <a:ext uri="{0D108BD9-81ED-4DB2-BD59-A6C34878D82A}">
                    <a16:rowId xmlns:a16="http://schemas.microsoft.com/office/drawing/2014/main" val="2453711317"/>
                  </a:ext>
                </a:extLst>
              </a:tr>
              <a:tr h="506670">
                <a:tc>
                  <a:txBody>
                    <a:bodyPr/>
                    <a:lstStyle/>
                    <a:p>
                      <a:pPr fontAlgn="base">
                        <a:lnSpc>
                          <a:spcPct val="150000"/>
                        </a:lnSpc>
                        <a:spcAft>
                          <a:spcPts val="800"/>
                        </a:spcAft>
                        <a:buNone/>
                      </a:pPr>
                      <a:r>
                        <a:rPr lang="en-GB" sz="1800" kern="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Insurance (Contents and Business)</a:t>
                      </a:r>
                      <a:endParaRPr lang="en-GB" sz="1800" kern="10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C1E4F5"/>
                    </a:solidFill>
                  </a:tcPr>
                </a:tc>
                <a:tc>
                  <a:txBody>
                    <a:bodyPr/>
                    <a:lstStyle/>
                    <a:p>
                      <a:pPr fontAlgn="base">
                        <a:lnSpc>
                          <a:spcPct val="150000"/>
                        </a:lnSpc>
                        <a:spcAft>
                          <a:spcPts val="800"/>
                        </a:spcAft>
                        <a:buNone/>
                      </a:pPr>
                      <a:r>
                        <a:rPr lang="en-GB" sz="1600" kern="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800</a:t>
                      </a:r>
                      <a:endParaRPr lang="en-GB" sz="1600" kern="100" dirty="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C1E4F5"/>
                    </a:solidFill>
                  </a:tcPr>
                </a:tc>
                <a:extLst>
                  <a:ext uri="{0D108BD9-81ED-4DB2-BD59-A6C34878D82A}">
                    <a16:rowId xmlns:a16="http://schemas.microsoft.com/office/drawing/2014/main" val="3182999253"/>
                  </a:ext>
                </a:extLst>
              </a:tr>
              <a:tr h="506670">
                <a:tc>
                  <a:txBody>
                    <a:bodyPr/>
                    <a:lstStyle/>
                    <a:p>
                      <a:pPr fontAlgn="base">
                        <a:lnSpc>
                          <a:spcPct val="150000"/>
                        </a:lnSpc>
                        <a:spcAft>
                          <a:spcPts val="800"/>
                        </a:spcAft>
                        <a:buNone/>
                      </a:pPr>
                      <a:r>
                        <a:rPr lang="en-GB" sz="1800" kern="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Packaging products (containers, labels, etc.)</a:t>
                      </a:r>
                      <a:endParaRPr lang="en-GB" sz="1800" kern="10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C1E4F5"/>
                    </a:solidFill>
                  </a:tcPr>
                </a:tc>
                <a:tc>
                  <a:txBody>
                    <a:bodyPr/>
                    <a:lstStyle/>
                    <a:p>
                      <a:pPr fontAlgn="base">
                        <a:lnSpc>
                          <a:spcPct val="150000"/>
                        </a:lnSpc>
                        <a:spcAft>
                          <a:spcPts val="800"/>
                        </a:spcAft>
                        <a:buNone/>
                      </a:pPr>
                      <a:r>
                        <a:rPr lang="en-GB" sz="1600" kern="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1200</a:t>
                      </a:r>
                      <a:endParaRPr lang="en-GB" sz="1600" kern="100" dirty="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C1E4F5"/>
                    </a:solidFill>
                  </a:tcPr>
                </a:tc>
                <a:extLst>
                  <a:ext uri="{0D108BD9-81ED-4DB2-BD59-A6C34878D82A}">
                    <a16:rowId xmlns:a16="http://schemas.microsoft.com/office/drawing/2014/main" val="3718282353"/>
                  </a:ext>
                </a:extLst>
              </a:tr>
              <a:tr h="506670">
                <a:tc>
                  <a:txBody>
                    <a:bodyPr/>
                    <a:lstStyle/>
                    <a:p>
                      <a:pPr fontAlgn="base">
                        <a:lnSpc>
                          <a:spcPct val="150000"/>
                        </a:lnSpc>
                        <a:spcAft>
                          <a:spcPts val="800"/>
                        </a:spcAft>
                        <a:buNone/>
                      </a:pPr>
                      <a:r>
                        <a:rPr lang="en-GB" sz="1800" kern="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Equipment (freezers, prep tables, lighting)</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C1E4F5"/>
                    </a:solidFill>
                  </a:tcPr>
                </a:tc>
                <a:tc>
                  <a:txBody>
                    <a:bodyPr/>
                    <a:lstStyle/>
                    <a:p>
                      <a:pPr fontAlgn="base">
                        <a:lnSpc>
                          <a:spcPct val="150000"/>
                        </a:lnSpc>
                        <a:spcAft>
                          <a:spcPts val="800"/>
                        </a:spcAft>
                        <a:buNone/>
                      </a:pPr>
                      <a:r>
                        <a:rPr lang="en-GB" sz="1600" kern="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6000</a:t>
                      </a:r>
                      <a:endParaRPr lang="en-GB" sz="1600" kern="100" dirty="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C1E4F5"/>
                    </a:solidFill>
                  </a:tcPr>
                </a:tc>
                <a:extLst>
                  <a:ext uri="{0D108BD9-81ED-4DB2-BD59-A6C34878D82A}">
                    <a16:rowId xmlns:a16="http://schemas.microsoft.com/office/drawing/2014/main" val="1304796376"/>
                  </a:ext>
                </a:extLst>
              </a:tr>
              <a:tr h="506670">
                <a:tc>
                  <a:txBody>
                    <a:bodyPr/>
                    <a:lstStyle/>
                    <a:p>
                      <a:pPr fontAlgn="base">
                        <a:lnSpc>
                          <a:spcPct val="150000"/>
                        </a:lnSpc>
                        <a:spcAft>
                          <a:spcPts val="800"/>
                        </a:spcAft>
                        <a:buNone/>
                      </a:pPr>
                      <a:r>
                        <a:rPr lang="en-GB" sz="1800" kern="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Inventory (initial food stock, ingredients)</a:t>
                      </a:r>
                      <a:endParaRPr lang="en-GB" sz="1800" kern="10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C1E4F5"/>
                    </a:solidFill>
                  </a:tcPr>
                </a:tc>
                <a:tc>
                  <a:txBody>
                    <a:bodyPr/>
                    <a:lstStyle/>
                    <a:p>
                      <a:pPr fontAlgn="base">
                        <a:lnSpc>
                          <a:spcPct val="150000"/>
                        </a:lnSpc>
                        <a:spcAft>
                          <a:spcPts val="800"/>
                        </a:spcAft>
                        <a:buNone/>
                      </a:pPr>
                      <a:r>
                        <a:rPr lang="en-GB" sz="1600" kern="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5000</a:t>
                      </a:r>
                      <a:endParaRPr lang="en-GB" sz="1600" kern="100" dirty="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C1E4F5"/>
                    </a:solidFill>
                  </a:tcPr>
                </a:tc>
                <a:extLst>
                  <a:ext uri="{0D108BD9-81ED-4DB2-BD59-A6C34878D82A}">
                    <a16:rowId xmlns:a16="http://schemas.microsoft.com/office/drawing/2014/main" val="951999982"/>
                  </a:ext>
                </a:extLst>
              </a:tr>
              <a:tr h="506670">
                <a:tc>
                  <a:txBody>
                    <a:bodyPr/>
                    <a:lstStyle/>
                    <a:p>
                      <a:pPr fontAlgn="base">
                        <a:lnSpc>
                          <a:spcPct val="150000"/>
                        </a:lnSpc>
                        <a:spcAft>
                          <a:spcPts val="800"/>
                        </a:spcAft>
                        <a:buNone/>
                      </a:pPr>
                      <a:r>
                        <a:rPr lang="en-GB" sz="1800" kern="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Legal and Professional Fees</a:t>
                      </a:r>
                      <a:endParaRPr lang="en-GB" sz="1800" kern="10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C1E4F5"/>
                    </a:solidFill>
                  </a:tcPr>
                </a:tc>
                <a:tc>
                  <a:txBody>
                    <a:bodyPr/>
                    <a:lstStyle/>
                    <a:p>
                      <a:pPr fontAlgn="base">
                        <a:lnSpc>
                          <a:spcPct val="150000"/>
                        </a:lnSpc>
                        <a:spcAft>
                          <a:spcPts val="800"/>
                        </a:spcAft>
                        <a:buNone/>
                      </a:pPr>
                      <a:r>
                        <a:rPr lang="en-GB" sz="1600" kern="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1000</a:t>
                      </a:r>
                      <a:endParaRPr lang="en-GB" sz="1600" kern="100" dirty="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C1E4F5"/>
                    </a:solidFill>
                  </a:tcPr>
                </a:tc>
                <a:extLst>
                  <a:ext uri="{0D108BD9-81ED-4DB2-BD59-A6C34878D82A}">
                    <a16:rowId xmlns:a16="http://schemas.microsoft.com/office/drawing/2014/main" val="2901796627"/>
                  </a:ext>
                </a:extLst>
              </a:tr>
              <a:tr h="506670">
                <a:tc>
                  <a:txBody>
                    <a:bodyPr/>
                    <a:lstStyle/>
                    <a:p>
                      <a:pPr fontAlgn="base">
                        <a:lnSpc>
                          <a:spcPct val="150000"/>
                        </a:lnSpc>
                        <a:spcAft>
                          <a:spcPts val="800"/>
                        </a:spcAft>
                        <a:buNone/>
                      </a:pPr>
                      <a:r>
                        <a:rPr lang="en-GB" sz="1800" kern="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Advertising and Promotions (local platforms)</a:t>
                      </a:r>
                      <a:endParaRPr lang="en-GB" sz="1800" kern="10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C1E4F5"/>
                    </a:solidFill>
                  </a:tcPr>
                </a:tc>
                <a:tc>
                  <a:txBody>
                    <a:bodyPr/>
                    <a:lstStyle/>
                    <a:p>
                      <a:pPr fontAlgn="base">
                        <a:lnSpc>
                          <a:spcPct val="150000"/>
                        </a:lnSpc>
                        <a:spcAft>
                          <a:spcPts val="800"/>
                        </a:spcAft>
                        <a:buNone/>
                      </a:pPr>
                      <a:r>
                        <a:rPr lang="en-GB" sz="1600" kern="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1000</a:t>
                      </a:r>
                      <a:endParaRPr lang="en-GB" sz="1600" kern="100" dirty="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C1E4F5"/>
                    </a:solidFill>
                  </a:tcPr>
                </a:tc>
                <a:extLst>
                  <a:ext uri="{0D108BD9-81ED-4DB2-BD59-A6C34878D82A}">
                    <a16:rowId xmlns:a16="http://schemas.microsoft.com/office/drawing/2014/main" val="3404413404"/>
                  </a:ext>
                </a:extLst>
              </a:tr>
              <a:tr h="821134">
                <a:tc>
                  <a:txBody>
                    <a:bodyPr/>
                    <a:lstStyle/>
                    <a:p>
                      <a:pPr fontAlgn="base">
                        <a:lnSpc>
                          <a:spcPct val="150000"/>
                        </a:lnSpc>
                        <a:spcAft>
                          <a:spcPts val="800"/>
                        </a:spcAft>
                        <a:buNone/>
                      </a:pPr>
                      <a:r>
                        <a:rPr lang="en-GB" sz="1800" kern="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Website Development (basic e-commerce setup)</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C1E4F5"/>
                    </a:solidFill>
                  </a:tcPr>
                </a:tc>
                <a:tc>
                  <a:txBody>
                    <a:bodyPr/>
                    <a:lstStyle/>
                    <a:p>
                      <a:pPr fontAlgn="base">
                        <a:lnSpc>
                          <a:spcPct val="150000"/>
                        </a:lnSpc>
                        <a:spcAft>
                          <a:spcPts val="800"/>
                        </a:spcAft>
                        <a:buNone/>
                      </a:pPr>
                      <a:r>
                        <a:rPr lang="en-GB" sz="1600" kern="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1500</a:t>
                      </a:r>
                      <a:endParaRPr lang="en-GB" sz="1600" kern="100" dirty="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C1E4F5"/>
                    </a:solidFill>
                  </a:tcPr>
                </a:tc>
                <a:extLst>
                  <a:ext uri="{0D108BD9-81ED-4DB2-BD59-A6C34878D82A}">
                    <a16:rowId xmlns:a16="http://schemas.microsoft.com/office/drawing/2014/main" val="3251884296"/>
                  </a:ext>
                </a:extLst>
              </a:tr>
              <a:tr h="506670">
                <a:tc>
                  <a:txBody>
                    <a:bodyPr/>
                    <a:lstStyle/>
                    <a:p>
                      <a:pPr fontAlgn="base">
                        <a:lnSpc>
                          <a:spcPct val="150000"/>
                        </a:lnSpc>
                        <a:spcAft>
                          <a:spcPts val="800"/>
                        </a:spcAft>
                        <a:buNone/>
                      </a:pPr>
                      <a:r>
                        <a:rPr lang="en-GB" sz="1600" kern="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Total</a:t>
                      </a:r>
                      <a:endParaRPr lang="en-GB" sz="1600" kern="10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00"/>
                    </a:solidFill>
                  </a:tcPr>
                </a:tc>
                <a:tc>
                  <a:txBody>
                    <a:bodyPr/>
                    <a:lstStyle/>
                    <a:p>
                      <a:pPr fontAlgn="base">
                        <a:lnSpc>
                          <a:spcPct val="150000"/>
                        </a:lnSpc>
                        <a:spcAft>
                          <a:spcPts val="800"/>
                        </a:spcAft>
                        <a:buNone/>
                      </a:pPr>
                      <a:r>
                        <a:rPr lang="en-GB" sz="1600" kern="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18000</a:t>
                      </a:r>
                      <a:endParaRPr lang="en-GB" sz="1600" kern="100" dirty="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00"/>
                    </a:solidFill>
                  </a:tcPr>
                </a:tc>
                <a:extLst>
                  <a:ext uri="{0D108BD9-81ED-4DB2-BD59-A6C34878D82A}">
                    <a16:rowId xmlns:a16="http://schemas.microsoft.com/office/drawing/2014/main" val="1564091362"/>
                  </a:ext>
                </a:extLst>
              </a:tr>
            </a:tbl>
          </a:graphicData>
        </a:graphic>
      </p:graphicFrame>
      <p:graphicFrame>
        <p:nvGraphicFramePr>
          <p:cNvPr id="5" name="Table 4">
            <a:extLst>
              <a:ext uri="{FF2B5EF4-FFF2-40B4-BE49-F238E27FC236}">
                <a16:creationId xmlns:a16="http://schemas.microsoft.com/office/drawing/2014/main" id="{1D414CEF-C471-BD7C-BBFB-5B58464A624C}"/>
              </a:ext>
            </a:extLst>
          </p:cNvPr>
          <p:cNvGraphicFramePr>
            <a:graphicFrameLocks noGrp="1"/>
          </p:cNvGraphicFramePr>
          <p:nvPr>
            <p:extLst>
              <p:ext uri="{D42A27DB-BD31-4B8C-83A1-F6EECF244321}">
                <p14:modId xmlns:p14="http://schemas.microsoft.com/office/powerpoint/2010/main" val="672444556"/>
              </p:ext>
            </p:extLst>
          </p:nvPr>
        </p:nvGraphicFramePr>
        <p:xfrm>
          <a:off x="893135" y="1442403"/>
          <a:ext cx="3859618" cy="5370730"/>
        </p:xfrm>
        <a:graphic>
          <a:graphicData uri="http://schemas.openxmlformats.org/drawingml/2006/table">
            <a:tbl>
              <a:tblPr firstRow="1" firstCol="1" bandRow="1"/>
              <a:tblGrid>
                <a:gridCol w="1845761">
                  <a:extLst>
                    <a:ext uri="{9D8B030D-6E8A-4147-A177-3AD203B41FA5}">
                      <a16:colId xmlns:a16="http://schemas.microsoft.com/office/drawing/2014/main" val="637559263"/>
                    </a:ext>
                  </a:extLst>
                </a:gridCol>
                <a:gridCol w="2013857">
                  <a:extLst>
                    <a:ext uri="{9D8B030D-6E8A-4147-A177-3AD203B41FA5}">
                      <a16:colId xmlns:a16="http://schemas.microsoft.com/office/drawing/2014/main" val="1225823248"/>
                    </a:ext>
                  </a:extLst>
                </a:gridCol>
              </a:tblGrid>
              <a:tr h="750511">
                <a:tc>
                  <a:txBody>
                    <a:bodyPr/>
                    <a:lstStyle/>
                    <a:p>
                      <a:pPr fontAlgn="base">
                        <a:lnSpc>
                          <a:spcPct val="150000"/>
                        </a:lnSpc>
                        <a:spcAft>
                          <a:spcPts val="800"/>
                        </a:spcAft>
                        <a:buNone/>
                      </a:pPr>
                      <a:r>
                        <a:rPr lang="en-GB" sz="2400" b="1" kern="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Fixed Cost</a:t>
                      </a:r>
                      <a:r>
                        <a:rPr lang="en-GB" sz="2400" kern="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 </a:t>
                      </a:r>
                      <a:endParaRPr lang="en-GB" sz="2400" kern="100" dirty="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C1E4F5"/>
                    </a:solidFill>
                  </a:tcPr>
                </a:tc>
                <a:tc>
                  <a:txBody>
                    <a:bodyPr/>
                    <a:lstStyle/>
                    <a:p>
                      <a:pPr fontAlgn="base">
                        <a:lnSpc>
                          <a:spcPct val="150000"/>
                        </a:lnSpc>
                        <a:spcAft>
                          <a:spcPts val="800"/>
                        </a:spcAft>
                        <a:buNone/>
                      </a:pPr>
                      <a:r>
                        <a:rPr lang="en-GB" sz="2400" b="1" kern="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per month</a:t>
                      </a:r>
                      <a:r>
                        <a:rPr lang="en-GB" sz="2400" kern="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 </a:t>
                      </a:r>
                      <a:endParaRPr lang="en-GB" sz="2400" kern="100" dirty="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C1E4F5"/>
                    </a:solidFill>
                  </a:tcPr>
                </a:tc>
                <a:extLst>
                  <a:ext uri="{0D108BD9-81ED-4DB2-BD59-A6C34878D82A}">
                    <a16:rowId xmlns:a16="http://schemas.microsoft.com/office/drawing/2014/main" val="754831191"/>
                  </a:ext>
                </a:extLst>
              </a:tr>
              <a:tr h="750511">
                <a:tc>
                  <a:txBody>
                    <a:bodyPr/>
                    <a:lstStyle/>
                    <a:p>
                      <a:pPr algn="l" fontAlgn="base">
                        <a:lnSpc>
                          <a:spcPct val="150000"/>
                        </a:lnSpc>
                        <a:spcAft>
                          <a:spcPts val="800"/>
                        </a:spcAft>
                        <a:buNone/>
                      </a:pPr>
                      <a:r>
                        <a:rPr lang="en-GB" sz="2000" kern="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Rent </a:t>
                      </a:r>
                      <a:endParaRPr lang="en-GB" sz="2000" kern="100" dirty="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84E290"/>
                    </a:solidFill>
                  </a:tcPr>
                </a:tc>
                <a:tc>
                  <a:txBody>
                    <a:bodyPr/>
                    <a:lstStyle/>
                    <a:p>
                      <a:pPr algn="l" fontAlgn="base">
                        <a:lnSpc>
                          <a:spcPct val="150000"/>
                        </a:lnSpc>
                        <a:spcAft>
                          <a:spcPts val="800"/>
                        </a:spcAft>
                        <a:buNone/>
                      </a:pPr>
                      <a:r>
                        <a:rPr lang="en-GB" sz="2000" kern="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£1,500 </a:t>
                      </a:r>
                      <a:endParaRPr lang="en-GB" sz="2000" kern="100" dirty="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84E290"/>
                    </a:solidFill>
                  </a:tcPr>
                </a:tc>
                <a:extLst>
                  <a:ext uri="{0D108BD9-81ED-4DB2-BD59-A6C34878D82A}">
                    <a16:rowId xmlns:a16="http://schemas.microsoft.com/office/drawing/2014/main" val="2862903231"/>
                  </a:ext>
                </a:extLst>
              </a:tr>
              <a:tr h="750511">
                <a:tc>
                  <a:txBody>
                    <a:bodyPr/>
                    <a:lstStyle/>
                    <a:p>
                      <a:pPr algn="l" fontAlgn="base">
                        <a:lnSpc>
                          <a:spcPct val="150000"/>
                        </a:lnSpc>
                        <a:spcAft>
                          <a:spcPts val="800"/>
                        </a:spcAft>
                        <a:buNone/>
                      </a:pPr>
                      <a:r>
                        <a:rPr lang="en-GB" sz="2000" kern="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Bus. Rate </a:t>
                      </a:r>
                      <a:endParaRPr lang="en-GB" sz="2000" kern="10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84E290"/>
                    </a:solidFill>
                  </a:tcPr>
                </a:tc>
                <a:tc>
                  <a:txBody>
                    <a:bodyPr/>
                    <a:lstStyle/>
                    <a:p>
                      <a:pPr algn="l" fontAlgn="base">
                        <a:lnSpc>
                          <a:spcPct val="150000"/>
                        </a:lnSpc>
                        <a:spcAft>
                          <a:spcPts val="800"/>
                        </a:spcAft>
                        <a:buNone/>
                      </a:pPr>
                      <a:r>
                        <a:rPr lang="en-GB" sz="2000" kern="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£300 </a:t>
                      </a:r>
                      <a:endParaRPr lang="en-GB" sz="2000" kern="100" dirty="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84E290"/>
                    </a:solidFill>
                  </a:tcPr>
                </a:tc>
                <a:extLst>
                  <a:ext uri="{0D108BD9-81ED-4DB2-BD59-A6C34878D82A}">
                    <a16:rowId xmlns:a16="http://schemas.microsoft.com/office/drawing/2014/main" val="3736975615"/>
                  </a:ext>
                </a:extLst>
              </a:tr>
              <a:tr h="750511">
                <a:tc>
                  <a:txBody>
                    <a:bodyPr/>
                    <a:lstStyle/>
                    <a:p>
                      <a:pPr algn="l" fontAlgn="base">
                        <a:lnSpc>
                          <a:spcPct val="150000"/>
                        </a:lnSpc>
                        <a:spcAft>
                          <a:spcPts val="800"/>
                        </a:spcAft>
                        <a:buNone/>
                      </a:pPr>
                      <a:r>
                        <a:rPr lang="en-GB" sz="2000" kern="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Gas bill </a:t>
                      </a:r>
                      <a:endParaRPr lang="en-GB" sz="2000" kern="10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84E290"/>
                    </a:solidFill>
                  </a:tcPr>
                </a:tc>
                <a:tc>
                  <a:txBody>
                    <a:bodyPr/>
                    <a:lstStyle/>
                    <a:p>
                      <a:pPr algn="l" fontAlgn="base">
                        <a:lnSpc>
                          <a:spcPct val="150000"/>
                        </a:lnSpc>
                        <a:spcAft>
                          <a:spcPts val="800"/>
                        </a:spcAft>
                        <a:buNone/>
                      </a:pPr>
                      <a:r>
                        <a:rPr lang="en-GB" sz="2000" kern="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£150</a:t>
                      </a:r>
                      <a:endParaRPr lang="en-GB" sz="2000" kern="100" dirty="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84E290"/>
                    </a:solidFill>
                  </a:tcPr>
                </a:tc>
                <a:extLst>
                  <a:ext uri="{0D108BD9-81ED-4DB2-BD59-A6C34878D82A}">
                    <a16:rowId xmlns:a16="http://schemas.microsoft.com/office/drawing/2014/main" val="1973214645"/>
                  </a:ext>
                </a:extLst>
              </a:tr>
              <a:tr h="750511">
                <a:tc>
                  <a:txBody>
                    <a:bodyPr/>
                    <a:lstStyle/>
                    <a:p>
                      <a:pPr algn="l" fontAlgn="base">
                        <a:lnSpc>
                          <a:spcPct val="150000"/>
                        </a:lnSpc>
                        <a:spcAft>
                          <a:spcPts val="800"/>
                        </a:spcAft>
                        <a:buNone/>
                      </a:pPr>
                      <a:r>
                        <a:rPr lang="en-GB" sz="2000" kern="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Three Emp Salary </a:t>
                      </a:r>
                      <a:endParaRPr lang="en-GB" sz="2000" kern="10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84E290"/>
                    </a:solidFill>
                  </a:tcPr>
                </a:tc>
                <a:tc>
                  <a:txBody>
                    <a:bodyPr/>
                    <a:lstStyle/>
                    <a:p>
                      <a:pPr algn="l" fontAlgn="base">
                        <a:lnSpc>
                          <a:spcPct val="150000"/>
                        </a:lnSpc>
                        <a:spcAft>
                          <a:spcPts val="800"/>
                        </a:spcAft>
                        <a:buNone/>
                      </a:pPr>
                      <a:r>
                        <a:rPr lang="en-GB" sz="2000" kern="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£4000</a:t>
                      </a:r>
                      <a:endParaRPr lang="en-GB" sz="2000" kern="100" dirty="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84E290"/>
                    </a:solidFill>
                  </a:tcPr>
                </a:tc>
                <a:extLst>
                  <a:ext uri="{0D108BD9-81ED-4DB2-BD59-A6C34878D82A}">
                    <a16:rowId xmlns:a16="http://schemas.microsoft.com/office/drawing/2014/main" val="2718826574"/>
                  </a:ext>
                </a:extLst>
              </a:tr>
              <a:tr h="750511">
                <a:tc>
                  <a:txBody>
                    <a:bodyPr/>
                    <a:lstStyle/>
                    <a:p>
                      <a:pPr algn="l" fontAlgn="base">
                        <a:lnSpc>
                          <a:spcPct val="150000"/>
                        </a:lnSpc>
                        <a:spcAft>
                          <a:spcPts val="800"/>
                        </a:spcAft>
                        <a:buNone/>
                      </a:pPr>
                      <a:r>
                        <a:rPr lang="en-GB" sz="2000" kern="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Accountant </a:t>
                      </a:r>
                      <a:endParaRPr lang="en-GB" sz="2000" kern="10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84E290"/>
                    </a:solidFill>
                  </a:tcPr>
                </a:tc>
                <a:tc>
                  <a:txBody>
                    <a:bodyPr/>
                    <a:lstStyle/>
                    <a:p>
                      <a:pPr algn="l" fontAlgn="base">
                        <a:lnSpc>
                          <a:spcPct val="150000"/>
                        </a:lnSpc>
                        <a:spcAft>
                          <a:spcPts val="800"/>
                        </a:spcAft>
                        <a:buNone/>
                      </a:pPr>
                      <a:r>
                        <a:rPr lang="en-GB" sz="2000" kern="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£100</a:t>
                      </a:r>
                      <a:endParaRPr lang="en-GB" sz="2000" kern="100" dirty="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84E290"/>
                    </a:solidFill>
                  </a:tcPr>
                </a:tc>
                <a:extLst>
                  <a:ext uri="{0D108BD9-81ED-4DB2-BD59-A6C34878D82A}">
                    <a16:rowId xmlns:a16="http://schemas.microsoft.com/office/drawing/2014/main" val="2809781637"/>
                  </a:ext>
                </a:extLst>
              </a:tr>
              <a:tr h="750511">
                <a:tc>
                  <a:txBody>
                    <a:bodyPr/>
                    <a:lstStyle/>
                    <a:p>
                      <a:pPr algn="l" fontAlgn="base">
                        <a:lnSpc>
                          <a:spcPct val="150000"/>
                        </a:lnSpc>
                        <a:spcAft>
                          <a:spcPts val="800"/>
                        </a:spcAft>
                        <a:buNone/>
                      </a:pPr>
                      <a:r>
                        <a:rPr lang="en-GB" sz="2000" kern="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Total Cost</a:t>
                      </a:r>
                      <a:endParaRPr lang="en-GB" sz="2000" kern="10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00"/>
                    </a:solidFill>
                  </a:tcPr>
                </a:tc>
                <a:tc>
                  <a:txBody>
                    <a:bodyPr/>
                    <a:lstStyle/>
                    <a:p>
                      <a:pPr algn="l" fontAlgn="base">
                        <a:lnSpc>
                          <a:spcPct val="150000"/>
                        </a:lnSpc>
                        <a:spcAft>
                          <a:spcPts val="800"/>
                        </a:spcAft>
                        <a:buNone/>
                      </a:pPr>
                      <a:r>
                        <a:rPr lang="en-GB" sz="2000" kern="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£6050</a:t>
                      </a:r>
                      <a:endParaRPr lang="en-GB" sz="2000" kern="100" dirty="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00"/>
                    </a:solidFill>
                  </a:tcPr>
                </a:tc>
                <a:extLst>
                  <a:ext uri="{0D108BD9-81ED-4DB2-BD59-A6C34878D82A}">
                    <a16:rowId xmlns:a16="http://schemas.microsoft.com/office/drawing/2014/main" val="1980505506"/>
                  </a:ext>
                </a:extLst>
              </a:tr>
            </a:tbl>
          </a:graphicData>
        </a:graphic>
      </p:graphicFrame>
    </p:spTree>
    <p:extLst>
      <p:ext uri="{BB962C8B-B14F-4D97-AF65-F5344CB8AC3E}">
        <p14:creationId xmlns:p14="http://schemas.microsoft.com/office/powerpoint/2010/main" val="65654505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285AAD-7C7D-3C23-B1F7-FE183D72127E}"/>
              </a:ext>
            </a:extLst>
          </p:cNvPr>
          <p:cNvSpPr>
            <a:spLocks noGrp="1"/>
          </p:cNvSpPr>
          <p:nvPr>
            <p:ph type="title"/>
          </p:nvPr>
        </p:nvSpPr>
        <p:spPr/>
        <p:txBody>
          <a:bodyPr/>
          <a:lstStyle/>
          <a:p>
            <a:endParaRPr lang="en-GB"/>
          </a:p>
        </p:txBody>
      </p:sp>
      <p:graphicFrame>
        <p:nvGraphicFramePr>
          <p:cNvPr id="4" name="Content Placeholder 3">
            <a:extLst>
              <a:ext uri="{FF2B5EF4-FFF2-40B4-BE49-F238E27FC236}">
                <a16:creationId xmlns:a16="http://schemas.microsoft.com/office/drawing/2014/main" id="{D395A1AD-F358-67E8-71E9-1702803FFB89}"/>
              </a:ext>
            </a:extLst>
          </p:cNvPr>
          <p:cNvGraphicFramePr>
            <a:graphicFrameLocks noGrp="1"/>
          </p:cNvGraphicFramePr>
          <p:nvPr>
            <p:ph idx="1"/>
            <p:extLst>
              <p:ext uri="{D42A27DB-BD31-4B8C-83A1-F6EECF244321}">
                <p14:modId xmlns:p14="http://schemas.microsoft.com/office/powerpoint/2010/main" val="271101600"/>
              </p:ext>
            </p:extLst>
          </p:nvPr>
        </p:nvGraphicFramePr>
        <p:xfrm>
          <a:off x="1073888" y="1905001"/>
          <a:ext cx="10324215" cy="3512745"/>
        </p:xfrm>
        <a:graphic>
          <a:graphicData uri="http://schemas.openxmlformats.org/drawingml/2006/table">
            <a:tbl>
              <a:tblPr firstRow="1" firstCol="1" bandRow="1"/>
              <a:tblGrid>
                <a:gridCol w="2434856">
                  <a:extLst>
                    <a:ext uri="{9D8B030D-6E8A-4147-A177-3AD203B41FA5}">
                      <a16:colId xmlns:a16="http://schemas.microsoft.com/office/drawing/2014/main" val="610210893"/>
                    </a:ext>
                  </a:extLst>
                </a:gridCol>
                <a:gridCol w="1129182">
                  <a:extLst>
                    <a:ext uri="{9D8B030D-6E8A-4147-A177-3AD203B41FA5}">
                      <a16:colId xmlns:a16="http://schemas.microsoft.com/office/drawing/2014/main" val="942940592"/>
                    </a:ext>
                  </a:extLst>
                </a:gridCol>
                <a:gridCol w="1246523">
                  <a:extLst>
                    <a:ext uri="{9D8B030D-6E8A-4147-A177-3AD203B41FA5}">
                      <a16:colId xmlns:a16="http://schemas.microsoft.com/office/drawing/2014/main" val="199214434"/>
                    </a:ext>
                  </a:extLst>
                </a:gridCol>
                <a:gridCol w="1374119">
                  <a:extLst>
                    <a:ext uri="{9D8B030D-6E8A-4147-A177-3AD203B41FA5}">
                      <a16:colId xmlns:a16="http://schemas.microsoft.com/office/drawing/2014/main" val="3496530309"/>
                    </a:ext>
                  </a:extLst>
                </a:gridCol>
                <a:gridCol w="1368394">
                  <a:extLst>
                    <a:ext uri="{9D8B030D-6E8A-4147-A177-3AD203B41FA5}">
                      <a16:colId xmlns:a16="http://schemas.microsoft.com/office/drawing/2014/main" val="2188707429"/>
                    </a:ext>
                  </a:extLst>
                </a:gridCol>
                <a:gridCol w="1380990">
                  <a:extLst>
                    <a:ext uri="{9D8B030D-6E8A-4147-A177-3AD203B41FA5}">
                      <a16:colId xmlns:a16="http://schemas.microsoft.com/office/drawing/2014/main" val="3189122110"/>
                    </a:ext>
                  </a:extLst>
                </a:gridCol>
                <a:gridCol w="1390151">
                  <a:extLst>
                    <a:ext uri="{9D8B030D-6E8A-4147-A177-3AD203B41FA5}">
                      <a16:colId xmlns:a16="http://schemas.microsoft.com/office/drawing/2014/main" val="1269549700"/>
                    </a:ext>
                  </a:extLst>
                </a:gridCol>
              </a:tblGrid>
              <a:tr h="433871">
                <a:tc>
                  <a:txBody>
                    <a:bodyPr/>
                    <a:lstStyle/>
                    <a:p>
                      <a:pPr fontAlgn="base">
                        <a:lnSpc>
                          <a:spcPct val="150000"/>
                        </a:lnSpc>
                        <a:buNone/>
                      </a:pPr>
                      <a:r>
                        <a:rPr lang="en-GB" sz="2400" b="1" kern="100" dirty="0">
                          <a:solidFill>
                            <a:srgbClr val="000000"/>
                          </a:solidFill>
                          <a:effectLst/>
                          <a:latin typeface="Arial" panose="020B0604020202020204" pitchFamily="34" charset="0"/>
                          <a:ea typeface="Times New Roman" panose="02020603050405020304" pitchFamily="18" charset="0"/>
                        </a:rPr>
                        <a:t>variable cost</a:t>
                      </a:r>
                      <a:r>
                        <a:rPr lang="en-GB" sz="2400" kern="100" dirty="0">
                          <a:solidFill>
                            <a:srgbClr val="000000"/>
                          </a:solidFill>
                          <a:effectLst/>
                          <a:latin typeface="Arial" panose="020B0604020202020204" pitchFamily="34" charset="0"/>
                          <a:ea typeface="Times New Roman" panose="02020603050405020304" pitchFamily="18" charset="0"/>
                        </a:rPr>
                        <a:t> </a:t>
                      </a:r>
                      <a:endParaRPr lang="en-GB" sz="2400" kern="100" dirty="0">
                        <a:effectLst/>
                        <a:latin typeface="Times New Roman" panose="02020603050405020304" pitchFamily="18" charset="0"/>
                        <a:ea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C00000"/>
                    </a:solidFill>
                  </a:tcPr>
                </a:tc>
                <a:tc>
                  <a:txBody>
                    <a:bodyPr/>
                    <a:lstStyle/>
                    <a:p>
                      <a:pPr fontAlgn="base">
                        <a:lnSpc>
                          <a:spcPct val="150000"/>
                        </a:lnSpc>
                        <a:buNone/>
                      </a:pPr>
                      <a:r>
                        <a:rPr lang="en-GB" sz="2400" b="1" kern="100" dirty="0" err="1">
                          <a:solidFill>
                            <a:srgbClr val="000000"/>
                          </a:solidFill>
                          <a:effectLst/>
                          <a:latin typeface="Arial" panose="020B0604020202020204" pitchFamily="34" charset="0"/>
                          <a:ea typeface="Times New Roman" panose="02020603050405020304" pitchFamily="18" charset="0"/>
                        </a:rPr>
                        <a:t>jan</a:t>
                      </a:r>
                      <a:endParaRPr lang="en-GB" sz="2400" kern="100" dirty="0">
                        <a:effectLst/>
                        <a:latin typeface="Times New Roman" panose="02020603050405020304" pitchFamily="18" charset="0"/>
                        <a:ea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C00000"/>
                    </a:solidFill>
                  </a:tcPr>
                </a:tc>
                <a:tc>
                  <a:txBody>
                    <a:bodyPr/>
                    <a:lstStyle/>
                    <a:p>
                      <a:pPr fontAlgn="base">
                        <a:lnSpc>
                          <a:spcPct val="150000"/>
                        </a:lnSpc>
                        <a:buNone/>
                      </a:pPr>
                      <a:r>
                        <a:rPr lang="en-GB" sz="2400" b="1" kern="100" dirty="0" err="1">
                          <a:solidFill>
                            <a:srgbClr val="000000"/>
                          </a:solidFill>
                          <a:effectLst/>
                          <a:latin typeface="Arial" panose="020B0604020202020204" pitchFamily="34" charset="0"/>
                          <a:ea typeface="Times New Roman" panose="02020603050405020304" pitchFamily="18" charset="0"/>
                        </a:rPr>
                        <a:t>feb</a:t>
                      </a:r>
                      <a:endParaRPr lang="en-GB" sz="2400" kern="100" dirty="0">
                        <a:effectLst/>
                        <a:latin typeface="Times New Roman" panose="02020603050405020304" pitchFamily="18" charset="0"/>
                        <a:ea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C00000"/>
                    </a:solidFill>
                  </a:tcPr>
                </a:tc>
                <a:tc>
                  <a:txBody>
                    <a:bodyPr/>
                    <a:lstStyle/>
                    <a:p>
                      <a:pPr fontAlgn="base">
                        <a:lnSpc>
                          <a:spcPct val="150000"/>
                        </a:lnSpc>
                        <a:buNone/>
                      </a:pPr>
                      <a:r>
                        <a:rPr lang="en-GB" sz="2400" b="1" kern="100" dirty="0">
                          <a:solidFill>
                            <a:srgbClr val="000000"/>
                          </a:solidFill>
                          <a:effectLst/>
                          <a:latin typeface="Arial" panose="020B0604020202020204" pitchFamily="34" charset="0"/>
                          <a:ea typeface="Times New Roman" panose="02020603050405020304" pitchFamily="18" charset="0"/>
                        </a:rPr>
                        <a:t>mar</a:t>
                      </a:r>
                      <a:endParaRPr lang="en-GB" sz="2400" kern="100" dirty="0">
                        <a:effectLst/>
                        <a:latin typeface="Times New Roman" panose="02020603050405020304" pitchFamily="18" charset="0"/>
                        <a:ea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C00000"/>
                    </a:solidFill>
                  </a:tcPr>
                </a:tc>
                <a:tc>
                  <a:txBody>
                    <a:bodyPr/>
                    <a:lstStyle/>
                    <a:p>
                      <a:pPr fontAlgn="base">
                        <a:lnSpc>
                          <a:spcPct val="150000"/>
                        </a:lnSpc>
                        <a:buNone/>
                      </a:pPr>
                      <a:r>
                        <a:rPr lang="en-GB" sz="2400" b="1" kern="100" dirty="0" err="1">
                          <a:solidFill>
                            <a:srgbClr val="000000"/>
                          </a:solidFill>
                          <a:effectLst/>
                          <a:latin typeface="Arial" panose="020B0604020202020204" pitchFamily="34" charset="0"/>
                          <a:ea typeface="Times New Roman" panose="02020603050405020304" pitchFamily="18" charset="0"/>
                        </a:rPr>
                        <a:t>apr</a:t>
                      </a:r>
                      <a:endParaRPr lang="en-GB" sz="2400" kern="100" dirty="0">
                        <a:effectLst/>
                        <a:latin typeface="Times New Roman" panose="02020603050405020304" pitchFamily="18" charset="0"/>
                        <a:ea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C00000"/>
                    </a:solidFill>
                  </a:tcPr>
                </a:tc>
                <a:tc>
                  <a:txBody>
                    <a:bodyPr/>
                    <a:lstStyle/>
                    <a:p>
                      <a:pPr fontAlgn="base">
                        <a:lnSpc>
                          <a:spcPct val="150000"/>
                        </a:lnSpc>
                        <a:buNone/>
                      </a:pPr>
                      <a:r>
                        <a:rPr lang="en-GB" sz="2400" b="1" kern="100" dirty="0">
                          <a:solidFill>
                            <a:srgbClr val="000000"/>
                          </a:solidFill>
                          <a:effectLst/>
                          <a:latin typeface="Arial" panose="020B0604020202020204" pitchFamily="34" charset="0"/>
                          <a:ea typeface="Times New Roman" panose="02020603050405020304" pitchFamily="18" charset="0"/>
                        </a:rPr>
                        <a:t>may</a:t>
                      </a:r>
                      <a:endParaRPr lang="en-GB" sz="2400" kern="100" dirty="0">
                        <a:effectLst/>
                        <a:latin typeface="Times New Roman" panose="02020603050405020304" pitchFamily="18" charset="0"/>
                        <a:ea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C00000"/>
                    </a:solidFill>
                  </a:tcPr>
                </a:tc>
                <a:tc>
                  <a:txBody>
                    <a:bodyPr/>
                    <a:lstStyle/>
                    <a:p>
                      <a:pPr fontAlgn="base">
                        <a:lnSpc>
                          <a:spcPct val="150000"/>
                        </a:lnSpc>
                        <a:buNone/>
                      </a:pPr>
                      <a:r>
                        <a:rPr lang="en-GB" sz="2400" b="1" kern="100" dirty="0" err="1">
                          <a:solidFill>
                            <a:srgbClr val="000000"/>
                          </a:solidFill>
                          <a:effectLst/>
                          <a:latin typeface="Arial" panose="020B0604020202020204" pitchFamily="34" charset="0"/>
                          <a:ea typeface="Times New Roman" panose="02020603050405020304" pitchFamily="18" charset="0"/>
                        </a:rPr>
                        <a:t>june</a:t>
                      </a:r>
                      <a:endParaRPr lang="en-GB" sz="2400" kern="100" dirty="0">
                        <a:effectLst/>
                        <a:latin typeface="Times New Roman" panose="02020603050405020304" pitchFamily="18" charset="0"/>
                        <a:ea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C00000"/>
                    </a:solidFill>
                  </a:tcPr>
                </a:tc>
                <a:extLst>
                  <a:ext uri="{0D108BD9-81ED-4DB2-BD59-A6C34878D82A}">
                    <a16:rowId xmlns:a16="http://schemas.microsoft.com/office/drawing/2014/main" val="1944775360"/>
                  </a:ext>
                </a:extLst>
              </a:tr>
              <a:tr h="433871">
                <a:tc>
                  <a:txBody>
                    <a:bodyPr/>
                    <a:lstStyle/>
                    <a:p>
                      <a:pPr fontAlgn="base">
                        <a:lnSpc>
                          <a:spcPct val="150000"/>
                        </a:lnSpc>
                        <a:buNone/>
                      </a:pPr>
                      <a:r>
                        <a:rPr lang="en-GB" sz="2400" kern="100" dirty="0">
                          <a:solidFill>
                            <a:srgbClr val="000000"/>
                          </a:solidFill>
                          <a:effectLst/>
                          <a:latin typeface="Arial" panose="020B0604020202020204" pitchFamily="34" charset="0"/>
                          <a:ea typeface="Times New Roman" panose="02020603050405020304" pitchFamily="18" charset="0"/>
                        </a:rPr>
                        <a:t>Electricity and gas</a:t>
                      </a:r>
                      <a:endParaRPr lang="en-GB" sz="2400" kern="100" dirty="0">
                        <a:effectLst/>
                        <a:latin typeface="Times New Roman" panose="02020603050405020304" pitchFamily="18" charset="0"/>
                        <a:ea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ADADAD"/>
                    </a:solidFill>
                  </a:tcPr>
                </a:tc>
                <a:tc>
                  <a:txBody>
                    <a:bodyPr/>
                    <a:lstStyle/>
                    <a:p>
                      <a:pPr fontAlgn="base">
                        <a:lnSpc>
                          <a:spcPct val="150000"/>
                        </a:lnSpc>
                        <a:buNone/>
                      </a:pPr>
                      <a:r>
                        <a:rPr lang="en-GB" sz="2400" kern="100" dirty="0">
                          <a:solidFill>
                            <a:srgbClr val="000000"/>
                          </a:solidFill>
                          <a:effectLst/>
                          <a:latin typeface="Arial" panose="020B0604020202020204" pitchFamily="34" charset="0"/>
                          <a:ea typeface="Times New Roman" panose="02020603050405020304" pitchFamily="18" charset="0"/>
                        </a:rPr>
                        <a:t>£150</a:t>
                      </a:r>
                      <a:endParaRPr lang="en-GB" sz="2400" kern="100" dirty="0">
                        <a:effectLst/>
                        <a:latin typeface="Times New Roman" panose="02020603050405020304" pitchFamily="18" charset="0"/>
                        <a:ea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ADADAD"/>
                    </a:solidFill>
                  </a:tcPr>
                </a:tc>
                <a:tc>
                  <a:txBody>
                    <a:bodyPr/>
                    <a:lstStyle/>
                    <a:p>
                      <a:pPr fontAlgn="base">
                        <a:lnSpc>
                          <a:spcPct val="150000"/>
                        </a:lnSpc>
                        <a:buNone/>
                      </a:pPr>
                      <a:r>
                        <a:rPr lang="en-GB" sz="2400" kern="100" dirty="0">
                          <a:solidFill>
                            <a:srgbClr val="000000"/>
                          </a:solidFill>
                          <a:effectLst/>
                          <a:latin typeface="Arial" panose="020B0604020202020204" pitchFamily="34" charset="0"/>
                          <a:ea typeface="Times New Roman" panose="02020603050405020304" pitchFamily="18" charset="0"/>
                        </a:rPr>
                        <a:t>£150</a:t>
                      </a:r>
                      <a:endParaRPr lang="en-GB" sz="2400" kern="100" dirty="0">
                        <a:effectLst/>
                        <a:latin typeface="Times New Roman" panose="02020603050405020304" pitchFamily="18" charset="0"/>
                        <a:ea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ADADAD"/>
                    </a:solidFill>
                  </a:tcPr>
                </a:tc>
                <a:tc>
                  <a:txBody>
                    <a:bodyPr/>
                    <a:lstStyle/>
                    <a:p>
                      <a:pPr fontAlgn="base">
                        <a:lnSpc>
                          <a:spcPct val="150000"/>
                        </a:lnSpc>
                        <a:buNone/>
                      </a:pPr>
                      <a:r>
                        <a:rPr lang="en-GB" sz="2400" kern="100" dirty="0">
                          <a:solidFill>
                            <a:srgbClr val="000000"/>
                          </a:solidFill>
                          <a:effectLst/>
                          <a:latin typeface="Arial" panose="020B0604020202020204" pitchFamily="34" charset="0"/>
                          <a:ea typeface="Times New Roman" panose="02020603050405020304" pitchFamily="18" charset="0"/>
                        </a:rPr>
                        <a:t>£150</a:t>
                      </a:r>
                      <a:endParaRPr lang="en-GB" sz="2400" kern="100" dirty="0">
                        <a:effectLst/>
                        <a:latin typeface="Times New Roman" panose="02020603050405020304" pitchFamily="18" charset="0"/>
                        <a:ea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ADADAD"/>
                    </a:solidFill>
                  </a:tcPr>
                </a:tc>
                <a:tc>
                  <a:txBody>
                    <a:bodyPr/>
                    <a:lstStyle/>
                    <a:p>
                      <a:pPr fontAlgn="base">
                        <a:lnSpc>
                          <a:spcPct val="150000"/>
                        </a:lnSpc>
                        <a:buNone/>
                      </a:pPr>
                      <a:r>
                        <a:rPr lang="en-GB" sz="2400" kern="100" dirty="0">
                          <a:solidFill>
                            <a:srgbClr val="000000"/>
                          </a:solidFill>
                          <a:effectLst/>
                          <a:latin typeface="Arial" panose="020B0604020202020204" pitchFamily="34" charset="0"/>
                          <a:ea typeface="Times New Roman" panose="02020603050405020304" pitchFamily="18" charset="0"/>
                        </a:rPr>
                        <a:t>£150</a:t>
                      </a:r>
                      <a:endParaRPr lang="en-GB" sz="2400" kern="100" dirty="0">
                        <a:effectLst/>
                        <a:latin typeface="Times New Roman" panose="02020603050405020304" pitchFamily="18" charset="0"/>
                        <a:ea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ADADAD"/>
                    </a:solidFill>
                  </a:tcPr>
                </a:tc>
                <a:tc>
                  <a:txBody>
                    <a:bodyPr/>
                    <a:lstStyle/>
                    <a:p>
                      <a:pPr fontAlgn="base">
                        <a:lnSpc>
                          <a:spcPct val="150000"/>
                        </a:lnSpc>
                        <a:buNone/>
                      </a:pPr>
                      <a:r>
                        <a:rPr lang="en-GB" sz="2400" kern="100">
                          <a:solidFill>
                            <a:srgbClr val="000000"/>
                          </a:solidFill>
                          <a:effectLst/>
                          <a:latin typeface="Arial" panose="020B0604020202020204" pitchFamily="34" charset="0"/>
                          <a:ea typeface="Times New Roman" panose="02020603050405020304" pitchFamily="18" charset="0"/>
                        </a:rPr>
                        <a:t>£150</a:t>
                      </a:r>
                      <a:endParaRPr lang="en-GB" sz="2400" kern="100">
                        <a:effectLst/>
                        <a:latin typeface="Times New Roman" panose="02020603050405020304" pitchFamily="18" charset="0"/>
                        <a:ea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ADADAD"/>
                    </a:solidFill>
                  </a:tcPr>
                </a:tc>
                <a:tc>
                  <a:txBody>
                    <a:bodyPr/>
                    <a:lstStyle/>
                    <a:p>
                      <a:pPr fontAlgn="base">
                        <a:lnSpc>
                          <a:spcPct val="150000"/>
                        </a:lnSpc>
                        <a:buNone/>
                      </a:pPr>
                      <a:r>
                        <a:rPr lang="en-GB" sz="2400" kern="100" dirty="0">
                          <a:solidFill>
                            <a:srgbClr val="000000"/>
                          </a:solidFill>
                          <a:effectLst/>
                          <a:latin typeface="Arial" panose="020B0604020202020204" pitchFamily="34" charset="0"/>
                          <a:ea typeface="Times New Roman" panose="02020603050405020304" pitchFamily="18" charset="0"/>
                        </a:rPr>
                        <a:t>£150</a:t>
                      </a:r>
                      <a:endParaRPr lang="en-GB" sz="2400" kern="100" dirty="0">
                        <a:effectLst/>
                        <a:latin typeface="Times New Roman" panose="02020603050405020304" pitchFamily="18" charset="0"/>
                        <a:ea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ADADAD"/>
                    </a:solidFill>
                  </a:tcPr>
                </a:tc>
                <a:extLst>
                  <a:ext uri="{0D108BD9-81ED-4DB2-BD59-A6C34878D82A}">
                    <a16:rowId xmlns:a16="http://schemas.microsoft.com/office/drawing/2014/main" val="2480441378"/>
                  </a:ext>
                </a:extLst>
              </a:tr>
              <a:tr h="485317">
                <a:tc>
                  <a:txBody>
                    <a:bodyPr/>
                    <a:lstStyle/>
                    <a:p>
                      <a:pPr fontAlgn="base">
                        <a:lnSpc>
                          <a:spcPct val="150000"/>
                        </a:lnSpc>
                        <a:buNone/>
                      </a:pPr>
                      <a:r>
                        <a:rPr lang="en-GB" sz="2400" kern="100" dirty="0">
                          <a:solidFill>
                            <a:srgbClr val="000000"/>
                          </a:solidFill>
                          <a:effectLst/>
                          <a:latin typeface="Arial" panose="020B0604020202020204" pitchFamily="34" charset="0"/>
                          <a:ea typeface="Times New Roman" panose="02020603050405020304" pitchFamily="18" charset="0"/>
                        </a:rPr>
                        <a:t>Raw materials </a:t>
                      </a:r>
                      <a:endParaRPr lang="en-GB" sz="2400" kern="100" dirty="0">
                        <a:effectLst/>
                        <a:latin typeface="Times New Roman" panose="02020603050405020304" pitchFamily="18" charset="0"/>
                        <a:ea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ADADAD"/>
                    </a:solidFill>
                  </a:tcPr>
                </a:tc>
                <a:tc>
                  <a:txBody>
                    <a:bodyPr/>
                    <a:lstStyle/>
                    <a:p>
                      <a:pPr fontAlgn="base">
                        <a:lnSpc>
                          <a:spcPct val="150000"/>
                        </a:lnSpc>
                        <a:buNone/>
                      </a:pPr>
                      <a:r>
                        <a:rPr lang="en-GB" sz="2400" kern="100">
                          <a:solidFill>
                            <a:srgbClr val="000000"/>
                          </a:solidFill>
                          <a:effectLst/>
                          <a:latin typeface="Arial" panose="020B0604020202020204" pitchFamily="34" charset="0"/>
                          <a:ea typeface="Times New Roman" panose="02020603050405020304" pitchFamily="18" charset="0"/>
                        </a:rPr>
                        <a:t>£1000</a:t>
                      </a:r>
                      <a:endParaRPr lang="en-GB" sz="2400" kern="100">
                        <a:effectLst/>
                        <a:latin typeface="Times New Roman" panose="02020603050405020304" pitchFamily="18" charset="0"/>
                        <a:ea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ADADAD"/>
                    </a:solidFill>
                  </a:tcPr>
                </a:tc>
                <a:tc>
                  <a:txBody>
                    <a:bodyPr/>
                    <a:lstStyle/>
                    <a:p>
                      <a:pPr fontAlgn="base">
                        <a:lnSpc>
                          <a:spcPct val="150000"/>
                        </a:lnSpc>
                        <a:buNone/>
                      </a:pPr>
                      <a:r>
                        <a:rPr lang="en-GB" sz="2400" kern="100">
                          <a:solidFill>
                            <a:srgbClr val="000000"/>
                          </a:solidFill>
                          <a:effectLst/>
                          <a:latin typeface="Arial" panose="020B0604020202020204" pitchFamily="34" charset="0"/>
                          <a:ea typeface="Times New Roman" panose="02020603050405020304" pitchFamily="18" charset="0"/>
                        </a:rPr>
                        <a:t>£1000</a:t>
                      </a:r>
                      <a:endParaRPr lang="en-GB" sz="2400" kern="100">
                        <a:effectLst/>
                        <a:latin typeface="Times New Roman" panose="02020603050405020304" pitchFamily="18" charset="0"/>
                        <a:ea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ADADAD"/>
                    </a:solidFill>
                  </a:tcPr>
                </a:tc>
                <a:tc>
                  <a:txBody>
                    <a:bodyPr/>
                    <a:lstStyle/>
                    <a:p>
                      <a:pPr fontAlgn="base">
                        <a:lnSpc>
                          <a:spcPct val="150000"/>
                        </a:lnSpc>
                        <a:buNone/>
                      </a:pPr>
                      <a:r>
                        <a:rPr lang="en-GB" sz="2400" kern="100">
                          <a:solidFill>
                            <a:srgbClr val="000000"/>
                          </a:solidFill>
                          <a:effectLst/>
                          <a:latin typeface="Arial" panose="020B0604020202020204" pitchFamily="34" charset="0"/>
                          <a:ea typeface="Times New Roman" panose="02020603050405020304" pitchFamily="18" charset="0"/>
                        </a:rPr>
                        <a:t>£1000</a:t>
                      </a:r>
                      <a:endParaRPr lang="en-GB" sz="2400" kern="100">
                        <a:effectLst/>
                        <a:latin typeface="Times New Roman" panose="02020603050405020304" pitchFamily="18" charset="0"/>
                        <a:ea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ADADAD"/>
                    </a:solidFill>
                  </a:tcPr>
                </a:tc>
                <a:tc>
                  <a:txBody>
                    <a:bodyPr/>
                    <a:lstStyle/>
                    <a:p>
                      <a:pPr fontAlgn="base">
                        <a:lnSpc>
                          <a:spcPct val="150000"/>
                        </a:lnSpc>
                        <a:buNone/>
                      </a:pPr>
                      <a:r>
                        <a:rPr lang="en-GB" sz="2400" kern="100" dirty="0">
                          <a:solidFill>
                            <a:srgbClr val="000000"/>
                          </a:solidFill>
                          <a:effectLst/>
                          <a:latin typeface="Arial" panose="020B0604020202020204" pitchFamily="34" charset="0"/>
                          <a:ea typeface="Times New Roman" panose="02020603050405020304" pitchFamily="18" charset="0"/>
                        </a:rPr>
                        <a:t>£1000</a:t>
                      </a:r>
                      <a:endParaRPr lang="en-GB" sz="2400" kern="100" dirty="0">
                        <a:effectLst/>
                        <a:latin typeface="Times New Roman" panose="02020603050405020304" pitchFamily="18" charset="0"/>
                        <a:ea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ADADAD"/>
                    </a:solidFill>
                  </a:tcPr>
                </a:tc>
                <a:tc>
                  <a:txBody>
                    <a:bodyPr/>
                    <a:lstStyle/>
                    <a:p>
                      <a:pPr fontAlgn="base">
                        <a:lnSpc>
                          <a:spcPct val="150000"/>
                        </a:lnSpc>
                        <a:buNone/>
                      </a:pPr>
                      <a:r>
                        <a:rPr lang="en-GB" sz="2400" kern="100" dirty="0">
                          <a:solidFill>
                            <a:srgbClr val="000000"/>
                          </a:solidFill>
                          <a:effectLst/>
                          <a:latin typeface="Arial" panose="020B0604020202020204" pitchFamily="34" charset="0"/>
                          <a:ea typeface="Times New Roman" panose="02020603050405020304" pitchFamily="18" charset="0"/>
                        </a:rPr>
                        <a:t>£1000</a:t>
                      </a:r>
                      <a:endParaRPr lang="en-GB" sz="2400" kern="100" dirty="0">
                        <a:effectLst/>
                        <a:latin typeface="Times New Roman" panose="02020603050405020304" pitchFamily="18" charset="0"/>
                        <a:ea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ADADAD"/>
                    </a:solidFill>
                  </a:tcPr>
                </a:tc>
                <a:tc>
                  <a:txBody>
                    <a:bodyPr/>
                    <a:lstStyle/>
                    <a:p>
                      <a:pPr fontAlgn="base">
                        <a:lnSpc>
                          <a:spcPct val="150000"/>
                        </a:lnSpc>
                        <a:buNone/>
                      </a:pPr>
                      <a:r>
                        <a:rPr lang="en-GB" sz="2400" kern="100">
                          <a:solidFill>
                            <a:srgbClr val="000000"/>
                          </a:solidFill>
                          <a:effectLst/>
                          <a:latin typeface="Arial" panose="020B0604020202020204" pitchFamily="34" charset="0"/>
                          <a:ea typeface="Times New Roman" panose="02020603050405020304" pitchFamily="18" charset="0"/>
                        </a:rPr>
                        <a:t>£1000</a:t>
                      </a:r>
                      <a:endParaRPr lang="en-GB" sz="2400" kern="100">
                        <a:effectLst/>
                        <a:latin typeface="Times New Roman" panose="02020603050405020304" pitchFamily="18" charset="0"/>
                        <a:ea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ADADAD"/>
                    </a:solidFill>
                  </a:tcPr>
                </a:tc>
                <a:extLst>
                  <a:ext uri="{0D108BD9-81ED-4DB2-BD59-A6C34878D82A}">
                    <a16:rowId xmlns:a16="http://schemas.microsoft.com/office/drawing/2014/main" val="2194282523"/>
                  </a:ext>
                </a:extLst>
              </a:tr>
              <a:tr h="433871">
                <a:tc>
                  <a:txBody>
                    <a:bodyPr/>
                    <a:lstStyle/>
                    <a:p>
                      <a:pPr fontAlgn="base">
                        <a:lnSpc>
                          <a:spcPct val="150000"/>
                        </a:lnSpc>
                        <a:buNone/>
                      </a:pPr>
                      <a:r>
                        <a:rPr lang="en-GB" sz="2400" kern="100">
                          <a:solidFill>
                            <a:srgbClr val="000000"/>
                          </a:solidFill>
                          <a:effectLst/>
                          <a:latin typeface="Arial" panose="020B0604020202020204" pitchFamily="34" charset="0"/>
                          <a:ea typeface="Times New Roman" panose="02020603050405020304" pitchFamily="18" charset="0"/>
                        </a:rPr>
                        <a:t>hourly paid Emp</a:t>
                      </a:r>
                      <a:endParaRPr lang="en-GB" sz="2400" kern="100">
                        <a:effectLst/>
                        <a:latin typeface="Times New Roman" panose="02020603050405020304" pitchFamily="18" charset="0"/>
                        <a:ea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ADADAD"/>
                    </a:solidFill>
                  </a:tcPr>
                </a:tc>
                <a:tc>
                  <a:txBody>
                    <a:bodyPr/>
                    <a:lstStyle/>
                    <a:p>
                      <a:pPr fontAlgn="base">
                        <a:lnSpc>
                          <a:spcPct val="150000"/>
                        </a:lnSpc>
                        <a:buNone/>
                      </a:pPr>
                      <a:r>
                        <a:rPr lang="en-GB" sz="2400" kern="100">
                          <a:effectLst/>
                          <a:latin typeface="Arial" panose="020B0604020202020204" pitchFamily="34" charset="0"/>
                          <a:ea typeface="Times New Roman" panose="02020603050405020304" pitchFamily="18" charset="0"/>
                        </a:rPr>
                        <a:t> </a:t>
                      </a:r>
                      <a:endParaRPr lang="en-GB" sz="2400" kern="100">
                        <a:effectLst/>
                        <a:latin typeface="Times New Roman" panose="02020603050405020304" pitchFamily="18" charset="0"/>
                        <a:ea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ADADAD"/>
                    </a:solidFill>
                  </a:tcPr>
                </a:tc>
                <a:tc>
                  <a:txBody>
                    <a:bodyPr/>
                    <a:lstStyle/>
                    <a:p>
                      <a:pPr fontAlgn="base">
                        <a:lnSpc>
                          <a:spcPct val="150000"/>
                        </a:lnSpc>
                        <a:buNone/>
                      </a:pPr>
                      <a:r>
                        <a:rPr lang="en-GB" sz="2400" kern="100">
                          <a:solidFill>
                            <a:srgbClr val="000000"/>
                          </a:solidFill>
                          <a:effectLst/>
                          <a:latin typeface="Arial" panose="020B0604020202020204" pitchFamily="34" charset="0"/>
                          <a:ea typeface="Times New Roman" panose="02020603050405020304" pitchFamily="18" charset="0"/>
                        </a:rPr>
                        <a:t>£800</a:t>
                      </a:r>
                      <a:endParaRPr lang="en-GB" sz="2400" kern="100">
                        <a:effectLst/>
                        <a:latin typeface="Times New Roman" panose="02020603050405020304" pitchFamily="18" charset="0"/>
                        <a:ea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ADADAD"/>
                    </a:solidFill>
                  </a:tcPr>
                </a:tc>
                <a:tc>
                  <a:txBody>
                    <a:bodyPr/>
                    <a:lstStyle/>
                    <a:p>
                      <a:pPr fontAlgn="base">
                        <a:lnSpc>
                          <a:spcPct val="150000"/>
                        </a:lnSpc>
                        <a:buNone/>
                      </a:pPr>
                      <a:r>
                        <a:rPr lang="en-GB" sz="2400" kern="100">
                          <a:solidFill>
                            <a:srgbClr val="000000"/>
                          </a:solidFill>
                          <a:effectLst/>
                          <a:latin typeface="Arial" panose="020B0604020202020204" pitchFamily="34" charset="0"/>
                          <a:ea typeface="Times New Roman" panose="02020603050405020304" pitchFamily="18" charset="0"/>
                        </a:rPr>
                        <a:t>£800</a:t>
                      </a:r>
                      <a:endParaRPr lang="en-GB" sz="2400" kern="100">
                        <a:effectLst/>
                        <a:latin typeface="Times New Roman" panose="02020603050405020304" pitchFamily="18" charset="0"/>
                        <a:ea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ADADAD"/>
                    </a:solidFill>
                  </a:tcPr>
                </a:tc>
                <a:tc>
                  <a:txBody>
                    <a:bodyPr/>
                    <a:lstStyle/>
                    <a:p>
                      <a:pPr fontAlgn="base">
                        <a:lnSpc>
                          <a:spcPct val="150000"/>
                        </a:lnSpc>
                        <a:buNone/>
                      </a:pPr>
                      <a:r>
                        <a:rPr lang="en-GB" sz="2400" kern="100">
                          <a:solidFill>
                            <a:srgbClr val="000000"/>
                          </a:solidFill>
                          <a:effectLst/>
                          <a:latin typeface="Arial" panose="020B0604020202020204" pitchFamily="34" charset="0"/>
                          <a:ea typeface="Times New Roman" panose="02020603050405020304" pitchFamily="18" charset="0"/>
                        </a:rPr>
                        <a:t>£800</a:t>
                      </a:r>
                      <a:endParaRPr lang="en-GB" sz="2400" kern="100">
                        <a:effectLst/>
                        <a:latin typeface="Times New Roman" panose="02020603050405020304" pitchFamily="18" charset="0"/>
                        <a:ea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ADADAD"/>
                    </a:solidFill>
                  </a:tcPr>
                </a:tc>
                <a:tc>
                  <a:txBody>
                    <a:bodyPr/>
                    <a:lstStyle/>
                    <a:p>
                      <a:pPr fontAlgn="base">
                        <a:lnSpc>
                          <a:spcPct val="150000"/>
                        </a:lnSpc>
                        <a:buNone/>
                      </a:pPr>
                      <a:r>
                        <a:rPr lang="en-GB" sz="2400" kern="100" dirty="0">
                          <a:solidFill>
                            <a:srgbClr val="000000"/>
                          </a:solidFill>
                          <a:effectLst/>
                          <a:latin typeface="Arial" panose="020B0604020202020204" pitchFamily="34" charset="0"/>
                          <a:ea typeface="Times New Roman" panose="02020603050405020304" pitchFamily="18" charset="0"/>
                        </a:rPr>
                        <a:t>£800</a:t>
                      </a:r>
                      <a:endParaRPr lang="en-GB" sz="2400" kern="100" dirty="0">
                        <a:effectLst/>
                        <a:latin typeface="Times New Roman" panose="02020603050405020304" pitchFamily="18" charset="0"/>
                        <a:ea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ADADAD"/>
                    </a:solidFill>
                  </a:tcPr>
                </a:tc>
                <a:tc>
                  <a:txBody>
                    <a:bodyPr/>
                    <a:lstStyle/>
                    <a:p>
                      <a:pPr fontAlgn="base">
                        <a:lnSpc>
                          <a:spcPct val="150000"/>
                        </a:lnSpc>
                        <a:buNone/>
                      </a:pPr>
                      <a:r>
                        <a:rPr lang="en-GB" sz="2400" kern="100">
                          <a:solidFill>
                            <a:srgbClr val="000000"/>
                          </a:solidFill>
                          <a:effectLst/>
                          <a:latin typeface="Arial" panose="020B0604020202020204" pitchFamily="34" charset="0"/>
                          <a:ea typeface="Times New Roman" panose="02020603050405020304" pitchFamily="18" charset="0"/>
                        </a:rPr>
                        <a:t>£800</a:t>
                      </a:r>
                      <a:endParaRPr lang="en-GB" sz="2400" kern="100">
                        <a:effectLst/>
                        <a:latin typeface="Times New Roman" panose="02020603050405020304" pitchFamily="18" charset="0"/>
                        <a:ea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ADADAD"/>
                    </a:solidFill>
                  </a:tcPr>
                </a:tc>
                <a:extLst>
                  <a:ext uri="{0D108BD9-81ED-4DB2-BD59-A6C34878D82A}">
                    <a16:rowId xmlns:a16="http://schemas.microsoft.com/office/drawing/2014/main" val="1772563555"/>
                  </a:ext>
                </a:extLst>
              </a:tr>
              <a:tr h="927243">
                <a:tc>
                  <a:txBody>
                    <a:bodyPr/>
                    <a:lstStyle/>
                    <a:p>
                      <a:pPr fontAlgn="base">
                        <a:lnSpc>
                          <a:spcPct val="150000"/>
                        </a:lnSpc>
                        <a:buNone/>
                      </a:pPr>
                      <a:r>
                        <a:rPr lang="en-GB" sz="2400" kern="100" dirty="0">
                          <a:solidFill>
                            <a:srgbClr val="000000"/>
                          </a:solidFill>
                          <a:effectLst/>
                          <a:latin typeface="Arial" panose="020B0604020202020204" pitchFamily="34" charset="0"/>
                          <a:ea typeface="Times New Roman" panose="02020603050405020304" pitchFamily="18" charset="0"/>
                        </a:rPr>
                        <a:t>Total Variable Cost</a:t>
                      </a:r>
                      <a:endParaRPr lang="en-GB" sz="2400" kern="100" dirty="0">
                        <a:effectLst/>
                        <a:latin typeface="Times New Roman" panose="02020603050405020304" pitchFamily="18" charset="0"/>
                        <a:ea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00"/>
                    </a:solidFill>
                  </a:tcPr>
                </a:tc>
                <a:tc>
                  <a:txBody>
                    <a:bodyPr/>
                    <a:lstStyle/>
                    <a:p>
                      <a:pPr fontAlgn="base">
                        <a:lnSpc>
                          <a:spcPct val="150000"/>
                        </a:lnSpc>
                        <a:buNone/>
                      </a:pPr>
                      <a:r>
                        <a:rPr lang="en-GB" sz="2400" kern="100">
                          <a:solidFill>
                            <a:srgbClr val="000000"/>
                          </a:solidFill>
                          <a:effectLst/>
                          <a:latin typeface="Arial" panose="020B0604020202020204" pitchFamily="34" charset="0"/>
                          <a:ea typeface="Times New Roman" panose="02020603050405020304" pitchFamily="18" charset="0"/>
                        </a:rPr>
                        <a:t>£1500</a:t>
                      </a:r>
                      <a:endParaRPr lang="en-GB" sz="2400" kern="100">
                        <a:effectLst/>
                        <a:latin typeface="Times New Roman" panose="02020603050405020304" pitchFamily="18" charset="0"/>
                        <a:ea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00"/>
                    </a:solidFill>
                  </a:tcPr>
                </a:tc>
                <a:tc>
                  <a:txBody>
                    <a:bodyPr/>
                    <a:lstStyle/>
                    <a:p>
                      <a:pPr fontAlgn="base">
                        <a:lnSpc>
                          <a:spcPct val="150000"/>
                        </a:lnSpc>
                        <a:buNone/>
                      </a:pPr>
                      <a:r>
                        <a:rPr lang="en-GB" sz="2400" kern="100">
                          <a:solidFill>
                            <a:srgbClr val="000000"/>
                          </a:solidFill>
                          <a:effectLst/>
                          <a:latin typeface="Arial" panose="020B0604020202020204" pitchFamily="34" charset="0"/>
                          <a:ea typeface="Times New Roman" panose="02020603050405020304" pitchFamily="18" charset="0"/>
                        </a:rPr>
                        <a:t>£1950</a:t>
                      </a:r>
                      <a:endParaRPr lang="en-GB" sz="2400" kern="100">
                        <a:effectLst/>
                        <a:latin typeface="Times New Roman" panose="02020603050405020304" pitchFamily="18" charset="0"/>
                        <a:ea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00"/>
                    </a:solidFill>
                  </a:tcPr>
                </a:tc>
                <a:tc>
                  <a:txBody>
                    <a:bodyPr/>
                    <a:lstStyle/>
                    <a:p>
                      <a:pPr fontAlgn="base">
                        <a:lnSpc>
                          <a:spcPct val="150000"/>
                        </a:lnSpc>
                        <a:buNone/>
                      </a:pPr>
                      <a:r>
                        <a:rPr lang="en-GB" sz="2400" kern="100">
                          <a:solidFill>
                            <a:srgbClr val="000000"/>
                          </a:solidFill>
                          <a:effectLst/>
                          <a:latin typeface="Arial" panose="020B0604020202020204" pitchFamily="34" charset="0"/>
                          <a:ea typeface="Times New Roman" panose="02020603050405020304" pitchFamily="18" charset="0"/>
                        </a:rPr>
                        <a:t>£1950</a:t>
                      </a:r>
                      <a:endParaRPr lang="en-GB" sz="2400" kern="100">
                        <a:effectLst/>
                        <a:latin typeface="Times New Roman" panose="02020603050405020304" pitchFamily="18" charset="0"/>
                        <a:ea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00"/>
                    </a:solidFill>
                  </a:tcPr>
                </a:tc>
                <a:tc>
                  <a:txBody>
                    <a:bodyPr/>
                    <a:lstStyle/>
                    <a:p>
                      <a:pPr fontAlgn="base">
                        <a:lnSpc>
                          <a:spcPct val="150000"/>
                        </a:lnSpc>
                        <a:buNone/>
                      </a:pPr>
                      <a:r>
                        <a:rPr lang="en-GB" sz="2400" kern="100">
                          <a:solidFill>
                            <a:srgbClr val="000000"/>
                          </a:solidFill>
                          <a:effectLst/>
                          <a:latin typeface="Arial" panose="020B0604020202020204" pitchFamily="34" charset="0"/>
                          <a:ea typeface="Times New Roman" panose="02020603050405020304" pitchFamily="18" charset="0"/>
                        </a:rPr>
                        <a:t>£1950</a:t>
                      </a:r>
                      <a:endParaRPr lang="en-GB" sz="2400" kern="100">
                        <a:effectLst/>
                        <a:latin typeface="Times New Roman" panose="02020603050405020304" pitchFamily="18" charset="0"/>
                        <a:ea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00"/>
                    </a:solidFill>
                  </a:tcPr>
                </a:tc>
                <a:tc>
                  <a:txBody>
                    <a:bodyPr/>
                    <a:lstStyle/>
                    <a:p>
                      <a:pPr fontAlgn="base">
                        <a:lnSpc>
                          <a:spcPct val="150000"/>
                        </a:lnSpc>
                        <a:buNone/>
                      </a:pPr>
                      <a:r>
                        <a:rPr lang="en-GB" sz="2400" kern="100" dirty="0">
                          <a:solidFill>
                            <a:srgbClr val="000000"/>
                          </a:solidFill>
                          <a:effectLst/>
                          <a:latin typeface="Arial" panose="020B0604020202020204" pitchFamily="34" charset="0"/>
                          <a:ea typeface="Times New Roman" panose="02020603050405020304" pitchFamily="18" charset="0"/>
                        </a:rPr>
                        <a:t>£1950</a:t>
                      </a:r>
                      <a:endParaRPr lang="en-GB" sz="2400" kern="100" dirty="0">
                        <a:effectLst/>
                        <a:latin typeface="Times New Roman" panose="02020603050405020304" pitchFamily="18" charset="0"/>
                        <a:ea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00"/>
                    </a:solidFill>
                  </a:tcPr>
                </a:tc>
                <a:tc>
                  <a:txBody>
                    <a:bodyPr/>
                    <a:lstStyle/>
                    <a:p>
                      <a:pPr fontAlgn="base">
                        <a:lnSpc>
                          <a:spcPct val="150000"/>
                        </a:lnSpc>
                        <a:buNone/>
                      </a:pPr>
                      <a:r>
                        <a:rPr lang="en-GB" sz="2400" kern="100" dirty="0">
                          <a:solidFill>
                            <a:srgbClr val="000000"/>
                          </a:solidFill>
                          <a:effectLst/>
                          <a:latin typeface="Arial" panose="020B0604020202020204" pitchFamily="34" charset="0"/>
                          <a:ea typeface="Times New Roman" panose="02020603050405020304" pitchFamily="18" charset="0"/>
                        </a:rPr>
                        <a:t>£1950</a:t>
                      </a:r>
                      <a:endParaRPr lang="en-GB" sz="2400" kern="100" dirty="0">
                        <a:effectLst/>
                        <a:latin typeface="Times New Roman" panose="02020603050405020304" pitchFamily="18" charset="0"/>
                        <a:ea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00"/>
                    </a:solidFill>
                  </a:tcPr>
                </a:tc>
                <a:extLst>
                  <a:ext uri="{0D108BD9-81ED-4DB2-BD59-A6C34878D82A}">
                    <a16:rowId xmlns:a16="http://schemas.microsoft.com/office/drawing/2014/main" val="4145107353"/>
                  </a:ext>
                </a:extLst>
              </a:tr>
            </a:tbl>
          </a:graphicData>
        </a:graphic>
      </p:graphicFrame>
    </p:spTree>
    <p:extLst>
      <p:ext uri="{BB962C8B-B14F-4D97-AF65-F5344CB8AC3E}">
        <p14:creationId xmlns:p14="http://schemas.microsoft.com/office/powerpoint/2010/main" val="38360488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E2FAC6-20AF-0338-152C-95A179B82AB3}"/>
              </a:ext>
            </a:extLst>
          </p:cNvPr>
          <p:cNvSpPr>
            <a:spLocks noGrp="1"/>
          </p:cNvSpPr>
          <p:nvPr>
            <p:ph type="title"/>
          </p:nvPr>
        </p:nvSpPr>
        <p:spPr>
          <a:xfrm>
            <a:off x="1541722" y="345974"/>
            <a:ext cx="8888818" cy="419570"/>
          </a:xfrm>
        </p:spPr>
        <p:txBody>
          <a:bodyPr>
            <a:normAutofit fontScale="90000"/>
          </a:bodyPr>
          <a:lstStyle/>
          <a:p>
            <a:pPr fontAlgn="base">
              <a:lnSpc>
                <a:spcPct val="150000"/>
              </a:lnSpc>
            </a:pPr>
            <a:r>
              <a:rPr lang="en-GB" sz="3600" b="1" dirty="0">
                <a:effectLst/>
                <a:latin typeface="Arial" panose="020B0604020202020204" pitchFamily="34" charset="0"/>
                <a:ea typeface="Times New Roman" panose="02020603050405020304" pitchFamily="18" charset="0"/>
              </a:rPr>
              <a:t>Financial forecast for the first Six months</a:t>
            </a:r>
            <a:r>
              <a:rPr lang="en-GB" sz="3600" dirty="0">
                <a:effectLst/>
                <a:latin typeface="Arial" panose="020B0604020202020204" pitchFamily="34" charset="0"/>
                <a:ea typeface="Times New Roman" panose="02020603050405020304" pitchFamily="18" charset="0"/>
              </a:rPr>
              <a:t> </a:t>
            </a:r>
            <a:br>
              <a:rPr lang="en-GB" sz="3600" dirty="0">
                <a:effectLst/>
                <a:latin typeface="Times New Roman" panose="02020603050405020304" pitchFamily="18" charset="0"/>
                <a:ea typeface="Times New Roman" panose="02020603050405020304" pitchFamily="18" charset="0"/>
              </a:rPr>
            </a:br>
            <a:endParaRPr lang="en-GB" dirty="0"/>
          </a:p>
        </p:txBody>
      </p:sp>
      <p:graphicFrame>
        <p:nvGraphicFramePr>
          <p:cNvPr id="4" name="Content Placeholder 3">
            <a:extLst>
              <a:ext uri="{FF2B5EF4-FFF2-40B4-BE49-F238E27FC236}">
                <a16:creationId xmlns:a16="http://schemas.microsoft.com/office/drawing/2014/main" id="{A0A14A13-CFBF-59D7-3369-F912D25CE0D3}"/>
              </a:ext>
            </a:extLst>
          </p:cNvPr>
          <p:cNvGraphicFramePr>
            <a:graphicFrameLocks noGrp="1"/>
          </p:cNvGraphicFramePr>
          <p:nvPr>
            <p:ph idx="1"/>
            <p:extLst>
              <p:ext uri="{D42A27DB-BD31-4B8C-83A1-F6EECF244321}">
                <p14:modId xmlns:p14="http://schemas.microsoft.com/office/powerpoint/2010/main" val="1260736053"/>
              </p:ext>
            </p:extLst>
          </p:nvPr>
        </p:nvGraphicFramePr>
        <p:xfrm>
          <a:off x="709899" y="1217932"/>
          <a:ext cx="11124138" cy="2532848"/>
        </p:xfrm>
        <a:graphic>
          <a:graphicData uri="http://schemas.openxmlformats.org/drawingml/2006/table">
            <a:tbl>
              <a:tblPr firstRow="1" firstCol="1" bandRow="1"/>
              <a:tblGrid>
                <a:gridCol w="2609601">
                  <a:extLst>
                    <a:ext uri="{9D8B030D-6E8A-4147-A177-3AD203B41FA5}">
                      <a16:colId xmlns:a16="http://schemas.microsoft.com/office/drawing/2014/main" val="3864113438"/>
                    </a:ext>
                  </a:extLst>
                </a:gridCol>
                <a:gridCol w="1551677">
                  <a:extLst>
                    <a:ext uri="{9D8B030D-6E8A-4147-A177-3AD203B41FA5}">
                      <a16:colId xmlns:a16="http://schemas.microsoft.com/office/drawing/2014/main" val="3459419076"/>
                    </a:ext>
                  </a:extLst>
                </a:gridCol>
                <a:gridCol w="1460401">
                  <a:extLst>
                    <a:ext uri="{9D8B030D-6E8A-4147-A177-3AD203B41FA5}">
                      <a16:colId xmlns:a16="http://schemas.microsoft.com/office/drawing/2014/main" val="3136604020"/>
                    </a:ext>
                  </a:extLst>
                </a:gridCol>
                <a:gridCol w="1564715">
                  <a:extLst>
                    <a:ext uri="{9D8B030D-6E8A-4147-A177-3AD203B41FA5}">
                      <a16:colId xmlns:a16="http://schemas.microsoft.com/office/drawing/2014/main" val="4035597370"/>
                    </a:ext>
                  </a:extLst>
                </a:gridCol>
                <a:gridCol w="1370841">
                  <a:extLst>
                    <a:ext uri="{9D8B030D-6E8A-4147-A177-3AD203B41FA5}">
                      <a16:colId xmlns:a16="http://schemas.microsoft.com/office/drawing/2014/main" val="2463665278"/>
                    </a:ext>
                  </a:extLst>
                </a:gridCol>
                <a:gridCol w="1318318">
                  <a:extLst>
                    <a:ext uri="{9D8B030D-6E8A-4147-A177-3AD203B41FA5}">
                      <a16:colId xmlns:a16="http://schemas.microsoft.com/office/drawing/2014/main" val="2854357474"/>
                    </a:ext>
                  </a:extLst>
                </a:gridCol>
                <a:gridCol w="1248585">
                  <a:extLst>
                    <a:ext uri="{9D8B030D-6E8A-4147-A177-3AD203B41FA5}">
                      <a16:colId xmlns:a16="http://schemas.microsoft.com/office/drawing/2014/main" val="512939496"/>
                    </a:ext>
                  </a:extLst>
                </a:gridCol>
              </a:tblGrid>
              <a:tr h="436300">
                <a:tc>
                  <a:txBody>
                    <a:bodyPr/>
                    <a:lstStyle/>
                    <a:p>
                      <a:pPr fontAlgn="base">
                        <a:lnSpc>
                          <a:spcPct val="150000"/>
                        </a:lnSpc>
                        <a:buNone/>
                      </a:pPr>
                      <a:r>
                        <a:rPr lang="en-GB" sz="2400" kern="100" dirty="0">
                          <a:effectLst/>
                          <a:latin typeface="Arial" panose="020B0604020202020204" pitchFamily="34" charset="0"/>
                          <a:ea typeface="Times New Roman" panose="02020603050405020304" pitchFamily="18" charset="0"/>
                        </a:rPr>
                        <a:t> </a:t>
                      </a:r>
                      <a:endParaRPr lang="en-GB" sz="2400" kern="100" dirty="0">
                        <a:effectLst/>
                        <a:latin typeface="Times New Roman" panose="02020603050405020304" pitchFamily="18" charset="0"/>
                        <a:ea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45B0E1"/>
                    </a:solidFill>
                  </a:tcPr>
                </a:tc>
                <a:tc>
                  <a:txBody>
                    <a:bodyPr/>
                    <a:lstStyle/>
                    <a:p>
                      <a:pPr fontAlgn="base">
                        <a:lnSpc>
                          <a:spcPct val="150000"/>
                        </a:lnSpc>
                        <a:buNone/>
                      </a:pPr>
                      <a:r>
                        <a:rPr lang="en-GB" sz="2400" b="1" kern="100" dirty="0">
                          <a:solidFill>
                            <a:srgbClr val="000000"/>
                          </a:solidFill>
                          <a:effectLst/>
                          <a:latin typeface="Arial" panose="020B0604020202020204" pitchFamily="34" charset="0"/>
                          <a:ea typeface="Times New Roman" panose="02020603050405020304" pitchFamily="18" charset="0"/>
                        </a:rPr>
                        <a:t>Jan</a:t>
                      </a:r>
                      <a:endParaRPr lang="en-GB" sz="2400" kern="100" dirty="0">
                        <a:effectLst/>
                        <a:latin typeface="Times New Roman" panose="02020603050405020304" pitchFamily="18" charset="0"/>
                        <a:ea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45B0E1"/>
                    </a:solidFill>
                  </a:tcPr>
                </a:tc>
                <a:tc>
                  <a:txBody>
                    <a:bodyPr/>
                    <a:lstStyle/>
                    <a:p>
                      <a:pPr fontAlgn="base">
                        <a:lnSpc>
                          <a:spcPct val="150000"/>
                        </a:lnSpc>
                        <a:buNone/>
                      </a:pPr>
                      <a:r>
                        <a:rPr lang="en-GB" sz="2400" b="1" kern="100" dirty="0">
                          <a:solidFill>
                            <a:srgbClr val="000000"/>
                          </a:solidFill>
                          <a:effectLst/>
                          <a:latin typeface="Arial" panose="020B0604020202020204" pitchFamily="34" charset="0"/>
                          <a:ea typeface="Times New Roman" panose="02020603050405020304" pitchFamily="18" charset="0"/>
                        </a:rPr>
                        <a:t>Feb</a:t>
                      </a:r>
                      <a:endParaRPr lang="en-GB" sz="2400" kern="100" dirty="0">
                        <a:effectLst/>
                        <a:latin typeface="Times New Roman" panose="02020603050405020304" pitchFamily="18" charset="0"/>
                        <a:ea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45B0E1"/>
                    </a:solidFill>
                  </a:tcPr>
                </a:tc>
                <a:tc>
                  <a:txBody>
                    <a:bodyPr/>
                    <a:lstStyle/>
                    <a:p>
                      <a:pPr fontAlgn="base">
                        <a:lnSpc>
                          <a:spcPct val="150000"/>
                        </a:lnSpc>
                        <a:buNone/>
                      </a:pPr>
                      <a:r>
                        <a:rPr lang="en-GB" sz="2400" b="1" kern="100" dirty="0">
                          <a:solidFill>
                            <a:srgbClr val="000000"/>
                          </a:solidFill>
                          <a:effectLst/>
                          <a:latin typeface="Arial" panose="020B0604020202020204" pitchFamily="34" charset="0"/>
                          <a:ea typeface="Times New Roman" panose="02020603050405020304" pitchFamily="18" charset="0"/>
                        </a:rPr>
                        <a:t>Mar</a:t>
                      </a:r>
                      <a:endParaRPr lang="en-GB" sz="2400" kern="100" dirty="0">
                        <a:effectLst/>
                        <a:latin typeface="Times New Roman" panose="02020603050405020304" pitchFamily="18" charset="0"/>
                        <a:ea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45B0E1"/>
                    </a:solidFill>
                  </a:tcPr>
                </a:tc>
                <a:tc>
                  <a:txBody>
                    <a:bodyPr/>
                    <a:lstStyle/>
                    <a:p>
                      <a:pPr fontAlgn="base">
                        <a:lnSpc>
                          <a:spcPct val="150000"/>
                        </a:lnSpc>
                        <a:buNone/>
                      </a:pPr>
                      <a:r>
                        <a:rPr lang="en-GB" sz="2400" b="1" kern="100" dirty="0">
                          <a:solidFill>
                            <a:srgbClr val="000000"/>
                          </a:solidFill>
                          <a:effectLst/>
                          <a:latin typeface="Arial" panose="020B0604020202020204" pitchFamily="34" charset="0"/>
                          <a:ea typeface="Times New Roman" panose="02020603050405020304" pitchFamily="18" charset="0"/>
                        </a:rPr>
                        <a:t>Apr</a:t>
                      </a:r>
                      <a:endParaRPr lang="en-GB" sz="2400" kern="100" dirty="0">
                        <a:effectLst/>
                        <a:latin typeface="Times New Roman" panose="02020603050405020304" pitchFamily="18" charset="0"/>
                        <a:ea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45B0E1"/>
                    </a:solidFill>
                  </a:tcPr>
                </a:tc>
                <a:tc>
                  <a:txBody>
                    <a:bodyPr/>
                    <a:lstStyle/>
                    <a:p>
                      <a:pPr fontAlgn="base">
                        <a:lnSpc>
                          <a:spcPct val="150000"/>
                        </a:lnSpc>
                        <a:buNone/>
                      </a:pPr>
                      <a:r>
                        <a:rPr lang="en-GB" sz="2400" b="1" kern="100" dirty="0">
                          <a:solidFill>
                            <a:srgbClr val="000000"/>
                          </a:solidFill>
                          <a:effectLst/>
                          <a:latin typeface="Arial" panose="020B0604020202020204" pitchFamily="34" charset="0"/>
                          <a:ea typeface="Times New Roman" panose="02020603050405020304" pitchFamily="18" charset="0"/>
                        </a:rPr>
                        <a:t>May</a:t>
                      </a:r>
                      <a:endParaRPr lang="en-GB" sz="2400" kern="100" dirty="0">
                        <a:effectLst/>
                        <a:latin typeface="Times New Roman" panose="02020603050405020304" pitchFamily="18" charset="0"/>
                        <a:ea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45B0E1"/>
                    </a:solidFill>
                  </a:tcPr>
                </a:tc>
                <a:tc>
                  <a:txBody>
                    <a:bodyPr/>
                    <a:lstStyle/>
                    <a:p>
                      <a:pPr fontAlgn="base">
                        <a:lnSpc>
                          <a:spcPct val="150000"/>
                        </a:lnSpc>
                        <a:buNone/>
                      </a:pPr>
                      <a:r>
                        <a:rPr lang="en-GB" sz="2400" b="1" kern="100" dirty="0">
                          <a:solidFill>
                            <a:srgbClr val="000000"/>
                          </a:solidFill>
                          <a:effectLst/>
                          <a:latin typeface="Arial" panose="020B0604020202020204" pitchFamily="34" charset="0"/>
                          <a:ea typeface="Times New Roman" panose="02020603050405020304" pitchFamily="18" charset="0"/>
                        </a:rPr>
                        <a:t>June</a:t>
                      </a:r>
                      <a:endParaRPr lang="en-GB" sz="2400" kern="100" dirty="0">
                        <a:effectLst/>
                        <a:latin typeface="Times New Roman" panose="02020603050405020304" pitchFamily="18" charset="0"/>
                        <a:ea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45B0E1"/>
                    </a:solidFill>
                  </a:tcPr>
                </a:tc>
                <a:extLst>
                  <a:ext uri="{0D108BD9-81ED-4DB2-BD59-A6C34878D82A}">
                    <a16:rowId xmlns:a16="http://schemas.microsoft.com/office/drawing/2014/main" val="332564074"/>
                  </a:ext>
                </a:extLst>
              </a:tr>
              <a:tr h="436300">
                <a:tc>
                  <a:txBody>
                    <a:bodyPr/>
                    <a:lstStyle/>
                    <a:p>
                      <a:pPr fontAlgn="base">
                        <a:lnSpc>
                          <a:spcPct val="150000"/>
                        </a:lnSpc>
                        <a:buNone/>
                      </a:pPr>
                      <a:r>
                        <a:rPr lang="en-GB" sz="2400" b="1" kern="100" dirty="0">
                          <a:solidFill>
                            <a:srgbClr val="000000"/>
                          </a:solidFill>
                          <a:effectLst/>
                          <a:latin typeface="Arial" panose="020B0604020202020204" pitchFamily="34" charset="0"/>
                          <a:ea typeface="Times New Roman" panose="02020603050405020304" pitchFamily="18" charset="0"/>
                        </a:rPr>
                        <a:t>Fixed</a:t>
                      </a:r>
                      <a:r>
                        <a:rPr lang="en-GB" sz="2400" kern="100" dirty="0">
                          <a:solidFill>
                            <a:srgbClr val="000000"/>
                          </a:solidFill>
                          <a:effectLst/>
                          <a:latin typeface="Arial" panose="020B0604020202020204" pitchFamily="34" charset="0"/>
                          <a:ea typeface="Times New Roman" panose="02020603050405020304" pitchFamily="18" charset="0"/>
                        </a:rPr>
                        <a:t> </a:t>
                      </a:r>
                      <a:endParaRPr lang="en-GB" sz="2400" kern="100" dirty="0">
                        <a:effectLst/>
                        <a:latin typeface="Times New Roman" panose="02020603050405020304" pitchFamily="18" charset="0"/>
                        <a:ea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95DCF7"/>
                    </a:solidFill>
                  </a:tcPr>
                </a:tc>
                <a:tc>
                  <a:txBody>
                    <a:bodyPr/>
                    <a:lstStyle/>
                    <a:p>
                      <a:pPr fontAlgn="base">
                        <a:lnSpc>
                          <a:spcPct val="150000"/>
                        </a:lnSpc>
                        <a:buNone/>
                      </a:pPr>
                      <a:r>
                        <a:rPr lang="en-GB" sz="2400" kern="100" dirty="0">
                          <a:solidFill>
                            <a:srgbClr val="000000"/>
                          </a:solidFill>
                          <a:effectLst/>
                          <a:latin typeface="Arial" panose="020B0604020202020204" pitchFamily="34" charset="0"/>
                          <a:ea typeface="Times New Roman" panose="02020603050405020304" pitchFamily="18" charset="0"/>
                        </a:rPr>
                        <a:t>£6050</a:t>
                      </a:r>
                      <a:endParaRPr lang="en-GB" sz="2400" kern="100" dirty="0">
                        <a:effectLst/>
                        <a:latin typeface="Times New Roman" panose="02020603050405020304" pitchFamily="18" charset="0"/>
                        <a:ea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95DCF7"/>
                    </a:solidFill>
                  </a:tcPr>
                </a:tc>
                <a:tc>
                  <a:txBody>
                    <a:bodyPr/>
                    <a:lstStyle/>
                    <a:p>
                      <a:pPr fontAlgn="base">
                        <a:lnSpc>
                          <a:spcPct val="150000"/>
                        </a:lnSpc>
                        <a:buNone/>
                      </a:pPr>
                      <a:r>
                        <a:rPr lang="en-GB" sz="2400" kern="100" dirty="0">
                          <a:solidFill>
                            <a:srgbClr val="000000"/>
                          </a:solidFill>
                          <a:effectLst/>
                          <a:latin typeface="Arial" panose="020B0604020202020204" pitchFamily="34" charset="0"/>
                          <a:ea typeface="Times New Roman" panose="02020603050405020304" pitchFamily="18" charset="0"/>
                        </a:rPr>
                        <a:t>£6050</a:t>
                      </a:r>
                      <a:endParaRPr lang="en-GB" sz="2400" kern="100" dirty="0">
                        <a:effectLst/>
                        <a:latin typeface="Times New Roman" panose="02020603050405020304" pitchFamily="18" charset="0"/>
                        <a:ea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95DCF7"/>
                    </a:solidFill>
                  </a:tcPr>
                </a:tc>
                <a:tc>
                  <a:txBody>
                    <a:bodyPr/>
                    <a:lstStyle/>
                    <a:p>
                      <a:pPr fontAlgn="base">
                        <a:lnSpc>
                          <a:spcPct val="150000"/>
                        </a:lnSpc>
                        <a:buNone/>
                      </a:pPr>
                      <a:r>
                        <a:rPr lang="en-GB" sz="2400" kern="100" dirty="0">
                          <a:solidFill>
                            <a:srgbClr val="000000"/>
                          </a:solidFill>
                          <a:effectLst/>
                          <a:latin typeface="Arial" panose="020B0604020202020204" pitchFamily="34" charset="0"/>
                          <a:ea typeface="Times New Roman" panose="02020603050405020304" pitchFamily="18" charset="0"/>
                        </a:rPr>
                        <a:t>£6050</a:t>
                      </a:r>
                      <a:endParaRPr lang="en-GB" sz="2400" kern="100" dirty="0">
                        <a:effectLst/>
                        <a:latin typeface="Times New Roman" panose="02020603050405020304" pitchFamily="18" charset="0"/>
                        <a:ea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95DCF7"/>
                    </a:solidFill>
                  </a:tcPr>
                </a:tc>
                <a:tc>
                  <a:txBody>
                    <a:bodyPr/>
                    <a:lstStyle/>
                    <a:p>
                      <a:pPr fontAlgn="base">
                        <a:lnSpc>
                          <a:spcPct val="150000"/>
                        </a:lnSpc>
                        <a:buNone/>
                      </a:pPr>
                      <a:r>
                        <a:rPr lang="en-GB" sz="2400" kern="100" dirty="0">
                          <a:solidFill>
                            <a:srgbClr val="000000"/>
                          </a:solidFill>
                          <a:effectLst/>
                          <a:latin typeface="Arial" panose="020B0604020202020204" pitchFamily="34" charset="0"/>
                          <a:ea typeface="Times New Roman" panose="02020603050405020304" pitchFamily="18" charset="0"/>
                        </a:rPr>
                        <a:t>£6050</a:t>
                      </a:r>
                      <a:endParaRPr lang="en-GB" sz="2400" kern="100" dirty="0">
                        <a:effectLst/>
                        <a:latin typeface="Times New Roman" panose="02020603050405020304" pitchFamily="18" charset="0"/>
                        <a:ea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95DCF7"/>
                    </a:solidFill>
                  </a:tcPr>
                </a:tc>
                <a:tc>
                  <a:txBody>
                    <a:bodyPr/>
                    <a:lstStyle/>
                    <a:p>
                      <a:pPr fontAlgn="base">
                        <a:lnSpc>
                          <a:spcPct val="150000"/>
                        </a:lnSpc>
                        <a:buNone/>
                      </a:pPr>
                      <a:r>
                        <a:rPr lang="en-GB" sz="2400" kern="100" dirty="0">
                          <a:solidFill>
                            <a:srgbClr val="000000"/>
                          </a:solidFill>
                          <a:effectLst/>
                          <a:latin typeface="Arial" panose="020B0604020202020204" pitchFamily="34" charset="0"/>
                          <a:ea typeface="Times New Roman" panose="02020603050405020304" pitchFamily="18" charset="0"/>
                        </a:rPr>
                        <a:t>£6050</a:t>
                      </a:r>
                      <a:endParaRPr lang="en-GB" sz="2400" kern="100" dirty="0">
                        <a:effectLst/>
                        <a:latin typeface="Times New Roman" panose="02020603050405020304" pitchFamily="18" charset="0"/>
                        <a:ea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95DCF7"/>
                    </a:solidFill>
                  </a:tcPr>
                </a:tc>
                <a:tc>
                  <a:txBody>
                    <a:bodyPr/>
                    <a:lstStyle/>
                    <a:p>
                      <a:pPr fontAlgn="base">
                        <a:lnSpc>
                          <a:spcPct val="150000"/>
                        </a:lnSpc>
                        <a:buNone/>
                      </a:pPr>
                      <a:r>
                        <a:rPr lang="en-GB" sz="2400" kern="100">
                          <a:solidFill>
                            <a:srgbClr val="000000"/>
                          </a:solidFill>
                          <a:effectLst/>
                          <a:latin typeface="Arial" panose="020B0604020202020204" pitchFamily="34" charset="0"/>
                          <a:ea typeface="Times New Roman" panose="02020603050405020304" pitchFamily="18" charset="0"/>
                        </a:rPr>
                        <a:t>£6050</a:t>
                      </a:r>
                      <a:endParaRPr lang="en-GB" sz="2400" kern="100">
                        <a:effectLst/>
                        <a:latin typeface="Times New Roman" panose="02020603050405020304" pitchFamily="18" charset="0"/>
                        <a:ea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95DCF7"/>
                    </a:solidFill>
                  </a:tcPr>
                </a:tc>
                <a:extLst>
                  <a:ext uri="{0D108BD9-81ED-4DB2-BD59-A6C34878D82A}">
                    <a16:rowId xmlns:a16="http://schemas.microsoft.com/office/drawing/2014/main" val="1391323550"/>
                  </a:ext>
                </a:extLst>
              </a:tr>
              <a:tr h="529125">
                <a:tc>
                  <a:txBody>
                    <a:bodyPr/>
                    <a:lstStyle/>
                    <a:p>
                      <a:pPr fontAlgn="base">
                        <a:lnSpc>
                          <a:spcPct val="150000"/>
                        </a:lnSpc>
                        <a:buNone/>
                      </a:pPr>
                      <a:r>
                        <a:rPr lang="en-GB" sz="2400" b="1" kern="100" dirty="0">
                          <a:solidFill>
                            <a:srgbClr val="FFFFFF"/>
                          </a:solidFill>
                          <a:effectLst/>
                          <a:latin typeface="Arial" panose="020B0604020202020204" pitchFamily="34" charset="0"/>
                          <a:ea typeface="Times New Roman" panose="02020603050405020304" pitchFamily="18" charset="0"/>
                        </a:rPr>
                        <a:t>Variable cost</a:t>
                      </a:r>
                      <a:r>
                        <a:rPr lang="en-GB" sz="2400" kern="100" dirty="0">
                          <a:solidFill>
                            <a:srgbClr val="FFFFFF"/>
                          </a:solidFill>
                          <a:effectLst/>
                          <a:latin typeface="Arial" panose="020B0604020202020204" pitchFamily="34" charset="0"/>
                          <a:ea typeface="Times New Roman" panose="02020603050405020304" pitchFamily="18" charset="0"/>
                        </a:rPr>
                        <a:t> </a:t>
                      </a:r>
                      <a:endParaRPr lang="en-GB" sz="2400" kern="100" dirty="0">
                        <a:effectLst/>
                        <a:latin typeface="Times New Roman" panose="02020603050405020304" pitchFamily="18" charset="0"/>
                        <a:ea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C00000"/>
                    </a:solidFill>
                  </a:tcPr>
                </a:tc>
                <a:tc>
                  <a:txBody>
                    <a:bodyPr/>
                    <a:lstStyle/>
                    <a:p>
                      <a:pPr fontAlgn="base">
                        <a:lnSpc>
                          <a:spcPct val="150000"/>
                        </a:lnSpc>
                        <a:buNone/>
                      </a:pPr>
                      <a:r>
                        <a:rPr lang="en-GB" sz="2400" kern="100">
                          <a:solidFill>
                            <a:srgbClr val="FFFFFF"/>
                          </a:solidFill>
                          <a:effectLst/>
                          <a:latin typeface="Arial" panose="020B0604020202020204" pitchFamily="34" charset="0"/>
                          <a:ea typeface="Times New Roman" panose="02020603050405020304" pitchFamily="18" charset="0"/>
                        </a:rPr>
                        <a:t>£1500</a:t>
                      </a:r>
                      <a:endParaRPr lang="en-GB" sz="2400" kern="100">
                        <a:effectLst/>
                        <a:latin typeface="Times New Roman" panose="02020603050405020304" pitchFamily="18" charset="0"/>
                        <a:ea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C00000"/>
                    </a:solidFill>
                  </a:tcPr>
                </a:tc>
                <a:tc>
                  <a:txBody>
                    <a:bodyPr/>
                    <a:lstStyle/>
                    <a:p>
                      <a:pPr fontAlgn="base">
                        <a:lnSpc>
                          <a:spcPct val="150000"/>
                        </a:lnSpc>
                        <a:buNone/>
                      </a:pPr>
                      <a:r>
                        <a:rPr lang="en-GB" sz="2400" kern="100">
                          <a:solidFill>
                            <a:srgbClr val="FFFFFF"/>
                          </a:solidFill>
                          <a:effectLst/>
                          <a:latin typeface="Arial" panose="020B0604020202020204" pitchFamily="34" charset="0"/>
                          <a:ea typeface="Times New Roman" panose="02020603050405020304" pitchFamily="18" charset="0"/>
                        </a:rPr>
                        <a:t>£1950</a:t>
                      </a:r>
                      <a:endParaRPr lang="en-GB" sz="2400" kern="100">
                        <a:effectLst/>
                        <a:latin typeface="Times New Roman" panose="02020603050405020304" pitchFamily="18" charset="0"/>
                        <a:ea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C00000"/>
                    </a:solidFill>
                  </a:tcPr>
                </a:tc>
                <a:tc>
                  <a:txBody>
                    <a:bodyPr/>
                    <a:lstStyle/>
                    <a:p>
                      <a:pPr fontAlgn="base">
                        <a:lnSpc>
                          <a:spcPct val="150000"/>
                        </a:lnSpc>
                        <a:buNone/>
                      </a:pPr>
                      <a:r>
                        <a:rPr lang="en-GB" sz="2400" kern="100">
                          <a:solidFill>
                            <a:srgbClr val="FFFFFF"/>
                          </a:solidFill>
                          <a:effectLst/>
                          <a:latin typeface="Arial" panose="020B0604020202020204" pitchFamily="34" charset="0"/>
                          <a:ea typeface="Times New Roman" panose="02020603050405020304" pitchFamily="18" charset="0"/>
                        </a:rPr>
                        <a:t>£1950</a:t>
                      </a:r>
                      <a:endParaRPr lang="en-GB" sz="2400" kern="100">
                        <a:effectLst/>
                        <a:latin typeface="Times New Roman" panose="02020603050405020304" pitchFamily="18" charset="0"/>
                        <a:ea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C00000"/>
                    </a:solidFill>
                  </a:tcPr>
                </a:tc>
                <a:tc>
                  <a:txBody>
                    <a:bodyPr/>
                    <a:lstStyle/>
                    <a:p>
                      <a:pPr fontAlgn="base">
                        <a:lnSpc>
                          <a:spcPct val="150000"/>
                        </a:lnSpc>
                        <a:buNone/>
                      </a:pPr>
                      <a:r>
                        <a:rPr lang="en-GB" sz="2400" kern="100" dirty="0">
                          <a:solidFill>
                            <a:srgbClr val="FFFFFF"/>
                          </a:solidFill>
                          <a:effectLst/>
                          <a:latin typeface="Arial" panose="020B0604020202020204" pitchFamily="34" charset="0"/>
                          <a:ea typeface="Times New Roman" panose="02020603050405020304" pitchFamily="18" charset="0"/>
                        </a:rPr>
                        <a:t>£1950</a:t>
                      </a:r>
                      <a:endParaRPr lang="en-GB" sz="2400" kern="100" dirty="0">
                        <a:effectLst/>
                        <a:latin typeface="Times New Roman" panose="02020603050405020304" pitchFamily="18" charset="0"/>
                        <a:ea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C00000"/>
                    </a:solidFill>
                  </a:tcPr>
                </a:tc>
                <a:tc>
                  <a:txBody>
                    <a:bodyPr/>
                    <a:lstStyle/>
                    <a:p>
                      <a:pPr fontAlgn="base">
                        <a:lnSpc>
                          <a:spcPct val="150000"/>
                        </a:lnSpc>
                        <a:buNone/>
                      </a:pPr>
                      <a:r>
                        <a:rPr lang="en-GB" sz="2400" kern="100" dirty="0">
                          <a:solidFill>
                            <a:srgbClr val="FFFFFF"/>
                          </a:solidFill>
                          <a:effectLst/>
                          <a:latin typeface="Arial" panose="020B0604020202020204" pitchFamily="34" charset="0"/>
                          <a:ea typeface="Times New Roman" panose="02020603050405020304" pitchFamily="18" charset="0"/>
                        </a:rPr>
                        <a:t>£1950</a:t>
                      </a:r>
                      <a:endParaRPr lang="en-GB" sz="2400" kern="100" dirty="0">
                        <a:effectLst/>
                        <a:latin typeface="Times New Roman" panose="02020603050405020304" pitchFamily="18" charset="0"/>
                        <a:ea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C00000"/>
                    </a:solidFill>
                  </a:tcPr>
                </a:tc>
                <a:tc>
                  <a:txBody>
                    <a:bodyPr/>
                    <a:lstStyle/>
                    <a:p>
                      <a:pPr fontAlgn="base">
                        <a:lnSpc>
                          <a:spcPct val="150000"/>
                        </a:lnSpc>
                        <a:buNone/>
                      </a:pPr>
                      <a:r>
                        <a:rPr lang="en-GB" sz="2400" kern="100" dirty="0">
                          <a:solidFill>
                            <a:srgbClr val="FFFFFF"/>
                          </a:solidFill>
                          <a:effectLst/>
                          <a:latin typeface="Arial" panose="020B0604020202020204" pitchFamily="34" charset="0"/>
                          <a:ea typeface="Times New Roman" panose="02020603050405020304" pitchFamily="18" charset="0"/>
                        </a:rPr>
                        <a:t>£1950</a:t>
                      </a:r>
                      <a:endParaRPr lang="en-GB" sz="2400" kern="100" dirty="0">
                        <a:effectLst/>
                        <a:latin typeface="Times New Roman" panose="02020603050405020304" pitchFamily="18" charset="0"/>
                        <a:ea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C00000"/>
                    </a:solidFill>
                  </a:tcPr>
                </a:tc>
                <a:extLst>
                  <a:ext uri="{0D108BD9-81ED-4DB2-BD59-A6C34878D82A}">
                    <a16:rowId xmlns:a16="http://schemas.microsoft.com/office/drawing/2014/main" val="2776806544"/>
                  </a:ext>
                </a:extLst>
              </a:tr>
              <a:tr h="556112">
                <a:tc>
                  <a:txBody>
                    <a:bodyPr/>
                    <a:lstStyle/>
                    <a:p>
                      <a:pPr fontAlgn="base">
                        <a:lnSpc>
                          <a:spcPct val="150000"/>
                        </a:lnSpc>
                        <a:buNone/>
                      </a:pPr>
                      <a:r>
                        <a:rPr lang="en-GB" sz="2400" b="1" kern="100" dirty="0">
                          <a:solidFill>
                            <a:srgbClr val="000000"/>
                          </a:solidFill>
                          <a:effectLst/>
                          <a:latin typeface="Arial" panose="020B0604020202020204" pitchFamily="34" charset="0"/>
                          <a:ea typeface="Times New Roman" panose="02020603050405020304" pitchFamily="18" charset="0"/>
                        </a:rPr>
                        <a:t>Revenue </a:t>
                      </a:r>
                      <a:endParaRPr lang="en-GB" sz="2400" kern="100" dirty="0">
                        <a:effectLst/>
                        <a:latin typeface="Times New Roman" panose="02020603050405020304" pitchFamily="18" charset="0"/>
                        <a:ea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86DCB"/>
                    </a:solidFill>
                  </a:tcPr>
                </a:tc>
                <a:tc>
                  <a:txBody>
                    <a:bodyPr/>
                    <a:lstStyle/>
                    <a:p>
                      <a:pPr fontAlgn="base">
                        <a:lnSpc>
                          <a:spcPct val="150000"/>
                        </a:lnSpc>
                        <a:buNone/>
                      </a:pPr>
                      <a:r>
                        <a:rPr lang="en-GB" sz="2400" kern="100">
                          <a:solidFill>
                            <a:srgbClr val="000000"/>
                          </a:solidFill>
                          <a:effectLst/>
                          <a:latin typeface="Arial" panose="020B0604020202020204" pitchFamily="34" charset="0"/>
                          <a:ea typeface="Times New Roman" panose="02020603050405020304" pitchFamily="18" charset="0"/>
                        </a:rPr>
                        <a:t>£10500</a:t>
                      </a:r>
                      <a:endParaRPr lang="en-GB" sz="2400" kern="100">
                        <a:effectLst/>
                        <a:latin typeface="Times New Roman" panose="02020603050405020304" pitchFamily="18" charset="0"/>
                        <a:ea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86DCB"/>
                    </a:solidFill>
                  </a:tcPr>
                </a:tc>
                <a:tc>
                  <a:txBody>
                    <a:bodyPr/>
                    <a:lstStyle/>
                    <a:p>
                      <a:pPr fontAlgn="base">
                        <a:lnSpc>
                          <a:spcPct val="150000"/>
                        </a:lnSpc>
                        <a:buNone/>
                      </a:pPr>
                      <a:r>
                        <a:rPr lang="en-GB" sz="2400" kern="100" dirty="0">
                          <a:solidFill>
                            <a:srgbClr val="000000"/>
                          </a:solidFill>
                          <a:effectLst/>
                          <a:latin typeface="Arial" panose="020B0604020202020204" pitchFamily="34" charset="0"/>
                          <a:ea typeface="Times New Roman" panose="02020603050405020304" pitchFamily="18" charset="0"/>
                        </a:rPr>
                        <a:t>£10500</a:t>
                      </a:r>
                      <a:endParaRPr lang="en-GB" sz="2400" kern="100" dirty="0">
                        <a:effectLst/>
                        <a:latin typeface="Times New Roman" panose="02020603050405020304" pitchFamily="18" charset="0"/>
                        <a:ea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86DCB"/>
                    </a:solidFill>
                  </a:tcPr>
                </a:tc>
                <a:tc>
                  <a:txBody>
                    <a:bodyPr/>
                    <a:lstStyle/>
                    <a:p>
                      <a:pPr fontAlgn="base">
                        <a:lnSpc>
                          <a:spcPct val="150000"/>
                        </a:lnSpc>
                        <a:buNone/>
                      </a:pPr>
                      <a:r>
                        <a:rPr lang="en-GB" sz="2400" kern="100">
                          <a:solidFill>
                            <a:srgbClr val="000000"/>
                          </a:solidFill>
                          <a:effectLst/>
                          <a:latin typeface="Arial" panose="020B0604020202020204" pitchFamily="34" charset="0"/>
                          <a:ea typeface="Times New Roman" panose="02020603050405020304" pitchFamily="18" charset="0"/>
                        </a:rPr>
                        <a:t>£10500</a:t>
                      </a:r>
                      <a:endParaRPr lang="en-GB" sz="2400" kern="100">
                        <a:effectLst/>
                        <a:latin typeface="Times New Roman" panose="02020603050405020304" pitchFamily="18" charset="0"/>
                        <a:ea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86DCB"/>
                    </a:solidFill>
                  </a:tcPr>
                </a:tc>
                <a:tc>
                  <a:txBody>
                    <a:bodyPr/>
                    <a:lstStyle/>
                    <a:p>
                      <a:pPr fontAlgn="base">
                        <a:lnSpc>
                          <a:spcPct val="150000"/>
                        </a:lnSpc>
                        <a:buNone/>
                      </a:pPr>
                      <a:r>
                        <a:rPr lang="en-GB" sz="2400" kern="100" dirty="0">
                          <a:solidFill>
                            <a:srgbClr val="000000"/>
                          </a:solidFill>
                          <a:effectLst/>
                          <a:latin typeface="Arial" panose="020B0604020202020204" pitchFamily="34" charset="0"/>
                          <a:ea typeface="Times New Roman" panose="02020603050405020304" pitchFamily="18" charset="0"/>
                        </a:rPr>
                        <a:t>£10500</a:t>
                      </a:r>
                      <a:endParaRPr lang="en-GB" sz="2400" kern="100" dirty="0">
                        <a:effectLst/>
                        <a:latin typeface="Times New Roman" panose="02020603050405020304" pitchFamily="18" charset="0"/>
                        <a:ea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86DCB"/>
                    </a:solidFill>
                  </a:tcPr>
                </a:tc>
                <a:tc>
                  <a:txBody>
                    <a:bodyPr/>
                    <a:lstStyle/>
                    <a:p>
                      <a:pPr fontAlgn="base">
                        <a:lnSpc>
                          <a:spcPct val="150000"/>
                        </a:lnSpc>
                        <a:buNone/>
                      </a:pPr>
                      <a:r>
                        <a:rPr lang="en-GB" sz="2400" kern="100" dirty="0">
                          <a:solidFill>
                            <a:srgbClr val="000000"/>
                          </a:solidFill>
                          <a:effectLst/>
                          <a:latin typeface="Arial" panose="020B0604020202020204" pitchFamily="34" charset="0"/>
                          <a:ea typeface="Times New Roman" panose="02020603050405020304" pitchFamily="18" charset="0"/>
                        </a:rPr>
                        <a:t>£10500</a:t>
                      </a:r>
                      <a:endParaRPr lang="en-GB" sz="2400" kern="100" dirty="0">
                        <a:effectLst/>
                        <a:latin typeface="Times New Roman" panose="02020603050405020304" pitchFamily="18" charset="0"/>
                        <a:ea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86DCB"/>
                    </a:solidFill>
                  </a:tcPr>
                </a:tc>
                <a:tc>
                  <a:txBody>
                    <a:bodyPr/>
                    <a:lstStyle/>
                    <a:p>
                      <a:pPr fontAlgn="base">
                        <a:lnSpc>
                          <a:spcPct val="150000"/>
                        </a:lnSpc>
                        <a:buNone/>
                      </a:pPr>
                      <a:r>
                        <a:rPr lang="en-GB" sz="2400" kern="100">
                          <a:solidFill>
                            <a:srgbClr val="000000"/>
                          </a:solidFill>
                          <a:effectLst/>
                          <a:latin typeface="Arial" panose="020B0604020202020204" pitchFamily="34" charset="0"/>
                          <a:ea typeface="Times New Roman" panose="02020603050405020304" pitchFamily="18" charset="0"/>
                        </a:rPr>
                        <a:t>£10500</a:t>
                      </a:r>
                      <a:endParaRPr lang="en-GB" sz="2400" kern="100">
                        <a:effectLst/>
                        <a:latin typeface="Times New Roman" panose="02020603050405020304" pitchFamily="18" charset="0"/>
                        <a:ea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86DCB"/>
                    </a:solidFill>
                  </a:tcPr>
                </a:tc>
                <a:extLst>
                  <a:ext uri="{0D108BD9-81ED-4DB2-BD59-A6C34878D82A}">
                    <a16:rowId xmlns:a16="http://schemas.microsoft.com/office/drawing/2014/main" val="3363340576"/>
                  </a:ext>
                </a:extLst>
              </a:tr>
              <a:tr h="436300">
                <a:tc>
                  <a:txBody>
                    <a:bodyPr/>
                    <a:lstStyle/>
                    <a:p>
                      <a:pPr fontAlgn="base">
                        <a:lnSpc>
                          <a:spcPct val="150000"/>
                        </a:lnSpc>
                        <a:buNone/>
                      </a:pPr>
                      <a:r>
                        <a:rPr lang="en-GB" sz="2400" b="1" kern="100" dirty="0">
                          <a:solidFill>
                            <a:srgbClr val="000000"/>
                          </a:solidFill>
                          <a:effectLst/>
                          <a:latin typeface="Arial" panose="020B0604020202020204" pitchFamily="34" charset="0"/>
                          <a:ea typeface="Times New Roman" panose="02020603050405020304" pitchFamily="18" charset="0"/>
                        </a:rPr>
                        <a:t>Profit/loss</a:t>
                      </a:r>
                      <a:r>
                        <a:rPr lang="en-GB" sz="2400" kern="100" dirty="0">
                          <a:solidFill>
                            <a:srgbClr val="000000"/>
                          </a:solidFill>
                          <a:effectLst/>
                          <a:latin typeface="Arial" panose="020B0604020202020204" pitchFamily="34" charset="0"/>
                          <a:ea typeface="Times New Roman" panose="02020603050405020304" pitchFamily="18" charset="0"/>
                        </a:rPr>
                        <a:t> </a:t>
                      </a:r>
                      <a:endParaRPr lang="en-GB" sz="2400" kern="100" dirty="0">
                        <a:effectLst/>
                        <a:latin typeface="Times New Roman" panose="02020603050405020304" pitchFamily="18" charset="0"/>
                        <a:ea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00"/>
                    </a:solidFill>
                  </a:tcPr>
                </a:tc>
                <a:tc>
                  <a:txBody>
                    <a:bodyPr/>
                    <a:lstStyle/>
                    <a:p>
                      <a:pPr fontAlgn="base">
                        <a:lnSpc>
                          <a:spcPct val="150000"/>
                        </a:lnSpc>
                        <a:buNone/>
                      </a:pPr>
                      <a:r>
                        <a:rPr lang="en-GB" sz="2400" kern="100">
                          <a:solidFill>
                            <a:srgbClr val="000000"/>
                          </a:solidFill>
                          <a:effectLst/>
                          <a:latin typeface="Arial" panose="020B0604020202020204" pitchFamily="34" charset="0"/>
                          <a:ea typeface="Times New Roman" panose="02020603050405020304" pitchFamily="18" charset="0"/>
                        </a:rPr>
                        <a:t>£2950</a:t>
                      </a:r>
                      <a:endParaRPr lang="en-GB" sz="2400" kern="100">
                        <a:effectLst/>
                        <a:latin typeface="Times New Roman" panose="02020603050405020304" pitchFamily="18" charset="0"/>
                        <a:ea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00"/>
                    </a:solidFill>
                  </a:tcPr>
                </a:tc>
                <a:tc>
                  <a:txBody>
                    <a:bodyPr/>
                    <a:lstStyle/>
                    <a:p>
                      <a:pPr fontAlgn="base">
                        <a:lnSpc>
                          <a:spcPct val="150000"/>
                        </a:lnSpc>
                        <a:buNone/>
                      </a:pPr>
                      <a:r>
                        <a:rPr lang="en-GB" sz="2400" kern="100" dirty="0">
                          <a:solidFill>
                            <a:srgbClr val="000000"/>
                          </a:solidFill>
                          <a:effectLst/>
                          <a:latin typeface="Arial" panose="020B0604020202020204" pitchFamily="34" charset="0"/>
                          <a:ea typeface="Times New Roman" panose="02020603050405020304" pitchFamily="18" charset="0"/>
                        </a:rPr>
                        <a:t>£2500</a:t>
                      </a:r>
                      <a:endParaRPr lang="en-GB" sz="2400" kern="100" dirty="0">
                        <a:effectLst/>
                        <a:latin typeface="Times New Roman" panose="02020603050405020304" pitchFamily="18" charset="0"/>
                        <a:ea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00"/>
                    </a:solidFill>
                  </a:tcPr>
                </a:tc>
                <a:tc>
                  <a:txBody>
                    <a:bodyPr/>
                    <a:lstStyle/>
                    <a:p>
                      <a:pPr fontAlgn="base">
                        <a:lnSpc>
                          <a:spcPct val="150000"/>
                        </a:lnSpc>
                        <a:buNone/>
                      </a:pPr>
                      <a:r>
                        <a:rPr lang="en-GB" sz="2400" kern="100">
                          <a:solidFill>
                            <a:srgbClr val="000000"/>
                          </a:solidFill>
                          <a:effectLst/>
                          <a:latin typeface="Arial" panose="020B0604020202020204" pitchFamily="34" charset="0"/>
                          <a:ea typeface="Times New Roman" panose="02020603050405020304" pitchFamily="18" charset="0"/>
                        </a:rPr>
                        <a:t>£2500</a:t>
                      </a:r>
                      <a:endParaRPr lang="en-GB" sz="2400" kern="100">
                        <a:effectLst/>
                        <a:latin typeface="Times New Roman" panose="02020603050405020304" pitchFamily="18" charset="0"/>
                        <a:ea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00"/>
                    </a:solidFill>
                  </a:tcPr>
                </a:tc>
                <a:tc>
                  <a:txBody>
                    <a:bodyPr/>
                    <a:lstStyle/>
                    <a:p>
                      <a:pPr fontAlgn="base">
                        <a:lnSpc>
                          <a:spcPct val="150000"/>
                        </a:lnSpc>
                        <a:buNone/>
                      </a:pPr>
                      <a:r>
                        <a:rPr lang="en-GB" sz="2400" kern="100">
                          <a:solidFill>
                            <a:srgbClr val="000000"/>
                          </a:solidFill>
                          <a:effectLst/>
                          <a:latin typeface="Arial" panose="020B0604020202020204" pitchFamily="34" charset="0"/>
                          <a:ea typeface="Times New Roman" panose="02020603050405020304" pitchFamily="18" charset="0"/>
                        </a:rPr>
                        <a:t>£2500</a:t>
                      </a:r>
                      <a:endParaRPr lang="en-GB" sz="2400" kern="100">
                        <a:effectLst/>
                        <a:latin typeface="Times New Roman" panose="02020603050405020304" pitchFamily="18" charset="0"/>
                        <a:ea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00"/>
                    </a:solidFill>
                  </a:tcPr>
                </a:tc>
                <a:tc>
                  <a:txBody>
                    <a:bodyPr/>
                    <a:lstStyle/>
                    <a:p>
                      <a:pPr fontAlgn="base">
                        <a:lnSpc>
                          <a:spcPct val="150000"/>
                        </a:lnSpc>
                        <a:buNone/>
                      </a:pPr>
                      <a:r>
                        <a:rPr lang="en-GB" sz="2400" kern="100" dirty="0">
                          <a:solidFill>
                            <a:srgbClr val="000000"/>
                          </a:solidFill>
                          <a:effectLst/>
                          <a:latin typeface="Arial" panose="020B0604020202020204" pitchFamily="34" charset="0"/>
                          <a:ea typeface="Times New Roman" panose="02020603050405020304" pitchFamily="18" charset="0"/>
                        </a:rPr>
                        <a:t>£2500</a:t>
                      </a:r>
                      <a:endParaRPr lang="en-GB" sz="2400" kern="100" dirty="0">
                        <a:effectLst/>
                        <a:latin typeface="Times New Roman" panose="02020603050405020304" pitchFamily="18" charset="0"/>
                        <a:ea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00"/>
                    </a:solidFill>
                  </a:tcPr>
                </a:tc>
                <a:tc>
                  <a:txBody>
                    <a:bodyPr/>
                    <a:lstStyle/>
                    <a:p>
                      <a:pPr fontAlgn="base">
                        <a:lnSpc>
                          <a:spcPct val="150000"/>
                        </a:lnSpc>
                        <a:buNone/>
                      </a:pPr>
                      <a:r>
                        <a:rPr lang="en-GB" sz="2400" kern="100" dirty="0">
                          <a:solidFill>
                            <a:srgbClr val="000000"/>
                          </a:solidFill>
                          <a:effectLst/>
                          <a:latin typeface="Arial" panose="020B0604020202020204" pitchFamily="34" charset="0"/>
                          <a:ea typeface="Times New Roman" panose="02020603050405020304" pitchFamily="18" charset="0"/>
                        </a:rPr>
                        <a:t>£2500</a:t>
                      </a:r>
                      <a:endParaRPr lang="en-GB" sz="2400" kern="100" dirty="0">
                        <a:effectLst/>
                        <a:latin typeface="Times New Roman" panose="02020603050405020304" pitchFamily="18" charset="0"/>
                        <a:ea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00"/>
                    </a:solidFill>
                  </a:tcPr>
                </a:tc>
                <a:extLst>
                  <a:ext uri="{0D108BD9-81ED-4DB2-BD59-A6C34878D82A}">
                    <a16:rowId xmlns:a16="http://schemas.microsoft.com/office/drawing/2014/main" val="816700354"/>
                  </a:ext>
                </a:extLst>
              </a:tr>
            </a:tbl>
          </a:graphicData>
        </a:graphic>
      </p:graphicFrame>
      <p:sp>
        <p:nvSpPr>
          <p:cNvPr id="8" name="TextBox 7">
            <a:extLst>
              <a:ext uri="{FF2B5EF4-FFF2-40B4-BE49-F238E27FC236}">
                <a16:creationId xmlns:a16="http://schemas.microsoft.com/office/drawing/2014/main" id="{798A974D-B757-10D4-14CA-45F6FFF548AB}"/>
              </a:ext>
            </a:extLst>
          </p:cNvPr>
          <p:cNvSpPr txBox="1"/>
          <p:nvPr/>
        </p:nvSpPr>
        <p:spPr>
          <a:xfrm>
            <a:off x="797442" y="3910402"/>
            <a:ext cx="11320130" cy="2677656"/>
          </a:xfrm>
          <a:prstGeom prst="rect">
            <a:avLst/>
          </a:prstGeom>
          <a:noFill/>
        </p:spPr>
        <p:txBody>
          <a:bodyPr wrap="square">
            <a:spAutoFit/>
          </a:bodyPr>
          <a:lstStyle/>
          <a:p>
            <a:r>
              <a:rPr lang="en-GB" sz="2400" dirty="0">
                <a:latin typeface="Arial Narrow" panose="020B0606020202030204" pitchFamily="34" charset="0"/>
              </a:rPr>
              <a:t>• 	</a:t>
            </a:r>
            <a:r>
              <a:rPr lang="en-GB" sz="2400" b="1" dirty="0">
                <a:latin typeface="Arial" panose="020B0604020202020204" pitchFamily="34" charset="0"/>
                <a:cs typeface="Arial" panose="020B0604020202020204" pitchFamily="34" charset="0"/>
              </a:rPr>
              <a:t>Consistent Revenue</a:t>
            </a:r>
            <a:r>
              <a:rPr lang="en-GB" sz="2400" dirty="0">
                <a:latin typeface="Arial" panose="020B0604020202020204" pitchFamily="34" charset="0"/>
                <a:cs typeface="Arial" panose="020B0604020202020204" pitchFamily="34" charset="0"/>
              </a:rPr>
              <a:t>: Sales are stable across all six months.</a:t>
            </a:r>
          </a:p>
          <a:p>
            <a:r>
              <a:rPr lang="en-GB" sz="2400" dirty="0">
                <a:latin typeface="Arial" panose="020B0604020202020204" pitchFamily="34" charset="0"/>
                <a:cs typeface="Arial" panose="020B0604020202020204" pitchFamily="34" charset="0"/>
              </a:rPr>
              <a:t>• 	</a:t>
            </a:r>
            <a:r>
              <a:rPr lang="en-GB" sz="2400" b="1" dirty="0">
                <a:latin typeface="Arial" panose="020B0604020202020204" pitchFamily="34" charset="0"/>
                <a:cs typeface="Arial" panose="020B0604020202020204" pitchFamily="34" charset="0"/>
              </a:rPr>
              <a:t>Controlled Costs</a:t>
            </a:r>
            <a:r>
              <a:rPr lang="en-GB" sz="2400" dirty="0">
                <a:latin typeface="Arial" panose="020B0604020202020204" pitchFamily="34" charset="0"/>
                <a:cs typeface="Arial" panose="020B0604020202020204" pitchFamily="34" charset="0"/>
              </a:rPr>
              <a:t>: Fixed costs remain unchanged; variable costs increase slightly after launch.</a:t>
            </a:r>
          </a:p>
          <a:p>
            <a:r>
              <a:rPr lang="en-GB" sz="2400" dirty="0">
                <a:latin typeface="Arial" panose="020B0604020202020204" pitchFamily="34" charset="0"/>
                <a:cs typeface="Arial" panose="020B0604020202020204" pitchFamily="34" charset="0"/>
              </a:rPr>
              <a:t>• 	</a:t>
            </a:r>
            <a:r>
              <a:rPr lang="en-GB" sz="2400" b="1" dirty="0">
                <a:latin typeface="Arial" panose="020B0604020202020204" pitchFamily="34" charset="0"/>
                <a:cs typeface="Arial" panose="020B0604020202020204" pitchFamily="34" charset="0"/>
              </a:rPr>
              <a:t>Profitability</a:t>
            </a:r>
            <a:r>
              <a:rPr lang="en-GB" sz="2400" dirty="0">
                <a:latin typeface="Arial" panose="020B0604020202020204" pitchFamily="34" charset="0"/>
                <a:cs typeface="Arial" panose="020B0604020202020204" pitchFamily="34" charset="0"/>
              </a:rPr>
              <a:t>: Business is profitable from Month 1, with a monthly net profit of £2,500–£2,950.</a:t>
            </a:r>
          </a:p>
          <a:p>
            <a:r>
              <a:rPr lang="en-GB" sz="2400" dirty="0">
                <a:latin typeface="Arial" panose="020B0604020202020204" pitchFamily="34" charset="0"/>
                <a:cs typeface="Arial" panose="020B0604020202020204" pitchFamily="34" charset="0"/>
              </a:rPr>
              <a:t>• 	</a:t>
            </a:r>
            <a:r>
              <a:rPr lang="en-GB" sz="2400" b="1" dirty="0">
                <a:latin typeface="Arial" panose="020B0604020202020204" pitchFamily="34" charset="0"/>
                <a:cs typeface="Arial" panose="020B0604020202020204" pitchFamily="34" charset="0"/>
              </a:rPr>
              <a:t>Breakeven Achieved Immediately</a:t>
            </a:r>
            <a:r>
              <a:rPr lang="en-GB" sz="2400" dirty="0">
                <a:latin typeface="Arial" panose="020B0604020202020204" pitchFamily="34" charset="0"/>
                <a:cs typeface="Arial" panose="020B0604020202020204" pitchFamily="34" charset="0"/>
              </a:rPr>
              <a:t>: Revenue exceeds total costs from the start, indicating strong financial planning</a:t>
            </a:r>
            <a:r>
              <a:rPr lang="en-GB" sz="2400" dirty="0">
                <a:latin typeface="Arial Narrow" panose="020B0606020202030204" pitchFamily="34" charset="0"/>
              </a:rPr>
              <a:t>.</a:t>
            </a:r>
          </a:p>
        </p:txBody>
      </p:sp>
    </p:spTree>
    <p:extLst>
      <p:ext uri="{BB962C8B-B14F-4D97-AF65-F5344CB8AC3E}">
        <p14:creationId xmlns:p14="http://schemas.microsoft.com/office/powerpoint/2010/main" val="148582812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16D982-F0E5-A033-5F28-EE295CCE6C49}"/>
              </a:ext>
            </a:extLst>
          </p:cNvPr>
          <p:cNvSpPr>
            <a:spLocks noGrp="1"/>
          </p:cNvSpPr>
          <p:nvPr>
            <p:ph type="title"/>
          </p:nvPr>
        </p:nvSpPr>
        <p:spPr>
          <a:xfrm>
            <a:off x="1640156" y="677271"/>
            <a:ext cx="8911687" cy="471044"/>
          </a:xfrm>
        </p:spPr>
        <p:txBody>
          <a:bodyPr>
            <a:normAutofit fontScale="90000"/>
          </a:bodyPr>
          <a:lstStyle/>
          <a:p>
            <a:pPr marL="342900" marR="0" lvl="0" indent="-342900" algn="ctr" defTabSz="457200" rtl="0" eaLnBrk="1" fontAlgn="base" latinLnBrk="0" hangingPunct="1">
              <a:lnSpc>
                <a:spcPct val="100000"/>
              </a:lnSpc>
              <a:spcBef>
                <a:spcPts val="1000"/>
              </a:spcBef>
              <a:spcAft>
                <a:spcPts val="0"/>
              </a:spcAft>
              <a:tabLst/>
              <a:defRPr/>
            </a:pPr>
            <a:r>
              <a:rPr kumimoji="0" lang="en-GB" sz="2800" b="1" i="0" u="none" strike="noStrike" kern="1200" cap="none" spc="0" normalizeH="0" baseline="0" noProof="0" dirty="0">
                <a:ln>
                  <a:noFill/>
                </a:ln>
                <a:solidFill>
                  <a:prstClr val="black">
                    <a:lumMod val="75000"/>
                    <a:lumOff val="25000"/>
                  </a:prstClr>
                </a:solidFill>
                <a:effectLst/>
                <a:uLnTx/>
                <a:uFillTx/>
                <a:latin typeface="Arial" panose="020B0604020202020204" pitchFamily="34" charset="0"/>
                <a:ea typeface="Times New Roman" panose="02020603050405020304" pitchFamily="18" charset="0"/>
                <a:cs typeface="Arial" panose="020B0604020202020204" pitchFamily="34" charset="0"/>
              </a:rPr>
              <a:t>Reference List </a:t>
            </a:r>
            <a:br>
              <a:rPr kumimoji="0" lang="en-GB" sz="1500" b="0" i="0" u="none" strike="noStrike" kern="1200" cap="none" spc="0" normalizeH="0" baseline="0" noProof="0" dirty="0">
                <a:ln>
                  <a:noFill/>
                </a:ln>
                <a:solidFill>
                  <a:prstClr val="black">
                    <a:lumMod val="75000"/>
                    <a:lumOff val="25000"/>
                  </a:prstClr>
                </a:solidFill>
                <a:effectLst/>
                <a:uLnTx/>
                <a:uFillTx/>
                <a:latin typeface="Times New Roman" panose="02020603050405020304" pitchFamily="18" charset="0"/>
                <a:ea typeface="Times New Roman" panose="02020603050405020304" pitchFamily="18" charset="0"/>
                <a:cs typeface="+mn-cs"/>
              </a:rPr>
            </a:br>
            <a:endParaRPr lang="en-GB" dirty="0"/>
          </a:p>
        </p:txBody>
      </p:sp>
      <p:sp>
        <p:nvSpPr>
          <p:cNvPr id="3" name="Content Placeholder 2">
            <a:extLst>
              <a:ext uri="{FF2B5EF4-FFF2-40B4-BE49-F238E27FC236}">
                <a16:creationId xmlns:a16="http://schemas.microsoft.com/office/drawing/2014/main" id="{41568957-34BF-3442-B36B-A9C3D83F03B8}"/>
              </a:ext>
            </a:extLst>
          </p:cNvPr>
          <p:cNvSpPr>
            <a:spLocks noGrp="1"/>
          </p:cNvSpPr>
          <p:nvPr>
            <p:ph idx="1"/>
          </p:nvPr>
        </p:nvSpPr>
        <p:spPr>
          <a:xfrm>
            <a:off x="1063256" y="1360967"/>
            <a:ext cx="9707710" cy="5380075"/>
          </a:xfrm>
        </p:spPr>
        <p:txBody>
          <a:bodyPr>
            <a:normAutofit fontScale="92500" lnSpcReduction="10000"/>
          </a:bodyPr>
          <a:lstStyle/>
          <a:p>
            <a:pPr marL="342900" lvl="0" indent="-342900">
              <a:lnSpc>
                <a:spcPct val="115000"/>
              </a:lnSpc>
              <a:spcAft>
                <a:spcPts val="800"/>
              </a:spcAft>
              <a:buFont typeface="Wingdings" panose="05000000000000000000" pitchFamily="2" charset="2"/>
              <a:buChar char=""/>
              <a:tabLst>
                <a:tab pos="457200" algn="l"/>
              </a:tabLst>
            </a:pPr>
            <a:r>
              <a:rPr lang="en-GB" sz="2600" kern="1200" dirty="0">
                <a:solidFill>
                  <a:srgbClr val="000000"/>
                </a:solidFill>
                <a:effectLst/>
                <a:latin typeface="Arial" panose="020B0604020202020204" pitchFamily="34" charset="0"/>
                <a:ea typeface="+mn-ea"/>
                <a:cs typeface="+mn-cs"/>
              </a:rPr>
              <a:t> Barrow, Barrow, P., &amp; Brown, R. (2012). The business plan workbook (7th ed.). Kogan Page.</a:t>
            </a:r>
            <a:endParaRPr lang="en-GB" sz="2600" kern="100" dirty="0">
              <a:effectLst/>
              <a:latin typeface="Aptos" panose="020B0004020202020204" pitchFamily="34" charset="0"/>
              <a:ea typeface="Aptos" panose="020B0004020202020204" pitchFamily="34" charset="0"/>
              <a:cs typeface="Times New Roman" panose="02020603050405020304" pitchFamily="18" charset="0"/>
            </a:endParaRPr>
          </a:p>
          <a:p>
            <a:pPr marL="342900" lvl="0" indent="-342900">
              <a:lnSpc>
                <a:spcPct val="115000"/>
              </a:lnSpc>
              <a:spcAft>
                <a:spcPts val="800"/>
              </a:spcAft>
              <a:buFont typeface="Wingdings" panose="05000000000000000000" pitchFamily="2" charset="2"/>
              <a:buChar char=""/>
              <a:tabLst>
                <a:tab pos="457200" algn="l"/>
              </a:tabLst>
            </a:pPr>
            <a:r>
              <a:rPr lang="en-GB" sz="2600" kern="1200" dirty="0">
                <a:solidFill>
                  <a:srgbClr val="000000"/>
                </a:solidFill>
                <a:effectLst/>
                <a:latin typeface="Arial" panose="020B0604020202020204" pitchFamily="34" charset="0"/>
                <a:ea typeface="+mn-ea"/>
                <a:cs typeface="+mn-cs"/>
              </a:rPr>
              <a:t> Dolan, Robert J. Note on Marketing Strategy. Harvard Business School. (Boston, MA: Harvard Business School Publishing, 1997), pp. 1-17.</a:t>
            </a:r>
            <a:endParaRPr lang="en-GB" sz="2600" kern="100" dirty="0">
              <a:effectLst/>
              <a:latin typeface="Aptos" panose="020B0004020202020204" pitchFamily="34" charset="0"/>
              <a:ea typeface="Aptos" panose="020B0004020202020204" pitchFamily="34" charset="0"/>
              <a:cs typeface="Times New Roman" panose="02020603050405020304" pitchFamily="18" charset="0"/>
            </a:endParaRPr>
          </a:p>
          <a:p>
            <a:pPr marL="342900" lvl="0" indent="-342900">
              <a:lnSpc>
                <a:spcPct val="115000"/>
              </a:lnSpc>
              <a:spcAft>
                <a:spcPts val="800"/>
              </a:spcAft>
              <a:buFont typeface="Wingdings" panose="05000000000000000000" pitchFamily="2" charset="2"/>
              <a:buChar char=""/>
              <a:tabLst>
                <a:tab pos="457200" algn="l"/>
              </a:tabLst>
            </a:pPr>
            <a:r>
              <a:rPr lang="en-GB" sz="2600" kern="1200" dirty="0">
                <a:solidFill>
                  <a:srgbClr val="000000"/>
                </a:solidFill>
                <a:effectLst/>
                <a:latin typeface="Arial" panose="020B0604020202020204" pitchFamily="34" charset="0"/>
                <a:ea typeface="+mn-ea"/>
                <a:cs typeface="+mn-cs"/>
              </a:rPr>
              <a:t>Kotler, Phillip. “A Framework for Marketing Management.” 2nd ed. (Upper Saddle River, N.J.: Prentice Hall, 2003), Chapter 8.</a:t>
            </a:r>
            <a:endParaRPr lang="en-GB" sz="2600" kern="100" dirty="0">
              <a:effectLst/>
              <a:latin typeface="Aptos" panose="020B0004020202020204" pitchFamily="34" charset="0"/>
              <a:ea typeface="Aptos" panose="020B0004020202020204" pitchFamily="34" charset="0"/>
              <a:cs typeface="Times New Roman" panose="02020603050405020304" pitchFamily="18" charset="0"/>
            </a:endParaRPr>
          </a:p>
          <a:p>
            <a:pPr marL="342900" lvl="0" indent="-342900">
              <a:lnSpc>
                <a:spcPct val="115000"/>
              </a:lnSpc>
              <a:spcAft>
                <a:spcPts val="800"/>
              </a:spcAft>
              <a:buFont typeface="Wingdings" panose="05000000000000000000" pitchFamily="2" charset="2"/>
              <a:buChar char=""/>
              <a:tabLst>
                <a:tab pos="457200" algn="l"/>
              </a:tabLst>
            </a:pPr>
            <a:r>
              <a:rPr lang="en-GB" sz="2600" kern="1200" dirty="0">
                <a:solidFill>
                  <a:srgbClr val="000000"/>
                </a:solidFill>
                <a:effectLst/>
                <a:latin typeface="Arial" panose="020B0604020202020204" pitchFamily="34" charset="0"/>
                <a:ea typeface="+mn-ea"/>
                <a:cs typeface="+mn-cs"/>
              </a:rPr>
              <a:t>Mariotti, S., &amp; Glackin, C., (2017). Entrepreneurship: Starting and Operating A Small Business, 4th Edition, Pearson. </a:t>
            </a:r>
            <a:endParaRPr lang="en-GB" sz="2600" kern="100" dirty="0">
              <a:effectLst/>
              <a:latin typeface="Aptos" panose="020B0004020202020204" pitchFamily="34" charset="0"/>
              <a:ea typeface="Aptos" panose="020B0004020202020204" pitchFamily="34" charset="0"/>
              <a:cs typeface="Times New Roman" panose="02020603050405020304" pitchFamily="18" charset="0"/>
            </a:endParaRPr>
          </a:p>
          <a:p>
            <a:pPr marL="342900" lvl="0" indent="-342900" fontAlgn="base">
              <a:buFont typeface="Wingdings" panose="05000000000000000000" pitchFamily="2" charset="2"/>
              <a:buChar char=""/>
              <a:tabLst>
                <a:tab pos="457200" algn="l"/>
              </a:tabLst>
            </a:pPr>
            <a:r>
              <a:rPr lang="en-GB" sz="2600" kern="1200" dirty="0">
                <a:solidFill>
                  <a:srgbClr val="000000"/>
                </a:solidFill>
                <a:effectLst/>
                <a:latin typeface="Arial" panose="020B0604020202020204" pitchFamily="34" charset="0"/>
                <a:ea typeface="+mn-ea"/>
                <a:cs typeface="+mn-cs"/>
              </a:rPr>
              <a:t>Roger Kerin, Eric Berkowitz, Steven Hartley and William </a:t>
            </a:r>
            <a:r>
              <a:rPr lang="en-GB" sz="2600" kern="1200" dirty="0" err="1">
                <a:solidFill>
                  <a:srgbClr val="000000"/>
                </a:solidFill>
                <a:effectLst/>
                <a:latin typeface="Arial" panose="020B0604020202020204" pitchFamily="34" charset="0"/>
                <a:ea typeface="+mn-ea"/>
                <a:cs typeface="+mn-cs"/>
              </a:rPr>
              <a:t>Rudelius</a:t>
            </a:r>
            <a:r>
              <a:rPr lang="en-GB" sz="2600" kern="1200" dirty="0">
                <a:solidFill>
                  <a:srgbClr val="000000"/>
                </a:solidFill>
                <a:effectLst/>
                <a:latin typeface="Arial" panose="020B0604020202020204" pitchFamily="34" charset="0"/>
                <a:ea typeface="+mn-ea"/>
                <a:cs typeface="+mn-cs"/>
              </a:rPr>
              <a:t>. “Marketing”. 7th Ed. (New York, NY: Mc Graw Hill, 2003), Chapter 2.</a:t>
            </a:r>
            <a:endParaRPr lang="en-GB" sz="2600" dirty="0">
              <a:effectLst/>
              <a:latin typeface="Times New Roman" panose="02020603050405020304" pitchFamily="18" charset="0"/>
              <a:ea typeface="Times New Roman" panose="02020603050405020304" pitchFamily="18" charset="0"/>
            </a:endParaRPr>
          </a:p>
          <a:p>
            <a:endParaRPr lang="en-GB" dirty="0"/>
          </a:p>
        </p:txBody>
      </p:sp>
    </p:spTree>
    <p:extLst>
      <p:ext uri="{BB962C8B-B14F-4D97-AF65-F5344CB8AC3E}">
        <p14:creationId xmlns:p14="http://schemas.microsoft.com/office/powerpoint/2010/main" val="254850112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7E51F8-82C2-26DC-2B70-95275B791F1E}"/>
              </a:ext>
            </a:extLst>
          </p:cNvPr>
          <p:cNvSpPr>
            <a:spLocks noGrp="1"/>
          </p:cNvSpPr>
          <p:nvPr>
            <p:ph type="title"/>
          </p:nvPr>
        </p:nvSpPr>
        <p:spPr/>
        <p:txBody>
          <a:bodyPr/>
          <a:lstStyle/>
          <a:p>
            <a:pPr algn="ctr"/>
            <a:r>
              <a:rPr lang="en-GB" dirty="0"/>
              <a:t>Questions? </a:t>
            </a:r>
          </a:p>
        </p:txBody>
      </p:sp>
      <p:pic>
        <p:nvPicPr>
          <p:cNvPr id="5" name="Content Placeholder 4" descr="Question mark boxes">
            <a:extLst>
              <a:ext uri="{FF2B5EF4-FFF2-40B4-BE49-F238E27FC236}">
                <a16:creationId xmlns:a16="http://schemas.microsoft.com/office/drawing/2014/main" id="{E21C1DA0-2878-AF0F-EFB1-7173236AC642}"/>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3688592" y="2133600"/>
            <a:ext cx="6716641" cy="3778250"/>
          </a:xfrm>
        </p:spPr>
      </p:pic>
    </p:spTree>
    <p:extLst>
      <p:ext uri="{BB962C8B-B14F-4D97-AF65-F5344CB8AC3E}">
        <p14:creationId xmlns:p14="http://schemas.microsoft.com/office/powerpoint/2010/main" val="2233215141"/>
      </p:ext>
    </p:extLst>
  </p:cSld>
  <p:clrMapOvr>
    <a:masterClrMapping/>
  </p:clrMapOvr>
</p:sld>
</file>

<file path=ppt/theme/theme1.xml><?xml version="1.0" encoding="utf-8"?>
<a:theme xmlns:a="http://schemas.openxmlformats.org/drawingml/2006/main" name="Wisp">
  <a:themeElements>
    <a:clrScheme name="Wisp">
      <a:dk1>
        <a:sysClr val="windowText" lastClr="000000"/>
      </a:dk1>
      <a:lt1>
        <a:sysClr val="window" lastClr="FFFFFF"/>
      </a:lt1>
      <a:dk2>
        <a:srgbClr val="766F54"/>
      </a:dk2>
      <a:lt2>
        <a:srgbClr val="E3EACF"/>
      </a:lt2>
      <a:accent1>
        <a:srgbClr val="A53010"/>
      </a:accent1>
      <a:accent2>
        <a:srgbClr val="DE7E18"/>
      </a:accent2>
      <a:accent3>
        <a:srgbClr val="9F8351"/>
      </a:accent3>
      <a:accent4>
        <a:srgbClr val="728653"/>
      </a:accent4>
      <a:accent5>
        <a:srgbClr val="92AA4C"/>
      </a:accent5>
      <a:accent6>
        <a:srgbClr val="6AAC91"/>
      </a:accent6>
      <a:hlink>
        <a:srgbClr val="FB4A18"/>
      </a:hlink>
      <a:folHlink>
        <a:srgbClr val="FB9318"/>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24B1A44C-C006-48B2-A4D7-E5549B3D8CD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Wisp</Template>
  <TotalTime>16192</TotalTime>
  <Words>1582</Words>
  <Application>Microsoft Office PowerPoint</Application>
  <PresentationFormat>Widescreen</PresentationFormat>
  <Paragraphs>255</Paragraphs>
  <Slides>15</Slides>
  <Notes>9</Notes>
  <HiddenSlides>0</HiddenSlides>
  <MMClips>0</MMClips>
  <ScaleCrop>false</ScaleCrop>
  <HeadingPairs>
    <vt:vector size="6" baseType="variant">
      <vt:variant>
        <vt:lpstr>Fonts Used</vt:lpstr>
      </vt:variant>
      <vt:variant>
        <vt:i4>10</vt:i4>
      </vt:variant>
      <vt:variant>
        <vt:lpstr>Theme</vt:lpstr>
      </vt:variant>
      <vt:variant>
        <vt:i4>1</vt:i4>
      </vt:variant>
      <vt:variant>
        <vt:lpstr>Slide Titles</vt:lpstr>
      </vt:variant>
      <vt:variant>
        <vt:i4>15</vt:i4>
      </vt:variant>
    </vt:vector>
  </HeadingPairs>
  <TitlesOfParts>
    <vt:vector size="26" baseType="lpstr">
      <vt:lpstr>Aptos</vt:lpstr>
      <vt:lpstr>Arial</vt:lpstr>
      <vt:lpstr>Arial Narrow</vt:lpstr>
      <vt:lpstr>Calibri</vt:lpstr>
      <vt:lpstr>Century Gothic</vt:lpstr>
      <vt:lpstr>Gill Sans MT</vt:lpstr>
      <vt:lpstr>Söhne</vt:lpstr>
      <vt:lpstr>Times New Roman</vt:lpstr>
      <vt:lpstr>Wingdings</vt:lpstr>
      <vt:lpstr>Wingdings 3</vt:lpstr>
      <vt:lpstr>Wisp</vt:lpstr>
      <vt:lpstr>Business Plan</vt:lpstr>
      <vt:lpstr>PowerPoint Presentation</vt:lpstr>
      <vt:lpstr>PowerPoint Presentation</vt:lpstr>
      <vt:lpstr>Description of the uniform of employees of the Golden Spoon Ukraine uniform</vt:lpstr>
      <vt:lpstr>Structure golden spoon Ukraine</vt:lpstr>
      <vt:lpstr>PowerPoint Presentation</vt:lpstr>
      <vt:lpstr>PowerPoint Presentation</vt:lpstr>
      <vt:lpstr>PESTEL  Analysis Golden Spoon Ukraine  </vt:lpstr>
      <vt:lpstr>PowerPoint Presentation</vt:lpstr>
      <vt:lpstr>Funding &amp; Financial Plan – Golden Spoon Ukraine</vt:lpstr>
      <vt:lpstr>PowerPoint Presentation</vt:lpstr>
      <vt:lpstr>PowerPoint Presentation</vt:lpstr>
      <vt:lpstr>Financial forecast for the first Six months  </vt:lpstr>
      <vt:lpstr>Reference List  </vt:lpstr>
      <vt:lpstr>Questions?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Assessment Task 2</dc:title>
  <dc:creator>Balendran Kandasamy</dc:creator>
  <cp:lastModifiedBy>tetiana Kovenia</cp:lastModifiedBy>
  <cp:revision>52</cp:revision>
  <dcterms:created xsi:type="dcterms:W3CDTF">2023-07-31T07:37:43Z</dcterms:created>
  <dcterms:modified xsi:type="dcterms:W3CDTF">2025-12-07T19:21:02Z</dcterms:modified>
</cp:coreProperties>
</file>