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1"/>
  </p:sldMasterIdLst>
  <p:notesMasterIdLst>
    <p:notesMasterId r:id="rId32"/>
  </p:notesMasterIdLst>
  <p:sldIdLst>
    <p:sldId id="256" r:id="rId2"/>
    <p:sldId id="260" r:id="rId3"/>
    <p:sldId id="261" r:id="rId4"/>
    <p:sldId id="262" r:id="rId5"/>
    <p:sldId id="263" r:id="rId6"/>
    <p:sldId id="264" r:id="rId7"/>
    <p:sldId id="265" r:id="rId8"/>
    <p:sldId id="266" r:id="rId9"/>
    <p:sldId id="267" r:id="rId10"/>
    <p:sldId id="268" r:id="rId11"/>
    <p:sldId id="269" r:id="rId12"/>
    <p:sldId id="270" r:id="rId13"/>
    <p:sldId id="271" r:id="rId14"/>
    <p:sldId id="272" r:id="rId15"/>
    <p:sldId id="273" r:id="rId16"/>
    <p:sldId id="274" r:id="rId17"/>
    <p:sldId id="275" r:id="rId18"/>
    <p:sldId id="276" r:id="rId19"/>
    <p:sldId id="277" r:id="rId20"/>
    <p:sldId id="278" r:id="rId21"/>
    <p:sldId id="279" r:id="rId22"/>
    <p:sldId id="280" r:id="rId23"/>
    <p:sldId id="281" r:id="rId24"/>
    <p:sldId id="282" r:id="rId25"/>
    <p:sldId id="283" r:id="rId26"/>
    <p:sldId id="284" r:id="rId27"/>
    <p:sldId id="285" r:id="rId28"/>
    <p:sldId id="286" r:id="rId29"/>
    <p:sldId id="287" r:id="rId30"/>
    <p:sldId id="288" r:id="rId31"/>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Franklin Gothic Book" pitchFamily="34" charset="0"/>
        <a:ea typeface="+mn-ea"/>
        <a:cs typeface="Arial" charset="0"/>
      </a:defRPr>
    </a:lvl1pPr>
    <a:lvl2pPr marL="457200" algn="l" rtl="0" fontAlgn="base">
      <a:spcBef>
        <a:spcPct val="0"/>
      </a:spcBef>
      <a:spcAft>
        <a:spcPct val="0"/>
      </a:spcAft>
      <a:defRPr kern="1200">
        <a:solidFill>
          <a:schemeClr val="tx1"/>
        </a:solidFill>
        <a:latin typeface="Franklin Gothic Book" pitchFamily="34" charset="0"/>
        <a:ea typeface="+mn-ea"/>
        <a:cs typeface="Arial" charset="0"/>
      </a:defRPr>
    </a:lvl2pPr>
    <a:lvl3pPr marL="914400" algn="l" rtl="0" fontAlgn="base">
      <a:spcBef>
        <a:spcPct val="0"/>
      </a:spcBef>
      <a:spcAft>
        <a:spcPct val="0"/>
      </a:spcAft>
      <a:defRPr kern="1200">
        <a:solidFill>
          <a:schemeClr val="tx1"/>
        </a:solidFill>
        <a:latin typeface="Franklin Gothic Book" pitchFamily="34" charset="0"/>
        <a:ea typeface="+mn-ea"/>
        <a:cs typeface="Arial" charset="0"/>
      </a:defRPr>
    </a:lvl3pPr>
    <a:lvl4pPr marL="1371600" algn="l" rtl="0" fontAlgn="base">
      <a:spcBef>
        <a:spcPct val="0"/>
      </a:spcBef>
      <a:spcAft>
        <a:spcPct val="0"/>
      </a:spcAft>
      <a:defRPr kern="1200">
        <a:solidFill>
          <a:schemeClr val="tx1"/>
        </a:solidFill>
        <a:latin typeface="Franklin Gothic Book" pitchFamily="34" charset="0"/>
        <a:ea typeface="+mn-ea"/>
        <a:cs typeface="Arial" charset="0"/>
      </a:defRPr>
    </a:lvl4pPr>
    <a:lvl5pPr marL="1828800" algn="l" rtl="0" fontAlgn="base">
      <a:spcBef>
        <a:spcPct val="0"/>
      </a:spcBef>
      <a:spcAft>
        <a:spcPct val="0"/>
      </a:spcAft>
      <a:defRPr kern="1200">
        <a:solidFill>
          <a:schemeClr val="tx1"/>
        </a:solidFill>
        <a:latin typeface="Franklin Gothic Book" pitchFamily="34" charset="0"/>
        <a:ea typeface="+mn-ea"/>
        <a:cs typeface="Arial" charset="0"/>
      </a:defRPr>
    </a:lvl5pPr>
    <a:lvl6pPr marL="2286000" algn="l" defTabSz="914400" rtl="0" eaLnBrk="1" latinLnBrk="0" hangingPunct="1">
      <a:defRPr kern="1200">
        <a:solidFill>
          <a:schemeClr val="tx1"/>
        </a:solidFill>
        <a:latin typeface="Franklin Gothic Book" pitchFamily="34" charset="0"/>
        <a:ea typeface="+mn-ea"/>
        <a:cs typeface="Arial" charset="0"/>
      </a:defRPr>
    </a:lvl6pPr>
    <a:lvl7pPr marL="2743200" algn="l" defTabSz="914400" rtl="0" eaLnBrk="1" latinLnBrk="0" hangingPunct="1">
      <a:defRPr kern="1200">
        <a:solidFill>
          <a:schemeClr val="tx1"/>
        </a:solidFill>
        <a:latin typeface="Franklin Gothic Book" pitchFamily="34" charset="0"/>
        <a:ea typeface="+mn-ea"/>
        <a:cs typeface="Arial" charset="0"/>
      </a:defRPr>
    </a:lvl7pPr>
    <a:lvl8pPr marL="3200400" algn="l" defTabSz="914400" rtl="0" eaLnBrk="1" latinLnBrk="0" hangingPunct="1">
      <a:defRPr kern="1200">
        <a:solidFill>
          <a:schemeClr val="tx1"/>
        </a:solidFill>
        <a:latin typeface="Franklin Gothic Book" pitchFamily="34" charset="0"/>
        <a:ea typeface="+mn-ea"/>
        <a:cs typeface="Arial" charset="0"/>
      </a:defRPr>
    </a:lvl8pPr>
    <a:lvl9pPr marL="3657600" algn="l" defTabSz="914400" rtl="0" eaLnBrk="1" latinLnBrk="0" hangingPunct="1">
      <a:defRPr kern="1200">
        <a:solidFill>
          <a:schemeClr val="tx1"/>
        </a:solidFill>
        <a:latin typeface="Franklin Gothic Book" pitchFamily="34"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1770"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6E33D3F7-3B8D-49FD-946C-ACE38E0B70DB}" type="datetimeFigureOut">
              <a:rPr lang="en-GB"/>
              <a:pPr>
                <a:defRPr/>
              </a:pPr>
              <a:t>06/11/2014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D7237CBC-5CD5-4BA5-85F6-0BF415E4962D}" type="slidenum">
              <a:rPr lang="en-GB"/>
              <a:pPr>
                <a:defRPr/>
              </a:pPr>
              <a:t>‹#›</a:t>
            </a:fld>
            <a:endParaRPr lang="en-GB"/>
          </a:p>
        </p:txBody>
      </p:sp>
    </p:spTree>
    <p:extLst>
      <p:ext uri="{BB962C8B-B14F-4D97-AF65-F5344CB8AC3E}">
        <p14:creationId xmlns:p14="http://schemas.microsoft.com/office/powerpoint/2010/main" val="3802273644"/>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6A0FA355-4413-44B1-B511-B67070339B6C}" type="slidenum">
              <a:rPr lang="en-GB" altLang="en-US" sz="1200" smtClean="0"/>
              <a:pPr eaLnBrk="1" hangingPunct="1"/>
              <a:t>2</a:t>
            </a:fld>
            <a:endParaRPr lang="en-GB" altLang="en-US" sz="1200" smtClean="0"/>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t>Project planning begins with a set of activities collectively called project planning.  The first of these activities is estimation.</a:t>
            </a:r>
          </a:p>
          <a:p>
            <a:endParaRPr lang="en-GB" alt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32EFE1E7-B7B2-4938-84D5-831BD8CC5C41}" type="slidenum">
              <a:rPr lang="en-GB" altLang="en-US" sz="1200" smtClean="0"/>
              <a:pPr eaLnBrk="1" hangingPunct="1"/>
              <a:t>5</a:t>
            </a:fld>
            <a:endParaRPr lang="en-GB" altLang="en-US" sz="1200" smtClean="0"/>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9C33C84E-0425-4BD1-8D64-7C93DE169811}" type="slidenum">
              <a:rPr lang="en-GB" altLang="en-US" sz="1200" smtClean="0"/>
              <a:pPr eaLnBrk="1" hangingPunct="1"/>
              <a:t>6</a:t>
            </a:fld>
            <a:endParaRPr lang="en-GB" altLang="en-US" sz="1200" smtClean="0"/>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E898D01D-EE98-4A5A-8134-ABF7D768DFDC}" type="slidenum">
              <a:rPr lang="en-GB" altLang="en-US" sz="1200" smtClean="0"/>
              <a:pPr eaLnBrk="1" hangingPunct="1"/>
              <a:t>7</a:t>
            </a:fld>
            <a:endParaRPr lang="en-GB" altLang="en-US" sz="1200" smtClean="0"/>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8B3AB7C2-F7DF-42E0-B572-6EF0B98606AD}" type="slidenum">
              <a:rPr lang="en-GB" altLang="en-US" sz="1200" smtClean="0"/>
              <a:pPr eaLnBrk="1" hangingPunct="1"/>
              <a:t>10</a:t>
            </a:fld>
            <a:endParaRPr lang="en-GB" altLang="en-US" sz="1200" smtClean="0"/>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5" name="Freeform 4"/>
          <p:cNvSpPr/>
          <p:nvPr/>
        </p:nvSpPr>
        <p:spPr>
          <a:xfrm>
            <a:off x="-1588" y="-1588"/>
            <a:ext cx="9145588" cy="6859588"/>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lvl="0"/>
            <a:r>
              <a:rPr lang="en-US" smtClean="0"/>
              <a:t>Click to edit Master subtitle style</a:t>
            </a:r>
            <a:endParaRPr lang="en-US" dirty="0"/>
          </a:p>
        </p:txBody>
      </p:sp>
      <p:sp>
        <p:nvSpPr>
          <p:cNvPr id="6" name="Date Placeholder 3"/>
          <p:cNvSpPr>
            <a:spLocks noGrp="1"/>
          </p:cNvSpPr>
          <p:nvPr>
            <p:ph type="dt" sz="half" idx="10"/>
          </p:nvPr>
        </p:nvSpPr>
        <p:spPr/>
        <p:txBody>
          <a:bodyPr/>
          <a:lstStyle>
            <a:lvl1pPr>
              <a:defRPr/>
            </a:lvl1pPr>
          </a:lstStyle>
          <a:p>
            <a:pPr>
              <a:defRPr/>
            </a:pPr>
            <a:fld id="{A9D4BF7B-E694-4A12-9FC5-F3BB87CA0613}" type="datetimeFigureOut">
              <a:rPr lang="en-GB"/>
              <a:pPr>
                <a:defRPr/>
              </a:pPr>
              <a:t>06/11/2014</a:t>
            </a:fld>
            <a:endParaRPr lang="en-GB"/>
          </a:p>
        </p:txBody>
      </p:sp>
      <p:sp>
        <p:nvSpPr>
          <p:cNvPr id="7" name="Footer Placeholder 4"/>
          <p:cNvSpPr>
            <a:spLocks noGrp="1"/>
          </p:cNvSpPr>
          <p:nvPr>
            <p:ph type="ftr" sz="quarter" idx="11"/>
          </p:nvPr>
        </p:nvSpPr>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03CB5DFF-B5BC-4622-8A05-9553F01674DF}" type="slidenum">
              <a:rPr lang="en-GB"/>
              <a:pPr>
                <a:defRPr/>
              </a:pPr>
              <a:t>‹#›</a:t>
            </a:fld>
            <a:endParaRPr lang="en-GB"/>
          </a:p>
        </p:txBody>
      </p:sp>
    </p:spTree>
    <p:extLst>
      <p:ext uri="{BB962C8B-B14F-4D97-AF65-F5344CB8AC3E}">
        <p14:creationId xmlns:p14="http://schemas.microsoft.com/office/powerpoint/2010/main" val="18766866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4"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8" y="5949950"/>
            <a:ext cx="1649412"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6325" y="5949950"/>
            <a:ext cx="218757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Footer Placeholder 4"/>
          <p:cNvSpPr>
            <a:spLocks noGrp="1"/>
          </p:cNvSpPr>
          <p:nvPr>
            <p:ph type="ftr" sz="quarter" idx="10"/>
          </p:nvPr>
        </p:nvSpPr>
        <p:spPr>
          <a:xfrm>
            <a:off x="468313" y="5949950"/>
            <a:ext cx="7848600" cy="609600"/>
          </a:xfrm>
        </p:spPr>
        <p:txBody>
          <a:bodyPr/>
          <a:lstStyle>
            <a:lvl1pPr>
              <a:defRPr dirty="0"/>
            </a:lvl1pPr>
          </a:lstStyle>
          <a:p>
            <a:pPr>
              <a:defRPr/>
            </a:pPr>
            <a:endParaRPr lang="en-GB"/>
          </a:p>
        </p:txBody>
      </p:sp>
      <p:sp>
        <p:nvSpPr>
          <p:cNvPr id="7" name="Slide Number Placeholder 5"/>
          <p:cNvSpPr>
            <a:spLocks noGrp="1"/>
          </p:cNvSpPr>
          <p:nvPr>
            <p:ph type="sldNum" sz="quarter" idx="11"/>
          </p:nvPr>
        </p:nvSpPr>
        <p:spPr/>
        <p:txBody>
          <a:bodyPr/>
          <a:lstStyle>
            <a:lvl1pPr>
              <a:defRPr/>
            </a:lvl1pPr>
          </a:lstStyle>
          <a:p>
            <a:pPr>
              <a:defRPr/>
            </a:pPr>
            <a:fld id="{9E97CD65-3DF7-40C1-882D-940170297901}" type="slidenum">
              <a:rPr lang="en-GB"/>
              <a:pPr>
                <a:defRPr/>
              </a:pPr>
              <a:t>‹#›</a:t>
            </a:fld>
            <a:endParaRPr lang="en-GB"/>
          </a:p>
        </p:txBody>
      </p:sp>
    </p:spTree>
    <p:extLst>
      <p:ext uri="{BB962C8B-B14F-4D97-AF65-F5344CB8AC3E}">
        <p14:creationId xmlns:p14="http://schemas.microsoft.com/office/powerpoint/2010/main" val="34840668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Freeform 3"/>
          <p:cNvSpPr/>
          <p:nvPr/>
        </p:nvSpPr>
        <p:spPr>
          <a:xfrm>
            <a:off x="-1588" y="-1588"/>
            <a:ext cx="9145588" cy="6859588"/>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5" name="Right Triangle 4"/>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lvl="0"/>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6" name="Date Placeholder 3"/>
          <p:cNvSpPr>
            <a:spLocks noGrp="1"/>
          </p:cNvSpPr>
          <p:nvPr>
            <p:ph type="dt" sz="half" idx="10"/>
          </p:nvPr>
        </p:nvSpPr>
        <p:spPr/>
        <p:txBody>
          <a:bodyPr/>
          <a:lstStyle>
            <a:lvl1pPr>
              <a:defRPr/>
            </a:lvl1pPr>
          </a:lstStyle>
          <a:p>
            <a:pPr>
              <a:defRPr/>
            </a:pPr>
            <a:fld id="{63573303-08FA-48B5-B936-9C3576D3F3A4}" type="datetimeFigureOut">
              <a:rPr lang="en-GB"/>
              <a:pPr>
                <a:defRPr/>
              </a:pPr>
              <a:t>06/11/2014</a:t>
            </a:fld>
            <a:endParaRPr lang="en-GB"/>
          </a:p>
        </p:txBody>
      </p:sp>
      <p:sp>
        <p:nvSpPr>
          <p:cNvPr id="7" name="Footer Placeholder 4"/>
          <p:cNvSpPr>
            <a:spLocks noGrp="1"/>
          </p:cNvSpPr>
          <p:nvPr>
            <p:ph type="ftr" sz="quarter" idx="11"/>
          </p:nvPr>
        </p:nvSpPr>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3DCD85E0-7F3F-4C66-963D-4CEB12026E8A}" type="slidenum">
              <a:rPr lang="en-GB"/>
              <a:pPr>
                <a:defRPr/>
              </a:pPr>
              <a:t>‹#›</a:t>
            </a:fld>
            <a:endParaRPr lang="en-GB"/>
          </a:p>
        </p:txBody>
      </p:sp>
    </p:spTree>
    <p:extLst>
      <p:ext uri="{BB962C8B-B14F-4D97-AF65-F5344CB8AC3E}">
        <p14:creationId xmlns:p14="http://schemas.microsoft.com/office/powerpoint/2010/main" val="20262394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Title 7"/>
          <p:cNvSpPr>
            <a:spLocks noGrp="1"/>
          </p:cNvSpPr>
          <p:nvPr>
            <p:ph type="title"/>
          </p:nvPr>
        </p:nvSpPr>
        <p:spPr/>
        <p:txBody>
          <a:bodyPr/>
          <a:lstStyle/>
          <a:p>
            <a:r>
              <a:rPr lang="en-US" smtClean="0"/>
              <a:t>Click to edit Master title style</a:t>
            </a:r>
            <a:endParaRPr lang="en-US"/>
          </a:p>
        </p:txBody>
      </p:sp>
      <p:sp>
        <p:nvSpPr>
          <p:cNvPr id="5" name="Date Placeholder 3"/>
          <p:cNvSpPr>
            <a:spLocks noGrp="1"/>
          </p:cNvSpPr>
          <p:nvPr>
            <p:ph type="dt" sz="half" idx="10"/>
          </p:nvPr>
        </p:nvSpPr>
        <p:spPr/>
        <p:txBody>
          <a:bodyPr/>
          <a:lstStyle>
            <a:lvl1pPr>
              <a:defRPr/>
            </a:lvl1pPr>
          </a:lstStyle>
          <a:p>
            <a:pPr>
              <a:defRPr/>
            </a:pPr>
            <a:fld id="{B929757B-AC8F-48FE-9721-EA6FE9E0F3B2}" type="datetimeFigureOut">
              <a:rPr lang="en-GB"/>
              <a:pPr>
                <a:defRPr/>
              </a:pPr>
              <a:t>06/11/2014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a:ln/>
        </p:spPr>
        <p:txBody>
          <a:bodyPr/>
          <a:lstStyle>
            <a:lvl1pPr>
              <a:defRPr/>
            </a:lvl1pPr>
          </a:lstStyle>
          <a:p>
            <a:pPr>
              <a:defRPr/>
            </a:pPr>
            <a:fld id="{DE3B94F1-3F9D-4498-B55F-DD1B3B455E1D}" type="slidenum">
              <a:rPr lang="en-GB"/>
              <a:pPr>
                <a:defRPr/>
              </a:pPr>
              <a:t>‹#›</a:t>
            </a:fld>
            <a:endParaRPr lang="en-GB"/>
          </a:p>
        </p:txBody>
      </p:sp>
    </p:spTree>
    <p:extLst>
      <p:ext uri="{BB962C8B-B14F-4D97-AF65-F5344CB8AC3E}">
        <p14:creationId xmlns:p14="http://schemas.microsoft.com/office/powerpoint/2010/main" val="3542451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lvl1pPr>
              <a:defRPr/>
            </a:lvl1pPr>
          </a:lstStyle>
          <a:p>
            <a:pPr>
              <a:defRPr/>
            </a:pPr>
            <a:fld id="{956B0E6D-A38D-47DC-85E3-65DE418C8B44}" type="datetimeFigureOut">
              <a:rPr lang="en-GB"/>
              <a:pPr>
                <a:defRPr/>
              </a:pPr>
              <a:t>06/11/2014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a:ln/>
        </p:spPr>
        <p:txBody>
          <a:bodyPr/>
          <a:lstStyle>
            <a:lvl1pPr>
              <a:defRPr/>
            </a:lvl1pPr>
          </a:lstStyle>
          <a:p>
            <a:pPr>
              <a:defRPr/>
            </a:pPr>
            <a:fld id="{DCD8DC6F-CA3F-406B-82EB-AD73C061B991}" type="slidenum">
              <a:rPr lang="en-GB"/>
              <a:pPr>
                <a:defRPr/>
              </a:pPr>
              <a:t>‹#›</a:t>
            </a:fld>
            <a:endParaRPr lang="en-GB"/>
          </a:p>
        </p:txBody>
      </p:sp>
    </p:spTree>
    <p:extLst>
      <p:ext uri="{BB962C8B-B14F-4D97-AF65-F5344CB8AC3E}">
        <p14:creationId xmlns:p14="http://schemas.microsoft.com/office/powerpoint/2010/main" val="27235602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A19C7590-3BD0-44F5-A194-B547A7EC30E9}" type="datetimeFigureOut">
              <a:rPr lang="en-GB"/>
              <a:pPr>
                <a:defRPr/>
              </a:pPr>
              <a:t>06/11/2014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a:ln/>
        </p:spPr>
        <p:txBody>
          <a:bodyPr/>
          <a:lstStyle>
            <a:lvl1pPr>
              <a:defRPr/>
            </a:lvl1pPr>
          </a:lstStyle>
          <a:p>
            <a:pPr>
              <a:defRPr/>
            </a:pPr>
            <a:fld id="{11030B06-3AF1-4F22-808D-9A61B3282FB6}" type="slidenum">
              <a:rPr lang="en-GB"/>
              <a:pPr>
                <a:defRPr/>
              </a:pPr>
              <a:t>‹#›</a:t>
            </a:fld>
            <a:endParaRPr lang="en-GB"/>
          </a:p>
        </p:txBody>
      </p:sp>
    </p:spTree>
    <p:extLst>
      <p:ext uri="{BB962C8B-B14F-4D97-AF65-F5344CB8AC3E}">
        <p14:creationId xmlns:p14="http://schemas.microsoft.com/office/powerpoint/2010/main" val="22463979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BE9452A-00D4-4FA3-8D5B-0280EB71014C}" type="datetimeFigureOut">
              <a:rPr lang="en-GB"/>
              <a:pPr>
                <a:defRPr/>
              </a:pPr>
              <a:t>06/11/2014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a:ln/>
        </p:spPr>
        <p:txBody>
          <a:bodyPr/>
          <a:lstStyle>
            <a:lvl1pPr>
              <a:defRPr/>
            </a:lvl1pPr>
          </a:lstStyle>
          <a:p>
            <a:pPr>
              <a:defRPr/>
            </a:pPr>
            <a:fld id="{DE3A2D7A-73E2-474F-9F3F-53C08A91DA10}" type="slidenum">
              <a:rPr lang="en-GB"/>
              <a:pPr>
                <a:defRPr/>
              </a:pPr>
              <a:t>‹#›</a:t>
            </a:fld>
            <a:endParaRPr lang="en-GB"/>
          </a:p>
        </p:txBody>
      </p:sp>
    </p:spTree>
    <p:extLst>
      <p:ext uri="{BB962C8B-B14F-4D97-AF65-F5344CB8AC3E}">
        <p14:creationId xmlns:p14="http://schemas.microsoft.com/office/powerpoint/2010/main" val="2582947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ight Triangle 4"/>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Right Triangle 5"/>
          <p:cNvSpPr/>
          <p:nvPr/>
        </p:nvSpPr>
        <p:spPr>
          <a:xfrm rot="5400000">
            <a:off x="433388" y="-433388"/>
            <a:ext cx="6858000" cy="7724775"/>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lvl="0"/>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lvl1pPr>
              <a:defRPr/>
            </a:lvl1pPr>
          </a:lstStyle>
          <a:p>
            <a:pPr>
              <a:defRPr/>
            </a:pPr>
            <a:fld id="{40D55F59-10E5-495C-9880-73BC19A665C6}" type="datetimeFigureOut">
              <a:rPr lang="en-GB"/>
              <a:pPr>
                <a:defRPr/>
              </a:pPr>
              <a:t>06/11/2014</a:t>
            </a:fld>
            <a:endParaRPr lang="en-GB"/>
          </a:p>
        </p:txBody>
      </p:sp>
      <p:sp>
        <p:nvSpPr>
          <p:cNvPr id="8" name="Footer Placeholder 5"/>
          <p:cNvSpPr>
            <a:spLocks noGrp="1"/>
          </p:cNvSpPr>
          <p:nvPr>
            <p:ph type="ftr" sz="quarter" idx="11"/>
          </p:nvPr>
        </p:nvSpPr>
        <p:spPr/>
        <p:txBody>
          <a:bodyPr/>
          <a:lstStyle>
            <a:lvl1pPr>
              <a:defRPr>
                <a:solidFill>
                  <a:schemeClr val="tx2"/>
                </a:solidFill>
              </a:defRPr>
            </a:lvl1pPr>
          </a:lstStyle>
          <a:p>
            <a:pPr>
              <a:defRPr/>
            </a:pPr>
            <a:endParaRPr lang="en-GB"/>
          </a:p>
        </p:txBody>
      </p:sp>
      <p:sp>
        <p:nvSpPr>
          <p:cNvPr id="9" name="Slide Number Placeholder 6"/>
          <p:cNvSpPr>
            <a:spLocks noGrp="1"/>
          </p:cNvSpPr>
          <p:nvPr>
            <p:ph type="sldNum" sz="quarter" idx="12"/>
          </p:nvPr>
        </p:nvSpPr>
        <p:spPr>
          <a:ln>
            <a:solidFill>
              <a:schemeClr val="tx2"/>
            </a:solidFill>
          </a:ln>
        </p:spPr>
        <p:txBody>
          <a:bodyPr/>
          <a:lstStyle>
            <a:lvl1pPr>
              <a:defRPr smtClean="0">
                <a:solidFill>
                  <a:schemeClr val="tx2"/>
                </a:solidFill>
              </a:defRPr>
            </a:lvl1pPr>
          </a:lstStyle>
          <a:p>
            <a:pPr>
              <a:defRPr/>
            </a:pPr>
            <a:fld id="{58B0867A-0B22-4473-8447-C55AE4728388}" type="slidenum">
              <a:rPr lang="en-GB"/>
              <a:pPr>
                <a:defRPr/>
              </a:pPr>
              <a:t>‹#›</a:t>
            </a:fld>
            <a:endParaRPr lang="en-GB"/>
          </a:p>
        </p:txBody>
      </p:sp>
    </p:spTree>
    <p:extLst>
      <p:ext uri="{BB962C8B-B14F-4D97-AF65-F5344CB8AC3E}">
        <p14:creationId xmlns:p14="http://schemas.microsoft.com/office/powerpoint/2010/main" val="6872864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Right Triangle 4"/>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Freeform 5"/>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rtlCol="0" anchor="ctr">
            <a:normAutofit/>
          </a:bodyPr>
          <a:lstStyle>
            <a:lvl1pPr algn="r">
              <a:defRPr/>
            </a:lvl1pPr>
          </a:lstStyle>
          <a:p>
            <a:pPr lvl="0"/>
            <a:r>
              <a:rPr lang="en-US" noProof="0" smtClean="0"/>
              <a:t>Click icon to add picture</a:t>
            </a:r>
            <a:endParaRPr lang="en-US" noProof="0" dirty="0"/>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5"/>
          </p:nvPr>
        </p:nvSpPr>
        <p:spPr/>
        <p:txBody>
          <a:bodyPr/>
          <a:lstStyle>
            <a:lvl1pPr>
              <a:defRPr/>
            </a:lvl1pPr>
          </a:lstStyle>
          <a:p>
            <a:pPr>
              <a:defRPr/>
            </a:pPr>
            <a:fld id="{1A78DAAC-5906-47DA-A785-EDB250BDA95A}" type="datetimeFigureOut">
              <a:rPr lang="en-GB"/>
              <a:pPr>
                <a:defRPr/>
              </a:pPr>
              <a:t>06/11/2014</a:t>
            </a:fld>
            <a:endParaRPr lang="en-GB"/>
          </a:p>
        </p:txBody>
      </p:sp>
      <p:sp>
        <p:nvSpPr>
          <p:cNvPr id="8" name="Footer Placeholder 5"/>
          <p:cNvSpPr>
            <a:spLocks noGrp="1"/>
          </p:cNvSpPr>
          <p:nvPr>
            <p:ph type="ftr" sz="quarter" idx="16"/>
          </p:nvPr>
        </p:nvSpPr>
        <p:spPr/>
        <p:txBody>
          <a:bodyPr/>
          <a:lstStyle>
            <a:lvl1pPr>
              <a:defRPr/>
            </a:lvl1pPr>
          </a:lstStyle>
          <a:p>
            <a:pPr>
              <a:defRPr/>
            </a:pPr>
            <a:endParaRPr lang="en-GB"/>
          </a:p>
        </p:txBody>
      </p:sp>
      <p:sp>
        <p:nvSpPr>
          <p:cNvPr id="9" name="Slide Number Placeholder 6"/>
          <p:cNvSpPr>
            <a:spLocks noGrp="1"/>
          </p:cNvSpPr>
          <p:nvPr>
            <p:ph type="sldNum" sz="quarter" idx="17"/>
          </p:nvPr>
        </p:nvSpPr>
        <p:spPr/>
        <p:txBody>
          <a:bodyPr/>
          <a:lstStyle>
            <a:lvl1pPr>
              <a:defRPr/>
            </a:lvl1pPr>
          </a:lstStyle>
          <a:p>
            <a:pPr>
              <a:defRPr/>
            </a:pPr>
            <a:fld id="{D3AC2587-489E-4AAA-B8E7-9A99A390D973}" type="slidenum">
              <a:rPr lang="en-GB"/>
              <a:pPr>
                <a:defRPr/>
              </a:pPr>
              <a:t>‹#›</a:t>
            </a:fld>
            <a:endParaRPr lang="en-GB"/>
          </a:p>
        </p:txBody>
      </p:sp>
    </p:spTree>
    <p:extLst>
      <p:ext uri="{BB962C8B-B14F-4D97-AF65-F5344CB8AC3E}">
        <p14:creationId xmlns:p14="http://schemas.microsoft.com/office/powerpoint/2010/main" val="1671295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45623D1D-7486-436A-8EFD-C3395C71C0CC}" type="datetimeFigureOut">
              <a:rPr lang="en-GB"/>
              <a:pPr>
                <a:defRPr/>
              </a:pPr>
              <a:t>06/11/2014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ln/>
        </p:spPr>
        <p:txBody>
          <a:bodyPr/>
          <a:lstStyle>
            <a:lvl1pPr>
              <a:defRPr/>
            </a:lvl1pPr>
          </a:lstStyle>
          <a:p>
            <a:pPr>
              <a:defRPr/>
            </a:pPr>
            <a:fld id="{A0248A5B-9C29-4732-923C-5DB86DD0D387}" type="slidenum">
              <a:rPr lang="en-GB"/>
              <a:pPr>
                <a:defRPr/>
              </a:pPr>
              <a:t>‹#›</a:t>
            </a:fld>
            <a:endParaRPr lang="en-GB"/>
          </a:p>
        </p:txBody>
      </p:sp>
    </p:spTree>
    <p:extLst>
      <p:ext uri="{BB962C8B-B14F-4D97-AF65-F5344CB8AC3E}">
        <p14:creationId xmlns:p14="http://schemas.microsoft.com/office/powerpoint/2010/main" val="611735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CEF8B8DD-809A-466E-A4EC-761C381E4E87}" type="datetimeFigureOut">
              <a:rPr lang="en-GB"/>
              <a:pPr>
                <a:defRPr/>
              </a:pPr>
              <a:t>06/11/2014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ln/>
        </p:spPr>
        <p:txBody>
          <a:bodyPr/>
          <a:lstStyle>
            <a:lvl1pPr>
              <a:defRPr/>
            </a:lvl1pPr>
          </a:lstStyle>
          <a:p>
            <a:pPr>
              <a:defRPr/>
            </a:pPr>
            <a:fld id="{3A7E639D-ABC8-4641-A3FC-4BD0F2CA8733}" type="slidenum">
              <a:rPr lang="en-GB"/>
              <a:pPr>
                <a:defRPr/>
              </a:pPr>
              <a:t>‹#›</a:t>
            </a:fld>
            <a:endParaRPr lang="en-GB"/>
          </a:p>
        </p:txBody>
      </p:sp>
    </p:spTree>
    <p:extLst>
      <p:ext uri="{BB962C8B-B14F-4D97-AF65-F5344CB8AC3E}">
        <p14:creationId xmlns:p14="http://schemas.microsoft.com/office/powerpoint/2010/main" val="28708269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6"/>
          <p:cNvSpPr/>
          <p:nvPr/>
        </p:nvSpPr>
        <p:spPr>
          <a:xfrm>
            <a:off x="-3175" y="5051425"/>
            <a:ext cx="3575050" cy="1806575"/>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8" name="Freeform 7"/>
          <p:cNvSpPr/>
          <p:nvPr/>
        </p:nvSpPr>
        <p:spPr>
          <a:xfrm>
            <a:off x="-1588" y="5051425"/>
            <a:ext cx="9145588" cy="180657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Placeholder 1"/>
          <p:cNvSpPr>
            <a:spLocks noGrp="1"/>
          </p:cNvSpPr>
          <p:nvPr>
            <p:ph type="title"/>
          </p:nvPr>
        </p:nvSpPr>
        <p:spPr>
          <a:xfrm>
            <a:off x="822325" y="365125"/>
            <a:ext cx="7521575" cy="549275"/>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1029" name="Text Placeholder 2"/>
          <p:cNvSpPr>
            <a:spLocks noGrp="1"/>
          </p:cNvSpPr>
          <p:nvPr>
            <p:ph type="body" idx="1"/>
          </p:nvPr>
        </p:nvSpPr>
        <p:spPr bwMode="auto">
          <a:xfrm>
            <a:off x="822325" y="1100138"/>
            <a:ext cx="7521575" cy="3579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rot="19140000">
            <a:off x="201613" y="5870575"/>
            <a:ext cx="2176462" cy="201613"/>
          </a:xfrm>
          <a:prstGeom prst="rect">
            <a:avLst/>
          </a:prstGeom>
        </p:spPr>
        <p:txBody>
          <a:bodyPr vert="horz" lIns="91440" tIns="45720" rIns="91440" bIns="45720" rtlCol="0" anchor="ctr"/>
          <a:lstStyle>
            <a:lvl1pPr algn="l" fontAlgn="auto">
              <a:spcBef>
                <a:spcPts val="0"/>
              </a:spcBef>
              <a:spcAft>
                <a:spcPts val="0"/>
              </a:spcAft>
              <a:defRPr sz="1200" smtClean="0">
                <a:solidFill>
                  <a:srgbClr val="FFFFFF"/>
                </a:solidFill>
                <a:latin typeface="+mn-lt"/>
                <a:cs typeface="+mn-cs"/>
              </a:defRPr>
            </a:lvl1pPr>
          </a:lstStyle>
          <a:p>
            <a:pPr>
              <a:defRPr/>
            </a:pPr>
            <a:fld id="{5DB3F617-4B1C-4AF6-A8C4-608AB64F4F19}" type="datetimeFigureOut">
              <a:rPr lang="en-GB"/>
              <a:pPr>
                <a:defRPr/>
              </a:pPr>
              <a:t>06/11/2014</a:t>
            </a:fld>
            <a:endParaRPr lang="en-GB"/>
          </a:p>
        </p:txBody>
      </p:sp>
      <p:sp>
        <p:nvSpPr>
          <p:cNvPr id="5" name="Footer Placeholder 4"/>
          <p:cNvSpPr>
            <a:spLocks noGrp="1"/>
          </p:cNvSpPr>
          <p:nvPr>
            <p:ph type="ftr" sz="quarter" idx="3"/>
          </p:nvPr>
        </p:nvSpPr>
        <p:spPr>
          <a:xfrm>
            <a:off x="3517900" y="6284913"/>
            <a:ext cx="4724400" cy="274637"/>
          </a:xfrm>
          <a:prstGeom prst="rect">
            <a:avLst/>
          </a:prstGeom>
        </p:spPr>
        <p:txBody>
          <a:bodyPr vert="horz" lIns="91440" tIns="45720" rIns="91440" bIns="45720" rtlCol="0" anchor="ctr"/>
          <a:lstStyle>
            <a:lvl1pPr algn="r" fontAlgn="auto">
              <a:spcBef>
                <a:spcPts val="0"/>
              </a:spcBef>
              <a:spcAft>
                <a:spcPts val="0"/>
              </a:spcAft>
              <a:defRPr sz="1000" cap="all" spc="200" baseline="0">
                <a:solidFill>
                  <a:srgbClr val="FFFFFF"/>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8401050" y="6170613"/>
            <a:ext cx="503238" cy="503237"/>
          </a:xfrm>
          <a:prstGeom prst="ellipse">
            <a:avLst/>
          </a:prstGeom>
          <a:ln w="19050">
            <a:solidFill>
              <a:srgbClr val="FFFFFF"/>
            </a:solidFill>
          </a:ln>
        </p:spPr>
        <p:txBody>
          <a:bodyPr vert="horz" lIns="9144" tIns="9144" rIns="9144" bIns="9144" rtlCol="0" anchor="ctr">
            <a:normAutofit/>
          </a:bodyPr>
          <a:lstStyle>
            <a:lvl1pPr algn="ctr" fontAlgn="auto">
              <a:spcBef>
                <a:spcPts val="0"/>
              </a:spcBef>
              <a:spcAft>
                <a:spcPts val="0"/>
              </a:spcAft>
              <a:defRPr sz="1650" smtClean="0">
                <a:solidFill>
                  <a:srgbClr val="FFFFFF"/>
                </a:solidFill>
                <a:latin typeface="+mn-lt"/>
                <a:cs typeface="+mn-cs"/>
              </a:defRPr>
            </a:lvl1pPr>
          </a:lstStyle>
          <a:p>
            <a:pPr>
              <a:defRPr/>
            </a:pPr>
            <a:fld id="{A6E2B811-A8DE-425F-BDA2-EB54E1F0DD67}"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851" r:id="rId1"/>
    <p:sldLayoutId id="2147483852" r:id="rId2"/>
    <p:sldLayoutId id="2147483853" r:id="rId3"/>
    <p:sldLayoutId id="2147483845" r:id="rId4"/>
    <p:sldLayoutId id="2147483846" r:id="rId5"/>
    <p:sldLayoutId id="2147483847" r:id="rId6"/>
    <p:sldLayoutId id="2147483848" r:id="rId7"/>
    <p:sldLayoutId id="2147483854" r:id="rId8"/>
    <p:sldLayoutId id="2147483855" r:id="rId9"/>
    <p:sldLayoutId id="2147483849" r:id="rId10"/>
    <p:sldLayoutId id="2147483850" r:id="rId11"/>
  </p:sldLayoutIdLst>
  <p:txStyles>
    <p:titleStyle>
      <a:lvl1pPr algn="l" rtl="0" eaLnBrk="1" fontAlgn="base" hangingPunct="1">
        <a:spcBef>
          <a:spcPct val="0"/>
        </a:spcBef>
        <a:spcAft>
          <a:spcPct val="0"/>
        </a:spcAft>
        <a:defRPr sz="2800" kern="1200" cap="all">
          <a:solidFill>
            <a:schemeClr val="tx1"/>
          </a:solidFill>
          <a:latin typeface="+mj-lt"/>
          <a:ea typeface="+mj-ea"/>
          <a:cs typeface="+mj-cs"/>
        </a:defRPr>
      </a:lvl1pPr>
      <a:lvl2pPr algn="l" rtl="0" eaLnBrk="1" fontAlgn="base" hangingPunct="1">
        <a:spcBef>
          <a:spcPct val="0"/>
        </a:spcBef>
        <a:spcAft>
          <a:spcPct val="0"/>
        </a:spcAft>
        <a:defRPr sz="2800">
          <a:solidFill>
            <a:schemeClr val="tx1"/>
          </a:solidFill>
          <a:latin typeface="Franklin Gothic Medium" pitchFamily="34" charset="0"/>
        </a:defRPr>
      </a:lvl2pPr>
      <a:lvl3pPr algn="l" rtl="0" eaLnBrk="1" fontAlgn="base" hangingPunct="1">
        <a:spcBef>
          <a:spcPct val="0"/>
        </a:spcBef>
        <a:spcAft>
          <a:spcPct val="0"/>
        </a:spcAft>
        <a:defRPr sz="2800">
          <a:solidFill>
            <a:schemeClr val="tx1"/>
          </a:solidFill>
          <a:latin typeface="Franklin Gothic Medium" pitchFamily="34" charset="0"/>
        </a:defRPr>
      </a:lvl3pPr>
      <a:lvl4pPr algn="l" rtl="0" eaLnBrk="1" fontAlgn="base" hangingPunct="1">
        <a:spcBef>
          <a:spcPct val="0"/>
        </a:spcBef>
        <a:spcAft>
          <a:spcPct val="0"/>
        </a:spcAft>
        <a:defRPr sz="2800">
          <a:solidFill>
            <a:schemeClr val="tx1"/>
          </a:solidFill>
          <a:latin typeface="Franklin Gothic Medium" pitchFamily="34" charset="0"/>
        </a:defRPr>
      </a:lvl4pPr>
      <a:lvl5pPr algn="l" rtl="0" eaLnBrk="1" fontAlgn="base" hangingPunct="1">
        <a:spcBef>
          <a:spcPct val="0"/>
        </a:spcBef>
        <a:spcAft>
          <a:spcPct val="0"/>
        </a:spcAft>
        <a:defRPr sz="2800">
          <a:solidFill>
            <a:schemeClr val="tx1"/>
          </a:solidFill>
          <a:latin typeface="Franklin Gothic Medium" pitchFamily="34" charset="0"/>
        </a:defRPr>
      </a:lvl5pPr>
      <a:lvl6pPr marL="457200" algn="l" rtl="0" eaLnBrk="1" fontAlgn="base" hangingPunct="1">
        <a:spcBef>
          <a:spcPct val="0"/>
        </a:spcBef>
        <a:spcAft>
          <a:spcPct val="0"/>
        </a:spcAft>
        <a:defRPr sz="2800">
          <a:solidFill>
            <a:schemeClr val="tx1"/>
          </a:solidFill>
          <a:latin typeface="Franklin Gothic Medium" pitchFamily="34" charset="0"/>
        </a:defRPr>
      </a:lvl6pPr>
      <a:lvl7pPr marL="914400" algn="l" rtl="0" eaLnBrk="1" fontAlgn="base" hangingPunct="1">
        <a:spcBef>
          <a:spcPct val="0"/>
        </a:spcBef>
        <a:spcAft>
          <a:spcPct val="0"/>
        </a:spcAft>
        <a:defRPr sz="2800">
          <a:solidFill>
            <a:schemeClr val="tx1"/>
          </a:solidFill>
          <a:latin typeface="Franklin Gothic Medium" pitchFamily="34" charset="0"/>
        </a:defRPr>
      </a:lvl7pPr>
      <a:lvl8pPr marL="1371600" algn="l" rtl="0" eaLnBrk="1" fontAlgn="base" hangingPunct="1">
        <a:spcBef>
          <a:spcPct val="0"/>
        </a:spcBef>
        <a:spcAft>
          <a:spcPct val="0"/>
        </a:spcAft>
        <a:defRPr sz="2800">
          <a:solidFill>
            <a:schemeClr val="tx1"/>
          </a:solidFill>
          <a:latin typeface="Franklin Gothic Medium" pitchFamily="34" charset="0"/>
        </a:defRPr>
      </a:lvl8pPr>
      <a:lvl9pPr marL="1828800" algn="l" rtl="0" eaLnBrk="1" fontAlgn="base" hangingPunct="1">
        <a:spcBef>
          <a:spcPct val="0"/>
        </a:spcBef>
        <a:spcAft>
          <a:spcPct val="0"/>
        </a:spcAft>
        <a:defRPr sz="2800">
          <a:solidFill>
            <a:schemeClr val="tx1"/>
          </a:solidFill>
          <a:latin typeface="Franklin Gothic Medium" pitchFamily="34" charset="0"/>
        </a:defRPr>
      </a:lvl9pPr>
    </p:titleStyle>
    <p:bodyStyle>
      <a:lvl1pPr marL="342900" indent="-342900" algn="l" rtl="0" eaLnBrk="1" fontAlgn="base" hangingPunct="1">
        <a:spcBef>
          <a:spcPts val="800"/>
        </a:spcBef>
        <a:spcAft>
          <a:spcPct val="0"/>
        </a:spcAft>
        <a:buFont typeface="Arial" charset="0"/>
        <a:defRPr sz="1600" b="1" kern="1200">
          <a:solidFill>
            <a:schemeClr val="tx1"/>
          </a:solidFill>
          <a:latin typeface="+mn-lt"/>
          <a:ea typeface="+mn-ea"/>
          <a:cs typeface="+mn-cs"/>
        </a:defRPr>
      </a:lvl1pPr>
      <a:lvl2pPr marL="173038" indent="-173038" algn="l" rtl="0" eaLnBrk="1" fontAlgn="base" hangingPunct="1">
        <a:spcBef>
          <a:spcPts val="300"/>
        </a:spcBef>
        <a:spcAft>
          <a:spcPct val="0"/>
        </a:spcAft>
        <a:buClr>
          <a:schemeClr val="accent2"/>
        </a:buClr>
        <a:buFont typeface="Wingdings" pitchFamily="2" charset="2"/>
        <a:buChar char="§"/>
        <a:defRPr sz="1600" kern="1200">
          <a:solidFill>
            <a:schemeClr val="tx1"/>
          </a:solidFill>
          <a:latin typeface="+mn-lt"/>
          <a:ea typeface="+mn-ea"/>
          <a:cs typeface="+mn-cs"/>
        </a:defRPr>
      </a:lvl2pPr>
      <a:lvl3pPr marL="401638" indent="-163513" algn="l" rtl="0" eaLnBrk="1" fontAlgn="base" hangingPunct="1">
        <a:spcBef>
          <a:spcPts val="300"/>
        </a:spcBef>
        <a:spcAft>
          <a:spcPct val="0"/>
        </a:spcAft>
        <a:buClr>
          <a:schemeClr val="accent2"/>
        </a:buClr>
        <a:buFont typeface="Wingdings" pitchFamily="2" charset="2"/>
        <a:buChar char="§"/>
        <a:defRPr sz="1600" kern="1200">
          <a:solidFill>
            <a:schemeClr val="tx1"/>
          </a:solidFill>
          <a:latin typeface="+mn-lt"/>
          <a:ea typeface="+mn-ea"/>
          <a:cs typeface="+mn-cs"/>
        </a:defRPr>
      </a:lvl3pPr>
      <a:lvl4pPr marL="630238" indent="-163513" algn="l" rtl="0" eaLnBrk="1" fontAlgn="base" hangingPunct="1">
        <a:spcBef>
          <a:spcPts val="300"/>
        </a:spcBef>
        <a:spcAft>
          <a:spcPct val="0"/>
        </a:spcAft>
        <a:buClr>
          <a:schemeClr val="accent2"/>
        </a:buClr>
        <a:buFont typeface="Wingdings" pitchFamily="2" charset="2"/>
        <a:buChar char="§"/>
        <a:defRPr sz="1600" kern="1200">
          <a:solidFill>
            <a:schemeClr val="tx1"/>
          </a:solidFill>
          <a:latin typeface="+mn-lt"/>
          <a:ea typeface="+mn-ea"/>
          <a:cs typeface="+mn-cs"/>
        </a:defRPr>
      </a:lvl4pPr>
      <a:lvl5pPr marL="858838" indent="-173038" algn="l" rtl="0" eaLnBrk="1" fontAlgn="base" hangingPunct="1">
        <a:spcBef>
          <a:spcPts val="300"/>
        </a:spcBef>
        <a:spcAft>
          <a:spcPct val="0"/>
        </a:spcAft>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516188"/>
            <a:ext cx="7315200" cy="984250"/>
          </a:xfrm>
        </p:spPr>
        <p:txBody>
          <a:bodyPr/>
          <a:lstStyle/>
          <a:p>
            <a:pPr fontAlgn="auto">
              <a:spcAft>
                <a:spcPts val="0"/>
              </a:spcAft>
              <a:defRPr/>
            </a:pPr>
            <a:r>
              <a:rPr lang="en-GB" dirty="0" smtClean="0"/>
              <a:t>Information engineering</a:t>
            </a:r>
            <a:endParaRPr lang="en-GB" dirty="0"/>
          </a:p>
        </p:txBody>
      </p:sp>
      <p:sp>
        <p:nvSpPr>
          <p:cNvPr id="3" name="Subtitle 2"/>
          <p:cNvSpPr>
            <a:spLocks noGrp="1"/>
          </p:cNvSpPr>
          <p:nvPr>
            <p:ph type="subTitle" idx="1"/>
          </p:nvPr>
        </p:nvSpPr>
        <p:spPr>
          <a:xfrm rot="10800000" flipV="1">
            <a:off x="1528763" y="3476625"/>
            <a:ext cx="6442075" cy="889000"/>
          </a:xfrm>
        </p:spPr>
        <p:txBody>
          <a:bodyPr rtlCol="0">
            <a:noAutofit/>
          </a:bodyPr>
          <a:lstStyle/>
          <a:p>
            <a:pPr algn="ctr" fontAlgn="auto">
              <a:spcAft>
                <a:spcPts val="0"/>
              </a:spcAft>
              <a:defRPr/>
            </a:pPr>
            <a:r>
              <a:rPr lang="en-GB" altLang="en-US" sz="2800" dirty="0" smtClean="0"/>
              <a:t>Estimation (of </a:t>
            </a:r>
            <a:r>
              <a:rPr lang="en-GB" altLang="en-US" sz="2800" dirty="0"/>
              <a:t>software </a:t>
            </a:r>
            <a:r>
              <a:rPr lang="en-GB" altLang="en-US" sz="2800" dirty="0" smtClean="0"/>
              <a:t>effort)</a:t>
            </a:r>
            <a:endParaRPr lang="en-GB" sz="28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altLang="en-US" smtClean="0"/>
              <a:t>Estimation</a:t>
            </a:r>
          </a:p>
        </p:txBody>
      </p:sp>
      <p:sp>
        <p:nvSpPr>
          <p:cNvPr id="95235" name="Rectangle 3"/>
          <p:cNvSpPr>
            <a:spLocks noGrp="1" noChangeArrowheads="1"/>
          </p:cNvSpPr>
          <p:nvPr>
            <p:ph sz="quarter" idx="1"/>
          </p:nvPr>
        </p:nvSpPr>
        <p:spPr/>
        <p:txBody>
          <a:bodyPr/>
          <a:lstStyle/>
          <a:p>
            <a:pPr eaLnBrk="1" hangingPunct="1">
              <a:buFont typeface="Arial" panose="020B0604020202020204" pitchFamily="34" charset="0"/>
              <a:buChar char="•"/>
            </a:pPr>
            <a:r>
              <a:rPr lang="en-GB" altLang="en-US" dirty="0" smtClean="0"/>
              <a:t>Estimating the effort required to implement software is notoriously difficult. Developing software is a complex and invisible activity. </a:t>
            </a:r>
          </a:p>
          <a:p>
            <a:pPr eaLnBrk="1" hangingPunct="1">
              <a:buFont typeface="Arial" panose="020B0604020202020204" pitchFamily="34" charset="0"/>
              <a:buChar char="•"/>
            </a:pPr>
            <a:r>
              <a:rPr lang="en-GB" altLang="en-US" dirty="0" smtClean="0"/>
              <a:t>Still as much an art as it is a science</a:t>
            </a:r>
          </a:p>
          <a:p>
            <a:pPr eaLnBrk="1" hangingPunct="1">
              <a:buFont typeface="Arial" panose="020B0604020202020204" pitchFamily="34" charset="0"/>
              <a:buChar char="•"/>
            </a:pPr>
            <a:r>
              <a:rPr lang="en-GB" altLang="en-US" dirty="0" smtClean="0"/>
              <a:t>Should not be conducted in a haphazard manner</a:t>
            </a:r>
          </a:p>
          <a:p>
            <a:pPr eaLnBrk="1" hangingPunct="1">
              <a:buFont typeface="Arial" panose="020B0604020202020204" pitchFamily="34" charset="0"/>
              <a:buChar char="•"/>
            </a:pPr>
            <a:r>
              <a:rPr lang="en-GB" altLang="en-US" dirty="0" smtClean="0"/>
              <a:t>Useful techniques do exist</a:t>
            </a:r>
          </a:p>
          <a:p>
            <a:pPr eaLnBrk="1" hangingPunct="1">
              <a:buFont typeface="Arial" panose="020B0604020202020204" pitchFamily="34" charset="0"/>
              <a:buChar char="•"/>
            </a:pPr>
            <a:r>
              <a:rPr lang="en-GB" altLang="en-US" dirty="0" smtClean="0"/>
              <a:t>Lays the foundation for remaining project planning activities</a:t>
            </a:r>
          </a:p>
          <a:p>
            <a:pPr eaLnBrk="1" hangingPunct="1">
              <a:buFont typeface="Arial" panose="020B0604020202020204" pitchFamily="34" charset="0"/>
              <a:buChar char="•"/>
            </a:pPr>
            <a:r>
              <a:rPr lang="en-GB" altLang="en-US" dirty="0" smtClean="0"/>
              <a:t>Relies substantially on experience</a:t>
            </a:r>
          </a:p>
          <a:p>
            <a:pPr eaLnBrk="1" hangingPunct="1">
              <a:buFont typeface="Arial" panose="020B0604020202020204" pitchFamily="34" charset="0"/>
              <a:buChar char="•"/>
            </a:pPr>
            <a:endParaRPr lang="en-GB" altLang="en-US" dirty="0" smtClean="0"/>
          </a:p>
        </p:txBody>
      </p:sp>
    </p:spTree>
    <p:extLst>
      <p:ext uri="{BB962C8B-B14F-4D97-AF65-F5344CB8AC3E}">
        <p14:creationId xmlns:p14="http://schemas.microsoft.com/office/powerpoint/2010/main" val="2460090439"/>
      </p:ext>
    </p:extLst>
  </p:cSld>
  <p:clrMapOvr>
    <a:masterClrMapping/>
  </p:clrMapOvr>
  <p:transition>
    <p:blinds/>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95235">
                                            <p:txEl>
                                              <p:pRg st="0" end="0"/>
                                            </p:txEl>
                                          </p:spTgt>
                                        </p:tgtEl>
                                        <p:attrNameLst>
                                          <p:attrName>style.visibility</p:attrName>
                                        </p:attrNameLst>
                                      </p:cBhvr>
                                      <p:to>
                                        <p:strVal val="visible"/>
                                      </p:to>
                                    </p:set>
                                    <p:anim calcmode="lin" valueType="num">
                                      <p:cBhvr>
                                        <p:cTn id="7" dur="500" fill="hold"/>
                                        <p:tgtEl>
                                          <p:spTgt spid="95235">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95235">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95235">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95235">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7" presetClass="entr" presetSubtype="1" fill="hold" grpId="0" nodeType="clickEffect">
                                  <p:stCondLst>
                                    <p:cond delay="0"/>
                                  </p:stCondLst>
                                  <p:childTnLst>
                                    <p:set>
                                      <p:cBhvr>
                                        <p:cTn id="14" dur="1" fill="hold">
                                          <p:stCondLst>
                                            <p:cond delay="0"/>
                                          </p:stCondLst>
                                        </p:cTn>
                                        <p:tgtEl>
                                          <p:spTgt spid="95235">
                                            <p:txEl>
                                              <p:pRg st="1" end="1"/>
                                            </p:txEl>
                                          </p:spTgt>
                                        </p:tgtEl>
                                        <p:attrNameLst>
                                          <p:attrName>style.visibility</p:attrName>
                                        </p:attrNameLst>
                                      </p:cBhvr>
                                      <p:to>
                                        <p:strVal val="visible"/>
                                      </p:to>
                                    </p:set>
                                    <p:anim calcmode="lin" valueType="num">
                                      <p:cBhvr>
                                        <p:cTn id="15" dur="500" fill="hold"/>
                                        <p:tgtEl>
                                          <p:spTgt spid="95235">
                                            <p:txEl>
                                              <p:pRg st="1" end="1"/>
                                            </p:txEl>
                                          </p:spTgt>
                                        </p:tgtEl>
                                        <p:attrNameLst>
                                          <p:attrName>ppt_x</p:attrName>
                                        </p:attrNameLst>
                                      </p:cBhvr>
                                      <p:tavLst>
                                        <p:tav tm="0">
                                          <p:val>
                                            <p:strVal val="#ppt_x"/>
                                          </p:val>
                                        </p:tav>
                                        <p:tav tm="100000">
                                          <p:val>
                                            <p:strVal val="#ppt_x"/>
                                          </p:val>
                                        </p:tav>
                                      </p:tavLst>
                                    </p:anim>
                                    <p:anim calcmode="lin" valueType="num">
                                      <p:cBhvr>
                                        <p:cTn id="16" dur="500" fill="hold"/>
                                        <p:tgtEl>
                                          <p:spTgt spid="95235">
                                            <p:txEl>
                                              <p:pRg st="1" end="1"/>
                                            </p:txEl>
                                          </p:spTgt>
                                        </p:tgtEl>
                                        <p:attrNameLst>
                                          <p:attrName>ppt_y</p:attrName>
                                        </p:attrNameLst>
                                      </p:cBhvr>
                                      <p:tavLst>
                                        <p:tav tm="0">
                                          <p:val>
                                            <p:strVal val="#ppt_y-#ppt_h/2"/>
                                          </p:val>
                                        </p:tav>
                                        <p:tav tm="100000">
                                          <p:val>
                                            <p:strVal val="#ppt_y"/>
                                          </p:val>
                                        </p:tav>
                                      </p:tavLst>
                                    </p:anim>
                                    <p:anim calcmode="lin" valueType="num">
                                      <p:cBhvr>
                                        <p:cTn id="17" dur="500" fill="hold"/>
                                        <p:tgtEl>
                                          <p:spTgt spid="95235">
                                            <p:txEl>
                                              <p:pRg st="1" end="1"/>
                                            </p:txEl>
                                          </p:spTgt>
                                        </p:tgtEl>
                                        <p:attrNameLst>
                                          <p:attrName>ppt_w</p:attrName>
                                        </p:attrNameLst>
                                      </p:cBhvr>
                                      <p:tavLst>
                                        <p:tav tm="0">
                                          <p:val>
                                            <p:strVal val="#ppt_w"/>
                                          </p:val>
                                        </p:tav>
                                        <p:tav tm="100000">
                                          <p:val>
                                            <p:strVal val="#ppt_w"/>
                                          </p:val>
                                        </p:tav>
                                      </p:tavLst>
                                    </p:anim>
                                    <p:anim calcmode="lin" valueType="num">
                                      <p:cBhvr>
                                        <p:cTn id="18" dur="500" fill="hold"/>
                                        <p:tgtEl>
                                          <p:spTgt spid="95235">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17" presetClass="entr" presetSubtype="1" fill="hold" grpId="0" nodeType="clickEffect">
                                  <p:stCondLst>
                                    <p:cond delay="0"/>
                                  </p:stCondLst>
                                  <p:childTnLst>
                                    <p:set>
                                      <p:cBhvr>
                                        <p:cTn id="22" dur="1" fill="hold">
                                          <p:stCondLst>
                                            <p:cond delay="0"/>
                                          </p:stCondLst>
                                        </p:cTn>
                                        <p:tgtEl>
                                          <p:spTgt spid="95235">
                                            <p:txEl>
                                              <p:pRg st="2" end="2"/>
                                            </p:txEl>
                                          </p:spTgt>
                                        </p:tgtEl>
                                        <p:attrNameLst>
                                          <p:attrName>style.visibility</p:attrName>
                                        </p:attrNameLst>
                                      </p:cBhvr>
                                      <p:to>
                                        <p:strVal val="visible"/>
                                      </p:to>
                                    </p:set>
                                    <p:anim calcmode="lin" valueType="num">
                                      <p:cBhvr>
                                        <p:cTn id="23" dur="500" fill="hold"/>
                                        <p:tgtEl>
                                          <p:spTgt spid="95235">
                                            <p:txEl>
                                              <p:pRg st="2" end="2"/>
                                            </p:txEl>
                                          </p:spTgt>
                                        </p:tgtEl>
                                        <p:attrNameLst>
                                          <p:attrName>ppt_x</p:attrName>
                                        </p:attrNameLst>
                                      </p:cBhvr>
                                      <p:tavLst>
                                        <p:tav tm="0">
                                          <p:val>
                                            <p:strVal val="#ppt_x"/>
                                          </p:val>
                                        </p:tav>
                                        <p:tav tm="100000">
                                          <p:val>
                                            <p:strVal val="#ppt_x"/>
                                          </p:val>
                                        </p:tav>
                                      </p:tavLst>
                                    </p:anim>
                                    <p:anim calcmode="lin" valueType="num">
                                      <p:cBhvr>
                                        <p:cTn id="24" dur="500" fill="hold"/>
                                        <p:tgtEl>
                                          <p:spTgt spid="95235">
                                            <p:txEl>
                                              <p:pRg st="2" end="2"/>
                                            </p:txEl>
                                          </p:spTgt>
                                        </p:tgtEl>
                                        <p:attrNameLst>
                                          <p:attrName>ppt_y</p:attrName>
                                        </p:attrNameLst>
                                      </p:cBhvr>
                                      <p:tavLst>
                                        <p:tav tm="0">
                                          <p:val>
                                            <p:strVal val="#ppt_y-#ppt_h/2"/>
                                          </p:val>
                                        </p:tav>
                                        <p:tav tm="100000">
                                          <p:val>
                                            <p:strVal val="#ppt_y"/>
                                          </p:val>
                                        </p:tav>
                                      </p:tavLst>
                                    </p:anim>
                                    <p:anim calcmode="lin" valueType="num">
                                      <p:cBhvr>
                                        <p:cTn id="25" dur="500" fill="hold"/>
                                        <p:tgtEl>
                                          <p:spTgt spid="95235">
                                            <p:txEl>
                                              <p:pRg st="2" end="2"/>
                                            </p:txEl>
                                          </p:spTgt>
                                        </p:tgtEl>
                                        <p:attrNameLst>
                                          <p:attrName>ppt_w</p:attrName>
                                        </p:attrNameLst>
                                      </p:cBhvr>
                                      <p:tavLst>
                                        <p:tav tm="0">
                                          <p:val>
                                            <p:strVal val="#ppt_w"/>
                                          </p:val>
                                        </p:tav>
                                        <p:tav tm="100000">
                                          <p:val>
                                            <p:strVal val="#ppt_w"/>
                                          </p:val>
                                        </p:tav>
                                      </p:tavLst>
                                    </p:anim>
                                    <p:anim calcmode="lin" valueType="num">
                                      <p:cBhvr>
                                        <p:cTn id="26" dur="500" fill="hold"/>
                                        <p:tgtEl>
                                          <p:spTgt spid="95235">
                                            <p:txEl>
                                              <p:pRg st="2" end="2"/>
                                            </p:txEl>
                                          </p:spTgt>
                                        </p:tgtEl>
                                        <p:attrNameLst>
                                          <p:attrName>ppt_h</p:attrName>
                                        </p:attrNameLst>
                                      </p:cBhvr>
                                      <p:tavLst>
                                        <p:tav tm="0">
                                          <p:val>
                                            <p:fltVal val="0"/>
                                          </p:val>
                                        </p:tav>
                                        <p:tav tm="100000">
                                          <p:val>
                                            <p:strVal val="#ppt_h"/>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17" presetClass="entr" presetSubtype="1" fill="hold" grpId="0" nodeType="clickEffect">
                                  <p:stCondLst>
                                    <p:cond delay="0"/>
                                  </p:stCondLst>
                                  <p:childTnLst>
                                    <p:set>
                                      <p:cBhvr>
                                        <p:cTn id="30" dur="1" fill="hold">
                                          <p:stCondLst>
                                            <p:cond delay="0"/>
                                          </p:stCondLst>
                                        </p:cTn>
                                        <p:tgtEl>
                                          <p:spTgt spid="95235">
                                            <p:txEl>
                                              <p:pRg st="3" end="3"/>
                                            </p:txEl>
                                          </p:spTgt>
                                        </p:tgtEl>
                                        <p:attrNameLst>
                                          <p:attrName>style.visibility</p:attrName>
                                        </p:attrNameLst>
                                      </p:cBhvr>
                                      <p:to>
                                        <p:strVal val="visible"/>
                                      </p:to>
                                    </p:set>
                                    <p:anim calcmode="lin" valueType="num">
                                      <p:cBhvr>
                                        <p:cTn id="31" dur="500" fill="hold"/>
                                        <p:tgtEl>
                                          <p:spTgt spid="95235">
                                            <p:txEl>
                                              <p:pRg st="3" end="3"/>
                                            </p:txEl>
                                          </p:spTgt>
                                        </p:tgtEl>
                                        <p:attrNameLst>
                                          <p:attrName>ppt_x</p:attrName>
                                        </p:attrNameLst>
                                      </p:cBhvr>
                                      <p:tavLst>
                                        <p:tav tm="0">
                                          <p:val>
                                            <p:strVal val="#ppt_x"/>
                                          </p:val>
                                        </p:tav>
                                        <p:tav tm="100000">
                                          <p:val>
                                            <p:strVal val="#ppt_x"/>
                                          </p:val>
                                        </p:tav>
                                      </p:tavLst>
                                    </p:anim>
                                    <p:anim calcmode="lin" valueType="num">
                                      <p:cBhvr>
                                        <p:cTn id="32" dur="500" fill="hold"/>
                                        <p:tgtEl>
                                          <p:spTgt spid="95235">
                                            <p:txEl>
                                              <p:pRg st="3" end="3"/>
                                            </p:txEl>
                                          </p:spTgt>
                                        </p:tgtEl>
                                        <p:attrNameLst>
                                          <p:attrName>ppt_y</p:attrName>
                                        </p:attrNameLst>
                                      </p:cBhvr>
                                      <p:tavLst>
                                        <p:tav tm="0">
                                          <p:val>
                                            <p:strVal val="#ppt_y-#ppt_h/2"/>
                                          </p:val>
                                        </p:tav>
                                        <p:tav tm="100000">
                                          <p:val>
                                            <p:strVal val="#ppt_y"/>
                                          </p:val>
                                        </p:tav>
                                      </p:tavLst>
                                    </p:anim>
                                    <p:anim calcmode="lin" valueType="num">
                                      <p:cBhvr>
                                        <p:cTn id="33" dur="500" fill="hold"/>
                                        <p:tgtEl>
                                          <p:spTgt spid="95235">
                                            <p:txEl>
                                              <p:pRg st="3" end="3"/>
                                            </p:txEl>
                                          </p:spTgt>
                                        </p:tgtEl>
                                        <p:attrNameLst>
                                          <p:attrName>ppt_w</p:attrName>
                                        </p:attrNameLst>
                                      </p:cBhvr>
                                      <p:tavLst>
                                        <p:tav tm="0">
                                          <p:val>
                                            <p:strVal val="#ppt_w"/>
                                          </p:val>
                                        </p:tav>
                                        <p:tav tm="100000">
                                          <p:val>
                                            <p:strVal val="#ppt_w"/>
                                          </p:val>
                                        </p:tav>
                                      </p:tavLst>
                                    </p:anim>
                                    <p:anim calcmode="lin" valueType="num">
                                      <p:cBhvr>
                                        <p:cTn id="34" dur="500" fill="hold"/>
                                        <p:tgtEl>
                                          <p:spTgt spid="95235">
                                            <p:txEl>
                                              <p:pRg st="3" end="3"/>
                                            </p:txEl>
                                          </p:spTgt>
                                        </p:tgtEl>
                                        <p:attrNameLst>
                                          <p:attrName>ppt_h</p:attrName>
                                        </p:attrNameLst>
                                      </p:cBhvr>
                                      <p:tavLst>
                                        <p:tav tm="0">
                                          <p:val>
                                            <p:fltVal val="0"/>
                                          </p:val>
                                        </p:tav>
                                        <p:tav tm="100000">
                                          <p:val>
                                            <p:strVal val="#ppt_h"/>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17" presetClass="entr" presetSubtype="1" fill="hold" grpId="0" nodeType="clickEffect">
                                  <p:stCondLst>
                                    <p:cond delay="0"/>
                                  </p:stCondLst>
                                  <p:childTnLst>
                                    <p:set>
                                      <p:cBhvr>
                                        <p:cTn id="38" dur="1" fill="hold">
                                          <p:stCondLst>
                                            <p:cond delay="0"/>
                                          </p:stCondLst>
                                        </p:cTn>
                                        <p:tgtEl>
                                          <p:spTgt spid="95235">
                                            <p:txEl>
                                              <p:pRg st="4" end="4"/>
                                            </p:txEl>
                                          </p:spTgt>
                                        </p:tgtEl>
                                        <p:attrNameLst>
                                          <p:attrName>style.visibility</p:attrName>
                                        </p:attrNameLst>
                                      </p:cBhvr>
                                      <p:to>
                                        <p:strVal val="visible"/>
                                      </p:to>
                                    </p:set>
                                    <p:anim calcmode="lin" valueType="num">
                                      <p:cBhvr>
                                        <p:cTn id="39" dur="500" fill="hold"/>
                                        <p:tgtEl>
                                          <p:spTgt spid="95235">
                                            <p:txEl>
                                              <p:pRg st="4" end="4"/>
                                            </p:txEl>
                                          </p:spTgt>
                                        </p:tgtEl>
                                        <p:attrNameLst>
                                          <p:attrName>ppt_x</p:attrName>
                                        </p:attrNameLst>
                                      </p:cBhvr>
                                      <p:tavLst>
                                        <p:tav tm="0">
                                          <p:val>
                                            <p:strVal val="#ppt_x"/>
                                          </p:val>
                                        </p:tav>
                                        <p:tav tm="100000">
                                          <p:val>
                                            <p:strVal val="#ppt_x"/>
                                          </p:val>
                                        </p:tav>
                                      </p:tavLst>
                                    </p:anim>
                                    <p:anim calcmode="lin" valueType="num">
                                      <p:cBhvr>
                                        <p:cTn id="40" dur="500" fill="hold"/>
                                        <p:tgtEl>
                                          <p:spTgt spid="95235">
                                            <p:txEl>
                                              <p:pRg st="4" end="4"/>
                                            </p:txEl>
                                          </p:spTgt>
                                        </p:tgtEl>
                                        <p:attrNameLst>
                                          <p:attrName>ppt_y</p:attrName>
                                        </p:attrNameLst>
                                      </p:cBhvr>
                                      <p:tavLst>
                                        <p:tav tm="0">
                                          <p:val>
                                            <p:strVal val="#ppt_y-#ppt_h/2"/>
                                          </p:val>
                                        </p:tav>
                                        <p:tav tm="100000">
                                          <p:val>
                                            <p:strVal val="#ppt_y"/>
                                          </p:val>
                                        </p:tav>
                                      </p:tavLst>
                                    </p:anim>
                                    <p:anim calcmode="lin" valueType="num">
                                      <p:cBhvr>
                                        <p:cTn id="41" dur="500" fill="hold"/>
                                        <p:tgtEl>
                                          <p:spTgt spid="95235">
                                            <p:txEl>
                                              <p:pRg st="4" end="4"/>
                                            </p:txEl>
                                          </p:spTgt>
                                        </p:tgtEl>
                                        <p:attrNameLst>
                                          <p:attrName>ppt_w</p:attrName>
                                        </p:attrNameLst>
                                      </p:cBhvr>
                                      <p:tavLst>
                                        <p:tav tm="0">
                                          <p:val>
                                            <p:strVal val="#ppt_w"/>
                                          </p:val>
                                        </p:tav>
                                        <p:tav tm="100000">
                                          <p:val>
                                            <p:strVal val="#ppt_w"/>
                                          </p:val>
                                        </p:tav>
                                      </p:tavLst>
                                    </p:anim>
                                    <p:anim calcmode="lin" valueType="num">
                                      <p:cBhvr>
                                        <p:cTn id="42" dur="500" fill="hold"/>
                                        <p:tgtEl>
                                          <p:spTgt spid="95235">
                                            <p:txEl>
                                              <p:pRg st="4" end="4"/>
                                            </p:txEl>
                                          </p:spTgt>
                                        </p:tgtEl>
                                        <p:attrNameLst>
                                          <p:attrName>ppt_h</p:attrName>
                                        </p:attrNameLst>
                                      </p:cBhvr>
                                      <p:tavLst>
                                        <p:tav tm="0">
                                          <p:val>
                                            <p:fltVal val="0"/>
                                          </p:val>
                                        </p:tav>
                                        <p:tav tm="100000">
                                          <p:val>
                                            <p:strVal val="#ppt_h"/>
                                          </p:val>
                                        </p:tav>
                                      </p:tavLst>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17" presetClass="entr" presetSubtype="1" fill="hold" grpId="0" nodeType="clickEffect">
                                  <p:stCondLst>
                                    <p:cond delay="0"/>
                                  </p:stCondLst>
                                  <p:childTnLst>
                                    <p:set>
                                      <p:cBhvr>
                                        <p:cTn id="46" dur="1" fill="hold">
                                          <p:stCondLst>
                                            <p:cond delay="0"/>
                                          </p:stCondLst>
                                        </p:cTn>
                                        <p:tgtEl>
                                          <p:spTgt spid="95235">
                                            <p:txEl>
                                              <p:pRg st="5" end="5"/>
                                            </p:txEl>
                                          </p:spTgt>
                                        </p:tgtEl>
                                        <p:attrNameLst>
                                          <p:attrName>style.visibility</p:attrName>
                                        </p:attrNameLst>
                                      </p:cBhvr>
                                      <p:to>
                                        <p:strVal val="visible"/>
                                      </p:to>
                                    </p:set>
                                    <p:anim calcmode="lin" valueType="num">
                                      <p:cBhvr>
                                        <p:cTn id="47" dur="500" fill="hold"/>
                                        <p:tgtEl>
                                          <p:spTgt spid="95235">
                                            <p:txEl>
                                              <p:pRg st="5" end="5"/>
                                            </p:txEl>
                                          </p:spTgt>
                                        </p:tgtEl>
                                        <p:attrNameLst>
                                          <p:attrName>ppt_x</p:attrName>
                                        </p:attrNameLst>
                                      </p:cBhvr>
                                      <p:tavLst>
                                        <p:tav tm="0">
                                          <p:val>
                                            <p:strVal val="#ppt_x"/>
                                          </p:val>
                                        </p:tav>
                                        <p:tav tm="100000">
                                          <p:val>
                                            <p:strVal val="#ppt_x"/>
                                          </p:val>
                                        </p:tav>
                                      </p:tavLst>
                                    </p:anim>
                                    <p:anim calcmode="lin" valueType="num">
                                      <p:cBhvr>
                                        <p:cTn id="48" dur="500" fill="hold"/>
                                        <p:tgtEl>
                                          <p:spTgt spid="95235">
                                            <p:txEl>
                                              <p:pRg st="5" end="5"/>
                                            </p:txEl>
                                          </p:spTgt>
                                        </p:tgtEl>
                                        <p:attrNameLst>
                                          <p:attrName>ppt_y</p:attrName>
                                        </p:attrNameLst>
                                      </p:cBhvr>
                                      <p:tavLst>
                                        <p:tav tm="0">
                                          <p:val>
                                            <p:strVal val="#ppt_y-#ppt_h/2"/>
                                          </p:val>
                                        </p:tav>
                                        <p:tav tm="100000">
                                          <p:val>
                                            <p:strVal val="#ppt_y"/>
                                          </p:val>
                                        </p:tav>
                                      </p:tavLst>
                                    </p:anim>
                                    <p:anim calcmode="lin" valueType="num">
                                      <p:cBhvr>
                                        <p:cTn id="49" dur="500" fill="hold"/>
                                        <p:tgtEl>
                                          <p:spTgt spid="95235">
                                            <p:txEl>
                                              <p:pRg st="5" end="5"/>
                                            </p:txEl>
                                          </p:spTgt>
                                        </p:tgtEl>
                                        <p:attrNameLst>
                                          <p:attrName>ppt_w</p:attrName>
                                        </p:attrNameLst>
                                      </p:cBhvr>
                                      <p:tavLst>
                                        <p:tav tm="0">
                                          <p:val>
                                            <p:strVal val="#ppt_w"/>
                                          </p:val>
                                        </p:tav>
                                        <p:tav tm="100000">
                                          <p:val>
                                            <p:strVal val="#ppt_w"/>
                                          </p:val>
                                        </p:tav>
                                      </p:tavLst>
                                    </p:anim>
                                    <p:anim calcmode="lin" valueType="num">
                                      <p:cBhvr>
                                        <p:cTn id="50" dur="500" fill="hold"/>
                                        <p:tgtEl>
                                          <p:spTgt spid="95235">
                                            <p:txEl>
                                              <p:pRg st="5" end="5"/>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5235"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a:xfrm>
            <a:off x="611560" y="404664"/>
            <a:ext cx="7793037" cy="496888"/>
          </a:xfrm>
        </p:spPr>
        <p:txBody>
          <a:bodyPr>
            <a:normAutofit fontScale="90000"/>
          </a:bodyPr>
          <a:lstStyle/>
          <a:p>
            <a:pPr eaLnBrk="1" fontAlgn="auto" hangingPunct="1">
              <a:spcAft>
                <a:spcPts val="0"/>
              </a:spcAft>
              <a:defRPr/>
            </a:pPr>
            <a:r>
              <a:rPr lang="en-GB" dirty="0"/>
              <a:t>Estimation Approaches (1)</a:t>
            </a:r>
          </a:p>
        </p:txBody>
      </p:sp>
      <p:sp>
        <p:nvSpPr>
          <p:cNvPr id="8195" name="Date Placeholder 3"/>
          <p:cNvSpPr>
            <a:spLocks noGrp="1"/>
          </p:cNvSpPr>
          <p:nvPr>
            <p:ph type="dt" sz="quarter" idx="4294967295"/>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
        <p:nvSpPr>
          <p:cNvPr id="97283" name="Rectangle 3"/>
          <p:cNvSpPr>
            <a:spLocks noGrp="1" noChangeArrowheads="1"/>
          </p:cNvSpPr>
          <p:nvPr>
            <p:ph sz="quarter" idx="1"/>
          </p:nvPr>
        </p:nvSpPr>
        <p:spPr/>
        <p:txBody>
          <a:bodyPr/>
          <a:lstStyle/>
          <a:p>
            <a:pPr eaLnBrk="1" hangingPunct="1"/>
            <a:r>
              <a:rPr lang="en-GB" altLang="en-US" dirty="0" smtClean="0"/>
              <a:t>Rule of Thumb</a:t>
            </a:r>
          </a:p>
          <a:p>
            <a:pPr eaLnBrk="1" hangingPunct="1"/>
            <a:r>
              <a:rPr lang="en-GB" altLang="en-US" dirty="0" smtClean="0"/>
              <a:t>Expert advice</a:t>
            </a:r>
          </a:p>
          <a:p>
            <a:pPr eaLnBrk="1" hangingPunct="1"/>
            <a:r>
              <a:rPr lang="en-GB" altLang="en-US" dirty="0" smtClean="0"/>
              <a:t>Analogy</a:t>
            </a:r>
          </a:p>
          <a:p>
            <a:pPr eaLnBrk="1" hangingPunct="1"/>
            <a:r>
              <a:rPr lang="en-GB" altLang="en-US" dirty="0" smtClean="0"/>
              <a:t>Parkinson’s law</a:t>
            </a:r>
          </a:p>
          <a:p>
            <a:pPr eaLnBrk="1" hangingPunct="1"/>
            <a:r>
              <a:rPr lang="en-GB" altLang="en-US" dirty="0" smtClean="0"/>
              <a:t>Price-to-win</a:t>
            </a:r>
          </a:p>
          <a:p>
            <a:pPr eaLnBrk="1" hangingPunct="1"/>
            <a:r>
              <a:rPr lang="en-GB" altLang="en-US" dirty="0" smtClean="0"/>
              <a:t>Delphi technique</a:t>
            </a:r>
          </a:p>
          <a:p>
            <a:pPr eaLnBrk="1" hangingPunct="1"/>
            <a:r>
              <a:rPr lang="en-GB" altLang="en-US" dirty="0" smtClean="0"/>
              <a:t>Wide-band Delphi technique</a:t>
            </a:r>
          </a:p>
        </p:txBody>
      </p:sp>
    </p:spTree>
    <p:extLst>
      <p:ext uri="{BB962C8B-B14F-4D97-AF65-F5344CB8AC3E}">
        <p14:creationId xmlns:p14="http://schemas.microsoft.com/office/powerpoint/2010/main" val="1509095600"/>
      </p:ext>
    </p:extLst>
  </p:cSld>
  <p:clrMapOvr>
    <a:masterClrMapping/>
  </p:clrMapOvr>
  <p:transition>
    <p:blinds/>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97283">
                                            <p:txEl>
                                              <p:pRg st="0" end="0"/>
                                            </p:txEl>
                                          </p:spTgt>
                                        </p:tgtEl>
                                        <p:attrNameLst>
                                          <p:attrName>style.visibility</p:attrName>
                                        </p:attrNameLst>
                                      </p:cBhvr>
                                      <p:to>
                                        <p:strVal val="visible"/>
                                      </p:to>
                                    </p:set>
                                    <p:anim calcmode="lin" valueType="num">
                                      <p:cBhvr>
                                        <p:cTn id="7" dur="500" fill="hold"/>
                                        <p:tgtEl>
                                          <p:spTgt spid="97283">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97283">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97283">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97283">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7" presetClass="entr" presetSubtype="1" fill="hold" grpId="0" nodeType="clickEffect">
                                  <p:stCondLst>
                                    <p:cond delay="0"/>
                                  </p:stCondLst>
                                  <p:childTnLst>
                                    <p:set>
                                      <p:cBhvr>
                                        <p:cTn id="14" dur="1" fill="hold">
                                          <p:stCondLst>
                                            <p:cond delay="0"/>
                                          </p:stCondLst>
                                        </p:cTn>
                                        <p:tgtEl>
                                          <p:spTgt spid="97283">
                                            <p:txEl>
                                              <p:pRg st="1" end="1"/>
                                            </p:txEl>
                                          </p:spTgt>
                                        </p:tgtEl>
                                        <p:attrNameLst>
                                          <p:attrName>style.visibility</p:attrName>
                                        </p:attrNameLst>
                                      </p:cBhvr>
                                      <p:to>
                                        <p:strVal val="visible"/>
                                      </p:to>
                                    </p:set>
                                    <p:anim calcmode="lin" valueType="num">
                                      <p:cBhvr>
                                        <p:cTn id="15" dur="500" fill="hold"/>
                                        <p:tgtEl>
                                          <p:spTgt spid="97283">
                                            <p:txEl>
                                              <p:pRg st="1" end="1"/>
                                            </p:txEl>
                                          </p:spTgt>
                                        </p:tgtEl>
                                        <p:attrNameLst>
                                          <p:attrName>ppt_x</p:attrName>
                                        </p:attrNameLst>
                                      </p:cBhvr>
                                      <p:tavLst>
                                        <p:tav tm="0">
                                          <p:val>
                                            <p:strVal val="#ppt_x"/>
                                          </p:val>
                                        </p:tav>
                                        <p:tav tm="100000">
                                          <p:val>
                                            <p:strVal val="#ppt_x"/>
                                          </p:val>
                                        </p:tav>
                                      </p:tavLst>
                                    </p:anim>
                                    <p:anim calcmode="lin" valueType="num">
                                      <p:cBhvr>
                                        <p:cTn id="16" dur="500" fill="hold"/>
                                        <p:tgtEl>
                                          <p:spTgt spid="97283">
                                            <p:txEl>
                                              <p:pRg st="1" end="1"/>
                                            </p:txEl>
                                          </p:spTgt>
                                        </p:tgtEl>
                                        <p:attrNameLst>
                                          <p:attrName>ppt_y</p:attrName>
                                        </p:attrNameLst>
                                      </p:cBhvr>
                                      <p:tavLst>
                                        <p:tav tm="0">
                                          <p:val>
                                            <p:strVal val="#ppt_y-#ppt_h/2"/>
                                          </p:val>
                                        </p:tav>
                                        <p:tav tm="100000">
                                          <p:val>
                                            <p:strVal val="#ppt_y"/>
                                          </p:val>
                                        </p:tav>
                                      </p:tavLst>
                                    </p:anim>
                                    <p:anim calcmode="lin" valueType="num">
                                      <p:cBhvr>
                                        <p:cTn id="17" dur="500" fill="hold"/>
                                        <p:tgtEl>
                                          <p:spTgt spid="97283">
                                            <p:txEl>
                                              <p:pRg st="1" end="1"/>
                                            </p:txEl>
                                          </p:spTgt>
                                        </p:tgtEl>
                                        <p:attrNameLst>
                                          <p:attrName>ppt_w</p:attrName>
                                        </p:attrNameLst>
                                      </p:cBhvr>
                                      <p:tavLst>
                                        <p:tav tm="0">
                                          <p:val>
                                            <p:strVal val="#ppt_w"/>
                                          </p:val>
                                        </p:tav>
                                        <p:tav tm="100000">
                                          <p:val>
                                            <p:strVal val="#ppt_w"/>
                                          </p:val>
                                        </p:tav>
                                      </p:tavLst>
                                    </p:anim>
                                    <p:anim calcmode="lin" valueType="num">
                                      <p:cBhvr>
                                        <p:cTn id="18" dur="500" fill="hold"/>
                                        <p:tgtEl>
                                          <p:spTgt spid="97283">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17" presetClass="entr" presetSubtype="1" fill="hold" grpId="0" nodeType="clickEffect">
                                  <p:stCondLst>
                                    <p:cond delay="0"/>
                                  </p:stCondLst>
                                  <p:childTnLst>
                                    <p:set>
                                      <p:cBhvr>
                                        <p:cTn id="22" dur="1" fill="hold">
                                          <p:stCondLst>
                                            <p:cond delay="0"/>
                                          </p:stCondLst>
                                        </p:cTn>
                                        <p:tgtEl>
                                          <p:spTgt spid="97283">
                                            <p:txEl>
                                              <p:pRg st="2" end="2"/>
                                            </p:txEl>
                                          </p:spTgt>
                                        </p:tgtEl>
                                        <p:attrNameLst>
                                          <p:attrName>style.visibility</p:attrName>
                                        </p:attrNameLst>
                                      </p:cBhvr>
                                      <p:to>
                                        <p:strVal val="visible"/>
                                      </p:to>
                                    </p:set>
                                    <p:anim calcmode="lin" valueType="num">
                                      <p:cBhvr>
                                        <p:cTn id="23" dur="500" fill="hold"/>
                                        <p:tgtEl>
                                          <p:spTgt spid="97283">
                                            <p:txEl>
                                              <p:pRg st="2" end="2"/>
                                            </p:txEl>
                                          </p:spTgt>
                                        </p:tgtEl>
                                        <p:attrNameLst>
                                          <p:attrName>ppt_x</p:attrName>
                                        </p:attrNameLst>
                                      </p:cBhvr>
                                      <p:tavLst>
                                        <p:tav tm="0">
                                          <p:val>
                                            <p:strVal val="#ppt_x"/>
                                          </p:val>
                                        </p:tav>
                                        <p:tav tm="100000">
                                          <p:val>
                                            <p:strVal val="#ppt_x"/>
                                          </p:val>
                                        </p:tav>
                                      </p:tavLst>
                                    </p:anim>
                                    <p:anim calcmode="lin" valueType="num">
                                      <p:cBhvr>
                                        <p:cTn id="24" dur="500" fill="hold"/>
                                        <p:tgtEl>
                                          <p:spTgt spid="97283">
                                            <p:txEl>
                                              <p:pRg st="2" end="2"/>
                                            </p:txEl>
                                          </p:spTgt>
                                        </p:tgtEl>
                                        <p:attrNameLst>
                                          <p:attrName>ppt_y</p:attrName>
                                        </p:attrNameLst>
                                      </p:cBhvr>
                                      <p:tavLst>
                                        <p:tav tm="0">
                                          <p:val>
                                            <p:strVal val="#ppt_y-#ppt_h/2"/>
                                          </p:val>
                                        </p:tav>
                                        <p:tav tm="100000">
                                          <p:val>
                                            <p:strVal val="#ppt_y"/>
                                          </p:val>
                                        </p:tav>
                                      </p:tavLst>
                                    </p:anim>
                                    <p:anim calcmode="lin" valueType="num">
                                      <p:cBhvr>
                                        <p:cTn id="25" dur="500" fill="hold"/>
                                        <p:tgtEl>
                                          <p:spTgt spid="97283">
                                            <p:txEl>
                                              <p:pRg st="2" end="2"/>
                                            </p:txEl>
                                          </p:spTgt>
                                        </p:tgtEl>
                                        <p:attrNameLst>
                                          <p:attrName>ppt_w</p:attrName>
                                        </p:attrNameLst>
                                      </p:cBhvr>
                                      <p:tavLst>
                                        <p:tav tm="0">
                                          <p:val>
                                            <p:strVal val="#ppt_w"/>
                                          </p:val>
                                        </p:tav>
                                        <p:tav tm="100000">
                                          <p:val>
                                            <p:strVal val="#ppt_w"/>
                                          </p:val>
                                        </p:tav>
                                      </p:tavLst>
                                    </p:anim>
                                    <p:anim calcmode="lin" valueType="num">
                                      <p:cBhvr>
                                        <p:cTn id="26" dur="500" fill="hold"/>
                                        <p:tgtEl>
                                          <p:spTgt spid="97283">
                                            <p:txEl>
                                              <p:pRg st="2" end="2"/>
                                            </p:txEl>
                                          </p:spTgt>
                                        </p:tgtEl>
                                        <p:attrNameLst>
                                          <p:attrName>ppt_h</p:attrName>
                                        </p:attrNameLst>
                                      </p:cBhvr>
                                      <p:tavLst>
                                        <p:tav tm="0">
                                          <p:val>
                                            <p:fltVal val="0"/>
                                          </p:val>
                                        </p:tav>
                                        <p:tav tm="100000">
                                          <p:val>
                                            <p:strVal val="#ppt_h"/>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17" presetClass="entr" presetSubtype="1" fill="hold" grpId="0" nodeType="clickEffect">
                                  <p:stCondLst>
                                    <p:cond delay="0"/>
                                  </p:stCondLst>
                                  <p:childTnLst>
                                    <p:set>
                                      <p:cBhvr>
                                        <p:cTn id="30" dur="1" fill="hold">
                                          <p:stCondLst>
                                            <p:cond delay="0"/>
                                          </p:stCondLst>
                                        </p:cTn>
                                        <p:tgtEl>
                                          <p:spTgt spid="97283">
                                            <p:txEl>
                                              <p:pRg st="3" end="3"/>
                                            </p:txEl>
                                          </p:spTgt>
                                        </p:tgtEl>
                                        <p:attrNameLst>
                                          <p:attrName>style.visibility</p:attrName>
                                        </p:attrNameLst>
                                      </p:cBhvr>
                                      <p:to>
                                        <p:strVal val="visible"/>
                                      </p:to>
                                    </p:set>
                                    <p:anim calcmode="lin" valueType="num">
                                      <p:cBhvr>
                                        <p:cTn id="31" dur="500" fill="hold"/>
                                        <p:tgtEl>
                                          <p:spTgt spid="97283">
                                            <p:txEl>
                                              <p:pRg st="3" end="3"/>
                                            </p:txEl>
                                          </p:spTgt>
                                        </p:tgtEl>
                                        <p:attrNameLst>
                                          <p:attrName>ppt_x</p:attrName>
                                        </p:attrNameLst>
                                      </p:cBhvr>
                                      <p:tavLst>
                                        <p:tav tm="0">
                                          <p:val>
                                            <p:strVal val="#ppt_x"/>
                                          </p:val>
                                        </p:tav>
                                        <p:tav tm="100000">
                                          <p:val>
                                            <p:strVal val="#ppt_x"/>
                                          </p:val>
                                        </p:tav>
                                      </p:tavLst>
                                    </p:anim>
                                    <p:anim calcmode="lin" valueType="num">
                                      <p:cBhvr>
                                        <p:cTn id="32" dur="500" fill="hold"/>
                                        <p:tgtEl>
                                          <p:spTgt spid="97283">
                                            <p:txEl>
                                              <p:pRg st="3" end="3"/>
                                            </p:txEl>
                                          </p:spTgt>
                                        </p:tgtEl>
                                        <p:attrNameLst>
                                          <p:attrName>ppt_y</p:attrName>
                                        </p:attrNameLst>
                                      </p:cBhvr>
                                      <p:tavLst>
                                        <p:tav tm="0">
                                          <p:val>
                                            <p:strVal val="#ppt_y-#ppt_h/2"/>
                                          </p:val>
                                        </p:tav>
                                        <p:tav tm="100000">
                                          <p:val>
                                            <p:strVal val="#ppt_y"/>
                                          </p:val>
                                        </p:tav>
                                      </p:tavLst>
                                    </p:anim>
                                    <p:anim calcmode="lin" valueType="num">
                                      <p:cBhvr>
                                        <p:cTn id="33" dur="500" fill="hold"/>
                                        <p:tgtEl>
                                          <p:spTgt spid="97283">
                                            <p:txEl>
                                              <p:pRg st="3" end="3"/>
                                            </p:txEl>
                                          </p:spTgt>
                                        </p:tgtEl>
                                        <p:attrNameLst>
                                          <p:attrName>ppt_w</p:attrName>
                                        </p:attrNameLst>
                                      </p:cBhvr>
                                      <p:tavLst>
                                        <p:tav tm="0">
                                          <p:val>
                                            <p:strVal val="#ppt_w"/>
                                          </p:val>
                                        </p:tav>
                                        <p:tav tm="100000">
                                          <p:val>
                                            <p:strVal val="#ppt_w"/>
                                          </p:val>
                                        </p:tav>
                                      </p:tavLst>
                                    </p:anim>
                                    <p:anim calcmode="lin" valueType="num">
                                      <p:cBhvr>
                                        <p:cTn id="34" dur="500" fill="hold"/>
                                        <p:tgtEl>
                                          <p:spTgt spid="97283">
                                            <p:txEl>
                                              <p:pRg st="3" end="3"/>
                                            </p:txEl>
                                          </p:spTgt>
                                        </p:tgtEl>
                                        <p:attrNameLst>
                                          <p:attrName>ppt_h</p:attrName>
                                        </p:attrNameLst>
                                      </p:cBhvr>
                                      <p:tavLst>
                                        <p:tav tm="0">
                                          <p:val>
                                            <p:fltVal val="0"/>
                                          </p:val>
                                        </p:tav>
                                        <p:tav tm="100000">
                                          <p:val>
                                            <p:strVal val="#ppt_h"/>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17" presetClass="entr" presetSubtype="1" fill="hold" grpId="0" nodeType="clickEffect">
                                  <p:stCondLst>
                                    <p:cond delay="0"/>
                                  </p:stCondLst>
                                  <p:childTnLst>
                                    <p:set>
                                      <p:cBhvr>
                                        <p:cTn id="38" dur="1" fill="hold">
                                          <p:stCondLst>
                                            <p:cond delay="0"/>
                                          </p:stCondLst>
                                        </p:cTn>
                                        <p:tgtEl>
                                          <p:spTgt spid="97283">
                                            <p:txEl>
                                              <p:pRg st="4" end="4"/>
                                            </p:txEl>
                                          </p:spTgt>
                                        </p:tgtEl>
                                        <p:attrNameLst>
                                          <p:attrName>style.visibility</p:attrName>
                                        </p:attrNameLst>
                                      </p:cBhvr>
                                      <p:to>
                                        <p:strVal val="visible"/>
                                      </p:to>
                                    </p:set>
                                    <p:anim calcmode="lin" valueType="num">
                                      <p:cBhvr>
                                        <p:cTn id="39" dur="500" fill="hold"/>
                                        <p:tgtEl>
                                          <p:spTgt spid="97283">
                                            <p:txEl>
                                              <p:pRg st="4" end="4"/>
                                            </p:txEl>
                                          </p:spTgt>
                                        </p:tgtEl>
                                        <p:attrNameLst>
                                          <p:attrName>ppt_x</p:attrName>
                                        </p:attrNameLst>
                                      </p:cBhvr>
                                      <p:tavLst>
                                        <p:tav tm="0">
                                          <p:val>
                                            <p:strVal val="#ppt_x"/>
                                          </p:val>
                                        </p:tav>
                                        <p:tav tm="100000">
                                          <p:val>
                                            <p:strVal val="#ppt_x"/>
                                          </p:val>
                                        </p:tav>
                                      </p:tavLst>
                                    </p:anim>
                                    <p:anim calcmode="lin" valueType="num">
                                      <p:cBhvr>
                                        <p:cTn id="40" dur="500" fill="hold"/>
                                        <p:tgtEl>
                                          <p:spTgt spid="97283">
                                            <p:txEl>
                                              <p:pRg st="4" end="4"/>
                                            </p:txEl>
                                          </p:spTgt>
                                        </p:tgtEl>
                                        <p:attrNameLst>
                                          <p:attrName>ppt_y</p:attrName>
                                        </p:attrNameLst>
                                      </p:cBhvr>
                                      <p:tavLst>
                                        <p:tav tm="0">
                                          <p:val>
                                            <p:strVal val="#ppt_y-#ppt_h/2"/>
                                          </p:val>
                                        </p:tav>
                                        <p:tav tm="100000">
                                          <p:val>
                                            <p:strVal val="#ppt_y"/>
                                          </p:val>
                                        </p:tav>
                                      </p:tavLst>
                                    </p:anim>
                                    <p:anim calcmode="lin" valueType="num">
                                      <p:cBhvr>
                                        <p:cTn id="41" dur="500" fill="hold"/>
                                        <p:tgtEl>
                                          <p:spTgt spid="97283">
                                            <p:txEl>
                                              <p:pRg st="4" end="4"/>
                                            </p:txEl>
                                          </p:spTgt>
                                        </p:tgtEl>
                                        <p:attrNameLst>
                                          <p:attrName>ppt_w</p:attrName>
                                        </p:attrNameLst>
                                      </p:cBhvr>
                                      <p:tavLst>
                                        <p:tav tm="0">
                                          <p:val>
                                            <p:strVal val="#ppt_w"/>
                                          </p:val>
                                        </p:tav>
                                        <p:tav tm="100000">
                                          <p:val>
                                            <p:strVal val="#ppt_w"/>
                                          </p:val>
                                        </p:tav>
                                      </p:tavLst>
                                    </p:anim>
                                    <p:anim calcmode="lin" valueType="num">
                                      <p:cBhvr>
                                        <p:cTn id="42" dur="500" fill="hold"/>
                                        <p:tgtEl>
                                          <p:spTgt spid="97283">
                                            <p:txEl>
                                              <p:pRg st="4" end="4"/>
                                            </p:txEl>
                                          </p:spTgt>
                                        </p:tgtEl>
                                        <p:attrNameLst>
                                          <p:attrName>ppt_h</p:attrName>
                                        </p:attrNameLst>
                                      </p:cBhvr>
                                      <p:tavLst>
                                        <p:tav tm="0">
                                          <p:val>
                                            <p:fltVal val="0"/>
                                          </p:val>
                                        </p:tav>
                                        <p:tav tm="100000">
                                          <p:val>
                                            <p:strVal val="#ppt_h"/>
                                          </p:val>
                                        </p:tav>
                                      </p:tavLst>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17" presetClass="entr" presetSubtype="1" fill="hold" grpId="0" nodeType="clickEffect">
                                  <p:stCondLst>
                                    <p:cond delay="0"/>
                                  </p:stCondLst>
                                  <p:childTnLst>
                                    <p:set>
                                      <p:cBhvr>
                                        <p:cTn id="46" dur="1" fill="hold">
                                          <p:stCondLst>
                                            <p:cond delay="0"/>
                                          </p:stCondLst>
                                        </p:cTn>
                                        <p:tgtEl>
                                          <p:spTgt spid="97283">
                                            <p:txEl>
                                              <p:pRg st="5" end="5"/>
                                            </p:txEl>
                                          </p:spTgt>
                                        </p:tgtEl>
                                        <p:attrNameLst>
                                          <p:attrName>style.visibility</p:attrName>
                                        </p:attrNameLst>
                                      </p:cBhvr>
                                      <p:to>
                                        <p:strVal val="visible"/>
                                      </p:to>
                                    </p:set>
                                    <p:anim calcmode="lin" valueType="num">
                                      <p:cBhvr>
                                        <p:cTn id="47" dur="500" fill="hold"/>
                                        <p:tgtEl>
                                          <p:spTgt spid="97283">
                                            <p:txEl>
                                              <p:pRg st="5" end="5"/>
                                            </p:txEl>
                                          </p:spTgt>
                                        </p:tgtEl>
                                        <p:attrNameLst>
                                          <p:attrName>ppt_x</p:attrName>
                                        </p:attrNameLst>
                                      </p:cBhvr>
                                      <p:tavLst>
                                        <p:tav tm="0">
                                          <p:val>
                                            <p:strVal val="#ppt_x"/>
                                          </p:val>
                                        </p:tav>
                                        <p:tav tm="100000">
                                          <p:val>
                                            <p:strVal val="#ppt_x"/>
                                          </p:val>
                                        </p:tav>
                                      </p:tavLst>
                                    </p:anim>
                                    <p:anim calcmode="lin" valueType="num">
                                      <p:cBhvr>
                                        <p:cTn id="48" dur="500" fill="hold"/>
                                        <p:tgtEl>
                                          <p:spTgt spid="97283">
                                            <p:txEl>
                                              <p:pRg st="5" end="5"/>
                                            </p:txEl>
                                          </p:spTgt>
                                        </p:tgtEl>
                                        <p:attrNameLst>
                                          <p:attrName>ppt_y</p:attrName>
                                        </p:attrNameLst>
                                      </p:cBhvr>
                                      <p:tavLst>
                                        <p:tav tm="0">
                                          <p:val>
                                            <p:strVal val="#ppt_y-#ppt_h/2"/>
                                          </p:val>
                                        </p:tav>
                                        <p:tav tm="100000">
                                          <p:val>
                                            <p:strVal val="#ppt_y"/>
                                          </p:val>
                                        </p:tav>
                                      </p:tavLst>
                                    </p:anim>
                                    <p:anim calcmode="lin" valueType="num">
                                      <p:cBhvr>
                                        <p:cTn id="49" dur="500" fill="hold"/>
                                        <p:tgtEl>
                                          <p:spTgt spid="97283">
                                            <p:txEl>
                                              <p:pRg st="5" end="5"/>
                                            </p:txEl>
                                          </p:spTgt>
                                        </p:tgtEl>
                                        <p:attrNameLst>
                                          <p:attrName>ppt_w</p:attrName>
                                        </p:attrNameLst>
                                      </p:cBhvr>
                                      <p:tavLst>
                                        <p:tav tm="0">
                                          <p:val>
                                            <p:strVal val="#ppt_w"/>
                                          </p:val>
                                        </p:tav>
                                        <p:tav tm="100000">
                                          <p:val>
                                            <p:strVal val="#ppt_w"/>
                                          </p:val>
                                        </p:tav>
                                      </p:tavLst>
                                    </p:anim>
                                    <p:anim calcmode="lin" valueType="num">
                                      <p:cBhvr>
                                        <p:cTn id="50" dur="500" fill="hold"/>
                                        <p:tgtEl>
                                          <p:spTgt spid="97283">
                                            <p:txEl>
                                              <p:pRg st="5" end="5"/>
                                            </p:txEl>
                                          </p:spTgt>
                                        </p:tgtEl>
                                        <p:attrNameLst>
                                          <p:attrName>ppt_h</p:attrName>
                                        </p:attrNameLst>
                                      </p:cBhvr>
                                      <p:tavLst>
                                        <p:tav tm="0">
                                          <p:val>
                                            <p:fltVal val="0"/>
                                          </p:val>
                                        </p:tav>
                                        <p:tav tm="100000">
                                          <p:val>
                                            <p:strVal val="#ppt_h"/>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17" presetClass="entr" presetSubtype="1" fill="hold" grpId="0" nodeType="clickEffect">
                                  <p:stCondLst>
                                    <p:cond delay="0"/>
                                  </p:stCondLst>
                                  <p:childTnLst>
                                    <p:set>
                                      <p:cBhvr>
                                        <p:cTn id="54" dur="1" fill="hold">
                                          <p:stCondLst>
                                            <p:cond delay="0"/>
                                          </p:stCondLst>
                                        </p:cTn>
                                        <p:tgtEl>
                                          <p:spTgt spid="97283">
                                            <p:txEl>
                                              <p:pRg st="6" end="6"/>
                                            </p:txEl>
                                          </p:spTgt>
                                        </p:tgtEl>
                                        <p:attrNameLst>
                                          <p:attrName>style.visibility</p:attrName>
                                        </p:attrNameLst>
                                      </p:cBhvr>
                                      <p:to>
                                        <p:strVal val="visible"/>
                                      </p:to>
                                    </p:set>
                                    <p:anim calcmode="lin" valueType="num">
                                      <p:cBhvr>
                                        <p:cTn id="55" dur="500" fill="hold"/>
                                        <p:tgtEl>
                                          <p:spTgt spid="97283">
                                            <p:txEl>
                                              <p:pRg st="6" end="6"/>
                                            </p:txEl>
                                          </p:spTgt>
                                        </p:tgtEl>
                                        <p:attrNameLst>
                                          <p:attrName>ppt_x</p:attrName>
                                        </p:attrNameLst>
                                      </p:cBhvr>
                                      <p:tavLst>
                                        <p:tav tm="0">
                                          <p:val>
                                            <p:strVal val="#ppt_x"/>
                                          </p:val>
                                        </p:tav>
                                        <p:tav tm="100000">
                                          <p:val>
                                            <p:strVal val="#ppt_x"/>
                                          </p:val>
                                        </p:tav>
                                      </p:tavLst>
                                    </p:anim>
                                    <p:anim calcmode="lin" valueType="num">
                                      <p:cBhvr>
                                        <p:cTn id="56" dur="500" fill="hold"/>
                                        <p:tgtEl>
                                          <p:spTgt spid="97283">
                                            <p:txEl>
                                              <p:pRg st="6" end="6"/>
                                            </p:txEl>
                                          </p:spTgt>
                                        </p:tgtEl>
                                        <p:attrNameLst>
                                          <p:attrName>ppt_y</p:attrName>
                                        </p:attrNameLst>
                                      </p:cBhvr>
                                      <p:tavLst>
                                        <p:tav tm="0">
                                          <p:val>
                                            <p:strVal val="#ppt_y-#ppt_h/2"/>
                                          </p:val>
                                        </p:tav>
                                        <p:tav tm="100000">
                                          <p:val>
                                            <p:strVal val="#ppt_y"/>
                                          </p:val>
                                        </p:tav>
                                      </p:tavLst>
                                    </p:anim>
                                    <p:anim calcmode="lin" valueType="num">
                                      <p:cBhvr>
                                        <p:cTn id="57" dur="500" fill="hold"/>
                                        <p:tgtEl>
                                          <p:spTgt spid="97283">
                                            <p:txEl>
                                              <p:pRg st="6" end="6"/>
                                            </p:txEl>
                                          </p:spTgt>
                                        </p:tgtEl>
                                        <p:attrNameLst>
                                          <p:attrName>ppt_w</p:attrName>
                                        </p:attrNameLst>
                                      </p:cBhvr>
                                      <p:tavLst>
                                        <p:tav tm="0">
                                          <p:val>
                                            <p:strVal val="#ppt_w"/>
                                          </p:val>
                                        </p:tav>
                                        <p:tav tm="100000">
                                          <p:val>
                                            <p:strVal val="#ppt_w"/>
                                          </p:val>
                                        </p:tav>
                                      </p:tavLst>
                                    </p:anim>
                                    <p:anim calcmode="lin" valueType="num">
                                      <p:cBhvr>
                                        <p:cTn id="58" dur="500" fill="hold"/>
                                        <p:tgtEl>
                                          <p:spTgt spid="97283">
                                            <p:txEl>
                                              <p:pRg st="6" end="6"/>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283"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smtClean="0"/>
              <a:t>Estimation Approaches (2)</a:t>
            </a:r>
          </a:p>
        </p:txBody>
      </p:sp>
      <p:sp>
        <p:nvSpPr>
          <p:cNvPr id="9219" name="Date Placeholder 3"/>
          <p:cNvSpPr>
            <a:spLocks noGrp="1"/>
          </p:cNvSpPr>
          <p:nvPr>
            <p:ph type="dt" sz="quarter" idx="4294967295"/>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
        <p:nvSpPr>
          <p:cNvPr id="98307" name="Rectangle 3"/>
          <p:cNvSpPr>
            <a:spLocks noGrp="1" noChangeArrowheads="1"/>
          </p:cNvSpPr>
          <p:nvPr>
            <p:ph sz="quarter" idx="1"/>
          </p:nvPr>
        </p:nvSpPr>
        <p:spPr/>
        <p:txBody>
          <a:bodyPr/>
          <a:lstStyle/>
          <a:p>
            <a:pPr eaLnBrk="1" hangingPunct="1"/>
            <a:r>
              <a:rPr lang="en-GB" altLang="en-US" sz="2400" dirty="0" smtClean="0"/>
              <a:t>Algorithmic models</a:t>
            </a:r>
          </a:p>
          <a:p>
            <a:pPr lvl="1" eaLnBrk="1" hangingPunct="1"/>
            <a:r>
              <a:rPr lang="en-GB" altLang="en-US" sz="2400" dirty="0" smtClean="0"/>
              <a:t>Linear models</a:t>
            </a:r>
          </a:p>
          <a:p>
            <a:pPr lvl="1" eaLnBrk="1" hangingPunct="1"/>
            <a:r>
              <a:rPr lang="en-GB" altLang="en-US" sz="2400" dirty="0" smtClean="0"/>
              <a:t>Multiplicative models</a:t>
            </a:r>
          </a:p>
          <a:p>
            <a:pPr lvl="1" eaLnBrk="1" hangingPunct="1"/>
            <a:r>
              <a:rPr lang="en-GB" altLang="en-US" sz="2400" dirty="0" smtClean="0"/>
              <a:t>Analytical models</a:t>
            </a:r>
          </a:p>
          <a:p>
            <a:pPr lvl="1" eaLnBrk="1" hangingPunct="1"/>
            <a:r>
              <a:rPr lang="en-GB" altLang="en-US" sz="2400" dirty="0" smtClean="0"/>
              <a:t>Tabular models</a:t>
            </a:r>
          </a:p>
          <a:p>
            <a:pPr lvl="1" eaLnBrk="1" hangingPunct="1"/>
            <a:r>
              <a:rPr lang="en-GB" altLang="en-US" sz="2400" dirty="0" smtClean="0"/>
              <a:t>Composite models</a:t>
            </a:r>
          </a:p>
        </p:txBody>
      </p:sp>
    </p:spTree>
    <p:extLst>
      <p:ext uri="{BB962C8B-B14F-4D97-AF65-F5344CB8AC3E}">
        <p14:creationId xmlns:p14="http://schemas.microsoft.com/office/powerpoint/2010/main" val="1749828038"/>
      </p:ext>
    </p:extLst>
  </p:cSld>
  <p:clrMapOvr>
    <a:masterClrMapping/>
  </p:clrMapOvr>
  <p:transition>
    <p:blinds/>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98307">
                                            <p:txEl>
                                              <p:pRg st="0" end="0"/>
                                            </p:txEl>
                                          </p:spTgt>
                                        </p:tgtEl>
                                        <p:attrNameLst>
                                          <p:attrName>style.visibility</p:attrName>
                                        </p:attrNameLst>
                                      </p:cBhvr>
                                      <p:to>
                                        <p:strVal val="visible"/>
                                      </p:to>
                                    </p:set>
                                    <p:anim calcmode="lin" valueType="num">
                                      <p:cBhvr>
                                        <p:cTn id="7" dur="500" fill="hold"/>
                                        <p:tgtEl>
                                          <p:spTgt spid="98307">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98307">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98307">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98307">
                                            <p:txEl>
                                              <p:pRg st="0" end="0"/>
                                            </p:txEl>
                                          </p:spTgt>
                                        </p:tgtEl>
                                        <p:attrNameLst>
                                          <p:attrName>ppt_h</p:attrName>
                                        </p:attrNameLst>
                                      </p:cBhvr>
                                      <p:tavLst>
                                        <p:tav tm="0">
                                          <p:val>
                                            <p:fltVal val="0"/>
                                          </p:val>
                                        </p:tav>
                                        <p:tav tm="100000">
                                          <p:val>
                                            <p:strVal val="#ppt_h"/>
                                          </p:val>
                                        </p:tav>
                                      </p:tavLst>
                                    </p:anim>
                                  </p:childTnLst>
                                </p:cTn>
                              </p:par>
                              <p:par>
                                <p:cTn id="11" presetID="17" presetClass="entr" presetSubtype="1" fill="hold" grpId="0" nodeType="withEffect">
                                  <p:stCondLst>
                                    <p:cond delay="0"/>
                                  </p:stCondLst>
                                  <p:childTnLst>
                                    <p:set>
                                      <p:cBhvr>
                                        <p:cTn id="12" dur="1" fill="hold">
                                          <p:stCondLst>
                                            <p:cond delay="0"/>
                                          </p:stCondLst>
                                        </p:cTn>
                                        <p:tgtEl>
                                          <p:spTgt spid="98307">
                                            <p:txEl>
                                              <p:pRg st="1" end="1"/>
                                            </p:txEl>
                                          </p:spTgt>
                                        </p:tgtEl>
                                        <p:attrNameLst>
                                          <p:attrName>style.visibility</p:attrName>
                                        </p:attrNameLst>
                                      </p:cBhvr>
                                      <p:to>
                                        <p:strVal val="visible"/>
                                      </p:to>
                                    </p:set>
                                    <p:anim calcmode="lin" valueType="num">
                                      <p:cBhvr>
                                        <p:cTn id="13" dur="500" fill="hold"/>
                                        <p:tgtEl>
                                          <p:spTgt spid="98307">
                                            <p:txEl>
                                              <p:pRg st="1" end="1"/>
                                            </p:txEl>
                                          </p:spTgt>
                                        </p:tgtEl>
                                        <p:attrNameLst>
                                          <p:attrName>ppt_x</p:attrName>
                                        </p:attrNameLst>
                                      </p:cBhvr>
                                      <p:tavLst>
                                        <p:tav tm="0">
                                          <p:val>
                                            <p:strVal val="#ppt_x"/>
                                          </p:val>
                                        </p:tav>
                                        <p:tav tm="100000">
                                          <p:val>
                                            <p:strVal val="#ppt_x"/>
                                          </p:val>
                                        </p:tav>
                                      </p:tavLst>
                                    </p:anim>
                                    <p:anim calcmode="lin" valueType="num">
                                      <p:cBhvr>
                                        <p:cTn id="14" dur="500" fill="hold"/>
                                        <p:tgtEl>
                                          <p:spTgt spid="98307">
                                            <p:txEl>
                                              <p:pRg st="1" end="1"/>
                                            </p:txEl>
                                          </p:spTgt>
                                        </p:tgtEl>
                                        <p:attrNameLst>
                                          <p:attrName>ppt_y</p:attrName>
                                        </p:attrNameLst>
                                      </p:cBhvr>
                                      <p:tavLst>
                                        <p:tav tm="0">
                                          <p:val>
                                            <p:strVal val="#ppt_y-#ppt_h/2"/>
                                          </p:val>
                                        </p:tav>
                                        <p:tav tm="100000">
                                          <p:val>
                                            <p:strVal val="#ppt_y"/>
                                          </p:val>
                                        </p:tav>
                                      </p:tavLst>
                                    </p:anim>
                                    <p:anim calcmode="lin" valueType="num">
                                      <p:cBhvr>
                                        <p:cTn id="15" dur="500" fill="hold"/>
                                        <p:tgtEl>
                                          <p:spTgt spid="98307">
                                            <p:txEl>
                                              <p:pRg st="1" end="1"/>
                                            </p:txEl>
                                          </p:spTgt>
                                        </p:tgtEl>
                                        <p:attrNameLst>
                                          <p:attrName>ppt_w</p:attrName>
                                        </p:attrNameLst>
                                      </p:cBhvr>
                                      <p:tavLst>
                                        <p:tav tm="0">
                                          <p:val>
                                            <p:strVal val="#ppt_w"/>
                                          </p:val>
                                        </p:tav>
                                        <p:tav tm="100000">
                                          <p:val>
                                            <p:strVal val="#ppt_w"/>
                                          </p:val>
                                        </p:tav>
                                      </p:tavLst>
                                    </p:anim>
                                    <p:anim calcmode="lin" valueType="num">
                                      <p:cBhvr>
                                        <p:cTn id="16" dur="500" fill="hold"/>
                                        <p:tgtEl>
                                          <p:spTgt spid="98307">
                                            <p:txEl>
                                              <p:pRg st="1" end="1"/>
                                            </p:txEl>
                                          </p:spTgt>
                                        </p:tgtEl>
                                        <p:attrNameLst>
                                          <p:attrName>ppt_h</p:attrName>
                                        </p:attrNameLst>
                                      </p:cBhvr>
                                      <p:tavLst>
                                        <p:tav tm="0">
                                          <p:val>
                                            <p:fltVal val="0"/>
                                          </p:val>
                                        </p:tav>
                                        <p:tav tm="100000">
                                          <p:val>
                                            <p:strVal val="#ppt_h"/>
                                          </p:val>
                                        </p:tav>
                                      </p:tavLst>
                                    </p:anim>
                                  </p:childTnLst>
                                </p:cTn>
                              </p:par>
                              <p:par>
                                <p:cTn id="17" presetID="17" presetClass="entr" presetSubtype="1" fill="hold" grpId="0" nodeType="withEffect">
                                  <p:stCondLst>
                                    <p:cond delay="0"/>
                                  </p:stCondLst>
                                  <p:childTnLst>
                                    <p:set>
                                      <p:cBhvr>
                                        <p:cTn id="18" dur="1" fill="hold">
                                          <p:stCondLst>
                                            <p:cond delay="0"/>
                                          </p:stCondLst>
                                        </p:cTn>
                                        <p:tgtEl>
                                          <p:spTgt spid="98307">
                                            <p:txEl>
                                              <p:pRg st="2" end="2"/>
                                            </p:txEl>
                                          </p:spTgt>
                                        </p:tgtEl>
                                        <p:attrNameLst>
                                          <p:attrName>style.visibility</p:attrName>
                                        </p:attrNameLst>
                                      </p:cBhvr>
                                      <p:to>
                                        <p:strVal val="visible"/>
                                      </p:to>
                                    </p:set>
                                    <p:anim calcmode="lin" valueType="num">
                                      <p:cBhvr>
                                        <p:cTn id="19" dur="500" fill="hold"/>
                                        <p:tgtEl>
                                          <p:spTgt spid="98307">
                                            <p:txEl>
                                              <p:pRg st="2" end="2"/>
                                            </p:txEl>
                                          </p:spTgt>
                                        </p:tgtEl>
                                        <p:attrNameLst>
                                          <p:attrName>ppt_x</p:attrName>
                                        </p:attrNameLst>
                                      </p:cBhvr>
                                      <p:tavLst>
                                        <p:tav tm="0">
                                          <p:val>
                                            <p:strVal val="#ppt_x"/>
                                          </p:val>
                                        </p:tav>
                                        <p:tav tm="100000">
                                          <p:val>
                                            <p:strVal val="#ppt_x"/>
                                          </p:val>
                                        </p:tav>
                                      </p:tavLst>
                                    </p:anim>
                                    <p:anim calcmode="lin" valueType="num">
                                      <p:cBhvr>
                                        <p:cTn id="20" dur="500" fill="hold"/>
                                        <p:tgtEl>
                                          <p:spTgt spid="98307">
                                            <p:txEl>
                                              <p:pRg st="2" end="2"/>
                                            </p:txEl>
                                          </p:spTgt>
                                        </p:tgtEl>
                                        <p:attrNameLst>
                                          <p:attrName>ppt_y</p:attrName>
                                        </p:attrNameLst>
                                      </p:cBhvr>
                                      <p:tavLst>
                                        <p:tav tm="0">
                                          <p:val>
                                            <p:strVal val="#ppt_y-#ppt_h/2"/>
                                          </p:val>
                                        </p:tav>
                                        <p:tav tm="100000">
                                          <p:val>
                                            <p:strVal val="#ppt_y"/>
                                          </p:val>
                                        </p:tav>
                                      </p:tavLst>
                                    </p:anim>
                                    <p:anim calcmode="lin" valueType="num">
                                      <p:cBhvr>
                                        <p:cTn id="21" dur="500" fill="hold"/>
                                        <p:tgtEl>
                                          <p:spTgt spid="98307">
                                            <p:txEl>
                                              <p:pRg st="2" end="2"/>
                                            </p:txEl>
                                          </p:spTgt>
                                        </p:tgtEl>
                                        <p:attrNameLst>
                                          <p:attrName>ppt_w</p:attrName>
                                        </p:attrNameLst>
                                      </p:cBhvr>
                                      <p:tavLst>
                                        <p:tav tm="0">
                                          <p:val>
                                            <p:strVal val="#ppt_w"/>
                                          </p:val>
                                        </p:tav>
                                        <p:tav tm="100000">
                                          <p:val>
                                            <p:strVal val="#ppt_w"/>
                                          </p:val>
                                        </p:tav>
                                      </p:tavLst>
                                    </p:anim>
                                    <p:anim calcmode="lin" valueType="num">
                                      <p:cBhvr>
                                        <p:cTn id="22" dur="500" fill="hold"/>
                                        <p:tgtEl>
                                          <p:spTgt spid="98307">
                                            <p:txEl>
                                              <p:pRg st="2" end="2"/>
                                            </p:txEl>
                                          </p:spTgt>
                                        </p:tgtEl>
                                        <p:attrNameLst>
                                          <p:attrName>ppt_h</p:attrName>
                                        </p:attrNameLst>
                                      </p:cBhvr>
                                      <p:tavLst>
                                        <p:tav tm="0">
                                          <p:val>
                                            <p:fltVal val="0"/>
                                          </p:val>
                                        </p:tav>
                                        <p:tav tm="100000">
                                          <p:val>
                                            <p:strVal val="#ppt_h"/>
                                          </p:val>
                                        </p:tav>
                                      </p:tavLst>
                                    </p:anim>
                                  </p:childTnLst>
                                </p:cTn>
                              </p:par>
                              <p:par>
                                <p:cTn id="23" presetID="17" presetClass="entr" presetSubtype="1" fill="hold" grpId="0" nodeType="withEffect">
                                  <p:stCondLst>
                                    <p:cond delay="0"/>
                                  </p:stCondLst>
                                  <p:childTnLst>
                                    <p:set>
                                      <p:cBhvr>
                                        <p:cTn id="24" dur="1" fill="hold">
                                          <p:stCondLst>
                                            <p:cond delay="0"/>
                                          </p:stCondLst>
                                        </p:cTn>
                                        <p:tgtEl>
                                          <p:spTgt spid="98307">
                                            <p:txEl>
                                              <p:pRg st="3" end="3"/>
                                            </p:txEl>
                                          </p:spTgt>
                                        </p:tgtEl>
                                        <p:attrNameLst>
                                          <p:attrName>style.visibility</p:attrName>
                                        </p:attrNameLst>
                                      </p:cBhvr>
                                      <p:to>
                                        <p:strVal val="visible"/>
                                      </p:to>
                                    </p:set>
                                    <p:anim calcmode="lin" valueType="num">
                                      <p:cBhvr>
                                        <p:cTn id="25" dur="500" fill="hold"/>
                                        <p:tgtEl>
                                          <p:spTgt spid="98307">
                                            <p:txEl>
                                              <p:pRg st="3" end="3"/>
                                            </p:txEl>
                                          </p:spTgt>
                                        </p:tgtEl>
                                        <p:attrNameLst>
                                          <p:attrName>ppt_x</p:attrName>
                                        </p:attrNameLst>
                                      </p:cBhvr>
                                      <p:tavLst>
                                        <p:tav tm="0">
                                          <p:val>
                                            <p:strVal val="#ppt_x"/>
                                          </p:val>
                                        </p:tav>
                                        <p:tav tm="100000">
                                          <p:val>
                                            <p:strVal val="#ppt_x"/>
                                          </p:val>
                                        </p:tav>
                                      </p:tavLst>
                                    </p:anim>
                                    <p:anim calcmode="lin" valueType="num">
                                      <p:cBhvr>
                                        <p:cTn id="26" dur="500" fill="hold"/>
                                        <p:tgtEl>
                                          <p:spTgt spid="98307">
                                            <p:txEl>
                                              <p:pRg st="3" end="3"/>
                                            </p:txEl>
                                          </p:spTgt>
                                        </p:tgtEl>
                                        <p:attrNameLst>
                                          <p:attrName>ppt_y</p:attrName>
                                        </p:attrNameLst>
                                      </p:cBhvr>
                                      <p:tavLst>
                                        <p:tav tm="0">
                                          <p:val>
                                            <p:strVal val="#ppt_y-#ppt_h/2"/>
                                          </p:val>
                                        </p:tav>
                                        <p:tav tm="100000">
                                          <p:val>
                                            <p:strVal val="#ppt_y"/>
                                          </p:val>
                                        </p:tav>
                                      </p:tavLst>
                                    </p:anim>
                                    <p:anim calcmode="lin" valueType="num">
                                      <p:cBhvr>
                                        <p:cTn id="27" dur="500" fill="hold"/>
                                        <p:tgtEl>
                                          <p:spTgt spid="98307">
                                            <p:txEl>
                                              <p:pRg st="3" end="3"/>
                                            </p:txEl>
                                          </p:spTgt>
                                        </p:tgtEl>
                                        <p:attrNameLst>
                                          <p:attrName>ppt_w</p:attrName>
                                        </p:attrNameLst>
                                      </p:cBhvr>
                                      <p:tavLst>
                                        <p:tav tm="0">
                                          <p:val>
                                            <p:strVal val="#ppt_w"/>
                                          </p:val>
                                        </p:tav>
                                        <p:tav tm="100000">
                                          <p:val>
                                            <p:strVal val="#ppt_w"/>
                                          </p:val>
                                        </p:tav>
                                      </p:tavLst>
                                    </p:anim>
                                    <p:anim calcmode="lin" valueType="num">
                                      <p:cBhvr>
                                        <p:cTn id="28" dur="500" fill="hold"/>
                                        <p:tgtEl>
                                          <p:spTgt spid="98307">
                                            <p:txEl>
                                              <p:pRg st="3" end="3"/>
                                            </p:txEl>
                                          </p:spTgt>
                                        </p:tgtEl>
                                        <p:attrNameLst>
                                          <p:attrName>ppt_h</p:attrName>
                                        </p:attrNameLst>
                                      </p:cBhvr>
                                      <p:tavLst>
                                        <p:tav tm="0">
                                          <p:val>
                                            <p:fltVal val="0"/>
                                          </p:val>
                                        </p:tav>
                                        <p:tav tm="100000">
                                          <p:val>
                                            <p:strVal val="#ppt_h"/>
                                          </p:val>
                                        </p:tav>
                                      </p:tavLst>
                                    </p:anim>
                                  </p:childTnLst>
                                </p:cTn>
                              </p:par>
                              <p:par>
                                <p:cTn id="29" presetID="17" presetClass="entr" presetSubtype="1" fill="hold" grpId="0" nodeType="withEffect">
                                  <p:stCondLst>
                                    <p:cond delay="0"/>
                                  </p:stCondLst>
                                  <p:childTnLst>
                                    <p:set>
                                      <p:cBhvr>
                                        <p:cTn id="30" dur="1" fill="hold">
                                          <p:stCondLst>
                                            <p:cond delay="0"/>
                                          </p:stCondLst>
                                        </p:cTn>
                                        <p:tgtEl>
                                          <p:spTgt spid="98307">
                                            <p:txEl>
                                              <p:pRg st="4" end="4"/>
                                            </p:txEl>
                                          </p:spTgt>
                                        </p:tgtEl>
                                        <p:attrNameLst>
                                          <p:attrName>style.visibility</p:attrName>
                                        </p:attrNameLst>
                                      </p:cBhvr>
                                      <p:to>
                                        <p:strVal val="visible"/>
                                      </p:to>
                                    </p:set>
                                    <p:anim calcmode="lin" valueType="num">
                                      <p:cBhvr>
                                        <p:cTn id="31" dur="500" fill="hold"/>
                                        <p:tgtEl>
                                          <p:spTgt spid="98307">
                                            <p:txEl>
                                              <p:pRg st="4" end="4"/>
                                            </p:txEl>
                                          </p:spTgt>
                                        </p:tgtEl>
                                        <p:attrNameLst>
                                          <p:attrName>ppt_x</p:attrName>
                                        </p:attrNameLst>
                                      </p:cBhvr>
                                      <p:tavLst>
                                        <p:tav tm="0">
                                          <p:val>
                                            <p:strVal val="#ppt_x"/>
                                          </p:val>
                                        </p:tav>
                                        <p:tav tm="100000">
                                          <p:val>
                                            <p:strVal val="#ppt_x"/>
                                          </p:val>
                                        </p:tav>
                                      </p:tavLst>
                                    </p:anim>
                                    <p:anim calcmode="lin" valueType="num">
                                      <p:cBhvr>
                                        <p:cTn id="32" dur="500" fill="hold"/>
                                        <p:tgtEl>
                                          <p:spTgt spid="98307">
                                            <p:txEl>
                                              <p:pRg st="4" end="4"/>
                                            </p:txEl>
                                          </p:spTgt>
                                        </p:tgtEl>
                                        <p:attrNameLst>
                                          <p:attrName>ppt_y</p:attrName>
                                        </p:attrNameLst>
                                      </p:cBhvr>
                                      <p:tavLst>
                                        <p:tav tm="0">
                                          <p:val>
                                            <p:strVal val="#ppt_y-#ppt_h/2"/>
                                          </p:val>
                                        </p:tav>
                                        <p:tav tm="100000">
                                          <p:val>
                                            <p:strVal val="#ppt_y"/>
                                          </p:val>
                                        </p:tav>
                                      </p:tavLst>
                                    </p:anim>
                                    <p:anim calcmode="lin" valueType="num">
                                      <p:cBhvr>
                                        <p:cTn id="33" dur="500" fill="hold"/>
                                        <p:tgtEl>
                                          <p:spTgt spid="98307">
                                            <p:txEl>
                                              <p:pRg st="4" end="4"/>
                                            </p:txEl>
                                          </p:spTgt>
                                        </p:tgtEl>
                                        <p:attrNameLst>
                                          <p:attrName>ppt_w</p:attrName>
                                        </p:attrNameLst>
                                      </p:cBhvr>
                                      <p:tavLst>
                                        <p:tav tm="0">
                                          <p:val>
                                            <p:strVal val="#ppt_w"/>
                                          </p:val>
                                        </p:tav>
                                        <p:tav tm="100000">
                                          <p:val>
                                            <p:strVal val="#ppt_w"/>
                                          </p:val>
                                        </p:tav>
                                      </p:tavLst>
                                    </p:anim>
                                    <p:anim calcmode="lin" valueType="num">
                                      <p:cBhvr>
                                        <p:cTn id="34" dur="500" fill="hold"/>
                                        <p:tgtEl>
                                          <p:spTgt spid="98307">
                                            <p:txEl>
                                              <p:pRg st="4" end="4"/>
                                            </p:txEl>
                                          </p:spTgt>
                                        </p:tgtEl>
                                        <p:attrNameLst>
                                          <p:attrName>ppt_h</p:attrName>
                                        </p:attrNameLst>
                                      </p:cBhvr>
                                      <p:tavLst>
                                        <p:tav tm="0">
                                          <p:val>
                                            <p:fltVal val="0"/>
                                          </p:val>
                                        </p:tav>
                                        <p:tav tm="100000">
                                          <p:val>
                                            <p:strVal val="#ppt_h"/>
                                          </p:val>
                                        </p:tav>
                                      </p:tavLst>
                                    </p:anim>
                                  </p:childTnLst>
                                </p:cTn>
                              </p:par>
                              <p:par>
                                <p:cTn id="35" presetID="17" presetClass="entr" presetSubtype="1" fill="hold" grpId="0" nodeType="withEffect">
                                  <p:stCondLst>
                                    <p:cond delay="0"/>
                                  </p:stCondLst>
                                  <p:childTnLst>
                                    <p:set>
                                      <p:cBhvr>
                                        <p:cTn id="36" dur="1" fill="hold">
                                          <p:stCondLst>
                                            <p:cond delay="0"/>
                                          </p:stCondLst>
                                        </p:cTn>
                                        <p:tgtEl>
                                          <p:spTgt spid="98307">
                                            <p:txEl>
                                              <p:pRg st="5" end="5"/>
                                            </p:txEl>
                                          </p:spTgt>
                                        </p:tgtEl>
                                        <p:attrNameLst>
                                          <p:attrName>style.visibility</p:attrName>
                                        </p:attrNameLst>
                                      </p:cBhvr>
                                      <p:to>
                                        <p:strVal val="visible"/>
                                      </p:to>
                                    </p:set>
                                    <p:anim calcmode="lin" valueType="num">
                                      <p:cBhvr>
                                        <p:cTn id="37" dur="500" fill="hold"/>
                                        <p:tgtEl>
                                          <p:spTgt spid="98307">
                                            <p:txEl>
                                              <p:pRg st="5" end="5"/>
                                            </p:txEl>
                                          </p:spTgt>
                                        </p:tgtEl>
                                        <p:attrNameLst>
                                          <p:attrName>ppt_x</p:attrName>
                                        </p:attrNameLst>
                                      </p:cBhvr>
                                      <p:tavLst>
                                        <p:tav tm="0">
                                          <p:val>
                                            <p:strVal val="#ppt_x"/>
                                          </p:val>
                                        </p:tav>
                                        <p:tav tm="100000">
                                          <p:val>
                                            <p:strVal val="#ppt_x"/>
                                          </p:val>
                                        </p:tav>
                                      </p:tavLst>
                                    </p:anim>
                                    <p:anim calcmode="lin" valueType="num">
                                      <p:cBhvr>
                                        <p:cTn id="38" dur="500" fill="hold"/>
                                        <p:tgtEl>
                                          <p:spTgt spid="98307">
                                            <p:txEl>
                                              <p:pRg st="5" end="5"/>
                                            </p:txEl>
                                          </p:spTgt>
                                        </p:tgtEl>
                                        <p:attrNameLst>
                                          <p:attrName>ppt_y</p:attrName>
                                        </p:attrNameLst>
                                      </p:cBhvr>
                                      <p:tavLst>
                                        <p:tav tm="0">
                                          <p:val>
                                            <p:strVal val="#ppt_y-#ppt_h/2"/>
                                          </p:val>
                                        </p:tav>
                                        <p:tav tm="100000">
                                          <p:val>
                                            <p:strVal val="#ppt_y"/>
                                          </p:val>
                                        </p:tav>
                                      </p:tavLst>
                                    </p:anim>
                                    <p:anim calcmode="lin" valueType="num">
                                      <p:cBhvr>
                                        <p:cTn id="39" dur="500" fill="hold"/>
                                        <p:tgtEl>
                                          <p:spTgt spid="98307">
                                            <p:txEl>
                                              <p:pRg st="5" end="5"/>
                                            </p:txEl>
                                          </p:spTgt>
                                        </p:tgtEl>
                                        <p:attrNameLst>
                                          <p:attrName>ppt_w</p:attrName>
                                        </p:attrNameLst>
                                      </p:cBhvr>
                                      <p:tavLst>
                                        <p:tav tm="0">
                                          <p:val>
                                            <p:strVal val="#ppt_w"/>
                                          </p:val>
                                        </p:tav>
                                        <p:tav tm="100000">
                                          <p:val>
                                            <p:strVal val="#ppt_w"/>
                                          </p:val>
                                        </p:tav>
                                      </p:tavLst>
                                    </p:anim>
                                    <p:anim calcmode="lin" valueType="num">
                                      <p:cBhvr>
                                        <p:cTn id="40" dur="500" fill="hold"/>
                                        <p:tgtEl>
                                          <p:spTgt spid="98307">
                                            <p:txEl>
                                              <p:pRg st="5" end="5"/>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307"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smtClean="0"/>
              <a:t>Decomposition techniques</a:t>
            </a:r>
          </a:p>
        </p:txBody>
      </p:sp>
      <p:sp>
        <p:nvSpPr>
          <p:cNvPr id="10243" name="Date Placeholder 3"/>
          <p:cNvSpPr>
            <a:spLocks noGrp="1"/>
          </p:cNvSpPr>
          <p:nvPr>
            <p:ph type="dt" sz="quarter" idx="4294967295"/>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
        <p:nvSpPr>
          <p:cNvPr id="99331" name="Rectangle 3"/>
          <p:cNvSpPr>
            <a:spLocks noGrp="1" noChangeArrowheads="1"/>
          </p:cNvSpPr>
          <p:nvPr>
            <p:ph sz="quarter" idx="1"/>
          </p:nvPr>
        </p:nvSpPr>
        <p:spPr/>
        <p:txBody>
          <a:bodyPr/>
          <a:lstStyle/>
          <a:p>
            <a:pPr eaLnBrk="1" hangingPunct="1"/>
            <a:r>
              <a:rPr lang="en-GB" altLang="en-US" smtClean="0"/>
              <a:t>Take a ‘divide and conquer’ approach</a:t>
            </a:r>
          </a:p>
          <a:p>
            <a:pPr eaLnBrk="1" hangingPunct="1"/>
            <a:r>
              <a:rPr lang="en-GB" altLang="en-US" smtClean="0"/>
              <a:t>Relatively simple</a:t>
            </a:r>
          </a:p>
          <a:p>
            <a:pPr eaLnBrk="1" hangingPunct="1"/>
            <a:r>
              <a:rPr lang="en-GB" altLang="en-US" smtClean="0"/>
              <a:t>Decomposes project into smaller, more manageable ‘chunks’</a:t>
            </a:r>
          </a:p>
          <a:p>
            <a:pPr eaLnBrk="1" hangingPunct="1"/>
            <a:r>
              <a:rPr lang="en-GB" altLang="en-US" smtClean="0"/>
              <a:t>Cost and effort estimation performed in a stepwise fashion.</a:t>
            </a:r>
          </a:p>
          <a:p>
            <a:pPr eaLnBrk="1" hangingPunct="1"/>
            <a:r>
              <a:rPr lang="en-GB" altLang="en-US" smtClean="0"/>
              <a:t>Identifies LOC and/or FP variables</a:t>
            </a:r>
          </a:p>
        </p:txBody>
      </p:sp>
      <p:sp>
        <p:nvSpPr>
          <p:cNvPr id="10245" name="Rectangle 6"/>
          <p:cNvSpPr>
            <a:spLocks noChangeArrowheads="1"/>
          </p:cNvSpPr>
          <p:nvPr/>
        </p:nvSpPr>
        <p:spPr bwMode="auto">
          <a:xfrm>
            <a:off x="2267744" y="3140968"/>
            <a:ext cx="4572000" cy="19399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dirty="0"/>
              <a:t>Expected value E = (a+4m+b)/6</a:t>
            </a:r>
          </a:p>
          <a:p>
            <a:pPr eaLnBrk="1" hangingPunct="1"/>
            <a:r>
              <a:rPr lang="en-GB" altLang="en-US" dirty="0"/>
              <a:t>A = optimistic value</a:t>
            </a:r>
          </a:p>
          <a:p>
            <a:pPr eaLnBrk="1" hangingPunct="1"/>
            <a:r>
              <a:rPr lang="en-GB" altLang="en-US" dirty="0"/>
              <a:t>B = pessimistic value</a:t>
            </a:r>
          </a:p>
          <a:p>
            <a:pPr eaLnBrk="1" hangingPunct="1"/>
            <a:r>
              <a:rPr lang="en-GB" altLang="en-US" dirty="0"/>
              <a:t>M = most likely value</a:t>
            </a:r>
          </a:p>
        </p:txBody>
      </p:sp>
    </p:spTree>
    <p:extLst>
      <p:ext uri="{BB962C8B-B14F-4D97-AF65-F5344CB8AC3E}">
        <p14:creationId xmlns:p14="http://schemas.microsoft.com/office/powerpoint/2010/main" val="3365756743"/>
      </p:ext>
    </p:extLst>
  </p:cSld>
  <p:clrMapOvr>
    <a:masterClrMapping/>
  </p:clrMapOvr>
  <p:transition>
    <p:blinds/>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99331">
                                            <p:txEl>
                                              <p:pRg st="0" end="0"/>
                                            </p:txEl>
                                          </p:spTgt>
                                        </p:tgtEl>
                                        <p:attrNameLst>
                                          <p:attrName>style.visibility</p:attrName>
                                        </p:attrNameLst>
                                      </p:cBhvr>
                                      <p:to>
                                        <p:strVal val="visible"/>
                                      </p:to>
                                    </p:set>
                                    <p:anim calcmode="lin" valueType="num">
                                      <p:cBhvr>
                                        <p:cTn id="7" dur="500" fill="hold"/>
                                        <p:tgtEl>
                                          <p:spTgt spid="99331">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99331">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99331">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99331">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7" presetClass="entr" presetSubtype="1" fill="hold" grpId="0" nodeType="clickEffect">
                                  <p:stCondLst>
                                    <p:cond delay="0"/>
                                  </p:stCondLst>
                                  <p:childTnLst>
                                    <p:set>
                                      <p:cBhvr>
                                        <p:cTn id="14" dur="1" fill="hold">
                                          <p:stCondLst>
                                            <p:cond delay="0"/>
                                          </p:stCondLst>
                                        </p:cTn>
                                        <p:tgtEl>
                                          <p:spTgt spid="99331">
                                            <p:txEl>
                                              <p:pRg st="1" end="1"/>
                                            </p:txEl>
                                          </p:spTgt>
                                        </p:tgtEl>
                                        <p:attrNameLst>
                                          <p:attrName>style.visibility</p:attrName>
                                        </p:attrNameLst>
                                      </p:cBhvr>
                                      <p:to>
                                        <p:strVal val="visible"/>
                                      </p:to>
                                    </p:set>
                                    <p:anim calcmode="lin" valueType="num">
                                      <p:cBhvr>
                                        <p:cTn id="15" dur="500" fill="hold"/>
                                        <p:tgtEl>
                                          <p:spTgt spid="99331">
                                            <p:txEl>
                                              <p:pRg st="1" end="1"/>
                                            </p:txEl>
                                          </p:spTgt>
                                        </p:tgtEl>
                                        <p:attrNameLst>
                                          <p:attrName>ppt_x</p:attrName>
                                        </p:attrNameLst>
                                      </p:cBhvr>
                                      <p:tavLst>
                                        <p:tav tm="0">
                                          <p:val>
                                            <p:strVal val="#ppt_x"/>
                                          </p:val>
                                        </p:tav>
                                        <p:tav tm="100000">
                                          <p:val>
                                            <p:strVal val="#ppt_x"/>
                                          </p:val>
                                        </p:tav>
                                      </p:tavLst>
                                    </p:anim>
                                    <p:anim calcmode="lin" valueType="num">
                                      <p:cBhvr>
                                        <p:cTn id="16" dur="500" fill="hold"/>
                                        <p:tgtEl>
                                          <p:spTgt spid="99331">
                                            <p:txEl>
                                              <p:pRg st="1" end="1"/>
                                            </p:txEl>
                                          </p:spTgt>
                                        </p:tgtEl>
                                        <p:attrNameLst>
                                          <p:attrName>ppt_y</p:attrName>
                                        </p:attrNameLst>
                                      </p:cBhvr>
                                      <p:tavLst>
                                        <p:tav tm="0">
                                          <p:val>
                                            <p:strVal val="#ppt_y-#ppt_h/2"/>
                                          </p:val>
                                        </p:tav>
                                        <p:tav tm="100000">
                                          <p:val>
                                            <p:strVal val="#ppt_y"/>
                                          </p:val>
                                        </p:tav>
                                      </p:tavLst>
                                    </p:anim>
                                    <p:anim calcmode="lin" valueType="num">
                                      <p:cBhvr>
                                        <p:cTn id="17" dur="500" fill="hold"/>
                                        <p:tgtEl>
                                          <p:spTgt spid="99331">
                                            <p:txEl>
                                              <p:pRg st="1" end="1"/>
                                            </p:txEl>
                                          </p:spTgt>
                                        </p:tgtEl>
                                        <p:attrNameLst>
                                          <p:attrName>ppt_w</p:attrName>
                                        </p:attrNameLst>
                                      </p:cBhvr>
                                      <p:tavLst>
                                        <p:tav tm="0">
                                          <p:val>
                                            <p:strVal val="#ppt_w"/>
                                          </p:val>
                                        </p:tav>
                                        <p:tav tm="100000">
                                          <p:val>
                                            <p:strVal val="#ppt_w"/>
                                          </p:val>
                                        </p:tav>
                                      </p:tavLst>
                                    </p:anim>
                                    <p:anim calcmode="lin" valueType="num">
                                      <p:cBhvr>
                                        <p:cTn id="18" dur="500" fill="hold"/>
                                        <p:tgtEl>
                                          <p:spTgt spid="99331">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17" presetClass="entr" presetSubtype="1" fill="hold" grpId="0" nodeType="clickEffect">
                                  <p:stCondLst>
                                    <p:cond delay="0"/>
                                  </p:stCondLst>
                                  <p:childTnLst>
                                    <p:set>
                                      <p:cBhvr>
                                        <p:cTn id="22" dur="1" fill="hold">
                                          <p:stCondLst>
                                            <p:cond delay="0"/>
                                          </p:stCondLst>
                                        </p:cTn>
                                        <p:tgtEl>
                                          <p:spTgt spid="99331">
                                            <p:txEl>
                                              <p:pRg st="2" end="2"/>
                                            </p:txEl>
                                          </p:spTgt>
                                        </p:tgtEl>
                                        <p:attrNameLst>
                                          <p:attrName>style.visibility</p:attrName>
                                        </p:attrNameLst>
                                      </p:cBhvr>
                                      <p:to>
                                        <p:strVal val="visible"/>
                                      </p:to>
                                    </p:set>
                                    <p:anim calcmode="lin" valueType="num">
                                      <p:cBhvr>
                                        <p:cTn id="23" dur="500" fill="hold"/>
                                        <p:tgtEl>
                                          <p:spTgt spid="99331">
                                            <p:txEl>
                                              <p:pRg st="2" end="2"/>
                                            </p:txEl>
                                          </p:spTgt>
                                        </p:tgtEl>
                                        <p:attrNameLst>
                                          <p:attrName>ppt_x</p:attrName>
                                        </p:attrNameLst>
                                      </p:cBhvr>
                                      <p:tavLst>
                                        <p:tav tm="0">
                                          <p:val>
                                            <p:strVal val="#ppt_x"/>
                                          </p:val>
                                        </p:tav>
                                        <p:tav tm="100000">
                                          <p:val>
                                            <p:strVal val="#ppt_x"/>
                                          </p:val>
                                        </p:tav>
                                      </p:tavLst>
                                    </p:anim>
                                    <p:anim calcmode="lin" valueType="num">
                                      <p:cBhvr>
                                        <p:cTn id="24" dur="500" fill="hold"/>
                                        <p:tgtEl>
                                          <p:spTgt spid="99331">
                                            <p:txEl>
                                              <p:pRg st="2" end="2"/>
                                            </p:txEl>
                                          </p:spTgt>
                                        </p:tgtEl>
                                        <p:attrNameLst>
                                          <p:attrName>ppt_y</p:attrName>
                                        </p:attrNameLst>
                                      </p:cBhvr>
                                      <p:tavLst>
                                        <p:tav tm="0">
                                          <p:val>
                                            <p:strVal val="#ppt_y-#ppt_h/2"/>
                                          </p:val>
                                        </p:tav>
                                        <p:tav tm="100000">
                                          <p:val>
                                            <p:strVal val="#ppt_y"/>
                                          </p:val>
                                        </p:tav>
                                      </p:tavLst>
                                    </p:anim>
                                    <p:anim calcmode="lin" valueType="num">
                                      <p:cBhvr>
                                        <p:cTn id="25" dur="500" fill="hold"/>
                                        <p:tgtEl>
                                          <p:spTgt spid="99331">
                                            <p:txEl>
                                              <p:pRg st="2" end="2"/>
                                            </p:txEl>
                                          </p:spTgt>
                                        </p:tgtEl>
                                        <p:attrNameLst>
                                          <p:attrName>ppt_w</p:attrName>
                                        </p:attrNameLst>
                                      </p:cBhvr>
                                      <p:tavLst>
                                        <p:tav tm="0">
                                          <p:val>
                                            <p:strVal val="#ppt_w"/>
                                          </p:val>
                                        </p:tav>
                                        <p:tav tm="100000">
                                          <p:val>
                                            <p:strVal val="#ppt_w"/>
                                          </p:val>
                                        </p:tav>
                                      </p:tavLst>
                                    </p:anim>
                                    <p:anim calcmode="lin" valueType="num">
                                      <p:cBhvr>
                                        <p:cTn id="26" dur="500" fill="hold"/>
                                        <p:tgtEl>
                                          <p:spTgt spid="99331">
                                            <p:txEl>
                                              <p:pRg st="2" end="2"/>
                                            </p:txEl>
                                          </p:spTgt>
                                        </p:tgtEl>
                                        <p:attrNameLst>
                                          <p:attrName>ppt_h</p:attrName>
                                        </p:attrNameLst>
                                      </p:cBhvr>
                                      <p:tavLst>
                                        <p:tav tm="0">
                                          <p:val>
                                            <p:fltVal val="0"/>
                                          </p:val>
                                        </p:tav>
                                        <p:tav tm="100000">
                                          <p:val>
                                            <p:strVal val="#ppt_h"/>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17" presetClass="entr" presetSubtype="1" fill="hold" grpId="0" nodeType="clickEffect">
                                  <p:stCondLst>
                                    <p:cond delay="0"/>
                                  </p:stCondLst>
                                  <p:childTnLst>
                                    <p:set>
                                      <p:cBhvr>
                                        <p:cTn id="30" dur="1" fill="hold">
                                          <p:stCondLst>
                                            <p:cond delay="0"/>
                                          </p:stCondLst>
                                        </p:cTn>
                                        <p:tgtEl>
                                          <p:spTgt spid="99331">
                                            <p:txEl>
                                              <p:pRg st="3" end="3"/>
                                            </p:txEl>
                                          </p:spTgt>
                                        </p:tgtEl>
                                        <p:attrNameLst>
                                          <p:attrName>style.visibility</p:attrName>
                                        </p:attrNameLst>
                                      </p:cBhvr>
                                      <p:to>
                                        <p:strVal val="visible"/>
                                      </p:to>
                                    </p:set>
                                    <p:anim calcmode="lin" valueType="num">
                                      <p:cBhvr>
                                        <p:cTn id="31" dur="500" fill="hold"/>
                                        <p:tgtEl>
                                          <p:spTgt spid="99331">
                                            <p:txEl>
                                              <p:pRg st="3" end="3"/>
                                            </p:txEl>
                                          </p:spTgt>
                                        </p:tgtEl>
                                        <p:attrNameLst>
                                          <p:attrName>ppt_x</p:attrName>
                                        </p:attrNameLst>
                                      </p:cBhvr>
                                      <p:tavLst>
                                        <p:tav tm="0">
                                          <p:val>
                                            <p:strVal val="#ppt_x"/>
                                          </p:val>
                                        </p:tav>
                                        <p:tav tm="100000">
                                          <p:val>
                                            <p:strVal val="#ppt_x"/>
                                          </p:val>
                                        </p:tav>
                                      </p:tavLst>
                                    </p:anim>
                                    <p:anim calcmode="lin" valueType="num">
                                      <p:cBhvr>
                                        <p:cTn id="32" dur="500" fill="hold"/>
                                        <p:tgtEl>
                                          <p:spTgt spid="99331">
                                            <p:txEl>
                                              <p:pRg st="3" end="3"/>
                                            </p:txEl>
                                          </p:spTgt>
                                        </p:tgtEl>
                                        <p:attrNameLst>
                                          <p:attrName>ppt_y</p:attrName>
                                        </p:attrNameLst>
                                      </p:cBhvr>
                                      <p:tavLst>
                                        <p:tav tm="0">
                                          <p:val>
                                            <p:strVal val="#ppt_y-#ppt_h/2"/>
                                          </p:val>
                                        </p:tav>
                                        <p:tav tm="100000">
                                          <p:val>
                                            <p:strVal val="#ppt_y"/>
                                          </p:val>
                                        </p:tav>
                                      </p:tavLst>
                                    </p:anim>
                                    <p:anim calcmode="lin" valueType="num">
                                      <p:cBhvr>
                                        <p:cTn id="33" dur="500" fill="hold"/>
                                        <p:tgtEl>
                                          <p:spTgt spid="99331">
                                            <p:txEl>
                                              <p:pRg st="3" end="3"/>
                                            </p:txEl>
                                          </p:spTgt>
                                        </p:tgtEl>
                                        <p:attrNameLst>
                                          <p:attrName>ppt_w</p:attrName>
                                        </p:attrNameLst>
                                      </p:cBhvr>
                                      <p:tavLst>
                                        <p:tav tm="0">
                                          <p:val>
                                            <p:strVal val="#ppt_w"/>
                                          </p:val>
                                        </p:tav>
                                        <p:tav tm="100000">
                                          <p:val>
                                            <p:strVal val="#ppt_w"/>
                                          </p:val>
                                        </p:tav>
                                      </p:tavLst>
                                    </p:anim>
                                    <p:anim calcmode="lin" valueType="num">
                                      <p:cBhvr>
                                        <p:cTn id="34" dur="500" fill="hold"/>
                                        <p:tgtEl>
                                          <p:spTgt spid="99331">
                                            <p:txEl>
                                              <p:pRg st="3" end="3"/>
                                            </p:txEl>
                                          </p:spTgt>
                                        </p:tgtEl>
                                        <p:attrNameLst>
                                          <p:attrName>ppt_h</p:attrName>
                                        </p:attrNameLst>
                                      </p:cBhvr>
                                      <p:tavLst>
                                        <p:tav tm="0">
                                          <p:val>
                                            <p:fltVal val="0"/>
                                          </p:val>
                                        </p:tav>
                                        <p:tav tm="100000">
                                          <p:val>
                                            <p:strVal val="#ppt_h"/>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17" presetClass="entr" presetSubtype="1" fill="hold" grpId="0" nodeType="clickEffect">
                                  <p:stCondLst>
                                    <p:cond delay="0"/>
                                  </p:stCondLst>
                                  <p:childTnLst>
                                    <p:set>
                                      <p:cBhvr>
                                        <p:cTn id="38" dur="1" fill="hold">
                                          <p:stCondLst>
                                            <p:cond delay="0"/>
                                          </p:stCondLst>
                                        </p:cTn>
                                        <p:tgtEl>
                                          <p:spTgt spid="99331">
                                            <p:txEl>
                                              <p:pRg st="4" end="4"/>
                                            </p:txEl>
                                          </p:spTgt>
                                        </p:tgtEl>
                                        <p:attrNameLst>
                                          <p:attrName>style.visibility</p:attrName>
                                        </p:attrNameLst>
                                      </p:cBhvr>
                                      <p:to>
                                        <p:strVal val="visible"/>
                                      </p:to>
                                    </p:set>
                                    <p:anim calcmode="lin" valueType="num">
                                      <p:cBhvr>
                                        <p:cTn id="39" dur="500" fill="hold"/>
                                        <p:tgtEl>
                                          <p:spTgt spid="99331">
                                            <p:txEl>
                                              <p:pRg st="4" end="4"/>
                                            </p:txEl>
                                          </p:spTgt>
                                        </p:tgtEl>
                                        <p:attrNameLst>
                                          <p:attrName>ppt_x</p:attrName>
                                        </p:attrNameLst>
                                      </p:cBhvr>
                                      <p:tavLst>
                                        <p:tav tm="0">
                                          <p:val>
                                            <p:strVal val="#ppt_x"/>
                                          </p:val>
                                        </p:tav>
                                        <p:tav tm="100000">
                                          <p:val>
                                            <p:strVal val="#ppt_x"/>
                                          </p:val>
                                        </p:tav>
                                      </p:tavLst>
                                    </p:anim>
                                    <p:anim calcmode="lin" valueType="num">
                                      <p:cBhvr>
                                        <p:cTn id="40" dur="500" fill="hold"/>
                                        <p:tgtEl>
                                          <p:spTgt spid="99331">
                                            <p:txEl>
                                              <p:pRg st="4" end="4"/>
                                            </p:txEl>
                                          </p:spTgt>
                                        </p:tgtEl>
                                        <p:attrNameLst>
                                          <p:attrName>ppt_y</p:attrName>
                                        </p:attrNameLst>
                                      </p:cBhvr>
                                      <p:tavLst>
                                        <p:tav tm="0">
                                          <p:val>
                                            <p:strVal val="#ppt_y-#ppt_h/2"/>
                                          </p:val>
                                        </p:tav>
                                        <p:tav tm="100000">
                                          <p:val>
                                            <p:strVal val="#ppt_y"/>
                                          </p:val>
                                        </p:tav>
                                      </p:tavLst>
                                    </p:anim>
                                    <p:anim calcmode="lin" valueType="num">
                                      <p:cBhvr>
                                        <p:cTn id="41" dur="500" fill="hold"/>
                                        <p:tgtEl>
                                          <p:spTgt spid="99331">
                                            <p:txEl>
                                              <p:pRg st="4" end="4"/>
                                            </p:txEl>
                                          </p:spTgt>
                                        </p:tgtEl>
                                        <p:attrNameLst>
                                          <p:attrName>ppt_w</p:attrName>
                                        </p:attrNameLst>
                                      </p:cBhvr>
                                      <p:tavLst>
                                        <p:tav tm="0">
                                          <p:val>
                                            <p:strVal val="#ppt_w"/>
                                          </p:val>
                                        </p:tav>
                                        <p:tav tm="100000">
                                          <p:val>
                                            <p:strVal val="#ppt_w"/>
                                          </p:val>
                                        </p:tav>
                                      </p:tavLst>
                                    </p:anim>
                                    <p:anim calcmode="lin" valueType="num">
                                      <p:cBhvr>
                                        <p:cTn id="42" dur="500" fill="hold"/>
                                        <p:tgtEl>
                                          <p:spTgt spid="99331">
                                            <p:txEl>
                                              <p:pRg st="4" end="4"/>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331"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539552" y="260648"/>
            <a:ext cx="7521575" cy="549275"/>
          </a:xfrm>
        </p:spPr>
        <p:txBody>
          <a:bodyPr/>
          <a:lstStyle/>
          <a:p>
            <a:pPr eaLnBrk="1" hangingPunct="1"/>
            <a:r>
              <a:rPr lang="en-GB" altLang="en-US" dirty="0" smtClean="0"/>
              <a:t>Empirical estimation models</a:t>
            </a:r>
          </a:p>
        </p:txBody>
      </p:sp>
      <p:sp>
        <p:nvSpPr>
          <p:cNvPr id="11267" name="Date Placeholder 3"/>
          <p:cNvSpPr>
            <a:spLocks noGrp="1"/>
          </p:cNvSpPr>
          <p:nvPr>
            <p:ph type="dt" sz="quarter" idx="4294967295"/>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
        <p:nvSpPr>
          <p:cNvPr id="100355" name="Rectangle 3"/>
          <p:cNvSpPr>
            <a:spLocks noGrp="1" noChangeArrowheads="1"/>
          </p:cNvSpPr>
          <p:nvPr>
            <p:ph sz="quarter" idx="1"/>
          </p:nvPr>
        </p:nvSpPr>
        <p:spPr>
          <a:xfrm>
            <a:off x="611560" y="980728"/>
            <a:ext cx="7521575" cy="3579812"/>
          </a:xfrm>
        </p:spPr>
        <p:txBody>
          <a:bodyPr/>
          <a:lstStyle/>
          <a:p>
            <a:pPr eaLnBrk="1" hangingPunct="1"/>
            <a:r>
              <a:rPr lang="en-GB" altLang="en-US" dirty="0" smtClean="0"/>
              <a:t>Supported by historical/empirical data</a:t>
            </a:r>
          </a:p>
          <a:p>
            <a:pPr eaLnBrk="1" hangingPunct="1"/>
            <a:r>
              <a:rPr lang="en-GB" altLang="en-US" dirty="0" smtClean="0"/>
              <a:t>Use formulae derived from that data</a:t>
            </a:r>
          </a:p>
          <a:p>
            <a:pPr lvl="1" eaLnBrk="1" hangingPunct="1"/>
            <a:r>
              <a:rPr lang="en-GB" altLang="en-US" dirty="0" smtClean="0"/>
              <a:t>Static single-variable model</a:t>
            </a:r>
          </a:p>
          <a:p>
            <a:pPr lvl="2" eaLnBrk="1" hangingPunct="1"/>
            <a:r>
              <a:rPr lang="en-GB" altLang="en-US" dirty="0" smtClean="0"/>
              <a:t>Resource = c</a:t>
            </a:r>
            <a:r>
              <a:rPr lang="en-GB" altLang="en-US" baseline="-25000" dirty="0" smtClean="0"/>
              <a:t>1</a:t>
            </a:r>
            <a:r>
              <a:rPr lang="en-GB" altLang="en-US" dirty="0" smtClean="0"/>
              <a:t> * (estimated characteristic)</a:t>
            </a:r>
            <a:r>
              <a:rPr lang="en-GB" altLang="en-US" baseline="30000" dirty="0" smtClean="0"/>
              <a:t>C</a:t>
            </a:r>
            <a:r>
              <a:rPr lang="en-GB" altLang="en-US" baseline="12000" dirty="0" smtClean="0"/>
              <a:t>2</a:t>
            </a:r>
          </a:p>
          <a:p>
            <a:pPr lvl="1" eaLnBrk="1" hangingPunct="1"/>
            <a:r>
              <a:rPr lang="en-GB" altLang="en-US" dirty="0" smtClean="0"/>
              <a:t>Static multi-variable model</a:t>
            </a:r>
          </a:p>
          <a:p>
            <a:pPr lvl="2" eaLnBrk="1" hangingPunct="1"/>
            <a:r>
              <a:rPr lang="en-GB" altLang="en-US" dirty="0" smtClean="0"/>
              <a:t>Resource = c</a:t>
            </a:r>
            <a:r>
              <a:rPr lang="en-GB" altLang="en-US" baseline="-25000" dirty="0" smtClean="0"/>
              <a:t>11</a:t>
            </a:r>
            <a:r>
              <a:rPr lang="en-GB" altLang="en-US" dirty="0" smtClean="0"/>
              <a:t>e</a:t>
            </a:r>
            <a:r>
              <a:rPr lang="en-GB" altLang="en-US" baseline="-25000" dirty="0" smtClean="0"/>
              <a:t>1</a:t>
            </a:r>
            <a:r>
              <a:rPr lang="en-GB" altLang="en-US" dirty="0" smtClean="0"/>
              <a:t> + c</a:t>
            </a:r>
            <a:r>
              <a:rPr lang="en-GB" altLang="en-US" baseline="-25000" dirty="0" smtClean="0"/>
              <a:t>21</a:t>
            </a:r>
            <a:r>
              <a:rPr lang="en-GB" altLang="en-US" dirty="0" smtClean="0"/>
              <a:t>e</a:t>
            </a:r>
            <a:r>
              <a:rPr lang="en-GB" altLang="en-US" baseline="-25000" dirty="0" smtClean="0"/>
              <a:t>2</a:t>
            </a:r>
            <a:r>
              <a:rPr lang="en-GB" altLang="en-US" dirty="0" smtClean="0"/>
              <a:t> + ….</a:t>
            </a:r>
          </a:p>
          <a:p>
            <a:pPr lvl="1" eaLnBrk="1" hangingPunct="1"/>
            <a:r>
              <a:rPr lang="en-GB" altLang="en-US" dirty="0" smtClean="0"/>
              <a:t>Dynamic multi-variable model</a:t>
            </a:r>
          </a:p>
          <a:p>
            <a:pPr lvl="2" eaLnBrk="1" hangingPunct="1"/>
            <a:r>
              <a:rPr lang="en-GB" altLang="en-US" dirty="0" smtClean="0"/>
              <a:t>Sources are defined in a series of time steps</a:t>
            </a:r>
          </a:p>
        </p:txBody>
      </p:sp>
      <p:sp>
        <p:nvSpPr>
          <p:cNvPr id="11269" name="Rectangle 5"/>
          <p:cNvSpPr>
            <a:spLocks noChangeArrowheads="1"/>
          </p:cNvSpPr>
          <p:nvPr/>
        </p:nvSpPr>
        <p:spPr bwMode="auto">
          <a:xfrm>
            <a:off x="3707904" y="3356992"/>
            <a:ext cx="4572000" cy="16922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sz="2000" dirty="0"/>
              <a:t>Static single variable</a:t>
            </a:r>
          </a:p>
          <a:p>
            <a:pPr eaLnBrk="1" hangingPunct="1"/>
            <a:r>
              <a:rPr lang="en-GB" altLang="en-US" sz="2000" dirty="0"/>
              <a:t>c</a:t>
            </a:r>
            <a:r>
              <a:rPr lang="en-GB" altLang="en-US" sz="2000" baseline="-25000" dirty="0"/>
              <a:t>1</a:t>
            </a:r>
            <a:r>
              <a:rPr lang="en-GB" altLang="en-US" sz="2000" dirty="0"/>
              <a:t> and c</a:t>
            </a:r>
            <a:r>
              <a:rPr lang="en-GB" altLang="en-US" sz="2000" baseline="-25000" dirty="0"/>
              <a:t>2</a:t>
            </a:r>
            <a:r>
              <a:rPr lang="en-GB" altLang="en-US" sz="2000" dirty="0"/>
              <a:t> are constants and estimated characteristic could be LOC, effort or other collected characteristics</a:t>
            </a:r>
          </a:p>
          <a:p>
            <a:pPr eaLnBrk="1" hangingPunct="1"/>
            <a:r>
              <a:rPr lang="en-GB" altLang="en-US" sz="2000" dirty="0"/>
              <a:t>e.g. COCOMO </a:t>
            </a:r>
          </a:p>
        </p:txBody>
      </p:sp>
    </p:spTree>
    <p:extLst>
      <p:ext uri="{BB962C8B-B14F-4D97-AF65-F5344CB8AC3E}">
        <p14:creationId xmlns:p14="http://schemas.microsoft.com/office/powerpoint/2010/main" val="1575041255"/>
      </p:ext>
    </p:extLst>
  </p:cSld>
  <p:clrMapOvr>
    <a:masterClrMapping/>
  </p:clrMapOvr>
  <p:transition>
    <p:blinds/>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00355">
                                            <p:txEl>
                                              <p:pRg st="0" end="0"/>
                                            </p:txEl>
                                          </p:spTgt>
                                        </p:tgtEl>
                                        <p:attrNameLst>
                                          <p:attrName>style.visibility</p:attrName>
                                        </p:attrNameLst>
                                      </p:cBhvr>
                                      <p:to>
                                        <p:strVal val="visible"/>
                                      </p:to>
                                    </p:set>
                                    <p:anim calcmode="lin" valueType="num">
                                      <p:cBhvr>
                                        <p:cTn id="7" dur="500" fill="hold"/>
                                        <p:tgtEl>
                                          <p:spTgt spid="100355">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00355">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00355">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00355">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7" presetClass="entr" presetSubtype="1" fill="hold" grpId="0" nodeType="clickEffect">
                                  <p:stCondLst>
                                    <p:cond delay="0"/>
                                  </p:stCondLst>
                                  <p:childTnLst>
                                    <p:set>
                                      <p:cBhvr>
                                        <p:cTn id="14" dur="1" fill="hold">
                                          <p:stCondLst>
                                            <p:cond delay="0"/>
                                          </p:stCondLst>
                                        </p:cTn>
                                        <p:tgtEl>
                                          <p:spTgt spid="100355">
                                            <p:txEl>
                                              <p:pRg st="1" end="1"/>
                                            </p:txEl>
                                          </p:spTgt>
                                        </p:tgtEl>
                                        <p:attrNameLst>
                                          <p:attrName>style.visibility</p:attrName>
                                        </p:attrNameLst>
                                      </p:cBhvr>
                                      <p:to>
                                        <p:strVal val="visible"/>
                                      </p:to>
                                    </p:set>
                                    <p:anim calcmode="lin" valueType="num">
                                      <p:cBhvr>
                                        <p:cTn id="15" dur="500" fill="hold"/>
                                        <p:tgtEl>
                                          <p:spTgt spid="100355">
                                            <p:txEl>
                                              <p:pRg st="1" end="1"/>
                                            </p:txEl>
                                          </p:spTgt>
                                        </p:tgtEl>
                                        <p:attrNameLst>
                                          <p:attrName>ppt_x</p:attrName>
                                        </p:attrNameLst>
                                      </p:cBhvr>
                                      <p:tavLst>
                                        <p:tav tm="0">
                                          <p:val>
                                            <p:strVal val="#ppt_x"/>
                                          </p:val>
                                        </p:tav>
                                        <p:tav tm="100000">
                                          <p:val>
                                            <p:strVal val="#ppt_x"/>
                                          </p:val>
                                        </p:tav>
                                      </p:tavLst>
                                    </p:anim>
                                    <p:anim calcmode="lin" valueType="num">
                                      <p:cBhvr>
                                        <p:cTn id="16" dur="500" fill="hold"/>
                                        <p:tgtEl>
                                          <p:spTgt spid="100355">
                                            <p:txEl>
                                              <p:pRg st="1" end="1"/>
                                            </p:txEl>
                                          </p:spTgt>
                                        </p:tgtEl>
                                        <p:attrNameLst>
                                          <p:attrName>ppt_y</p:attrName>
                                        </p:attrNameLst>
                                      </p:cBhvr>
                                      <p:tavLst>
                                        <p:tav tm="0">
                                          <p:val>
                                            <p:strVal val="#ppt_y-#ppt_h/2"/>
                                          </p:val>
                                        </p:tav>
                                        <p:tav tm="100000">
                                          <p:val>
                                            <p:strVal val="#ppt_y"/>
                                          </p:val>
                                        </p:tav>
                                      </p:tavLst>
                                    </p:anim>
                                    <p:anim calcmode="lin" valueType="num">
                                      <p:cBhvr>
                                        <p:cTn id="17" dur="500" fill="hold"/>
                                        <p:tgtEl>
                                          <p:spTgt spid="100355">
                                            <p:txEl>
                                              <p:pRg st="1" end="1"/>
                                            </p:txEl>
                                          </p:spTgt>
                                        </p:tgtEl>
                                        <p:attrNameLst>
                                          <p:attrName>ppt_w</p:attrName>
                                        </p:attrNameLst>
                                      </p:cBhvr>
                                      <p:tavLst>
                                        <p:tav tm="0">
                                          <p:val>
                                            <p:strVal val="#ppt_w"/>
                                          </p:val>
                                        </p:tav>
                                        <p:tav tm="100000">
                                          <p:val>
                                            <p:strVal val="#ppt_w"/>
                                          </p:val>
                                        </p:tav>
                                      </p:tavLst>
                                    </p:anim>
                                    <p:anim calcmode="lin" valueType="num">
                                      <p:cBhvr>
                                        <p:cTn id="18" dur="500" fill="hold"/>
                                        <p:tgtEl>
                                          <p:spTgt spid="100355">
                                            <p:txEl>
                                              <p:pRg st="1" end="1"/>
                                            </p:txEl>
                                          </p:spTgt>
                                        </p:tgtEl>
                                        <p:attrNameLst>
                                          <p:attrName>ppt_h</p:attrName>
                                        </p:attrNameLst>
                                      </p:cBhvr>
                                      <p:tavLst>
                                        <p:tav tm="0">
                                          <p:val>
                                            <p:fltVal val="0"/>
                                          </p:val>
                                        </p:tav>
                                        <p:tav tm="100000">
                                          <p:val>
                                            <p:strVal val="#ppt_h"/>
                                          </p:val>
                                        </p:tav>
                                      </p:tavLst>
                                    </p:anim>
                                  </p:childTnLst>
                                </p:cTn>
                              </p:par>
                              <p:par>
                                <p:cTn id="19" presetID="17" presetClass="entr" presetSubtype="1" fill="hold" grpId="0" nodeType="withEffect">
                                  <p:stCondLst>
                                    <p:cond delay="0"/>
                                  </p:stCondLst>
                                  <p:childTnLst>
                                    <p:set>
                                      <p:cBhvr>
                                        <p:cTn id="20" dur="1" fill="hold">
                                          <p:stCondLst>
                                            <p:cond delay="0"/>
                                          </p:stCondLst>
                                        </p:cTn>
                                        <p:tgtEl>
                                          <p:spTgt spid="100355">
                                            <p:txEl>
                                              <p:pRg st="2" end="2"/>
                                            </p:txEl>
                                          </p:spTgt>
                                        </p:tgtEl>
                                        <p:attrNameLst>
                                          <p:attrName>style.visibility</p:attrName>
                                        </p:attrNameLst>
                                      </p:cBhvr>
                                      <p:to>
                                        <p:strVal val="visible"/>
                                      </p:to>
                                    </p:set>
                                    <p:anim calcmode="lin" valueType="num">
                                      <p:cBhvr>
                                        <p:cTn id="21" dur="500" fill="hold"/>
                                        <p:tgtEl>
                                          <p:spTgt spid="100355">
                                            <p:txEl>
                                              <p:pRg st="2" end="2"/>
                                            </p:txEl>
                                          </p:spTgt>
                                        </p:tgtEl>
                                        <p:attrNameLst>
                                          <p:attrName>ppt_x</p:attrName>
                                        </p:attrNameLst>
                                      </p:cBhvr>
                                      <p:tavLst>
                                        <p:tav tm="0">
                                          <p:val>
                                            <p:strVal val="#ppt_x"/>
                                          </p:val>
                                        </p:tav>
                                        <p:tav tm="100000">
                                          <p:val>
                                            <p:strVal val="#ppt_x"/>
                                          </p:val>
                                        </p:tav>
                                      </p:tavLst>
                                    </p:anim>
                                    <p:anim calcmode="lin" valueType="num">
                                      <p:cBhvr>
                                        <p:cTn id="22" dur="500" fill="hold"/>
                                        <p:tgtEl>
                                          <p:spTgt spid="100355">
                                            <p:txEl>
                                              <p:pRg st="2" end="2"/>
                                            </p:txEl>
                                          </p:spTgt>
                                        </p:tgtEl>
                                        <p:attrNameLst>
                                          <p:attrName>ppt_y</p:attrName>
                                        </p:attrNameLst>
                                      </p:cBhvr>
                                      <p:tavLst>
                                        <p:tav tm="0">
                                          <p:val>
                                            <p:strVal val="#ppt_y-#ppt_h/2"/>
                                          </p:val>
                                        </p:tav>
                                        <p:tav tm="100000">
                                          <p:val>
                                            <p:strVal val="#ppt_y"/>
                                          </p:val>
                                        </p:tav>
                                      </p:tavLst>
                                    </p:anim>
                                    <p:anim calcmode="lin" valueType="num">
                                      <p:cBhvr>
                                        <p:cTn id="23" dur="500" fill="hold"/>
                                        <p:tgtEl>
                                          <p:spTgt spid="100355">
                                            <p:txEl>
                                              <p:pRg st="2" end="2"/>
                                            </p:txEl>
                                          </p:spTgt>
                                        </p:tgtEl>
                                        <p:attrNameLst>
                                          <p:attrName>ppt_w</p:attrName>
                                        </p:attrNameLst>
                                      </p:cBhvr>
                                      <p:tavLst>
                                        <p:tav tm="0">
                                          <p:val>
                                            <p:strVal val="#ppt_w"/>
                                          </p:val>
                                        </p:tav>
                                        <p:tav tm="100000">
                                          <p:val>
                                            <p:strVal val="#ppt_w"/>
                                          </p:val>
                                        </p:tav>
                                      </p:tavLst>
                                    </p:anim>
                                    <p:anim calcmode="lin" valueType="num">
                                      <p:cBhvr>
                                        <p:cTn id="24" dur="500" fill="hold"/>
                                        <p:tgtEl>
                                          <p:spTgt spid="100355">
                                            <p:txEl>
                                              <p:pRg st="2" end="2"/>
                                            </p:txEl>
                                          </p:spTgt>
                                        </p:tgtEl>
                                        <p:attrNameLst>
                                          <p:attrName>ppt_h</p:attrName>
                                        </p:attrNameLst>
                                      </p:cBhvr>
                                      <p:tavLst>
                                        <p:tav tm="0">
                                          <p:val>
                                            <p:fltVal val="0"/>
                                          </p:val>
                                        </p:tav>
                                        <p:tav tm="100000">
                                          <p:val>
                                            <p:strVal val="#ppt_h"/>
                                          </p:val>
                                        </p:tav>
                                      </p:tavLst>
                                    </p:anim>
                                  </p:childTnLst>
                                </p:cTn>
                              </p:par>
                              <p:par>
                                <p:cTn id="25" presetID="17" presetClass="entr" presetSubtype="1" fill="hold" grpId="0" nodeType="withEffect">
                                  <p:stCondLst>
                                    <p:cond delay="0"/>
                                  </p:stCondLst>
                                  <p:childTnLst>
                                    <p:set>
                                      <p:cBhvr>
                                        <p:cTn id="26" dur="1" fill="hold">
                                          <p:stCondLst>
                                            <p:cond delay="0"/>
                                          </p:stCondLst>
                                        </p:cTn>
                                        <p:tgtEl>
                                          <p:spTgt spid="100355">
                                            <p:txEl>
                                              <p:pRg st="3" end="3"/>
                                            </p:txEl>
                                          </p:spTgt>
                                        </p:tgtEl>
                                        <p:attrNameLst>
                                          <p:attrName>style.visibility</p:attrName>
                                        </p:attrNameLst>
                                      </p:cBhvr>
                                      <p:to>
                                        <p:strVal val="visible"/>
                                      </p:to>
                                    </p:set>
                                    <p:anim calcmode="lin" valueType="num">
                                      <p:cBhvr>
                                        <p:cTn id="27" dur="500" fill="hold"/>
                                        <p:tgtEl>
                                          <p:spTgt spid="100355">
                                            <p:txEl>
                                              <p:pRg st="3" end="3"/>
                                            </p:txEl>
                                          </p:spTgt>
                                        </p:tgtEl>
                                        <p:attrNameLst>
                                          <p:attrName>ppt_x</p:attrName>
                                        </p:attrNameLst>
                                      </p:cBhvr>
                                      <p:tavLst>
                                        <p:tav tm="0">
                                          <p:val>
                                            <p:strVal val="#ppt_x"/>
                                          </p:val>
                                        </p:tav>
                                        <p:tav tm="100000">
                                          <p:val>
                                            <p:strVal val="#ppt_x"/>
                                          </p:val>
                                        </p:tav>
                                      </p:tavLst>
                                    </p:anim>
                                    <p:anim calcmode="lin" valueType="num">
                                      <p:cBhvr>
                                        <p:cTn id="28" dur="500" fill="hold"/>
                                        <p:tgtEl>
                                          <p:spTgt spid="100355">
                                            <p:txEl>
                                              <p:pRg st="3" end="3"/>
                                            </p:txEl>
                                          </p:spTgt>
                                        </p:tgtEl>
                                        <p:attrNameLst>
                                          <p:attrName>ppt_y</p:attrName>
                                        </p:attrNameLst>
                                      </p:cBhvr>
                                      <p:tavLst>
                                        <p:tav tm="0">
                                          <p:val>
                                            <p:strVal val="#ppt_y-#ppt_h/2"/>
                                          </p:val>
                                        </p:tav>
                                        <p:tav tm="100000">
                                          <p:val>
                                            <p:strVal val="#ppt_y"/>
                                          </p:val>
                                        </p:tav>
                                      </p:tavLst>
                                    </p:anim>
                                    <p:anim calcmode="lin" valueType="num">
                                      <p:cBhvr>
                                        <p:cTn id="29" dur="500" fill="hold"/>
                                        <p:tgtEl>
                                          <p:spTgt spid="100355">
                                            <p:txEl>
                                              <p:pRg st="3" end="3"/>
                                            </p:txEl>
                                          </p:spTgt>
                                        </p:tgtEl>
                                        <p:attrNameLst>
                                          <p:attrName>ppt_w</p:attrName>
                                        </p:attrNameLst>
                                      </p:cBhvr>
                                      <p:tavLst>
                                        <p:tav tm="0">
                                          <p:val>
                                            <p:strVal val="#ppt_w"/>
                                          </p:val>
                                        </p:tav>
                                        <p:tav tm="100000">
                                          <p:val>
                                            <p:strVal val="#ppt_w"/>
                                          </p:val>
                                        </p:tav>
                                      </p:tavLst>
                                    </p:anim>
                                    <p:anim calcmode="lin" valueType="num">
                                      <p:cBhvr>
                                        <p:cTn id="30" dur="500" fill="hold"/>
                                        <p:tgtEl>
                                          <p:spTgt spid="100355">
                                            <p:txEl>
                                              <p:pRg st="3" end="3"/>
                                            </p:txEl>
                                          </p:spTgt>
                                        </p:tgtEl>
                                        <p:attrNameLst>
                                          <p:attrName>ppt_h</p:attrName>
                                        </p:attrNameLst>
                                      </p:cBhvr>
                                      <p:tavLst>
                                        <p:tav tm="0">
                                          <p:val>
                                            <p:fltVal val="0"/>
                                          </p:val>
                                        </p:tav>
                                        <p:tav tm="100000">
                                          <p:val>
                                            <p:strVal val="#ppt_h"/>
                                          </p:val>
                                        </p:tav>
                                      </p:tavLst>
                                    </p:anim>
                                  </p:childTnLst>
                                </p:cTn>
                              </p:par>
                              <p:par>
                                <p:cTn id="31" presetID="17" presetClass="entr" presetSubtype="1" fill="hold" grpId="0" nodeType="withEffect">
                                  <p:stCondLst>
                                    <p:cond delay="0"/>
                                  </p:stCondLst>
                                  <p:childTnLst>
                                    <p:set>
                                      <p:cBhvr>
                                        <p:cTn id="32" dur="1" fill="hold">
                                          <p:stCondLst>
                                            <p:cond delay="0"/>
                                          </p:stCondLst>
                                        </p:cTn>
                                        <p:tgtEl>
                                          <p:spTgt spid="100355">
                                            <p:txEl>
                                              <p:pRg st="4" end="4"/>
                                            </p:txEl>
                                          </p:spTgt>
                                        </p:tgtEl>
                                        <p:attrNameLst>
                                          <p:attrName>style.visibility</p:attrName>
                                        </p:attrNameLst>
                                      </p:cBhvr>
                                      <p:to>
                                        <p:strVal val="visible"/>
                                      </p:to>
                                    </p:set>
                                    <p:anim calcmode="lin" valueType="num">
                                      <p:cBhvr>
                                        <p:cTn id="33" dur="500" fill="hold"/>
                                        <p:tgtEl>
                                          <p:spTgt spid="100355">
                                            <p:txEl>
                                              <p:pRg st="4" end="4"/>
                                            </p:txEl>
                                          </p:spTgt>
                                        </p:tgtEl>
                                        <p:attrNameLst>
                                          <p:attrName>ppt_x</p:attrName>
                                        </p:attrNameLst>
                                      </p:cBhvr>
                                      <p:tavLst>
                                        <p:tav tm="0">
                                          <p:val>
                                            <p:strVal val="#ppt_x"/>
                                          </p:val>
                                        </p:tav>
                                        <p:tav tm="100000">
                                          <p:val>
                                            <p:strVal val="#ppt_x"/>
                                          </p:val>
                                        </p:tav>
                                      </p:tavLst>
                                    </p:anim>
                                    <p:anim calcmode="lin" valueType="num">
                                      <p:cBhvr>
                                        <p:cTn id="34" dur="500" fill="hold"/>
                                        <p:tgtEl>
                                          <p:spTgt spid="100355">
                                            <p:txEl>
                                              <p:pRg st="4" end="4"/>
                                            </p:txEl>
                                          </p:spTgt>
                                        </p:tgtEl>
                                        <p:attrNameLst>
                                          <p:attrName>ppt_y</p:attrName>
                                        </p:attrNameLst>
                                      </p:cBhvr>
                                      <p:tavLst>
                                        <p:tav tm="0">
                                          <p:val>
                                            <p:strVal val="#ppt_y-#ppt_h/2"/>
                                          </p:val>
                                        </p:tav>
                                        <p:tav tm="100000">
                                          <p:val>
                                            <p:strVal val="#ppt_y"/>
                                          </p:val>
                                        </p:tav>
                                      </p:tavLst>
                                    </p:anim>
                                    <p:anim calcmode="lin" valueType="num">
                                      <p:cBhvr>
                                        <p:cTn id="35" dur="500" fill="hold"/>
                                        <p:tgtEl>
                                          <p:spTgt spid="100355">
                                            <p:txEl>
                                              <p:pRg st="4" end="4"/>
                                            </p:txEl>
                                          </p:spTgt>
                                        </p:tgtEl>
                                        <p:attrNameLst>
                                          <p:attrName>ppt_w</p:attrName>
                                        </p:attrNameLst>
                                      </p:cBhvr>
                                      <p:tavLst>
                                        <p:tav tm="0">
                                          <p:val>
                                            <p:strVal val="#ppt_w"/>
                                          </p:val>
                                        </p:tav>
                                        <p:tav tm="100000">
                                          <p:val>
                                            <p:strVal val="#ppt_w"/>
                                          </p:val>
                                        </p:tav>
                                      </p:tavLst>
                                    </p:anim>
                                    <p:anim calcmode="lin" valueType="num">
                                      <p:cBhvr>
                                        <p:cTn id="36" dur="500" fill="hold"/>
                                        <p:tgtEl>
                                          <p:spTgt spid="100355">
                                            <p:txEl>
                                              <p:pRg st="4" end="4"/>
                                            </p:txEl>
                                          </p:spTgt>
                                        </p:tgtEl>
                                        <p:attrNameLst>
                                          <p:attrName>ppt_h</p:attrName>
                                        </p:attrNameLst>
                                      </p:cBhvr>
                                      <p:tavLst>
                                        <p:tav tm="0">
                                          <p:val>
                                            <p:fltVal val="0"/>
                                          </p:val>
                                        </p:tav>
                                        <p:tav tm="100000">
                                          <p:val>
                                            <p:strVal val="#ppt_h"/>
                                          </p:val>
                                        </p:tav>
                                      </p:tavLst>
                                    </p:anim>
                                  </p:childTnLst>
                                </p:cTn>
                              </p:par>
                              <p:par>
                                <p:cTn id="37" presetID="17" presetClass="entr" presetSubtype="1" fill="hold" grpId="0" nodeType="withEffect">
                                  <p:stCondLst>
                                    <p:cond delay="0"/>
                                  </p:stCondLst>
                                  <p:childTnLst>
                                    <p:set>
                                      <p:cBhvr>
                                        <p:cTn id="38" dur="1" fill="hold">
                                          <p:stCondLst>
                                            <p:cond delay="0"/>
                                          </p:stCondLst>
                                        </p:cTn>
                                        <p:tgtEl>
                                          <p:spTgt spid="100355">
                                            <p:txEl>
                                              <p:pRg st="5" end="5"/>
                                            </p:txEl>
                                          </p:spTgt>
                                        </p:tgtEl>
                                        <p:attrNameLst>
                                          <p:attrName>style.visibility</p:attrName>
                                        </p:attrNameLst>
                                      </p:cBhvr>
                                      <p:to>
                                        <p:strVal val="visible"/>
                                      </p:to>
                                    </p:set>
                                    <p:anim calcmode="lin" valueType="num">
                                      <p:cBhvr>
                                        <p:cTn id="39" dur="500" fill="hold"/>
                                        <p:tgtEl>
                                          <p:spTgt spid="100355">
                                            <p:txEl>
                                              <p:pRg st="5" end="5"/>
                                            </p:txEl>
                                          </p:spTgt>
                                        </p:tgtEl>
                                        <p:attrNameLst>
                                          <p:attrName>ppt_x</p:attrName>
                                        </p:attrNameLst>
                                      </p:cBhvr>
                                      <p:tavLst>
                                        <p:tav tm="0">
                                          <p:val>
                                            <p:strVal val="#ppt_x"/>
                                          </p:val>
                                        </p:tav>
                                        <p:tav tm="100000">
                                          <p:val>
                                            <p:strVal val="#ppt_x"/>
                                          </p:val>
                                        </p:tav>
                                      </p:tavLst>
                                    </p:anim>
                                    <p:anim calcmode="lin" valueType="num">
                                      <p:cBhvr>
                                        <p:cTn id="40" dur="500" fill="hold"/>
                                        <p:tgtEl>
                                          <p:spTgt spid="100355">
                                            <p:txEl>
                                              <p:pRg st="5" end="5"/>
                                            </p:txEl>
                                          </p:spTgt>
                                        </p:tgtEl>
                                        <p:attrNameLst>
                                          <p:attrName>ppt_y</p:attrName>
                                        </p:attrNameLst>
                                      </p:cBhvr>
                                      <p:tavLst>
                                        <p:tav tm="0">
                                          <p:val>
                                            <p:strVal val="#ppt_y-#ppt_h/2"/>
                                          </p:val>
                                        </p:tav>
                                        <p:tav tm="100000">
                                          <p:val>
                                            <p:strVal val="#ppt_y"/>
                                          </p:val>
                                        </p:tav>
                                      </p:tavLst>
                                    </p:anim>
                                    <p:anim calcmode="lin" valueType="num">
                                      <p:cBhvr>
                                        <p:cTn id="41" dur="500" fill="hold"/>
                                        <p:tgtEl>
                                          <p:spTgt spid="100355">
                                            <p:txEl>
                                              <p:pRg st="5" end="5"/>
                                            </p:txEl>
                                          </p:spTgt>
                                        </p:tgtEl>
                                        <p:attrNameLst>
                                          <p:attrName>ppt_w</p:attrName>
                                        </p:attrNameLst>
                                      </p:cBhvr>
                                      <p:tavLst>
                                        <p:tav tm="0">
                                          <p:val>
                                            <p:strVal val="#ppt_w"/>
                                          </p:val>
                                        </p:tav>
                                        <p:tav tm="100000">
                                          <p:val>
                                            <p:strVal val="#ppt_w"/>
                                          </p:val>
                                        </p:tav>
                                      </p:tavLst>
                                    </p:anim>
                                    <p:anim calcmode="lin" valueType="num">
                                      <p:cBhvr>
                                        <p:cTn id="42" dur="500" fill="hold"/>
                                        <p:tgtEl>
                                          <p:spTgt spid="100355">
                                            <p:txEl>
                                              <p:pRg st="5" end="5"/>
                                            </p:txEl>
                                          </p:spTgt>
                                        </p:tgtEl>
                                        <p:attrNameLst>
                                          <p:attrName>ppt_h</p:attrName>
                                        </p:attrNameLst>
                                      </p:cBhvr>
                                      <p:tavLst>
                                        <p:tav tm="0">
                                          <p:val>
                                            <p:fltVal val="0"/>
                                          </p:val>
                                        </p:tav>
                                        <p:tav tm="100000">
                                          <p:val>
                                            <p:strVal val="#ppt_h"/>
                                          </p:val>
                                        </p:tav>
                                      </p:tavLst>
                                    </p:anim>
                                  </p:childTnLst>
                                </p:cTn>
                              </p:par>
                              <p:par>
                                <p:cTn id="43" presetID="17" presetClass="entr" presetSubtype="1" fill="hold" grpId="0" nodeType="withEffect">
                                  <p:stCondLst>
                                    <p:cond delay="0"/>
                                  </p:stCondLst>
                                  <p:childTnLst>
                                    <p:set>
                                      <p:cBhvr>
                                        <p:cTn id="44" dur="1" fill="hold">
                                          <p:stCondLst>
                                            <p:cond delay="0"/>
                                          </p:stCondLst>
                                        </p:cTn>
                                        <p:tgtEl>
                                          <p:spTgt spid="100355">
                                            <p:txEl>
                                              <p:pRg st="6" end="6"/>
                                            </p:txEl>
                                          </p:spTgt>
                                        </p:tgtEl>
                                        <p:attrNameLst>
                                          <p:attrName>style.visibility</p:attrName>
                                        </p:attrNameLst>
                                      </p:cBhvr>
                                      <p:to>
                                        <p:strVal val="visible"/>
                                      </p:to>
                                    </p:set>
                                    <p:anim calcmode="lin" valueType="num">
                                      <p:cBhvr>
                                        <p:cTn id="45" dur="500" fill="hold"/>
                                        <p:tgtEl>
                                          <p:spTgt spid="100355">
                                            <p:txEl>
                                              <p:pRg st="6" end="6"/>
                                            </p:txEl>
                                          </p:spTgt>
                                        </p:tgtEl>
                                        <p:attrNameLst>
                                          <p:attrName>ppt_x</p:attrName>
                                        </p:attrNameLst>
                                      </p:cBhvr>
                                      <p:tavLst>
                                        <p:tav tm="0">
                                          <p:val>
                                            <p:strVal val="#ppt_x"/>
                                          </p:val>
                                        </p:tav>
                                        <p:tav tm="100000">
                                          <p:val>
                                            <p:strVal val="#ppt_x"/>
                                          </p:val>
                                        </p:tav>
                                      </p:tavLst>
                                    </p:anim>
                                    <p:anim calcmode="lin" valueType="num">
                                      <p:cBhvr>
                                        <p:cTn id="46" dur="500" fill="hold"/>
                                        <p:tgtEl>
                                          <p:spTgt spid="100355">
                                            <p:txEl>
                                              <p:pRg st="6" end="6"/>
                                            </p:txEl>
                                          </p:spTgt>
                                        </p:tgtEl>
                                        <p:attrNameLst>
                                          <p:attrName>ppt_y</p:attrName>
                                        </p:attrNameLst>
                                      </p:cBhvr>
                                      <p:tavLst>
                                        <p:tav tm="0">
                                          <p:val>
                                            <p:strVal val="#ppt_y-#ppt_h/2"/>
                                          </p:val>
                                        </p:tav>
                                        <p:tav tm="100000">
                                          <p:val>
                                            <p:strVal val="#ppt_y"/>
                                          </p:val>
                                        </p:tav>
                                      </p:tavLst>
                                    </p:anim>
                                    <p:anim calcmode="lin" valueType="num">
                                      <p:cBhvr>
                                        <p:cTn id="47" dur="500" fill="hold"/>
                                        <p:tgtEl>
                                          <p:spTgt spid="100355">
                                            <p:txEl>
                                              <p:pRg st="6" end="6"/>
                                            </p:txEl>
                                          </p:spTgt>
                                        </p:tgtEl>
                                        <p:attrNameLst>
                                          <p:attrName>ppt_w</p:attrName>
                                        </p:attrNameLst>
                                      </p:cBhvr>
                                      <p:tavLst>
                                        <p:tav tm="0">
                                          <p:val>
                                            <p:strVal val="#ppt_w"/>
                                          </p:val>
                                        </p:tav>
                                        <p:tav tm="100000">
                                          <p:val>
                                            <p:strVal val="#ppt_w"/>
                                          </p:val>
                                        </p:tav>
                                      </p:tavLst>
                                    </p:anim>
                                    <p:anim calcmode="lin" valueType="num">
                                      <p:cBhvr>
                                        <p:cTn id="48" dur="500" fill="hold"/>
                                        <p:tgtEl>
                                          <p:spTgt spid="100355">
                                            <p:txEl>
                                              <p:pRg st="6" end="6"/>
                                            </p:txEl>
                                          </p:spTgt>
                                        </p:tgtEl>
                                        <p:attrNameLst>
                                          <p:attrName>ppt_h</p:attrName>
                                        </p:attrNameLst>
                                      </p:cBhvr>
                                      <p:tavLst>
                                        <p:tav tm="0">
                                          <p:val>
                                            <p:fltVal val="0"/>
                                          </p:val>
                                        </p:tav>
                                        <p:tav tm="100000">
                                          <p:val>
                                            <p:strVal val="#ppt_h"/>
                                          </p:val>
                                        </p:tav>
                                      </p:tavLst>
                                    </p:anim>
                                  </p:childTnLst>
                                </p:cTn>
                              </p:par>
                              <p:par>
                                <p:cTn id="49" presetID="17" presetClass="entr" presetSubtype="1" fill="hold" grpId="0" nodeType="withEffect">
                                  <p:stCondLst>
                                    <p:cond delay="0"/>
                                  </p:stCondLst>
                                  <p:childTnLst>
                                    <p:set>
                                      <p:cBhvr>
                                        <p:cTn id="50" dur="1" fill="hold">
                                          <p:stCondLst>
                                            <p:cond delay="0"/>
                                          </p:stCondLst>
                                        </p:cTn>
                                        <p:tgtEl>
                                          <p:spTgt spid="100355">
                                            <p:txEl>
                                              <p:pRg st="7" end="7"/>
                                            </p:txEl>
                                          </p:spTgt>
                                        </p:tgtEl>
                                        <p:attrNameLst>
                                          <p:attrName>style.visibility</p:attrName>
                                        </p:attrNameLst>
                                      </p:cBhvr>
                                      <p:to>
                                        <p:strVal val="visible"/>
                                      </p:to>
                                    </p:set>
                                    <p:anim calcmode="lin" valueType="num">
                                      <p:cBhvr>
                                        <p:cTn id="51" dur="500" fill="hold"/>
                                        <p:tgtEl>
                                          <p:spTgt spid="100355">
                                            <p:txEl>
                                              <p:pRg st="7" end="7"/>
                                            </p:txEl>
                                          </p:spTgt>
                                        </p:tgtEl>
                                        <p:attrNameLst>
                                          <p:attrName>ppt_x</p:attrName>
                                        </p:attrNameLst>
                                      </p:cBhvr>
                                      <p:tavLst>
                                        <p:tav tm="0">
                                          <p:val>
                                            <p:strVal val="#ppt_x"/>
                                          </p:val>
                                        </p:tav>
                                        <p:tav tm="100000">
                                          <p:val>
                                            <p:strVal val="#ppt_x"/>
                                          </p:val>
                                        </p:tav>
                                      </p:tavLst>
                                    </p:anim>
                                    <p:anim calcmode="lin" valueType="num">
                                      <p:cBhvr>
                                        <p:cTn id="52" dur="500" fill="hold"/>
                                        <p:tgtEl>
                                          <p:spTgt spid="100355">
                                            <p:txEl>
                                              <p:pRg st="7" end="7"/>
                                            </p:txEl>
                                          </p:spTgt>
                                        </p:tgtEl>
                                        <p:attrNameLst>
                                          <p:attrName>ppt_y</p:attrName>
                                        </p:attrNameLst>
                                      </p:cBhvr>
                                      <p:tavLst>
                                        <p:tav tm="0">
                                          <p:val>
                                            <p:strVal val="#ppt_y-#ppt_h/2"/>
                                          </p:val>
                                        </p:tav>
                                        <p:tav tm="100000">
                                          <p:val>
                                            <p:strVal val="#ppt_y"/>
                                          </p:val>
                                        </p:tav>
                                      </p:tavLst>
                                    </p:anim>
                                    <p:anim calcmode="lin" valueType="num">
                                      <p:cBhvr>
                                        <p:cTn id="53" dur="500" fill="hold"/>
                                        <p:tgtEl>
                                          <p:spTgt spid="100355">
                                            <p:txEl>
                                              <p:pRg st="7" end="7"/>
                                            </p:txEl>
                                          </p:spTgt>
                                        </p:tgtEl>
                                        <p:attrNameLst>
                                          <p:attrName>ppt_w</p:attrName>
                                        </p:attrNameLst>
                                      </p:cBhvr>
                                      <p:tavLst>
                                        <p:tav tm="0">
                                          <p:val>
                                            <p:strVal val="#ppt_w"/>
                                          </p:val>
                                        </p:tav>
                                        <p:tav tm="100000">
                                          <p:val>
                                            <p:strVal val="#ppt_w"/>
                                          </p:val>
                                        </p:tav>
                                      </p:tavLst>
                                    </p:anim>
                                    <p:anim calcmode="lin" valueType="num">
                                      <p:cBhvr>
                                        <p:cTn id="54" dur="500" fill="hold"/>
                                        <p:tgtEl>
                                          <p:spTgt spid="100355">
                                            <p:txEl>
                                              <p:pRg st="7" end="7"/>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355"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mtClean="0"/>
              <a:t>Putnam Estimation Model</a:t>
            </a:r>
          </a:p>
        </p:txBody>
      </p:sp>
      <p:sp>
        <p:nvSpPr>
          <p:cNvPr id="12291" name="Date Placeholder 3"/>
          <p:cNvSpPr>
            <a:spLocks noGrp="1"/>
          </p:cNvSpPr>
          <p:nvPr>
            <p:ph type="dt" sz="quarter" idx="4294967295"/>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
        <p:nvSpPr>
          <p:cNvPr id="101379" name="Rectangle 3"/>
          <p:cNvSpPr>
            <a:spLocks noGrp="1" noChangeArrowheads="1"/>
          </p:cNvSpPr>
          <p:nvPr>
            <p:ph sz="quarter" idx="1"/>
          </p:nvPr>
        </p:nvSpPr>
        <p:spPr/>
        <p:txBody>
          <a:bodyPr/>
          <a:lstStyle/>
          <a:p>
            <a:pPr eaLnBrk="1" hangingPunct="1"/>
            <a:r>
              <a:rPr lang="en-GB" altLang="en-US" dirty="0" smtClean="0"/>
              <a:t>Dynamic multi-variable model</a:t>
            </a:r>
          </a:p>
          <a:p>
            <a:pPr eaLnBrk="1" hangingPunct="1"/>
            <a:r>
              <a:rPr lang="en-GB" altLang="en-US" dirty="0" smtClean="0"/>
              <a:t>Derived from labour distributions encountered on large projects</a:t>
            </a:r>
          </a:p>
          <a:p>
            <a:pPr eaLnBrk="1" hangingPunct="1"/>
            <a:r>
              <a:rPr lang="en-GB" altLang="en-US" dirty="0" smtClean="0"/>
              <a:t>     K = L</a:t>
            </a:r>
            <a:r>
              <a:rPr lang="en-GB" altLang="en-US" baseline="30000" dirty="0" smtClean="0"/>
              <a:t>3</a:t>
            </a:r>
            <a:r>
              <a:rPr lang="en-GB" altLang="en-US" dirty="0" smtClean="0"/>
              <a:t> / (C</a:t>
            </a:r>
            <a:r>
              <a:rPr lang="en-GB" altLang="en-US" baseline="30000" dirty="0" smtClean="0"/>
              <a:t>3</a:t>
            </a:r>
            <a:r>
              <a:rPr lang="en-GB" altLang="en-US" baseline="-25000" dirty="0" smtClean="0"/>
              <a:t>k</a:t>
            </a:r>
            <a:r>
              <a:rPr lang="en-GB" altLang="en-US" dirty="0" smtClean="0"/>
              <a:t>t</a:t>
            </a:r>
            <a:r>
              <a:rPr lang="en-GB" altLang="en-US" baseline="30000" dirty="0" smtClean="0"/>
              <a:t>4</a:t>
            </a:r>
            <a:r>
              <a:rPr lang="en-GB" altLang="en-US" baseline="-25000" dirty="0" smtClean="0"/>
              <a:t>d</a:t>
            </a:r>
            <a:r>
              <a:rPr lang="en-GB" altLang="en-US" dirty="0" smtClean="0"/>
              <a:t>)</a:t>
            </a:r>
          </a:p>
          <a:p>
            <a:pPr lvl="1" eaLnBrk="1" hangingPunct="1">
              <a:buFont typeface="Wingdings" pitchFamily="2" charset="2"/>
              <a:buNone/>
            </a:pPr>
            <a:r>
              <a:rPr lang="en-GB" altLang="en-US" dirty="0" smtClean="0"/>
              <a:t>K effort expanded (in person years)</a:t>
            </a:r>
          </a:p>
          <a:p>
            <a:pPr lvl="1" eaLnBrk="1" hangingPunct="1">
              <a:buFont typeface="Wingdings" pitchFamily="2" charset="2"/>
              <a:buNone/>
            </a:pPr>
            <a:r>
              <a:rPr lang="en-GB" altLang="en-US" dirty="0" smtClean="0"/>
              <a:t>L Delivered lines of code</a:t>
            </a:r>
          </a:p>
          <a:p>
            <a:pPr lvl="1" eaLnBrk="1" hangingPunct="1">
              <a:buFont typeface="Wingdings" pitchFamily="2" charset="2"/>
              <a:buNone/>
            </a:pPr>
            <a:r>
              <a:rPr lang="en-GB" altLang="en-US" dirty="0" err="1" smtClean="0"/>
              <a:t>C</a:t>
            </a:r>
            <a:r>
              <a:rPr lang="en-GB" altLang="en-US" baseline="-25000" dirty="0" err="1" smtClean="0"/>
              <a:t>k</a:t>
            </a:r>
            <a:r>
              <a:rPr lang="en-GB" altLang="en-US" dirty="0" smtClean="0"/>
              <a:t> state-of-technology constant </a:t>
            </a:r>
          </a:p>
          <a:p>
            <a:pPr lvl="1" eaLnBrk="1" hangingPunct="1">
              <a:buFont typeface="Wingdings" pitchFamily="2" charset="2"/>
              <a:buNone/>
            </a:pPr>
            <a:r>
              <a:rPr lang="en-GB" altLang="en-US" dirty="0" smtClean="0"/>
              <a:t>t</a:t>
            </a:r>
            <a:r>
              <a:rPr lang="en-GB" altLang="en-US" baseline="-25000" dirty="0" smtClean="0"/>
              <a:t>d</a:t>
            </a:r>
            <a:r>
              <a:rPr lang="en-GB" altLang="en-US" dirty="0" smtClean="0"/>
              <a:t> development time in years</a:t>
            </a:r>
          </a:p>
        </p:txBody>
      </p:sp>
      <p:sp>
        <p:nvSpPr>
          <p:cNvPr id="12293" name="Rectangle 5"/>
          <p:cNvSpPr>
            <a:spLocks noChangeArrowheads="1"/>
          </p:cNvSpPr>
          <p:nvPr/>
        </p:nvSpPr>
        <p:spPr bwMode="auto">
          <a:xfrm>
            <a:off x="1403648" y="3535362"/>
            <a:ext cx="7489825" cy="147796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sz="1800" dirty="0" err="1"/>
              <a:t>C</a:t>
            </a:r>
            <a:r>
              <a:rPr lang="en-GB" altLang="en-US" sz="1800" baseline="-25000" dirty="0" err="1"/>
              <a:t>k</a:t>
            </a:r>
            <a:r>
              <a:rPr lang="en-GB" altLang="en-US" sz="1800" dirty="0"/>
              <a:t> 2000 for poor software development  environment (no methodology, no documentation reviews, batch execution mode), 8000 for good software development environment (methodology in place, adequate document reviews, interactive mode), 11000 for an excellent one. (automated tools and techniques)</a:t>
            </a:r>
          </a:p>
        </p:txBody>
      </p:sp>
    </p:spTree>
    <p:extLst>
      <p:ext uri="{BB962C8B-B14F-4D97-AF65-F5344CB8AC3E}">
        <p14:creationId xmlns:p14="http://schemas.microsoft.com/office/powerpoint/2010/main" val="358950013"/>
      </p:ext>
    </p:extLst>
  </p:cSld>
  <p:clrMapOvr>
    <a:masterClrMapping/>
  </p:clrMapOvr>
  <p:transition>
    <p:blinds/>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01379">
                                            <p:txEl>
                                              <p:pRg st="0" end="0"/>
                                            </p:txEl>
                                          </p:spTgt>
                                        </p:tgtEl>
                                        <p:attrNameLst>
                                          <p:attrName>style.visibility</p:attrName>
                                        </p:attrNameLst>
                                      </p:cBhvr>
                                      <p:to>
                                        <p:strVal val="visible"/>
                                      </p:to>
                                    </p:set>
                                    <p:anim calcmode="lin" valueType="num">
                                      <p:cBhvr>
                                        <p:cTn id="7" dur="500" fill="hold"/>
                                        <p:tgtEl>
                                          <p:spTgt spid="101379">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01379">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01379">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01379">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7" presetClass="entr" presetSubtype="1" fill="hold" grpId="0" nodeType="clickEffect">
                                  <p:stCondLst>
                                    <p:cond delay="0"/>
                                  </p:stCondLst>
                                  <p:childTnLst>
                                    <p:set>
                                      <p:cBhvr>
                                        <p:cTn id="14" dur="1" fill="hold">
                                          <p:stCondLst>
                                            <p:cond delay="0"/>
                                          </p:stCondLst>
                                        </p:cTn>
                                        <p:tgtEl>
                                          <p:spTgt spid="101379">
                                            <p:txEl>
                                              <p:pRg st="1" end="1"/>
                                            </p:txEl>
                                          </p:spTgt>
                                        </p:tgtEl>
                                        <p:attrNameLst>
                                          <p:attrName>style.visibility</p:attrName>
                                        </p:attrNameLst>
                                      </p:cBhvr>
                                      <p:to>
                                        <p:strVal val="visible"/>
                                      </p:to>
                                    </p:set>
                                    <p:anim calcmode="lin" valueType="num">
                                      <p:cBhvr>
                                        <p:cTn id="15" dur="500" fill="hold"/>
                                        <p:tgtEl>
                                          <p:spTgt spid="101379">
                                            <p:txEl>
                                              <p:pRg st="1" end="1"/>
                                            </p:txEl>
                                          </p:spTgt>
                                        </p:tgtEl>
                                        <p:attrNameLst>
                                          <p:attrName>ppt_x</p:attrName>
                                        </p:attrNameLst>
                                      </p:cBhvr>
                                      <p:tavLst>
                                        <p:tav tm="0">
                                          <p:val>
                                            <p:strVal val="#ppt_x"/>
                                          </p:val>
                                        </p:tav>
                                        <p:tav tm="100000">
                                          <p:val>
                                            <p:strVal val="#ppt_x"/>
                                          </p:val>
                                        </p:tav>
                                      </p:tavLst>
                                    </p:anim>
                                    <p:anim calcmode="lin" valueType="num">
                                      <p:cBhvr>
                                        <p:cTn id="16" dur="500" fill="hold"/>
                                        <p:tgtEl>
                                          <p:spTgt spid="101379">
                                            <p:txEl>
                                              <p:pRg st="1" end="1"/>
                                            </p:txEl>
                                          </p:spTgt>
                                        </p:tgtEl>
                                        <p:attrNameLst>
                                          <p:attrName>ppt_y</p:attrName>
                                        </p:attrNameLst>
                                      </p:cBhvr>
                                      <p:tavLst>
                                        <p:tav tm="0">
                                          <p:val>
                                            <p:strVal val="#ppt_y-#ppt_h/2"/>
                                          </p:val>
                                        </p:tav>
                                        <p:tav tm="100000">
                                          <p:val>
                                            <p:strVal val="#ppt_y"/>
                                          </p:val>
                                        </p:tav>
                                      </p:tavLst>
                                    </p:anim>
                                    <p:anim calcmode="lin" valueType="num">
                                      <p:cBhvr>
                                        <p:cTn id="17" dur="500" fill="hold"/>
                                        <p:tgtEl>
                                          <p:spTgt spid="101379">
                                            <p:txEl>
                                              <p:pRg st="1" end="1"/>
                                            </p:txEl>
                                          </p:spTgt>
                                        </p:tgtEl>
                                        <p:attrNameLst>
                                          <p:attrName>ppt_w</p:attrName>
                                        </p:attrNameLst>
                                      </p:cBhvr>
                                      <p:tavLst>
                                        <p:tav tm="0">
                                          <p:val>
                                            <p:strVal val="#ppt_w"/>
                                          </p:val>
                                        </p:tav>
                                        <p:tav tm="100000">
                                          <p:val>
                                            <p:strVal val="#ppt_w"/>
                                          </p:val>
                                        </p:tav>
                                      </p:tavLst>
                                    </p:anim>
                                    <p:anim calcmode="lin" valueType="num">
                                      <p:cBhvr>
                                        <p:cTn id="18" dur="500" fill="hold"/>
                                        <p:tgtEl>
                                          <p:spTgt spid="101379">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17" presetClass="entr" presetSubtype="1" fill="hold" grpId="0" nodeType="clickEffect">
                                  <p:stCondLst>
                                    <p:cond delay="0"/>
                                  </p:stCondLst>
                                  <p:childTnLst>
                                    <p:set>
                                      <p:cBhvr>
                                        <p:cTn id="22" dur="1" fill="hold">
                                          <p:stCondLst>
                                            <p:cond delay="0"/>
                                          </p:stCondLst>
                                        </p:cTn>
                                        <p:tgtEl>
                                          <p:spTgt spid="101379">
                                            <p:txEl>
                                              <p:pRg st="2" end="2"/>
                                            </p:txEl>
                                          </p:spTgt>
                                        </p:tgtEl>
                                        <p:attrNameLst>
                                          <p:attrName>style.visibility</p:attrName>
                                        </p:attrNameLst>
                                      </p:cBhvr>
                                      <p:to>
                                        <p:strVal val="visible"/>
                                      </p:to>
                                    </p:set>
                                    <p:anim calcmode="lin" valueType="num">
                                      <p:cBhvr>
                                        <p:cTn id="23" dur="500" fill="hold"/>
                                        <p:tgtEl>
                                          <p:spTgt spid="101379">
                                            <p:txEl>
                                              <p:pRg st="2" end="2"/>
                                            </p:txEl>
                                          </p:spTgt>
                                        </p:tgtEl>
                                        <p:attrNameLst>
                                          <p:attrName>ppt_x</p:attrName>
                                        </p:attrNameLst>
                                      </p:cBhvr>
                                      <p:tavLst>
                                        <p:tav tm="0">
                                          <p:val>
                                            <p:strVal val="#ppt_x"/>
                                          </p:val>
                                        </p:tav>
                                        <p:tav tm="100000">
                                          <p:val>
                                            <p:strVal val="#ppt_x"/>
                                          </p:val>
                                        </p:tav>
                                      </p:tavLst>
                                    </p:anim>
                                    <p:anim calcmode="lin" valueType="num">
                                      <p:cBhvr>
                                        <p:cTn id="24" dur="500" fill="hold"/>
                                        <p:tgtEl>
                                          <p:spTgt spid="101379">
                                            <p:txEl>
                                              <p:pRg st="2" end="2"/>
                                            </p:txEl>
                                          </p:spTgt>
                                        </p:tgtEl>
                                        <p:attrNameLst>
                                          <p:attrName>ppt_y</p:attrName>
                                        </p:attrNameLst>
                                      </p:cBhvr>
                                      <p:tavLst>
                                        <p:tav tm="0">
                                          <p:val>
                                            <p:strVal val="#ppt_y-#ppt_h/2"/>
                                          </p:val>
                                        </p:tav>
                                        <p:tav tm="100000">
                                          <p:val>
                                            <p:strVal val="#ppt_y"/>
                                          </p:val>
                                        </p:tav>
                                      </p:tavLst>
                                    </p:anim>
                                    <p:anim calcmode="lin" valueType="num">
                                      <p:cBhvr>
                                        <p:cTn id="25" dur="500" fill="hold"/>
                                        <p:tgtEl>
                                          <p:spTgt spid="101379">
                                            <p:txEl>
                                              <p:pRg st="2" end="2"/>
                                            </p:txEl>
                                          </p:spTgt>
                                        </p:tgtEl>
                                        <p:attrNameLst>
                                          <p:attrName>ppt_w</p:attrName>
                                        </p:attrNameLst>
                                      </p:cBhvr>
                                      <p:tavLst>
                                        <p:tav tm="0">
                                          <p:val>
                                            <p:strVal val="#ppt_w"/>
                                          </p:val>
                                        </p:tav>
                                        <p:tav tm="100000">
                                          <p:val>
                                            <p:strVal val="#ppt_w"/>
                                          </p:val>
                                        </p:tav>
                                      </p:tavLst>
                                    </p:anim>
                                    <p:anim calcmode="lin" valueType="num">
                                      <p:cBhvr>
                                        <p:cTn id="26" dur="500" fill="hold"/>
                                        <p:tgtEl>
                                          <p:spTgt spid="101379">
                                            <p:txEl>
                                              <p:pRg st="2" end="2"/>
                                            </p:txEl>
                                          </p:spTgt>
                                        </p:tgtEl>
                                        <p:attrNameLst>
                                          <p:attrName>ppt_h</p:attrName>
                                        </p:attrNameLst>
                                      </p:cBhvr>
                                      <p:tavLst>
                                        <p:tav tm="0">
                                          <p:val>
                                            <p:fltVal val="0"/>
                                          </p:val>
                                        </p:tav>
                                        <p:tav tm="100000">
                                          <p:val>
                                            <p:strVal val="#ppt_h"/>
                                          </p:val>
                                        </p:tav>
                                      </p:tavLst>
                                    </p:anim>
                                  </p:childTnLst>
                                </p:cTn>
                              </p:par>
                              <p:par>
                                <p:cTn id="27" presetID="17" presetClass="entr" presetSubtype="1" fill="hold" grpId="0" nodeType="withEffect">
                                  <p:stCondLst>
                                    <p:cond delay="0"/>
                                  </p:stCondLst>
                                  <p:childTnLst>
                                    <p:set>
                                      <p:cBhvr>
                                        <p:cTn id="28" dur="1" fill="hold">
                                          <p:stCondLst>
                                            <p:cond delay="0"/>
                                          </p:stCondLst>
                                        </p:cTn>
                                        <p:tgtEl>
                                          <p:spTgt spid="101379">
                                            <p:txEl>
                                              <p:pRg st="3" end="3"/>
                                            </p:txEl>
                                          </p:spTgt>
                                        </p:tgtEl>
                                        <p:attrNameLst>
                                          <p:attrName>style.visibility</p:attrName>
                                        </p:attrNameLst>
                                      </p:cBhvr>
                                      <p:to>
                                        <p:strVal val="visible"/>
                                      </p:to>
                                    </p:set>
                                    <p:anim calcmode="lin" valueType="num">
                                      <p:cBhvr>
                                        <p:cTn id="29" dur="500" fill="hold"/>
                                        <p:tgtEl>
                                          <p:spTgt spid="101379">
                                            <p:txEl>
                                              <p:pRg st="3" end="3"/>
                                            </p:txEl>
                                          </p:spTgt>
                                        </p:tgtEl>
                                        <p:attrNameLst>
                                          <p:attrName>ppt_x</p:attrName>
                                        </p:attrNameLst>
                                      </p:cBhvr>
                                      <p:tavLst>
                                        <p:tav tm="0">
                                          <p:val>
                                            <p:strVal val="#ppt_x"/>
                                          </p:val>
                                        </p:tav>
                                        <p:tav tm="100000">
                                          <p:val>
                                            <p:strVal val="#ppt_x"/>
                                          </p:val>
                                        </p:tav>
                                      </p:tavLst>
                                    </p:anim>
                                    <p:anim calcmode="lin" valueType="num">
                                      <p:cBhvr>
                                        <p:cTn id="30" dur="500" fill="hold"/>
                                        <p:tgtEl>
                                          <p:spTgt spid="101379">
                                            <p:txEl>
                                              <p:pRg st="3" end="3"/>
                                            </p:txEl>
                                          </p:spTgt>
                                        </p:tgtEl>
                                        <p:attrNameLst>
                                          <p:attrName>ppt_y</p:attrName>
                                        </p:attrNameLst>
                                      </p:cBhvr>
                                      <p:tavLst>
                                        <p:tav tm="0">
                                          <p:val>
                                            <p:strVal val="#ppt_y-#ppt_h/2"/>
                                          </p:val>
                                        </p:tav>
                                        <p:tav tm="100000">
                                          <p:val>
                                            <p:strVal val="#ppt_y"/>
                                          </p:val>
                                        </p:tav>
                                      </p:tavLst>
                                    </p:anim>
                                    <p:anim calcmode="lin" valueType="num">
                                      <p:cBhvr>
                                        <p:cTn id="31" dur="500" fill="hold"/>
                                        <p:tgtEl>
                                          <p:spTgt spid="101379">
                                            <p:txEl>
                                              <p:pRg st="3" end="3"/>
                                            </p:txEl>
                                          </p:spTgt>
                                        </p:tgtEl>
                                        <p:attrNameLst>
                                          <p:attrName>ppt_w</p:attrName>
                                        </p:attrNameLst>
                                      </p:cBhvr>
                                      <p:tavLst>
                                        <p:tav tm="0">
                                          <p:val>
                                            <p:strVal val="#ppt_w"/>
                                          </p:val>
                                        </p:tav>
                                        <p:tav tm="100000">
                                          <p:val>
                                            <p:strVal val="#ppt_w"/>
                                          </p:val>
                                        </p:tav>
                                      </p:tavLst>
                                    </p:anim>
                                    <p:anim calcmode="lin" valueType="num">
                                      <p:cBhvr>
                                        <p:cTn id="32" dur="500" fill="hold"/>
                                        <p:tgtEl>
                                          <p:spTgt spid="101379">
                                            <p:txEl>
                                              <p:pRg st="3" end="3"/>
                                            </p:txEl>
                                          </p:spTgt>
                                        </p:tgtEl>
                                        <p:attrNameLst>
                                          <p:attrName>ppt_h</p:attrName>
                                        </p:attrNameLst>
                                      </p:cBhvr>
                                      <p:tavLst>
                                        <p:tav tm="0">
                                          <p:val>
                                            <p:fltVal val="0"/>
                                          </p:val>
                                        </p:tav>
                                        <p:tav tm="100000">
                                          <p:val>
                                            <p:strVal val="#ppt_h"/>
                                          </p:val>
                                        </p:tav>
                                      </p:tavLst>
                                    </p:anim>
                                  </p:childTnLst>
                                </p:cTn>
                              </p:par>
                              <p:par>
                                <p:cTn id="33" presetID="17" presetClass="entr" presetSubtype="1" fill="hold" grpId="0" nodeType="withEffect">
                                  <p:stCondLst>
                                    <p:cond delay="0"/>
                                  </p:stCondLst>
                                  <p:childTnLst>
                                    <p:set>
                                      <p:cBhvr>
                                        <p:cTn id="34" dur="1" fill="hold">
                                          <p:stCondLst>
                                            <p:cond delay="0"/>
                                          </p:stCondLst>
                                        </p:cTn>
                                        <p:tgtEl>
                                          <p:spTgt spid="101379">
                                            <p:txEl>
                                              <p:pRg st="4" end="4"/>
                                            </p:txEl>
                                          </p:spTgt>
                                        </p:tgtEl>
                                        <p:attrNameLst>
                                          <p:attrName>style.visibility</p:attrName>
                                        </p:attrNameLst>
                                      </p:cBhvr>
                                      <p:to>
                                        <p:strVal val="visible"/>
                                      </p:to>
                                    </p:set>
                                    <p:anim calcmode="lin" valueType="num">
                                      <p:cBhvr>
                                        <p:cTn id="35" dur="500" fill="hold"/>
                                        <p:tgtEl>
                                          <p:spTgt spid="101379">
                                            <p:txEl>
                                              <p:pRg st="4" end="4"/>
                                            </p:txEl>
                                          </p:spTgt>
                                        </p:tgtEl>
                                        <p:attrNameLst>
                                          <p:attrName>ppt_x</p:attrName>
                                        </p:attrNameLst>
                                      </p:cBhvr>
                                      <p:tavLst>
                                        <p:tav tm="0">
                                          <p:val>
                                            <p:strVal val="#ppt_x"/>
                                          </p:val>
                                        </p:tav>
                                        <p:tav tm="100000">
                                          <p:val>
                                            <p:strVal val="#ppt_x"/>
                                          </p:val>
                                        </p:tav>
                                      </p:tavLst>
                                    </p:anim>
                                    <p:anim calcmode="lin" valueType="num">
                                      <p:cBhvr>
                                        <p:cTn id="36" dur="500" fill="hold"/>
                                        <p:tgtEl>
                                          <p:spTgt spid="101379">
                                            <p:txEl>
                                              <p:pRg st="4" end="4"/>
                                            </p:txEl>
                                          </p:spTgt>
                                        </p:tgtEl>
                                        <p:attrNameLst>
                                          <p:attrName>ppt_y</p:attrName>
                                        </p:attrNameLst>
                                      </p:cBhvr>
                                      <p:tavLst>
                                        <p:tav tm="0">
                                          <p:val>
                                            <p:strVal val="#ppt_y-#ppt_h/2"/>
                                          </p:val>
                                        </p:tav>
                                        <p:tav tm="100000">
                                          <p:val>
                                            <p:strVal val="#ppt_y"/>
                                          </p:val>
                                        </p:tav>
                                      </p:tavLst>
                                    </p:anim>
                                    <p:anim calcmode="lin" valueType="num">
                                      <p:cBhvr>
                                        <p:cTn id="37" dur="500" fill="hold"/>
                                        <p:tgtEl>
                                          <p:spTgt spid="101379">
                                            <p:txEl>
                                              <p:pRg st="4" end="4"/>
                                            </p:txEl>
                                          </p:spTgt>
                                        </p:tgtEl>
                                        <p:attrNameLst>
                                          <p:attrName>ppt_w</p:attrName>
                                        </p:attrNameLst>
                                      </p:cBhvr>
                                      <p:tavLst>
                                        <p:tav tm="0">
                                          <p:val>
                                            <p:strVal val="#ppt_w"/>
                                          </p:val>
                                        </p:tav>
                                        <p:tav tm="100000">
                                          <p:val>
                                            <p:strVal val="#ppt_w"/>
                                          </p:val>
                                        </p:tav>
                                      </p:tavLst>
                                    </p:anim>
                                    <p:anim calcmode="lin" valueType="num">
                                      <p:cBhvr>
                                        <p:cTn id="38" dur="500" fill="hold"/>
                                        <p:tgtEl>
                                          <p:spTgt spid="101379">
                                            <p:txEl>
                                              <p:pRg st="4" end="4"/>
                                            </p:txEl>
                                          </p:spTgt>
                                        </p:tgtEl>
                                        <p:attrNameLst>
                                          <p:attrName>ppt_h</p:attrName>
                                        </p:attrNameLst>
                                      </p:cBhvr>
                                      <p:tavLst>
                                        <p:tav tm="0">
                                          <p:val>
                                            <p:fltVal val="0"/>
                                          </p:val>
                                        </p:tav>
                                        <p:tav tm="100000">
                                          <p:val>
                                            <p:strVal val="#ppt_h"/>
                                          </p:val>
                                        </p:tav>
                                      </p:tavLst>
                                    </p:anim>
                                  </p:childTnLst>
                                </p:cTn>
                              </p:par>
                              <p:par>
                                <p:cTn id="39" presetID="17" presetClass="entr" presetSubtype="1" fill="hold" grpId="0" nodeType="withEffect">
                                  <p:stCondLst>
                                    <p:cond delay="0"/>
                                  </p:stCondLst>
                                  <p:childTnLst>
                                    <p:set>
                                      <p:cBhvr>
                                        <p:cTn id="40" dur="1" fill="hold">
                                          <p:stCondLst>
                                            <p:cond delay="0"/>
                                          </p:stCondLst>
                                        </p:cTn>
                                        <p:tgtEl>
                                          <p:spTgt spid="101379">
                                            <p:txEl>
                                              <p:pRg st="5" end="5"/>
                                            </p:txEl>
                                          </p:spTgt>
                                        </p:tgtEl>
                                        <p:attrNameLst>
                                          <p:attrName>style.visibility</p:attrName>
                                        </p:attrNameLst>
                                      </p:cBhvr>
                                      <p:to>
                                        <p:strVal val="visible"/>
                                      </p:to>
                                    </p:set>
                                    <p:anim calcmode="lin" valueType="num">
                                      <p:cBhvr>
                                        <p:cTn id="41" dur="500" fill="hold"/>
                                        <p:tgtEl>
                                          <p:spTgt spid="101379">
                                            <p:txEl>
                                              <p:pRg st="5" end="5"/>
                                            </p:txEl>
                                          </p:spTgt>
                                        </p:tgtEl>
                                        <p:attrNameLst>
                                          <p:attrName>ppt_x</p:attrName>
                                        </p:attrNameLst>
                                      </p:cBhvr>
                                      <p:tavLst>
                                        <p:tav tm="0">
                                          <p:val>
                                            <p:strVal val="#ppt_x"/>
                                          </p:val>
                                        </p:tav>
                                        <p:tav tm="100000">
                                          <p:val>
                                            <p:strVal val="#ppt_x"/>
                                          </p:val>
                                        </p:tav>
                                      </p:tavLst>
                                    </p:anim>
                                    <p:anim calcmode="lin" valueType="num">
                                      <p:cBhvr>
                                        <p:cTn id="42" dur="500" fill="hold"/>
                                        <p:tgtEl>
                                          <p:spTgt spid="101379">
                                            <p:txEl>
                                              <p:pRg st="5" end="5"/>
                                            </p:txEl>
                                          </p:spTgt>
                                        </p:tgtEl>
                                        <p:attrNameLst>
                                          <p:attrName>ppt_y</p:attrName>
                                        </p:attrNameLst>
                                      </p:cBhvr>
                                      <p:tavLst>
                                        <p:tav tm="0">
                                          <p:val>
                                            <p:strVal val="#ppt_y-#ppt_h/2"/>
                                          </p:val>
                                        </p:tav>
                                        <p:tav tm="100000">
                                          <p:val>
                                            <p:strVal val="#ppt_y"/>
                                          </p:val>
                                        </p:tav>
                                      </p:tavLst>
                                    </p:anim>
                                    <p:anim calcmode="lin" valueType="num">
                                      <p:cBhvr>
                                        <p:cTn id="43" dur="500" fill="hold"/>
                                        <p:tgtEl>
                                          <p:spTgt spid="101379">
                                            <p:txEl>
                                              <p:pRg st="5" end="5"/>
                                            </p:txEl>
                                          </p:spTgt>
                                        </p:tgtEl>
                                        <p:attrNameLst>
                                          <p:attrName>ppt_w</p:attrName>
                                        </p:attrNameLst>
                                      </p:cBhvr>
                                      <p:tavLst>
                                        <p:tav tm="0">
                                          <p:val>
                                            <p:strVal val="#ppt_w"/>
                                          </p:val>
                                        </p:tav>
                                        <p:tav tm="100000">
                                          <p:val>
                                            <p:strVal val="#ppt_w"/>
                                          </p:val>
                                        </p:tav>
                                      </p:tavLst>
                                    </p:anim>
                                    <p:anim calcmode="lin" valueType="num">
                                      <p:cBhvr>
                                        <p:cTn id="44" dur="500" fill="hold"/>
                                        <p:tgtEl>
                                          <p:spTgt spid="101379">
                                            <p:txEl>
                                              <p:pRg st="5" end="5"/>
                                            </p:txEl>
                                          </p:spTgt>
                                        </p:tgtEl>
                                        <p:attrNameLst>
                                          <p:attrName>ppt_h</p:attrName>
                                        </p:attrNameLst>
                                      </p:cBhvr>
                                      <p:tavLst>
                                        <p:tav tm="0">
                                          <p:val>
                                            <p:fltVal val="0"/>
                                          </p:val>
                                        </p:tav>
                                        <p:tav tm="100000">
                                          <p:val>
                                            <p:strVal val="#ppt_h"/>
                                          </p:val>
                                        </p:tav>
                                      </p:tavLst>
                                    </p:anim>
                                  </p:childTnLst>
                                </p:cTn>
                              </p:par>
                              <p:par>
                                <p:cTn id="45" presetID="17" presetClass="entr" presetSubtype="1" fill="hold" grpId="0" nodeType="withEffect">
                                  <p:stCondLst>
                                    <p:cond delay="0"/>
                                  </p:stCondLst>
                                  <p:childTnLst>
                                    <p:set>
                                      <p:cBhvr>
                                        <p:cTn id="46" dur="1" fill="hold">
                                          <p:stCondLst>
                                            <p:cond delay="0"/>
                                          </p:stCondLst>
                                        </p:cTn>
                                        <p:tgtEl>
                                          <p:spTgt spid="101379">
                                            <p:txEl>
                                              <p:pRg st="6" end="6"/>
                                            </p:txEl>
                                          </p:spTgt>
                                        </p:tgtEl>
                                        <p:attrNameLst>
                                          <p:attrName>style.visibility</p:attrName>
                                        </p:attrNameLst>
                                      </p:cBhvr>
                                      <p:to>
                                        <p:strVal val="visible"/>
                                      </p:to>
                                    </p:set>
                                    <p:anim calcmode="lin" valueType="num">
                                      <p:cBhvr>
                                        <p:cTn id="47" dur="500" fill="hold"/>
                                        <p:tgtEl>
                                          <p:spTgt spid="101379">
                                            <p:txEl>
                                              <p:pRg st="6" end="6"/>
                                            </p:txEl>
                                          </p:spTgt>
                                        </p:tgtEl>
                                        <p:attrNameLst>
                                          <p:attrName>ppt_x</p:attrName>
                                        </p:attrNameLst>
                                      </p:cBhvr>
                                      <p:tavLst>
                                        <p:tav tm="0">
                                          <p:val>
                                            <p:strVal val="#ppt_x"/>
                                          </p:val>
                                        </p:tav>
                                        <p:tav tm="100000">
                                          <p:val>
                                            <p:strVal val="#ppt_x"/>
                                          </p:val>
                                        </p:tav>
                                      </p:tavLst>
                                    </p:anim>
                                    <p:anim calcmode="lin" valueType="num">
                                      <p:cBhvr>
                                        <p:cTn id="48" dur="500" fill="hold"/>
                                        <p:tgtEl>
                                          <p:spTgt spid="101379">
                                            <p:txEl>
                                              <p:pRg st="6" end="6"/>
                                            </p:txEl>
                                          </p:spTgt>
                                        </p:tgtEl>
                                        <p:attrNameLst>
                                          <p:attrName>ppt_y</p:attrName>
                                        </p:attrNameLst>
                                      </p:cBhvr>
                                      <p:tavLst>
                                        <p:tav tm="0">
                                          <p:val>
                                            <p:strVal val="#ppt_y-#ppt_h/2"/>
                                          </p:val>
                                        </p:tav>
                                        <p:tav tm="100000">
                                          <p:val>
                                            <p:strVal val="#ppt_y"/>
                                          </p:val>
                                        </p:tav>
                                      </p:tavLst>
                                    </p:anim>
                                    <p:anim calcmode="lin" valueType="num">
                                      <p:cBhvr>
                                        <p:cTn id="49" dur="500" fill="hold"/>
                                        <p:tgtEl>
                                          <p:spTgt spid="101379">
                                            <p:txEl>
                                              <p:pRg st="6" end="6"/>
                                            </p:txEl>
                                          </p:spTgt>
                                        </p:tgtEl>
                                        <p:attrNameLst>
                                          <p:attrName>ppt_w</p:attrName>
                                        </p:attrNameLst>
                                      </p:cBhvr>
                                      <p:tavLst>
                                        <p:tav tm="0">
                                          <p:val>
                                            <p:strVal val="#ppt_w"/>
                                          </p:val>
                                        </p:tav>
                                        <p:tav tm="100000">
                                          <p:val>
                                            <p:strVal val="#ppt_w"/>
                                          </p:val>
                                        </p:tav>
                                      </p:tavLst>
                                    </p:anim>
                                    <p:anim calcmode="lin" valueType="num">
                                      <p:cBhvr>
                                        <p:cTn id="50" dur="500" fill="hold"/>
                                        <p:tgtEl>
                                          <p:spTgt spid="101379">
                                            <p:txEl>
                                              <p:pRg st="6" end="6"/>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379"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smtClean="0"/>
              <a:t>COCOMO (1)</a:t>
            </a:r>
          </a:p>
        </p:txBody>
      </p:sp>
      <p:sp>
        <p:nvSpPr>
          <p:cNvPr id="13315" name="Date Placeholder 3"/>
          <p:cNvSpPr>
            <a:spLocks noGrp="1"/>
          </p:cNvSpPr>
          <p:nvPr>
            <p:ph type="dt" sz="quarter" idx="4294967295"/>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
        <p:nvSpPr>
          <p:cNvPr id="102403" name="Rectangle 3"/>
          <p:cNvSpPr>
            <a:spLocks noGrp="1" noChangeArrowheads="1"/>
          </p:cNvSpPr>
          <p:nvPr>
            <p:ph sz="quarter" idx="1"/>
          </p:nvPr>
        </p:nvSpPr>
        <p:spPr/>
        <p:txBody>
          <a:bodyPr/>
          <a:lstStyle/>
          <a:p>
            <a:pPr eaLnBrk="1" hangingPunct="1">
              <a:lnSpc>
                <a:spcPct val="90000"/>
              </a:lnSpc>
            </a:pPr>
            <a:r>
              <a:rPr lang="en-GB" altLang="en-US" smtClean="0"/>
              <a:t>COnstructive COst Model</a:t>
            </a:r>
          </a:p>
          <a:p>
            <a:pPr eaLnBrk="1" hangingPunct="1">
              <a:lnSpc>
                <a:spcPct val="90000"/>
              </a:lnSpc>
            </a:pPr>
            <a:r>
              <a:rPr lang="en-GB" altLang="en-US" smtClean="0"/>
              <a:t>Developed by Dr Barry Boehm 1981</a:t>
            </a:r>
          </a:p>
          <a:p>
            <a:pPr eaLnBrk="1" hangingPunct="1">
              <a:lnSpc>
                <a:spcPct val="90000"/>
              </a:lnSpc>
            </a:pPr>
            <a:r>
              <a:rPr lang="en-GB" altLang="en-US" smtClean="0"/>
              <a:t>Based upon data from past projects</a:t>
            </a:r>
          </a:p>
          <a:p>
            <a:pPr eaLnBrk="1" hangingPunct="1">
              <a:lnSpc>
                <a:spcPct val="90000"/>
              </a:lnSpc>
            </a:pPr>
            <a:r>
              <a:rPr lang="en-GB" altLang="en-US" smtClean="0"/>
              <a:t>Well established</a:t>
            </a:r>
          </a:p>
          <a:p>
            <a:pPr eaLnBrk="1" hangingPunct="1">
              <a:lnSpc>
                <a:spcPct val="90000"/>
              </a:lnSpc>
            </a:pPr>
            <a:r>
              <a:rPr lang="en-GB" altLang="en-US" smtClean="0"/>
              <a:t>No sophisticated mathematics</a:t>
            </a:r>
          </a:p>
          <a:p>
            <a:pPr eaLnBrk="1" hangingPunct="1">
              <a:lnSpc>
                <a:spcPct val="90000"/>
              </a:lnSpc>
            </a:pPr>
            <a:r>
              <a:rPr lang="en-GB" altLang="en-US" smtClean="0"/>
              <a:t>Objective and well defined</a:t>
            </a:r>
          </a:p>
          <a:p>
            <a:pPr eaLnBrk="1" hangingPunct="1">
              <a:lnSpc>
                <a:spcPct val="90000"/>
              </a:lnSpc>
            </a:pPr>
            <a:r>
              <a:rPr lang="en-GB" altLang="en-US" smtClean="0"/>
              <a:t>Can be calibrated to organisational needs</a:t>
            </a:r>
          </a:p>
        </p:txBody>
      </p:sp>
    </p:spTree>
    <p:extLst>
      <p:ext uri="{BB962C8B-B14F-4D97-AF65-F5344CB8AC3E}">
        <p14:creationId xmlns:p14="http://schemas.microsoft.com/office/powerpoint/2010/main" val="716827307"/>
      </p:ext>
    </p:extLst>
  </p:cSld>
  <p:clrMapOvr>
    <a:masterClrMapping/>
  </p:clrMapOvr>
  <p:transition>
    <p:blinds/>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02403">
                                            <p:txEl>
                                              <p:pRg st="0" end="0"/>
                                            </p:txEl>
                                          </p:spTgt>
                                        </p:tgtEl>
                                        <p:attrNameLst>
                                          <p:attrName>style.visibility</p:attrName>
                                        </p:attrNameLst>
                                      </p:cBhvr>
                                      <p:to>
                                        <p:strVal val="visible"/>
                                      </p:to>
                                    </p:set>
                                    <p:anim calcmode="lin" valueType="num">
                                      <p:cBhvr>
                                        <p:cTn id="7" dur="500" fill="hold"/>
                                        <p:tgtEl>
                                          <p:spTgt spid="102403">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02403">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02403">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02403">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7" presetClass="entr" presetSubtype="1" fill="hold" grpId="0" nodeType="clickEffect">
                                  <p:stCondLst>
                                    <p:cond delay="0"/>
                                  </p:stCondLst>
                                  <p:childTnLst>
                                    <p:set>
                                      <p:cBhvr>
                                        <p:cTn id="14" dur="1" fill="hold">
                                          <p:stCondLst>
                                            <p:cond delay="0"/>
                                          </p:stCondLst>
                                        </p:cTn>
                                        <p:tgtEl>
                                          <p:spTgt spid="102403">
                                            <p:txEl>
                                              <p:pRg st="1" end="1"/>
                                            </p:txEl>
                                          </p:spTgt>
                                        </p:tgtEl>
                                        <p:attrNameLst>
                                          <p:attrName>style.visibility</p:attrName>
                                        </p:attrNameLst>
                                      </p:cBhvr>
                                      <p:to>
                                        <p:strVal val="visible"/>
                                      </p:to>
                                    </p:set>
                                    <p:anim calcmode="lin" valueType="num">
                                      <p:cBhvr>
                                        <p:cTn id="15" dur="500" fill="hold"/>
                                        <p:tgtEl>
                                          <p:spTgt spid="102403">
                                            <p:txEl>
                                              <p:pRg st="1" end="1"/>
                                            </p:txEl>
                                          </p:spTgt>
                                        </p:tgtEl>
                                        <p:attrNameLst>
                                          <p:attrName>ppt_x</p:attrName>
                                        </p:attrNameLst>
                                      </p:cBhvr>
                                      <p:tavLst>
                                        <p:tav tm="0">
                                          <p:val>
                                            <p:strVal val="#ppt_x"/>
                                          </p:val>
                                        </p:tav>
                                        <p:tav tm="100000">
                                          <p:val>
                                            <p:strVal val="#ppt_x"/>
                                          </p:val>
                                        </p:tav>
                                      </p:tavLst>
                                    </p:anim>
                                    <p:anim calcmode="lin" valueType="num">
                                      <p:cBhvr>
                                        <p:cTn id="16" dur="500" fill="hold"/>
                                        <p:tgtEl>
                                          <p:spTgt spid="102403">
                                            <p:txEl>
                                              <p:pRg st="1" end="1"/>
                                            </p:txEl>
                                          </p:spTgt>
                                        </p:tgtEl>
                                        <p:attrNameLst>
                                          <p:attrName>ppt_y</p:attrName>
                                        </p:attrNameLst>
                                      </p:cBhvr>
                                      <p:tavLst>
                                        <p:tav tm="0">
                                          <p:val>
                                            <p:strVal val="#ppt_y-#ppt_h/2"/>
                                          </p:val>
                                        </p:tav>
                                        <p:tav tm="100000">
                                          <p:val>
                                            <p:strVal val="#ppt_y"/>
                                          </p:val>
                                        </p:tav>
                                      </p:tavLst>
                                    </p:anim>
                                    <p:anim calcmode="lin" valueType="num">
                                      <p:cBhvr>
                                        <p:cTn id="17" dur="500" fill="hold"/>
                                        <p:tgtEl>
                                          <p:spTgt spid="102403">
                                            <p:txEl>
                                              <p:pRg st="1" end="1"/>
                                            </p:txEl>
                                          </p:spTgt>
                                        </p:tgtEl>
                                        <p:attrNameLst>
                                          <p:attrName>ppt_w</p:attrName>
                                        </p:attrNameLst>
                                      </p:cBhvr>
                                      <p:tavLst>
                                        <p:tav tm="0">
                                          <p:val>
                                            <p:strVal val="#ppt_w"/>
                                          </p:val>
                                        </p:tav>
                                        <p:tav tm="100000">
                                          <p:val>
                                            <p:strVal val="#ppt_w"/>
                                          </p:val>
                                        </p:tav>
                                      </p:tavLst>
                                    </p:anim>
                                    <p:anim calcmode="lin" valueType="num">
                                      <p:cBhvr>
                                        <p:cTn id="18" dur="500" fill="hold"/>
                                        <p:tgtEl>
                                          <p:spTgt spid="102403">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17" presetClass="entr" presetSubtype="1" fill="hold" grpId="0" nodeType="clickEffect">
                                  <p:stCondLst>
                                    <p:cond delay="0"/>
                                  </p:stCondLst>
                                  <p:childTnLst>
                                    <p:set>
                                      <p:cBhvr>
                                        <p:cTn id="22" dur="1" fill="hold">
                                          <p:stCondLst>
                                            <p:cond delay="0"/>
                                          </p:stCondLst>
                                        </p:cTn>
                                        <p:tgtEl>
                                          <p:spTgt spid="102403">
                                            <p:txEl>
                                              <p:pRg st="2" end="2"/>
                                            </p:txEl>
                                          </p:spTgt>
                                        </p:tgtEl>
                                        <p:attrNameLst>
                                          <p:attrName>style.visibility</p:attrName>
                                        </p:attrNameLst>
                                      </p:cBhvr>
                                      <p:to>
                                        <p:strVal val="visible"/>
                                      </p:to>
                                    </p:set>
                                    <p:anim calcmode="lin" valueType="num">
                                      <p:cBhvr>
                                        <p:cTn id="23" dur="500" fill="hold"/>
                                        <p:tgtEl>
                                          <p:spTgt spid="102403">
                                            <p:txEl>
                                              <p:pRg st="2" end="2"/>
                                            </p:txEl>
                                          </p:spTgt>
                                        </p:tgtEl>
                                        <p:attrNameLst>
                                          <p:attrName>ppt_x</p:attrName>
                                        </p:attrNameLst>
                                      </p:cBhvr>
                                      <p:tavLst>
                                        <p:tav tm="0">
                                          <p:val>
                                            <p:strVal val="#ppt_x"/>
                                          </p:val>
                                        </p:tav>
                                        <p:tav tm="100000">
                                          <p:val>
                                            <p:strVal val="#ppt_x"/>
                                          </p:val>
                                        </p:tav>
                                      </p:tavLst>
                                    </p:anim>
                                    <p:anim calcmode="lin" valueType="num">
                                      <p:cBhvr>
                                        <p:cTn id="24" dur="500" fill="hold"/>
                                        <p:tgtEl>
                                          <p:spTgt spid="102403">
                                            <p:txEl>
                                              <p:pRg st="2" end="2"/>
                                            </p:txEl>
                                          </p:spTgt>
                                        </p:tgtEl>
                                        <p:attrNameLst>
                                          <p:attrName>ppt_y</p:attrName>
                                        </p:attrNameLst>
                                      </p:cBhvr>
                                      <p:tavLst>
                                        <p:tav tm="0">
                                          <p:val>
                                            <p:strVal val="#ppt_y-#ppt_h/2"/>
                                          </p:val>
                                        </p:tav>
                                        <p:tav tm="100000">
                                          <p:val>
                                            <p:strVal val="#ppt_y"/>
                                          </p:val>
                                        </p:tav>
                                      </p:tavLst>
                                    </p:anim>
                                    <p:anim calcmode="lin" valueType="num">
                                      <p:cBhvr>
                                        <p:cTn id="25" dur="500" fill="hold"/>
                                        <p:tgtEl>
                                          <p:spTgt spid="102403">
                                            <p:txEl>
                                              <p:pRg st="2" end="2"/>
                                            </p:txEl>
                                          </p:spTgt>
                                        </p:tgtEl>
                                        <p:attrNameLst>
                                          <p:attrName>ppt_w</p:attrName>
                                        </p:attrNameLst>
                                      </p:cBhvr>
                                      <p:tavLst>
                                        <p:tav tm="0">
                                          <p:val>
                                            <p:strVal val="#ppt_w"/>
                                          </p:val>
                                        </p:tav>
                                        <p:tav tm="100000">
                                          <p:val>
                                            <p:strVal val="#ppt_w"/>
                                          </p:val>
                                        </p:tav>
                                      </p:tavLst>
                                    </p:anim>
                                    <p:anim calcmode="lin" valueType="num">
                                      <p:cBhvr>
                                        <p:cTn id="26" dur="500" fill="hold"/>
                                        <p:tgtEl>
                                          <p:spTgt spid="102403">
                                            <p:txEl>
                                              <p:pRg st="2" end="2"/>
                                            </p:txEl>
                                          </p:spTgt>
                                        </p:tgtEl>
                                        <p:attrNameLst>
                                          <p:attrName>ppt_h</p:attrName>
                                        </p:attrNameLst>
                                      </p:cBhvr>
                                      <p:tavLst>
                                        <p:tav tm="0">
                                          <p:val>
                                            <p:fltVal val="0"/>
                                          </p:val>
                                        </p:tav>
                                        <p:tav tm="100000">
                                          <p:val>
                                            <p:strVal val="#ppt_h"/>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17" presetClass="entr" presetSubtype="1" fill="hold" grpId="0" nodeType="clickEffect">
                                  <p:stCondLst>
                                    <p:cond delay="0"/>
                                  </p:stCondLst>
                                  <p:childTnLst>
                                    <p:set>
                                      <p:cBhvr>
                                        <p:cTn id="30" dur="1" fill="hold">
                                          <p:stCondLst>
                                            <p:cond delay="0"/>
                                          </p:stCondLst>
                                        </p:cTn>
                                        <p:tgtEl>
                                          <p:spTgt spid="102403">
                                            <p:txEl>
                                              <p:pRg st="3" end="3"/>
                                            </p:txEl>
                                          </p:spTgt>
                                        </p:tgtEl>
                                        <p:attrNameLst>
                                          <p:attrName>style.visibility</p:attrName>
                                        </p:attrNameLst>
                                      </p:cBhvr>
                                      <p:to>
                                        <p:strVal val="visible"/>
                                      </p:to>
                                    </p:set>
                                    <p:anim calcmode="lin" valueType="num">
                                      <p:cBhvr>
                                        <p:cTn id="31" dur="500" fill="hold"/>
                                        <p:tgtEl>
                                          <p:spTgt spid="102403">
                                            <p:txEl>
                                              <p:pRg st="3" end="3"/>
                                            </p:txEl>
                                          </p:spTgt>
                                        </p:tgtEl>
                                        <p:attrNameLst>
                                          <p:attrName>ppt_x</p:attrName>
                                        </p:attrNameLst>
                                      </p:cBhvr>
                                      <p:tavLst>
                                        <p:tav tm="0">
                                          <p:val>
                                            <p:strVal val="#ppt_x"/>
                                          </p:val>
                                        </p:tav>
                                        <p:tav tm="100000">
                                          <p:val>
                                            <p:strVal val="#ppt_x"/>
                                          </p:val>
                                        </p:tav>
                                      </p:tavLst>
                                    </p:anim>
                                    <p:anim calcmode="lin" valueType="num">
                                      <p:cBhvr>
                                        <p:cTn id="32" dur="500" fill="hold"/>
                                        <p:tgtEl>
                                          <p:spTgt spid="102403">
                                            <p:txEl>
                                              <p:pRg st="3" end="3"/>
                                            </p:txEl>
                                          </p:spTgt>
                                        </p:tgtEl>
                                        <p:attrNameLst>
                                          <p:attrName>ppt_y</p:attrName>
                                        </p:attrNameLst>
                                      </p:cBhvr>
                                      <p:tavLst>
                                        <p:tav tm="0">
                                          <p:val>
                                            <p:strVal val="#ppt_y-#ppt_h/2"/>
                                          </p:val>
                                        </p:tav>
                                        <p:tav tm="100000">
                                          <p:val>
                                            <p:strVal val="#ppt_y"/>
                                          </p:val>
                                        </p:tav>
                                      </p:tavLst>
                                    </p:anim>
                                    <p:anim calcmode="lin" valueType="num">
                                      <p:cBhvr>
                                        <p:cTn id="33" dur="500" fill="hold"/>
                                        <p:tgtEl>
                                          <p:spTgt spid="102403">
                                            <p:txEl>
                                              <p:pRg st="3" end="3"/>
                                            </p:txEl>
                                          </p:spTgt>
                                        </p:tgtEl>
                                        <p:attrNameLst>
                                          <p:attrName>ppt_w</p:attrName>
                                        </p:attrNameLst>
                                      </p:cBhvr>
                                      <p:tavLst>
                                        <p:tav tm="0">
                                          <p:val>
                                            <p:strVal val="#ppt_w"/>
                                          </p:val>
                                        </p:tav>
                                        <p:tav tm="100000">
                                          <p:val>
                                            <p:strVal val="#ppt_w"/>
                                          </p:val>
                                        </p:tav>
                                      </p:tavLst>
                                    </p:anim>
                                    <p:anim calcmode="lin" valueType="num">
                                      <p:cBhvr>
                                        <p:cTn id="34" dur="500" fill="hold"/>
                                        <p:tgtEl>
                                          <p:spTgt spid="102403">
                                            <p:txEl>
                                              <p:pRg st="3" end="3"/>
                                            </p:txEl>
                                          </p:spTgt>
                                        </p:tgtEl>
                                        <p:attrNameLst>
                                          <p:attrName>ppt_h</p:attrName>
                                        </p:attrNameLst>
                                      </p:cBhvr>
                                      <p:tavLst>
                                        <p:tav tm="0">
                                          <p:val>
                                            <p:fltVal val="0"/>
                                          </p:val>
                                        </p:tav>
                                        <p:tav tm="100000">
                                          <p:val>
                                            <p:strVal val="#ppt_h"/>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17" presetClass="entr" presetSubtype="1" fill="hold" grpId="0" nodeType="clickEffect">
                                  <p:stCondLst>
                                    <p:cond delay="0"/>
                                  </p:stCondLst>
                                  <p:childTnLst>
                                    <p:set>
                                      <p:cBhvr>
                                        <p:cTn id="38" dur="1" fill="hold">
                                          <p:stCondLst>
                                            <p:cond delay="0"/>
                                          </p:stCondLst>
                                        </p:cTn>
                                        <p:tgtEl>
                                          <p:spTgt spid="102403">
                                            <p:txEl>
                                              <p:pRg st="4" end="4"/>
                                            </p:txEl>
                                          </p:spTgt>
                                        </p:tgtEl>
                                        <p:attrNameLst>
                                          <p:attrName>style.visibility</p:attrName>
                                        </p:attrNameLst>
                                      </p:cBhvr>
                                      <p:to>
                                        <p:strVal val="visible"/>
                                      </p:to>
                                    </p:set>
                                    <p:anim calcmode="lin" valueType="num">
                                      <p:cBhvr>
                                        <p:cTn id="39" dur="500" fill="hold"/>
                                        <p:tgtEl>
                                          <p:spTgt spid="102403">
                                            <p:txEl>
                                              <p:pRg st="4" end="4"/>
                                            </p:txEl>
                                          </p:spTgt>
                                        </p:tgtEl>
                                        <p:attrNameLst>
                                          <p:attrName>ppt_x</p:attrName>
                                        </p:attrNameLst>
                                      </p:cBhvr>
                                      <p:tavLst>
                                        <p:tav tm="0">
                                          <p:val>
                                            <p:strVal val="#ppt_x"/>
                                          </p:val>
                                        </p:tav>
                                        <p:tav tm="100000">
                                          <p:val>
                                            <p:strVal val="#ppt_x"/>
                                          </p:val>
                                        </p:tav>
                                      </p:tavLst>
                                    </p:anim>
                                    <p:anim calcmode="lin" valueType="num">
                                      <p:cBhvr>
                                        <p:cTn id="40" dur="500" fill="hold"/>
                                        <p:tgtEl>
                                          <p:spTgt spid="102403">
                                            <p:txEl>
                                              <p:pRg st="4" end="4"/>
                                            </p:txEl>
                                          </p:spTgt>
                                        </p:tgtEl>
                                        <p:attrNameLst>
                                          <p:attrName>ppt_y</p:attrName>
                                        </p:attrNameLst>
                                      </p:cBhvr>
                                      <p:tavLst>
                                        <p:tav tm="0">
                                          <p:val>
                                            <p:strVal val="#ppt_y-#ppt_h/2"/>
                                          </p:val>
                                        </p:tav>
                                        <p:tav tm="100000">
                                          <p:val>
                                            <p:strVal val="#ppt_y"/>
                                          </p:val>
                                        </p:tav>
                                      </p:tavLst>
                                    </p:anim>
                                    <p:anim calcmode="lin" valueType="num">
                                      <p:cBhvr>
                                        <p:cTn id="41" dur="500" fill="hold"/>
                                        <p:tgtEl>
                                          <p:spTgt spid="102403">
                                            <p:txEl>
                                              <p:pRg st="4" end="4"/>
                                            </p:txEl>
                                          </p:spTgt>
                                        </p:tgtEl>
                                        <p:attrNameLst>
                                          <p:attrName>ppt_w</p:attrName>
                                        </p:attrNameLst>
                                      </p:cBhvr>
                                      <p:tavLst>
                                        <p:tav tm="0">
                                          <p:val>
                                            <p:strVal val="#ppt_w"/>
                                          </p:val>
                                        </p:tav>
                                        <p:tav tm="100000">
                                          <p:val>
                                            <p:strVal val="#ppt_w"/>
                                          </p:val>
                                        </p:tav>
                                      </p:tavLst>
                                    </p:anim>
                                    <p:anim calcmode="lin" valueType="num">
                                      <p:cBhvr>
                                        <p:cTn id="42" dur="500" fill="hold"/>
                                        <p:tgtEl>
                                          <p:spTgt spid="102403">
                                            <p:txEl>
                                              <p:pRg st="4" end="4"/>
                                            </p:txEl>
                                          </p:spTgt>
                                        </p:tgtEl>
                                        <p:attrNameLst>
                                          <p:attrName>ppt_h</p:attrName>
                                        </p:attrNameLst>
                                      </p:cBhvr>
                                      <p:tavLst>
                                        <p:tav tm="0">
                                          <p:val>
                                            <p:fltVal val="0"/>
                                          </p:val>
                                        </p:tav>
                                        <p:tav tm="100000">
                                          <p:val>
                                            <p:strVal val="#ppt_h"/>
                                          </p:val>
                                        </p:tav>
                                      </p:tavLst>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17" presetClass="entr" presetSubtype="1" fill="hold" grpId="0" nodeType="clickEffect">
                                  <p:stCondLst>
                                    <p:cond delay="0"/>
                                  </p:stCondLst>
                                  <p:childTnLst>
                                    <p:set>
                                      <p:cBhvr>
                                        <p:cTn id="46" dur="1" fill="hold">
                                          <p:stCondLst>
                                            <p:cond delay="0"/>
                                          </p:stCondLst>
                                        </p:cTn>
                                        <p:tgtEl>
                                          <p:spTgt spid="102403">
                                            <p:txEl>
                                              <p:pRg st="5" end="5"/>
                                            </p:txEl>
                                          </p:spTgt>
                                        </p:tgtEl>
                                        <p:attrNameLst>
                                          <p:attrName>style.visibility</p:attrName>
                                        </p:attrNameLst>
                                      </p:cBhvr>
                                      <p:to>
                                        <p:strVal val="visible"/>
                                      </p:to>
                                    </p:set>
                                    <p:anim calcmode="lin" valueType="num">
                                      <p:cBhvr>
                                        <p:cTn id="47" dur="500" fill="hold"/>
                                        <p:tgtEl>
                                          <p:spTgt spid="102403">
                                            <p:txEl>
                                              <p:pRg st="5" end="5"/>
                                            </p:txEl>
                                          </p:spTgt>
                                        </p:tgtEl>
                                        <p:attrNameLst>
                                          <p:attrName>ppt_x</p:attrName>
                                        </p:attrNameLst>
                                      </p:cBhvr>
                                      <p:tavLst>
                                        <p:tav tm="0">
                                          <p:val>
                                            <p:strVal val="#ppt_x"/>
                                          </p:val>
                                        </p:tav>
                                        <p:tav tm="100000">
                                          <p:val>
                                            <p:strVal val="#ppt_x"/>
                                          </p:val>
                                        </p:tav>
                                      </p:tavLst>
                                    </p:anim>
                                    <p:anim calcmode="lin" valueType="num">
                                      <p:cBhvr>
                                        <p:cTn id="48" dur="500" fill="hold"/>
                                        <p:tgtEl>
                                          <p:spTgt spid="102403">
                                            <p:txEl>
                                              <p:pRg st="5" end="5"/>
                                            </p:txEl>
                                          </p:spTgt>
                                        </p:tgtEl>
                                        <p:attrNameLst>
                                          <p:attrName>ppt_y</p:attrName>
                                        </p:attrNameLst>
                                      </p:cBhvr>
                                      <p:tavLst>
                                        <p:tav tm="0">
                                          <p:val>
                                            <p:strVal val="#ppt_y-#ppt_h/2"/>
                                          </p:val>
                                        </p:tav>
                                        <p:tav tm="100000">
                                          <p:val>
                                            <p:strVal val="#ppt_y"/>
                                          </p:val>
                                        </p:tav>
                                      </p:tavLst>
                                    </p:anim>
                                    <p:anim calcmode="lin" valueType="num">
                                      <p:cBhvr>
                                        <p:cTn id="49" dur="500" fill="hold"/>
                                        <p:tgtEl>
                                          <p:spTgt spid="102403">
                                            <p:txEl>
                                              <p:pRg st="5" end="5"/>
                                            </p:txEl>
                                          </p:spTgt>
                                        </p:tgtEl>
                                        <p:attrNameLst>
                                          <p:attrName>ppt_w</p:attrName>
                                        </p:attrNameLst>
                                      </p:cBhvr>
                                      <p:tavLst>
                                        <p:tav tm="0">
                                          <p:val>
                                            <p:strVal val="#ppt_w"/>
                                          </p:val>
                                        </p:tav>
                                        <p:tav tm="100000">
                                          <p:val>
                                            <p:strVal val="#ppt_w"/>
                                          </p:val>
                                        </p:tav>
                                      </p:tavLst>
                                    </p:anim>
                                    <p:anim calcmode="lin" valueType="num">
                                      <p:cBhvr>
                                        <p:cTn id="50" dur="500" fill="hold"/>
                                        <p:tgtEl>
                                          <p:spTgt spid="102403">
                                            <p:txEl>
                                              <p:pRg st="5" end="5"/>
                                            </p:txEl>
                                          </p:spTgt>
                                        </p:tgtEl>
                                        <p:attrNameLst>
                                          <p:attrName>ppt_h</p:attrName>
                                        </p:attrNameLst>
                                      </p:cBhvr>
                                      <p:tavLst>
                                        <p:tav tm="0">
                                          <p:val>
                                            <p:fltVal val="0"/>
                                          </p:val>
                                        </p:tav>
                                        <p:tav tm="100000">
                                          <p:val>
                                            <p:strVal val="#ppt_h"/>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17" presetClass="entr" presetSubtype="1" fill="hold" grpId="0" nodeType="clickEffect">
                                  <p:stCondLst>
                                    <p:cond delay="0"/>
                                  </p:stCondLst>
                                  <p:childTnLst>
                                    <p:set>
                                      <p:cBhvr>
                                        <p:cTn id="54" dur="1" fill="hold">
                                          <p:stCondLst>
                                            <p:cond delay="0"/>
                                          </p:stCondLst>
                                        </p:cTn>
                                        <p:tgtEl>
                                          <p:spTgt spid="102403">
                                            <p:txEl>
                                              <p:pRg st="6" end="6"/>
                                            </p:txEl>
                                          </p:spTgt>
                                        </p:tgtEl>
                                        <p:attrNameLst>
                                          <p:attrName>style.visibility</p:attrName>
                                        </p:attrNameLst>
                                      </p:cBhvr>
                                      <p:to>
                                        <p:strVal val="visible"/>
                                      </p:to>
                                    </p:set>
                                    <p:anim calcmode="lin" valueType="num">
                                      <p:cBhvr>
                                        <p:cTn id="55" dur="500" fill="hold"/>
                                        <p:tgtEl>
                                          <p:spTgt spid="102403">
                                            <p:txEl>
                                              <p:pRg st="6" end="6"/>
                                            </p:txEl>
                                          </p:spTgt>
                                        </p:tgtEl>
                                        <p:attrNameLst>
                                          <p:attrName>ppt_x</p:attrName>
                                        </p:attrNameLst>
                                      </p:cBhvr>
                                      <p:tavLst>
                                        <p:tav tm="0">
                                          <p:val>
                                            <p:strVal val="#ppt_x"/>
                                          </p:val>
                                        </p:tav>
                                        <p:tav tm="100000">
                                          <p:val>
                                            <p:strVal val="#ppt_x"/>
                                          </p:val>
                                        </p:tav>
                                      </p:tavLst>
                                    </p:anim>
                                    <p:anim calcmode="lin" valueType="num">
                                      <p:cBhvr>
                                        <p:cTn id="56" dur="500" fill="hold"/>
                                        <p:tgtEl>
                                          <p:spTgt spid="102403">
                                            <p:txEl>
                                              <p:pRg st="6" end="6"/>
                                            </p:txEl>
                                          </p:spTgt>
                                        </p:tgtEl>
                                        <p:attrNameLst>
                                          <p:attrName>ppt_y</p:attrName>
                                        </p:attrNameLst>
                                      </p:cBhvr>
                                      <p:tavLst>
                                        <p:tav tm="0">
                                          <p:val>
                                            <p:strVal val="#ppt_y-#ppt_h/2"/>
                                          </p:val>
                                        </p:tav>
                                        <p:tav tm="100000">
                                          <p:val>
                                            <p:strVal val="#ppt_y"/>
                                          </p:val>
                                        </p:tav>
                                      </p:tavLst>
                                    </p:anim>
                                    <p:anim calcmode="lin" valueType="num">
                                      <p:cBhvr>
                                        <p:cTn id="57" dur="500" fill="hold"/>
                                        <p:tgtEl>
                                          <p:spTgt spid="102403">
                                            <p:txEl>
                                              <p:pRg st="6" end="6"/>
                                            </p:txEl>
                                          </p:spTgt>
                                        </p:tgtEl>
                                        <p:attrNameLst>
                                          <p:attrName>ppt_w</p:attrName>
                                        </p:attrNameLst>
                                      </p:cBhvr>
                                      <p:tavLst>
                                        <p:tav tm="0">
                                          <p:val>
                                            <p:strVal val="#ppt_w"/>
                                          </p:val>
                                        </p:tav>
                                        <p:tav tm="100000">
                                          <p:val>
                                            <p:strVal val="#ppt_w"/>
                                          </p:val>
                                        </p:tav>
                                      </p:tavLst>
                                    </p:anim>
                                    <p:anim calcmode="lin" valueType="num">
                                      <p:cBhvr>
                                        <p:cTn id="58" dur="500" fill="hold"/>
                                        <p:tgtEl>
                                          <p:spTgt spid="102403">
                                            <p:txEl>
                                              <p:pRg st="6" end="6"/>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03"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smtClean="0"/>
              <a:t>COCOMO (2)</a:t>
            </a:r>
          </a:p>
        </p:txBody>
      </p:sp>
      <p:sp>
        <p:nvSpPr>
          <p:cNvPr id="14339" name="Date Placeholder 3"/>
          <p:cNvSpPr>
            <a:spLocks noGrp="1"/>
          </p:cNvSpPr>
          <p:nvPr>
            <p:ph type="dt" sz="quarter" idx="4294967295"/>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
        <p:nvSpPr>
          <p:cNvPr id="108547" name="Rectangle 3"/>
          <p:cNvSpPr>
            <a:spLocks noGrp="1" noChangeArrowheads="1"/>
          </p:cNvSpPr>
          <p:nvPr>
            <p:ph sz="quarter" idx="1"/>
          </p:nvPr>
        </p:nvSpPr>
        <p:spPr/>
        <p:txBody>
          <a:bodyPr/>
          <a:lstStyle/>
          <a:p>
            <a:pPr eaLnBrk="1" hangingPunct="1"/>
            <a:r>
              <a:rPr lang="en-GB" altLang="en-US" smtClean="0"/>
              <a:t>Effort estimate based upon number of Delivered Source Instructions</a:t>
            </a:r>
          </a:p>
          <a:p>
            <a:pPr eaLnBrk="1" hangingPunct="1"/>
            <a:r>
              <a:rPr lang="en-GB" altLang="en-US" smtClean="0"/>
              <a:t>Has a Basic formula</a:t>
            </a:r>
          </a:p>
          <a:p>
            <a:pPr lvl="1" eaLnBrk="1" hangingPunct="1">
              <a:buFont typeface="Wingdings" pitchFamily="2" charset="2"/>
              <a:buNone/>
            </a:pPr>
            <a:r>
              <a:rPr lang="en-GB" altLang="en-US" smtClean="0"/>
              <a:t>     </a:t>
            </a:r>
            <a:r>
              <a:rPr lang="en-GB" altLang="en-US" sz="3200" smtClean="0"/>
              <a:t>E = a (KDSI) </a:t>
            </a:r>
            <a:r>
              <a:rPr lang="en-GB" altLang="en-US" sz="3200" b="1" baseline="30000" smtClean="0"/>
              <a:t>b</a:t>
            </a:r>
          </a:p>
          <a:p>
            <a:pPr lvl="1" eaLnBrk="1" hangingPunct="1">
              <a:buFont typeface="Wingdings" pitchFamily="2" charset="2"/>
              <a:buNone/>
            </a:pPr>
            <a:endParaRPr lang="en-GB" altLang="en-US" sz="3200" b="1" baseline="30000" smtClean="0"/>
          </a:p>
          <a:p>
            <a:pPr lvl="1" eaLnBrk="1" hangingPunct="1">
              <a:buFont typeface="Wingdings" pitchFamily="2" charset="2"/>
              <a:buNone/>
            </a:pPr>
            <a:r>
              <a:rPr lang="en-GB" altLang="en-US" sz="3200" b="1" baseline="30000" smtClean="0"/>
              <a:t>a and b are constants</a:t>
            </a:r>
          </a:p>
          <a:p>
            <a:pPr lvl="1" eaLnBrk="1" hangingPunct="1">
              <a:buFont typeface="Wingdings" pitchFamily="2" charset="2"/>
              <a:buNone/>
            </a:pPr>
            <a:r>
              <a:rPr lang="en-GB" altLang="en-US" sz="3200" b="1" baseline="30000" smtClean="0"/>
              <a:t>E is nominal estimated effort</a:t>
            </a:r>
          </a:p>
          <a:p>
            <a:pPr lvl="1" eaLnBrk="1" hangingPunct="1">
              <a:buFont typeface="Wingdings" pitchFamily="2" charset="2"/>
              <a:buNone/>
            </a:pPr>
            <a:r>
              <a:rPr lang="en-GB" altLang="en-US" sz="3200" b="1" baseline="30000" smtClean="0"/>
              <a:t>KDSI - thousands of Delivered Source Instructions</a:t>
            </a:r>
          </a:p>
          <a:p>
            <a:pPr lvl="1" eaLnBrk="1" hangingPunct="1">
              <a:buFont typeface="Wingdings" pitchFamily="2" charset="2"/>
              <a:buNone/>
            </a:pPr>
            <a:endParaRPr lang="en-GB" altLang="en-US" sz="3200" smtClean="0"/>
          </a:p>
        </p:txBody>
      </p:sp>
    </p:spTree>
    <p:extLst>
      <p:ext uri="{BB962C8B-B14F-4D97-AF65-F5344CB8AC3E}">
        <p14:creationId xmlns:p14="http://schemas.microsoft.com/office/powerpoint/2010/main" val="1546429457"/>
      </p:ext>
    </p:extLst>
  </p:cSld>
  <p:clrMapOvr>
    <a:masterClrMapping/>
  </p:clrMapOvr>
  <p:transition>
    <p:blinds/>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08547">
                                            <p:txEl>
                                              <p:pRg st="0" end="0"/>
                                            </p:txEl>
                                          </p:spTgt>
                                        </p:tgtEl>
                                        <p:attrNameLst>
                                          <p:attrName>style.visibility</p:attrName>
                                        </p:attrNameLst>
                                      </p:cBhvr>
                                      <p:to>
                                        <p:strVal val="visible"/>
                                      </p:to>
                                    </p:set>
                                    <p:anim calcmode="lin" valueType="num">
                                      <p:cBhvr>
                                        <p:cTn id="7" dur="500" fill="hold"/>
                                        <p:tgtEl>
                                          <p:spTgt spid="108547">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08547">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08547">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08547">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7" presetClass="entr" presetSubtype="1" fill="hold" grpId="0" nodeType="clickEffect">
                                  <p:stCondLst>
                                    <p:cond delay="0"/>
                                  </p:stCondLst>
                                  <p:childTnLst>
                                    <p:set>
                                      <p:cBhvr>
                                        <p:cTn id="14" dur="1" fill="hold">
                                          <p:stCondLst>
                                            <p:cond delay="0"/>
                                          </p:stCondLst>
                                        </p:cTn>
                                        <p:tgtEl>
                                          <p:spTgt spid="108547">
                                            <p:txEl>
                                              <p:pRg st="1" end="1"/>
                                            </p:txEl>
                                          </p:spTgt>
                                        </p:tgtEl>
                                        <p:attrNameLst>
                                          <p:attrName>style.visibility</p:attrName>
                                        </p:attrNameLst>
                                      </p:cBhvr>
                                      <p:to>
                                        <p:strVal val="visible"/>
                                      </p:to>
                                    </p:set>
                                    <p:anim calcmode="lin" valueType="num">
                                      <p:cBhvr>
                                        <p:cTn id="15" dur="500" fill="hold"/>
                                        <p:tgtEl>
                                          <p:spTgt spid="108547">
                                            <p:txEl>
                                              <p:pRg st="1" end="1"/>
                                            </p:txEl>
                                          </p:spTgt>
                                        </p:tgtEl>
                                        <p:attrNameLst>
                                          <p:attrName>ppt_x</p:attrName>
                                        </p:attrNameLst>
                                      </p:cBhvr>
                                      <p:tavLst>
                                        <p:tav tm="0">
                                          <p:val>
                                            <p:strVal val="#ppt_x"/>
                                          </p:val>
                                        </p:tav>
                                        <p:tav tm="100000">
                                          <p:val>
                                            <p:strVal val="#ppt_x"/>
                                          </p:val>
                                        </p:tav>
                                      </p:tavLst>
                                    </p:anim>
                                    <p:anim calcmode="lin" valueType="num">
                                      <p:cBhvr>
                                        <p:cTn id="16" dur="500" fill="hold"/>
                                        <p:tgtEl>
                                          <p:spTgt spid="108547">
                                            <p:txEl>
                                              <p:pRg st="1" end="1"/>
                                            </p:txEl>
                                          </p:spTgt>
                                        </p:tgtEl>
                                        <p:attrNameLst>
                                          <p:attrName>ppt_y</p:attrName>
                                        </p:attrNameLst>
                                      </p:cBhvr>
                                      <p:tavLst>
                                        <p:tav tm="0">
                                          <p:val>
                                            <p:strVal val="#ppt_y-#ppt_h/2"/>
                                          </p:val>
                                        </p:tav>
                                        <p:tav tm="100000">
                                          <p:val>
                                            <p:strVal val="#ppt_y"/>
                                          </p:val>
                                        </p:tav>
                                      </p:tavLst>
                                    </p:anim>
                                    <p:anim calcmode="lin" valueType="num">
                                      <p:cBhvr>
                                        <p:cTn id="17" dur="500" fill="hold"/>
                                        <p:tgtEl>
                                          <p:spTgt spid="108547">
                                            <p:txEl>
                                              <p:pRg st="1" end="1"/>
                                            </p:txEl>
                                          </p:spTgt>
                                        </p:tgtEl>
                                        <p:attrNameLst>
                                          <p:attrName>ppt_w</p:attrName>
                                        </p:attrNameLst>
                                      </p:cBhvr>
                                      <p:tavLst>
                                        <p:tav tm="0">
                                          <p:val>
                                            <p:strVal val="#ppt_w"/>
                                          </p:val>
                                        </p:tav>
                                        <p:tav tm="100000">
                                          <p:val>
                                            <p:strVal val="#ppt_w"/>
                                          </p:val>
                                        </p:tav>
                                      </p:tavLst>
                                    </p:anim>
                                    <p:anim calcmode="lin" valueType="num">
                                      <p:cBhvr>
                                        <p:cTn id="18" dur="500" fill="hold"/>
                                        <p:tgtEl>
                                          <p:spTgt spid="108547">
                                            <p:txEl>
                                              <p:pRg st="1" end="1"/>
                                            </p:txEl>
                                          </p:spTgt>
                                        </p:tgtEl>
                                        <p:attrNameLst>
                                          <p:attrName>ppt_h</p:attrName>
                                        </p:attrNameLst>
                                      </p:cBhvr>
                                      <p:tavLst>
                                        <p:tav tm="0">
                                          <p:val>
                                            <p:fltVal val="0"/>
                                          </p:val>
                                        </p:tav>
                                        <p:tav tm="100000">
                                          <p:val>
                                            <p:strVal val="#ppt_h"/>
                                          </p:val>
                                        </p:tav>
                                      </p:tavLst>
                                    </p:anim>
                                  </p:childTnLst>
                                </p:cTn>
                              </p:par>
                              <p:par>
                                <p:cTn id="19" presetID="17" presetClass="entr" presetSubtype="1" fill="hold" grpId="0" nodeType="withEffect">
                                  <p:stCondLst>
                                    <p:cond delay="0"/>
                                  </p:stCondLst>
                                  <p:childTnLst>
                                    <p:set>
                                      <p:cBhvr>
                                        <p:cTn id="20" dur="1" fill="hold">
                                          <p:stCondLst>
                                            <p:cond delay="0"/>
                                          </p:stCondLst>
                                        </p:cTn>
                                        <p:tgtEl>
                                          <p:spTgt spid="108547">
                                            <p:txEl>
                                              <p:pRg st="2" end="2"/>
                                            </p:txEl>
                                          </p:spTgt>
                                        </p:tgtEl>
                                        <p:attrNameLst>
                                          <p:attrName>style.visibility</p:attrName>
                                        </p:attrNameLst>
                                      </p:cBhvr>
                                      <p:to>
                                        <p:strVal val="visible"/>
                                      </p:to>
                                    </p:set>
                                    <p:anim calcmode="lin" valueType="num">
                                      <p:cBhvr>
                                        <p:cTn id="21" dur="500" fill="hold"/>
                                        <p:tgtEl>
                                          <p:spTgt spid="108547">
                                            <p:txEl>
                                              <p:pRg st="2" end="2"/>
                                            </p:txEl>
                                          </p:spTgt>
                                        </p:tgtEl>
                                        <p:attrNameLst>
                                          <p:attrName>ppt_x</p:attrName>
                                        </p:attrNameLst>
                                      </p:cBhvr>
                                      <p:tavLst>
                                        <p:tav tm="0">
                                          <p:val>
                                            <p:strVal val="#ppt_x"/>
                                          </p:val>
                                        </p:tav>
                                        <p:tav tm="100000">
                                          <p:val>
                                            <p:strVal val="#ppt_x"/>
                                          </p:val>
                                        </p:tav>
                                      </p:tavLst>
                                    </p:anim>
                                    <p:anim calcmode="lin" valueType="num">
                                      <p:cBhvr>
                                        <p:cTn id="22" dur="500" fill="hold"/>
                                        <p:tgtEl>
                                          <p:spTgt spid="108547">
                                            <p:txEl>
                                              <p:pRg st="2" end="2"/>
                                            </p:txEl>
                                          </p:spTgt>
                                        </p:tgtEl>
                                        <p:attrNameLst>
                                          <p:attrName>ppt_y</p:attrName>
                                        </p:attrNameLst>
                                      </p:cBhvr>
                                      <p:tavLst>
                                        <p:tav tm="0">
                                          <p:val>
                                            <p:strVal val="#ppt_y-#ppt_h/2"/>
                                          </p:val>
                                        </p:tav>
                                        <p:tav tm="100000">
                                          <p:val>
                                            <p:strVal val="#ppt_y"/>
                                          </p:val>
                                        </p:tav>
                                      </p:tavLst>
                                    </p:anim>
                                    <p:anim calcmode="lin" valueType="num">
                                      <p:cBhvr>
                                        <p:cTn id="23" dur="500" fill="hold"/>
                                        <p:tgtEl>
                                          <p:spTgt spid="108547">
                                            <p:txEl>
                                              <p:pRg st="2" end="2"/>
                                            </p:txEl>
                                          </p:spTgt>
                                        </p:tgtEl>
                                        <p:attrNameLst>
                                          <p:attrName>ppt_w</p:attrName>
                                        </p:attrNameLst>
                                      </p:cBhvr>
                                      <p:tavLst>
                                        <p:tav tm="0">
                                          <p:val>
                                            <p:strVal val="#ppt_w"/>
                                          </p:val>
                                        </p:tav>
                                        <p:tav tm="100000">
                                          <p:val>
                                            <p:strVal val="#ppt_w"/>
                                          </p:val>
                                        </p:tav>
                                      </p:tavLst>
                                    </p:anim>
                                    <p:anim calcmode="lin" valueType="num">
                                      <p:cBhvr>
                                        <p:cTn id="24" dur="500" fill="hold"/>
                                        <p:tgtEl>
                                          <p:spTgt spid="108547">
                                            <p:txEl>
                                              <p:pRg st="2" end="2"/>
                                            </p:txEl>
                                          </p:spTgt>
                                        </p:tgtEl>
                                        <p:attrNameLst>
                                          <p:attrName>ppt_h</p:attrName>
                                        </p:attrNameLst>
                                      </p:cBhvr>
                                      <p:tavLst>
                                        <p:tav tm="0">
                                          <p:val>
                                            <p:fltVal val="0"/>
                                          </p:val>
                                        </p:tav>
                                        <p:tav tm="100000">
                                          <p:val>
                                            <p:strVal val="#ppt_h"/>
                                          </p:val>
                                        </p:tav>
                                      </p:tavLst>
                                    </p:anim>
                                  </p:childTnLst>
                                </p:cTn>
                              </p:par>
                              <p:par>
                                <p:cTn id="25" presetID="17" presetClass="entr" presetSubtype="1" fill="hold" grpId="0" nodeType="withEffect">
                                  <p:stCondLst>
                                    <p:cond delay="0"/>
                                  </p:stCondLst>
                                  <p:childTnLst>
                                    <p:set>
                                      <p:cBhvr>
                                        <p:cTn id="26" dur="1" fill="hold">
                                          <p:stCondLst>
                                            <p:cond delay="0"/>
                                          </p:stCondLst>
                                        </p:cTn>
                                        <p:tgtEl>
                                          <p:spTgt spid="108547">
                                            <p:txEl>
                                              <p:pRg st="4" end="4"/>
                                            </p:txEl>
                                          </p:spTgt>
                                        </p:tgtEl>
                                        <p:attrNameLst>
                                          <p:attrName>style.visibility</p:attrName>
                                        </p:attrNameLst>
                                      </p:cBhvr>
                                      <p:to>
                                        <p:strVal val="visible"/>
                                      </p:to>
                                    </p:set>
                                    <p:anim calcmode="lin" valueType="num">
                                      <p:cBhvr>
                                        <p:cTn id="27" dur="500" fill="hold"/>
                                        <p:tgtEl>
                                          <p:spTgt spid="108547">
                                            <p:txEl>
                                              <p:pRg st="4" end="4"/>
                                            </p:txEl>
                                          </p:spTgt>
                                        </p:tgtEl>
                                        <p:attrNameLst>
                                          <p:attrName>ppt_x</p:attrName>
                                        </p:attrNameLst>
                                      </p:cBhvr>
                                      <p:tavLst>
                                        <p:tav tm="0">
                                          <p:val>
                                            <p:strVal val="#ppt_x"/>
                                          </p:val>
                                        </p:tav>
                                        <p:tav tm="100000">
                                          <p:val>
                                            <p:strVal val="#ppt_x"/>
                                          </p:val>
                                        </p:tav>
                                      </p:tavLst>
                                    </p:anim>
                                    <p:anim calcmode="lin" valueType="num">
                                      <p:cBhvr>
                                        <p:cTn id="28" dur="500" fill="hold"/>
                                        <p:tgtEl>
                                          <p:spTgt spid="108547">
                                            <p:txEl>
                                              <p:pRg st="4" end="4"/>
                                            </p:txEl>
                                          </p:spTgt>
                                        </p:tgtEl>
                                        <p:attrNameLst>
                                          <p:attrName>ppt_y</p:attrName>
                                        </p:attrNameLst>
                                      </p:cBhvr>
                                      <p:tavLst>
                                        <p:tav tm="0">
                                          <p:val>
                                            <p:strVal val="#ppt_y-#ppt_h/2"/>
                                          </p:val>
                                        </p:tav>
                                        <p:tav tm="100000">
                                          <p:val>
                                            <p:strVal val="#ppt_y"/>
                                          </p:val>
                                        </p:tav>
                                      </p:tavLst>
                                    </p:anim>
                                    <p:anim calcmode="lin" valueType="num">
                                      <p:cBhvr>
                                        <p:cTn id="29" dur="500" fill="hold"/>
                                        <p:tgtEl>
                                          <p:spTgt spid="108547">
                                            <p:txEl>
                                              <p:pRg st="4" end="4"/>
                                            </p:txEl>
                                          </p:spTgt>
                                        </p:tgtEl>
                                        <p:attrNameLst>
                                          <p:attrName>ppt_w</p:attrName>
                                        </p:attrNameLst>
                                      </p:cBhvr>
                                      <p:tavLst>
                                        <p:tav tm="0">
                                          <p:val>
                                            <p:strVal val="#ppt_w"/>
                                          </p:val>
                                        </p:tav>
                                        <p:tav tm="100000">
                                          <p:val>
                                            <p:strVal val="#ppt_w"/>
                                          </p:val>
                                        </p:tav>
                                      </p:tavLst>
                                    </p:anim>
                                    <p:anim calcmode="lin" valueType="num">
                                      <p:cBhvr>
                                        <p:cTn id="30" dur="500" fill="hold"/>
                                        <p:tgtEl>
                                          <p:spTgt spid="108547">
                                            <p:txEl>
                                              <p:pRg st="4" end="4"/>
                                            </p:txEl>
                                          </p:spTgt>
                                        </p:tgtEl>
                                        <p:attrNameLst>
                                          <p:attrName>ppt_h</p:attrName>
                                        </p:attrNameLst>
                                      </p:cBhvr>
                                      <p:tavLst>
                                        <p:tav tm="0">
                                          <p:val>
                                            <p:fltVal val="0"/>
                                          </p:val>
                                        </p:tav>
                                        <p:tav tm="100000">
                                          <p:val>
                                            <p:strVal val="#ppt_h"/>
                                          </p:val>
                                        </p:tav>
                                      </p:tavLst>
                                    </p:anim>
                                  </p:childTnLst>
                                </p:cTn>
                              </p:par>
                              <p:par>
                                <p:cTn id="31" presetID="17" presetClass="entr" presetSubtype="1" fill="hold" grpId="0" nodeType="withEffect">
                                  <p:stCondLst>
                                    <p:cond delay="0"/>
                                  </p:stCondLst>
                                  <p:childTnLst>
                                    <p:set>
                                      <p:cBhvr>
                                        <p:cTn id="32" dur="1" fill="hold">
                                          <p:stCondLst>
                                            <p:cond delay="0"/>
                                          </p:stCondLst>
                                        </p:cTn>
                                        <p:tgtEl>
                                          <p:spTgt spid="108547">
                                            <p:txEl>
                                              <p:pRg st="5" end="5"/>
                                            </p:txEl>
                                          </p:spTgt>
                                        </p:tgtEl>
                                        <p:attrNameLst>
                                          <p:attrName>style.visibility</p:attrName>
                                        </p:attrNameLst>
                                      </p:cBhvr>
                                      <p:to>
                                        <p:strVal val="visible"/>
                                      </p:to>
                                    </p:set>
                                    <p:anim calcmode="lin" valueType="num">
                                      <p:cBhvr>
                                        <p:cTn id="33" dur="500" fill="hold"/>
                                        <p:tgtEl>
                                          <p:spTgt spid="108547">
                                            <p:txEl>
                                              <p:pRg st="5" end="5"/>
                                            </p:txEl>
                                          </p:spTgt>
                                        </p:tgtEl>
                                        <p:attrNameLst>
                                          <p:attrName>ppt_x</p:attrName>
                                        </p:attrNameLst>
                                      </p:cBhvr>
                                      <p:tavLst>
                                        <p:tav tm="0">
                                          <p:val>
                                            <p:strVal val="#ppt_x"/>
                                          </p:val>
                                        </p:tav>
                                        <p:tav tm="100000">
                                          <p:val>
                                            <p:strVal val="#ppt_x"/>
                                          </p:val>
                                        </p:tav>
                                      </p:tavLst>
                                    </p:anim>
                                    <p:anim calcmode="lin" valueType="num">
                                      <p:cBhvr>
                                        <p:cTn id="34" dur="500" fill="hold"/>
                                        <p:tgtEl>
                                          <p:spTgt spid="108547">
                                            <p:txEl>
                                              <p:pRg st="5" end="5"/>
                                            </p:txEl>
                                          </p:spTgt>
                                        </p:tgtEl>
                                        <p:attrNameLst>
                                          <p:attrName>ppt_y</p:attrName>
                                        </p:attrNameLst>
                                      </p:cBhvr>
                                      <p:tavLst>
                                        <p:tav tm="0">
                                          <p:val>
                                            <p:strVal val="#ppt_y-#ppt_h/2"/>
                                          </p:val>
                                        </p:tav>
                                        <p:tav tm="100000">
                                          <p:val>
                                            <p:strVal val="#ppt_y"/>
                                          </p:val>
                                        </p:tav>
                                      </p:tavLst>
                                    </p:anim>
                                    <p:anim calcmode="lin" valueType="num">
                                      <p:cBhvr>
                                        <p:cTn id="35" dur="500" fill="hold"/>
                                        <p:tgtEl>
                                          <p:spTgt spid="108547">
                                            <p:txEl>
                                              <p:pRg st="5" end="5"/>
                                            </p:txEl>
                                          </p:spTgt>
                                        </p:tgtEl>
                                        <p:attrNameLst>
                                          <p:attrName>ppt_w</p:attrName>
                                        </p:attrNameLst>
                                      </p:cBhvr>
                                      <p:tavLst>
                                        <p:tav tm="0">
                                          <p:val>
                                            <p:strVal val="#ppt_w"/>
                                          </p:val>
                                        </p:tav>
                                        <p:tav tm="100000">
                                          <p:val>
                                            <p:strVal val="#ppt_w"/>
                                          </p:val>
                                        </p:tav>
                                      </p:tavLst>
                                    </p:anim>
                                    <p:anim calcmode="lin" valueType="num">
                                      <p:cBhvr>
                                        <p:cTn id="36" dur="500" fill="hold"/>
                                        <p:tgtEl>
                                          <p:spTgt spid="108547">
                                            <p:txEl>
                                              <p:pRg st="5" end="5"/>
                                            </p:txEl>
                                          </p:spTgt>
                                        </p:tgtEl>
                                        <p:attrNameLst>
                                          <p:attrName>ppt_h</p:attrName>
                                        </p:attrNameLst>
                                      </p:cBhvr>
                                      <p:tavLst>
                                        <p:tav tm="0">
                                          <p:val>
                                            <p:fltVal val="0"/>
                                          </p:val>
                                        </p:tav>
                                        <p:tav tm="100000">
                                          <p:val>
                                            <p:strVal val="#ppt_h"/>
                                          </p:val>
                                        </p:tav>
                                      </p:tavLst>
                                    </p:anim>
                                  </p:childTnLst>
                                </p:cTn>
                              </p:par>
                              <p:par>
                                <p:cTn id="37" presetID="17" presetClass="entr" presetSubtype="1" fill="hold" grpId="0" nodeType="withEffect">
                                  <p:stCondLst>
                                    <p:cond delay="0"/>
                                  </p:stCondLst>
                                  <p:childTnLst>
                                    <p:set>
                                      <p:cBhvr>
                                        <p:cTn id="38" dur="1" fill="hold">
                                          <p:stCondLst>
                                            <p:cond delay="0"/>
                                          </p:stCondLst>
                                        </p:cTn>
                                        <p:tgtEl>
                                          <p:spTgt spid="108547">
                                            <p:txEl>
                                              <p:pRg st="6" end="6"/>
                                            </p:txEl>
                                          </p:spTgt>
                                        </p:tgtEl>
                                        <p:attrNameLst>
                                          <p:attrName>style.visibility</p:attrName>
                                        </p:attrNameLst>
                                      </p:cBhvr>
                                      <p:to>
                                        <p:strVal val="visible"/>
                                      </p:to>
                                    </p:set>
                                    <p:anim calcmode="lin" valueType="num">
                                      <p:cBhvr>
                                        <p:cTn id="39" dur="500" fill="hold"/>
                                        <p:tgtEl>
                                          <p:spTgt spid="108547">
                                            <p:txEl>
                                              <p:pRg st="6" end="6"/>
                                            </p:txEl>
                                          </p:spTgt>
                                        </p:tgtEl>
                                        <p:attrNameLst>
                                          <p:attrName>ppt_x</p:attrName>
                                        </p:attrNameLst>
                                      </p:cBhvr>
                                      <p:tavLst>
                                        <p:tav tm="0">
                                          <p:val>
                                            <p:strVal val="#ppt_x"/>
                                          </p:val>
                                        </p:tav>
                                        <p:tav tm="100000">
                                          <p:val>
                                            <p:strVal val="#ppt_x"/>
                                          </p:val>
                                        </p:tav>
                                      </p:tavLst>
                                    </p:anim>
                                    <p:anim calcmode="lin" valueType="num">
                                      <p:cBhvr>
                                        <p:cTn id="40" dur="500" fill="hold"/>
                                        <p:tgtEl>
                                          <p:spTgt spid="108547">
                                            <p:txEl>
                                              <p:pRg st="6" end="6"/>
                                            </p:txEl>
                                          </p:spTgt>
                                        </p:tgtEl>
                                        <p:attrNameLst>
                                          <p:attrName>ppt_y</p:attrName>
                                        </p:attrNameLst>
                                      </p:cBhvr>
                                      <p:tavLst>
                                        <p:tav tm="0">
                                          <p:val>
                                            <p:strVal val="#ppt_y-#ppt_h/2"/>
                                          </p:val>
                                        </p:tav>
                                        <p:tav tm="100000">
                                          <p:val>
                                            <p:strVal val="#ppt_y"/>
                                          </p:val>
                                        </p:tav>
                                      </p:tavLst>
                                    </p:anim>
                                    <p:anim calcmode="lin" valueType="num">
                                      <p:cBhvr>
                                        <p:cTn id="41" dur="500" fill="hold"/>
                                        <p:tgtEl>
                                          <p:spTgt spid="108547">
                                            <p:txEl>
                                              <p:pRg st="6" end="6"/>
                                            </p:txEl>
                                          </p:spTgt>
                                        </p:tgtEl>
                                        <p:attrNameLst>
                                          <p:attrName>ppt_w</p:attrName>
                                        </p:attrNameLst>
                                      </p:cBhvr>
                                      <p:tavLst>
                                        <p:tav tm="0">
                                          <p:val>
                                            <p:strVal val="#ppt_w"/>
                                          </p:val>
                                        </p:tav>
                                        <p:tav tm="100000">
                                          <p:val>
                                            <p:strVal val="#ppt_w"/>
                                          </p:val>
                                        </p:tav>
                                      </p:tavLst>
                                    </p:anim>
                                    <p:anim calcmode="lin" valueType="num">
                                      <p:cBhvr>
                                        <p:cTn id="42" dur="500" fill="hold"/>
                                        <p:tgtEl>
                                          <p:spTgt spid="108547">
                                            <p:txEl>
                                              <p:pRg st="6" end="6"/>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547"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mtClean="0"/>
              <a:t>COCOMO (3)</a:t>
            </a:r>
          </a:p>
        </p:txBody>
      </p:sp>
      <p:sp>
        <p:nvSpPr>
          <p:cNvPr id="15363" name="Date Placeholder 3"/>
          <p:cNvSpPr>
            <a:spLocks noGrp="1"/>
          </p:cNvSpPr>
          <p:nvPr>
            <p:ph type="dt" sz="quarter" idx="4294967295"/>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
        <p:nvSpPr>
          <p:cNvPr id="109571" name="Rectangle 3"/>
          <p:cNvSpPr>
            <a:spLocks noGrp="1" noChangeArrowheads="1"/>
          </p:cNvSpPr>
          <p:nvPr>
            <p:ph sz="quarter" idx="1"/>
          </p:nvPr>
        </p:nvSpPr>
        <p:spPr/>
        <p:txBody>
          <a:bodyPr/>
          <a:lstStyle/>
          <a:p>
            <a:pPr eaLnBrk="1" hangingPunct="1"/>
            <a:r>
              <a:rPr lang="en-GB" altLang="en-US" smtClean="0"/>
              <a:t>Projects are categorised into one of three development modes</a:t>
            </a:r>
          </a:p>
          <a:p>
            <a:pPr lvl="1" eaLnBrk="1" hangingPunct="1"/>
            <a:r>
              <a:rPr lang="en-GB" altLang="en-US" smtClean="0"/>
              <a:t>Organic</a:t>
            </a:r>
          </a:p>
          <a:p>
            <a:pPr lvl="1" eaLnBrk="1" hangingPunct="1"/>
            <a:r>
              <a:rPr lang="en-GB" altLang="en-US" smtClean="0"/>
              <a:t>Semi-detached</a:t>
            </a:r>
          </a:p>
          <a:p>
            <a:pPr lvl="1" eaLnBrk="1" hangingPunct="1"/>
            <a:r>
              <a:rPr lang="en-GB" altLang="en-US" smtClean="0"/>
              <a:t>Embedded</a:t>
            </a:r>
          </a:p>
          <a:p>
            <a:pPr eaLnBrk="1" hangingPunct="1"/>
            <a:endParaRPr lang="en-GB" altLang="en-US" smtClean="0"/>
          </a:p>
          <a:p>
            <a:pPr eaLnBrk="1" hangingPunct="1"/>
            <a:endParaRPr lang="en-GB" altLang="en-US" smtClean="0"/>
          </a:p>
        </p:txBody>
      </p:sp>
      <p:sp>
        <p:nvSpPr>
          <p:cNvPr id="15365" name="Rectangle 5"/>
          <p:cNvSpPr>
            <a:spLocks noChangeArrowheads="1"/>
          </p:cNvSpPr>
          <p:nvPr/>
        </p:nvSpPr>
        <p:spPr bwMode="auto">
          <a:xfrm>
            <a:off x="3424808" y="1916832"/>
            <a:ext cx="5310188" cy="314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sz="1800" dirty="0"/>
              <a:t>Organic – project developed in a familiar, stable environment.  Similar to previously developed  projects.  Relatively small.  Requires little innovation.  E.g. an accounting system</a:t>
            </a:r>
          </a:p>
          <a:p>
            <a:pPr eaLnBrk="1" hangingPunct="1"/>
            <a:endParaRPr lang="en-GB" altLang="en-US" sz="1800" dirty="0"/>
          </a:p>
          <a:p>
            <a:pPr eaLnBrk="1" hangingPunct="1"/>
            <a:r>
              <a:rPr lang="en-GB" altLang="en-US" sz="1800" dirty="0"/>
              <a:t>Semi-detached – intermediate between Organic &amp; Embedded.</a:t>
            </a:r>
          </a:p>
          <a:p>
            <a:pPr eaLnBrk="1" hangingPunct="1"/>
            <a:endParaRPr lang="en-GB" altLang="en-US" sz="1800" dirty="0"/>
          </a:p>
          <a:p>
            <a:pPr eaLnBrk="1" hangingPunct="1"/>
            <a:r>
              <a:rPr lang="en-GB" altLang="en-US" sz="1800" dirty="0"/>
              <a:t>Embedded – has tight, inflexible constraints and interface requirements.  Requires innovation (usually a great deal of it).  </a:t>
            </a:r>
          </a:p>
        </p:txBody>
      </p:sp>
    </p:spTree>
    <p:extLst>
      <p:ext uri="{BB962C8B-B14F-4D97-AF65-F5344CB8AC3E}">
        <p14:creationId xmlns:p14="http://schemas.microsoft.com/office/powerpoint/2010/main" val="2800935112"/>
      </p:ext>
    </p:extLst>
  </p:cSld>
  <p:clrMapOvr>
    <a:masterClrMapping/>
  </p:clrMapOvr>
  <p:transition>
    <p:blinds/>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09571">
                                            <p:txEl>
                                              <p:pRg st="0" end="0"/>
                                            </p:txEl>
                                          </p:spTgt>
                                        </p:tgtEl>
                                        <p:attrNameLst>
                                          <p:attrName>style.visibility</p:attrName>
                                        </p:attrNameLst>
                                      </p:cBhvr>
                                      <p:to>
                                        <p:strVal val="visible"/>
                                      </p:to>
                                    </p:set>
                                    <p:anim calcmode="lin" valueType="num">
                                      <p:cBhvr>
                                        <p:cTn id="7" dur="500" fill="hold"/>
                                        <p:tgtEl>
                                          <p:spTgt spid="109571">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09571">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09571">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09571">
                                            <p:txEl>
                                              <p:pRg st="0" end="0"/>
                                            </p:txEl>
                                          </p:spTgt>
                                        </p:tgtEl>
                                        <p:attrNameLst>
                                          <p:attrName>ppt_h</p:attrName>
                                        </p:attrNameLst>
                                      </p:cBhvr>
                                      <p:tavLst>
                                        <p:tav tm="0">
                                          <p:val>
                                            <p:fltVal val="0"/>
                                          </p:val>
                                        </p:tav>
                                        <p:tav tm="100000">
                                          <p:val>
                                            <p:strVal val="#ppt_h"/>
                                          </p:val>
                                        </p:tav>
                                      </p:tavLst>
                                    </p:anim>
                                  </p:childTnLst>
                                </p:cTn>
                              </p:par>
                              <p:par>
                                <p:cTn id="11" presetID="17" presetClass="entr" presetSubtype="1" fill="hold" grpId="0" nodeType="withEffect">
                                  <p:stCondLst>
                                    <p:cond delay="0"/>
                                  </p:stCondLst>
                                  <p:childTnLst>
                                    <p:set>
                                      <p:cBhvr>
                                        <p:cTn id="12" dur="1" fill="hold">
                                          <p:stCondLst>
                                            <p:cond delay="0"/>
                                          </p:stCondLst>
                                        </p:cTn>
                                        <p:tgtEl>
                                          <p:spTgt spid="109571">
                                            <p:txEl>
                                              <p:pRg st="1" end="1"/>
                                            </p:txEl>
                                          </p:spTgt>
                                        </p:tgtEl>
                                        <p:attrNameLst>
                                          <p:attrName>style.visibility</p:attrName>
                                        </p:attrNameLst>
                                      </p:cBhvr>
                                      <p:to>
                                        <p:strVal val="visible"/>
                                      </p:to>
                                    </p:set>
                                    <p:anim calcmode="lin" valueType="num">
                                      <p:cBhvr>
                                        <p:cTn id="13" dur="500" fill="hold"/>
                                        <p:tgtEl>
                                          <p:spTgt spid="109571">
                                            <p:txEl>
                                              <p:pRg st="1" end="1"/>
                                            </p:txEl>
                                          </p:spTgt>
                                        </p:tgtEl>
                                        <p:attrNameLst>
                                          <p:attrName>ppt_x</p:attrName>
                                        </p:attrNameLst>
                                      </p:cBhvr>
                                      <p:tavLst>
                                        <p:tav tm="0">
                                          <p:val>
                                            <p:strVal val="#ppt_x"/>
                                          </p:val>
                                        </p:tav>
                                        <p:tav tm="100000">
                                          <p:val>
                                            <p:strVal val="#ppt_x"/>
                                          </p:val>
                                        </p:tav>
                                      </p:tavLst>
                                    </p:anim>
                                    <p:anim calcmode="lin" valueType="num">
                                      <p:cBhvr>
                                        <p:cTn id="14" dur="500" fill="hold"/>
                                        <p:tgtEl>
                                          <p:spTgt spid="109571">
                                            <p:txEl>
                                              <p:pRg st="1" end="1"/>
                                            </p:txEl>
                                          </p:spTgt>
                                        </p:tgtEl>
                                        <p:attrNameLst>
                                          <p:attrName>ppt_y</p:attrName>
                                        </p:attrNameLst>
                                      </p:cBhvr>
                                      <p:tavLst>
                                        <p:tav tm="0">
                                          <p:val>
                                            <p:strVal val="#ppt_y-#ppt_h/2"/>
                                          </p:val>
                                        </p:tav>
                                        <p:tav tm="100000">
                                          <p:val>
                                            <p:strVal val="#ppt_y"/>
                                          </p:val>
                                        </p:tav>
                                      </p:tavLst>
                                    </p:anim>
                                    <p:anim calcmode="lin" valueType="num">
                                      <p:cBhvr>
                                        <p:cTn id="15" dur="500" fill="hold"/>
                                        <p:tgtEl>
                                          <p:spTgt spid="109571">
                                            <p:txEl>
                                              <p:pRg st="1" end="1"/>
                                            </p:txEl>
                                          </p:spTgt>
                                        </p:tgtEl>
                                        <p:attrNameLst>
                                          <p:attrName>ppt_w</p:attrName>
                                        </p:attrNameLst>
                                      </p:cBhvr>
                                      <p:tavLst>
                                        <p:tav tm="0">
                                          <p:val>
                                            <p:strVal val="#ppt_w"/>
                                          </p:val>
                                        </p:tav>
                                        <p:tav tm="100000">
                                          <p:val>
                                            <p:strVal val="#ppt_w"/>
                                          </p:val>
                                        </p:tav>
                                      </p:tavLst>
                                    </p:anim>
                                    <p:anim calcmode="lin" valueType="num">
                                      <p:cBhvr>
                                        <p:cTn id="16" dur="500" fill="hold"/>
                                        <p:tgtEl>
                                          <p:spTgt spid="109571">
                                            <p:txEl>
                                              <p:pRg st="1" end="1"/>
                                            </p:txEl>
                                          </p:spTgt>
                                        </p:tgtEl>
                                        <p:attrNameLst>
                                          <p:attrName>ppt_h</p:attrName>
                                        </p:attrNameLst>
                                      </p:cBhvr>
                                      <p:tavLst>
                                        <p:tav tm="0">
                                          <p:val>
                                            <p:fltVal val="0"/>
                                          </p:val>
                                        </p:tav>
                                        <p:tav tm="100000">
                                          <p:val>
                                            <p:strVal val="#ppt_h"/>
                                          </p:val>
                                        </p:tav>
                                      </p:tavLst>
                                    </p:anim>
                                  </p:childTnLst>
                                </p:cTn>
                              </p:par>
                              <p:par>
                                <p:cTn id="17" presetID="17" presetClass="entr" presetSubtype="1" fill="hold" grpId="0" nodeType="withEffect">
                                  <p:stCondLst>
                                    <p:cond delay="0"/>
                                  </p:stCondLst>
                                  <p:childTnLst>
                                    <p:set>
                                      <p:cBhvr>
                                        <p:cTn id="18" dur="1" fill="hold">
                                          <p:stCondLst>
                                            <p:cond delay="0"/>
                                          </p:stCondLst>
                                        </p:cTn>
                                        <p:tgtEl>
                                          <p:spTgt spid="109571">
                                            <p:txEl>
                                              <p:pRg st="2" end="2"/>
                                            </p:txEl>
                                          </p:spTgt>
                                        </p:tgtEl>
                                        <p:attrNameLst>
                                          <p:attrName>style.visibility</p:attrName>
                                        </p:attrNameLst>
                                      </p:cBhvr>
                                      <p:to>
                                        <p:strVal val="visible"/>
                                      </p:to>
                                    </p:set>
                                    <p:anim calcmode="lin" valueType="num">
                                      <p:cBhvr>
                                        <p:cTn id="19" dur="500" fill="hold"/>
                                        <p:tgtEl>
                                          <p:spTgt spid="109571">
                                            <p:txEl>
                                              <p:pRg st="2" end="2"/>
                                            </p:txEl>
                                          </p:spTgt>
                                        </p:tgtEl>
                                        <p:attrNameLst>
                                          <p:attrName>ppt_x</p:attrName>
                                        </p:attrNameLst>
                                      </p:cBhvr>
                                      <p:tavLst>
                                        <p:tav tm="0">
                                          <p:val>
                                            <p:strVal val="#ppt_x"/>
                                          </p:val>
                                        </p:tav>
                                        <p:tav tm="100000">
                                          <p:val>
                                            <p:strVal val="#ppt_x"/>
                                          </p:val>
                                        </p:tav>
                                      </p:tavLst>
                                    </p:anim>
                                    <p:anim calcmode="lin" valueType="num">
                                      <p:cBhvr>
                                        <p:cTn id="20" dur="500" fill="hold"/>
                                        <p:tgtEl>
                                          <p:spTgt spid="109571">
                                            <p:txEl>
                                              <p:pRg st="2" end="2"/>
                                            </p:txEl>
                                          </p:spTgt>
                                        </p:tgtEl>
                                        <p:attrNameLst>
                                          <p:attrName>ppt_y</p:attrName>
                                        </p:attrNameLst>
                                      </p:cBhvr>
                                      <p:tavLst>
                                        <p:tav tm="0">
                                          <p:val>
                                            <p:strVal val="#ppt_y-#ppt_h/2"/>
                                          </p:val>
                                        </p:tav>
                                        <p:tav tm="100000">
                                          <p:val>
                                            <p:strVal val="#ppt_y"/>
                                          </p:val>
                                        </p:tav>
                                      </p:tavLst>
                                    </p:anim>
                                    <p:anim calcmode="lin" valueType="num">
                                      <p:cBhvr>
                                        <p:cTn id="21" dur="500" fill="hold"/>
                                        <p:tgtEl>
                                          <p:spTgt spid="109571">
                                            <p:txEl>
                                              <p:pRg st="2" end="2"/>
                                            </p:txEl>
                                          </p:spTgt>
                                        </p:tgtEl>
                                        <p:attrNameLst>
                                          <p:attrName>ppt_w</p:attrName>
                                        </p:attrNameLst>
                                      </p:cBhvr>
                                      <p:tavLst>
                                        <p:tav tm="0">
                                          <p:val>
                                            <p:strVal val="#ppt_w"/>
                                          </p:val>
                                        </p:tav>
                                        <p:tav tm="100000">
                                          <p:val>
                                            <p:strVal val="#ppt_w"/>
                                          </p:val>
                                        </p:tav>
                                      </p:tavLst>
                                    </p:anim>
                                    <p:anim calcmode="lin" valueType="num">
                                      <p:cBhvr>
                                        <p:cTn id="22" dur="500" fill="hold"/>
                                        <p:tgtEl>
                                          <p:spTgt spid="109571">
                                            <p:txEl>
                                              <p:pRg st="2" end="2"/>
                                            </p:txEl>
                                          </p:spTgt>
                                        </p:tgtEl>
                                        <p:attrNameLst>
                                          <p:attrName>ppt_h</p:attrName>
                                        </p:attrNameLst>
                                      </p:cBhvr>
                                      <p:tavLst>
                                        <p:tav tm="0">
                                          <p:val>
                                            <p:fltVal val="0"/>
                                          </p:val>
                                        </p:tav>
                                        <p:tav tm="100000">
                                          <p:val>
                                            <p:strVal val="#ppt_h"/>
                                          </p:val>
                                        </p:tav>
                                      </p:tavLst>
                                    </p:anim>
                                  </p:childTnLst>
                                </p:cTn>
                              </p:par>
                              <p:par>
                                <p:cTn id="23" presetID="17" presetClass="entr" presetSubtype="1" fill="hold" grpId="0" nodeType="withEffect">
                                  <p:stCondLst>
                                    <p:cond delay="0"/>
                                  </p:stCondLst>
                                  <p:childTnLst>
                                    <p:set>
                                      <p:cBhvr>
                                        <p:cTn id="24" dur="1" fill="hold">
                                          <p:stCondLst>
                                            <p:cond delay="0"/>
                                          </p:stCondLst>
                                        </p:cTn>
                                        <p:tgtEl>
                                          <p:spTgt spid="109571">
                                            <p:txEl>
                                              <p:pRg st="3" end="3"/>
                                            </p:txEl>
                                          </p:spTgt>
                                        </p:tgtEl>
                                        <p:attrNameLst>
                                          <p:attrName>style.visibility</p:attrName>
                                        </p:attrNameLst>
                                      </p:cBhvr>
                                      <p:to>
                                        <p:strVal val="visible"/>
                                      </p:to>
                                    </p:set>
                                    <p:anim calcmode="lin" valueType="num">
                                      <p:cBhvr>
                                        <p:cTn id="25" dur="500" fill="hold"/>
                                        <p:tgtEl>
                                          <p:spTgt spid="109571">
                                            <p:txEl>
                                              <p:pRg st="3" end="3"/>
                                            </p:txEl>
                                          </p:spTgt>
                                        </p:tgtEl>
                                        <p:attrNameLst>
                                          <p:attrName>ppt_x</p:attrName>
                                        </p:attrNameLst>
                                      </p:cBhvr>
                                      <p:tavLst>
                                        <p:tav tm="0">
                                          <p:val>
                                            <p:strVal val="#ppt_x"/>
                                          </p:val>
                                        </p:tav>
                                        <p:tav tm="100000">
                                          <p:val>
                                            <p:strVal val="#ppt_x"/>
                                          </p:val>
                                        </p:tav>
                                      </p:tavLst>
                                    </p:anim>
                                    <p:anim calcmode="lin" valueType="num">
                                      <p:cBhvr>
                                        <p:cTn id="26" dur="500" fill="hold"/>
                                        <p:tgtEl>
                                          <p:spTgt spid="109571">
                                            <p:txEl>
                                              <p:pRg st="3" end="3"/>
                                            </p:txEl>
                                          </p:spTgt>
                                        </p:tgtEl>
                                        <p:attrNameLst>
                                          <p:attrName>ppt_y</p:attrName>
                                        </p:attrNameLst>
                                      </p:cBhvr>
                                      <p:tavLst>
                                        <p:tav tm="0">
                                          <p:val>
                                            <p:strVal val="#ppt_y-#ppt_h/2"/>
                                          </p:val>
                                        </p:tav>
                                        <p:tav tm="100000">
                                          <p:val>
                                            <p:strVal val="#ppt_y"/>
                                          </p:val>
                                        </p:tav>
                                      </p:tavLst>
                                    </p:anim>
                                    <p:anim calcmode="lin" valueType="num">
                                      <p:cBhvr>
                                        <p:cTn id="27" dur="500" fill="hold"/>
                                        <p:tgtEl>
                                          <p:spTgt spid="109571">
                                            <p:txEl>
                                              <p:pRg st="3" end="3"/>
                                            </p:txEl>
                                          </p:spTgt>
                                        </p:tgtEl>
                                        <p:attrNameLst>
                                          <p:attrName>ppt_w</p:attrName>
                                        </p:attrNameLst>
                                      </p:cBhvr>
                                      <p:tavLst>
                                        <p:tav tm="0">
                                          <p:val>
                                            <p:strVal val="#ppt_w"/>
                                          </p:val>
                                        </p:tav>
                                        <p:tav tm="100000">
                                          <p:val>
                                            <p:strVal val="#ppt_w"/>
                                          </p:val>
                                        </p:tav>
                                      </p:tavLst>
                                    </p:anim>
                                    <p:anim calcmode="lin" valueType="num">
                                      <p:cBhvr>
                                        <p:cTn id="28" dur="500" fill="hold"/>
                                        <p:tgtEl>
                                          <p:spTgt spid="109571">
                                            <p:txEl>
                                              <p:pRg st="3" end="3"/>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9571"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smtClean="0"/>
              <a:t>COCOMO (4)</a:t>
            </a:r>
          </a:p>
        </p:txBody>
      </p:sp>
      <p:sp>
        <p:nvSpPr>
          <p:cNvPr id="16387" name="Date Placeholder 3"/>
          <p:cNvSpPr>
            <a:spLocks noGrp="1"/>
          </p:cNvSpPr>
          <p:nvPr>
            <p:ph type="dt" sz="quarter" idx="4294967295"/>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
        <p:nvSpPr>
          <p:cNvPr id="110595" name="Rectangle 3"/>
          <p:cNvSpPr>
            <a:spLocks noGrp="1" noChangeArrowheads="1"/>
          </p:cNvSpPr>
          <p:nvPr>
            <p:ph sz="quarter" idx="1"/>
          </p:nvPr>
        </p:nvSpPr>
        <p:spPr/>
        <p:txBody>
          <a:bodyPr/>
          <a:lstStyle/>
          <a:p>
            <a:pPr eaLnBrk="1" hangingPunct="1">
              <a:lnSpc>
                <a:spcPct val="90000"/>
              </a:lnSpc>
            </a:pPr>
            <a:r>
              <a:rPr lang="en-GB" altLang="en-US" sz="2000" smtClean="0"/>
              <a:t>Three versions of model</a:t>
            </a:r>
          </a:p>
          <a:p>
            <a:pPr eaLnBrk="1" hangingPunct="1">
              <a:lnSpc>
                <a:spcPct val="90000"/>
              </a:lnSpc>
            </a:pPr>
            <a:r>
              <a:rPr lang="en-GB" altLang="en-US" sz="2000" smtClean="0"/>
              <a:t>Basic</a:t>
            </a:r>
          </a:p>
          <a:p>
            <a:pPr lvl="1" eaLnBrk="1" hangingPunct="1">
              <a:lnSpc>
                <a:spcPct val="90000"/>
              </a:lnSpc>
            </a:pPr>
            <a:r>
              <a:rPr lang="en-GB" altLang="en-US" sz="2000" smtClean="0"/>
              <a:t>Suitable for early rough estimates of effort &amp; cost</a:t>
            </a:r>
          </a:p>
          <a:p>
            <a:pPr eaLnBrk="1" hangingPunct="1">
              <a:lnSpc>
                <a:spcPct val="90000"/>
              </a:lnSpc>
            </a:pPr>
            <a:r>
              <a:rPr lang="en-GB" altLang="en-US" sz="2000" smtClean="0"/>
              <a:t>Intermediate</a:t>
            </a:r>
          </a:p>
          <a:p>
            <a:pPr lvl="1" eaLnBrk="1" hangingPunct="1">
              <a:lnSpc>
                <a:spcPct val="90000"/>
              </a:lnSpc>
            </a:pPr>
            <a:r>
              <a:rPr lang="en-GB" altLang="en-US" sz="2000" smtClean="0"/>
              <a:t>Includes cost drivers to adjust initial estimate</a:t>
            </a:r>
          </a:p>
          <a:p>
            <a:pPr eaLnBrk="1" hangingPunct="1">
              <a:lnSpc>
                <a:spcPct val="90000"/>
              </a:lnSpc>
            </a:pPr>
            <a:r>
              <a:rPr lang="en-GB" altLang="en-US" sz="2000" smtClean="0"/>
              <a:t>Detailed (sometimes known as Advanced)</a:t>
            </a:r>
          </a:p>
        </p:txBody>
      </p:sp>
    </p:spTree>
    <p:extLst>
      <p:ext uri="{BB962C8B-B14F-4D97-AF65-F5344CB8AC3E}">
        <p14:creationId xmlns:p14="http://schemas.microsoft.com/office/powerpoint/2010/main" val="70902791"/>
      </p:ext>
    </p:extLst>
  </p:cSld>
  <p:clrMapOvr>
    <a:masterClrMapping/>
  </p:clrMapOvr>
  <p:transition>
    <p:blinds/>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10595">
                                            <p:txEl>
                                              <p:pRg st="0" end="0"/>
                                            </p:txEl>
                                          </p:spTgt>
                                        </p:tgtEl>
                                        <p:attrNameLst>
                                          <p:attrName>style.visibility</p:attrName>
                                        </p:attrNameLst>
                                      </p:cBhvr>
                                      <p:to>
                                        <p:strVal val="visible"/>
                                      </p:to>
                                    </p:set>
                                    <p:anim calcmode="lin" valueType="num">
                                      <p:cBhvr>
                                        <p:cTn id="7" dur="500" fill="hold"/>
                                        <p:tgtEl>
                                          <p:spTgt spid="110595">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10595">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10595">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10595">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7" presetClass="entr" presetSubtype="1" fill="hold" grpId="0" nodeType="clickEffect">
                                  <p:stCondLst>
                                    <p:cond delay="0"/>
                                  </p:stCondLst>
                                  <p:childTnLst>
                                    <p:set>
                                      <p:cBhvr>
                                        <p:cTn id="14" dur="1" fill="hold">
                                          <p:stCondLst>
                                            <p:cond delay="0"/>
                                          </p:stCondLst>
                                        </p:cTn>
                                        <p:tgtEl>
                                          <p:spTgt spid="110595">
                                            <p:txEl>
                                              <p:pRg st="1" end="1"/>
                                            </p:txEl>
                                          </p:spTgt>
                                        </p:tgtEl>
                                        <p:attrNameLst>
                                          <p:attrName>style.visibility</p:attrName>
                                        </p:attrNameLst>
                                      </p:cBhvr>
                                      <p:to>
                                        <p:strVal val="visible"/>
                                      </p:to>
                                    </p:set>
                                    <p:anim calcmode="lin" valueType="num">
                                      <p:cBhvr>
                                        <p:cTn id="15" dur="500" fill="hold"/>
                                        <p:tgtEl>
                                          <p:spTgt spid="110595">
                                            <p:txEl>
                                              <p:pRg st="1" end="1"/>
                                            </p:txEl>
                                          </p:spTgt>
                                        </p:tgtEl>
                                        <p:attrNameLst>
                                          <p:attrName>ppt_x</p:attrName>
                                        </p:attrNameLst>
                                      </p:cBhvr>
                                      <p:tavLst>
                                        <p:tav tm="0">
                                          <p:val>
                                            <p:strVal val="#ppt_x"/>
                                          </p:val>
                                        </p:tav>
                                        <p:tav tm="100000">
                                          <p:val>
                                            <p:strVal val="#ppt_x"/>
                                          </p:val>
                                        </p:tav>
                                      </p:tavLst>
                                    </p:anim>
                                    <p:anim calcmode="lin" valueType="num">
                                      <p:cBhvr>
                                        <p:cTn id="16" dur="500" fill="hold"/>
                                        <p:tgtEl>
                                          <p:spTgt spid="110595">
                                            <p:txEl>
                                              <p:pRg st="1" end="1"/>
                                            </p:txEl>
                                          </p:spTgt>
                                        </p:tgtEl>
                                        <p:attrNameLst>
                                          <p:attrName>ppt_y</p:attrName>
                                        </p:attrNameLst>
                                      </p:cBhvr>
                                      <p:tavLst>
                                        <p:tav tm="0">
                                          <p:val>
                                            <p:strVal val="#ppt_y-#ppt_h/2"/>
                                          </p:val>
                                        </p:tav>
                                        <p:tav tm="100000">
                                          <p:val>
                                            <p:strVal val="#ppt_y"/>
                                          </p:val>
                                        </p:tav>
                                      </p:tavLst>
                                    </p:anim>
                                    <p:anim calcmode="lin" valueType="num">
                                      <p:cBhvr>
                                        <p:cTn id="17" dur="500" fill="hold"/>
                                        <p:tgtEl>
                                          <p:spTgt spid="110595">
                                            <p:txEl>
                                              <p:pRg st="1" end="1"/>
                                            </p:txEl>
                                          </p:spTgt>
                                        </p:tgtEl>
                                        <p:attrNameLst>
                                          <p:attrName>ppt_w</p:attrName>
                                        </p:attrNameLst>
                                      </p:cBhvr>
                                      <p:tavLst>
                                        <p:tav tm="0">
                                          <p:val>
                                            <p:strVal val="#ppt_w"/>
                                          </p:val>
                                        </p:tav>
                                        <p:tav tm="100000">
                                          <p:val>
                                            <p:strVal val="#ppt_w"/>
                                          </p:val>
                                        </p:tav>
                                      </p:tavLst>
                                    </p:anim>
                                    <p:anim calcmode="lin" valueType="num">
                                      <p:cBhvr>
                                        <p:cTn id="18" dur="500" fill="hold"/>
                                        <p:tgtEl>
                                          <p:spTgt spid="110595">
                                            <p:txEl>
                                              <p:pRg st="1" end="1"/>
                                            </p:txEl>
                                          </p:spTgt>
                                        </p:tgtEl>
                                        <p:attrNameLst>
                                          <p:attrName>ppt_h</p:attrName>
                                        </p:attrNameLst>
                                      </p:cBhvr>
                                      <p:tavLst>
                                        <p:tav tm="0">
                                          <p:val>
                                            <p:fltVal val="0"/>
                                          </p:val>
                                        </p:tav>
                                        <p:tav tm="100000">
                                          <p:val>
                                            <p:strVal val="#ppt_h"/>
                                          </p:val>
                                        </p:tav>
                                      </p:tavLst>
                                    </p:anim>
                                  </p:childTnLst>
                                </p:cTn>
                              </p:par>
                              <p:par>
                                <p:cTn id="19" presetID="17" presetClass="entr" presetSubtype="1" fill="hold" grpId="0" nodeType="withEffect">
                                  <p:stCondLst>
                                    <p:cond delay="0"/>
                                  </p:stCondLst>
                                  <p:childTnLst>
                                    <p:set>
                                      <p:cBhvr>
                                        <p:cTn id="20" dur="1" fill="hold">
                                          <p:stCondLst>
                                            <p:cond delay="0"/>
                                          </p:stCondLst>
                                        </p:cTn>
                                        <p:tgtEl>
                                          <p:spTgt spid="110595">
                                            <p:txEl>
                                              <p:pRg st="2" end="2"/>
                                            </p:txEl>
                                          </p:spTgt>
                                        </p:tgtEl>
                                        <p:attrNameLst>
                                          <p:attrName>style.visibility</p:attrName>
                                        </p:attrNameLst>
                                      </p:cBhvr>
                                      <p:to>
                                        <p:strVal val="visible"/>
                                      </p:to>
                                    </p:set>
                                    <p:anim calcmode="lin" valueType="num">
                                      <p:cBhvr>
                                        <p:cTn id="21" dur="500" fill="hold"/>
                                        <p:tgtEl>
                                          <p:spTgt spid="110595">
                                            <p:txEl>
                                              <p:pRg st="2" end="2"/>
                                            </p:txEl>
                                          </p:spTgt>
                                        </p:tgtEl>
                                        <p:attrNameLst>
                                          <p:attrName>ppt_x</p:attrName>
                                        </p:attrNameLst>
                                      </p:cBhvr>
                                      <p:tavLst>
                                        <p:tav tm="0">
                                          <p:val>
                                            <p:strVal val="#ppt_x"/>
                                          </p:val>
                                        </p:tav>
                                        <p:tav tm="100000">
                                          <p:val>
                                            <p:strVal val="#ppt_x"/>
                                          </p:val>
                                        </p:tav>
                                      </p:tavLst>
                                    </p:anim>
                                    <p:anim calcmode="lin" valueType="num">
                                      <p:cBhvr>
                                        <p:cTn id="22" dur="500" fill="hold"/>
                                        <p:tgtEl>
                                          <p:spTgt spid="110595">
                                            <p:txEl>
                                              <p:pRg st="2" end="2"/>
                                            </p:txEl>
                                          </p:spTgt>
                                        </p:tgtEl>
                                        <p:attrNameLst>
                                          <p:attrName>ppt_y</p:attrName>
                                        </p:attrNameLst>
                                      </p:cBhvr>
                                      <p:tavLst>
                                        <p:tav tm="0">
                                          <p:val>
                                            <p:strVal val="#ppt_y-#ppt_h/2"/>
                                          </p:val>
                                        </p:tav>
                                        <p:tav tm="100000">
                                          <p:val>
                                            <p:strVal val="#ppt_y"/>
                                          </p:val>
                                        </p:tav>
                                      </p:tavLst>
                                    </p:anim>
                                    <p:anim calcmode="lin" valueType="num">
                                      <p:cBhvr>
                                        <p:cTn id="23" dur="500" fill="hold"/>
                                        <p:tgtEl>
                                          <p:spTgt spid="110595">
                                            <p:txEl>
                                              <p:pRg st="2" end="2"/>
                                            </p:txEl>
                                          </p:spTgt>
                                        </p:tgtEl>
                                        <p:attrNameLst>
                                          <p:attrName>ppt_w</p:attrName>
                                        </p:attrNameLst>
                                      </p:cBhvr>
                                      <p:tavLst>
                                        <p:tav tm="0">
                                          <p:val>
                                            <p:strVal val="#ppt_w"/>
                                          </p:val>
                                        </p:tav>
                                        <p:tav tm="100000">
                                          <p:val>
                                            <p:strVal val="#ppt_w"/>
                                          </p:val>
                                        </p:tav>
                                      </p:tavLst>
                                    </p:anim>
                                    <p:anim calcmode="lin" valueType="num">
                                      <p:cBhvr>
                                        <p:cTn id="24" dur="500" fill="hold"/>
                                        <p:tgtEl>
                                          <p:spTgt spid="110595">
                                            <p:txEl>
                                              <p:pRg st="2" end="2"/>
                                            </p:txEl>
                                          </p:spTgt>
                                        </p:tgtEl>
                                        <p:attrNameLst>
                                          <p:attrName>ppt_h</p:attrName>
                                        </p:attrNameLst>
                                      </p:cBhvr>
                                      <p:tavLst>
                                        <p:tav tm="0">
                                          <p:val>
                                            <p:fltVal val="0"/>
                                          </p:val>
                                        </p:tav>
                                        <p:tav tm="100000">
                                          <p:val>
                                            <p:strVal val="#ppt_h"/>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17" presetClass="entr" presetSubtype="1" fill="hold" grpId="0" nodeType="clickEffect">
                                  <p:stCondLst>
                                    <p:cond delay="0"/>
                                  </p:stCondLst>
                                  <p:childTnLst>
                                    <p:set>
                                      <p:cBhvr>
                                        <p:cTn id="28" dur="1" fill="hold">
                                          <p:stCondLst>
                                            <p:cond delay="0"/>
                                          </p:stCondLst>
                                        </p:cTn>
                                        <p:tgtEl>
                                          <p:spTgt spid="110595">
                                            <p:txEl>
                                              <p:pRg st="3" end="3"/>
                                            </p:txEl>
                                          </p:spTgt>
                                        </p:tgtEl>
                                        <p:attrNameLst>
                                          <p:attrName>style.visibility</p:attrName>
                                        </p:attrNameLst>
                                      </p:cBhvr>
                                      <p:to>
                                        <p:strVal val="visible"/>
                                      </p:to>
                                    </p:set>
                                    <p:anim calcmode="lin" valueType="num">
                                      <p:cBhvr>
                                        <p:cTn id="29" dur="500" fill="hold"/>
                                        <p:tgtEl>
                                          <p:spTgt spid="110595">
                                            <p:txEl>
                                              <p:pRg st="3" end="3"/>
                                            </p:txEl>
                                          </p:spTgt>
                                        </p:tgtEl>
                                        <p:attrNameLst>
                                          <p:attrName>ppt_x</p:attrName>
                                        </p:attrNameLst>
                                      </p:cBhvr>
                                      <p:tavLst>
                                        <p:tav tm="0">
                                          <p:val>
                                            <p:strVal val="#ppt_x"/>
                                          </p:val>
                                        </p:tav>
                                        <p:tav tm="100000">
                                          <p:val>
                                            <p:strVal val="#ppt_x"/>
                                          </p:val>
                                        </p:tav>
                                      </p:tavLst>
                                    </p:anim>
                                    <p:anim calcmode="lin" valueType="num">
                                      <p:cBhvr>
                                        <p:cTn id="30" dur="500" fill="hold"/>
                                        <p:tgtEl>
                                          <p:spTgt spid="110595">
                                            <p:txEl>
                                              <p:pRg st="3" end="3"/>
                                            </p:txEl>
                                          </p:spTgt>
                                        </p:tgtEl>
                                        <p:attrNameLst>
                                          <p:attrName>ppt_y</p:attrName>
                                        </p:attrNameLst>
                                      </p:cBhvr>
                                      <p:tavLst>
                                        <p:tav tm="0">
                                          <p:val>
                                            <p:strVal val="#ppt_y-#ppt_h/2"/>
                                          </p:val>
                                        </p:tav>
                                        <p:tav tm="100000">
                                          <p:val>
                                            <p:strVal val="#ppt_y"/>
                                          </p:val>
                                        </p:tav>
                                      </p:tavLst>
                                    </p:anim>
                                    <p:anim calcmode="lin" valueType="num">
                                      <p:cBhvr>
                                        <p:cTn id="31" dur="500" fill="hold"/>
                                        <p:tgtEl>
                                          <p:spTgt spid="110595">
                                            <p:txEl>
                                              <p:pRg st="3" end="3"/>
                                            </p:txEl>
                                          </p:spTgt>
                                        </p:tgtEl>
                                        <p:attrNameLst>
                                          <p:attrName>ppt_w</p:attrName>
                                        </p:attrNameLst>
                                      </p:cBhvr>
                                      <p:tavLst>
                                        <p:tav tm="0">
                                          <p:val>
                                            <p:strVal val="#ppt_w"/>
                                          </p:val>
                                        </p:tav>
                                        <p:tav tm="100000">
                                          <p:val>
                                            <p:strVal val="#ppt_w"/>
                                          </p:val>
                                        </p:tav>
                                      </p:tavLst>
                                    </p:anim>
                                    <p:anim calcmode="lin" valueType="num">
                                      <p:cBhvr>
                                        <p:cTn id="32" dur="500" fill="hold"/>
                                        <p:tgtEl>
                                          <p:spTgt spid="110595">
                                            <p:txEl>
                                              <p:pRg st="3" end="3"/>
                                            </p:txEl>
                                          </p:spTgt>
                                        </p:tgtEl>
                                        <p:attrNameLst>
                                          <p:attrName>ppt_h</p:attrName>
                                        </p:attrNameLst>
                                      </p:cBhvr>
                                      <p:tavLst>
                                        <p:tav tm="0">
                                          <p:val>
                                            <p:fltVal val="0"/>
                                          </p:val>
                                        </p:tav>
                                        <p:tav tm="100000">
                                          <p:val>
                                            <p:strVal val="#ppt_h"/>
                                          </p:val>
                                        </p:tav>
                                      </p:tavLst>
                                    </p:anim>
                                  </p:childTnLst>
                                </p:cTn>
                              </p:par>
                              <p:par>
                                <p:cTn id="33" presetID="17" presetClass="entr" presetSubtype="1" fill="hold" grpId="0" nodeType="withEffect">
                                  <p:stCondLst>
                                    <p:cond delay="0"/>
                                  </p:stCondLst>
                                  <p:childTnLst>
                                    <p:set>
                                      <p:cBhvr>
                                        <p:cTn id="34" dur="1" fill="hold">
                                          <p:stCondLst>
                                            <p:cond delay="0"/>
                                          </p:stCondLst>
                                        </p:cTn>
                                        <p:tgtEl>
                                          <p:spTgt spid="110595">
                                            <p:txEl>
                                              <p:pRg st="4" end="4"/>
                                            </p:txEl>
                                          </p:spTgt>
                                        </p:tgtEl>
                                        <p:attrNameLst>
                                          <p:attrName>style.visibility</p:attrName>
                                        </p:attrNameLst>
                                      </p:cBhvr>
                                      <p:to>
                                        <p:strVal val="visible"/>
                                      </p:to>
                                    </p:set>
                                    <p:anim calcmode="lin" valueType="num">
                                      <p:cBhvr>
                                        <p:cTn id="35" dur="500" fill="hold"/>
                                        <p:tgtEl>
                                          <p:spTgt spid="110595">
                                            <p:txEl>
                                              <p:pRg st="4" end="4"/>
                                            </p:txEl>
                                          </p:spTgt>
                                        </p:tgtEl>
                                        <p:attrNameLst>
                                          <p:attrName>ppt_x</p:attrName>
                                        </p:attrNameLst>
                                      </p:cBhvr>
                                      <p:tavLst>
                                        <p:tav tm="0">
                                          <p:val>
                                            <p:strVal val="#ppt_x"/>
                                          </p:val>
                                        </p:tav>
                                        <p:tav tm="100000">
                                          <p:val>
                                            <p:strVal val="#ppt_x"/>
                                          </p:val>
                                        </p:tav>
                                      </p:tavLst>
                                    </p:anim>
                                    <p:anim calcmode="lin" valueType="num">
                                      <p:cBhvr>
                                        <p:cTn id="36" dur="500" fill="hold"/>
                                        <p:tgtEl>
                                          <p:spTgt spid="110595">
                                            <p:txEl>
                                              <p:pRg st="4" end="4"/>
                                            </p:txEl>
                                          </p:spTgt>
                                        </p:tgtEl>
                                        <p:attrNameLst>
                                          <p:attrName>ppt_y</p:attrName>
                                        </p:attrNameLst>
                                      </p:cBhvr>
                                      <p:tavLst>
                                        <p:tav tm="0">
                                          <p:val>
                                            <p:strVal val="#ppt_y-#ppt_h/2"/>
                                          </p:val>
                                        </p:tav>
                                        <p:tav tm="100000">
                                          <p:val>
                                            <p:strVal val="#ppt_y"/>
                                          </p:val>
                                        </p:tav>
                                      </p:tavLst>
                                    </p:anim>
                                    <p:anim calcmode="lin" valueType="num">
                                      <p:cBhvr>
                                        <p:cTn id="37" dur="500" fill="hold"/>
                                        <p:tgtEl>
                                          <p:spTgt spid="110595">
                                            <p:txEl>
                                              <p:pRg st="4" end="4"/>
                                            </p:txEl>
                                          </p:spTgt>
                                        </p:tgtEl>
                                        <p:attrNameLst>
                                          <p:attrName>ppt_w</p:attrName>
                                        </p:attrNameLst>
                                      </p:cBhvr>
                                      <p:tavLst>
                                        <p:tav tm="0">
                                          <p:val>
                                            <p:strVal val="#ppt_w"/>
                                          </p:val>
                                        </p:tav>
                                        <p:tav tm="100000">
                                          <p:val>
                                            <p:strVal val="#ppt_w"/>
                                          </p:val>
                                        </p:tav>
                                      </p:tavLst>
                                    </p:anim>
                                    <p:anim calcmode="lin" valueType="num">
                                      <p:cBhvr>
                                        <p:cTn id="38" dur="500" fill="hold"/>
                                        <p:tgtEl>
                                          <p:spTgt spid="110595">
                                            <p:txEl>
                                              <p:pRg st="4" end="4"/>
                                            </p:txEl>
                                          </p:spTgt>
                                        </p:tgtEl>
                                        <p:attrNameLst>
                                          <p:attrName>ppt_h</p:attrName>
                                        </p:attrNameLst>
                                      </p:cBhvr>
                                      <p:tavLst>
                                        <p:tav tm="0">
                                          <p:val>
                                            <p:fltVal val="0"/>
                                          </p:val>
                                        </p:tav>
                                        <p:tav tm="100000">
                                          <p:val>
                                            <p:strVal val="#ppt_h"/>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17" presetClass="entr" presetSubtype="1" fill="hold" grpId="0" nodeType="clickEffect">
                                  <p:stCondLst>
                                    <p:cond delay="0"/>
                                  </p:stCondLst>
                                  <p:childTnLst>
                                    <p:set>
                                      <p:cBhvr>
                                        <p:cTn id="42" dur="1" fill="hold">
                                          <p:stCondLst>
                                            <p:cond delay="0"/>
                                          </p:stCondLst>
                                        </p:cTn>
                                        <p:tgtEl>
                                          <p:spTgt spid="110595">
                                            <p:txEl>
                                              <p:pRg st="5" end="5"/>
                                            </p:txEl>
                                          </p:spTgt>
                                        </p:tgtEl>
                                        <p:attrNameLst>
                                          <p:attrName>style.visibility</p:attrName>
                                        </p:attrNameLst>
                                      </p:cBhvr>
                                      <p:to>
                                        <p:strVal val="visible"/>
                                      </p:to>
                                    </p:set>
                                    <p:anim calcmode="lin" valueType="num">
                                      <p:cBhvr>
                                        <p:cTn id="43" dur="500" fill="hold"/>
                                        <p:tgtEl>
                                          <p:spTgt spid="110595">
                                            <p:txEl>
                                              <p:pRg st="5" end="5"/>
                                            </p:txEl>
                                          </p:spTgt>
                                        </p:tgtEl>
                                        <p:attrNameLst>
                                          <p:attrName>ppt_x</p:attrName>
                                        </p:attrNameLst>
                                      </p:cBhvr>
                                      <p:tavLst>
                                        <p:tav tm="0">
                                          <p:val>
                                            <p:strVal val="#ppt_x"/>
                                          </p:val>
                                        </p:tav>
                                        <p:tav tm="100000">
                                          <p:val>
                                            <p:strVal val="#ppt_x"/>
                                          </p:val>
                                        </p:tav>
                                      </p:tavLst>
                                    </p:anim>
                                    <p:anim calcmode="lin" valueType="num">
                                      <p:cBhvr>
                                        <p:cTn id="44" dur="500" fill="hold"/>
                                        <p:tgtEl>
                                          <p:spTgt spid="110595">
                                            <p:txEl>
                                              <p:pRg st="5" end="5"/>
                                            </p:txEl>
                                          </p:spTgt>
                                        </p:tgtEl>
                                        <p:attrNameLst>
                                          <p:attrName>ppt_y</p:attrName>
                                        </p:attrNameLst>
                                      </p:cBhvr>
                                      <p:tavLst>
                                        <p:tav tm="0">
                                          <p:val>
                                            <p:strVal val="#ppt_y-#ppt_h/2"/>
                                          </p:val>
                                        </p:tav>
                                        <p:tav tm="100000">
                                          <p:val>
                                            <p:strVal val="#ppt_y"/>
                                          </p:val>
                                        </p:tav>
                                      </p:tavLst>
                                    </p:anim>
                                    <p:anim calcmode="lin" valueType="num">
                                      <p:cBhvr>
                                        <p:cTn id="45" dur="500" fill="hold"/>
                                        <p:tgtEl>
                                          <p:spTgt spid="110595">
                                            <p:txEl>
                                              <p:pRg st="5" end="5"/>
                                            </p:txEl>
                                          </p:spTgt>
                                        </p:tgtEl>
                                        <p:attrNameLst>
                                          <p:attrName>ppt_w</p:attrName>
                                        </p:attrNameLst>
                                      </p:cBhvr>
                                      <p:tavLst>
                                        <p:tav tm="0">
                                          <p:val>
                                            <p:strVal val="#ppt_w"/>
                                          </p:val>
                                        </p:tav>
                                        <p:tav tm="100000">
                                          <p:val>
                                            <p:strVal val="#ppt_w"/>
                                          </p:val>
                                        </p:tav>
                                      </p:tavLst>
                                    </p:anim>
                                    <p:anim calcmode="lin" valueType="num">
                                      <p:cBhvr>
                                        <p:cTn id="46" dur="500" fill="hold"/>
                                        <p:tgtEl>
                                          <p:spTgt spid="110595">
                                            <p:txEl>
                                              <p:pRg st="5" end="5"/>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0595"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smtClean="0"/>
              <a:t>BASIC COCOMO (1)</a:t>
            </a:r>
          </a:p>
        </p:txBody>
      </p:sp>
      <p:sp>
        <p:nvSpPr>
          <p:cNvPr id="17411" name="Date Placeholder 3"/>
          <p:cNvSpPr>
            <a:spLocks noGrp="1"/>
          </p:cNvSpPr>
          <p:nvPr>
            <p:ph type="dt" sz="quarter" idx="4294967295"/>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
        <p:nvSpPr>
          <p:cNvPr id="112643" name="Rectangle 3"/>
          <p:cNvSpPr>
            <a:spLocks noGrp="1" noChangeArrowheads="1"/>
          </p:cNvSpPr>
          <p:nvPr>
            <p:ph sz="quarter" idx="1"/>
          </p:nvPr>
        </p:nvSpPr>
        <p:spPr/>
        <p:txBody>
          <a:bodyPr/>
          <a:lstStyle/>
          <a:p>
            <a:pPr eaLnBrk="1" hangingPunct="1"/>
            <a:r>
              <a:rPr lang="en-GB" altLang="en-US" smtClean="0"/>
              <a:t>Nominal Effort, E, for Organic Mode</a:t>
            </a:r>
          </a:p>
          <a:p>
            <a:pPr lvl="1" eaLnBrk="1" hangingPunct="1">
              <a:buFont typeface="Wingdings" pitchFamily="2" charset="2"/>
              <a:buNone/>
            </a:pPr>
            <a:r>
              <a:rPr lang="en-GB" altLang="en-US" sz="3200" smtClean="0"/>
              <a:t>  E =  2.4 * (KDSI)</a:t>
            </a:r>
            <a:r>
              <a:rPr lang="en-GB" altLang="en-US" sz="3200" b="1" baseline="30000" smtClean="0"/>
              <a:t>1.05</a:t>
            </a:r>
          </a:p>
          <a:p>
            <a:pPr eaLnBrk="1" hangingPunct="1"/>
            <a:r>
              <a:rPr lang="en-GB" altLang="en-US" smtClean="0"/>
              <a:t>Nominal Effort, E, for Semi-detached Mode</a:t>
            </a:r>
          </a:p>
          <a:p>
            <a:pPr lvl="1" eaLnBrk="1" hangingPunct="1">
              <a:buFont typeface="Wingdings" pitchFamily="2" charset="2"/>
              <a:buNone/>
            </a:pPr>
            <a:r>
              <a:rPr lang="en-GB" altLang="en-US" sz="3200" smtClean="0"/>
              <a:t>  E =  3.0 * (KDSI)</a:t>
            </a:r>
            <a:r>
              <a:rPr lang="en-GB" altLang="en-US" sz="3200" b="1" baseline="30000" smtClean="0"/>
              <a:t>1.12</a:t>
            </a:r>
          </a:p>
          <a:p>
            <a:pPr eaLnBrk="1" hangingPunct="1"/>
            <a:r>
              <a:rPr lang="en-GB" altLang="en-US" smtClean="0"/>
              <a:t>Nominal Effort, E, for Embedded Mode</a:t>
            </a:r>
          </a:p>
          <a:p>
            <a:pPr lvl="1" eaLnBrk="1" hangingPunct="1">
              <a:buFont typeface="Wingdings" pitchFamily="2" charset="2"/>
              <a:buNone/>
            </a:pPr>
            <a:r>
              <a:rPr lang="en-GB" altLang="en-US" sz="3200" smtClean="0"/>
              <a:t>  E =  3.6 * (KDSI)</a:t>
            </a:r>
            <a:r>
              <a:rPr lang="en-GB" altLang="en-US" sz="3200" b="1" baseline="30000" smtClean="0"/>
              <a:t>1.20</a:t>
            </a:r>
          </a:p>
          <a:p>
            <a:pPr eaLnBrk="1" hangingPunct="1"/>
            <a:endParaRPr lang="en-GB" altLang="en-US" sz="3600" baseline="30000" smtClean="0"/>
          </a:p>
        </p:txBody>
      </p:sp>
    </p:spTree>
    <p:extLst>
      <p:ext uri="{BB962C8B-B14F-4D97-AF65-F5344CB8AC3E}">
        <p14:creationId xmlns:p14="http://schemas.microsoft.com/office/powerpoint/2010/main" val="2706472265"/>
      </p:ext>
    </p:extLst>
  </p:cSld>
  <p:clrMapOvr>
    <a:masterClrMapping/>
  </p:clrMapOvr>
  <p:transition>
    <p:blinds/>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12643">
                                            <p:txEl>
                                              <p:pRg st="0" end="0"/>
                                            </p:txEl>
                                          </p:spTgt>
                                        </p:tgtEl>
                                        <p:attrNameLst>
                                          <p:attrName>style.visibility</p:attrName>
                                        </p:attrNameLst>
                                      </p:cBhvr>
                                      <p:to>
                                        <p:strVal val="visible"/>
                                      </p:to>
                                    </p:set>
                                    <p:anim calcmode="lin" valueType="num">
                                      <p:cBhvr>
                                        <p:cTn id="7" dur="500" fill="hold"/>
                                        <p:tgtEl>
                                          <p:spTgt spid="112643">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12643">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12643">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12643">
                                            <p:txEl>
                                              <p:pRg st="0" end="0"/>
                                            </p:txEl>
                                          </p:spTgt>
                                        </p:tgtEl>
                                        <p:attrNameLst>
                                          <p:attrName>ppt_h</p:attrName>
                                        </p:attrNameLst>
                                      </p:cBhvr>
                                      <p:tavLst>
                                        <p:tav tm="0">
                                          <p:val>
                                            <p:fltVal val="0"/>
                                          </p:val>
                                        </p:tav>
                                        <p:tav tm="100000">
                                          <p:val>
                                            <p:strVal val="#ppt_h"/>
                                          </p:val>
                                        </p:tav>
                                      </p:tavLst>
                                    </p:anim>
                                  </p:childTnLst>
                                </p:cTn>
                              </p:par>
                              <p:par>
                                <p:cTn id="11" presetID="17" presetClass="entr" presetSubtype="1" fill="hold" grpId="0" nodeType="withEffect">
                                  <p:stCondLst>
                                    <p:cond delay="0"/>
                                  </p:stCondLst>
                                  <p:childTnLst>
                                    <p:set>
                                      <p:cBhvr>
                                        <p:cTn id="12" dur="1" fill="hold">
                                          <p:stCondLst>
                                            <p:cond delay="0"/>
                                          </p:stCondLst>
                                        </p:cTn>
                                        <p:tgtEl>
                                          <p:spTgt spid="112643">
                                            <p:txEl>
                                              <p:pRg st="1" end="1"/>
                                            </p:txEl>
                                          </p:spTgt>
                                        </p:tgtEl>
                                        <p:attrNameLst>
                                          <p:attrName>style.visibility</p:attrName>
                                        </p:attrNameLst>
                                      </p:cBhvr>
                                      <p:to>
                                        <p:strVal val="visible"/>
                                      </p:to>
                                    </p:set>
                                    <p:anim calcmode="lin" valueType="num">
                                      <p:cBhvr>
                                        <p:cTn id="13" dur="500" fill="hold"/>
                                        <p:tgtEl>
                                          <p:spTgt spid="112643">
                                            <p:txEl>
                                              <p:pRg st="1" end="1"/>
                                            </p:txEl>
                                          </p:spTgt>
                                        </p:tgtEl>
                                        <p:attrNameLst>
                                          <p:attrName>ppt_x</p:attrName>
                                        </p:attrNameLst>
                                      </p:cBhvr>
                                      <p:tavLst>
                                        <p:tav tm="0">
                                          <p:val>
                                            <p:strVal val="#ppt_x"/>
                                          </p:val>
                                        </p:tav>
                                        <p:tav tm="100000">
                                          <p:val>
                                            <p:strVal val="#ppt_x"/>
                                          </p:val>
                                        </p:tav>
                                      </p:tavLst>
                                    </p:anim>
                                    <p:anim calcmode="lin" valueType="num">
                                      <p:cBhvr>
                                        <p:cTn id="14" dur="500" fill="hold"/>
                                        <p:tgtEl>
                                          <p:spTgt spid="112643">
                                            <p:txEl>
                                              <p:pRg st="1" end="1"/>
                                            </p:txEl>
                                          </p:spTgt>
                                        </p:tgtEl>
                                        <p:attrNameLst>
                                          <p:attrName>ppt_y</p:attrName>
                                        </p:attrNameLst>
                                      </p:cBhvr>
                                      <p:tavLst>
                                        <p:tav tm="0">
                                          <p:val>
                                            <p:strVal val="#ppt_y-#ppt_h/2"/>
                                          </p:val>
                                        </p:tav>
                                        <p:tav tm="100000">
                                          <p:val>
                                            <p:strVal val="#ppt_y"/>
                                          </p:val>
                                        </p:tav>
                                      </p:tavLst>
                                    </p:anim>
                                    <p:anim calcmode="lin" valueType="num">
                                      <p:cBhvr>
                                        <p:cTn id="15" dur="500" fill="hold"/>
                                        <p:tgtEl>
                                          <p:spTgt spid="112643">
                                            <p:txEl>
                                              <p:pRg st="1" end="1"/>
                                            </p:txEl>
                                          </p:spTgt>
                                        </p:tgtEl>
                                        <p:attrNameLst>
                                          <p:attrName>ppt_w</p:attrName>
                                        </p:attrNameLst>
                                      </p:cBhvr>
                                      <p:tavLst>
                                        <p:tav tm="0">
                                          <p:val>
                                            <p:strVal val="#ppt_w"/>
                                          </p:val>
                                        </p:tav>
                                        <p:tav tm="100000">
                                          <p:val>
                                            <p:strVal val="#ppt_w"/>
                                          </p:val>
                                        </p:tav>
                                      </p:tavLst>
                                    </p:anim>
                                    <p:anim calcmode="lin" valueType="num">
                                      <p:cBhvr>
                                        <p:cTn id="16" dur="500" fill="hold"/>
                                        <p:tgtEl>
                                          <p:spTgt spid="112643">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17" presetClass="entr" presetSubtype="1" fill="hold" grpId="0" nodeType="clickEffect">
                                  <p:stCondLst>
                                    <p:cond delay="0"/>
                                  </p:stCondLst>
                                  <p:childTnLst>
                                    <p:set>
                                      <p:cBhvr>
                                        <p:cTn id="20" dur="1" fill="hold">
                                          <p:stCondLst>
                                            <p:cond delay="0"/>
                                          </p:stCondLst>
                                        </p:cTn>
                                        <p:tgtEl>
                                          <p:spTgt spid="112643">
                                            <p:txEl>
                                              <p:pRg st="2" end="2"/>
                                            </p:txEl>
                                          </p:spTgt>
                                        </p:tgtEl>
                                        <p:attrNameLst>
                                          <p:attrName>style.visibility</p:attrName>
                                        </p:attrNameLst>
                                      </p:cBhvr>
                                      <p:to>
                                        <p:strVal val="visible"/>
                                      </p:to>
                                    </p:set>
                                    <p:anim calcmode="lin" valueType="num">
                                      <p:cBhvr>
                                        <p:cTn id="21" dur="500" fill="hold"/>
                                        <p:tgtEl>
                                          <p:spTgt spid="112643">
                                            <p:txEl>
                                              <p:pRg st="2" end="2"/>
                                            </p:txEl>
                                          </p:spTgt>
                                        </p:tgtEl>
                                        <p:attrNameLst>
                                          <p:attrName>ppt_x</p:attrName>
                                        </p:attrNameLst>
                                      </p:cBhvr>
                                      <p:tavLst>
                                        <p:tav tm="0">
                                          <p:val>
                                            <p:strVal val="#ppt_x"/>
                                          </p:val>
                                        </p:tav>
                                        <p:tav tm="100000">
                                          <p:val>
                                            <p:strVal val="#ppt_x"/>
                                          </p:val>
                                        </p:tav>
                                      </p:tavLst>
                                    </p:anim>
                                    <p:anim calcmode="lin" valueType="num">
                                      <p:cBhvr>
                                        <p:cTn id="22" dur="500" fill="hold"/>
                                        <p:tgtEl>
                                          <p:spTgt spid="112643">
                                            <p:txEl>
                                              <p:pRg st="2" end="2"/>
                                            </p:txEl>
                                          </p:spTgt>
                                        </p:tgtEl>
                                        <p:attrNameLst>
                                          <p:attrName>ppt_y</p:attrName>
                                        </p:attrNameLst>
                                      </p:cBhvr>
                                      <p:tavLst>
                                        <p:tav tm="0">
                                          <p:val>
                                            <p:strVal val="#ppt_y-#ppt_h/2"/>
                                          </p:val>
                                        </p:tav>
                                        <p:tav tm="100000">
                                          <p:val>
                                            <p:strVal val="#ppt_y"/>
                                          </p:val>
                                        </p:tav>
                                      </p:tavLst>
                                    </p:anim>
                                    <p:anim calcmode="lin" valueType="num">
                                      <p:cBhvr>
                                        <p:cTn id="23" dur="500" fill="hold"/>
                                        <p:tgtEl>
                                          <p:spTgt spid="112643">
                                            <p:txEl>
                                              <p:pRg st="2" end="2"/>
                                            </p:txEl>
                                          </p:spTgt>
                                        </p:tgtEl>
                                        <p:attrNameLst>
                                          <p:attrName>ppt_w</p:attrName>
                                        </p:attrNameLst>
                                      </p:cBhvr>
                                      <p:tavLst>
                                        <p:tav tm="0">
                                          <p:val>
                                            <p:strVal val="#ppt_w"/>
                                          </p:val>
                                        </p:tav>
                                        <p:tav tm="100000">
                                          <p:val>
                                            <p:strVal val="#ppt_w"/>
                                          </p:val>
                                        </p:tav>
                                      </p:tavLst>
                                    </p:anim>
                                    <p:anim calcmode="lin" valueType="num">
                                      <p:cBhvr>
                                        <p:cTn id="24" dur="500" fill="hold"/>
                                        <p:tgtEl>
                                          <p:spTgt spid="112643">
                                            <p:txEl>
                                              <p:pRg st="2" end="2"/>
                                            </p:txEl>
                                          </p:spTgt>
                                        </p:tgtEl>
                                        <p:attrNameLst>
                                          <p:attrName>ppt_h</p:attrName>
                                        </p:attrNameLst>
                                      </p:cBhvr>
                                      <p:tavLst>
                                        <p:tav tm="0">
                                          <p:val>
                                            <p:fltVal val="0"/>
                                          </p:val>
                                        </p:tav>
                                        <p:tav tm="100000">
                                          <p:val>
                                            <p:strVal val="#ppt_h"/>
                                          </p:val>
                                        </p:tav>
                                      </p:tavLst>
                                    </p:anim>
                                  </p:childTnLst>
                                </p:cTn>
                              </p:par>
                              <p:par>
                                <p:cTn id="25" presetID="17" presetClass="entr" presetSubtype="1" fill="hold" grpId="0" nodeType="withEffect">
                                  <p:stCondLst>
                                    <p:cond delay="0"/>
                                  </p:stCondLst>
                                  <p:childTnLst>
                                    <p:set>
                                      <p:cBhvr>
                                        <p:cTn id="26" dur="1" fill="hold">
                                          <p:stCondLst>
                                            <p:cond delay="0"/>
                                          </p:stCondLst>
                                        </p:cTn>
                                        <p:tgtEl>
                                          <p:spTgt spid="112643">
                                            <p:txEl>
                                              <p:pRg st="3" end="3"/>
                                            </p:txEl>
                                          </p:spTgt>
                                        </p:tgtEl>
                                        <p:attrNameLst>
                                          <p:attrName>style.visibility</p:attrName>
                                        </p:attrNameLst>
                                      </p:cBhvr>
                                      <p:to>
                                        <p:strVal val="visible"/>
                                      </p:to>
                                    </p:set>
                                    <p:anim calcmode="lin" valueType="num">
                                      <p:cBhvr>
                                        <p:cTn id="27" dur="500" fill="hold"/>
                                        <p:tgtEl>
                                          <p:spTgt spid="112643">
                                            <p:txEl>
                                              <p:pRg st="3" end="3"/>
                                            </p:txEl>
                                          </p:spTgt>
                                        </p:tgtEl>
                                        <p:attrNameLst>
                                          <p:attrName>ppt_x</p:attrName>
                                        </p:attrNameLst>
                                      </p:cBhvr>
                                      <p:tavLst>
                                        <p:tav tm="0">
                                          <p:val>
                                            <p:strVal val="#ppt_x"/>
                                          </p:val>
                                        </p:tav>
                                        <p:tav tm="100000">
                                          <p:val>
                                            <p:strVal val="#ppt_x"/>
                                          </p:val>
                                        </p:tav>
                                      </p:tavLst>
                                    </p:anim>
                                    <p:anim calcmode="lin" valueType="num">
                                      <p:cBhvr>
                                        <p:cTn id="28" dur="500" fill="hold"/>
                                        <p:tgtEl>
                                          <p:spTgt spid="112643">
                                            <p:txEl>
                                              <p:pRg st="3" end="3"/>
                                            </p:txEl>
                                          </p:spTgt>
                                        </p:tgtEl>
                                        <p:attrNameLst>
                                          <p:attrName>ppt_y</p:attrName>
                                        </p:attrNameLst>
                                      </p:cBhvr>
                                      <p:tavLst>
                                        <p:tav tm="0">
                                          <p:val>
                                            <p:strVal val="#ppt_y-#ppt_h/2"/>
                                          </p:val>
                                        </p:tav>
                                        <p:tav tm="100000">
                                          <p:val>
                                            <p:strVal val="#ppt_y"/>
                                          </p:val>
                                        </p:tav>
                                      </p:tavLst>
                                    </p:anim>
                                    <p:anim calcmode="lin" valueType="num">
                                      <p:cBhvr>
                                        <p:cTn id="29" dur="500" fill="hold"/>
                                        <p:tgtEl>
                                          <p:spTgt spid="112643">
                                            <p:txEl>
                                              <p:pRg st="3" end="3"/>
                                            </p:txEl>
                                          </p:spTgt>
                                        </p:tgtEl>
                                        <p:attrNameLst>
                                          <p:attrName>ppt_w</p:attrName>
                                        </p:attrNameLst>
                                      </p:cBhvr>
                                      <p:tavLst>
                                        <p:tav tm="0">
                                          <p:val>
                                            <p:strVal val="#ppt_w"/>
                                          </p:val>
                                        </p:tav>
                                        <p:tav tm="100000">
                                          <p:val>
                                            <p:strVal val="#ppt_w"/>
                                          </p:val>
                                        </p:tav>
                                      </p:tavLst>
                                    </p:anim>
                                    <p:anim calcmode="lin" valueType="num">
                                      <p:cBhvr>
                                        <p:cTn id="30" dur="500" fill="hold"/>
                                        <p:tgtEl>
                                          <p:spTgt spid="112643">
                                            <p:txEl>
                                              <p:pRg st="3" end="3"/>
                                            </p:txEl>
                                          </p:spTgt>
                                        </p:tgtEl>
                                        <p:attrNameLst>
                                          <p:attrName>ppt_h</p:attrName>
                                        </p:attrNameLst>
                                      </p:cBhvr>
                                      <p:tavLst>
                                        <p:tav tm="0">
                                          <p:val>
                                            <p:fltVal val="0"/>
                                          </p:val>
                                        </p:tav>
                                        <p:tav tm="100000">
                                          <p:val>
                                            <p:strVal val="#ppt_h"/>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17" presetClass="entr" presetSubtype="1" fill="hold" grpId="0" nodeType="clickEffect">
                                  <p:stCondLst>
                                    <p:cond delay="0"/>
                                  </p:stCondLst>
                                  <p:childTnLst>
                                    <p:set>
                                      <p:cBhvr>
                                        <p:cTn id="34" dur="1" fill="hold">
                                          <p:stCondLst>
                                            <p:cond delay="0"/>
                                          </p:stCondLst>
                                        </p:cTn>
                                        <p:tgtEl>
                                          <p:spTgt spid="112643">
                                            <p:txEl>
                                              <p:pRg st="4" end="4"/>
                                            </p:txEl>
                                          </p:spTgt>
                                        </p:tgtEl>
                                        <p:attrNameLst>
                                          <p:attrName>style.visibility</p:attrName>
                                        </p:attrNameLst>
                                      </p:cBhvr>
                                      <p:to>
                                        <p:strVal val="visible"/>
                                      </p:to>
                                    </p:set>
                                    <p:anim calcmode="lin" valueType="num">
                                      <p:cBhvr>
                                        <p:cTn id="35" dur="500" fill="hold"/>
                                        <p:tgtEl>
                                          <p:spTgt spid="112643">
                                            <p:txEl>
                                              <p:pRg st="4" end="4"/>
                                            </p:txEl>
                                          </p:spTgt>
                                        </p:tgtEl>
                                        <p:attrNameLst>
                                          <p:attrName>ppt_x</p:attrName>
                                        </p:attrNameLst>
                                      </p:cBhvr>
                                      <p:tavLst>
                                        <p:tav tm="0">
                                          <p:val>
                                            <p:strVal val="#ppt_x"/>
                                          </p:val>
                                        </p:tav>
                                        <p:tav tm="100000">
                                          <p:val>
                                            <p:strVal val="#ppt_x"/>
                                          </p:val>
                                        </p:tav>
                                      </p:tavLst>
                                    </p:anim>
                                    <p:anim calcmode="lin" valueType="num">
                                      <p:cBhvr>
                                        <p:cTn id="36" dur="500" fill="hold"/>
                                        <p:tgtEl>
                                          <p:spTgt spid="112643">
                                            <p:txEl>
                                              <p:pRg st="4" end="4"/>
                                            </p:txEl>
                                          </p:spTgt>
                                        </p:tgtEl>
                                        <p:attrNameLst>
                                          <p:attrName>ppt_y</p:attrName>
                                        </p:attrNameLst>
                                      </p:cBhvr>
                                      <p:tavLst>
                                        <p:tav tm="0">
                                          <p:val>
                                            <p:strVal val="#ppt_y-#ppt_h/2"/>
                                          </p:val>
                                        </p:tav>
                                        <p:tav tm="100000">
                                          <p:val>
                                            <p:strVal val="#ppt_y"/>
                                          </p:val>
                                        </p:tav>
                                      </p:tavLst>
                                    </p:anim>
                                    <p:anim calcmode="lin" valueType="num">
                                      <p:cBhvr>
                                        <p:cTn id="37" dur="500" fill="hold"/>
                                        <p:tgtEl>
                                          <p:spTgt spid="112643">
                                            <p:txEl>
                                              <p:pRg st="4" end="4"/>
                                            </p:txEl>
                                          </p:spTgt>
                                        </p:tgtEl>
                                        <p:attrNameLst>
                                          <p:attrName>ppt_w</p:attrName>
                                        </p:attrNameLst>
                                      </p:cBhvr>
                                      <p:tavLst>
                                        <p:tav tm="0">
                                          <p:val>
                                            <p:strVal val="#ppt_w"/>
                                          </p:val>
                                        </p:tav>
                                        <p:tav tm="100000">
                                          <p:val>
                                            <p:strVal val="#ppt_w"/>
                                          </p:val>
                                        </p:tav>
                                      </p:tavLst>
                                    </p:anim>
                                    <p:anim calcmode="lin" valueType="num">
                                      <p:cBhvr>
                                        <p:cTn id="38" dur="500" fill="hold"/>
                                        <p:tgtEl>
                                          <p:spTgt spid="112643">
                                            <p:txEl>
                                              <p:pRg st="4" end="4"/>
                                            </p:txEl>
                                          </p:spTgt>
                                        </p:tgtEl>
                                        <p:attrNameLst>
                                          <p:attrName>ppt_h</p:attrName>
                                        </p:attrNameLst>
                                      </p:cBhvr>
                                      <p:tavLst>
                                        <p:tav tm="0">
                                          <p:val>
                                            <p:fltVal val="0"/>
                                          </p:val>
                                        </p:tav>
                                        <p:tav tm="100000">
                                          <p:val>
                                            <p:strVal val="#ppt_h"/>
                                          </p:val>
                                        </p:tav>
                                      </p:tavLst>
                                    </p:anim>
                                  </p:childTnLst>
                                </p:cTn>
                              </p:par>
                              <p:par>
                                <p:cTn id="39" presetID="17" presetClass="entr" presetSubtype="1" fill="hold" grpId="0" nodeType="withEffect">
                                  <p:stCondLst>
                                    <p:cond delay="0"/>
                                  </p:stCondLst>
                                  <p:childTnLst>
                                    <p:set>
                                      <p:cBhvr>
                                        <p:cTn id="40" dur="1" fill="hold">
                                          <p:stCondLst>
                                            <p:cond delay="0"/>
                                          </p:stCondLst>
                                        </p:cTn>
                                        <p:tgtEl>
                                          <p:spTgt spid="112643">
                                            <p:txEl>
                                              <p:pRg st="5" end="5"/>
                                            </p:txEl>
                                          </p:spTgt>
                                        </p:tgtEl>
                                        <p:attrNameLst>
                                          <p:attrName>style.visibility</p:attrName>
                                        </p:attrNameLst>
                                      </p:cBhvr>
                                      <p:to>
                                        <p:strVal val="visible"/>
                                      </p:to>
                                    </p:set>
                                    <p:anim calcmode="lin" valueType="num">
                                      <p:cBhvr>
                                        <p:cTn id="41" dur="500" fill="hold"/>
                                        <p:tgtEl>
                                          <p:spTgt spid="112643">
                                            <p:txEl>
                                              <p:pRg st="5" end="5"/>
                                            </p:txEl>
                                          </p:spTgt>
                                        </p:tgtEl>
                                        <p:attrNameLst>
                                          <p:attrName>ppt_x</p:attrName>
                                        </p:attrNameLst>
                                      </p:cBhvr>
                                      <p:tavLst>
                                        <p:tav tm="0">
                                          <p:val>
                                            <p:strVal val="#ppt_x"/>
                                          </p:val>
                                        </p:tav>
                                        <p:tav tm="100000">
                                          <p:val>
                                            <p:strVal val="#ppt_x"/>
                                          </p:val>
                                        </p:tav>
                                      </p:tavLst>
                                    </p:anim>
                                    <p:anim calcmode="lin" valueType="num">
                                      <p:cBhvr>
                                        <p:cTn id="42" dur="500" fill="hold"/>
                                        <p:tgtEl>
                                          <p:spTgt spid="112643">
                                            <p:txEl>
                                              <p:pRg st="5" end="5"/>
                                            </p:txEl>
                                          </p:spTgt>
                                        </p:tgtEl>
                                        <p:attrNameLst>
                                          <p:attrName>ppt_y</p:attrName>
                                        </p:attrNameLst>
                                      </p:cBhvr>
                                      <p:tavLst>
                                        <p:tav tm="0">
                                          <p:val>
                                            <p:strVal val="#ppt_y-#ppt_h/2"/>
                                          </p:val>
                                        </p:tav>
                                        <p:tav tm="100000">
                                          <p:val>
                                            <p:strVal val="#ppt_y"/>
                                          </p:val>
                                        </p:tav>
                                      </p:tavLst>
                                    </p:anim>
                                    <p:anim calcmode="lin" valueType="num">
                                      <p:cBhvr>
                                        <p:cTn id="43" dur="500" fill="hold"/>
                                        <p:tgtEl>
                                          <p:spTgt spid="112643">
                                            <p:txEl>
                                              <p:pRg st="5" end="5"/>
                                            </p:txEl>
                                          </p:spTgt>
                                        </p:tgtEl>
                                        <p:attrNameLst>
                                          <p:attrName>ppt_w</p:attrName>
                                        </p:attrNameLst>
                                      </p:cBhvr>
                                      <p:tavLst>
                                        <p:tav tm="0">
                                          <p:val>
                                            <p:strVal val="#ppt_w"/>
                                          </p:val>
                                        </p:tav>
                                        <p:tav tm="100000">
                                          <p:val>
                                            <p:strVal val="#ppt_w"/>
                                          </p:val>
                                        </p:tav>
                                      </p:tavLst>
                                    </p:anim>
                                    <p:anim calcmode="lin" valueType="num">
                                      <p:cBhvr>
                                        <p:cTn id="44" dur="500" fill="hold"/>
                                        <p:tgtEl>
                                          <p:spTgt spid="112643">
                                            <p:txEl>
                                              <p:pRg st="5" end="5"/>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43" grpId="0" build="p"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smtClean="0"/>
              <a:t>BASIC COCOMO (2)</a:t>
            </a:r>
          </a:p>
        </p:txBody>
      </p:sp>
      <p:sp>
        <p:nvSpPr>
          <p:cNvPr id="18435" name="Date Placeholder 3"/>
          <p:cNvSpPr>
            <a:spLocks noGrp="1"/>
          </p:cNvSpPr>
          <p:nvPr>
            <p:ph type="dt" sz="quarter" idx="4294967295"/>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
        <p:nvSpPr>
          <p:cNvPr id="113667" name="Rectangle 3"/>
          <p:cNvSpPr>
            <a:spLocks noGrp="1" noChangeArrowheads="1"/>
          </p:cNvSpPr>
          <p:nvPr>
            <p:ph sz="quarter" idx="1"/>
          </p:nvPr>
        </p:nvSpPr>
        <p:spPr/>
        <p:txBody>
          <a:bodyPr/>
          <a:lstStyle/>
          <a:p>
            <a:pPr eaLnBrk="1" hangingPunct="1">
              <a:buFont typeface="Wingdings" pitchFamily="2" charset="2"/>
              <a:buNone/>
            </a:pPr>
            <a:r>
              <a:rPr lang="en-GB" altLang="en-US" sz="1800" dirty="0" smtClean="0"/>
              <a:t>Estimated Scheduled development Time</a:t>
            </a:r>
          </a:p>
          <a:p>
            <a:pPr eaLnBrk="1" hangingPunct="1"/>
            <a:r>
              <a:rPr lang="en-GB" altLang="en-US" sz="1800" dirty="0" smtClean="0"/>
              <a:t>Organic mode</a:t>
            </a:r>
          </a:p>
          <a:p>
            <a:pPr lvl="1" eaLnBrk="1" hangingPunct="1"/>
            <a:r>
              <a:rPr lang="en-GB" altLang="en-US" sz="1800" dirty="0" smtClean="0"/>
              <a:t>TDEV = 2.5 * (Effort)</a:t>
            </a:r>
            <a:r>
              <a:rPr lang="en-GB" altLang="en-US" sz="1800" baseline="30000" dirty="0" smtClean="0"/>
              <a:t>0.38</a:t>
            </a:r>
          </a:p>
          <a:p>
            <a:pPr eaLnBrk="1" hangingPunct="1"/>
            <a:r>
              <a:rPr lang="en-GB" altLang="en-US" sz="1800" dirty="0" smtClean="0"/>
              <a:t>Semi-detached mode</a:t>
            </a:r>
          </a:p>
          <a:p>
            <a:pPr lvl="1" eaLnBrk="1" hangingPunct="1"/>
            <a:r>
              <a:rPr lang="en-GB" altLang="en-US" sz="1800" dirty="0" smtClean="0"/>
              <a:t>TDEV = 2.5 * (Effort)</a:t>
            </a:r>
            <a:r>
              <a:rPr lang="en-GB" altLang="en-US" sz="1800" baseline="30000" dirty="0" smtClean="0"/>
              <a:t>0.35</a:t>
            </a:r>
          </a:p>
          <a:p>
            <a:pPr eaLnBrk="1" hangingPunct="1"/>
            <a:r>
              <a:rPr lang="en-GB" altLang="en-US" sz="1800" dirty="0" smtClean="0"/>
              <a:t>Embedded mode</a:t>
            </a:r>
          </a:p>
          <a:p>
            <a:pPr lvl="1" eaLnBrk="1" hangingPunct="1"/>
            <a:r>
              <a:rPr lang="en-GB" altLang="en-US" sz="1800" dirty="0" smtClean="0"/>
              <a:t>TDEV = 2.5 * (Effort)</a:t>
            </a:r>
            <a:r>
              <a:rPr lang="en-GB" altLang="en-US" sz="1800" baseline="30000" dirty="0" smtClean="0"/>
              <a:t>0.32</a:t>
            </a:r>
          </a:p>
          <a:p>
            <a:pPr eaLnBrk="1" hangingPunct="1"/>
            <a:endParaRPr lang="en-GB" altLang="en-US" sz="1800" baseline="30000" dirty="0" smtClean="0"/>
          </a:p>
        </p:txBody>
      </p:sp>
    </p:spTree>
    <p:extLst>
      <p:ext uri="{BB962C8B-B14F-4D97-AF65-F5344CB8AC3E}">
        <p14:creationId xmlns:p14="http://schemas.microsoft.com/office/powerpoint/2010/main" val="576001454"/>
      </p:ext>
    </p:extLst>
  </p:cSld>
  <p:clrMapOvr>
    <a:masterClrMapping/>
  </p:clrMapOvr>
  <p:transition>
    <p:blinds/>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13667">
                                            <p:txEl>
                                              <p:pRg st="0" end="0"/>
                                            </p:txEl>
                                          </p:spTgt>
                                        </p:tgtEl>
                                        <p:attrNameLst>
                                          <p:attrName>style.visibility</p:attrName>
                                        </p:attrNameLst>
                                      </p:cBhvr>
                                      <p:to>
                                        <p:strVal val="visible"/>
                                      </p:to>
                                    </p:set>
                                    <p:anim calcmode="lin" valueType="num">
                                      <p:cBhvr>
                                        <p:cTn id="7" dur="500" fill="hold"/>
                                        <p:tgtEl>
                                          <p:spTgt spid="113667">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13667">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13667">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13667">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7" presetClass="entr" presetSubtype="1" fill="hold" grpId="0" nodeType="clickEffect">
                                  <p:stCondLst>
                                    <p:cond delay="0"/>
                                  </p:stCondLst>
                                  <p:childTnLst>
                                    <p:set>
                                      <p:cBhvr>
                                        <p:cTn id="14" dur="1" fill="hold">
                                          <p:stCondLst>
                                            <p:cond delay="0"/>
                                          </p:stCondLst>
                                        </p:cTn>
                                        <p:tgtEl>
                                          <p:spTgt spid="113667">
                                            <p:txEl>
                                              <p:pRg st="1" end="1"/>
                                            </p:txEl>
                                          </p:spTgt>
                                        </p:tgtEl>
                                        <p:attrNameLst>
                                          <p:attrName>style.visibility</p:attrName>
                                        </p:attrNameLst>
                                      </p:cBhvr>
                                      <p:to>
                                        <p:strVal val="visible"/>
                                      </p:to>
                                    </p:set>
                                    <p:anim calcmode="lin" valueType="num">
                                      <p:cBhvr>
                                        <p:cTn id="15" dur="500" fill="hold"/>
                                        <p:tgtEl>
                                          <p:spTgt spid="113667">
                                            <p:txEl>
                                              <p:pRg st="1" end="1"/>
                                            </p:txEl>
                                          </p:spTgt>
                                        </p:tgtEl>
                                        <p:attrNameLst>
                                          <p:attrName>ppt_x</p:attrName>
                                        </p:attrNameLst>
                                      </p:cBhvr>
                                      <p:tavLst>
                                        <p:tav tm="0">
                                          <p:val>
                                            <p:strVal val="#ppt_x"/>
                                          </p:val>
                                        </p:tav>
                                        <p:tav tm="100000">
                                          <p:val>
                                            <p:strVal val="#ppt_x"/>
                                          </p:val>
                                        </p:tav>
                                      </p:tavLst>
                                    </p:anim>
                                    <p:anim calcmode="lin" valueType="num">
                                      <p:cBhvr>
                                        <p:cTn id="16" dur="500" fill="hold"/>
                                        <p:tgtEl>
                                          <p:spTgt spid="113667">
                                            <p:txEl>
                                              <p:pRg st="1" end="1"/>
                                            </p:txEl>
                                          </p:spTgt>
                                        </p:tgtEl>
                                        <p:attrNameLst>
                                          <p:attrName>ppt_y</p:attrName>
                                        </p:attrNameLst>
                                      </p:cBhvr>
                                      <p:tavLst>
                                        <p:tav tm="0">
                                          <p:val>
                                            <p:strVal val="#ppt_y-#ppt_h/2"/>
                                          </p:val>
                                        </p:tav>
                                        <p:tav tm="100000">
                                          <p:val>
                                            <p:strVal val="#ppt_y"/>
                                          </p:val>
                                        </p:tav>
                                      </p:tavLst>
                                    </p:anim>
                                    <p:anim calcmode="lin" valueType="num">
                                      <p:cBhvr>
                                        <p:cTn id="17" dur="500" fill="hold"/>
                                        <p:tgtEl>
                                          <p:spTgt spid="113667">
                                            <p:txEl>
                                              <p:pRg st="1" end="1"/>
                                            </p:txEl>
                                          </p:spTgt>
                                        </p:tgtEl>
                                        <p:attrNameLst>
                                          <p:attrName>ppt_w</p:attrName>
                                        </p:attrNameLst>
                                      </p:cBhvr>
                                      <p:tavLst>
                                        <p:tav tm="0">
                                          <p:val>
                                            <p:strVal val="#ppt_w"/>
                                          </p:val>
                                        </p:tav>
                                        <p:tav tm="100000">
                                          <p:val>
                                            <p:strVal val="#ppt_w"/>
                                          </p:val>
                                        </p:tav>
                                      </p:tavLst>
                                    </p:anim>
                                    <p:anim calcmode="lin" valueType="num">
                                      <p:cBhvr>
                                        <p:cTn id="18" dur="500" fill="hold"/>
                                        <p:tgtEl>
                                          <p:spTgt spid="113667">
                                            <p:txEl>
                                              <p:pRg st="1" end="1"/>
                                            </p:txEl>
                                          </p:spTgt>
                                        </p:tgtEl>
                                        <p:attrNameLst>
                                          <p:attrName>ppt_h</p:attrName>
                                        </p:attrNameLst>
                                      </p:cBhvr>
                                      <p:tavLst>
                                        <p:tav tm="0">
                                          <p:val>
                                            <p:fltVal val="0"/>
                                          </p:val>
                                        </p:tav>
                                        <p:tav tm="100000">
                                          <p:val>
                                            <p:strVal val="#ppt_h"/>
                                          </p:val>
                                        </p:tav>
                                      </p:tavLst>
                                    </p:anim>
                                  </p:childTnLst>
                                </p:cTn>
                              </p:par>
                              <p:par>
                                <p:cTn id="19" presetID="17" presetClass="entr" presetSubtype="1" fill="hold" grpId="0" nodeType="withEffect">
                                  <p:stCondLst>
                                    <p:cond delay="0"/>
                                  </p:stCondLst>
                                  <p:childTnLst>
                                    <p:set>
                                      <p:cBhvr>
                                        <p:cTn id="20" dur="1" fill="hold">
                                          <p:stCondLst>
                                            <p:cond delay="0"/>
                                          </p:stCondLst>
                                        </p:cTn>
                                        <p:tgtEl>
                                          <p:spTgt spid="113667">
                                            <p:txEl>
                                              <p:pRg st="2" end="2"/>
                                            </p:txEl>
                                          </p:spTgt>
                                        </p:tgtEl>
                                        <p:attrNameLst>
                                          <p:attrName>style.visibility</p:attrName>
                                        </p:attrNameLst>
                                      </p:cBhvr>
                                      <p:to>
                                        <p:strVal val="visible"/>
                                      </p:to>
                                    </p:set>
                                    <p:anim calcmode="lin" valueType="num">
                                      <p:cBhvr>
                                        <p:cTn id="21" dur="500" fill="hold"/>
                                        <p:tgtEl>
                                          <p:spTgt spid="113667">
                                            <p:txEl>
                                              <p:pRg st="2" end="2"/>
                                            </p:txEl>
                                          </p:spTgt>
                                        </p:tgtEl>
                                        <p:attrNameLst>
                                          <p:attrName>ppt_x</p:attrName>
                                        </p:attrNameLst>
                                      </p:cBhvr>
                                      <p:tavLst>
                                        <p:tav tm="0">
                                          <p:val>
                                            <p:strVal val="#ppt_x"/>
                                          </p:val>
                                        </p:tav>
                                        <p:tav tm="100000">
                                          <p:val>
                                            <p:strVal val="#ppt_x"/>
                                          </p:val>
                                        </p:tav>
                                      </p:tavLst>
                                    </p:anim>
                                    <p:anim calcmode="lin" valueType="num">
                                      <p:cBhvr>
                                        <p:cTn id="22" dur="500" fill="hold"/>
                                        <p:tgtEl>
                                          <p:spTgt spid="113667">
                                            <p:txEl>
                                              <p:pRg st="2" end="2"/>
                                            </p:txEl>
                                          </p:spTgt>
                                        </p:tgtEl>
                                        <p:attrNameLst>
                                          <p:attrName>ppt_y</p:attrName>
                                        </p:attrNameLst>
                                      </p:cBhvr>
                                      <p:tavLst>
                                        <p:tav tm="0">
                                          <p:val>
                                            <p:strVal val="#ppt_y-#ppt_h/2"/>
                                          </p:val>
                                        </p:tav>
                                        <p:tav tm="100000">
                                          <p:val>
                                            <p:strVal val="#ppt_y"/>
                                          </p:val>
                                        </p:tav>
                                      </p:tavLst>
                                    </p:anim>
                                    <p:anim calcmode="lin" valueType="num">
                                      <p:cBhvr>
                                        <p:cTn id="23" dur="500" fill="hold"/>
                                        <p:tgtEl>
                                          <p:spTgt spid="113667">
                                            <p:txEl>
                                              <p:pRg st="2" end="2"/>
                                            </p:txEl>
                                          </p:spTgt>
                                        </p:tgtEl>
                                        <p:attrNameLst>
                                          <p:attrName>ppt_w</p:attrName>
                                        </p:attrNameLst>
                                      </p:cBhvr>
                                      <p:tavLst>
                                        <p:tav tm="0">
                                          <p:val>
                                            <p:strVal val="#ppt_w"/>
                                          </p:val>
                                        </p:tav>
                                        <p:tav tm="100000">
                                          <p:val>
                                            <p:strVal val="#ppt_w"/>
                                          </p:val>
                                        </p:tav>
                                      </p:tavLst>
                                    </p:anim>
                                    <p:anim calcmode="lin" valueType="num">
                                      <p:cBhvr>
                                        <p:cTn id="24" dur="500" fill="hold"/>
                                        <p:tgtEl>
                                          <p:spTgt spid="113667">
                                            <p:txEl>
                                              <p:pRg st="2" end="2"/>
                                            </p:txEl>
                                          </p:spTgt>
                                        </p:tgtEl>
                                        <p:attrNameLst>
                                          <p:attrName>ppt_h</p:attrName>
                                        </p:attrNameLst>
                                      </p:cBhvr>
                                      <p:tavLst>
                                        <p:tav tm="0">
                                          <p:val>
                                            <p:fltVal val="0"/>
                                          </p:val>
                                        </p:tav>
                                        <p:tav tm="100000">
                                          <p:val>
                                            <p:strVal val="#ppt_h"/>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17" presetClass="entr" presetSubtype="1" fill="hold" grpId="0" nodeType="clickEffect">
                                  <p:stCondLst>
                                    <p:cond delay="0"/>
                                  </p:stCondLst>
                                  <p:childTnLst>
                                    <p:set>
                                      <p:cBhvr>
                                        <p:cTn id="28" dur="1" fill="hold">
                                          <p:stCondLst>
                                            <p:cond delay="0"/>
                                          </p:stCondLst>
                                        </p:cTn>
                                        <p:tgtEl>
                                          <p:spTgt spid="113667">
                                            <p:txEl>
                                              <p:pRg st="3" end="3"/>
                                            </p:txEl>
                                          </p:spTgt>
                                        </p:tgtEl>
                                        <p:attrNameLst>
                                          <p:attrName>style.visibility</p:attrName>
                                        </p:attrNameLst>
                                      </p:cBhvr>
                                      <p:to>
                                        <p:strVal val="visible"/>
                                      </p:to>
                                    </p:set>
                                    <p:anim calcmode="lin" valueType="num">
                                      <p:cBhvr>
                                        <p:cTn id="29" dur="500" fill="hold"/>
                                        <p:tgtEl>
                                          <p:spTgt spid="113667">
                                            <p:txEl>
                                              <p:pRg st="3" end="3"/>
                                            </p:txEl>
                                          </p:spTgt>
                                        </p:tgtEl>
                                        <p:attrNameLst>
                                          <p:attrName>ppt_x</p:attrName>
                                        </p:attrNameLst>
                                      </p:cBhvr>
                                      <p:tavLst>
                                        <p:tav tm="0">
                                          <p:val>
                                            <p:strVal val="#ppt_x"/>
                                          </p:val>
                                        </p:tav>
                                        <p:tav tm="100000">
                                          <p:val>
                                            <p:strVal val="#ppt_x"/>
                                          </p:val>
                                        </p:tav>
                                      </p:tavLst>
                                    </p:anim>
                                    <p:anim calcmode="lin" valueType="num">
                                      <p:cBhvr>
                                        <p:cTn id="30" dur="500" fill="hold"/>
                                        <p:tgtEl>
                                          <p:spTgt spid="113667">
                                            <p:txEl>
                                              <p:pRg st="3" end="3"/>
                                            </p:txEl>
                                          </p:spTgt>
                                        </p:tgtEl>
                                        <p:attrNameLst>
                                          <p:attrName>ppt_y</p:attrName>
                                        </p:attrNameLst>
                                      </p:cBhvr>
                                      <p:tavLst>
                                        <p:tav tm="0">
                                          <p:val>
                                            <p:strVal val="#ppt_y-#ppt_h/2"/>
                                          </p:val>
                                        </p:tav>
                                        <p:tav tm="100000">
                                          <p:val>
                                            <p:strVal val="#ppt_y"/>
                                          </p:val>
                                        </p:tav>
                                      </p:tavLst>
                                    </p:anim>
                                    <p:anim calcmode="lin" valueType="num">
                                      <p:cBhvr>
                                        <p:cTn id="31" dur="500" fill="hold"/>
                                        <p:tgtEl>
                                          <p:spTgt spid="113667">
                                            <p:txEl>
                                              <p:pRg st="3" end="3"/>
                                            </p:txEl>
                                          </p:spTgt>
                                        </p:tgtEl>
                                        <p:attrNameLst>
                                          <p:attrName>ppt_w</p:attrName>
                                        </p:attrNameLst>
                                      </p:cBhvr>
                                      <p:tavLst>
                                        <p:tav tm="0">
                                          <p:val>
                                            <p:strVal val="#ppt_w"/>
                                          </p:val>
                                        </p:tav>
                                        <p:tav tm="100000">
                                          <p:val>
                                            <p:strVal val="#ppt_w"/>
                                          </p:val>
                                        </p:tav>
                                      </p:tavLst>
                                    </p:anim>
                                    <p:anim calcmode="lin" valueType="num">
                                      <p:cBhvr>
                                        <p:cTn id="32" dur="500" fill="hold"/>
                                        <p:tgtEl>
                                          <p:spTgt spid="113667">
                                            <p:txEl>
                                              <p:pRg st="3" end="3"/>
                                            </p:txEl>
                                          </p:spTgt>
                                        </p:tgtEl>
                                        <p:attrNameLst>
                                          <p:attrName>ppt_h</p:attrName>
                                        </p:attrNameLst>
                                      </p:cBhvr>
                                      <p:tavLst>
                                        <p:tav tm="0">
                                          <p:val>
                                            <p:fltVal val="0"/>
                                          </p:val>
                                        </p:tav>
                                        <p:tav tm="100000">
                                          <p:val>
                                            <p:strVal val="#ppt_h"/>
                                          </p:val>
                                        </p:tav>
                                      </p:tavLst>
                                    </p:anim>
                                  </p:childTnLst>
                                </p:cTn>
                              </p:par>
                              <p:par>
                                <p:cTn id="33" presetID="17" presetClass="entr" presetSubtype="1" fill="hold" grpId="0" nodeType="withEffect">
                                  <p:stCondLst>
                                    <p:cond delay="0"/>
                                  </p:stCondLst>
                                  <p:childTnLst>
                                    <p:set>
                                      <p:cBhvr>
                                        <p:cTn id="34" dur="1" fill="hold">
                                          <p:stCondLst>
                                            <p:cond delay="0"/>
                                          </p:stCondLst>
                                        </p:cTn>
                                        <p:tgtEl>
                                          <p:spTgt spid="113667">
                                            <p:txEl>
                                              <p:pRg st="4" end="4"/>
                                            </p:txEl>
                                          </p:spTgt>
                                        </p:tgtEl>
                                        <p:attrNameLst>
                                          <p:attrName>style.visibility</p:attrName>
                                        </p:attrNameLst>
                                      </p:cBhvr>
                                      <p:to>
                                        <p:strVal val="visible"/>
                                      </p:to>
                                    </p:set>
                                    <p:anim calcmode="lin" valueType="num">
                                      <p:cBhvr>
                                        <p:cTn id="35" dur="500" fill="hold"/>
                                        <p:tgtEl>
                                          <p:spTgt spid="113667">
                                            <p:txEl>
                                              <p:pRg st="4" end="4"/>
                                            </p:txEl>
                                          </p:spTgt>
                                        </p:tgtEl>
                                        <p:attrNameLst>
                                          <p:attrName>ppt_x</p:attrName>
                                        </p:attrNameLst>
                                      </p:cBhvr>
                                      <p:tavLst>
                                        <p:tav tm="0">
                                          <p:val>
                                            <p:strVal val="#ppt_x"/>
                                          </p:val>
                                        </p:tav>
                                        <p:tav tm="100000">
                                          <p:val>
                                            <p:strVal val="#ppt_x"/>
                                          </p:val>
                                        </p:tav>
                                      </p:tavLst>
                                    </p:anim>
                                    <p:anim calcmode="lin" valueType="num">
                                      <p:cBhvr>
                                        <p:cTn id="36" dur="500" fill="hold"/>
                                        <p:tgtEl>
                                          <p:spTgt spid="113667">
                                            <p:txEl>
                                              <p:pRg st="4" end="4"/>
                                            </p:txEl>
                                          </p:spTgt>
                                        </p:tgtEl>
                                        <p:attrNameLst>
                                          <p:attrName>ppt_y</p:attrName>
                                        </p:attrNameLst>
                                      </p:cBhvr>
                                      <p:tavLst>
                                        <p:tav tm="0">
                                          <p:val>
                                            <p:strVal val="#ppt_y-#ppt_h/2"/>
                                          </p:val>
                                        </p:tav>
                                        <p:tav tm="100000">
                                          <p:val>
                                            <p:strVal val="#ppt_y"/>
                                          </p:val>
                                        </p:tav>
                                      </p:tavLst>
                                    </p:anim>
                                    <p:anim calcmode="lin" valueType="num">
                                      <p:cBhvr>
                                        <p:cTn id="37" dur="500" fill="hold"/>
                                        <p:tgtEl>
                                          <p:spTgt spid="113667">
                                            <p:txEl>
                                              <p:pRg st="4" end="4"/>
                                            </p:txEl>
                                          </p:spTgt>
                                        </p:tgtEl>
                                        <p:attrNameLst>
                                          <p:attrName>ppt_w</p:attrName>
                                        </p:attrNameLst>
                                      </p:cBhvr>
                                      <p:tavLst>
                                        <p:tav tm="0">
                                          <p:val>
                                            <p:strVal val="#ppt_w"/>
                                          </p:val>
                                        </p:tav>
                                        <p:tav tm="100000">
                                          <p:val>
                                            <p:strVal val="#ppt_w"/>
                                          </p:val>
                                        </p:tav>
                                      </p:tavLst>
                                    </p:anim>
                                    <p:anim calcmode="lin" valueType="num">
                                      <p:cBhvr>
                                        <p:cTn id="38" dur="500" fill="hold"/>
                                        <p:tgtEl>
                                          <p:spTgt spid="113667">
                                            <p:txEl>
                                              <p:pRg st="4" end="4"/>
                                            </p:txEl>
                                          </p:spTgt>
                                        </p:tgtEl>
                                        <p:attrNameLst>
                                          <p:attrName>ppt_h</p:attrName>
                                        </p:attrNameLst>
                                      </p:cBhvr>
                                      <p:tavLst>
                                        <p:tav tm="0">
                                          <p:val>
                                            <p:fltVal val="0"/>
                                          </p:val>
                                        </p:tav>
                                        <p:tav tm="100000">
                                          <p:val>
                                            <p:strVal val="#ppt_h"/>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17" presetClass="entr" presetSubtype="1" fill="hold" grpId="0" nodeType="clickEffect">
                                  <p:stCondLst>
                                    <p:cond delay="0"/>
                                  </p:stCondLst>
                                  <p:childTnLst>
                                    <p:set>
                                      <p:cBhvr>
                                        <p:cTn id="42" dur="1" fill="hold">
                                          <p:stCondLst>
                                            <p:cond delay="0"/>
                                          </p:stCondLst>
                                        </p:cTn>
                                        <p:tgtEl>
                                          <p:spTgt spid="113667">
                                            <p:txEl>
                                              <p:pRg st="5" end="5"/>
                                            </p:txEl>
                                          </p:spTgt>
                                        </p:tgtEl>
                                        <p:attrNameLst>
                                          <p:attrName>style.visibility</p:attrName>
                                        </p:attrNameLst>
                                      </p:cBhvr>
                                      <p:to>
                                        <p:strVal val="visible"/>
                                      </p:to>
                                    </p:set>
                                    <p:anim calcmode="lin" valueType="num">
                                      <p:cBhvr>
                                        <p:cTn id="43" dur="500" fill="hold"/>
                                        <p:tgtEl>
                                          <p:spTgt spid="113667">
                                            <p:txEl>
                                              <p:pRg st="5" end="5"/>
                                            </p:txEl>
                                          </p:spTgt>
                                        </p:tgtEl>
                                        <p:attrNameLst>
                                          <p:attrName>ppt_x</p:attrName>
                                        </p:attrNameLst>
                                      </p:cBhvr>
                                      <p:tavLst>
                                        <p:tav tm="0">
                                          <p:val>
                                            <p:strVal val="#ppt_x"/>
                                          </p:val>
                                        </p:tav>
                                        <p:tav tm="100000">
                                          <p:val>
                                            <p:strVal val="#ppt_x"/>
                                          </p:val>
                                        </p:tav>
                                      </p:tavLst>
                                    </p:anim>
                                    <p:anim calcmode="lin" valueType="num">
                                      <p:cBhvr>
                                        <p:cTn id="44" dur="500" fill="hold"/>
                                        <p:tgtEl>
                                          <p:spTgt spid="113667">
                                            <p:txEl>
                                              <p:pRg st="5" end="5"/>
                                            </p:txEl>
                                          </p:spTgt>
                                        </p:tgtEl>
                                        <p:attrNameLst>
                                          <p:attrName>ppt_y</p:attrName>
                                        </p:attrNameLst>
                                      </p:cBhvr>
                                      <p:tavLst>
                                        <p:tav tm="0">
                                          <p:val>
                                            <p:strVal val="#ppt_y-#ppt_h/2"/>
                                          </p:val>
                                        </p:tav>
                                        <p:tav tm="100000">
                                          <p:val>
                                            <p:strVal val="#ppt_y"/>
                                          </p:val>
                                        </p:tav>
                                      </p:tavLst>
                                    </p:anim>
                                    <p:anim calcmode="lin" valueType="num">
                                      <p:cBhvr>
                                        <p:cTn id="45" dur="500" fill="hold"/>
                                        <p:tgtEl>
                                          <p:spTgt spid="113667">
                                            <p:txEl>
                                              <p:pRg st="5" end="5"/>
                                            </p:txEl>
                                          </p:spTgt>
                                        </p:tgtEl>
                                        <p:attrNameLst>
                                          <p:attrName>ppt_w</p:attrName>
                                        </p:attrNameLst>
                                      </p:cBhvr>
                                      <p:tavLst>
                                        <p:tav tm="0">
                                          <p:val>
                                            <p:strVal val="#ppt_w"/>
                                          </p:val>
                                        </p:tav>
                                        <p:tav tm="100000">
                                          <p:val>
                                            <p:strVal val="#ppt_w"/>
                                          </p:val>
                                        </p:tav>
                                      </p:tavLst>
                                    </p:anim>
                                    <p:anim calcmode="lin" valueType="num">
                                      <p:cBhvr>
                                        <p:cTn id="46" dur="500" fill="hold"/>
                                        <p:tgtEl>
                                          <p:spTgt spid="113667">
                                            <p:txEl>
                                              <p:pRg st="5" end="5"/>
                                            </p:txEl>
                                          </p:spTgt>
                                        </p:tgtEl>
                                        <p:attrNameLst>
                                          <p:attrName>ppt_h</p:attrName>
                                        </p:attrNameLst>
                                      </p:cBhvr>
                                      <p:tavLst>
                                        <p:tav tm="0">
                                          <p:val>
                                            <p:fltVal val="0"/>
                                          </p:val>
                                        </p:tav>
                                        <p:tav tm="100000">
                                          <p:val>
                                            <p:strVal val="#ppt_h"/>
                                          </p:val>
                                        </p:tav>
                                      </p:tavLst>
                                    </p:anim>
                                  </p:childTnLst>
                                </p:cTn>
                              </p:par>
                              <p:par>
                                <p:cTn id="47" presetID="17" presetClass="entr" presetSubtype="1" fill="hold" grpId="0" nodeType="withEffect">
                                  <p:stCondLst>
                                    <p:cond delay="0"/>
                                  </p:stCondLst>
                                  <p:childTnLst>
                                    <p:set>
                                      <p:cBhvr>
                                        <p:cTn id="48" dur="1" fill="hold">
                                          <p:stCondLst>
                                            <p:cond delay="0"/>
                                          </p:stCondLst>
                                        </p:cTn>
                                        <p:tgtEl>
                                          <p:spTgt spid="113667">
                                            <p:txEl>
                                              <p:pRg st="6" end="6"/>
                                            </p:txEl>
                                          </p:spTgt>
                                        </p:tgtEl>
                                        <p:attrNameLst>
                                          <p:attrName>style.visibility</p:attrName>
                                        </p:attrNameLst>
                                      </p:cBhvr>
                                      <p:to>
                                        <p:strVal val="visible"/>
                                      </p:to>
                                    </p:set>
                                    <p:anim calcmode="lin" valueType="num">
                                      <p:cBhvr>
                                        <p:cTn id="49" dur="500" fill="hold"/>
                                        <p:tgtEl>
                                          <p:spTgt spid="113667">
                                            <p:txEl>
                                              <p:pRg st="6" end="6"/>
                                            </p:txEl>
                                          </p:spTgt>
                                        </p:tgtEl>
                                        <p:attrNameLst>
                                          <p:attrName>ppt_x</p:attrName>
                                        </p:attrNameLst>
                                      </p:cBhvr>
                                      <p:tavLst>
                                        <p:tav tm="0">
                                          <p:val>
                                            <p:strVal val="#ppt_x"/>
                                          </p:val>
                                        </p:tav>
                                        <p:tav tm="100000">
                                          <p:val>
                                            <p:strVal val="#ppt_x"/>
                                          </p:val>
                                        </p:tav>
                                      </p:tavLst>
                                    </p:anim>
                                    <p:anim calcmode="lin" valueType="num">
                                      <p:cBhvr>
                                        <p:cTn id="50" dur="500" fill="hold"/>
                                        <p:tgtEl>
                                          <p:spTgt spid="113667">
                                            <p:txEl>
                                              <p:pRg st="6" end="6"/>
                                            </p:txEl>
                                          </p:spTgt>
                                        </p:tgtEl>
                                        <p:attrNameLst>
                                          <p:attrName>ppt_y</p:attrName>
                                        </p:attrNameLst>
                                      </p:cBhvr>
                                      <p:tavLst>
                                        <p:tav tm="0">
                                          <p:val>
                                            <p:strVal val="#ppt_y-#ppt_h/2"/>
                                          </p:val>
                                        </p:tav>
                                        <p:tav tm="100000">
                                          <p:val>
                                            <p:strVal val="#ppt_y"/>
                                          </p:val>
                                        </p:tav>
                                      </p:tavLst>
                                    </p:anim>
                                    <p:anim calcmode="lin" valueType="num">
                                      <p:cBhvr>
                                        <p:cTn id="51" dur="500" fill="hold"/>
                                        <p:tgtEl>
                                          <p:spTgt spid="113667">
                                            <p:txEl>
                                              <p:pRg st="6" end="6"/>
                                            </p:txEl>
                                          </p:spTgt>
                                        </p:tgtEl>
                                        <p:attrNameLst>
                                          <p:attrName>ppt_w</p:attrName>
                                        </p:attrNameLst>
                                      </p:cBhvr>
                                      <p:tavLst>
                                        <p:tav tm="0">
                                          <p:val>
                                            <p:strVal val="#ppt_w"/>
                                          </p:val>
                                        </p:tav>
                                        <p:tav tm="100000">
                                          <p:val>
                                            <p:strVal val="#ppt_w"/>
                                          </p:val>
                                        </p:tav>
                                      </p:tavLst>
                                    </p:anim>
                                    <p:anim calcmode="lin" valueType="num">
                                      <p:cBhvr>
                                        <p:cTn id="52" dur="500" fill="hold"/>
                                        <p:tgtEl>
                                          <p:spTgt spid="113667">
                                            <p:txEl>
                                              <p:pRg st="6" end="6"/>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667"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mtClean="0"/>
              <a:t>INTERMEDIATE COCOMO</a:t>
            </a:r>
          </a:p>
        </p:txBody>
      </p:sp>
      <p:sp>
        <p:nvSpPr>
          <p:cNvPr id="19459" name="Date Placeholder 3"/>
          <p:cNvSpPr>
            <a:spLocks noGrp="1"/>
          </p:cNvSpPr>
          <p:nvPr>
            <p:ph type="dt" sz="quarter" idx="4294967295"/>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
        <p:nvSpPr>
          <p:cNvPr id="114691" name="Rectangle 3"/>
          <p:cNvSpPr>
            <a:spLocks noGrp="1" noChangeArrowheads="1"/>
          </p:cNvSpPr>
          <p:nvPr>
            <p:ph sz="quarter" idx="1"/>
          </p:nvPr>
        </p:nvSpPr>
        <p:spPr/>
        <p:txBody>
          <a:bodyPr/>
          <a:lstStyle/>
          <a:p>
            <a:pPr eaLnBrk="1" hangingPunct="1">
              <a:lnSpc>
                <a:spcPct val="90000"/>
              </a:lnSpc>
            </a:pPr>
            <a:r>
              <a:rPr lang="en-GB" altLang="en-US" smtClean="0"/>
              <a:t>Effort, E, for Organic Mode</a:t>
            </a:r>
          </a:p>
          <a:p>
            <a:pPr lvl="1" eaLnBrk="1" hangingPunct="1">
              <a:lnSpc>
                <a:spcPct val="90000"/>
              </a:lnSpc>
              <a:buFont typeface="Wingdings" pitchFamily="2" charset="2"/>
              <a:buNone/>
            </a:pPr>
            <a:r>
              <a:rPr lang="en-GB" altLang="en-US" sz="3200" smtClean="0"/>
              <a:t>  E =  EAF * 3.2 * (KDSI)</a:t>
            </a:r>
            <a:r>
              <a:rPr lang="en-GB" altLang="en-US" sz="3200" b="1" baseline="30000" smtClean="0"/>
              <a:t>1.05</a:t>
            </a:r>
          </a:p>
          <a:p>
            <a:pPr eaLnBrk="1" hangingPunct="1">
              <a:lnSpc>
                <a:spcPct val="90000"/>
              </a:lnSpc>
            </a:pPr>
            <a:r>
              <a:rPr lang="en-GB" altLang="en-US" smtClean="0"/>
              <a:t>Effort, E, for Semi-detached Mode</a:t>
            </a:r>
          </a:p>
          <a:p>
            <a:pPr lvl="1" eaLnBrk="1" hangingPunct="1">
              <a:lnSpc>
                <a:spcPct val="90000"/>
              </a:lnSpc>
              <a:buFont typeface="Wingdings" pitchFamily="2" charset="2"/>
              <a:buNone/>
            </a:pPr>
            <a:r>
              <a:rPr lang="en-GB" altLang="en-US" sz="3200" smtClean="0"/>
              <a:t>  E =  EAF * 3.0 * (KDSI)</a:t>
            </a:r>
            <a:r>
              <a:rPr lang="en-GB" altLang="en-US" sz="3200" b="1" baseline="30000" smtClean="0"/>
              <a:t>1.12</a:t>
            </a:r>
          </a:p>
          <a:p>
            <a:pPr eaLnBrk="1" hangingPunct="1">
              <a:lnSpc>
                <a:spcPct val="90000"/>
              </a:lnSpc>
            </a:pPr>
            <a:r>
              <a:rPr lang="en-GB" altLang="en-US" smtClean="0"/>
              <a:t>Effort, E, for Embedded Mode</a:t>
            </a:r>
          </a:p>
          <a:p>
            <a:pPr lvl="1" eaLnBrk="1" hangingPunct="1">
              <a:lnSpc>
                <a:spcPct val="90000"/>
              </a:lnSpc>
              <a:buFont typeface="Wingdings" pitchFamily="2" charset="2"/>
              <a:buNone/>
            </a:pPr>
            <a:r>
              <a:rPr lang="en-GB" altLang="en-US" sz="3200" smtClean="0"/>
              <a:t>  E =  EAF * 2.8 * (KDSI)</a:t>
            </a:r>
            <a:r>
              <a:rPr lang="en-GB" altLang="en-US" sz="3200" b="1" baseline="30000" smtClean="0"/>
              <a:t>1.20</a:t>
            </a:r>
          </a:p>
          <a:p>
            <a:pPr eaLnBrk="1" hangingPunct="1">
              <a:lnSpc>
                <a:spcPct val="90000"/>
              </a:lnSpc>
              <a:buFont typeface="Wingdings" pitchFamily="2" charset="2"/>
              <a:buNone/>
            </a:pPr>
            <a:endParaRPr lang="en-GB" altLang="en-US" smtClean="0"/>
          </a:p>
          <a:p>
            <a:pPr eaLnBrk="1" hangingPunct="1">
              <a:lnSpc>
                <a:spcPct val="90000"/>
              </a:lnSpc>
              <a:buFont typeface="Wingdings" pitchFamily="2" charset="2"/>
              <a:buNone/>
            </a:pPr>
            <a:r>
              <a:rPr lang="en-GB" altLang="en-US" smtClean="0"/>
              <a:t>EAF – estimate adjustment factor</a:t>
            </a:r>
          </a:p>
          <a:p>
            <a:pPr eaLnBrk="1" hangingPunct="1">
              <a:lnSpc>
                <a:spcPct val="90000"/>
              </a:lnSpc>
            </a:pPr>
            <a:endParaRPr lang="en-GB" altLang="en-US" smtClean="0"/>
          </a:p>
        </p:txBody>
      </p:sp>
    </p:spTree>
    <p:extLst>
      <p:ext uri="{BB962C8B-B14F-4D97-AF65-F5344CB8AC3E}">
        <p14:creationId xmlns:p14="http://schemas.microsoft.com/office/powerpoint/2010/main" val="1406665571"/>
      </p:ext>
    </p:extLst>
  </p:cSld>
  <p:clrMapOvr>
    <a:masterClrMapping/>
  </p:clrMapOvr>
  <p:transition>
    <p:blinds/>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14691">
                                            <p:txEl>
                                              <p:pRg st="0" end="0"/>
                                            </p:txEl>
                                          </p:spTgt>
                                        </p:tgtEl>
                                        <p:attrNameLst>
                                          <p:attrName>style.visibility</p:attrName>
                                        </p:attrNameLst>
                                      </p:cBhvr>
                                      <p:to>
                                        <p:strVal val="visible"/>
                                      </p:to>
                                    </p:set>
                                    <p:anim calcmode="lin" valueType="num">
                                      <p:cBhvr>
                                        <p:cTn id="7" dur="500" fill="hold"/>
                                        <p:tgtEl>
                                          <p:spTgt spid="114691">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14691">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14691">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14691">
                                            <p:txEl>
                                              <p:pRg st="0" end="0"/>
                                            </p:txEl>
                                          </p:spTgt>
                                        </p:tgtEl>
                                        <p:attrNameLst>
                                          <p:attrName>ppt_h</p:attrName>
                                        </p:attrNameLst>
                                      </p:cBhvr>
                                      <p:tavLst>
                                        <p:tav tm="0">
                                          <p:val>
                                            <p:fltVal val="0"/>
                                          </p:val>
                                        </p:tav>
                                        <p:tav tm="100000">
                                          <p:val>
                                            <p:strVal val="#ppt_h"/>
                                          </p:val>
                                        </p:tav>
                                      </p:tavLst>
                                    </p:anim>
                                  </p:childTnLst>
                                </p:cTn>
                              </p:par>
                              <p:par>
                                <p:cTn id="11" presetID="17" presetClass="entr" presetSubtype="1" fill="hold" grpId="0" nodeType="withEffect">
                                  <p:stCondLst>
                                    <p:cond delay="0"/>
                                  </p:stCondLst>
                                  <p:childTnLst>
                                    <p:set>
                                      <p:cBhvr>
                                        <p:cTn id="12" dur="1" fill="hold">
                                          <p:stCondLst>
                                            <p:cond delay="0"/>
                                          </p:stCondLst>
                                        </p:cTn>
                                        <p:tgtEl>
                                          <p:spTgt spid="114691">
                                            <p:txEl>
                                              <p:pRg st="1" end="1"/>
                                            </p:txEl>
                                          </p:spTgt>
                                        </p:tgtEl>
                                        <p:attrNameLst>
                                          <p:attrName>style.visibility</p:attrName>
                                        </p:attrNameLst>
                                      </p:cBhvr>
                                      <p:to>
                                        <p:strVal val="visible"/>
                                      </p:to>
                                    </p:set>
                                    <p:anim calcmode="lin" valueType="num">
                                      <p:cBhvr>
                                        <p:cTn id="13" dur="500" fill="hold"/>
                                        <p:tgtEl>
                                          <p:spTgt spid="114691">
                                            <p:txEl>
                                              <p:pRg st="1" end="1"/>
                                            </p:txEl>
                                          </p:spTgt>
                                        </p:tgtEl>
                                        <p:attrNameLst>
                                          <p:attrName>ppt_x</p:attrName>
                                        </p:attrNameLst>
                                      </p:cBhvr>
                                      <p:tavLst>
                                        <p:tav tm="0">
                                          <p:val>
                                            <p:strVal val="#ppt_x"/>
                                          </p:val>
                                        </p:tav>
                                        <p:tav tm="100000">
                                          <p:val>
                                            <p:strVal val="#ppt_x"/>
                                          </p:val>
                                        </p:tav>
                                      </p:tavLst>
                                    </p:anim>
                                    <p:anim calcmode="lin" valueType="num">
                                      <p:cBhvr>
                                        <p:cTn id="14" dur="500" fill="hold"/>
                                        <p:tgtEl>
                                          <p:spTgt spid="114691">
                                            <p:txEl>
                                              <p:pRg st="1" end="1"/>
                                            </p:txEl>
                                          </p:spTgt>
                                        </p:tgtEl>
                                        <p:attrNameLst>
                                          <p:attrName>ppt_y</p:attrName>
                                        </p:attrNameLst>
                                      </p:cBhvr>
                                      <p:tavLst>
                                        <p:tav tm="0">
                                          <p:val>
                                            <p:strVal val="#ppt_y-#ppt_h/2"/>
                                          </p:val>
                                        </p:tav>
                                        <p:tav tm="100000">
                                          <p:val>
                                            <p:strVal val="#ppt_y"/>
                                          </p:val>
                                        </p:tav>
                                      </p:tavLst>
                                    </p:anim>
                                    <p:anim calcmode="lin" valueType="num">
                                      <p:cBhvr>
                                        <p:cTn id="15" dur="500" fill="hold"/>
                                        <p:tgtEl>
                                          <p:spTgt spid="114691">
                                            <p:txEl>
                                              <p:pRg st="1" end="1"/>
                                            </p:txEl>
                                          </p:spTgt>
                                        </p:tgtEl>
                                        <p:attrNameLst>
                                          <p:attrName>ppt_w</p:attrName>
                                        </p:attrNameLst>
                                      </p:cBhvr>
                                      <p:tavLst>
                                        <p:tav tm="0">
                                          <p:val>
                                            <p:strVal val="#ppt_w"/>
                                          </p:val>
                                        </p:tav>
                                        <p:tav tm="100000">
                                          <p:val>
                                            <p:strVal val="#ppt_w"/>
                                          </p:val>
                                        </p:tav>
                                      </p:tavLst>
                                    </p:anim>
                                    <p:anim calcmode="lin" valueType="num">
                                      <p:cBhvr>
                                        <p:cTn id="16" dur="500" fill="hold"/>
                                        <p:tgtEl>
                                          <p:spTgt spid="114691">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17" presetClass="entr" presetSubtype="1" fill="hold" grpId="0" nodeType="clickEffect">
                                  <p:stCondLst>
                                    <p:cond delay="0"/>
                                  </p:stCondLst>
                                  <p:childTnLst>
                                    <p:set>
                                      <p:cBhvr>
                                        <p:cTn id="20" dur="1" fill="hold">
                                          <p:stCondLst>
                                            <p:cond delay="0"/>
                                          </p:stCondLst>
                                        </p:cTn>
                                        <p:tgtEl>
                                          <p:spTgt spid="114691">
                                            <p:txEl>
                                              <p:pRg st="2" end="2"/>
                                            </p:txEl>
                                          </p:spTgt>
                                        </p:tgtEl>
                                        <p:attrNameLst>
                                          <p:attrName>style.visibility</p:attrName>
                                        </p:attrNameLst>
                                      </p:cBhvr>
                                      <p:to>
                                        <p:strVal val="visible"/>
                                      </p:to>
                                    </p:set>
                                    <p:anim calcmode="lin" valueType="num">
                                      <p:cBhvr>
                                        <p:cTn id="21" dur="500" fill="hold"/>
                                        <p:tgtEl>
                                          <p:spTgt spid="114691">
                                            <p:txEl>
                                              <p:pRg st="2" end="2"/>
                                            </p:txEl>
                                          </p:spTgt>
                                        </p:tgtEl>
                                        <p:attrNameLst>
                                          <p:attrName>ppt_x</p:attrName>
                                        </p:attrNameLst>
                                      </p:cBhvr>
                                      <p:tavLst>
                                        <p:tav tm="0">
                                          <p:val>
                                            <p:strVal val="#ppt_x"/>
                                          </p:val>
                                        </p:tav>
                                        <p:tav tm="100000">
                                          <p:val>
                                            <p:strVal val="#ppt_x"/>
                                          </p:val>
                                        </p:tav>
                                      </p:tavLst>
                                    </p:anim>
                                    <p:anim calcmode="lin" valueType="num">
                                      <p:cBhvr>
                                        <p:cTn id="22" dur="500" fill="hold"/>
                                        <p:tgtEl>
                                          <p:spTgt spid="114691">
                                            <p:txEl>
                                              <p:pRg st="2" end="2"/>
                                            </p:txEl>
                                          </p:spTgt>
                                        </p:tgtEl>
                                        <p:attrNameLst>
                                          <p:attrName>ppt_y</p:attrName>
                                        </p:attrNameLst>
                                      </p:cBhvr>
                                      <p:tavLst>
                                        <p:tav tm="0">
                                          <p:val>
                                            <p:strVal val="#ppt_y-#ppt_h/2"/>
                                          </p:val>
                                        </p:tav>
                                        <p:tav tm="100000">
                                          <p:val>
                                            <p:strVal val="#ppt_y"/>
                                          </p:val>
                                        </p:tav>
                                      </p:tavLst>
                                    </p:anim>
                                    <p:anim calcmode="lin" valueType="num">
                                      <p:cBhvr>
                                        <p:cTn id="23" dur="500" fill="hold"/>
                                        <p:tgtEl>
                                          <p:spTgt spid="114691">
                                            <p:txEl>
                                              <p:pRg st="2" end="2"/>
                                            </p:txEl>
                                          </p:spTgt>
                                        </p:tgtEl>
                                        <p:attrNameLst>
                                          <p:attrName>ppt_w</p:attrName>
                                        </p:attrNameLst>
                                      </p:cBhvr>
                                      <p:tavLst>
                                        <p:tav tm="0">
                                          <p:val>
                                            <p:strVal val="#ppt_w"/>
                                          </p:val>
                                        </p:tav>
                                        <p:tav tm="100000">
                                          <p:val>
                                            <p:strVal val="#ppt_w"/>
                                          </p:val>
                                        </p:tav>
                                      </p:tavLst>
                                    </p:anim>
                                    <p:anim calcmode="lin" valueType="num">
                                      <p:cBhvr>
                                        <p:cTn id="24" dur="500" fill="hold"/>
                                        <p:tgtEl>
                                          <p:spTgt spid="114691">
                                            <p:txEl>
                                              <p:pRg st="2" end="2"/>
                                            </p:txEl>
                                          </p:spTgt>
                                        </p:tgtEl>
                                        <p:attrNameLst>
                                          <p:attrName>ppt_h</p:attrName>
                                        </p:attrNameLst>
                                      </p:cBhvr>
                                      <p:tavLst>
                                        <p:tav tm="0">
                                          <p:val>
                                            <p:fltVal val="0"/>
                                          </p:val>
                                        </p:tav>
                                        <p:tav tm="100000">
                                          <p:val>
                                            <p:strVal val="#ppt_h"/>
                                          </p:val>
                                        </p:tav>
                                      </p:tavLst>
                                    </p:anim>
                                  </p:childTnLst>
                                </p:cTn>
                              </p:par>
                              <p:par>
                                <p:cTn id="25" presetID="17" presetClass="entr" presetSubtype="1" fill="hold" grpId="0" nodeType="withEffect">
                                  <p:stCondLst>
                                    <p:cond delay="0"/>
                                  </p:stCondLst>
                                  <p:childTnLst>
                                    <p:set>
                                      <p:cBhvr>
                                        <p:cTn id="26" dur="1" fill="hold">
                                          <p:stCondLst>
                                            <p:cond delay="0"/>
                                          </p:stCondLst>
                                        </p:cTn>
                                        <p:tgtEl>
                                          <p:spTgt spid="114691">
                                            <p:txEl>
                                              <p:pRg st="3" end="3"/>
                                            </p:txEl>
                                          </p:spTgt>
                                        </p:tgtEl>
                                        <p:attrNameLst>
                                          <p:attrName>style.visibility</p:attrName>
                                        </p:attrNameLst>
                                      </p:cBhvr>
                                      <p:to>
                                        <p:strVal val="visible"/>
                                      </p:to>
                                    </p:set>
                                    <p:anim calcmode="lin" valueType="num">
                                      <p:cBhvr>
                                        <p:cTn id="27" dur="500" fill="hold"/>
                                        <p:tgtEl>
                                          <p:spTgt spid="114691">
                                            <p:txEl>
                                              <p:pRg st="3" end="3"/>
                                            </p:txEl>
                                          </p:spTgt>
                                        </p:tgtEl>
                                        <p:attrNameLst>
                                          <p:attrName>ppt_x</p:attrName>
                                        </p:attrNameLst>
                                      </p:cBhvr>
                                      <p:tavLst>
                                        <p:tav tm="0">
                                          <p:val>
                                            <p:strVal val="#ppt_x"/>
                                          </p:val>
                                        </p:tav>
                                        <p:tav tm="100000">
                                          <p:val>
                                            <p:strVal val="#ppt_x"/>
                                          </p:val>
                                        </p:tav>
                                      </p:tavLst>
                                    </p:anim>
                                    <p:anim calcmode="lin" valueType="num">
                                      <p:cBhvr>
                                        <p:cTn id="28" dur="500" fill="hold"/>
                                        <p:tgtEl>
                                          <p:spTgt spid="114691">
                                            <p:txEl>
                                              <p:pRg st="3" end="3"/>
                                            </p:txEl>
                                          </p:spTgt>
                                        </p:tgtEl>
                                        <p:attrNameLst>
                                          <p:attrName>ppt_y</p:attrName>
                                        </p:attrNameLst>
                                      </p:cBhvr>
                                      <p:tavLst>
                                        <p:tav tm="0">
                                          <p:val>
                                            <p:strVal val="#ppt_y-#ppt_h/2"/>
                                          </p:val>
                                        </p:tav>
                                        <p:tav tm="100000">
                                          <p:val>
                                            <p:strVal val="#ppt_y"/>
                                          </p:val>
                                        </p:tav>
                                      </p:tavLst>
                                    </p:anim>
                                    <p:anim calcmode="lin" valueType="num">
                                      <p:cBhvr>
                                        <p:cTn id="29" dur="500" fill="hold"/>
                                        <p:tgtEl>
                                          <p:spTgt spid="114691">
                                            <p:txEl>
                                              <p:pRg st="3" end="3"/>
                                            </p:txEl>
                                          </p:spTgt>
                                        </p:tgtEl>
                                        <p:attrNameLst>
                                          <p:attrName>ppt_w</p:attrName>
                                        </p:attrNameLst>
                                      </p:cBhvr>
                                      <p:tavLst>
                                        <p:tav tm="0">
                                          <p:val>
                                            <p:strVal val="#ppt_w"/>
                                          </p:val>
                                        </p:tav>
                                        <p:tav tm="100000">
                                          <p:val>
                                            <p:strVal val="#ppt_w"/>
                                          </p:val>
                                        </p:tav>
                                      </p:tavLst>
                                    </p:anim>
                                    <p:anim calcmode="lin" valueType="num">
                                      <p:cBhvr>
                                        <p:cTn id="30" dur="500" fill="hold"/>
                                        <p:tgtEl>
                                          <p:spTgt spid="114691">
                                            <p:txEl>
                                              <p:pRg st="3" end="3"/>
                                            </p:txEl>
                                          </p:spTgt>
                                        </p:tgtEl>
                                        <p:attrNameLst>
                                          <p:attrName>ppt_h</p:attrName>
                                        </p:attrNameLst>
                                      </p:cBhvr>
                                      <p:tavLst>
                                        <p:tav tm="0">
                                          <p:val>
                                            <p:fltVal val="0"/>
                                          </p:val>
                                        </p:tav>
                                        <p:tav tm="100000">
                                          <p:val>
                                            <p:strVal val="#ppt_h"/>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17" presetClass="entr" presetSubtype="1" fill="hold" grpId="0" nodeType="clickEffect">
                                  <p:stCondLst>
                                    <p:cond delay="0"/>
                                  </p:stCondLst>
                                  <p:childTnLst>
                                    <p:set>
                                      <p:cBhvr>
                                        <p:cTn id="34" dur="1" fill="hold">
                                          <p:stCondLst>
                                            <p:cond delay="0"/>
                                          </p:stCondLst>
                                        </p:cTn>
                                        <p:tgtEl>
                                          <p:spTgt spid="114691">
                                            <p:txEl>
                                              <p:pRg st="4" end="4"/>
                                            </p:txEl>
                                          </p:spTgt>
                                        </p:tgtEl>
                                        <p:attrNameLst>
                                          <p:attrName>style.visibility</p:attrName>
                                        </p:attrNameLst>
                                      </p:cBhvr>
                                      <p:to>
                                        <p:strVal val="visible"/>
                                      </p:to>
                                    </p:set>
                                    <p:anim calcmode="lin" valueType="num">
                                      <p:cBhvr>
                                        <p:cTn id="35" dur="500" fill="hold"/>
                                        <p:tgtEl>
                                          <p:spTgt spid="114691">
                                            <p:txEl>
                                              <p:pRg st="4" end="4"/>
                                            </p:txEl>
                                          </p:spTgt>
                                        </p:tgtEl>
                                        <p:attrNameLst>
                                          <p:attrName>ppt_x</p:attrName>
                                        </p:attrNameLst>
                                      </p:cBhvr>
                                      <p:tavLst>
                                        <p:tav tm="0">
                                          <p:val>
                                            <p:strVal val="#ppt_x"/>
                                          </p:val>
                                        </p:tav>
                                        <p:tav tm="100000">
                                          <p:val>
                                            <p:strVal val="#ppt_x"/>
                                          </p:val>
                                        </p:tav>
                                      </p:tavLst>
                                    </p:anim>
                                    <p:anim calcmode="lin" valueType="num">
                                      <p:cBhvr>
                                        <p:cTn id="36" dur="500" fill="hold"/>
                                        <p:tgtEl>
                                          <p:spTgt spid="114691">
                                            <p:txEl>
                                              <p:pRg st="4" end="4"/>
                                            </p:txEl>
                                          </p:spTgt>
                                        </p:tgtEl>
                                        <p:attrNameLst>
                                          <p:attrName>ppt_y</p:attrName>
                                        </p:attrNameLst>
                                      </p:cBhvr>
                                      <p:tavLst>
                                        <p:tav tm="0">
                                          <p:val>
                                            <p:strVal val="#ppt_y-#ppt_h/2"/>
                                          </p:val>
                                        </p:tav>
                                        <p:tav tm="100000">
                                          <p:val>
                                            <p:strVal val="#ppt_y"/>
                                          </p:val>
                                        </p:tav>
                                      </p:tavLst>
                                    </p:anim>
                                    <p:anim calcmode="lin" valueType="num">
                                      <p:cBhvr>
                                        <p:cTn id="37" dur="500" fill="hold"/>
                                        <p:tgtEl>
                                          <p:spTgt spid="114691">
                                            <p:txEl>
                                              <p:pRg st="4" end="4"/>
                                            </p:txEl>
                                          </p:spTgt>
                                        </p:tgtEl>
                                        <p:attrNameLst>
                                          <p:attrName>ppt_w</p:attrName>
                                        </p:attrNameLst>
                                      </p:cBhvr>
                                      <p:tavLst>
                                        <p:tav tm="0">
                                          <p:val>
                                            <p:strVal val="#ppt_w"/>
                                          </p:val>
                                        </p:tav>
                                        <p:tav tm="100000">
                                          <p:val>
                                            <p:strVal val="#ppt_w"/>
                                          </p:val>
                                        </p:tav>
                                      </p:tavLst>
                                    </p:anim>
                                    <p:anim calcmode="lin" valueType="num">
                                      <p:cBhvr>
                                        <p:cTn id="38" dur="500" fill="hold"/>
                                        <p:tgtEl>
                                          <p:spTgt spid="114691">
                                            <p:txEl>
                                              <p:pRg st="4" end="4"/>
                                            </p:txEl>
                                          </p:spTgt>
                                        </p:tgtEl>
                                        <p:attrNameLst>
                                          <p:attrName>ppt_h</p:attrName>
                                        </p:attrNameLst>
                                      </p:cBhvr>
                                      <p:tavLst>
                                        <p:tav tm="0">
                                          <p:val>
                                            <p:fltVal val="0"/>
                                          </p:val>
                                        </p:tav>
                                        <p:tav tm="100000">
                                          <p:val>
                                            <p:strVal val="#ppt_h"/>
                                          </p:val>
                                        </p:tav>
                                      </p:tavLst>
                                    </p:anim>
                                  </p:childTnLst>
                                </p:cTn>
                              </p:par>
                              <p:par>
                                <p:cTn id="39" presetID="17" presetClass="entr" presetSubtype="1" fill="hold" grpId="0" nodeType="withEffect">
                                  <p:stCondLst>
                                    <p:cond delay="0"/>
                                  </p:stCondLst>
                                  <p:childTnLst>
                                    <p:set>
                                      <p:cBhvr>
                                        <p:cTn id="40" dur="1" fill="hold">
                                          <p:stCondLst>
                                            <p:cond delay="0"/>
                                          </p:stCondLst>
                                        </p:cTn>
                                        <p:tgtEl>
                                          <p:spTgt spid="114691">
                                            <p:txEl>
                                              <p:pRg st="5" end="5"/>
                                            </p:txEl>
                                          </p:spTgt>
                                        </p:tgtEl>
                                        <p:attrNameLst>
                                          <p:attrName>style.visibility</p:attrName>
                                        </p:attrNameLst>
                                      </p:cBhvr>
                                      <p:to>
                                        <p:strVal val="visible"/>
                                      </p:to>
                                    </p:set>
                                    <p:anim calcmode="lin" valueType="num">
                                      <p:cBhvr>
                                        <p:cTn id="41" dur="500" fill="hold"/>
                                        <p:tgtEl>
                                          <p:spTgt spid="114691">
                                            <p:txEl>
                                              <p:pRg st="5" end="5"/>
                                            </p:txEl>
                                          </p:spTgt>
                                        </p:tgtEl>
                                        <p:attrNameLst>
                                          <p:attrName>ppt_x</p:attrName>
                                        </p:attrNameLst>
                                      </p:cBhvr>
                                      <p:tavLst>
                                        <p:tav tm="0">
                                          <p:val>
                                            <p:strVal val="#ppt_x"/>
                                          </p:val>
                                        </p:tav>
                                        <p:tav tm="100000">
                                          <p:val>
                                            <p:strVal val="#ppt_x"/>
                                          </p:val>
                                        </p:tav>
                                      </p:tavLst>
                                    </p:anim>
                                    <p:anim calcmode="lin" valueType="num">
                                      <p:cBhvr>
                                        <p:cTn id="42" dur="500" fill="hold"/>
                                        <p:tgtEl>
                                          <p:spTgt spid="114691">
                                            <p:txEl>
                                              <p:pRg st="5" end="5"/>
                                            </p:txEl>
                                          </p:spTgt>
                                        </p:tgtEl>
                                        <p:attrNameLst>
                                          <p:attrName>ppt_y</p:attrName>
                                        </p:attrNameLst>
                                      </p:cBhvr>
                                      <p:tavLst>
                                        <p:tav tm="0">
                                          <p:val>
                                            <p:strVal val="#ppt_y-#ppt_h/2"/>
                                          </p:val>
                                        </p:tav>
                                        <p:tav tm="100000">
                                          <p:val>
                                            <p:strVal val="#ppt_y"/>
                                          </p:val>
                                        </p:tav>
                                      </p:tavLst>
                                    </p:anim>
                                    <p:anim calcmode="lin" valueType="num">
                                      <p:cBhvr>
                                        <p:cTn id="43" dur="500" fill="hold"/>
                                        <p:tgtEl>
                                          <p:spTgt spid="114691">
                                            <p:txEl>
                                              <p:pRg st="5" end="5"/>
                                            </p:txEl>
                                          </p:spTgt>
                                        </p:tgtEl>
                                        <p:attrNameLst>
                                          <p:attrName>ppt_w</p:attrName>
                                        </p:attrNameLst>
                                      </p:cBhvr>
                                      <p:tavLst>
                                        <p:tav tm="0">
                                          <p:val>
                                            <p:strVal val="#ppt_w"/>
                                          </p:val>
                                        </p:tav>
                                        <p:tav tm="100000">
                                          <p:val>
                                            <p:strVal val="#ppt_w"/>
                                          </p:val>
                                        </p:tav>
                                      </p:tavLst>
                                    </p:anim>
                                    <p:anim calcmode="lin" valueType="num">
                                      <p:cBhvr>
                                        <p:cTn id="44" dur="500" fill="hold"/>
                                        <p:tgtEl>
                                          <p:spTgt spid="114691">
                                            <p:txEl>
                                              <p:pRg st="5" end="5"/>
                                            </p:txEl>
                                          </p:spTgt>
                                        </p:tgtEl>
                                        <p:attrNameLst>
                                          <p:attrName>ppt_h</p:attrName>
                                        </p:attrNameLst>
                                      </p:cBhvr>
                                      <p:tavLst>
                                        <p:tav tm="0">
                                          <p:val>
                                            <p:fltVal val="0"/>
                                          </p:val>
                                        </p:tav>
                                        <p:tav tm="100000">
                                          <p:val>
                                            <p:strVal val="#ppt_h"/>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17" presetClass="entr" presetSubtype="1" fill="hold" grpId="0" nodeType="clickEffect">
                                  <p:stCondLst>
                                    <p:cond delay="0"/>
                                  </p:stCondLst>
                                  <p:childTnLst>
                                    <p:set>
                                      <p:cBhvr>
                                        <p:cTn id="48" dur="1" fill="hold">
                                          <p:stCondLst>
                                            <p:cond delay="0"/>
                                          </p:stCondLst>
                                        </p:cTn>
                                        <p:tgtEl>
                                          <p:spTgt spid="114691">
                                            <p:txEl>
                                              <p:pRg st="7" end="7"/>
                                            </p:txEl>
                                          </p:spTgt>
                                        </p:tgtEl>
                                        <p:attrNameLst>
                                          <p:attrName>style.visibility</p:attrName>
                                        </p:attrNameLst>
                                      </p:cBhvr>
                                      <p:to>
                                        <p:strVal val="visible"/>
                                      </p:to>
                                    </p:set>
                                    <p:anim calcmode="lin" valueType="num">
                                      <p:cBhvr>
                                        <p:cTn id="49" dur="500" fill="hold"/>
                                        <p:tgtEl>
                                          <p:spTgt spid="114691">
                                            <p:txEl>
                                              <p:pRg st="7" end="7"/>
                                            </p:txEl>
                                          </p:spTgt>
                                        </p:tgtEl>
                                        <p:attrNameLst>
                                          <p:attrName>ppt_x</p:attrName>
                                        </p:attrNameLst>
                                      </p:cBhvr>
                                      <p:tavLst>
                                        <p:tav tm="0">
                                          <p:val>
                                            <p:strVal val="#ppt_x"/>
                                          </p:val>
                                        </p:tav>
                                        <p:tav tm="100000">
                                          <p:val>
                                            <p:strVal val="#ppt_x"/>
                                          </p:val>
                                        </p:tav>
                                      </p:tavLst>
                                    </p:anim>
                                    <p:anim calcmode="lin" valueType="num">
                                      <p:cBhvr>
                                        <p:cTn id="50" dur="500" fill="hold"/>
                                        <p:tgtEl>
                                          <p:spTgt spid="114691">
                                            <p:txEl>
                                              <p:pRg st="7" end="7"/>
                                            </p:txEl>
                                          </p:spTgt>
                                        </p:tgtEl>
                                        <p:attrNameLst>
                                          <p:attrName>ppt_y</p:attrName>
                                        </p:attrNameLst>
                                      </p:cBhvr>
                                      <p:tavLst>
                                        <p:tav tm="0">
                                          <p:val>
                                            <p:strVal val="#ppt_y-#ppt_h/2"/>
                                          </p:val>
                                        </p:tav>
                                        <p:tav tm="100000">
                                          <p:val>
                                            <p:strVal val="#ppt_y"/>
                                          </p:val>
                                        </p:tav>
                                      </p:tavLst>
                                    </p:anim>
                                    <p:anim calcmode="lin" valueType="num">
                                      <p:cBhvr>
                                        <p:cTn id="51" dur="500" fill="hold"/>
                                        <p:tgtEl>
                                          <p:spTgt spid="114691">
                                            <p:txEl>
                                              <p:pRg st="7" end="7"/>
                                            </p:txEl>
                                          </p:spTgt>
                                        </p:tgtEl>
                                        <p:attrNameLst>
                                          <p:attrName>ppt_w</p:attrName>
                                        </p:attrNameLst>
                                      </p:cBhvr>
                                      <p:tavLst>
                                        <p:tav tm="0">
                                          <p:val>
                                            <p:strVal val="#ppt_w"/>
                                          </p:val>
                                        </p:tav>
                                        <p:tav tm="100000">
                                          <p:val>
                                            <p:strVal val="#ppt_w"/>
                                          </p:val>
                                        </p:tav>
                                      </p:tavLst>
                                    </p:anim>
                                    <p:anim calcmode="lin" valueType="num">
                                      <p:cBhvr>
                                        <p:cTn id="52" dur="500" fill="hold"/>
                                        <p:tgtEl>
                                          <p:spTgt spid="114691">
                                            <p:txEl>
                                              <p:pRg st="7" end="7"/>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4691"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smtClean="0"/>
              <a:t>DETAILED COCOMO</a:t>
            </a:r>
          </a:p>
        </p:txBody>
      </p:sp>
      <p:sp>
        <p:nvSpPr>
          <p:cNvPr id="20483" name="Date Placeholder 3"/>
          <p:cNvSpPr>
            <a:spLocks noGrp="1"/>
          </p:cNvSpPr>
          <p:nvPr>
            <p:ph type="dt" sz="quarter" idx="4294967295"/>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
        <p:nvSpPr>
          <p:cNvPr id="116739" name="Rectangle 3"/>
          <p:cNvSpPr>
            <a:spLocks noGrp="1" noChangeArrowheads="1"/>
          </p:cNvSpPr>
          <p:nvPr>
            <p:ph sz="quarter" idx="1"/>
          </p:nvPr>
        </p:nvSpPr>
        <p:spPr/>
        <p:txBody>
          <a:bodyPr/>
          <a:lstStyle/>
          <a:p>
            <a:pPr eaLnBrk="1" hangingPunct="1">
              <a:lnSpc>
                <a:spcPct val="90000"/>
              </a:lnSpc>
            </a:pPr>
            <a:r>
              <a:rPr lang="en-GB" altLang="en-US" smtClean="0"/>
              <a:t>Effort, E, for Organic Mode</a:t>
            </a:r>
          </a:p>
          <a:p>
            <a:pPr lvl="1" eaLnBrk="1" hangingPunct="1">
              <a:lnSpc>
                <a:spcPct val="90000"/>
              </a:lnSpc>
              <a:buFont typeface="Wingdings" pitchFamily="2" charset="2"/>
              <a:buNone/>
            </a:pPr>
            <a:r>
              <a:rPr lang="en-GB" altLang="en-US" sz="3200" smtClean="0"/>
              <a:t>  E =  EAF * 3.2 * (KDSI)</a:t>
            </a:r>
            <a:r>
              <a:rPr lang="en-GB" altLang="en-US" sz="3200" b="1" baseline="30000" smtClean="0"/>
              <a:t>1.05</a:t>
            </a:r>
          </a:p>
          <a:p>
            <a:pPr eaLnBrk="1" hangingPunct="1">
              <a:lnSpc>
                <a:spcPct val="90000"/>
              </a:lnSpc>
            </a:pPr>
            <a:r>
              <a:rPr lang="en-GB" altLang="en-US" smtClean="0"/>
              <a:t>Effort, E, for Semi-detached Mode</a:t>
            </a:r>
          </a:p>
          <a:p>
            <a:pPr lvl="1" eaLnBrk="1" hangingPunct="1">
              <a:lnSpc>
                <a:spcPct val="90000"/>
              </a:lnSpc>
              <a:buFont typeface="Wingdings" pitchFamily="2" charset="2"/>
              <a:buNone/>
            </a:pPr>
            <a:r>
              <a:rPr lang="en-GB" altLang="en-US" sz="3200" smtClean="0"/>
              <a:t>  E =  EAF * 3.0 * (KDSI)</a:t>
            </a:r>
            <a:r>
              <a:rPr lang="en-GB" altLang="en-US" sz="3200" b="1" baseline="30000" smtClean="0"/>
              <a:t>1.12</a:t>
            </a:r>
          </a:p>
          <a:p>
            <a:pPr eaLnBrk="1" hangingPunct="1">
              <a:lnSpc>
                <a:spcPct val="90000"/>
              </a:lnSpc>
            </a:pPr>
            <a:r>
              <a:rPr lang="en-GB" altLang="en-US" smtClean="0"/>
              <a:t>Effort, E, for Embedded Mode</a:t>
            </a:r>
          </a:p>
          <a:p>
            <a:pPr lvl="1" eaLnBrk="1" hangingPunct="1">
              <a:lnSpc>
                <a:spcPct val="90000"/>
              </a:lnSpc>
              <a:buFont typeface="Wingdings" pitchFamily="2" charset="2"/>
              <a:buNone/>
            </a:pPr>
            <a:r>
              <a:rPr lang="en-GB" altLang="en-US" sz="3200" smtClean="0"/>
              <a:t>  E =  EAF * 2.8 * (KDSI)</a:t>
            </a:r>
            <a:r>
              <a:rPr lang="en-GB" altLang="en-US" sz="3200" b="1" baseline="30000" smtClean="0"/>
              <a:t>1.20</a:t>
            </a:r>
          </a:p>
          <a:p>
            <a:pPr eaLnBrk="1" hangingPunct="1">
              <a:lnSpc>
                <a:spcPct val="90000"/>
              </a:lnSpc>
              <a:buFont typeface="Wingdings" pitchFamily="2" charset="2"/>
              <a:buNone/>
            </a:pPr>
            <a:endParaRPr lang="en-GB" altLang="en-US" smtClean="0"/>
          </a:p>
          <a:p>
            <a:pPr eaLnBrk="1" hangingPunct="1">
              <a:lnSpc>
                <a:spcPct val="90000"/>
              </a:lnSpc>
              <a:buFont typeface="Wingdings" pitchFamily="2" charset="2"/>
              <a:buNone/>
            </a:pPr>
            <a:r>
              <a:rPr lang="en-GB" altLang="en-US" smtClean="0"/>
              <a:t>EAF – estimate adjustment factor</a:t>
            </a:r>
          </a:p>
        </p:txBody>
      </p:sp>
    </p:spTree>
    <p:extLst>
      <p:ext uri="{BB962C8B-B14F-4D97-AF65-F5344CB8AC3E}">
        <p14:creationId xmlns:p14="http://schemas.microsoft.com/office/powerpoint/2010/main" val="1563175455"/>
      </p:ext>
    </p:extLst>
  </p:cSld>
  <p:clrMapOvr>
    <a:masterClrMapping/>
  </p:clrMapOvr>
  <p:transition>
    <p:blinds/>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16739">
                                            <p:txEl>
                                              <p:pRg st="0" end="0"/>
                                            </p:txEl>
                                          </p:spTgt>
                                        </p:tgtEl>
                                        <p:attrNameLst>
                                          <p:attrName>style.visibility</p:attrName>
                                        </p:attrNameLst>
                                      </p:cBhvr>
                                      <p:to>
                                        <p:strVal val="visible"/>
                                      </p:to>
                                    </p:set>
                                    <p:anim calcmode="lin" valueType="num">
                                      <p:cBhvr>
                                        <p:cTn id="7" dur="500" fill="hold"/>
                                        <p:tgtEl>
                                          <p:spTgt spid="116739">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16739">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16739">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16739">
                                            <p:txEl>
                                              <p:pRg st="0" end="0"/>
                                            </p:txEl>
                                          </p:spTgt>
                                        </p:tgtEl>
                                        <p:attrNameLst>
                                          <p:attrName>ppt_h</p:attrName>
                                        </p:attrNameLst>
                                      </p:cBhvr>
                                      <p:tavLst>
                                        <p:tav tm="0">
                                          <p:val>
                                            <p:fltVal val="0"/>
                                          </p:val>
                                        </p:tav>
                                        <p:tav tm="100000">
                                          <p:val>
                                            <p:strVal val="#ppt_h"/>
                                          </p:val>
                                        </p:tav>
                                      </p:tavLst>
                                    </p:anim>
                                  </p:childTnLst>
                                </p:cTn>
                              </p:par>
                              <p:par>
                                <p:cTn id="11" presetID="17" presetClass="entr" presetSubtype="1" fill="hold" grpId="0" nodeType="withEffect">
                                  <p:stCondLst>
                                    <p:cond delay="0"/>
                                  </p:stCondLst>
                                  <p:childTnLst>
                                    <p:set>
                                      <p:cBhvr>
                                        <p:cTn id="12" dur="1" fill="hold">
                                          <p:stCondLst>
                                            <p:cond delay="0"/>
                                          </p:stCondLst>
                                        </p:cTn>
                                        <p:tgtEl>
                                          <p:spTgt spid="116739">
                                            <p:txEl>
                                              <p:pRg st="1" end="1"/>
                                            </p:txEl>
                                          </p:spTgt>
                                        </p:tgtEl>
                                        <p:attrNameLst>
                                          <p:attrName>style.visibility</p:attrName>
                                        </p:attrNameLst>
                                      </p:cBhvr>
                                      <p:to>
                                        <p:strVal val="visible"/>
                                      </p:to>
                                    </p:set>
                                    <p:anim calcmode="lin" valueType="num">
                                      <p:cBhvr>
                                        <p:cTn id="13" dur="500" fill="hold"/>
                                        <p:tgtEl>
                                          <p:spTgt spid="116739">
                                            <p:txEl>
                                              <p:pRg st="1" end="1"/>
                                            </p:txEl>
                                          </p:spTgt>
                                        </p:tgtEl>
                                        <p:attrNameLst>
                                          <p:attrName>ppt_x</p:attrName>
                                        </p:attrNameLst>
                                      </p:cBhvr>
                                      <p:tavLst>
                                        <p:tav tm="0">
                                          <p:val>
                                            <p:strVal val="#ppt_x"/>
                                          </p:val>
                                        </p:tav>
                                        <p:tav tm="100000">
                                          <p:val>
                                            <p:strVal val="#ppt_x"/>
                                          </p:val>
                                        </p:tav>
                                      </p:tavLst>
                                    </p:anim>
                                    <p:anim calcmode="lin" valueType="num">
                                      <p:cBhvr>
                                        <p:cTn id="14" dur="500" fill="hold"/>
                                        <p:tgtEl>
                                          <p:spTgt spid="116739">
                                            <p:txEl>
                                              <p:pRg st="1" end="1"/>
                                            </p:txEl>
                                          </p:spTgt>
                                        </p:tgtEl>
                                        <p:attrNameLst>
                                          <p:attrName>ppt_y</p:attrName>
                                        </p:attrNameLst>
                                      </p:cBhvr>
                                      <p:tavLst>
                                        <p:tav tm="0">
                                          <p:val>
                                            <p:strVal val="#ppt_y-#ppt_h/2"/>
                                          </p:val>
                                        </p:tav>
                                        <p:tav tm="100000">
                                          <p:val>
                                            <p:strVal val="#ppt_y"/>
                                          </p:val>
                                        </p:tav>
                                      </p:tavLst>
                                    </p:anim>
                                    <p:anim calcmode="lin" valueType="num">
                                      <p:cBhvr>
                                        <p:cTn id="15" dur="500" fill="hold"/>
                                        <p:tgtEl>
                                          <p:spTgt spid="116739">
                                            <p:txEl>
                                              <p:pRg st="1" end="1"/>
                                            </p:txEl>
                                          </p:spTgt>
                                        </p:tgtEl>
                                        <p:attrNameLst>
                                          <p:attrName>ppt_w</p:attrName>
                                        </p:attrNameLst>
                                      </p:cBhvr>
                                      <p:tavLst>
                                        <p:tav tm="0">
                                          <p:val>
                                            <p:strVal val="#ppt_w"/>
                                          </p:val>
                                        </p:tav>
                                        <p:tav tm="100000">
                                          <p:val>
                                            <p:strVal val="#ppt_w"/>
                                          </p:val>
                                        </p:tav>
                                      </p:tavLst>
                                    </p:anim>
                                    <p:anim calcmode="lin" valueType="num">
                                      <p:cBhvr>
                                        <p:cTn id="16" dur="500" fill="hold"/>
                                        <p:tgtEl>
                                          <p:spTgt spid="116739">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17" presetClass="entr" presetSubtype="1" fill="hold" grpId="0" nodeType="clickEffect">
                                  <p:stCondLst>
                                    <p:cond delay="0"/>
                                  </p:stCondLst>
                                  <p:childTnLst>
                                    <p:set>
                                      <p:cBhvr>
                                        <p:cTn id="20" dur="1" fill="hold">
                                          <p:stCondLst>
                                            <p:cond delay="0"/>
                                          </p:stCondLst>
                                        </p:cTn>
                                        <p:tgtEl>
                                          <p:spTgt spid="116739">
                                            <p:txEl>
                                              <p:pRg st="2" end="2"/>
                                            </p:txEl>
                                          </p:spTgt>
                                        </p:tgtEl>
                                        <p:attrNameLst>
                                          <p:attrName>style.visibility</p:attrName>
                                        </p:attrNameLst>
                                      </p:cBhvr>
                                      <p:to>
                                        <p:strVal val="visible"/>
                                      </p:to>
                                    </p:set>
                                    <p:anim calcmode="lin" valueType="num">
                                      <p:cBhvr>
                                        <p:cTn id="21" dur="500" fill="hold"/>
                                        <p:tgtEl>
                                          <p:spTgt spid="116739">
                                            <p:txEl>
                                              <p:pRg st="2" end="2"/>
                                            </p:txEl>
                                          </p:spTgt>
                                        </p:tgtEl>
                                        <p:attrNameLst>
                                          <p:attrName>ppt_x</p:attrName>
                                        </p:attrNameLst>
                                      </p:cBhvr>
                                      <p:tavLst>
                                        <p:tav tm="0">
                                          <p:val>
                                            <p:strVal val="#ppt_x"/>
                                          </p:val>
                                        </p:tav>
                                        <p:tav tm="100000">
                                          <p:val>
                                            <p:strVal val="#ppt_x"/>
                                          </p:val>
                                        </p:tav>
                                      </p:tavLst>
                                    </p:anim>
                                    <p:anim calcmode="lin" valueType="num">
                                      <p:cBhvr>
                                        <p:cTn id="22" dur="500" fill="hold"/>
                                        <p:tgtEl>
                                          <p:spTgt spid="116739">
                                            <p:txEl>
                                              <p:pRg st="2" end="2"/>
                                            </p:txEl>
                                          </p:spTgt>
                                        </p:tgtEl>
                                        <p:attrNameLst>
                                          <p:attrName>ppt_y</p:attrName>
                                        </p:attrNameLst>
                                      </p:cBhvr>
                                      <p:tavLst>
                                        <p:tav tm="0">
                                          <p:val>
                                            <p:strVal val="#ppt_y-#ppt_h/2"/>
                                          </p:val>
                                        </p:tav>
                                        <p:tav tm="100000">
                                          <p:val>
                                            <p:strVal val="#ppt_y"/>
                                          </p:val>
                                        </p:tav>
                                      </p:tavLst>
                                    </p:anim>
                                    <p:anim calcmode="lin" valueType="num">
                                      <p:cBhvr>
                                        <p:cTn id="23" dur="500" fill="hold"/>
                                        <p:tgtEl>
                                          <p:spTgt spid="116739">
                                            <p:txEl>
                                              <p:pRg st="2" end="2"/>
                                            </p:txEl>
                                          </p:spTgt>
                                        </p:tgtEl>
                                        <p:attrNameLst>
                                          <p:attrName>ppt_w</p:attrName>
                                        </p:attrNameLst>
                                      </p:cBhvr>
                                      <p:tavLst>
                                        <p:tav tm="0">
                                          <p:val>
                                            <p:strVal val="#ppt_w"/>
                                          </p:val>
                                        </p:tav>
                                        <p:tav tm="100000">
                                          <p:val>
                                            <p:strVal val="#ppt_w"/>
                                          </p:val>
                                        </p:tav>
                                      </p:tavLst>
                                    </p:anim>
                                    <p:anim calcmode="lin" valueType="num">
                                      <p:cBhvr>
                                        <p:cTn id="24" dur="500" fill="hold"/>
                                        <p:tgtEl>
                                          <p:spTgt spid="116739">
                                            <p:txEl>
                                              <p:pRg st="2" end="2"/>
                                            </p:txEl>
                                          </p:spTgt>
                                        </p:tgtEl>
                                        <p:attrNameLst>
                                          <p:attrName>ppt_h</p:attrName>
                                        </p:attrNameLst>
                                      </p:cBhvr>
                                      <p:tavLst>
                                        <p:tav tm="0">
                                          <p:val>
                                            <p:fltVal val="0"/>
                                          </p:val>
                                        </p:tav>
                                        <p:tav tm="100000">
                                          <p:val>
                                            <p:strVal val="#ppt_h"/>
                                          </p:val>
                                        </p:tav>
                                      </p:tavLst>
                                    </p:anim>
                                  </p:childTnLst>
                                </p:cTn>
                              </p:par>
                              <p:par>
                                <p:cTn id="25" presetID="17" presetClass="entr" presetSubtype="1" fill="hold" grpId="0" nodeType="withEffect">
                                  <p:stCondLst>
                                    <p:cond delay="0"/>
                                  </p:stCondLst>
                                  <p:childTnLst>
                                    <p:set>
                                      <p:cBhvr>
                                        <p:cTn id="26" dur="1" fill="hold">
                                          <p:stCondLst>
                                            <p:cond delay="0"/>
                                          </p:stCondLst>
                                        </p:cTn>
                                        <p:tgtEl>
                                          <p:spTgt spid="116739">
                                            <p:txEl>
                                              <p:pRg st="3" end="3"/>
                                            </p:txEl>
                                          </p:spTgt>
                                        </p:tgtEl>
                                        <p:attrNameLst>
                                          <p:attrName>style.visibility</p:attrName>
                                        </p:attrNameLst>
                                      </p:cBhvr>
                                      <p:to>
                                        <p:strVal val="visible"/>
                                      </p:to>
                                    </p:set>
                                    <p:anim calcmode="lin" valueType="num">
                                      <p:cBhvr>
                                        <p:cTn id="27" dur="500" fill="hold"/>
                                        <p:tgtEl>
                                          <p:spTgt spid="116739">
                                            <p:txEl>
                                              <p:pRg st="3" end="3"/>
                                            </p:txEl>
                                          </p:spTgt>
                                        </p:tgtEl>
                                        <p:attrNameLst>
                                          <p:attrName>ppt_x</p:attrName>
                                        </p:attrNameLst>
                                      </p:cBhvr>
                                      <p:tavLst>
                                        <p:tav tm="0">
                                          <p:val>
                                            <p:strVal val="#ppt_x"/>
                                          </p:val>
                                        </p:tav>
                                        <p:tav tm="100000">
                                          <p:val>
                                            <p:strVal val="#ppt_x"/>
                                          </p:val>
                                        </p:tav>
                                      </p:tavLst>
                                    </p:anim>
                                    <p:anim calcmode="lin" valueType="num">
                                      <p:cBhvr>
                                        <p:cTn id="28" dur="500" fill="hold"/>
                                        <p:tgtEl>
                                          <p:spTgt spid="116739">
                                            <p:txEl>
                                              <p:pRg st="3" end="3"/>
                                            </p:txEl>
                                          </p:spTgt>
                                        </p:tgtEl>
                                        <p:attrNameLst>
                                          <p:attrName>ppt_y</p:attrName>
                                        </p:attrNameLst>
                                      </p:cBhvr>
                                      <p:tavLst>
                                        <p:tav tm="0">
                                          <p:val>
                                            <p:strVal val="#ppt_y-#ppt_h/2"/>
                                          </p:val>
                                        </p:tav>
                                        <p:tav tm="100000">
                                          <p:val>
                                            <p:strVal val="#ppt_y"/>
                                          </p:val>
                                        </p:tav>
                                      </p:tavLst>
                                    </p:anim>
                                    <p:anim calcmode="lin" valueType="num">
                                      <p:cBhvr>
                                        <p:cTn id="29" dur="500" fill="hold"/>
                                        <p:tgtEl>
                                          <p:spTgt spid="116739">
                                            <p:txEl>
                                              <p:pRg st="3" end="3"/>
                                            </p:txEl>
                                          </p:spTgt>
                                        </p:tgtEl>
                                        <p:attrNameLst>
                                          <p:attrName>ppt_w</p:attrName>
                                        </p:attrNameLst>
                                      </p:cBhvr>
                                      <p:tavLst>
                                        <p:tav tm="0">
                                          <p:val>
                                            <p:strVal val="#ppt_w"/>
                                          </p:val>
                                        </p:tav>
                                        <p:tav tm="100000">
                                          <p:val>
                                            <p:strVal val="#ppt_w"/>
                                          </p:val>
                                        </p:tav>
                                      </p:tavLst>
                                    </p:anim>
                                    <p:anim calcmode="lin" valueType="num">
                                      <p:cBhvr>
                                        <p:cTn id="30" dur="500" fill="hold"/>
                                        <p:tgtEl>
                                          <p:spTgt spid="116739">
                                            <p:txEl>
                                              <p:pRg st="3" end="3"/>
                                            </p:txEl>
                                          </p:spTgt>
                                        </p:tgtEl>
                                        <p:attrNameLst>
                                          <p:attrName>ppt_h</p:attrName>
                                        </p:attrNameLst>
                                      </p:cBhvr>
                                      <p:tavLst>
                                        <p:tav tm="0">
                                          <p:val>
                                            <p:fltVal val="0"/>
                                          </p:val>
                                        </p:tav>
                                        <p:tav tm="100000">
                                          <p:val>
                                            <p:strVal val="#ppt_h"/>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17" presetClass="entr" presetSubtype="1" fill="hold" grpId="0" nodeType="clickEffect">
                                  <p:stCondLst>
                                    <p:cond delay="0"/>
                                  </p:stCondLst>
                                  <p:childTnLst>
                                    <p:set>
                                      <p:cBhvr>
                                        <p:cTn id="34" dur="1" fill="hold">
                                          <p:stCondLst>
                                            <p:cond delay="0"/>
                                          </p:stCondLst>
                                        </p:cTn>
                                        <p:tgtEl>
                                          <p:spTgt spid="116739">
                                            <p:txEl>
                                              <p:pRg st="4" end="4"/>
                                            </p:txEl>
                                          </p:spTgt>
                                        </p:tgtEl>
                                        <p:attrNameLst>
                                          <p:attrName>style.visibility</p:attrName>
                                        </p:attrNameLst>
                                      </p:cBhvr>
                                      <p:to>
                                        <p:strVal val="visible"/>
                                      </p:to>
                                    </p:set>
                                    <p:anim calcmode="lin" valueType="num">
                                      <p:cBhvr>
                                        <p:cTn id="35" dur="500" fill="hold"/>
                                        <p:tgtEl>
                                          <p:spTgt spid="116739">
                                            <p:txEl>
                                              <p:pRg st="4" end="4"/>
                                            </p:txEl>
                                          </p:spTgt>
                                        </p:tgtEl>
                                        <p:attrNameLst>
                                          <p:attrName>ppt_x</p:attrName>
                                        </p:attrNameLst>
                                      </p:cBhvr>
                                      <p:tavLst>
                                        <p:tav tm="0">
                                          <p:val>
                                            <p:strVal val="#ppt_x"/>
                                          </p:val>
                                        </p:tav>
                                        <p:tav tm="100000">
                                          <p:val>
                                            <p:strVal val="#ppt_x"/>
                                          </p:val>
                                        </p:tav>
                                      </p:tavLst>
                                    </p:anim>
                                    <p:anim calcmode="lin" valueType="num">
                                      <p:cBhvr>
                                        <p:cTn id="36" dur="500" fill="hold"/>
                                        <p:tgtEl>
                                          <p:spTgt spid="116739">
                                            <p:txEl>
                                              <p:pRg st="4" end="4"/>
                                            </p:txEl>
                                          </p:spTgt>
                                        </p:tgtEl>
                                        <p:attrNameLst>
                                          <p:attrName>ppt_y</p:attrName>
                                        </p:attrNameLst>
                                      </p:cBhvr>
                                      <p:tavLst>
                                        <p:tav tm="0">
                                          <p:val>
                                            <p:strVal val="#ppt_y-#ppt_h/2"/>
                                          </p:val>
                                        </p:tav>
                                        <p:tav tm="100000">
                                          <p:val>
                                            <p:strVal val="#ppt_y"/>
                                          </p:val>
                                        </p:tav>
                                      </p:tavLst>
                                    </p:anim>
                                    <p:anim calcmode="lin" valueType="num">
                                      <p:cBhvr>
                                        <p:cTn id="37" dur="500" fill="hold"/>
                                        <p:tgtEl>
                                          <p:spTgt spid="116739">
                                            <p:txEl>
                                              <p:pRg st="4" end="4"/>
                                            </p:txEl>
                                          </p:spTgt>
                                        </p:tgtEl>
                                        <p:attrNameLst>
                                          <p:attrName>ppt_w</p:attrName>
                                        </p:attrNameLst>
                                      </p:cBhvr>
                                      <p:tavLst>
                                        <p:tav tm="0">
                                          <p:val>
                                            <p:strVal val="#ppt_w"/>
                                          </p:val>
                                        </p:tav>
                                        <p:tav tm="100000">
                                          <p:val>
                                            <p:strVal val="#ppt_w"/>
                                          </p:val>
                                        </p:tav>
                                      </p:tavLst>
                                    </p:anim>
                                    <p:anim calcmode="lin" valueType="num">
                                      <p:cBhvr>
                                        <p:cTn id="38" dur="500" fill="hold"/>
                                        <p:tgtEl>
                                          <p:spTgt spid="116739">
                                            <p:txEl>
                                              <p:pRg st="4" end="4"/>
                                            </p:txEl>
                                          </p:spTgt>
                                        </p:tgtEl>
                                        <p:attrNameLst>
                                          <p:attrName>ppt_h</p:attrName>
                                        </p:attrNameLst>
                                      </p:cBhvr>
                                      <p:tavLst>
                                        <p:tav tm="0">
                                          <p:val>
                                            <p:fltVal val="0"/>
                                          </p:val>
                                        </p:tav>
                                        <p:tav tm="100000">
                                          <p:val>
                                            <p:strVal val="#ppt_h"/>
                                          </p:val>
                                        </p:tav>
                                      </p:tavLst>
                                    </p:anim>
                                  </p:childTnLst>
                                </p:cTn>
                              </p:par>
                              <p:par>
                                <p:cTn id="39" presetID="17" presetClass="entr" presetSubtype="1" fill="hold" grpId="0" nodeType="withEffect">
                                  <p:stCondLst>
                                    <p:cond delay="0"/>
                                  </p:stCondLst>
                                  <p:childTnLst>
                                    <p:set>
                                      <p:cBhvr>
                                        <p:cTn id="40" dur="1" fill="hold">
                                          <p:stCondLst>
                                            <p:cond delay="0"/>
                                          </p:stCondLst>
                                        </p:cTn>
                                        <p:tgtEl>
                                          <p:spTgt spid="116739">
                                            <p:txEl>
                                              <p:pRg st="5" end="5"/>
                                            </p:txEl>
                                          </p:spTgt>
                                        </p:tgtEl>
                                        <p:attrNameLst>
                                          <p:attrName>style.visibility</p:attrName>
                                        </p:attrNameLst>
                                      </p:cBhvr>
                                      <p:to>
                                        <p:strVal val="visible"/>
                                      </p:to>
                                    </p:set>
                                    <p:anim calcmode="lin" valueType="num">
                                      <p:cBhvr>
                                        <p:cTn id="41" dur="500" fill="hold"/>
                                        <p:tgtEl>
                                          <p:spTgt spid="116739">
                                            <p:txEl>
                                              <p:pRg st="5" end="5"/>
                                            </p:txEl>
                                          </p:spTgt>
                                        </p:tgtEl>
                                        <p:attrNameLst>
                                          <p:attrName>ppt_x</p:attrName>
                                        </p:attrNameLst>
                                      </p:cBhvr>
                                      <p:tavLst>
                                        <p:tav tm="0">
                                          <p:val>
                                            <p:strVal val="#ppt_x"/>
                                          </p:val>
                                        </p:tav>
                                        <p:tav tm="100000">
                                          <p:val>
                                            <p:strVal val="#ppt_x"/>
                                          </p:val>
                                        </p:tav>
                                      </p:tavLst>
                                    </p:anim>
                                    <p:anim calcmode="lin" valueType="num">
                                      <p:cBhvr>
                                        <p:cTn id="42" dur="500" fill="hold"/>
                                        <p:tgtEl>
                                          <p:spTgt spid="116739">
                                            <p:txEl>
                                              <p:pRg st="5" end="5"/>
                                            </p:txEl>
                                          </p:spTgt>
                                        </p:tgtEl>
                                        <p:attrNameLst>
                                          <p:attrName>ppt_y</p:attrName>
                                        </p:attrNameLst>
                                      </p:cBhvr>
                                      <p:tavLst>
                                        <p:tav tm="0">
                                          <p:val>
                                            <p:strVal val="#ppt_y-#ppt_h/2"/>
                                          </p:val>
                                        </p:tav>
                                        <p:tav tm="100000">
                                          <p:val>
                                            <p:strVal val="#ppt_y"/>
                                          </p:val>
                                        </p:tav>
                                      </p:tavLst>
                                    </p:anim>
                                    <p:anim calcmode="lin" valueType="num">
                                      <p:cBhvr>
                                        <p:cTn id="43" dur="500" fill="hold"/>
                                        <p:tgtEl>
                                          <p:spTgt spid="116739">
                                            <p:txEl>
                                              <p:pRg st="5" end="5"/>
                                            </p:txEl>
                                          </p:spTgt>
                                        </p:tgtEl>
                                        <p:attrNameLst>
                                          <p:attrName>ppt_w</p:attrName>
                                        </p:attrNameLst>
                                      </p:cBhvr>
                                      <p:tavLst>
                                        <p:tav tm="0">
                                          <p:val>
                                            <p:strVal val="#ppt_w"/>
                                          </p:val>
                                        </p:tav>
                                        <p:tav tm="100000">
                                          <p:val>
                                            <p:strVal val="#ppt_w"/>
                                          </p:val>
                                        </p:tav>
                                      </p:tavLst>
                                    </p:anim>
                                    <p:anim calcmode="lin" valueType="num">
                                      <p:cBhvr>
                                        <p:cTn id="44" dur="500" fill="hold"/>
                                        <p:tgtEl>
                                          <p:spTgt spid="116739">
                                            <p:txEl>
                                              <p:pRg st="5" end="5"/>
                                            </p:txEl>
                                          </p:spTgt>
                                        </p:tgtEl>
                                        <p:attrNameLst>
                                          <p:attrName>ppt_h</p:attrName>
                                        </p:attrNameLst>
                                      </p:cBhvr>
                                      <p:tavLst>
                                        <p:tav tm="0">
                                          <p:val>
                                            <p:fltVal val="0"/>
                                          </p:val>
                                        </p:tav>
                                        <p:tav tm="100000">
                                          <p:val>
                                            <p:strVal val="#ppt_h"/>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17" presetClass="entr" presetSubtype="1" fill="hold" grpId="0" nodeType="clickEffect">
                                  <p:stCondLst>
                                    <p:cond delay="0"/>
                                  </p:stCondLst>
                                  <p:childTnLst>
                                    <p:set>
                                      <p:cBhvr>
                                        <p:cTn id="48" dur="1" fill="hold">
                                          <p:stCondLst>
                                            <p:cond delay="0"/>
                                          </p:stCondLst>
                                        </p:cTn>
                                        <p:tgtEl>
                                          <p:spTgt spid="116739">
                                            <p:txEl>
                                              <p:pRg st="7" end="7"/>
                                            </p:txEl>
                                          </p:spTgt>
                                        </p:tgtEl>
                                        <p:attrNameLst>
                                          <p:attrName>style.visibility</p:attrName>
                                        </p:attrNameLst>
                                      </p:cBhvr>
                                      <p:to>
                                        <p:strVal val="visible"/>
                                      </p:to>
                                    </p:set>
                                    <p:anim calcmode="lin" valueType="num">
                                      <p:cBhvr>
                                        <p:cTn id="49" dur="500" fill="hold"/>
                                        <p:tgtEl>
                                          <p:spTgt spid="116739">
                                            <p:txEl>
                                              <p:pRg st="7" end="7"/>
                                            </p:txEl>
                                          </p:spTgt>
                                        </p:tgtEl>
                                        <p:attrNameLst>
                                          <p:attrName>ppt_x</p:attrName>
                                        </p:attrNameLst>
                                      </p:cBhvr>
                                      <p:tavLst>
                                        <p:tav tm="0">
                                          <p:val>
                                            <p:strVal val="#ppt_x"/>
                                          </p:val>
                                        </p:tav>
                                        <p:tav tm="100000">
                                          <p:val>
                                            <p:strVal val="#ppt_x"/>
                                          </p:val>
                                        </p:tav>
                                      </p:tavLst>
                                    </p:anim>
                                    <p:anim calcmode="lin" valueType="num">
                                      <p:cBhvr>
                                        <p:cTn id="50" dur="500" fill="hold"/>
                                        <p:tgtEl>
                                          <p:spTgt spid="116739">
                                            <p:txEl>
                                              <p:pRg st="7" end="7"/>
                                            </p:txEl>
                                          </p:spTgt>
                                        </p:tgtEl>
                                        <p:attrNameLst>
                                          <p:attrName>ppt_y</p:attrName>
                                        </p:attrNameLst>
                                      </p:cBhvr>
                                      <p:tavLst>
                                        <p:tav tm="0">
                                          <p:val>
                                            <p:strVal val="#ppt_y-#ppt_h/2"/>
                                          </p:val>
                                        </p:tav>
                                        <p:tav tm="100000">
                                          <p:val>
                                            <p:strVal val="#ppt_y"/>
                                          </p:val>
                                        </p:tav>
                                      </p:tavLst>
                                    </p:anim>
                                    <p:anim calcmode="lin" valueType="num">
                                      <p:cBhvr>
                                        <p:cTn id="51" dur="500" fill="hold"/>
                                        <p:tgtEl>
                                          <p:spTgt spid="116739">
                                            <p:txEl>
                                              <p:pRg st="7" end="7"/>
                                            </p:txEl>
                                          </p:spTgt>
                                        </p:tgtEl>
                                        <p:attrNameLst>
                                          <p:attrName>ppt_w</p:attrName>
                                        </p:attrNameLst>
                                      </p:cBhvr>
                                      <p:tavLst>
                                        <p:tav tm="0">
                                          <p:val>
                                            <p:strVal val="#ppt_w"/>
                                          </p:val>
                                        </p:tav>
                                        <p:tav tm="100000">
                                          <p:val>
                                            <p:strVal val="#ppt_w"/>
                                          </p:val>
                                        </p:tav>
                                      </p:tavLst>
                                    </p:anim>
                                    <p:anim calcmode="lin" valueType="num">
                                      <p:cBhvr>
                                        <p:cTn id="52" dur="500" fill="hold"/>
                                        <p:tgtEl>
                                          <p:spTgt spid="116739">
                                            <p:txEl>
                                              <p:pRg st="7" end="7"/>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6739"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dirty="0" smtClean="0"/>
              <a:t>Effort Distribution by Phase</a:t>
            </a:r>
          </a:p>
        </p:txBody>
      </p:sp>
      <p:sp>
        <p:nvSpPr>
          <p:cNvPr id="21507" name="Date Placeholder 3"/>
          <p:cNvSpPr>
            <a:spLocks noGrp="1"/>
          </p:cNvSpPr>
          <p:nvPr>
            <p:ph type="dt" sz="quarter" idx="4294967295"/>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graphicFrame>
        <p:nvGraphicFramePr>
          <p:cNvPr id="127067" name="Group 91"/>
          <p:cNvGraphicFramePr>
            <a:graphicFrameLocks noGrp="1"/>
          </p:cNvGraphicFramePr>
          <p:nvPr>
            <p:extLst>
              <p:ext uri="{D42A27DB-BD31-4B8C-83A1-F6EECF244321}">
                <p14:modId xmlns:p14="http://schemas.microsoft.com/office/powerpoint/2010/main" val="1012410125"/>
              </p:ext>
            </p:extLst>
          </p:nvPr>
        </p:nvGraphicFramePr>
        <p:xfrm>
          <a:off x="395536" y="1556792"/>
          <a:ext cx="8458200" cy="4013200"/>
        </p:xfrm>
        <a:graphic>
          <a:graphicData uri="http://schemas.openxmlformats.org/drawingml/2006/table">
            <a:tbl>
              <a:tblPr/>
              <a:tblGrid>
                <a:gridCol w="2820988"/>
                <a:gridCol w="1293812"/>
                <a:gridCol w="1676400"/>
                <a:gridCol w="1260475"/>
                <a:gridCol w="1406525"/>
              </a:tblGrid>
              <a:tr h="50800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800" b="0" i="0" u="none" strike="noStrike" cap="none" normalizeH="0" baseline="0" dirty="0" smtClean="0">
                          <a:ln>
                            <a:noFill/>
                          </a:ln>
                          <a:solidFill>
                            <a:schemeClr val="tx1"/>
                          </a:solidFill>
                          <a:effectLst/>
                          <a:latin typeface="Tahoma" pitchFamily="34" charset="0"/>
                        </a:rPr>
                        <a:t>Phase</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rPr>
                        <a:t>Small </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rPr>
                        <a:t>&lt;2 KDSI</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rPr>
                        <a:t>Intermediate &lt;8 KDSI</a:t>
                      </a:r>
                      <a:endParaRPr kumimoji="0" lang="en-GB" sz="2800" b="0" i="0" u="none" strike="noStrike" cap="none" normalizeH="0" baseline="0" smtClean="0">
                        <a:ln>
                          <a:noFill/>
                        </a:ln>
                        <a:solidFill>
                          <a:schemeClr val="tx1"/>
                        </a:solidFill>
                        <a:effectLst/>
                        <a:latin typeface="Tahoma" pitchFamily="34" charset="0"/>
                      </a:endParaRP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rPr>
                        <a:t>Medium</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rPr>
                        <a:t>&lt;32KDSI</a:t>
                      </a:r>
                      <a:endParaRPr kumimoji="0" lang="en-GB" sz="2800" b="0" i="0" u="none" strike="noStrike" cap="none" normalizeH="0" baseline="0" smtClean="0">
                        <a:ln>
                          <a:noFill/>
                        </a:ln>
                        <a:solidFill>
                          <a:schemeClr val="tx1"/>
                        </a:solidFill>
                        <a:effectLst/>
                        <a:latin typeface="Tahoma" pitchFamily="34" charset="0"/>
                      </a:endParaRP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rPr>
                        <a:t>Large</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rPr>
                        <a:t>&lt;128KDSI</a:t>
                      </a:r>
                      <a:endParaRPr kumimoji="0" lang="en-GB" sz="2800" b="0" i="0" u="none" strike="noStrike" cap="none" normalizeH="0" baseline="0" smtClean="0">
                        <a:ln>
                          <a:noFill/>
                        </a:ln>
                        <a:solidFill>
                          <a:schemeClr val="tx1"/>
                        </a:solidFill>
                        <a:effectLst/>
                        <a:latin typeface="Tahoma" pitchFamily="34" charset="0"/>
                      </a:endParaRP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50800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800" b="0" i="0" u="none" strike="noStrike" cap="none" normalizeH="0" baseline="0" smtClean="0">
                        <a:ln>
                          <a:noFill/>
                        </a:ln>
                        <a:solidFill>
                          <a:schemeClr val="tx1"/>
                        </a:solidFill>
                        <a:effectLst/>
                        <a:latin typeface="Tahoma" pitchFamily="34" charset="0"/>
                      </a:endParaRP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800" b="0" i="0" u="none" strike="noStrike" cap="none" normalizeH="0" baseline="0" smtClean="0">
                        <a:ln>
                          <a:noFill/>
                        </a:ln>
                        <a:solidFill>
                          <a:schemeClr val="tx1"/>
                        </a:solidFill>
                        <a:effectLst/>
                        <a:latin typeface="Tahoma" pitchFamily="34" charset="0"/>
                      </a:endParaRP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800" b="0" i="0" u="none" strike="noStrike" cap="none" normalizeH="0" baseline="0" smtClean="0">
                        <a:ln>
                          <a:noFill/>
                        </a:ln>
                        <a:solidFill>
                          <a:schemeClr val="tx1"/>
                        </a:solidFill>
                        <a:effectLst/>
                        <a:latin typeface="Tahoma" pitchFamily="34" charset="0"/>
                      </a:endParaRP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800" b="0" i="0" u="none" strike="noStrike" cap="none" normalizeH="0" baseline="0" smtClean="0">
                        <a:ln>
                          <a:noFill/>
                        </a:ln>
                        <a:solidFill>
                          <a:schemeClr val="tx1"/>
                        </a:solidFill>
                        <a:effectLst/>
                        <a:latin typeface="Tahoma" pitchFamily="34" charset="0"/>
                      </a:endParaRP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800" b="0" i="0" u="none" strike="noStrike" cap="none" normalizeH="0" baseline="0" smtClean="0">
                        <a:ln>
                          <a:noFill/>
                        </a:ln>
                        <a:solidFill>
                          <a:schemeClr val="tx1"/>
                        </a:solidFill>
                        <a:effectLst/>
                        <a:latin typeface="Tahoma" pitchFamily="34" charset="0"/>
                      </a:endParaRP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50800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1" i="0" u="none" strike="noStrike" cap="none" normalizeH="0" baseline="0" smtClean="0">
                          <a:ln>
                            <a:noFill/>
                          </a:ln>
                          <a:solidFill>
                            <a:schemeClr val="tx1"/>
                          </a:solidFill>
                          <a:effectLst/>
                          <a:latin typeface="Tahoma" pitchFamily="34" charset="0"/>
                        </a:rPr>
                        <a:t>Product Design</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1" i="0" u="none" strike="noStrike" cap="none" normalizeH="0" baseline="0" smtClean="0">
                          <a:ln>
                            <a:noFill/>
                          </a:ln>
                          <a:solidFill>
                            <a:schemeClr val="folHlink"/>
                          </a:solidFill>
                          <a:effectLst/>
                          <a:latin typeface="Tahoma" pitchFamily="34" charset="0"/>
                        </a:rPr>
                        <a:t>16%</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1" i="0" u="none" strike="noStrike" cap="none" normalizeH="0" baseline="0" smtClean="0">
                          <a:ln>
                            <a:noFill/>
                          </a:ln>
                          <a:solidFill>
                            <a:schemeClr val="folHlink"/>
                          </a:solidFill>
                          <a:effectLst/>
                          <a:latin typeface="Tahoma" pitchFamily="34" charset="0"/>
                        </a:rPr>
                        <a:t>16%</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1" i="0" u="none" strike="noStrike" cap="none" normalizeH="0" baseline="0" smtClean="0">
                          <a:ln>
                            <a:noFill/>
                          </a:ln>
                          <a:solidFill>
                            <a:schemeClr val="folHlink"/>
                          </a:solidFill>
                          <a:effectLst/>
                          <a:latin typeface="Tahoma" pitchFamily="34" charset="0"/>
                        </a:rPr>
                        <a:t>16%</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1" i="0" u="none" strike="noStrike" cap="none" normalizeH="0" baseline="0" smtClean="0">
                          <a:ln>
                            <a:noFill/>
                          </a:ln>
                          <a:solidFill>
                            <a:schemeClr val="folHlink"/>
                          </a:solidFill>
                          <a:effectLst/>
                          <a:latin typeface="Tahoma" pitchFamily="34" charset="0"/>
                        </a:rPr>
                        <a:t>16%</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50800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1" i="0" u="none" strike="noStrike" cap="none" normalizeH="0" baseline="0" smtClean="0">
                          <a:ln>
                            <a:noFill/>
                          </a:ln>
                          <a:solidFill>
                            <a:schemeClr val="tx1"/>
                          </a:solidFill>
                          <a:effectLst/>
                          <a:latin typeface="Tahoma" pitchFamily="34" charset="0"/>
                        </a:rPr>
                        <a:t>Detailed Design</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1" i="0" u="none" strike="noStrike" cap="none" normalizeH="0" baseline="0" smtClean="0">
                          <a:ln>
                            <a:noFill/>
                          </a:ln>
                          <a:solidFill>
                            <a:schemeClr val="folHlink"/>
                          </a:solidFill>
                          <a:effectLst/>
                          <a:latin typeface="Tahoma" pitchFamily="34" charset="0"/>
                        </a:rPr>
                        <a:t>26%</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1" i="0" u="none" strike="noStrike" cap="none" normalizeH="0" baseline="0" smtClean="0">
                          <a:ln>
                            <a:noFill/>
                          </a:ln>
                          <a:solidFill>
                            <a:schemeClr val="folHlink"/>
                          </a:solidFill>
                          <a:effectLst/>
                          <a:latin typeface="Tahoma" pitchFamily="34" charset="0"/>
                        </a:rPr>
                        <a:t>25%</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1" i="0" u="none" strike="noStrike" cap="none" normalizeH="0" baseline="0" smtClean="0">
                          <a:ln>
                            <a:noFill/>
                          </a:ln>
                          <a:solidFill>
                            <a:schemeClr val="folHlink"/>
                          </a:solidFill>
                          <a:effectLst/>
                          <a:latin typeface="Tahoma" pitchFamily="34" charset="0"/>
                        </a:rPr>
                        <a:t>24%</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1" i="0" u="none" strike="noStrike" cap="none" normalizeH="0" baseline="0" smtClean="0">
                          <a:ln>
                            <a:noFill/>
                          </a:ln>
                          <a:solidFill>
                            <a:schemeClr val="folHlink"/>
                          </a:solidFill>
                          <a:effectLst/>
                          <a:latin typeface="Tahoma" pitchFamily="34" charset="0"/>
                        </a:rPr>
                        <a:t>23%</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50800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1" i="0" u="none" strike="noStrike" cap="none" normalizeH="0" baseline="0" smtClean="0">
                          <a:ln>
                            <a:noFill/>
                          </a:ln>
                          <a:solidFill>
                            <a:schemeClr val="tx1"/>
                          </a:solidFill>
                          <a:effectLst/>
                          <a:latin typeface="Tahoma" pitchFamily="34" charset="0"/>
                        </a:rPr>
                        <a:t>Code &amp; Unit Testing</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1" i="0" u="none" strike="noStrike" cap="none" normalizeH="0" baseline="0" smtClean="0">
                          <a:ln>
                            <a:noFill/>
                          </a:ln>
                          <a:solidFill>
                            <a:schemeClr val="folHlink"/>
                          </a:solidFill>
                          <a:effectLst/>
                          <a:latin typeface="Tahoma" pitchFamily="34" charset="0"/>
                        </a:rPr>
                        <a:t>42%</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1" i="0" u="none" strike="noStrike" cap="none" normalizeH="0" baseline="0" smtClean="0">
                          <a:ln>
                            <a:noFill/>
                          </a:ln>
                          <a:solidFill>
                            <a:schemeClr val="folHlink"/>
                          </a:solidFill>
                          <a:effectLst/>
                          <a:latin typeface="Tahoma" pitchFamily="34" charset="0"/>
                        </a:rPr>
                        <a:t>40%</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1" i="0" u="none" strike="noStrike" cap="none" normalizeH="0" baseline="0" smtClean="0">
                          <a:ln>
                            <a:noFill/>
                          </a:ln>
                          <a:solidFill>
                            <a:schemeClr val="folHlink"/>
                          </a:solidFill>
                          <a:effectLst/>
                          <a:latin typeface="Tahoma" pitchFamily="34" charset="0"/>
                        </a:rPr>
                        <a:t>38%</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1" i="0" u="none" strike="noStrike" cap="none" normalizeH="0" baseline="0" smtClean="0">
                          <a:ln>
                            <a:noFill/>
                          </a:ln>
                          <a:solidFill>
                            <a:schemeClr val="folHlink"/>
                          </a:solidFill>
                          <a:effectLst/>
                          <a:latin typeface="Tahoma" pitchFamily="34" charset="0"/>
                        </a:rPr>
                        <a:t>36%</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50800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1" i="0" u="none" strike="noStrike" cap="none" normalizeH="0" baseline="0" smtClean="0">
                          <a:ln>
                            <a:noFill/>
                          </a:ln>
                          <a:solidFill>
                            <a:schemeClr val="tx1"/>
                          </a:solidFill>
                          <a:effectLst/>
                          <a:latin typeface="Tahoma" pitchFamily="34" charset="0"/>
                        </a:rPr>
                        <a:t>Integration &amp; Testing</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1" i="0" u="none" strike="noStrike" cap="none" normalizeH="0" baseline="0" smtClean="0">
                          <a:ln>
                            <a:noFill/>
                          </a:ln>
                          <a:solidFill>
                            <a:schemeClr val="folHlink"/>
                          </a:solidFill>
                          <a:effectLst/>
                          <a:latin typeface="Tahoma" pitchFamily="34" charset="0"/>
                        </a:rPr>
                        <a:t>16%</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1" i="0" u="none" strike="noStrike" cap="none" normalizeH="0" baseline="0" smtClean="0">
                          <a:ln>
                            <a:noFill/>
                          </a:ln>
                          <a:solidFill>
                            <a:schemeClr val="folHlink"/>
                          </a:solidFill>
                          <a:effectLst/>
                          <a:latin typeface="Tahoma" pitchFamily="34" charset="0"/>
                        </a:rPr>
                        <a:t>19%</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1" i="0" u="none" strike="noStrike" cap="none" normalizeH="0" baseline="0" smtClean="0">
                          <a:ln>
                            <a:noFill/>
                          </a:ln>
                          <a:solidFill>
                            <a:schemeClr val="folHlink"/>
                          </a:solidFill>
                          <a:effectLst/>
                          <a:latin typeface="Tahoma" pitchFamily="34" charset="0"/>
                        </a:rPr>
                        <a:t>22%</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1" i="0" u="none" strike="noStrike" cap="none" normalizeH="0" baseline="0" smtClean="0">
                          <a:ln>
                            <a:noFill/>
                          </a:ln>
                          <a:solidFill>
                            <a:schemeClr val="folHlink"/>
                          </a:solidFill>
                          <a:effectLst/>
                          <a:latin typeface="Tahoma" pitchFamily="34" charset="0"/>
                        </a:rPr>
                        <a:t>25%</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50800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000" b="1" i="0" u="none" strike="noStrike" cap="none" normalizeH="0" baseline="0" smtClean="0">
                        <a:ln>
                          <a:noFill/>
                        </a:ln>
                        <a:solidFill>
                          <a:schemeClr val="tx1"/>
                        </a:solidFill>
                        <a:effectLst/>
                        <a:latin typeface="Tahoma" pitchFamily="34" charset="0"/>
                      </a:endParaRP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000" b="1" i="0" u="none" strike="noStrike" cap="none" normalizeH="0" baseline="0" smtClean="0">
                        <a:ln>
                          <a:noFill/>
                        </a:ln>
                        <a:solidFill>
                          <a:schemeClr val="tx1"/>
                        </a:solidFill>
                        <a:effectLst/>
                        <a:latin typeface="Tahoma" pitchFamily="34" charset="0"/>
                      </a:endParaRP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000" b="1" i="0" u="none" strike="noStrike" cap="none" normalizeH="0" baseline="0" smtClean="0">
                        <a:ln>
                          <a:noFill/>
                        </a:ln>
                        <a:solidFill>
                          <a:schemeClr val="tx1"/>
                        </a:solidFill>
                        <a:effectLst/>
                        <a:latin typeface="Tahoma" pitchFamily="34" charset="0"/>
                      </a:endParaRP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000" b="1" i="0" u="none" strike="noStrike" cap="none" normalizeH="0" baseline="0" smtClean="0">
                        <a:ln>
                          <a:noFill/>
                        </a:ln>
                        <a:solidFill>
                          <a:schemeClr val="tx1"/>
                        </a:solidFill>
                        <a:effectLst/>
                        <a:latin typeface="Tahoma" pitchFamily="34" charset="0"/>
                      </a:endParaRP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000" b="1" i="0" u="none" strike="noStrike" cap="none" normalizeH="0" baseline="0" dirty="0" smtClean="0">
                        <a:ln>
                          <a:noFill/>
                        </a:ln>
                        <a:solidFill>
                          <a:schemeClr val="tx1"/>
                        </a:solidFill>
                        <a:effectLst/>
                        <a:latin typeface="Tahoma" pitchFamily="34" charset="0"/>
                      </a:endParaRP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r>
            </a:tbl>
          </a:graphicData>
        </a:graphic>
      </p:graphicFrame>
      <p:sp>
        <p:nvSpPr>
          <p:cNvPr id="21558" name="Text Box 92"/>
          <p:cNvSpPr txBox="1">
            <a:spLocks noChangeArrowheads="1"/>
          </p:cNvSpPr>
          <p:nvPr/>
        </p:nvSpPr>
        <p:spPr bwMode="auto">
          <a:xfrm>
            <a:off x="827584" y="980728"/>
            <a:ext cx="2819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spcBef>
                <a:spcPct val="50000"/>
              </a:spcBef>
            </a:pPr>
            <a:r>
              <a:rPr lang="en-GB" altLang="en-US" dirty="0"/>
              <a:t>Resources</a:t>
            </a:r>
          </a:p>
        </p:txBody>
      </p:sp>
    </p:spTree>
    <p:extLst>
      <p:ext uri="{BB962C8B-B14F-4D97-AF65-F5344CB8AC3E}">
        <p14:creationId xmlns:p14="http://schemas.microsoft.com/office/powerpoint/2010/main" val="3249383591"/>
      </p:ext>
    </p:extLst>
  </p:cSld>
  <p:clrMapOvr>
    <a:masterClrMapping/>
  </p:clrMapOvr>
  <p:transition>
    <p:blinds/>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smtClean="0"/>
              <a:t>Effort Distribution by Phase</a:t>
            </a:r>
          </a:p>
        </p:txBody>
      </p:sp>
      <p:sp>
        <p:nvSpPr>
          <p:cNvPr id="22531" name="Date Placeholder 3"/>
          <p:cNvSpPr>
            <a:spLocks noGrp="1"/>
          </p:cNvSpPr>
          <p:nvPr>
            <p:ph type="dt" sz="quarter" idx="4294967295"/>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graphicFrame>
        <p:nvGraphicFramePr>
          <p:cNvPr id="128058" name="Group 58"/>
          <p:cNvGraphicFramePr>
            <a:graphicFrameLocks noGrp="1"/>
          </p:cNvGraphicFramePr>
          <p:nvPr>
            <p:extLst>
              <p:ext uri="{D42A27DB-BD31-4B8C-83A1-F6EECF244321}">
                <p14:modId xmlns:p14="http://schemas.microsoft.com/office/powerpoint/2010/main" val="4192893961"/>
              </p:ext>
            </p:extLst>
          </p:nvPr>
        </p:nvGraphicFramePr>
        <p:xfrm>
          <a:off x="467544" y="1484784"/>
          <a:ext cx="8458200" cy="4064000"/>
        </p:xfrm>
        <a:graphic>
          <a:graphicData uri="http://schemas.openxmlformats.org/drawingml/2006/table">
            <a:tbl>
              <a:tblPr/>
              <a:tblGrid>
                <a:gridCol w="2820988"/>
                <a:gridCol w="1293812"/>
                <a:gridCol w="1676400"/>
                <a:gridCol w="1260475"/>
                <a:gridCol w="1406525"/>
              </a:tblGrid>
              <a:tr h="50800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800" b="0" i="0" u="none" strike="noStrike" cap="none" normalizeH="0" baseline="0" smtClean="0">
                          <a:ln>
                            <a:noFill/>
                          </a:ln>
                          <a:solidFill>
                            <a:schemeClr val="tx1"/>
                          </a:solidFill>
                          <a:effectLst/>
                          <a:latin typeface="Tahoma" pitchFamily="34" charset="0"/>
                        </a:rPr>
                        <a:t>Phase</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rPr>
                        <a:t>Small </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rPr>
                        <a:t>&lt;2 KDSI</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rPr>
                        <a:t>Intermediate &lt;8 KDSI</a:t>
                      </a:r>
                      <a:endParaRPr kumimoji="0" lang="en-GB" sz="2800" b="0" i="0" u="none" strike="noStrike" cap="none" normalizeH="0" baseline="0" smtClean="0">
                        <a:ln>
                          <a:noFill/>
                        </a:ln>
                        <a:solidFill>
                          <a:schemeClr val="tx1"/>
                        </a:solidFill>
                        <a:effectLst/>
                        <a:latin typeface="Tahoma" pitchFamily="34" charset="0"/>
                      </a:endParaRP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rPr>
                        <a:t>Medium</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rPr>
                        <a:t>&lt;32KDSI</a:t>
                      </a:r>
                      <a:endParaRPr kumimoji="0" lang="en-GB" sz="2800" b="0" i="0" u="none" strike="noStrike" cap="none" normalizeH="0" baseline="0" smtClean="0">
                        <a:ln>
                          <a:noFill/>
                        </a:ln>
                        <a:solidFill>
                          <a:schemeClr val="tx1"/>
                        </a:solidFill>
                        <a:effectLst/>
                        <a:latin typeface="Tahoma" pitchFamily="34" charset="0"/>
                      </a:endParaRP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rPr>
                        <a:t>Large</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rPr>
                        <a:t>&lt;128KDSI</a:t>
                      </a:r>
                      <a:endParaRPr kumimoji="0" lang="en-GB" sz="2800" b="0" i="0" u="none" strike="noStrike" cap="none" normalizeH="0" baseline="0" smtClean="0">
                        <a:ln>
                          <a:noFill/>
                        </a:ln>
                        <a:solidFill>
                          <a:schemeClr val="tx1"/>
                        </a:solidFill>
                        <a:effectLst/>
                        <a:latin typeface="Tahoma" pitchFamily="34" charset="0"/>
                      </a:endParaRP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50800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800" b="0" i="0" u="none" strike="noStrike" cap="none" normalizeH="0" baseline="0" smtClean="0">
                        <a:ln>
                          <a:noFill/>
                        </a:ln>
                        <a:solidFill>
                          <a:schemeClr val="tx1"/>
                        </a:solidFill>
                        <a:effectLst/>
                        <a:latin typeface="Tahoma" pitchFamily="34" charset="0"/>
                      </a:endParaRP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800" b="0" i="0" u="none" strike="noStrike" cap="none" normalizeH="0" baseline="0" smtClean="0">
                        <a:ln>
                          <a:noFill/>
                        </a:ln>
                        <a:solidFill>
                          <a:schemeClr val="tx1"/>
                        </a:solidFill>
                        <a:effectLst/>
                        <a:latin typeface="Tahoma" pitchFamily="34" charset="0"/>
                      </a:endParaRP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800" b="0" i="0" u="none" strike="noStrike" cap="none" normalizeH="0" baseline="0" smtClean="0">
                        <a:ln>
                          <a:noFill/>
                        </a:ln>
                        <a:solidFill>
                          <a:schemeClr val="tx1"/>
                        </a:solidFill>
                        <a:effectLst/>
                        <a:latin typeface="Tahoma" pitchFamily="34" charset="0"/>
                      </a:endParaRP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800" b="0" i="0" u="none" strike="noStrike" cap="none" normalizeH="0" baseline="0" smtClean="0">
                        <a:ln>
                          <a:noFill/>
                        </a:ln>
                        <a:solidFill>
                          <a:schemeClr val="tx1"/>
                        </a:solidFill>
                        <a:effectLst/>
                        <a:latin typeface="Tahoma" pitchFamily="34" charset="0"/>
                      </a:endParaRP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800" b="0" i="0" u="none" strike="noStrike" cap="none" normalizeH="0" baseline="0" smtClean="0">
                        <a:ln>
                          <a:noFill/>
                        </a:ln>
                        <a:solidFill>
                          <a:schemeClr val="tx1"/>
                        </a:solidFill>
                        <a:effectLst/>
                        <a:latin typeface="Tahoma" pitchFamily="34" charset="0"/>
                      </a:endParaRP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50800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1" i="0" u="none" strike="noStrike" cap="none" normalizeH="0" baseline="0" smtClean="0">
                          <a:ln>
                            <a:noFill/>
                          </a:ln>
                          <a:solidFill>
                            <a:schemeClr val="tx1"/>
                          </a:solidFill>
                          <a:effectLst/>
                          <a:latin typeface="Tahoma" pitchFamily="34" charset="0"/>
                        </a:rPr>
                        <a:t>Product Design</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1" i="0" u="none" strike="noStrike" cap="none" normalizeH="0" baseline="0" smtClean="0">
                          <a:ln>
                            <a:noFill/>
                          </a:ln>
                          <a:solidFill>
                            <a:schemeClr val="folHlink"/>
                          </a:solidFill>
                          <a:effectLst/>
                          <a:latin typeface="Tahoma" pitchFamily="34" charset="0"/>
                        </a:rPr>
                        <a:t>19%</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1" i="0" u="none" strike="noStrike" cap="none" normalizeH="0" baseline="0" smtClean="0">
                          <a:ln>
                            <a:noFill/>
                          </a:ln>
                          <a:solidFill>
                            <a:schemeClr val="folHlink"/>
                          </a:solidFill>
                          <a:effectLst/>
                          <a:latin typeface="Tahoma" pitchFamily="34" charset="0"/>
                        </a:rPr>
                        <a:t>19%</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1" i="0" u="none" strike="noStrike" cap="none" normalizeH="0" baseline="0" smtClean="0">
                          <a:ln>
                            <a:noFill/>
                          </a:ln>
                          <a:solidFill>
                            <a:schemeClr val="folHlink"/>
                          </a:solidFill>
                          <a:effectLst/>
                          <a:latin typeface="Tahoma" pitchFamily="34" charset="0"/>
                        </a:rPr>
                        <a:t>19%</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1" i="0" u="none" strike="noStrike" cap="none" normalizeH="0" baseline="0" smtClean="0">
                          <a:ln>
                            <a:noFill/>
                          </a:ln>
                          <a:solidFill>
                            <a:schemeClr val="folHlink"/>
                          </a:solidFill>
                          <a:effectLst/>
                          <a:latin typeface="Tahoma" pitchFamily="34" charset="0"/>
                        </a:rPr>
                        <a:t>19%</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50800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1" i="0" u="none" strike="noStrike" cap="none" normalizeH="0" baseline="0" smtClean="0">
                          <a:ln>
                            <a:noFill/>
                          </a:ln>
                          <a:solidFill>
                            <a:schemeClr val="tx1"/>
                          </a:solidFill>
                          <a:effectLst/>
                          <a:latin typeface="Tahoma" pitchFamily="34" charset="0"/>
                        </a:rPr>
                        <a:t>Programming: -Detailed Design</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1" i="0" u="none" strike="noStrike" cap="none" normalizeH="0" baseline="0" smtClean="0">
                          <a:ln>
                            <a:noFill/>
                          </a:ln>
                          <a:solidFill>
                            <a:schemeClr val="tx1"/>
                          </a:solidFill>
                          <a:effectLst/>
                          <a:latin typeface="Tahoma" pitchFamily="34" charset="0"/>
                        </a:rPr>
                        <a:t>Code &amp; Unit Testing</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GB" sz="2000" b="1" i="0" u="none" strike="noStrike" cap="none" normalizeH="0" baseline="0" smtClean="0">
                        <a:ln>
                          <a:noFill/>
                        </a:ln>
                        <a:solidFill>
                          <a:schemeClr val="folHlink"/>
                        </a:solidFill>
                        <a:effectLst/>
                        <a:latin typeface="Tahoma" pitchFamily="34"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1" i="0" u="none" strike="noStrike" cap="none" normalizeH="0" baseline="0" smtClean="0">
                          <a:ln>
                            <a:noFill/>
                          </a:ln>
                          <a:solidFill>
                            <a:schemeClr val="folHlink"/>
                          </a:solidFill>
                          <a:effectLst/>
                          <a:latin typeface="Tahoma" pitchFamily="34" charset="0"/>
                        </a:rPr>
                        <a:t>63%</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GB" sz="2000" b="1" i="0" u="none" strike="noStrike" cap="none" normalizeH="0" baseline="0" smtClean="0">
                        <a:ln>
                          <a:noFill/>
                        </a:ln>
                        <a:solidFill>
                          <a:schemeClr val="folHlink"/>
                        </a:solidFill>
                        <a:effectLst/>
                        <a:latin typeface="Tahoma" pitchFamily="34"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1" i="0" u="none" strike="noStrike" cap="none" normalizeH="0" baseline="0" smtClean="0">
                          <a:ln>
                            <a:noFill/>
                          </a:ln>
                          <a:solidFill>
                            <a:schemeClr val="folHlink"/>
                          </a:solidFill>
                          <a:effectLst/>
                          <a:latin typeface="Tahoma" pitchFamily="34" charset="0"/>
                        </a:rPr>
                        <a:t>59%</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GB" sz="2000" b="1" i="0" u="none" strike="noStrike" cap="none" normalizeH="0" baseline="0" smtClean="0">
                        <a:ln>
                          <a:noFill/>
                        </a:ln>
                        <a:solidFill>
                          <a:schemeClr val="folHlink"/>
                        </a:solidFill>
                        <a:effectLst/>
                        <a:latin typeface="Tahoma" pitchFamily="34"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1" i="0" u="none" strike="noStrike" cap="none" normalizeH="0" baseline="0" smtClean="0">
                          <a:ln>
                            <a:noFill/>
                          </a:ln>
                          <a:solidFill>
                            <a:schemeClr val="folHlink"/>
                          </a:solidFill>
                          <a:effectLst/>
                          <a:latin typeface="Tahoma" pitchFamily="34" charset="0"/>
                        </a:rPr>
                        <a:t>55%</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GB" sz="2000" b="1" i="0" u="none" strike="noStrike" cap="none" normalizeH="0" baseline="0" smtClean="0">
                        <a:ln>
                          <a:noFill/>
                        </a:ln>
                        <a:solidFill>
                          <a:schemeClr val="folHlink"/>
                        </a:solidFill>
                        <a:effectLst/>
                        <a:latin typeface="Tahoma" pitchFamily="34" charset="0"/>
                      </a:endParaRP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1" i="0" u="none" strike="noStrike" cap="none" normalizeH="0" baseline="0" smtClean="0">
                          <a:ln>
                            <a:noFill/>
                          </a:ln>
                          <a:solidFill>
                            <a:schemeClr val="folHlink"/>
                          </a:solidFill>
                          <a:effectLst/>
                          <a:latin typeface="Tahoma" pitchFamily="34" charset="0"/>
                        </a:rPr>
                        <a:t>51%</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50800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1" i="0" u="none" strike="noStrike" cap="none" normalizeH="0" baseline="0" smtClean="0">
                          <a:ln>
                            <a:noFill/>
                          </a:ln>
                          <a:solidFill>
                            <a:schemeClr val="tx1"/>
                          </a:solidFill>
                          <a:effectLst/>
                          <a:latin typeface="Tahoma" pitchFamily="34" charset="0"/>
                        </a:rPr>
                        <a:t>Integration &amp; Testing</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1" i="0" u="none" strike="noStrike" cap="none" normalizeH="0" baseline="0" smtClean="0">
                          <a:ln>
                            <a:noFill/>
                          </a:ln>
                          <a:solidFill>
                            <a:schemeClr val="folHlink"/>
                          </a:solidFill>
                          <a:effectLst/>
                          <a:latin typeface="Tahoma" pitchFamily="34" charset="0"/>
                        </a:rPr>
                        <a:t>18%</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1" i="0" u="none" strike="noStrike" cap="none" normalizeH="0" baseline="0" smtClean="0">
                          <a:ln>
                            <a:noFill/>
                          </a:ln>
                          <a:solidFill>
                            <a:schemeClr val="folHlink"/>
                          </a:solidFill>
                          <a:effectLst/>
                          <a:latin typeface="Tahoma" pitchFamily="34" charset="0"/>
                        </a:rPr>
                        <a:t>22%</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1" i="0" u="none" strike="noStrike" cap="none" normalizeH="0" baseline="0" smtClean="0">
                          <a:ln>
                            <a:noFill/>
                          </a:ln>
                          <a:solidFill>
                            <a:schemeClr val="folHlink"/>
                          </a:solidFill>
                          <a:effectLst/>
                          <a:latin typeface="Tahoma" pitchFamily="34" charset="0"/>
                        </a:rPr>
                        <a:t>26%</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1" i="0" u="none" strike="noStrike" cap="none" normalizeH="0" baseline="0" smtClean="0">
                          <a:ln>
                            <a:noFill/>
                          </a:ln>
                          <a:solidFill>
                            <a:schemeClr val="folHlink"/>
                          </a:solidFill>
                          <a:effectLst/>
                          <a:latin typeface="Tahoma" pitchFamily="34" charset="0"/>
                        </a:rPr>
                        <a:t>30%</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50800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000" b="1" i="0" u="none" strike="noStrike" cap="none" normalizeH="0" baseline="0" dirty="0" smtClean="0">
                        <a:ln>
                          <a:noFill/>
                        </a:ln>
                        <a:solidFill>
                          <a:schemeClr val="tx1"/>
                        </a:solidFill>
                        <a:effectLst/>
                        <a:latin typeface="Tahoma" pitchFamily="34" charset="0"/>
                      </a:endParaRP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000" b="1" i="0" u="none" strike="noStrike" cap="none" normalizeH="0" baseline="0" smtClean="0">
                        <a:ln>
                          <a:noFill/>
                        </a:ln>
                        <a:solidFill>
                          <a:schemeClr val="tx1"/>
                        </a:solidFill>
                        <a:effectLst/>
                        <a:latin typeface="Tahoma" pitchFamily="34" charset="0"/>
                      </a:endParaRP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000" b="1" i="0" u="none" strike="noStrike" cap="none" normalizeH="0" baseline="0" smtClean="0">
                        <a:ln>
                          <a:noFill/>
                        </a:ln>
                        <a:solidFill>
                          <a:schemeClr val="tx1"/>
                        </a:solidFill>
                        <a:effectLst/>
                        <a:latin typeface="Tahoma" pitchFamily="34" charset="0"/>
                      </a:endParaRP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000" b="1" i="0" u="none" strike="noStrike" cap="none" normalizeH="0" baseline="0" smtClean="0">
                        <a:ln>
                          <a:noFill/>
                        </a:ln>
                        <a:solidFill>
                          <a:schemeClr val="tx1"/>
                        </a:solidFill>
                        <a:effectLst/>
                        <a:latin typeface="Tahoma" pitchFamily="34" charset="0"/>
                      </a:endParaRP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000" b="1" i="0" u="none" strike="noStrike" cap="none" normalizeH="0" baseline="0" dirty="0" smtClean="0">
                        <a:ln>
                          <a:noFill/>
                        </a:ln>
                        <a:solidFill>
                          <a:schemeClr val="tx1"/>
                        </a:solidFill>
                        <a:effectLst/>
                        <a:latin typeface="Tahoma" pitchFamily="34" charset="0"/>
                      </a:endParaRP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r>
            </a:tbl>
          </a:graphicData>
        </a:graphic>
      </p:graphicFrame>
      <p:sp>
        <p:nvSpPr>
          <p:cNvPr id="22576" name="Text Box 59"/>
          <p:cNvSpPr txBox="1">
            <a:spLocks noChangeArrowheads="1"/>
          </p:cNvSpPr>
          <p:nvPr/>
        </p:nvSpPr>
        <p:spPr bwMode="auto">
          <a:xfrm>
            <a:off x="611560" y="980728"/>
            <a:ext cx="2743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spcBef>
                <a:spcPct val="50000"/>
              </a:spcBef>
            </a:pPr>
            <a:r>
              <a:rPr lang="en-GB" altLang="en-US" dirty="0"/>
              <a:t>Schedule</a:t>
            </a:r>
          </a:p>
        </p:txBody>
      </p:sp>
    </p:spTree>
    <p:extLst>
      <p:ext uri="{BB962C8B-B14F-4D97-AF65-F5344CB8AC3E}">
        <p14:creationId xmlns:p14="http://schemas.microsoft.com/office/powerpoint/2010/main" val="1423686724"/>
      </p:ext>
    </p:extLst>
  </p:cSld>
  <p:clrMapOvr>
    <a:masterClrMapping/>
  </p:clrMapOvr>
  <p:transition>
    <p:blinds/>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US" altLang="en-US" smtClean="0"/>
              <a:t>Function Point Analysis (FPA)</a:t>
            </a:r>
            <a:endParaRPr lang="en-GB" altLang="en-US" smtClean="0"/>
          </a:p>
        </p:txBody>
      </p:sp>
      <p:sp>
        <p:nvSpPr>
          <p:cNvPr id="23555" name="Date Placeholder 3"/>
          <p:cNvSpPr>
            <a:spLocks noGrp="1"/>
          </p:cNvSpPr>
          <p:nvPr>
            <p:ph type="dt" sz="quarter" idx="4294967295"/>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
        <p:nvSpPr>
          <p:cNvPr id="115715" name="Rectangle 3"/>
          <p:cNvSpPr>
            <a:spLocks noGrp="1" noChangeArrowheads="1"/>
          </p:cNvSpPr>
          <p:nvPr>
            <p:ph sz="quarter" idx="1"/>
          </p:nvPr>
        </p:nvSpPr>
        <p:spPr/>
        <p:txBody>
          <a:bodyPr/>
          <a:lstStyle/>
          <a:p>
            <a:pPr eaLnBrk="1" hangingPunct="1">
              <a:buFont typeface="Arial" panose="020B0604020202020204" pitchFamily="34" charset="0"/>
              <a:buChar char="•"/>
            </a:pPr>
            <a:r>
              <a:rPr lang="en-US" altLang="en-US" sz="2000" smtClean="0"/>
              <a:t>Defined by Albrecht at IBM (1979)</a:t>
            </a:r>
          </a:p>
          <a:p>
            <a:pPr eaLnBrk="1" hangingPunct="1">
              <a:buFont typeface="Arial" panose="020B0604020202020204" pitchFamily="34" charset="0"/>
              <a:buChar char="•"/>
            </a:pPr>
            <a:r>
              <a:rPr lang="en-GB" altLang="en-US" sz="2000" smtClean="0"/>
              <a:t>Considered that economic activity of software development should be measured</a:t>
            </a:r>
          </a:p>
          <a:p>
            <a:pPr eaLnBrk="1" hangingPunct="1">
              <a:buFont typeface="Arial" panose="020B0604020202020204" pitchFamily="34" charset="0"/>
              <a:buChar char="•"/>
            </a:pPr>
            <a:r>
              <a:rPr lang="en-GB" altLang="en-US" sz="2000" smtClean="0"/>
              <a:t>They can help predict the number of source instructions required for development</a:t>
            </a:r>
          </a:p>
        </p:txBody>
      </p:sp>
    </p:spTree>
    <p:extLst>
      <p:ext uri="{BB962C8B-B14F-4D97-AF65-F5344CB8AC3E}">
        <p14:creationId xmlns:p14="http://schemas.microsoft.com/office/powerpoint/2010/main" val="2627080101"/>
      </p:ext>
    </p:extLst>
  </p:cSld>
  <p:clrMapOvr>
    <a:masterClrMapping/>
  </p:clrMapOvr>
  <p:transition>
    <p:blinds/>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15715">
                                            <p:txEl>
                                              <p:pRg st="0" end="0"/>
                                            </p:txEl>
                                          </p:spTgt>
                                        </p:tgtEl>
                                        <p:attrNameLst>
                                          <p:attrName>style.visibility</p:attrName>
                                        </p:attrNameLst>
                                      </p:cBhvr>
                                      <p:to>
                                        <p:strVal val="visible"/>
                                      </p:to>
                                    </p:set>
                                    <p:anim calcmode="lin" valueType="num">
                                      <p:cBhvr>
                                        <p:cTn id="7" dur="500" fill="hold"/>
                                        <p:tgtEl>
                                          <p:spTgt spid="115715">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15715">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15715">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15715">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7" presetClass="entr" presetSubtype="1" fill="hold" grpId="0" nodeType="clickEffect">
                                  <p:stCondLst>
                                    <p:cond delay="0"/>
                                  </p:stCondLst>
                                  <p:childTnLst>
                                    <p:set>
                                      <p:cBhvr>
                                        <p:cTn id="14" dur="1" fill="hold">
                                          <p:stCondLst>
                                            <p:cond delay="0"/>
                                          </p:stCondLst>
                                        </p:cTn>
                                        <p:tgtEl>
                                          <p:spTgt spid="115715">
                                            <p:txEl>
                                              <p:pRg st="1" end="1"/>
                                            </p:txEl>
                                          </p:spTgt>
                                        </p:tgtEl>
                                        <p:attrNameLst>
                                          <p:attrName>style.visibility</p:attrName>
                                        </p:attrNameLst>
                                      </p:cBhvr>
                                      <p:to>
                                        <p:strVal val="visible"/>
                                      </p:to>
                                    </p:set>
                                    <p:anim calcmode="lin" valueType="num">
                                      <p:cBhvr>
                                        <p:cTn id="15" dur="500" fill="hold"/>
                                        <p:tgtEl>
                                          <p:spTgt spid="115715">
                                            <p:txEl>
                                              <p:pRg st="1" end="1"/>
                                            </p:txEl>
                                          </p:spTgt>
                                        </p:tgtEl>
                                        <p:attrNameLst>
                                          <p:attrName>ppt_x</p:attrName>
                                        </p:attrNameLst>
                                      </p:cBhvr>
                                      <p:tavLst>
                                        <p:tav tm="0">
                                          <p:val>
                                            <p:strVal val="#ppt_x"/>
                                          </p:val>
                                        </p:tav>
                                        <p:tav tm="100000">
                                          <p:val>
                                            <p:strVal val="#ppt_x"/>
                                          </p:val>
                                        </p:tav>
                                      </p:tavLst>
                                    </p:anim>
                                    <p:anim calcmode="lin" valueType="num">
                                      <p:cBhvr>
                                        <p:cTn id="16" dur="500" fill="hold"/>
                                        <p:tgtEl>
                                          <p:spTgt spid="115715">
                                            <p:txEl>
                                              <p:pRg st="1" end="1"/>
                                            </p:txEl>
                                          </p:spTgt>
                                        </p:tgtEl>
                                        <p:attrNameLst>
                                          <p:attrName>ppt_y</p:attrName>
                                        </p:attrNameLst>
                                      </p:cBhvr>
                                      <p:tavLst>
                                        <p:tav tm="0">
                                          <p:val>
                                            <p:strVal val="#ppt_y-#ppt_h/2"/>
                                          </p:val>
                                        </p:tav>
                                        <p:tav tm="100000">
                                          <p:val>
                                            <p:strVal val="#ppt_y"/>
                                          </p:val>
                                        </p:tav>
                                      </p:tavLst>
                                    </p:anim>
                                    <p:anim calcmode="lin" valueType="num">
                                      <p:cBhvr>
                                        <p:cTn id="17" dur="500" fill="hold"/>
                                        <p:tgtEl>
                                          <p:spTgt spid="115715">
                                            <p:txEl>
                                              <p:pRg st="1" end="1"/>
                                            </p:txEl>
                                          </p:spTgt>
                                        </p:tgtEl>
                                        <p:attrNameLst>
                                          <p:attrName>ppt_w</p:attrName>
                                        </p:attrNameLst>
                                      </p:cBhvr>
                                      <p:tavLst>
                                        <p:tav tm="0">
                                          <p:val>
                                            <p:strVal val="#ppt_w"/>
                                          </p:val>
                                        </p:tav>
                                        <p:tav tm="100000">
                                          <p:val>
                                            <p:strVal val="#ppt_w"/>
                                          </p:val>
                                        </p:tav>
                                      </p:tavLst>
                                    </p:anim>
                                    <p:anim calcmode="lin" valueType="num">
                                      <p:cBhvr>
                                        <p:cTn id="18" dur="500" fill="hold"/>
                                        <p:tgtEl>
                                          <p:spTgt spid="115715">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17" presetClass="entr" presetSubtype="1" fill="hold" grpId="0" nodeType="clickEffect">
                                  <p:stCondLst>
                                    <p:cond delay="0"/>
                                  </p:stCondLst>
                                  <p:childTnLst>
                                    <p:set>
                                      <p:cBhvr>
                                        <p:cTn id="22" dur="1" fill="hold">
                                          <p:stCondLst>
                                            <p:cond delay="0"/>
                                          </p:stCondLst>
                                        </p:cTn>
                                        <p:tgtEl>
                                          <p:spTgt spid="115715">
                                            <p:txEl>
                                              <p:pRg st="2" end="2"/>
                                            </p:txEl>
                                          </p:spTgt>
                                        </p:tgtEl>
                                        <p:attrNameLst>
                                          <p:attrName>style.visibility</p:attrName>
                                        </p:attrNameLst>
                                      </p:cBhvr>
                                      <p:to>
                                        <p:strVal val="visible"/>
                                      </p:to>
                                    </p:set>
                                    <p:anim calcmode="lin" valueType="num">
                                      <p:cBhvr>
                                        <p:cTn id="23" dur="500" fill="hold"/>
                                        <p:tgtEl>
                                          <p:spTgt spid="115715">
                                            <p:txEl>
                                              <p:pRg st="2" end="2"/>
                                            </p:txEl>
                                          </p:spTgt>
                                        </p:tgtEl>
                                        <p:attrNameLst>
                                          <p:attrName>ppt_x</p:attrName>
                                        </p:attrNameLst>
                                      </p:cBhvr>
                                      <p:tavLst>
                                        <p:tav tm="0">
                                          <p:val>
                                            <p:strVal val="#ppt_x"/>
                                          </p:val>
                                        </p:tav>
                                        <p:tav tm="100000">
                                          <p:val>
                                            <p:strVal val="#ppt_x"/>
                                          </p:val>
                                        </p:tav>
                                      </p:tavLst>
                                    </p:anim>
                                    <p:anim calcmode="lin" valueType="num">
                                      <p:cBhvr>
                                        <p:cTn id="24" dur="500" fill="hold"/>
                                        <p:tgtEl>
                                          <p:spTgt spid="115715">
                                            <p:txEl>
                                              <p:pRg st="2" end="2"/>
                                            </p:txEl>
                                          </p:spTgt>
                                        </p:tgtEl>
                                        <p:attrNameLst>
                                          <p:attrName>ppt_y</p:attrName>
                                        </p:attrNameLst>
                                      </p:cBhvr>
                                      <p:tavLst>
                                        <p:tav tm="0">
                                          <p:val>
                                            <p:strVal val="#ppt_y-#ppt_h/2"/>
                                          </p:val>
                                        </p:tav>
                                        <p:tav tm="100000">
                                          <p:val>
                                            <p:strVal val="#ppt_y"/>
                                          </p:val>
                                        </p:tav>
                                      </p:tavLst>
                                    </p:anim>
                                    <p:anim calcmode="lin" valueType="num">
                                      <p:cBhvr>
                                        <p:cTn id="25" dur="500" fill="hold"/>
                                        <p:tgtEl>
                                          <p:spTgt spid="115715">
                                            <p:txEl>
                                              <p:pRg st="2" end="2"/>
                                            </p:txEl>
                                          </p:spTgt>
                                        </p:tgtEl>
                                        <p:attrNameLst>
                                          <p:attrName>ppt_w</p:attrName>
                                        </p:attrNameLst>
                                      </p:cBhvr>
                                      <p:tavLst>
                                        <p:tav tm="0">
                                          <p:val>
                                            <p:strVal val="#ppt_w"/>
                                          </p:val>
                                        </p:tav>
                                        <p:tav tm="100000">
                                          <p:val>
                                            <p:strVal val="#ppt_w"/>
                                          </p:val>
                                        </p:tav>
                                      </p:tavLst>
                                    </p:anim>
                                    <p:anim calcmode="lin" valueType="num">
                                      <p:cBhvr>
                                        <p:cTn id="26" dur="500" fill="hold"/>
                                        <p:tgtEl>
                                          <p:spTgt spid="115715">
                                            <p:txEl>
                                              <p:pRg st="2" end="2"/>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715"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smtClean="0"/>
              <a:t>What are Function Points?</a:t>
            </a:r>
          </a:p>
        </p:txBody>
      </p:sp>
      <p:sp>
        <p:nvSpPr>
          <p:cNvPr id="24579" name="Date Placeholder 3"/>
          <p:cNvSpPr>
            <a:spLocks noGrp="1"/>
          </p:cNvSpPr>
          <p:nvPr>
            <p:ph type="dt" sz="quarter" idx="4294967295"/>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
        <p:nvSpPr>
          <p:cNvPr id="130051" name="Rectangle 3"/>
          <p:cNvSpPr>
            <a:spLocks noGrp="1" noChangeArrowheads="1"/>
          </p:cNvSpPr>
          <p:nvPr>
            <p:ph sz="quarter" idx="1"/>
          </p:nvPr>
        </p:nvSpPr>
        <p:spPr/>
        <p:txBody>
          <a:bodyPr/>
          <a:lstStyle/>
          <a:p>
            <a:pPr eaLnBrk="1" hangingPunct="1"/>
            <a:r>
              <a:rPr lang="en-GB" altLang="en-US" sz="2000" dirty="0" smtClean="0"/>
              <a:t>A measure of the functionality of the proposed software	</a:t>
            </a:r>
          </a:p>
          <a:p>
            <a:pPr eaLnBrk="1" hangingPunct="1"/>
            <a:r>
              <a:rPr lang="en-GB" altLang="en-US" sz="2000" dirty="0" smtClean="0"/>
              <a:t>Consists of five external aspects:</a:t>
            </a:r>
          </a:p>
          <a:p>
            <a:pPr lvl="1" eaLnBrk="1" hangingPunct="1"/>
            <a:r>
              <a:rPr lang="en-GB" altLang="en-US" sz="2000" dirty="0" smtClean="0"/>
              <a:t>Inputs to the application</a:t>
            </a:r>
          </a:p>
          <a:p>
            <a:pPr lvl="1" eaLnBrk="1" hangingPunct="1"/>
            <a:r>
              <a:rPr lang="en-GB" altLang="en-US" sz="2000" dirty="0" smtClean="0"/>
              <a:t>Outputs from it</a:t>
            </a:r>
          </a:p>
          <a:p>
            <a:pPr lvl="1" eaLnBrk="1" hangingPunct="1"/>
            <a:r>
              <a:rPr lang="en-GB" altLang="en-US" sz="2000" dirty="0" smtClean="0"/>
              <a:t>Inquiries by the users</a:t>
            </a:r>
          </a:p>
          <a:p>
            <a:pPr lvl="1" eaLnBrk="1" hangingPunct="1"/>
            <a:r>
              <a:rPr lang="en-GB" altLang="en-US" sz="2000" dirty="0" smtClean="0"/>
              <a:t>Data files being updated by the application</a:t>
            </a:r>
          </a:p>
          <a:p>
            <a:pPr lvl="1" eaLnBrk="1" hangingPunct="1"/>
            <a:r>
              <a:rPr lang="en-GB" altLang="en-US" sz="2000" dirty="0" smtClean="0"/>
              <a:t>Interfaces to other applications</a:t>
            </a:r>
          </a:p>
        </p:txBody>
      </p:sp>
    </p:spTree>
    <p:extLst>
      <p:ext uri="{BB962C8B-B14F-4D97-AF65-F5344CB8AC3E}">
        <p14:creationId xmlns:p14="http://schemas.microsoft.com/office/powerpoint/2010/main" val="2771670909"/>
      </p:ext>
    </p:extLst>
  </p:cSld>
  <p:clrMapOvr>
    <a:masterClrMapping/>
  </p:clrMapOvr>
  <p:transition>
    <p:blinds/>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30051">
                                            <p:txEl>
                                              <p:pRg st="0" end="0"/>
                                            </p:txEl>
                                          </p:spTgt>
                                        </p:tgtEl>
                                        <p:attrNameLst>
                                          <p:attrName>style.visibility</p:attrName>
                                        </p:attrNameLst>
                                      </p:cBhvr>
                                      <p:to>
                                        <p:strVal val="visible"/>
                                      </p:to>
                                    </p:set>
                                    <p:anim calcmode="lin" valueType="num">
                                      <p:cBhvr>
                                        <p:cTn id="7" dur="500" fill="hold"/>
                                        <p:tgtEl>
                                          <p:spTgt spid="130051">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30051">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30051">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30051">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7" presetClass="entr" presetSubtype="1" fill="hold" grpId="0" nodeType="clickEffect">
                                  <p:stCondLst>
                                    <p:cond delay="0"/>
                                  </p:stCondLst>
                                  <p:childTnLst>
                                    <p:set>
                                      <p:cBhvr>
                                        <p:cTn id="14" dur="1" fill="hold">
                                          <p:stCondLst>
                                            <p:cond delay="0"/>
                                          </p:stCondLst>
                                        </p:cTn>
                                        <p:tgtEl>
                                          <p:spTgt spid="130051">
                                            <p:txEl>
                                              <p:pRg st="1" end="1"/>
                                            </p:txEl>
                                          </p:spTgt>
                                        </p:tgtEl>
                                        <p:attrNameLst>
                                          <p:attrName>style.visibility</p:attrName>
                                        </p:attrNameLst>
                                      </p:cBhvr>
                                      <p:to>
                                        <p:strVal val="visible"/>
                                      </p:to>
                                    </p:set>
                                    <p:anim calcmode="lin" valueType="num">
                                      <p:cBhvr>
                                        <p:cTn id="15" dur="500" fill="hold"/>
                                        <p:tgtEl>
                                          <p:spTgt spid="130051">
                                            <p:txEl>
                                              <p:pRg st="1" end="1"/>
                                            </p:txEl>
                                          </p:spTgt>
                                        </p:tgtEl>
                                        <p:attrNameLst>
                                          <p:attrName>ppt_x</p:attrName>
                                        </p:attrNameLst>
                                      </p:cBhvr>
                                      <p:tavLst>
                                        <p:tav tm="0">
                                          <p:val>
                                            <p:strVal val="#ppt_x"/>
                                          </p:val>
                                        </p:tav>
                                        <p:tav tm="100000">
                                          <p:val>
                                            <p:strVal val="#ppt_x"/>
                                          </p:val>
                                        </p:tav>
                                      </p:tavLst>
                                    </p:anim>
                                    <p:anim calcmode="lin" valueType="num">
                                      <p:cBhvr>
                                        <p:cTn id="16" dur="500" fill="hold"/>
                                        <p:tgtEl>
                                          <p:spTgt spid="130051">
                                            <p:txEl>
                                              <p:pRg st="1" end="1"/>
                                            </p:txEl>
                                          </p:spTgt>
                                        </p:tgtEl>
                                        <p:attrNameLst>
                                          <p:attrName>ppt_y</p:attrName>
                                        </p:attrNameLst>
                                      </p:cBhvr>
                                      <p:tavLst>
                                        <p:tav tm="0">
                                          <p:val>
                                            <p:strVal val="#ppt_y-#ppt_h/2"/>
                                          </p:val>
                                        </p:tav>
                                        <p:tav tm="100000">
                                          <p:val>
                                            <p:strVal val="#ppt_y"/>
                                          </p:val>
                                        </p:tav>
                                      </p:tavLst>
                                    </p:anim>
                                    <p:anim calcmode="lin" valueType="num">
                                      <p:cBhvr>
                                        <p:cTn id="17" dur="500" fill="hold"/>
                                        <p:tgtEl>
                                          <p:spTgt spid="130051">
                                            <p:txEl>
                                              <p:pRg st="1" end="1"/>
                                            </p:txEl>
                                          </p:spTgt>
                                        </p:tgtEl>
                                        <p:attrNameLst>
                                          <p:attrName>ppt_w</p:attrName>
                                        </p:attrNameLst>
                                      </p:cBhvr>
                                      <p:tavLst>
                                        <p:tav tm="0">
                                          <p:val>
                                            <p:strVal val="#ppt_w"/>
                                          </p:val>
                                        </p:tav>
                                        <p:tav tm="100000">
                                          <p:val>
                                            <p:strVal val="#ppt_w"/>
                                          </p:val>
                                        </p:tav>
                                      </p:tavLst>
                                    </p:anim>
                                    <p:anim calcmode="lin" valueType="num">
                                      <p:cBhvr>
                                        <p:cTn id="18" dur="500" fill="hold"/>
                                        <p:tgtEl>
                                          <p:spTgt spid="130051">
                                            <p:txEl>
                                              <p:pRg st="1" end="1"/>
                                            </p:txEl>
                                          </p:spTgt>
                                        </p:tgtEl>
                                        <p:attrNameLst>
                                          <p:attrName>ppt_h</p:attrName>
                                        </p:attrNameLst>
                                      </p:cBhvr>
                                      <p:tavLst>
                                        <p:tav tm="0">
                                          <p:val>
                                            <p:fltVal val="0"/>
                                          </p:val>
                                        </p:tav>
                                        <p:tav tm="100000">
                                          <p:val>
                                            <p:strVal val="#ppt_h"/>
                                          </p:val>
                                        </p:tav>
                                      </p:tavLst>
                                    </p:anim>
                                  </p:childTnLst>
                                </p:cTn>
                              </p:par>
                              <p:par>
                                <p:cTn id="19" presetID="17" presetClass="entr" presetSubtype="1" fill="hold" grpId="0" nodeType="withEffect">
                                  <p:stCondLst>
                                    <p:cond delay="0"/>
                                  </p:stCondLst>
                                  <p:childTnLst>
                                    <p:set>
                                      <p:cBhvr>
                                        <p:cTn id="20" dur="1" fill="hold">
                                          <p:stCondLst>
                                            <p:cond delay="0"/>
                                          </p:stCondLst>
                                        </p:cTn>
                                        <p:tgtEl>
                                          <p:spTgt spid="130051">
                                            <p:txEl>
                                              <p:pRg st="2" end="2"/>
                                            </p:txEl>
                                          </p:spTgt>
                                        </p:tgtEl>
                                        <p:attrNameLst>
                                          <p:attrName>style.visibility</p:attrName>
                                        </p:attrNameLst>
                                      </p:cBhvr>
                                      <p:to>
                                        <p:strVal val="visible"/>
                                      </p:to>
                                    </p:set>
                                    <p:anim calcmode="lin" valueType="num">
                                      <p:cBhvr>
                                        <p:cTn id="21" dur="500" fill="hold"/>
                                        <p:tgtEl>
                                          <p:spTgt spid="130051">
                                            <p:txEl>
                                              <p:pRg st="2" end="2"/>
                                            </p:txEl>
                                          </p:spTgt>
                                        </p:tgtEl>
                                        <p:attrNameLst>
                                          <p:attrName>ppt_x</p:attrName>
                                        </p:attrNameLst>
                                      </p:cBhvr>
                                      <p:tavLst>
                                        <p:tav tm="0">
                                          <p:val>
                                            <p:strVal val="#ppt_x"/>
                                          </p:val>
                                        </p:tav>
                                        <p:tav tm="100000">
                                          <p:val>
                                            <p:strVal val="#ppt_x"/>
                                          </p:val>
                                        </p:tav>
                                      </p:tavLst>
                                    </p:anim>
                                    <p:anim calcmode="lin" valueType="num">
                                      <p:cBhvr>
                                        <p:cTn id="22" dur="500" fill="hold"/>
                                        <p:tgtEl>
                                          <p:spTgt spid="130051">
                                            <p:txEl>
                                              <p:pRg st="2" end="2"/>
                                            </p:txEl>
                                          </p:spTgt>
                                        </p:tgtEl>
                                        <p:attrNameLst>
                                          <p:attrName>ppt_y</p:attrName>
                                        </p:attrNameLst>
                                      </p:cBhvr>
                                      <p:tavLst>
                                        <p:tav tm="0">
                                          <p:val>
                                            <p:strVal val="#ppt_y-#ppt_h/2"/>
                                          </p:val>
                                        </p:tav>
                                        <p:tav tm="100000">
                                          <p:val>
                                            <p:strVal val="#ppt_y"/>
                                          </p:val>
                                        </p:tav>
                                      </p:tavLst>
                                    </p:anim>
                                    <p:anim calcmode="lin" valueType="num">
                                      <p:cBhvr>
                                        <p:cTn id="23" dur="500" fill="hold"/>
                                        <p:tgtEl>
                                          <p:spTgt spid="130051">
                                            <p:txEl>
                                              <p:pRg st="2" end="2"/>
                                            </p:txEl>
                                          </p:spTgt>
                                        </p:tgtEl>
                                        <p:attrNameLst>
                                          <p:attrName>ppt_w</p:attrName>
                                        </p:attrNameLst>
                                      </p:cBhvr>
                                      <p:tavLst>
                                        <p:tav tm="0">
                                          <p:val>
                                            <p:strVal val="#ppt_w"/>
                                          </p:val>
                                        </p:tav>
                                        <p:tav tm="100000">
                                          <p:val>
                                            <p:strVal val="#ppt_w"/>
                                          </p:val>
                                        </p:tav>
                                      </p:tavLst>
                                    </p:anim>
                                    <p:anim calcmode="lin" valueType="num">
                                      <p:cBhvr>
                                        <p:cTn id="24" dur="500" fill="hold"/>
                                        <p:tgtEl>
                                          <p:spTgt spid="130051">
                                            <p:txEl>
                                              <p:pRg st="2" end="2"/>
                                            </p:txEl>
                                          </p:spTgt>
                                        </p:tgtEl>
                                        <p:attrNameLst>
                                          <p:attrName>ppt_h</p:attrName>
                                        </p:attrNameLst>
                                      </p:cBhvr>
                                      <p:tavLst>
                                        <p:tav tm="0">
                                          <p:val>
                                            <p:fltVal val="0"/>
                                          </p:val>
                                        </p:tav>
                                        <p:tav tm="100000">
                                          <p:val>
                                            <p:strVal val="#ppt_h"/>
                                          </p:val>
                                        </p:tav>
                                      </p:tavLst>
                                    </p:anim>
                                  </p:childTnLst>
                                </p:cTn>
                              </p:par>
                              <p:par>
                                <p:cTn id="25" presetID="17" presetClass="entr" presetSubtype="1" fill="hold" grpId="0" nodeType="withEffect">
                                  <p:stCondLst>
                                    <p:cond delay="0"/>
                                  </p:stCondLst>
                                  <p:childTnLst>
                                    <p:set>
                                      <p:cBhvr>
                                        <p:cTn id="26" dur="1" fill="hold">
                                          <p:stCondLst>
                                            <p:cond delay="0"/>
                                          </p:stCondLst>
                                        </p:cTn>
                                        <p:tgtEl>
                                          <p:spTgt spid="130051">
                                            <p:txEl>
                                              <p:pRg st="3" end="3"/>
                                            </p:txEl>
                                          </p:spTgt>
                                        </p:tgtEl>
                                        <p:attrNameLst>
                                          <p:attrName>style.visibility</p:attrName>
                                        </p:attrNameLst>
                                      </p:cBhvr>
                                      <p:to>
                                        <p:strVal val="visible"/>
                                      </p:to>
                                    </p:set>
                                    <p:anim calcmode="lin" valueType="num">
                                      <p:cBhvr>
                                        <p:cTn id="27" dur="500" fill="hold"/>
                                        <p:tgtEl>
                                          <p:spTgt spid="130051">
                                            <p:txEl>
                                              <p:pRg st="3" end="3"/>
                                            </p:txEl>
                                          </p:spTgt>
                                        </p:tgtEl>
                                        <p:attrNameLst>
                                          <p:attrName>ppt_x</p:attrName>
                                        </p:attrNameLst>
                                      </p:cBhvr>
                                      <p:tavLst>
                                        <p:tav tm="0">
                                          <p:val>
                                            <p:strVal val="#ppt_x"/>
                                          </p:val>
                                        </p:tav>
                                        <p:tav tm="100000">
                                          <p:val>
                                            <p:strVal val="#ppt_x"/>
                                          </p:val>
                                        </p:tav>
                                      </p:tavLst>
                                    </p:anim>
                                    <p:anim calcmode="lin" valueType="num">
                                      <p:cBhvr>
                                        <p:cTn id="28" dur="500" fill="hold"/>
                                        <p:tgtEl>
                                          <p:spTgt spid="130051">
                                            <p:txEl>
                                              <p:pRg st="3" end="3"/>
                                            </p:txEl>
                                          </p:spTgt>
                                        </p:tgtEl>
                                        <p:attrNameLst>
                                          <p:attrName>ppt_y</p:attrName>
                                        </p:attrNameLst>
                                      </p:cBhvr>
                                      <p:tavLst>
                                        <p:tav tm="0">
                                          <p:val>
                                            <p:strVal val="#ppt_y-#ppt_h/2"/>
                                          </p:val>
                                        </p:tav>
                                        <p:tav tm="100000">
                                          <p:val>
                                            <p:strVal val="#ppt_y"/>
                                          </p:val>
                                        </p:tav>
                                      </p:tavLst>
                                    </p:anim>
                                    <p:anim calcmode="lin" valueType="num">
                                      <p:cBhvr>
                                        <p:cTn id="29" dur="500" fill="hold"/>
                                        <p:tgtEl>
                                          <p:spTgt spid="130051">
                                            <p:txEl>
                                              <p:pRg st="3" end="3"/>
                                            </p:txEl>
                                          </p:spTgt>
                                        </p:tgtEl>
                                        <p:attrNameLst>
                                          <p:attrName>ppt_w</p:attrName>
                                        </p:attrNameLst>
                                      </p:cBhvr>
                                      <p:tavLst>
                                        <p:tav tm="0">
                                          <p:val>
                                            <p:strVal val="#ppt_w"/>
                                          </p:val>
                                        </p:tav>
                                        <p:tav tm="100000">
                                          <p:val>
                                            <p:strVal val="#ppt_w"/>
                                          </p:val>
                                        </p:tav>
                                      </p:tavLst>
                                    </p:anim>
                                    <p:anim calcmode="lin" valueType="num">
                                      <p:cBhvr>
                                        <p:cTn id="30" dur="500" fill="hold"/>
                                        <p:tgtEl>
                                          <p:spTgt spid="130051">
                                            <p:txEl>
                                              <p:pRg st="3" end="3"/>
                                            </p:txEl>
                                          </p:spTgt>
                                        </p:tgtEl>
                                        <p:attrNameLst>
                                          <p:attrName>ppt_h</p:attrName>
                                        </p:attrNameLst>
                                      </p:cBhvr>
                                      <p:tavLst>
                                        <p:tav tm="0">
                                          <p:val>
                                            <p:fltVal val="0"/>
                                          </p:val>
                                        </p:tav>
                                        <p:tav tm="100000">
                                          <p:val>
                                            <p:strVal val="#ppt_h"/>
                                          </p:val>
                                        </p:tav>
                                      </p:tavLst>
                                    </p:anim>
                                  </p:childTnLst>
                                </p:cTn>
                              </p:par>
                              <p:par>
                                <p:cTn id="31" presetID="17" presetClass="entr" presetSubtype="1" fill="hold" grpId="0" nodeType="withEffect">
                                  <p:stCondLst>
                                    <p:cond delay="0"/>
                                  </p:stCondLst>
                                  <p:childTnLst>
                                    <p:set>
                                      <p:cBhvr>
                                        <p:cTn id="32" dur="1" fill="hold">
                                          <p:stCondLst>
                                            <p:cond delay="0"/>
                                          </p:stCondLst>
                                        </p:cTn>
                                        <p:tgtEl>
                                          <p:spTgt spid="130051">
                                            <p:txEl>
                                              <p:pRg st="4" end="4"/>
                                            </p:txEl>
                                          </p:spTgt>
                                        </p:tgtEl>
                                        <p:attrNameLst>
                                          <p:attrName>style.visibility</p:attrName>
                                        </p:attrNameLst>
                                      </p:cBhvr>
                                      <p:to>
                                        <p:strVal val="visible"/>
                                      </p:to>
                                    </p:set>
                                    <p:anim calcmode="lin" valueType="num">
                                      <p:cBhvr>
                                        <p:cTn id="33" dur="500" fill="hold"/>
                                        <p:tgtEl>
                                          <p:spTgt spid="130051">
                                            <p:txEl>
                                              <p:pRg st="4" end="4"/>
                                            </p:txEl>
                                          </p:spTgt>
                                        </p:tgtEl>
                                        <p:attrNameLst>
                                          <p:attrName>ppt_x</p:attrName>
                                        </p:attrNameLst>
                                      </p:cBhvr>
                                      <p:tavLst>
                                        <p:tav tm="0">
                                          <p:val>
                                            <p:strVal val="#ppt_x"/>
                                          </p:val>
                                        </p:tav>
                                        <p:tav tm="100000">
                                          <p:val>
                                            <p:strVal val="#ppt_x"/>
                                          </p:val>
                                        </p:tav>
                                      </p:tavLst>
                                    </p:anim>
                                    <p:anim calcmode="lin" valueType="num">
                                      <p:cBhvr>
                                        <p:cTn id="34" dur="500" fill="hold"/>
                                        <p:tgtEl>
                                          <p:spTgt spid="130051">
                                            <p:txEl>
                                              <p:pRg st="4" end="4"/>
                                            </p:txEl>
                                          </p:spTgt>
                                        </p:tgtEl>
                                        <p:attrNameLst>
                                          <p:attrName>ppt_y</p:attrName>
                                        </p:attrNameLst>
                                      </p:cBhvr>
                                      <p:tavLst>
                                        <p:tav tm="0">
                                          <p:val>
                                            <p:strVal val="#ppt_y-#ppt_h/2"/>
                                          </p:val>
                                        </p:tav>
                                        <p:tav tm="100000">
                                          <p:val>
                                            <p:strVal val="#ppt_y"/>
                                          </p:val>
                                        </p:tav>
                                      </p:tavLst>
                                    </p:anim>
                                    <p:anim calcmode="lin" valueType="num">
                                      <p:cBhvr>
                                        <p:cTn id="35" dur="500" fill="hold"/>
                                        <p:tgtEl>
                                          <p:spTgt spid="130051">
                                            <p:txEl>
                                              <p:pRg st="4" end="4"/>
                                            </p:txEl>
                                          </p:spTgt>
                                        </p:tgtEl>
                                        <p:attrNameLst>
                                          <p:attrName>ppt_w</p:attrName>
                                        </p:attrNameLst>
                                      </p:cBhvr>
                                      <p:tavLst>
                                        <p:tav tm="0">
                                          <p:val>
                                            <p:strVal val="#ppt_w"/>
                                          </p:val>
                                        </p:tav>
                                        <p:tav tm="100000">
                                          <p:val>
                                            <p:strVal val="#ppt_w"/>
                                          </p:val>
                                        </p:tav>
                                      </p:tavLst>
                                    </p:anim>
                                    <p:anim calcmode="lin" valueType="num">
                                      <p:cBhvr>
                                        <p:cTn id="36" dur="500" fill="hold"/>
                                        <p:tgtEl>
                                          <p:spTgt spid="130051">
                                            <p:txEl>
                                              <p:pRg st="4" end="4"/>
                                            </p:txEl>
                                          </p:spTgt>
                                        </p:tgtEl>
                                        <p:attrNameLst>
                                          <p:attrName>ppt_h</p:attrName>
                                        </p:attrNameLst>
                                      </p:cBhvr>
                                      <p:tavLst>
                                        <p:tav tm="0">
                                          <p:val>
                                            <p:fltVal val="0"/>
                                          </p:val>
                                        </p:tav>
                                        <p:tav tm="100000">
                                          <p:val>
                                            <p:strVal val="#ppt_h"/>
                                          </p:val>
                                        </p:tav>
                                      </p:tavLst>
                                    </p:anim>
                                  </p:childTnLst>
                                </p:cTn>
                              </p:par>
                              <p:par>
                                <p:cTn id="37" presetID="17" presetClass="entr" presetSubtype="1" fill="hold" grpId="0" nodeType="withEffect">
                                  <p:stCondLst>
                                    <p:cond delay="0"/>
                                  </p:stCondLst>
                                  <p:childTnLst>
                                    <p:set>
                                      <p:cBhvr>
                                        <p:cTn id="38" dur="1" fill="hold">
                                          <p:stCondLst>
                                            <p:cond delay="0"/>
                                          </p:stCondLst>
                                        </p:cTn>
                                        <p:tgtEl>
                                          <p:spTgt spid="130051">
                                            <p:txEl>
                                              <p:pRg st="5" end="5"/>
                                            </p:txEl>
                                          </p:spTgt>
                                        </p:tgtEl>
                                        <p:attrNameLst>
                                          <p:attrName>style.visibility</p:attrName>
                                        </p:attrNameLst>
                                      </p:cBhvr>
                                      <p:to>
                                        <p:strVal val="visible"/>
                                      </p:to>
                                    </p:set>
                                    <p:anim calcmode="lin" valueType="num">
                                      <p:cBhvr>
                                        <p:cTn id="39" dur="500" fill="hold"/>
                                        <p:tgtEl>
                                          <p:spTgt spid="130051">
                                            <p:txEl>
                                              <p:pRg st="5" end="5"/>
                                            </p:txEl>
                                          </p:spTgt>
                                        </p:tgtEl>
                                        <p:attrNameLst>
                                          <p:attrName>ppt_x</p:attrName>
                                        </p:attrNameLst>
                                      </p:cBhvr>
                                      <p:tavLst>
                                        <p:tav tm="0">
                                          <p:val>
                                            <p:strVal val="#ppt_x"/>
                                          </p:val>
                                        </p:tav>
                                        <p:tav tm="100000">
                                          <p:val>
                                            <p:strVal val="#ppt_x"/>
                                          </p:val>
                                        </p:tav>
                                      </p:tavLst>
                                    </p:anim>
                                    <p:anim calcmode="lin" valueType="num">
                                      <p:cBhvr>
                                        <p:cTn id="40" dur="500" fill="hold"/>
                                        <p:tgtEl>
                                          <p:spTgt spid="130051">
                                            <p:txEl>
                                              <p:pRg st="5" end="5"/>
                                            </p:txEl>
                                          </p:spTgt>
                                        </p:tgtEl>
                                        <p:attrNameLst>
                                          <p:attrName>ppt_y</p:attrName>
                                        </p:attrNameLst>
                                      </p:cBhvr>
                                      <p:tavLst>
                                        <p:tav tm="0">
                                          <p:val>
                                            <p:strVal val="#ppt_y-#ppt_h/2"/>
                                          </p:val>
                                        </p:tav>
                                        <p:tav tm="100000">
                                          <p:val>
                                            <p:strVal val="#ppt_y"/>
                                          </p:val>
                                        </p:tav>
                                      </p:tavLst>
                                    </p:anim>
                                    <p:anim calcmode="lin" valueType="num">
                                      <p:cBhvr>
                                        <p:cTn id="41" dur="500" fill="hold"/>
                                        <p:tgtEl>
                                          <p:spTgt spid="130051">
                                            <p:txEl>
                                              <p:pRg st="5" end="5"/>
                                            </p:txEl>
                                          </p:spTgt>
                                        </p:tgtEl>
                                        <p:attrNameLst>
                                          <p:attrName>ppt_w</p:attrName>
                                        </p:attrNameLst>
                                      </p:cBhvr>
                                      <p:tavLst>
                                        <p:tav tm="0">
                                          <p:val>
                                            <p:strVal val="#ppt_w"/>
                                          </p:val>
                                        </p:tav>
                                        <p:tav tm="100000">
                                          <p:val>
                                            <p:strVal val="#ppt_w"/>
                                          </p:val>
                                        </p:tav>
                                      </p:tavLst>
                                    </p:anim>
                                    <p:anim calcmode="lin" valueType="num">
                                      <p:cBhvr>
                                        <p:cTn id="42" dur="500" fill="hold"/>
                                        <p:tgtEl>
                                          <p:spTgt spid="130051">
                                            <p:txEl>
                                              <p:pRg st="5" end="5"/>
                                            </p:txEl>
                                          </p:spTgt>
                                        </p:tgtEl>
                                        <p:attrNameLst>
                                          <p:attrName>ppt_h</p:attrName>
                                        </p:attrNameLst>
                                      </p:cBhvr>
                                      <p:tavLst>
                                        <p:tav tm="0">
                                          <p:val>
                                            <p:fltVal val="0"/>
                                          </p:val>
                                        </p:tav>
                                        <p:tav tm="100000">
                                          <p:val>
                                            <p:strVal val="#ppt_h"/>
                                          </p:val>
                                        </p:tav>
                                      </p:tavLst>
                                    </p:anim>
                                  </p:childTnLst>
                                </p:cTn>
                              </p:par>
                              <p:par>
                                <p:cTn id="43" presetID="17" presetClass="entr" presetSubtype="1" fill="hold" grpId="0" nodeType="withEffect">
                                  <p:stCondLst>
                                    <p:cond delay="0"/>
                                  </p:stCondLst>
                                  <p:childTnLst>
                                    <p:set>
                                      <p:cBhvr>
                                        <p:cTn id="44" dur="1" fill="hold">
                                          <p:stCondLst>
                                            <p:cond delay="0"/>
                                          </p:stCondLst>
                                        </p:cTn>
                                        <p:tgtEl>
                                          <p:spTgt spid="130051">
                                            <p:txEl>
                                              <p:pRg st="6" end="6"/>
                                            </p:txEl>
                                          </p:spTgt>
                                        </p:tgtEl>
                                        <p:attrNameLst>
                                          <p:attrName>style.visibility</p:attrName>
                                        </p:attrNameLst>
                                      </p:cBhvr>
                                      <p:to>
                                        <p:strVal val="visible"/>
                                      </p:to>
                                    </p:set>
                                    <p:anim calcmode="lin" valueType="num">
                                      <p:cBhvr>
                                        <p:cTn id="45" dur="500" fill="hold"/>
                                        <p:tgtEl>
                                          <p:spTgt spid="130051">
                                            <p:txEl>
                                              <p:pRg st="6" end="6"/>
                                            </p:txEl>
                                          </p:spTgt>
                                        </p:tgtEl>
                                        <p:attrNameLst>
                                          <p:attrName>ppt_x</p:attrName>
                                        </p:attrNameLst>
                                      </p:cBhvr>
                                      <p:tavLst>
                                        <p:tav tm="0">
                                          <p:val>
                                            <p:strVal val="#ppt_x"/>
                                          </p:val>
                                        </p:tav>
                                        <p:tav tm="100000">
                                          <p:val>
                                            <p:strVal val="#ppt_x"/>
                                          </p:val>
                                        </p:tav>
                                      </p:tavLst>
                                    </p:anim>
                                    <p:anim calcmode="lin" valueType="num">
                                      <p:cBhvr>
                                        <p:cTn id="46" dur="500" fill="hold"/>
                                        <p:tgtEl>
                                          <p:spTgt spid="130051">
                                            <p:txEl>
                                              <p:pRg st="6" end="6"/>
                                            </p:txEl>
                                          </p:spTgt>
                                        </p:tgtEl>
                                        <p:attrNameLst>
                                          <p:attrName>ppt_y</p:attrName>
                                        </p:attrNameLst>
                                      </p:cBhvr>
                                      <p:tavLst>
                                        <p:tav tm="0">
                                          <p:val>
                                            <p:strVal val="#ppt_y-#ppt_h/2"/>
                                          </p:val>
                                        </p:tav>
                                        <p:tav tm="100000">
                                          <p:val>
                                            <p:strVal val="#ppt_y"/>
                                          </p:val>
                                        </p:tav>
                                      </p:tavLst>
                                    </p:anim>
                                    <p:anim calcmode="lin" valueType="num">
                                      <p:cBhvr>
                                        <p:cTn id="47" dur="500" fill="hold"/>
                                        <p:tgtEl>
                                          <p:spTgt spid="130051">
                                            <p:txEl>
                                              <p:pRg st="6" end="6"/>
                                            </p:txEl>
                                          </p:spTgt>
                                        </p:tgtEl>
                                        <p:attrNameLst>
                                          <p:attrName>ppt_w</p:attrName>
                                        </p:attrNameLst>
                                      </p:cBhvr>
                                      <p:tavLst>
                                        <p:tav tm="0">
                                          <p:val>
                                            <p:strVal val="#ppt_w"/>
                                          </p:val>
                                        </p:tav>
                                        <p:tav tm="100000">
                                          <p:val>
                                            <p:strVal val="#ppt_w"/>
                                          </p:val>
                                        </p:tav>
                                      </p:tavLst>
                                    </p:anim>
                                    <p:anim calcmode="lin" valueType="num">
                                      <p:cBhvr>
                                        <p:cTn id="48" dur="500" fill="hold"/>
                                        <p:tgtEl>
                                          <p:spTgt spid="130051">
                                            <p:txEl>
                                              <p:pRg st="6" end="6"/>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051" grpId="0" build="p"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US" altLang="en-US" smtClean="0"/>
              <a:t>Unadjusted FP Count</a:t>
            </a:r>
            <a:endParaRPr lang="en-GB" altLang="en-US" smtClean="0"/>
          </a:p>
        </p:txBody>
      </p:sp>
      <p:sp>
        <p:nvSpPr>
          <p:cNvPr id="25603" name="Date Placeholder 3"/>
          <p:cNvSpPr>
            <a:spLocks noGrp="1"/>
          </p:cNvSpPr>
          <p:nvPr>
            <p:ph type="dt" sz="quarter" idx="4294967295"/>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
        <p:nvSpPr>
          <p:cNvPr id="117763" name="Rectangle 3"/>
          <p:cNvSpPr>
            <a:spLocks noGrp="1" noChangeArrowheads="1"/>
          </p:cNvSpPr>
          <p:nvPr>
            <p:ph sz="quarter" idx="1"/>
          </p:nvPr>
        </p:nvSpPr>
        <p:spPr/>
        <p:txBody>
          <a:bodyPr/>
          <a:lstStyle/>
          <a:p>
            <a:pPr eaLnBrk="1" hangingPunct="1">
              <a:spcBef>
                <a:spcPct val="10000"/>
              </a:spcBef>
            </a:pPr>
            <a:r>
              <a:rPr lang="en-US" altLang="en-US" sz="3200" dirty="0" smtClean="0"/>
              <a:t>Determine the number of</a:t>
            </a:r>
          </a:p>
          <a:p>
            <a:pPr lvl="1" eaLnBrk="1" hangingPunct="1">
              <a:spcBef>
                <a:spcPct val="10000"/>
              </a:spcBef>
            </a:pPr>
            <a:r>
              <a:rPr lang="en-US" altLang="en-US" sz="1800" dirty="0" smtClean="0"/>
              <a:t>external inputs (e.g. file names, menu choices)</a:t>
            </a:r>
          </a:p>
          <a:p>
            <a:pPr lvl="1" eaLnBrk="1" hangingPunct="1">
              <a:spcBef>
                <a:spcPct val="10000"/>
              </a:spcBef>
            </a:pPr>
            <a:r>
              <a:rPr lang="en-US" altLang="en-US" sz="1800" dirty="0" smtClean="0"/>
              <a:t>external outputs (e.g. messages, reports)</a:t>
            </a:r>
          </a:p>
          <a:p>
            <a:pPr lvl="1" eaLnBrk="1" hangingPunct="1">
              <a:spcBef>
                <a:spcPct val="10000"/>
              </a:spcBef>
            </a:pPr>
            <a:r>
              <a:rPr lang="en-US" altLang="en-US" sz="1800" dirty="0" smtClean="0"/>
              <a:t>external inquiries (e.g. request for data)</a:t>
            </a:r>
          </a:p>
          <a:p>
            <a:pPr lvl="1" eaLnBrk="1" hangingPunct="1">
              <a:spcBef>
                <a:spcPct val="10000"/>
              </a:spcBef>
            </a:pPr>
            <a:r>
              <a:rPr lang="en-US" altLang="en-US" sz="1800" dirty="0" smtClean="0"/>
              <a:t>external files (e.g. DB access)</a:t>
            </a:r>
          </a:p>
          <a:p>
            <a:pPr lvl="1" eaLnBrk="1" hangingPunct="1">
              <a:spcBef>
                <a:spcPct val="10000"/>
              </a:spcBef>
            </a:pPr>
            <a:r>
              <a:rPr lang="en-US" altLang="en-US" sz="1800" dirty="0" smtClean="0"/>
              <a:t>internal files (e.g. log file, temporary file)</a:t>
            </a:r>
          </a:p>
          <a:p>
            <a:pPr eaLnBrk="1" hangingPunct="1">
              <a:spcBef>
                <a:spcPct val="10000"/>
              </a:spcBef>
            </a:pPr>
            <a:r>
              <a:rPr lang="en-US" altLang="en-US" sz="3200" dirty="0" smtClean="0"/>
              <a:t>Assign a complexity rating to each of these</a:t>
            </a:r>
          </a:p>
          <a:p>
            <a:pPr lvl="1" eaLnBrk="1" hangingPunct="1">
              <a:spcBef>
                <a:spcPct val="10000"/>
              </a:spcBef>
            </a:pPr>
            <a:r>
              <a:rPr lang="en-US" altLang="en-US" sz="1800" dirty="0" smtClean="0"/>
              <a:t>simple, average, complex</a:t>
            </a:r>
          </a:p>
          <a:p>
            <a:pPr eaLnBrk="1" hangingPunct="1"/>
            <a:endParaRPr lang="en-GB" altLang="en-US" sz="3200" dirty="0" smtClean="0"/>
          </a:p>
        </p:txBody>
      </p:sp>
    </p:spTree>
    <p:extLst>
      <p:ext uri="{BB962C8B-B14F-4D97-AF65-F5344CB8AC3E}">
        <p14:creationId xmlns:p14="http://schemas.microsoft.com/office/powerpoint/2010/main" val="350737634"/>
      </p:ext>
    </p:extLst>
  </p:cSld>
  <p:clrMapOvr>
    <a:masterClrMapping/>
  </p:clrMapOvr>
  <p:transition>
    <p:blinds/>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17763">
                                            <p:txEl>
                                              <p:pRg st="0" end="0"/>
                                            </p:txEl>
                                          </p:spTgt>
                                        </p:tgtEl>
                                        <p:attrNameLst>
                                          <p:attrName>style.visibility</p:attrName>
                                        </p:attrNameLst>
                                      </p:cBhvr>
                                      <p:to>
                                        <p:strVal val="visible"/>
                                      </p:to>
                                    </p:set>
                                    <p:anim calcmode="lin" valueType="num">
                                      <p:cBhvr>
                                        <p:cTn id="7" dur="500" fill="hold"/>
                                        <p:tgtEl>
                                          <p:spTgt spid="117763">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17763">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17763">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17763">
                                            <p:txEl>
                                              <p:pRg st="0" end="0"/>
                                            </p:txEl>
                                          </p:spTgt>
                                        </p:tgtEl>
                                        <p:attrNameLst>
                                          <p:attrName>ppt_h</p:attrName>
                                        </p:attrNameLst>
                                      </p:cBhvr>
                                      <p:tavLst>
                                        <p:tav tm="0">
                                          <p:val>
                                            <p:fltVal val="0"/>
                                          </p:val>
                                        </p:tav>
                                        <p:tav tm="100000">
                                          <p:val>
                                            <p:strVal val="#ppt_h"/>
                                          </p:val>
                                        </p:tav>
                                      </p:tavLst>
                                    </p:anim>
                                  </p:childTnLst>
                                </p:cTn>
                              </p:par>
                              <p:par>
                                <p:cTn id="11" presetID="17" presetClass="entr" presetSubtype="1" fill="hold" grpId="0" nodeType="withEffect">
                                  <p:stCondLst>
                                    <p:cond delay="0"/>
                                  </p:stCondLst>
                                  <p:childTnLst>
                                    <p:set>
                                      <p:cBhvr>
                                        <p:cTn id="12" dur="1" fill="hold">
                                          <p:stCondLst>
                                            <p:cond delay="0"/>
                                          </p:stCondLst>
                                        </p:cTn>
                                        <p:tgtEl>
                                          <p:spTgt spid="117763">
                                            <p:txEl>
                                              <p:pRg st="1" end="1"/>
                                            </p:txEl>
                                          </p:spTgt>
                                        </p:tgtEl>
                                        <p:attrNameLst>
                                          <p:attrName>style.visibility</p:attrName>
                                        </p:attrNameLst>
                                      </p:cBhvr>
                                      <p:to>
                                        <p:strVal val="visible"/>
                                      </p:to>
                                    </p:set>
                                    <p:anim calcmode="lin" valueType="num">
                                      <p:cBhvr>
                                        <p:cTn id="13" dur="500" fill="hold"/>
                                        <p:tgtEl>
                                          <p:spTgt spid="117763">
                                            <p:txEl>
                                              <p:pRg st="1" end="1"/>
                                            </p:txEl>
                                          </p:spTgt>
                                        </p:tgtEl>
                                        <p:attrNameLst>
                                          <p:attrName>ppt_x</p:attrName>
                                        </p:attrNameLst>
                                      </p:cBhvr>
                                      <p:tavLst>
                                        <p:tav tm="0">
                                          <p:val>
                                            <p:strVal val="#ppt_x"/>
                                          </p:val>
                                        </p:tav>
                                        <p:tav tm="100000">
                                          <p:val>
                                            <p:strVal val="#ppt_x"/>
                                          </p:val>
                                        </p:tav>
                                      </p:tavLst>
                                    </p:anim>
                                    <p:anim calcmode="lin" valueType="num">
                                      <p:cBhvr>
                                        <p:cTn id="14" dur="500" fill="hold"/>
                                        <p:tgtEl>
                                          <p:spTgt spid="117763">
                                            <p:txEl>
                                              <p:pRg st="1" end="1"/>
                                            </p:txEl>
                                          </p:spTgt>
                                        </p:tgtEl>
                                        <p:attrNameLst>
                                          <p:attrName>ppt_y</p:attrName>
                                        </p:attrNameLst>
                                      </p:cBhvr>
                                      <p:tavLst>
                                        <p:tav tm="0">
                                          <p:val>
                                            <p:strVal val="#ppt_y-#ppt_h/2"/>
                                          </p:val>
                                        </p:tav>
                                        <p:tav tm="100000">
                                          <p:val>
                                            <p:strVal val="#ppt_y"/>
                                          </p:val>
                                        </p:tav>
                                      </p:tavLst>
                                    </p:anim>
                                    <p:anim calcmode="lin" valueType="num">
                                      <p:cBhvr>
                                        <p:cTn id="15" dur="500" fill="hold"/>
                                        <p:tgtEl>
                                          <p:spTgt spid="117763">
                                            <p:txEl>
                                              <p:pRg st="1" end="1"/>
                                            </p:txEl>
                                          </p:spTgt>
                                        </p:tgtEl>
                                        <p:attrNameLst>
                                          <p:attrName>ppt_w</p:attrName>
                                        </p:attrNameLst>
                                      </p:cBhvr>
                                      <p:tavLst>
                                        <p:tav tm="0">
                                          <p:val>
                                            <p:strVal val="#ppt_w"/>
                                          </p:val>
                                        </p:tav>
                                        <p:tav tm="100000">
                                          <p:val>
                                            <p:strVal val="#ppt_w"/>
                                          </p:val>
                                        </p:tav>
                                      </p:tavLst>
                                    </p:anim>
                                    <p:anim calcmode="lin" valueType="num">
                                      <p:cBhvr>
                                        <p:cTn id="16" dur="500" fill="hold"/>
                                        <p:tgtEl>
                                          <p:spTgt spid="117763">
                                            <p:txEl>
                                              <p:pRg st="1" end="1"/>
                                            </p:txEl>
                                          </p:spTgt>
                                        </p:tgtEl>
                                        <p:attrNameLst>
                                          <p:attrName>ppt_h</p:attrName>
                                        </p:attrNameLst>
                                      </p:cBhvr>
                                      <p:tavLst>
                                        <p:tav tm="0">
                                          <p:val>
                                            <p:fltVal val="0"/>
                                          </p:val>
                                        </p:tav>
                                        <p:tav tm="100000">
                                          <p:val>
                                            <p:strVal val="#ppt_h"/>
                                          </p:val>
                                        </p:tav>
                                      </p:tavLst>
                                    </p:anim>
                                  </p:childTnLst>
                                </p:cTn>
                              </p:par>
                              <p:par>
                                <p:cTn id="17" presetID="17" presetClass="entr" presetSubtype="1" fill="hold" grpId="0" nodeType="withEffect">
                                  <p:stCondLst>
                                    <p:cond delay="0"/>
                                  </p:stCondLst>
                                  <p:childTnLst>
                                    <p:set>
                                      <p:cBhvr>
                                        <p:cTn id="18" dur="1" fill="hold">
                                          <p:stCondLst>
                                            <p:cond delay="0"/>
                                          </p:stCondLst>
                                        </p:cTn>
                                        <p:tgtEl>
                                          <p:spTgt spid="117763">
                                            <p:txEl>
                                              <p:pRg st="2" end="2"/>
                                            </p:txEl>
                                          </p:spTgt>
                                        </p:tgtEl>
                                        <p:attrNameLst>
                                          <p:attrName>style.visibility</p:attrName>
                                        </p:attrNameLst>
                                      </p:cBhvr>
                                      <p:to>
                                        <p:strVal val="visible"/>
                                      </p:to>
                                    </p:set>
                                    <p:anim calcmode="lin" valueType="num">
                                      <p:cBhvr>
                                        <p:cTn id="19" dur="500" fill="hold"/>
                                        <p:tgtEl>
                                          <p:spTgt spid="117763">
                                            <p:txEl>
                                              <p:pRg st="2" end="2"/>
                                            </p:txEl>
                                          </p:spTgt>
                                        </p:tgtEl>
                                        <p:attrNameLst>
                                          <p:attrName>ppt_x</p:attrName>
                                        </p:attrNameLst>
                                      </p:cBhvr>
                                      <p:tavLst>
                                        <p:tav tm="0">
                                          <p:val>
                                            <p:strVal val="#ppt_x"/>
                                          </p:val>
                                        </p:tav>
                                        <p:tav tm="100000">
                                          <p:val>
                                            <p:strVal val="#ppt_x"/>
                                          </p:val>
                                        </p:tav>
                                      </p:tavLst>
                                    </p:anim>
                                    <p:anim calcmode="lin" valueType="num">
                                      <p:cBhvr>
                                        <p:cTn id="20" dur="500" fill="hold"/>
                                        <p:tgtEl>
                                          <p:spTgt spid="117763">
                                            <p:txEl>
                                              <p:pRg st="2" end="2"/>
                                            </p:txEl>
                                          </p:spTgt>
                                        </p:tgtEl>
                                        <p:attrNameLst>
                                          <p:attrName>ppt_y</p:attrName>
                                        </p:attrNameLst>
                                      </p:cBhvr>
                                      <p:tavLst>
                                        <p:tav tm="0">
                                          <p:val>
                                            <p:strVal val="#ppt_y-#ppt_h/2"/>
                                          </p:val>
                                        </p:tav>
                                        <p:tav tm="100000">
                                          <p:val>
                                            <p:strVal val="#ppt_y"/>
                                          </p:val>
                                        </p:tav>
                                      </p:tavLst>
                                    </p:anim>
                                    <p:anim calcmode="lin" valueType="num">
                                      <p:cBhvr>
                                        <p:cTn id="21" dur="500" fill="hold"/>
                                        <p:tgtEl>
                                          <p:spTgt spid="117763">
                                            <p:txEl>
                                              <p:pRg st="2" end="2"/>
                                            </p:txEl>
                                          </p:spTgt>
                                        </p:tgtEl>
                                        <p:attrNameLst>
                                          <p:attrName>ppt_w</p:attrName>
                                        </p:attrNameLst>
                                      </p:cBhvr>
                                      <p:tavLst>
                                        <p:tav tm="0">
                                          <p:val>
                                            <p:strVal val="#ppt_w"/>
                                          </p:val>
                                        </p:tav>
                                        <p:tav tm="100000">
                                          <p:val>
                                            <p:strVal val="#ppt_w"/>
                                          </p:val>
                                        </p:tav>
                                      </p:tavLst>
                                    </p:anim>
                                    <p:anim calcmode="lin" valueType="num">
                                      <p:cBhvr>
                                        <p:cTn id="22" dur="500" fill="hold"/>
                                        <p:tgtEl>
                                          <p:spTgt spid="117763">
                                            <p:txEl>
                                              <p:pRg st="2" end="2"/>
                                            </p:txEl>
                                          </p:spTgt>
                                        </p:tgtEl>
                                        <p:attrNameLst>
                                          <p:attrName>ppt_h</p:attrName>
                                        </p:attrNameLst>
                                      </p:cBhvr>
                                      <p:tavLst>
                                        <p:tav tm="0">
                                          <p:val>
                                            <p:fltVal val="0"/>
                                          </p:val>
                                        </p:tav>
                                        <p:tav tm="100000">
                                          <p:val>
                                            <p:strVal val="#ppt_h"/>
                                          </p:val>
                                        </p:tav>
                                      </p:tavLst>
                                    </p:anim>
                                  </p:childTnLst>
                                </p:cTn>
                              </p:par>
                              <p:par>
                                <p:cTn id="23" presetID="17" presetClass="entr" presetSubtype="1" fill="hold" grpId="0" nodeType="withEffect">
                                  <p:stCondLst>
                                    <p:cond delay="0"/>
                                  </p:stCondLst>
                                  <p:childTnLst>
                                    <p:set>
                                      <p:cBhvr>
                                        <p:cTn id="24" dur="1" fill="hold">
                                          <p:stCondLst>
                                            <p:cond delay="0"/>
                                          </p:stCondLst>
                                        </p:cTn>
                                        <p:tgtEl>
                                          <p:spTgt spid="117763">
                                            <p:txEl>
                                              <p:pRg st="3" end="3"/>
                                            </p:txEl>
                                          </p:spTgt>
                                        </p:tgtEl>
                                        <p:attrNameLst>
                                          <p:attrName>style.visibility</p:attrName>
                                        </p:attrNameLst>
                                      </p:cBhvr>
                                      <p:to>
                                        <p:strVal val="visible"/>
                                      </p:to>
                                    </p:set>
                                    <p:anim calcmode="lin" valueType="num">
                                      <p:cBhvr>
                                        <p:cTn id="25" dur="500" fill="hold"/>
                                        <p:tgtEl>
                                          <p:spTgt spid="117763">
                                            <p:txEl>
                                              <p:pRg st="3" end="3"/>
                                            </p:txEl>
                                          </p:spTgt>
                                        </p:tgtEl>
                                        <p:attrNameLst>
                                          <p:attrName>ppt_x</p:attrName>
                                        </p:attrNameLst>
                                      </p:cBhvr>
                                      <p:tavLst>
                                        <p:tav tm="0">
                                          <p:val>
                                            <p:strVal val="#ppt_x"/>
                                          </p:val>
                                        </p:tav>
                                        <p:tav tm="100000">
                                          <p:val>
                                            <p:strVal val="#ppt_x"/>
                                          </p:val>
                                        </p:tav>
                                      </p:tavLst>
                                    </p:anim>
                                    <p:anim calcmode="lin" valueType="num">
                                      <p:cBhvr>
                                        <p:cTn id="26" dur="500" fill="hold"/>
                                        <p:tgtEl>
                                          <p:spTgt spid="117763">
                                            <p:txEl>
                                              <p:pRg st="3" end="3"/>
                                            </p:txEl>
                                          </p:spTgt>
                                        </p:tgtEl>
                                        <p:attrNameLst>
                                          <p:attrName>ppt_y</p:attrName>
                                        </p:attrNameLst>
                                      </p:cBhvr>
                                      <p:tavLst>
                                        <p:tav tm="0">
                                          <p:val>
                                            <p:strVal val="#ppt_y-#ppt_h/2"/>
                                          </p:val>
                                        </p:tav>
                                        <p:tav tm="100000">
                                          <p:val>
                                            <p:strVal val="#ppt_y"/>
                                          </p:val>
                                        </p:tav>
                                      </p:tavLst>
                                    </p:anim>
                                    <p:anim calcmode="lin" valueType="num">
                                      <p:cBhvr>
                                        <p:cTn id="27" dur="500" fill="hold"/>
                                        <p:tgtEl>
                                          <p:spTgt spid="117763">
                                            <p:txEl>
                                              <p:pRg st="3" end="3"/>
                                            </p:txEl>
                                          </p:spTgt>
                                        </p:tgtEl>
                                        <p:attrNameLst>
                                          <p:attrName>ppt_w</p:attrName>
                                        </p:attrNameLst>
                                      </p:cBhvr>
                                      <p:tavLst>
                                        <p:tav tm="0">
                                          <p:val>
                                            <p:strVal val="#ppt_w"/>
                                          </p:val>
                                        </p:tav>
                                        <p:tav tm="100000">
                                          <p:val>
                                            <p:strVal val="#ppt_w"/>
                                          </p:val>
                                        </p:tav>
                                      </p:tavLst>
                                    </p:anim>
                                    <p:anim calcmode="lin" valueType="num">
                                      <p:cBhvr>
                                        <p:cTn id="28" dur="500" fill="hold"/>
                                        <p:tgtEl>
                                          <p:spTgt spid="117763">
                                            <p:txEl>
                                              <p:pRg st="3" end="3"/>
                                            </p:txEl>
                                          </p:spTgt>
                                        </p:tgtEl>
                                        <p:attrNameLst>
                                          <p:attrName>ppt_h</p:attrName>
                                        </p:attrNameLst>
                                      </p:cBhvr>
                                      <p:tavLst>
                                        <p:tav tm="0">
                                          <p:val>
                                            <p:fltVal val="0"/>
                                          </p:val>
                                        </p:tav>
                                        <p:tav tm="100000">
                                          <p:val>
                                            <p:strVal val="#ppt_h"/>
                                          </p:val>
                                        </p:tav>
                                      </p:tavLst>
                                    </p:anim>
                                  </p:childTnLst>
                                </p:cTn>
                              </p:par>
                              <p:par>
                                <p:cTn id="29" presetID="17" presetClass="entr" presetSubtype="1" fill="hold" grpId="0" nodeType="withEffect">
                                  <p:stCondLst>
                                    <p:cond delay="0"/>
                                  </p:stCondLst>
                                  <p:childTnLst>
                                    <p:set>
                                      <p:cBhvr>
                                        <p:cTn id="30" dur="1" fill="hold">
                                          <p:stCondLst>
                                            <p:cond delay="0"/>
                                          </p:stCondLst>
                                        </p:cTn>
                                        <p:tgtEl>
                                          <p:spTgt spid="117763">
                                            <p:txEl>
                                              <p:pRg st="4" end="4"/>
                                            </p:txEl>
                                          </p:spTgt>
                                        </p:tgtEl>
                                        <p:attrNameLst>
                                          <p:attrName>style.visibility</p:attrName>
                                        </p:attrNameLst>
                                      </p:cBhvr>
                                      <p:to>
                                        <p:strVal val="visible"/>
                                      </p:to>
                                    </p:set>
                                    <p:anim calcmode="lin" valueType="num">
                                      <p:cBhvr>
                                        <p:cTn id="31" dur="500" fill="hold"/>
                                        <p:tgtEl>
                                          <p:spTgt spid="117763">
                                            <p:txEl>
                                              <p:pRg st="4" end="4"/>
                                            </p:txEl>
                                          </p:spTgt>
                                        </p:tgtEl>
                                        <p:attrNameLst>
                                          <p:attrName>ppt_x</p:attrName>
                                        </p:attrNameLst>
                                      </p:cBhvr>
                                      <p:tavLst>
                                        <p:tav tm="0">
                                          <p:val>
                                            <p:strVal val="#ppt_x"/>
                                          </p:val>
                                        </p:tav>
                                        <p:tav tm="100000">
                                          <p:val>
                                            <p:strVal val="#ppt_x"/>
                                          </p:val>
                                        </p:tav>
                                      </p:tavLst>
                                    </p:anim>
                                    <p:anim calcmode="lin" valueType="num">
                                      <p:cBhvr>
                                        <p:cTn id="32" dur="500" fill="hold"/>
                                        <p:tgtEl>
                                          <p:spTgt spid="117763">
                                            <p:txEl>
                                              <p:pRg st="4" end="4"/>
                                            </p:txEl>
                                          </p:spTgt>
                                        </p:tgtEl>
                                        <p:attrNameLst>
                                          <p:attrName>ppt_y</p:attrName>
                                        </p:attrNameLst>
                                      </p:cBhvr>
                                      <p:tavLst>
                                        <p:tav tm="0">
                                          <p:val>
                                            <p:strVal val="#ppt_y-#ppt_h/2"/>
                                          </p:val>
                                        </p:tav>
                                        <p:tav tm="100000">
                                          <p:val>
                                            <p:strVal val="#ppt_y"/>
                                          </p:val>
                                        </p:tav>
                                      </p:tavLst>
                                    </p:anim>
                                    <p:anim calcmode="lin" valueType="num">
                                      <p:cBhvr>
                                        <p:cTn id="33" dur="500" fill="hold"/>
                                        <p:tgtEl>
                                          <p:spTgt spid="117763">
                                            <p:txEl>
                                              <p:pRg st="4" end="4"/>
                                            </p:txEl>
                                          </p:spTgt>
                                        </p:tgtEl>
                                        <p:attrNameLst>
                                          <p:attrName>ppt_w</p:attrName>
                                        </p:attrNameLst>
                                      </p:cBhvr>
                                      <p:tavLst>
                                        <p:tav tm="0">
                                          <p:val>
                                            <p:strVal val="#ppt_w"/>
                                          </p:val>
                                        </p:tav>
                                        <p:tav tm="100000">
                                          <p:val>
                                            <p:strVal val="#ppt_w"/>
                                          </p:val>
                                        </p:tav>
                                      </p:tavLst>
                                    </p:anim>
                                    <p:anim calcmode="lin" valueType="num">
                                      <p:cBhvr>
                                        <p:cTn id="34" dur="500" fill="hold"/>
                                        <p:tgtEl>
                                          <p:spTgt spid="117763">
                                            <p:txEl>
                                              <p:pRg st="4" end="4"/>
                                            </p:txEl>
                                          </p:spTgt>
                                        </p:tgtEl>
                                        <p:attrNameLst>
                                          <p:attrName>ppt_h</p:attrName>
                                        </p:attrNameLst>
                                      </p:cBhvr>
                                      <p:tavLst>
                                        <p:tav tm="0">
                                          <p:val>
                                            <p:fltVal val="0"/>
                                          </p:val>
                                        </p:tav>
                                        <p:tav tm="100000">
                                          <p:val>
                                            <p:strVal val="#ppt_h"/>
                                          </p:val>
                                        </p:tav>
                                      </p:tavLst>
                                    </p:anim>
                                  </p:childTnLst>
                                </p:cTn>
                              </p:par>
                              <p:par>
                                <p:cTn id="35" presetID="17" presetClass="entr" presetSubtype="1" fill="hold" grpId="0" nodeType="withEffect">
                                  <p:stCondLst>
                                    <p:cond delay="0"/>
                                  </p:stCondLst>
                                  <p:childTnLst>
                                    <p:set>
                                      <p:cBhvr>
                                        <p:cTn id="36" dur="1" fill="hold">
                                          <p:stCondLst>
                                            <p:cond delay="0"/>
                                          </p:stCondLst>
                                        </p:cTn>
                                        <p:tgtEl>
                                          <p:spTgt spid="117763">
                                            <p:txEl>
                                              <p:pRg st="5" end="5"/>
                                            </p:txEl>
                                          </p:spTgt>
                                        </p:tgtEl>
                                        <p:attrNameLst>
                                          <p:attrName>style.visibility</p:attrName>
                                        </p:attrNameLst>
                                      </p:cBhvr>
                                      <p:to>
                                        <p:strVal val="visible"/>
                                      </p:to>
                                    </p:set>
                                    <p:anim calcmode="lin" valueType="num">
                                      <p:cBhvr>
                                        <p:cTn id="37" dur="500" fill="hold"/>
                                        <p:tgtEl>
                                          <p:spTgt spid="117763">
                                            <p:txEl>
                                              <p:pRg st="5" end="5"/>
                                            </p:txEl>
                                          </p:spTgt>
                                        </p:tgtEl>
                                        <p:attrNameLst>
                                          <p:attrName>ppt_x</p:attrName>
                                        </p:attrNameLst>
                                      </p:cBhvr>
                                      <p:tavLst>
                                        <p:tav tm="0">
                                          <p:val>
                                            <p:strVal val="#ppt_x"/>
                                          </p:val>
                                        </p:tav>
                                        <p:tav tm="100000">
                                          <p:val>
                                            <p:strVal val="#ppt_x"/>
                                          </p:val>
                                        </p:tav>
                                      </p:tavLst>
                                    </p:anim>
                                    <p:anim calcmode="lin" valueType="num">
                                      <p:cBhvr>
                                        <p:cTn id="38" dur="500" fill="hold"/>
                                        <p:tgtEl>
                                          <p:spTgt spid="117763">
                                            <p:txEl>
                                              <p:pRg st="5" end="5"/>
                                            </p:txEl>
                                          </p:spTgt>
                                        </p:tgtEl>
                                        <p:attrNameLst>
                                          <p:attrName>ppt_y</p:attrName>
                                        </p:attrNameLst>
                                      </p:cBhvr>
                                      <p:tavLst>
                                        <p:tav tm="0">
                                          <p:val>
                                            <p:strVal val="#ppt_y-#ppt_h/2"/>
                                          </p:val>
                                        </p:tav>
                                        <p:tav tm="100000">
                                          <p:val>
                                            <p:strVal val="#ppt_y"/>
                                          </p:val>
                                        </p:tav>
                                      </p:tavLst>
                                    </p:anim>
                                    <p:anim calcmode="lin" valueType="num">
                                      <p:cBhvr>
                                        <p:cTn id="39" dur="500" fill="hold"/>
                                        <p:tgtEl>
                                          <p:spTgt spid="117763">
                                            <p:txEl>
                                              <p:pRg st="5" end="5"/>
                                            </p:txEl>
                                          </p:spTgt>
                                        </p:tgtEl>
                                        <p:attrNameLst>
                                          <p:attrName>ppt_w</p:attrName>
                                        </p:attrNameLst>
                                      </p:cBhvr>
                                      <p:tavLst>
                                        <p:tav tm="0">
                                          <p:val>
                                            <p:strVal val="#ppt_w"/>
                                          </p:val>
                                        </p:tav>
                                        <p:tav tm="100000">
                                          <p:val>
                                            <p:strVal val="#ppt_w"/>
                                          </p:val>
                                        </p:tav>
                                      </p:tavLst>
                                    </p:anim>
                                    <p:anim calcmode="lin" valueType="num">
                                      <p:cBhvr>
                                        <p:cTn id="40" dur="500" fill="hold"/>
                                        <p:tgtEl>
                                          <p:spTgt spid="117763">
                                            <p:txEl>
                                              <p:pRg st="5" end="5"/>
                                            </p:txEl>
                                          </p:spTgt>
                                        </p:tgtEl>
                                        <p:attrNameLst>
                                          <p:attrName>ppt_h</p:attrName>
                                        </p:attrNameLst>
                                      </p:cBhvr>
                                      <p:tavLst>
                                        <p:tav tm="0">
                                          <p:val>
                                            <p:fltVal val="0"/>
                                          </p:val>
                                        </p:tav>
                                        <p:tav tm="100000">
                                          <p:val>
                                            <p:strVal val="#ppt_h"/>
                                          </p:val>
                                        </p:tav>
                                      </p:tavLst>
                                    </p:anim>
                                  </p:childTnLst>
                                </p:cTn>
                              </p:par>
                            </p:childTnLst>
                          </p:cTn>
                        </p:par>
                      </p:childTnLst>
                    </p:cTn>
                  </p:par>
                  <p:par>
                    <p:cTn id="41" fill="hold" nodeType="clickPar">
                      <p:stCondLst>
                        <p:cond delay="indefinite"/>
                      </p:stCondLst>
                      <p:childTnLst>
                        <p:par>
                          <p:cTn id="42" fill="hold" nodeType="withGroup">
                            <p:stCondLst>
                              <p:cond delay="0"/>
                            </p:stCondLst>
                            <p:childTnLst>
                              <p:par>
                                <p:cTn id="43" presetID="17" presetClass="entr" presetSubtype="1" fill="hold" grpId="0" nodeType="clickEffect">
                                  <p:stCondLst>
                                    <p:cond delay="0"/>
                                  </p:stCondLst>
                                  <p:childTnLst>
                                    <p:set>
                                      <p:cBhvr>
                                        <p:cTn id="44" dur="1" fill="hold">
                                          <p:stCondLst>
                                            <p:cond delay="0"/>
                                          </p:stCondLst>
                                        </p:cTn>
                                        <p:tgtEl>
                                          <p:spTgt spid="117763">
                                            <p:txEl>
                                              <p:pRg st="6" end="6"/>
                                            </p:txEl>
                                          </p:spTgt>
                                        </p:tgtEl>
                                        <p:attrNameLst>
                                          <p:attrName>style.visibility</p:attrName>
                                        </p:attrNameLst>
                                      </p:cBhvr>
                                      <p:to>
                                        <p:strVal val="visible"/>
                                      </p:to>
                                    </p:set>
                                    <p:anim calcmode="lin" valueType="num">
                                      <p:cBhvr>
                                        <p:cTn id="45" dur="500" fill="hold"/>
                                        <p:tgtEl>
                                          <p:spTgt spid="117763">
                                            <p:txEl>
                                              <p:pRg st="6" end="6"/>
                                            </p:txEl>
                                          </p:spTgt>
                                        </p:tgtEl>
                                        <p:attrNameLst>
                                          <p:attrName>ppt_x</p:attrName>
                                        </p:attrNameLst>
                                      </p:cBhvr>
                                      <p:tavLst>
                                        <p:tav tm="0">
                                          <p:val>
                                            <p:strVal val="#ppt_x"/>
                                          </p:val>
                                        </p:tav>
                                        <p:tav tm="100000">
                                          <p:val>
                                            <p:strVal val="#ppt_x"/>
                                          </p:val>
                                        </p:tav>
                                      </p:tavLst>
                                    </p:anim>
                                    <p:anim calcmode="lin" valueType="num">
                                      <p:cBhvr>
                                        <p:cTn id="46" dur="500" fill="hold"/>
                                        <p:tgtEl>
                                          <p:spTgt spid="117763">
                                            <p:txEl>
                                              <p:pRg st="6" end="6"/>
                                            </p:txEl>
                                          </p:spTgt>
                                        </p:tgtEl>
                                        <p:attrNameLst>
                                          <p:attrName>ppt_y</p:attrName>
                                        </p:attrNameLst>
                                      </p:cBhvr>
                                      <p:tavLst>
                                        <p:tav tm="0">
                                          <p:val>
                                            <p:strVal val="#ppt_y-#ppt_h/2"/>
                                          </p:val>
                                        </p:tav>
                                        <p:tav tm="100000">
                                          <p:val>
                                            <p:strVal val="#ppt_y"/>
                                          </p:val>
                                        </p:tav>
                                      </p:tavLst>
                                    </p:anim>
                                    <p:anim calcmode="lin" valueType="num">
                                      <p:cBhvr>
                                        <p:cTn id="47" dur="500" fill="hold"/>
                                        <p:tgtEl>
                                          <p:spTgt spid="117763">
                                            <p:txEl>
                                              <p:pRg st="6" end="6"/>
                                            </p:txEl>
                                          </p:spTgt>
                                        </p:tgtEl>
                                        <p:attrNameLst>
                                          <p:attrName>ppt_w</p:attrName>
                                        </p:attrNameLst>
                                      </p:cBhvr>
                                      <p:tavLst>
                                        <p:tav tm="0">
                                          <p:val>
                                            <p:strVal val="#ppt_w"/>
                                          </p:val>
                                        </p:tav>
                                        <p:tav tm="100000">
                                          <p:val>
                                            <p:strVal val="#ppt_w"/>
                                          </p:val>
                                        </p:tav>
                                      </p:tavLst>
                                    </p:anim>
                                    <p:anim calcmode="lin" valueType="num">
                                      <p:cBhvr>
                                        <p:cTn id="48" dur="500" fill="hold"/>
                                        <p:tgtEl>
                                          <p:spTgt spid="117763">
                                            <p:txEl>
                                              <p:pRg st="6" end="6"/>
                                            </p:txEl>
                                          </p:spTgt>
                                        </p:tgtEl>
                                        <p:attrNameLst>
                                          <p:attrName>ppt_h</p:attrName>
                                        </p:attrNameLst>
                                      </p:cBhvr>
                                      <p:tavLst>
                                        <p:tav tm="0">
                                          <p:val>
                                            <p:fltVal val="0"/>
                                          </p:val>
                                        </p:tav>
                                        <p:tav tm="100000">
                                          <p:val>
                                            <p:strVal val="#ppt_h"/>
                                          </p:val>
                                        </p:tav>
                                      </p:tavLst>
                                    </p:anim>
                                  </p:childTnLst>
                                </p:cTn>
                              </p:par>
                              <p:par>
                                <p:cTn id="49" presetID="17" presetClass="entr" presetSubtype="1" fill="hold" grpId="0" nodeType="withEffect">
                                  <p:stCondLst>
                                    <p:cond delay="0"/>
                                  </p:stCondLst>
                                  <p:childTnLst>
                                    <p:set>
                                      <p:cBhvr>
                                        <p:cTn id="50" dur="1" fill="hold">
                                          <p:stCondLst>
                                            <p:cond delay="0"/>
                                          </p:stCondLst>
                                        </p:cTn>
                                        <p:tgtEl>
                                          <p:spTgt spid="117763">
                                            <p:txEl>
                                              <p:pRg st="7" end="7"/>
                                            </p:txEl>
                                          </p:spTgt>
                                        </p:tgtEl>
                                        <p:attrNameLst>
                                          <p:attrName>style.visibility</p:attrName>
                                        </p:attrNameLst>
                                      </p:cBhvr>
                                      <p:to>
                                        <p:strVal val="visible"/>
                                      </p:to>
                                    </p:set>
                                    <p:anim calcmode="lin" valueType="num">
                                      <p:cBhvr>
                                        <p:cTn id="51" dur="500" fill="hold"/>
                                        <p:tgtEl>
                                          <p:spTgt spid="117763">
                                            <p:txEl>
                                              <p:pRg st="7" end="7"/>
                                            </p:txEl>
                                          </p:spTgt>
                                        </p:tgtEl>
                                        <p:attrNameLst>
                                          <p:attrName>ppt_x</p:attrName>
                                        </p:attrNameLst>
                                      </p:cBhvr>
                                      <p:tavLst>
                                        <p:tav tm="0">
                                          <p:val>
                                            <p:strVal val="#ppt_x"/>
                                          </p:val>
                                        </p:tav>
                                        <p:tav tm="100000">
                                          <p:val>
                                            <p:strVal val="#ppt_x"/>
                                          </p:val>
                                        </p:tav>
                                      </p:tavLst>
                                    </p:anim>
                                    <p:anim calcmode="lin" valueType="num">
                                      <p:cBhvr>
                                        <p:cTn id="52" dur="500" fill="hold"/>
                                        <p:tgtEl>
                                          <p:spTgt spid="117763">
                                            <p:txEl>
                                              <p:pRg st="7" end="7"/>
                                            </p:txEl>
                                          </p:spTgt>
                                        </p:tgtEl>
                                        <p:attrNameLst>
                                          <p:attrName>ppt_y</p:attrName>
                                        </p:attrNameLst>
                                      </p:cBhvr>
                                      <p:tavLst>
                                        <p:tav tm="0">
                                          <p:val>
                                            <p:strVal val="#ppt_y-#ppt_h/2"/>
                                          </p:val>
                                        </p:tav>
                                        <p:tav tm="100000">
                                          <p:val>
                                            <p:strVal val="#ppt_y"/>
                                          </p:val>
                                        </p:tav>
                                      </p:tavLst>
                                    </p:anim>
                                    <p:anim calcmode="lin" valueType="num">
                                      <p:cBhvr>
                                        <p:cTn id="53" dur="500" fill="hold"/>
                                        <p:tgtEl>
                                          <p:spTgt spid="117763">
                                            <p:txEl>
                                              <p:pRg st="7" end="7"/>
                                            </p:txEl>
                                          </p:spTgt>
                                        </p:tgtEl>
                                        <p:attrNameLst>
                                          <p:attrName>ppt_w</p:attrName>
                                        </p:attrNameLst>
                                      </p:cBhvr>
                                      <p:tavLst>
                                        <p:tav tm="0">
                                          <p:val>
                                            <p:strVal val="#ppt_w"/>
                                          </p:val>
                                        </p:tav>
                                        <p:tav tm="100000">
                                          <p:val>
                                            <p:strVal val="#ppt_w"/>
                                          </p:val>
                                        </p:tav>
                                      </p:tavLst>
                                    </p:anim>
                                    <p:anim calcmode="lin" valueType="num">
                                      <p:cBhvr>
                                        <p:cTn id="54" dur="500" fill="hold"/>
                                        <p:tgtEl>
                                          <p:spTgt spid="117763">
                                            <p:txEl>
                                              <p:pRg st="7" end="7"/>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7763" grpId="0" build="p"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ltLang="en-US" smtClean="0"/>
              <a:t>FPA Calculation</a:t>
            </a:r>
          </a:p>
        </p:txBody>
      </p:sp>
      <p:sp>
        <p:nvSpPr>
          <p:cNvPr id="26627" name="Date Placeholder 3"/>
          <p:cNvSpPr>
            <a:spLocks noGrp="1"/>
          </p:cNvSpPr>
          <p:nvPr>
            <p:ph type="dt" sz="quarter" idx="4294967295"/>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
        <p:nvSpPr>
          <p:cNvPr id="131075" name="Rectangle 3"/>
          <p:cNvSpPr>
            <a:spLocks noGrp="1" noChangeArrowheads="1"/>
          </p:cNvSpPr>
          <p:nvPr>
            <p:ph sz="quarter" idx="1"/>
          </p:nvPr>
        </p:nvSpPr>
        <p:spPr/>
        <p:txBody>
          <a:bodyPr/>
          <a:lstStyle/>
          <a:p>
            <a:pPr eaLnBrk="1" hangingPunct="1"/>
            <a:r>
              <a:rPr lang="en-US" altLang="en-US" smtClean="0"/>
              <a:t>Can be computed from specification documents (or later deliverables)</a:t>
            </a:r>
          </a:p>
          <a:p>
            <a:pPr eaLnBrk="1" hangingPunct="1"/>
            <a:r>
              <a:rPr lang="en-US" altLang="en-US" smtClean="0"/>
              <a:t>First, compute the Unadjusted Function Point Count (UFC)</a:t>
            </a:r>
          </a:p>
          <a:p>
            <a:pPr eaLnBrk="1" hangingPunct="1"/>
            <a:r>
              <a:rPr lang="en-US" altLang="en-US" smtClean="0"/>
              <a:t>Then, add in Technical Complexity Factor (TCF) to adjust for complexity</a:t>
            </a:r>
          </a:p>
          <a:p>
            <a:pPr eaLnBrk="1" hangingPunct="1"/>
            <a:endParaRPr lang="en-GB" altLang="en-US" smtClean="0"/>
          </a:p>
        </p:txBody>
      </p:sp>
    </p:spTree>
    <p:extLst>
      <p:ext uri="{BB962C8B-B14F-4D97-AF65-F5344CB8AC3E}">
        <p14:creationId xmlns:p14="http://schemas.microsoft.com/office/powerpoint/2010/main" val="312280344"/>
      </p:ext>
    </p:extLst>
  </p:cSld>
  <p:clrMapOvr>
    <a:masterClrMapping/>
  </p:clrMapOvr>
  <p:transition>
    <p:blinds/>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31075">
                                            <p:txEl>
                                              <p:pRg st="0" end="0"/>
                                            </p:txEl>
                                          </p:spTgt>
                                        </p:tgtEl>
                                        <p:attrNameLst>
                                          <p:attrName>style.visibility</p:attrName>
                                        </p:attrNameLst>
                                      </p:cBhvr>
                                      <p:to>
                                        <p:strVal val="visible"/>
                                      </p:to>
                                    </p:set>
                                    <p:anim calcmode="lin" valueType="num">
                                      <p:cBhvr>
                                        <p:cTn id="7" dur="500" fill="hold"/>
                                        <p:tgtEl>
                                          <p:spTgt spid="131075">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31075">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31075">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31075">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7" presetClass="entr" presetSubtype="1" fill="hold" grpId="0" nodeType="clickEffect">
                                  <p:stCondLst>
                                    <p:cond delay="0"/>
                                  </p:stCondLst>
                                  <p:childTnLst>
                                    <p:set>
                                      <p:cBhvr>
                                        <p:cTn id="14" dur="1" fill="hold">
                                          <p:stCondLst>
                                            <p:cond delay="0"/>
                                          </p:stCondLst>
                                        </p:cTn>
                                        <p:tgtEl>
                                          <p:spTgt spid="131075">
                                            <p:txEl>
                                              <p:pRg st="1" end="1"/>
                                            </p:txEl>
                                          </p:spTgt>
                                        </p:tgtEl>
                                        <p:attrNameLst>
                                          <p:attrName>style.visibility</p:attrName>
                                        </p:attrNameLst>
                                      </p:cBhvr>
                                      <p:to>
                                        <p:strVal val="visible"/>
                                      </p:to>
                                    </p:set>
                                    <p:anim calcmode="lin" valueType="num">
                                      <p:cBhvr>
                                        <p:cTn id="15" dur="500" fill="hold"/>
                                        <p:tgtEl>
                                          <p:spTgt spid="131075">
                                            <p:txEl>
                                              <p:pRg st="1" end="1"/>
                                            </p:txEl>
                                          </p:spTgt>
                                        </p:tgtEl>
                                        <p:attrNameLst>
                                          <p:attrName>ppt_x</p:attrName>
                                        </p:attrNameLst>
                                      </p:cBhvr>
                                      <p:tavLst>
                                        <p:tav tm="0">
                                          <p:val>
                                            <p:strVal val="#ppt_x"/>
                                          </p:val>
                                        </p:tav>
                                        <p:tav tm="100000">
                                          <p:val>
                                            <p:strVal val="#ppt_x"/>
                                          </p:val>
                                        </p:tav>
                                      </p:tavLst>
                                    </p:anim>
                                    <p:anim calcmode="lin" valueType="num">
                                      <p:cBhvr>
                                        <p:cTn id="16" dur="500" fill="hold"/>
                                        <p:tgtEl>
                                          <p:spTgt spid="131075">
                                            <p:txEl>
                                              <p:pRg st="1" end="1"/>
                                            </p:txEl>
                                          </p:spTgt>
                                        </p:tgtEl>
                                        <p:attrNameLst>
                                          <p:attrName>ppt_y</p:attrName>
                                        </p:attrNameLst>
                                      </p:cBhvr>
                                      <p:tavLst>
                                        <p:tav tm="0">
                                          <p:val>
                                            <p:strVal val="#ppt_y-#ppt_h/2"/>
                                          </p:val>
                                        </p:tav>
                                        <p:tav tm="100000">
                                          <p:val>
                                            <p:strVal val="#ppt_y"/>
                                          </p:val>
                                        </p:tav>
                                      </p:tavLst>
                                    </p:anim>
                                    <p:anim calcmode="lin" valueType="num">
                                      <p:cBhvr>
                                        <p:cTn id="17" dur="500" fill="hold"/>
                                        <p:tgtEl>
                                          <p:spTgt spid="131075">
                                            <p:txEl>
                                              <p:pRg st="1" end="1"/>
                                            </p:txEl>
                                          </p:spTgt>
                                        </p:tgtEl>
                                        <p:attrNameLst>
                                          <p:attrName>ppt_w</p:attrName>
                                        </p:attrNameLst>
                                      </p:cBhvr>
                                      <p:tavLst>
                                        <p:tav tm="0">
                                          <p:val>
                                            <p:strVal val="#ppt_w"/>
                                          </p:val>
                                        </p:tav>
                                        <p:tav tm="100000">
                                          <p:val>
                                            <p:strVal val="#ppt_w"/>
                                          </p:val>
                                        </p:tav>
                                      </p:tavLst>
                                    </p:anim>
                                    <p:anim calcmode="lin" valueType="num">
                                      <p:cBhvr>
                                        <p:cTn id="18" dur="500" fill="hold"/>
                                        <p:tgtEl>
                                          <p:spTgt spid="131075">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17" presetClass="entr" presetSubtype="1" fill="hold" grpId="0" nodeType="clickEffect">
                                  <p:stCondLst>
                                    <p:cond delay="0"/>
                                  </p:stCondLst>
                                  <p:childTnLst>
                                    <p:set>
                                      <p:cBhvr>
                                        <p:cTn id="22" dur="1" fill="hold">
                                          <p:stCondLst>
                                            <p:cond delay="0"/>
                                          </p:stCondLst>
                                        </p:cTn>
                                        <p:tgtEl>
                                          <p:spTgt spid="131075">
                                            <p:txEl>
                                              <p:pRg st="2" end="2"/>
                                            </p:txEl>
                                          </p:spTgt>
                                        </p:tgtEl>
                                        <p:attrNameLst>
                                          <p:attrName>style.visibility</p:attrName>
                                        </p:attrNameLst>
                                      </p:cBhvr>
                                      <p:to>
                                        <p:strVal val="visible"/>
                                      </p:to>
                                    </p:set>
                                    <p:anim calcmode="lin" valueType="num">
                                      <p:cBhvr>
                                        <p:cTn id="23" dur="500" fill="hold"/>
                                        <p:tgtEl>
                                          <p:spTgt spid="131075">
                                            <p:txEl>
                                              <p:pRg st="2" end="2"/>
                                            </p:txEl>
                                          </p:spTgt>
                                        </p:tgtEl>
                                        <p:attrNameLst>
                                          <p:attrName>ppt_x</p:attrName>
                                        </p:attrNameLst>
                                      </p:cBhvr>
                                      <p:tavLst>
                                        <p:tav tm="0">
                                          <p:val>
                                            <p:strVal val="#ppt_x"/>
                                          </p:val>
                                        </p:tav>
                                        <p:tav tm="100000">
                                          <p:val>
                                            <p:strVal val="#ppt_x"/>
                                          </p:val>
                                        </p:tav>
                                      </p:tavLst>
                                    </p:anim>
                                    <p:anim calcmode="lin" valueType="num">
                                      <p:cBhvr>
                                        <p:cTn id="24" dur="500" fill="hold"/>
                                        <p:tgtEl>
                                          <p:spTgt spid="131075">
                                            <p:txEl>
                                              <p:pRg st="2" end="2"/>
                                            </p:txEl>
                                          </p:spTgt>
                                        </p:tgtEl>
                                        <p:attrNameLst>
                                          <p:attrName>ppt_y</p:attrName>
                                        </p:attrNameLst>
                                      </p:cBhvr>
                                      <p:tavLst>
                                        <p:tav tm="0">
                                          <p:val>
                                            <p:strVal val="#ppt_y-#ppt_h/2"/>
                                          </p:val>
                                        </p:tav>
                                        <p:tav tm="100000">
                                          <p:val>
                                            <p:strVal val="#ppt_y"/>
                                          </p:val>
                                        </p:tav>
                                      </p:tavLst>
                                    </p:anim>
                                    <p:anim calcmode="lin" valueType="num">
                                      <p:cBhvr>
                                        <p:cTn id="25" dur="500" fill="hold"/>
                                        <p:tgtEl>
                                          <p:spTgt spid="131075">
                                            <p:txEl>
                                              <p:pRg st="2" end="2"/>
                                            </p:txEl>
                                          </p:spTgt>
                                        </p:tgtEl>
                                        <p:attrNameLst>
                                          <p:attrName>ppt_w</p:attrName>
                                        </p:attrNameLst>
                                      </p:cBhvr>
                                      <p:tavLst>
                                        <p:tav tm="0">
                                          <p:val>
                                            <p:strVal val="#ppt_w"/>
                                          </p:val>
                                        </p:tav>
                                        <p:tav tm="100000">
                                          <p:val>
                                            <p:strVal val="#ppt_w"/>
                                          </p:val>
                                        </p:tav>
                                      </p:tavLst>
                                    </p:anim>
                                    <p:anim calcmode="lin" valueType="num">
                                      <p:cBhvr>
                                        <p:cTn id="26" dur="500" fill="hold"/>
                                        <p:tgtEl>
                                          <p:spTgt spid="131075">
                                            <p:txEl>
                                              <p:pRg st="2" end="2"/>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1075"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US" altLang="en-US" smtClean="0"/>
              <a:t>Complexity Weightings</a:t>
            </a:r>
            <a:endParaRPr lang="en-GB" altLang="en-US" smtClean="0"/>
          </a:p>
        </p:txBody>
      </p:sp>
      <p:sp>
        <p:nvSpPr>
          <p:cNvPr id="27651" name="Date Placeholder 3"/>
          <p:cNvSpPr>
            <a:spLocks noGrp="1"/>
          </p:cNvSpPr>
          <p:nvPr>
            <p:ph type="dt" sz="quarter" idx="4294967295"/>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grpSp>
        <p:nvGrpSpPr>
          <p:cNvPr id="27652" name="Group 4"/>
          <p:cNvGrpSpPr>
            <a:grpSpLocks/>
          </p:cNvGrpSpPr>
          <p:nvPr/>
        </p:nvGrpSpPr>
        <p:grpSpPr bwMode="auto">
          <a:xfrm>
            <a:off x="1143000" y="2209800"/>
            <a:ext cx="6934200" cy="3733800"/>
            <a:chOff x="720" y="1392"/>
            <a:chExt cx="4368" cy="2352"/>
          </a:xfrm>
        </p:grpSpPr>
        <p:sp>
          <p:nvSpPr>
            <p:cNvPr id="27653" name="Rectangle 5"/>
            <p:cNvSpPr>
              <a:spLocks noChangeArrowheads="1"/>
            </p:cNvSpPr>
            <p:nvPr/>
          </p:nvSpPr>
          <p:spPr bwMode="auto">
            <a:xfrm>
              <a:off x="720" y="1392"/>
              <a:ext cx="4368" cy="235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endParaRPr lang="en-US" altLang="en-US"/>
            </a:p>
          </p:txBody>
        </p:sp>
        <p:sp>
          <p:nvSpPr>
            <p:cNvPr id="27654" name="Text Box 6"/>
            <p:cNvSpPr txBox="1">
              <a:spLocks noChangeArrowheads="1"/>
            </p:cNvSpPr>
            <p:nvPr/>
          </p:nvSpPr>
          <p:spPr bwMode="auto">
            <a:xfrm>
              <a:off x="816" y="2112"/>
              <a:ext cx="128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External inputs</a:t>
              </a:r>
            </a:p>
          </p:txBody>
        </p:sp>
        <p:sp>
          <p:nvSpPr>
            <p:cNvPr id="27655" name="Text Box 7"/>
            <p:cNvSpPr txBox="1">
              <a:spLocks noChangeArrowheads="1"/>
            </p:cNvSpPr>
            <p:nvPr/>
          </p:nvSpPr>
          <p:spPr bwMode="auto">
            <a:xfrm>
              <a:off x="816" y="2436"/>
              <a:ext cx="1378"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External outputs</a:t>
              </a:r>
            </a:p>
          </p:txBody>
        </p:sp>
        <p:sp>
          <p:nvSpPr>
            <p:cNvPr id="27656" name="Text Box 8"/>
            <p:cNvSpPr txBox="1">
              <a:spLocks noChangeArrowheads="1"/>
            </p:cNvSpPr>
            <p:nvPr/>
          </p:nvSpPr>
          <p:spPr bwMode="auto">
            <a:xfrm>
              <a:off x="816" y="3084"/>
              <a:ext cx="1143"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External files</a:t>
              </a:r>
            </a:p>
          </p:txBody>
        </p:sp>
        <p:sp>
          <p:nvSpPr>
            <p:cNvPr id="27657" name="Text Box 9"/>
            <p:cNvSpPr txBox="1">
              <a:spLocks noChangeArrowheads="1"/>
            </p:cNvSpPr>
            <p:nvPr/>
          </p:nvSpPr>
          <p:spPr bwMode="auto">
            <a:xfrm>
              <a:off x="811" y="3408"/>
              <a:ext cx="1100"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Internal files</a:t>
              </a:r>
            </a:p>
          </p:txBody>
        </p:sp>
        <p:sp>
          <p:nvSpPr>
            <p:cNvPr id="27658" name="Text Box 10"/>
            <p:cNvSpPr txBox="1">
              <a:spLocks noChangeArrowheads="1"/>
            </p:cNvSpPr>
            <p:nvPr/>
          </p:nvSpPr>
          <p:spPr bwMode="auto">
            <a:xfrm>
              <a:off x="768" y="1728"/>
              <a:ext cx="575"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b="1">
                  <a:latin typeface="Times New Roman" pitchFamily="18" charset="0"/>
                </a:rPr>
                <a:t>Items</a:t>
              </a:r>
              <a:endParaRPr lang="en-US" altLang="en-US">
                <a:latin typeface="Times New Roman" pitchFamily="18" charset="0"/>
              </a:endParaRPr>
            </a:p>
          </p:txBody>
        </p:sp>
        <p:grpSp>
          <p:nvGrpSpPr>
            <p:cNvPr id="27659" name="Group 11"/>
            <p:cNvGrpSpPr>
              <a:grpSpLocks/>
            </p:cNvGrpSpPr>
            <p:nvPr/>
          </p:nvGrpSpPr>
          <p:grpSpPr bwMode="auto">
            <a:xfrm>
              <a:off x="2496" y="1440"/>
              <a:ext cx="2532" cy="576"/>
              <a:chOff x="2304" y="1440"/>
              <a:chExt cx="2532" cy="576"/>
            </a:xfrm>
          </p:grpSpPr>
          <p:sp>
            <p:nvSpPr>
              <p:cNvPr id="27686" name="Text Box 12"/>
              <p:cNvSpPr txBox="1">
                <a:spLocks noChangeArrowheads="1"/>
              </p:cNvSpPr>
              <p:nvPr/>
            </p:nvSpPr>
            <p:spPr bwMode="auto">
              <a:xfrm>
                <a:off x="2784" y="1440"/>
                <a:ext cx="1560"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b="1">
                    <a:latin typeface="Times New Roman" pitchFamily="18" charset="0"/>
                  </a:rPr>
                  <a:t>Weighting Factor</a:t>
                </a:r>
              </a:p>
            </p:txBody>
          </p:sp>
          <p:grpSp>
            <p:nvGrpSpPr>
              <p:cNvPr id="27687" name="Group 13"/>
              <p:cNvGrpSpPr>
                <a:grpSpLocks/>
              </p:cNvGrpSpPr>
              <p:nvPr/>
            </p:nvGrpSpPr>
            <p:grpSpPr bwMode="auto">
              <a:xfrm>
                <a:off x="2304" y="1728"/>
                <a:ext cx="2532" cy="288"/>
                <a:chOff x="2304" y="1728"/>
                <a:chExt cx="2532" cy="288"/>
              </a:xfrm>
            </p:grpSpPr>
            <p:sp>
              <p:nvSpPr>
                <p:cNvPr id="27688" name="Text Box 14"/>
                <p:cNvSpPr txBox="1">
                  <a:spLocks noChangeArrowheads="1"/>
                </p:cNvSpPr>
                <p:nvPr/>
              </p:nvSpPr>
              <p:spPr bwMode="auto">
                <a:xfrm>
                  <a:off x="2304" y="1728"/>
                  <a:ext cx="681"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b="1">
                      <a:latin typeface="Times New Roman" pitchFamily="18" charset="0"/>
                    </a:rPr>
                    <a:t>Simple</a:t>
                  </a:r>
                  <a:endParaRPr lang="en-US" altLang="en-US">
                    <a:latin typeface="Times New Roman" pitchFamily="18" charset="0"/>
                  </a:endParaRPr>
                </a:p>
              </p:txBody>
            </p:sp>
            <p:sp>
              <p:nvSpPr>
                <p:cNvPr id="27689" name="Text Box 15"/>
                <p:cNvSpPr txBox="1">
                  <a:spLocks noChangeArrowheads="1"/>
                </p:cNvSpPr>
                <p:nvPr/>
              </p:nvSpPr>
              <p:spPr bwMode="auto">
                <a:xfrm>
                  <a:off x="3085" y="1728"/>
                  <a:ext cx="798"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b="1">
                      <a:latin typeface="Times New Roman" pitchFamily="18" charset="0"/>
                    </a:rPr>
                    <a:t>Average</a:t>
                  </a:r>
                  <a:endParaRPr lang="en-US" altLang="en-US">
                    <a:latin typeface="Times New Roman" pitchFamily="18" charset="0"/>
                  </a:endParaRPr>
                </a:p>
              </p:txBody>
            </p:sp>
            <p:sp>
              <p:nvSpPr>
                <p:cNvPr id="27690" name="Text Box 16"/>
                <p:cNvSpPr txBox="1">
                  <a:spLocks noChangeArrowheads="1"/>
                </p:cNvSpPr>
                <p:nvPr/>
              </p:nvSpPr>
              <p:spPr bwMode="auto">
                <a:xfrm>
                  <a:off x="3984" y="1728"/>
                  <a:ext cx="85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b="1">
                      <a:latin typeface="Times New Roman" pitchFamily="18" charset="0"/>
                    </a:rPr>
                    <a:t>Complex</a:t>
                  </a:r>
                  <a:endParaRPr lang="en-US" altLang="en-US">
                    <a:latin typeface="Times New Roman" pitchFamily="18" charset="0"/>
                  </a:endParaRPr>
                </a:p>
              </p:txBody>
            </p:sp>
          </p:grpSp>
        </p:grpSp>
        <p:sp>
          <p:nvSpPr>
            <p:cNvPr id="27660" name="Text Box 17"/>
            <p:cNvSpPr txBox="1">
              <a:spLocks noChangeArrowheads="1"/>
            </p:cNvSpPr>
            <p:nvPr/>
          </p:nvSpPr>
          <p:spPr bwMode="auto">
            <a:xfrm>
              <a:off x="816" y="2760"/>
              <a:ext cx="1484"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External inquiries</a:t>
              </a:r>
            </a:p>
          </p:txBody>
        </p:sp>
        <p:sp>
          <p:nvSpPr>
            <p:cNvPr id="27661" name="Line 18"/>
            <p:cNvSpPr>
              <a:spLocks noChangeShapeType="1"/>
            </p:cNvSpPr>
            <p:nvPr/>
          </p:nvSpPr>
          <p:spPr bwMode="auto">
            <a:xfrm>
              <a:off x="2352" y="1392"/>
              <a:ext cx="0" cy="235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662" name="Line 19"/>
            <p:cNvSpPr>
              <a:spLocks noChangeShapeType="1"/>
            </p:cNvSpPr>
            <p:nvPr/>
          </p:nvSpPr>
          <p:spPr bwMode="auto">
            <a:xfrm>
              <a:off x="720" y="2064"/>
              <a:ext cx="4368"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663" name="Line 20"/>
            <p:cNvSpPr>
              <a:spLocks noChangeShapeType="1"/>
            </p:cNvSpPr>
            <p:nvPr/>
          </p:nvSpPr>
          <p:spPr bwMode="auto">
            <a:xfrm>
              <a:off x="3264" y="2064"/>
              <a:ext cx="0" cy="1680"/>
            </a:xfrm>
            <a:prstGeom prst="line">
              <a:avLst/>
            </a:prstGeom>
            <a:noFill/>
            <a:ln w="3175" cap="rnd">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664" name="Line 21"/>
            <p:cNvSpPr>
              <a:spLocks noChangeShapeType="1"/>
            </p:cNvSpPr>
            <p:nvPr/>
          </p:nvSpPr>
          <p:spPr bwMode="auto">
            <a:xfrm>
              <a:off x="4176" y="2064"/>
              <a:ext cx="0" cy="1680"/>
            </a:xfrm>
            <a:prstGeom prst="line">
              <a:avLst/>
            </a:prstGeom>
            <a:noFill/>
            <a:ln w="9525" cap="rnd">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665" name="Line 22"/>
            <p:cNvSpPr>
              <a:spLocks noChangeShapeType="1"/>
            </p:cNvSpPr>
            <p:nvPr/>
          </p:nvSpPr>
          <p:spPr bwMode="auto">
            <a:xfrm>
              <a:off x="2352" y="2064"/>
              <a:ext cx="0" cy="168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666" name="Line 23"/>
            <p:cNvSpPr>
              <a:spLocks noChangeShapeType="1"/>
            </p:cNvSpPr>
            <p:nvPr/>
          </p:nvSpPr>
          <p:spPr bwMode="auto">
            <a:xfrm>
              <a:off x="5088" y="2064"/>
              <a:ext cx="0" cy="168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667" name="Line 24"/>
            <p:cNvSpPr>
              <a:spLocks noChangeShapeType="1"/>
            </p:cNvSpPr>
            <p:nvPr/>
          </p:nvSpPr>
          <p:spPr bwMode="auto">
            <a:xfrm>
              <a:off x="2352" y="2400"/>
              <a:ext cx="2736" cy="0"/>
            </a:xfrm>
            <a:prstGeom prst="line">
              <a:avLst/>
            </a:prstGeom>
            <a:noFill/>
            <a:ln w="3175" cap="rnd">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668" name="Line 25"/>
            <p:cNvSpPr>
              <a:spLocks noChangeShapeType="1"/>
            </p:cNvSpPr>
            <p:nvPr/>
          </p:nvSpPr>
          <p:spPr bwMode="auto">
            <a:xfrm>
              <a:off x="2352" y="3396"/>
              <a:ext cx="2736" cy="0"/>
            </a:xfrm>
            <a:prstGeom prst="line">
              <a:avLst/>
            </a:prstGeom>
            <a:noFill/>
            <a:ln w="3175" cap="rnd">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669" name="Line 26"/>
            <p:cNvSpPr>
              <a:spLocks noChangeShapeType="1"/>
            </p:cNvSpPr>
            <p:nvPr/>
          </p:nvSpPr>
          <p:spPr bwMode="auto">
            <a:xfrm>
              <a:off x="2352" y="3072"/>
              <a:ext cx="2736" cy="0"/>
            </a:xfrm>
            <a:prstGeom prst="line">
              <a:avLst/>
            </a:prstGeom>
            <a:noFill/>
            <a:ln w="3175" cap="rnd">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670" name="Line 27"/>
            <p:cNvSpPr>
              <a:spLocks noChangeShapeType="1"/>
            </p:cNvSpPr>
            <p:nvPr/>
          </p:nvSpPr>
          <p:spPr bwMode="auto">
            <a:xfrm>
              <a:off x="2352" y="2736"/>
              <a:ext cx="2736" cy="0"/>
            </a:xfrm>
            <a:prstGeom prst="line">
              <a:avLst/>
            </a:prstGeom>
            <a:noFill/>
            <a:ln w="3175" cap="rnd">
              <a:solidFill>
                <a:schemeClr val="tx1"/>
              </a:solidFill>
              <a:prstDash val="sysDot"/>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671" name="Text Box 28"/>
            <p:cNvSpPr txBox="1">
              <a:spLocks noChangeArrowheads="1"/>
            </p:cNvSpPr>
            <p:nvPr/>
          </p:nvSpPr>
          <p:spPr bwMode="auto">
            <a:xfrm>
              <a:off x="2712" y="2112"/>
              <a:ext cx="21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3</a:t>
              </a:r>
            </a:p>
          </p:txBody>
        </p:sp>
        <p:sp>
          <p:nvSpPr>
            <p:cNvPr id="27672" name="Text Box 29"/>
            <p:cNvSpPr txBox="1">
              <a:spLocks noChangeArrowheads="1"/>
            </p:cNvSpPr>
            <p:nvPr/>
          </p:nvSpPr>
          <p:spPr bwMode="auto">
            <a:xfrm>
              <a:off x="2712" y="2760"/>
              <a:ext cx="21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3</a:t>
              </a:r>
            </a:p>
          </p:txBody>
        </p:sp>
        <p:sp>
          <p:nvSpPr>
            <p:cNvPr id="27673" name="Text Box 30"/>
            <p:cNvSpPr txBox="1">
              <a:spLocks noChangeArrowheads="1"/>
            </p:cNvSpPr>
            <p:nvPr/>
          </p:nvSpPr>
          <p:spPr bwMode="auto">
            <a:xfrm>
              <a:off x="2712" y="2436"/>
              <a:ext cx="21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4</a:t>
              </a:r>
            </a:p>
          </p:txBody>
        </p:sp>
        <p:sp>
          <p:nvSpPr>
            <p:cNvPr id="27674" name="Text Box 31"/>
            <p:cNvSpPr txBox="1">
              <a:spLocks noChangeArrowheads="1"/>
            </p:cNvSpPr>
            <p:nvPr/>
          </p:nvSpPr>
          <p:spPr bwMode="auto">
            <a:xfrm>
              <a:off x="3600" y="2760"/>
              <a:ext cx="21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4</a:t>
              </a:r>
            </a:p>
          </p:txBody>
        </p:sp>
        <p:sp>
          <p:nvSpPr>
            <p:cNvPr id="27675" name="Text Box 32"/>
            <p:cNvSpPr txBox="1">
              <a:spLocks noChangeArrowheads="1"/>
            </p:cNvSpPr>
            <p:nvPr/>
          </p:nvSpPr>
          <p:spPr bwMode="auto">
            <a:xfrm>
              <a:off x="3600" y="2112"/>
              <a:ext cx="21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4</a:t>
              </a:r>
            </a:p>
          </p:txBody>
        </p:sp>
        <p:sp>
          <p:nvSpPr>
            <p:cNvPr id="27676" name="Text Box 33"/>
            <p:cNvSpPr txBox="1">
              <a:spLocks noChangeArrowheads="1"/>
            </p:cNvSpPr>
            <p:nvPr/>
          </p:nvSpPr>
          <p:spPr bwMode="auto">
            <a:xfrm>
              <a:off x="3600" y="2436"/>
              <a:ext cx="21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5</a:t>
              </a:r>
            </a:p>
          </p:txBody>
        </p:sp>
        <p:sp>
          <p:nvSpPr>
            <p:cNvPr id="27677" name="Text Box 34"/>
            <p:cNvSpPr txBox="1">
              <a:spLocks noChangeArrowheads="1"/>
            </p:cNvSpPr>
            <p:nvPr/>
          </p:nvSpPr>
          <p:spPr bwMode="auto">
            <a:xfrm>
              <a:off x="2712" y="3408"/>
              <a:ext cx="21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5</a:t>
              </a:r>
            </a:p>
          </p:txBody>
        </p:sp>
        <p:sp>
          <p:nvSpPr>
            <p:cNvPr id="27678" name="Text Box 35"/>
            <p:cNvSpPr txBox="1">
              <a:spLocks noChangeArrowheads="1"/>
            </p:cNvSpPr>
            <p:nvPr/>
          </p:nvSpPr>
          <p:spPr bwMode="auto">
            <a:xfrm>
              <a:off x="2712" y="3084"/>
              <a:ext cx="21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7</a:t>
              </a:r>
            </a:p>
          </p:txBody>
        </p:sp>
        <p:sp>
          <p:nvSpPr>
            <p:cNvPr id="27679" name="Text Box 36"/>
            <p:cNvSpPr txBox="1">
              <a:spLocks noChangeArrowheads="1"/>
            </p:cNvSpPr>
            <p:nvPr/>
          </p:nvSpPr>
          <p:spPr bwMode="auto">
            <a:xfrm>
              <a:off x="3600" y="3408"/>
              <a:ext cx="21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7</a:t>
              </a:r>
            </a:p>
          </p:txBody>
        </p:sp>
        <p:sp>
          <p:nvSpPr>
            <p:cNvPr id="27680" name="Text Box 37"/>
            <p:cNvSpPr txBox="1">
              <a:spLocks noChangeArrowheads="1"/>
            </p:cNvSpPr>
            <p:nvPr/>
          </p:nvSpPr>
          <p:spPr bwMode="auto">
            <a:xfrm>
              <a:off x="4536" y="2436"/>
              <a:ext cx="21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7</a:t>
              </a:r>
            </a:p>
          </p:txBody>
        </p:sp>
        <p:sp>
          <p:nvSpPr>
            <p:cNvPr id="27681" name="Text Box 38"/>
            <p:cNvSpPr txBox="1">
              <a:spLocks noChangeArrowheads="1"/>
            </p:cNvSpPr>
            <p:nvPr/>
          </p:nvSpPr>
          <p:spPr bwMode="auto">
            <a:xfrm>
              <a:off x="3552" y="3084"/>
              <a:ext cx="308"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10</a:t>
              </a:r>
            </a:p>
          </p:txBody>
        </p:sp>
        <p:sp>
          <p:nvSpPr>
            <p:cNvPr id="27682" name="Text Box 39"/>
            <p:cNvSpPr txBox="1">
              <a:spLocks noChangeArrowheads="1"/>
            </p:cNvSpPr>
            <p:nvPr/>
          </p:nvSpPr>
          <p:spPr bwMode="auto">
            <a:xfrm>
              <a:off x="4488" y="3408"/>
              <a:ext cx="308"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10</a:t>
              </a:r>
            </a:p>
          </p:txBody>
        </p:sp>
        <p:sp>
          <p:nvSpPr>
            <p:cNvPr id="27683" name="Text Box 40"/>
            <p:cNvSpPr txBox="1">
              <a:spLocks noChangeArrowheads="1"/>
            </p:cNvSpPr>
            <p:nvPr/>
          </p:nvSpPr>
          <p:spPr bwMode="auto">
            <a:xfrm>
              <a:off x="4488" y="3084"/>
              <a:ext cx="308"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15</a:t>
              </a:r>
            </a:p>
          </p:txBody>
        </p:sp>
        <p:sp>
          <p:nvSpPr>
            <p:cNvPr id="27684" name="Text Box 41"/>
            <p:cNvSpPr txBox="1">
              <a:spLocks noChangeArrowheads="1"/>
            </p:cNvSpPr>
            <p:nvPr/>
          </p:nvSpPr>
          <p:spPr bwMode="auto">
            <a:xfrm>
              <a:off x="4536" y="2760"/>
              <a:ext cx="21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6</a:t>
              </a:r>
            </a:p>
          </p:txBody>
        </p:sp>
        <p:sp>
          <p:nvSpPr>
            <p:cNvPr id="27685" name="Text Box 42"/>
            <p:cNvSpPr txBox="1">
              <a:spLocks noChangeArrowheads="1"/>
            </p:cNvSpPr>
            <p:nvPr/>
          </p:nvSpPr>
          <p:spPr bwMode="auto">
            <a:xfrm>
              <a:off x="4536" y="2112"/>
              <a:ext cx="21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algn="ctr"/>
              <a:r>
                <a:rPr lang="en-US" altLang="en-US">
                  <a:latin typeface="Times New Roman" pitchFamily="18" charset="0"/>
                </a:rPr>
                <a:t>6</a:t>
              </a:r>
            </a:p>
          </p:txBody>
        </p:sp>
      </p:grpSp>
    </p:spTree>
    <p:extLst>
      <p:ext uri="{BB962C8B-B14F-4D97-AF65-F5344CB8AC3E}">
        <p14:creationId xmlns:p14="http://schemas.microsoft.com/office/powerpoint/2010/main" val="2736038746"/>
      </p:ext>
    </p:extLst>
  </p:cSld>
  <p:clrMapOvr>
    <a:masterClrMapping/>
  </p:clrMapOvr>
  <p:transition>
    <p:blinds/>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US" altLang="en-US" dirty="0" smtClean="0"/>
              <a:t>Calculation of UFC</a:t>
            </a:r>
            <a:endParaRPr lang="en-GB" altLang="en-US" dirty="0" smtClean="0"/>
          </a:p>
        </p:txBody>
      </p:sp>
      <p:sp>
        <p:nvSpPr>
          <p:cNvPr id="28675" name="Date Placeholder 3"/>
          <p:cNvSpPr>
            <a:spLocks noGrp="1"/>
          </p:cNvSpPr>
          <p:nvPr>
            <p:ph type="dt" sz="quarter" idx="4294967295"/>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
        <p:nvSpPr>
          <p:cNvPr id="119811" name="Rectangle 3"/>
          <p:cNvSpPr>
            <a:spLocks noGrp="1" noChangeArrowheads="1"/>
          </p:cNvSpPr>
          <p:nvPr>
            <p:ph sz="quarter" idx="1"/>
          </p:nvPr>
        </p:nvSpPr>
        <p:spPr>
          <a:xfrm>
            <a:off x="323528" y="1412776"/>
            <a:ext cx="8534400" cy="4303713"/>
          </a:xfrm>
        </p:spPr>
        <p:txBody>
          <a:bodyPr/>
          <a:lstStyle/>
          <a:p>
            <a:pPr eaLnBrk="1" hangingPunct="1"/>
            <a:r>
              <a:rPr lang="en-US" altLang="en-US" dirty="0" smtClean="0"/>
              <a:t>UFC = </a:t>
            </a:r>
            <a:r>
              <a:rPr lang="en-US" altLang="en-US" sz="4400" dirty="0" smtClean="0"/>
              <a:t>Σ</a:t>
            </a:r>
            <a:r>
              <a:rPr lang="en-US" altLang="en-US" dirty="0" smtClean="0"/>
              <a:t> (No. of items of type </a:t>
            </a:r>
            <a:r>
              <a:rPr lang="en-US" altLang="en-US" dirty="0" err="1" smtClean="0"/>
              <a:t>i</a:t>
            </a:r>
            <a:r>
              <a:rPr lang="en-US" altLang="en-US" dirty="0" smtClean="0"/>
              <a:t>) </a:t>
            </a:r>
            <a:r>
              <a:rPr lang="en-US" altLang="en-US" dirty="0" smtClean="0">
                <a:sym typeface="Symbol" pitchFamily="18" charset="2"/>
              </a:rPr>
              <a:t> </a:t>
            </a:r>
            <a:r>
              <a:rPr lang="en-US" altLang="en-US" dirty="0" err="1" smtClean="0">
                <a:sym typeface="Symbol" pitchFamily="18" charset="2"/>
              </a:rPr>
              <a:t>weight</a:t>
            </a:r>
            <a:r>
              <a:rPr lang="en-US" altLang="en-US" baseline="-25000" dirty="0" err="1" smtClean="0">
                <a:sym typeface="Symbol" pitchFamily="18" charset="2"/>
              </a:rPr>
              <a:t>i</a:t>
            </a:r>
            <a:endParaRPr lang="en-US" altLang="en-US" dirty="0" smtClean="0">
              <a:sym typeface="Symbol" pitchFamily="18" charset="2"/>
            </a:endParaRPr>
          </a:p>
          <a:p>
            <a:pPr eaLnBrk="1" hangingPunct="1"/>
            <a:endParaRPr lang="en-US" altLang="en-US" sz="1400" dirty="0" smtClean="0"/>
          </a:p>
          <a:p>
            <a:pPr eaLnBrk="1" hangingPunct="1"/>
            <a:r>
              <a:rPr lang="en-US" altLang="en-US" dirty="0" smtClean="0"/>
              <a:t>E.g. if specification has 1 simple input, 1 complex input, 5 simple inquiries, 3 average inquiries and 1 average external file</a:t>
            </a:r>
          </a:p>
          <a:p>
            <a:pPr eaLnBrk="1" hangingPunct="1">
              <a:buFont typeface="Wingdings" pitchFamily="2" charset="2"/>
              <a:buNone/>
            </a:pPr>
            <a:endParaRPr lang="en-US" altLang="en-US" sz="1800" dirty="0" smtClean="0"/>
          </a:p>
          <a:p>
            <a:pPr eaLnBrk="1" hangingPunct="1">
              <a:buFont typeface="Wingdings" pitchFamily="2" charset="2"/>
              <a:buNone/>
            </a:pPr>
            <a:r>
              <a:rPr lang="en-US" altLang="en-US" dirty="0" smtClean="0"/>
              <a:t>    </a:t>
            </a:r>
            <a:r>
              <a:rPr lang="en-US" altLang="en-US" sz="2400" b="1" dirty="0" smtClean="0"/>
              <a:t>UFC = (1</a:t>
            </a:r>
            <a:r>
              <a:rPr lang="en-US" altLang="en-US" sz="2400" b="1" dirty="0" smtClean="0">
                <a:sym typeface="Symbol" pitchFamily="18" charset="2"/>
              </a:rPr>
              <a:t>3) + (16) + (53) + (34) +    (110)</a:t>
            </a:r>
          </a:p>
          <a:p>
            <a:pPr eaLnBrk="1" hangingPunct="1">
              <a:buFont typeface="Wingdings" pitchFamily="2" charset="2"/>
              <a:buNone/>
            </a:pPr>
            <a:r>
              <a:rPr lang="en-US" altLang="en-US" b="1" dirty="0" smtClean="0">
                <a:sym typeface="Symbol" pitchFamily="18" charset="2"/>
              </a:rPr>
              <a:t>             </a:t>
            </a:r>
            <a:r>
              <a:rPr lang="en-US" altLang="en-US" sz="2400" b="1" dirty="0" smtClean="0">
                <a:sym typeface="Symbol" pitchFamily="18" charset="2"/>
              </a:rPr>
              <a:t>= 46</a:t>
            </a:r>
            <a:endParaRPr lang="en-US" altLang="en-US" sz="2400" b="1" dirty="0" smtClean="0"/>
          </a:p>
          <a:p>
            <a:pPr eaLnBrk="1" hangingPunct="1"/>
            <a:endParaRPr lang="en-GB" altLang="en-US" b="1" dirty="0" smtClean="0"/>
          </a:p>
        </p:txBody>
      </p:sp>
    </p:spTree>
    <p:extLst>
      <p:ext uri="{BB962C8B-B14F-4D97-AF65-F5344CB8AC3E}">
        <p14:creationId xmlns:p14="http://schemas.microsoft.com/office/powerpoint/2010/main" val="2120048118"/>
      </p:ext>
    </p:extLst>
  </p:cSld>
  <p:clrMapOvr>
    <a:masterClrMapping/>
  </p:clrMapOvr>
  <p:transition>
    <p:blinds/>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19811">
                                            <p:txEl>
                                              <p:pRg st="0" end="0"/>
                                            </p:txEl>
                                          </p:spTgt>
                                        </p:tgtEl>
                                        <p:attrNameLst>
                                          <p:attrName>style.visibility</p:attrName>
                                        </p:attrNameLst>
                                      </p:cBhvr>
                                      <p:to>
                                        <p:strVal val="visible"/>
                                      </p:to>
                                    </p:set>
                                    <p:anim calcmode="lin" valueType="num">
                                      <p:cBhvr>
                                        <p:cTn id="7" dur="500" fill="hold"/>
                                        <p:tgtEl>
                                          <p:spTgt spid="119811">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19811">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19811">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19811">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7" presetClass="entr" presetSubtype="1" fill="hold" grpId="0" nodeType="clickEffect">
                                  <p:stCondLst>
                                    <p:cond delay="0"/>
                                  </p:stCondLst>
                                  <p:childTnLst>
                                    <p:set>
                                      <p:cBhvr>
                                        <p:cTn id="14" dur="1" fill="hold">
                                          <p:stCondLst>
                                            <p:cond delay="0"/>
                                          </p:stCondLst>
                                        </p:cTn>
                                        <p:tgtEl>
                                          <p:spTgt spid="119811">
                                            <p:txEl>
                                              <p:pRg st="2" end="2"/>
                                            </p:txEl>
                                          </p:spTgt>
                                        </p:tgtEl>
                                        <p:attrNameLst>
                                          <p:attrName>style.visibility</p:attrName>
                                        </p:attrNameLst>
                                      </p:cBhvr>
                                      <p:to>
                                        <p:strVal val="visible"/>
                                      </p:to>
                                    </p:set>
                                    <p:anim calcmode="lin" valueType="num">
                                      <p:cBhvr>
                                        <p:cTn id="15" dur="500" fill="hold"/>
                                        <p:tgtEl>
                                          <p:spTgt spid="119811">
                                            <p:txEl>
                                              <p:pRg st="2" end="2"/>
                                            </p:txEl>
                                          </p:spTgt>
                                        </p:tgtEl>
                                        <p:attrNameLst>
                                          <p:attrName>ppt_x</p:attrName>
                                        </p:attrNameLst>
                                      </p:cBhvr>
                                      <p:tavLst>
                                        <p:tav tm="0">
                                          <p:val>
                                            <p:strVal val="#ppt_x"/>
                                          </p:val>
                                        </p:tav>
                                        <p:tav tm="100000">
                                          <p:val>
                                            <p:strVal val="#ppt_x"/>
                                          </p:val>
                                        </p:tav>
                                      </p:tavLst>
                                    </p:anim>
                                    <p:anim calcmode="lin" valueType="num">
                                      <p:cBhvr>
                                        <p:cTn id="16" dur="500" fill="hold"/>
                                        <p:tgtEl>
                                          <p:spTgt spid="119811">
                                            <p:txEl>
                                              <p:pRg st="2" end="2"/>
                                            </p:txEl>
                                          </p:spTgt>
                                        </p:tgtEl>
                                        <p:attrNameLst>
                                          <p:attrName>ppt_y</p:attrName>
                                        </p:attrNameLst>
                                      </p:cBhvr>
                                      <p:tavLst>
                                        <p:tav tm="0">
                                          <p:val>
                                            <p:strVal val="#ppt_y-#ppt_h/2"/>
                                          </p:val>
                                        </p:tav>
                                        <p:tav tm="100000">
                                          <p:val>
                                            <p:strVal val="#ppt_y"/>
                                          </p:val>
                                        </p:tav>
                                      </p:tavLst>
                                    </p:anim>
                                    <p:anim calcmode="lin" valueType="num">
                                      <p:cBhvr>
                                        <p:cTn id="17" dur="500" fill="hold"/>
                                        <p:tgtEl>
                                          <p:spTgt spid="119811">
                                            <p:txEl>
                                              <p:pRg st="2" end="2"/>
                                            </p:txEl>
                                          </p:spTgt>
                                        </p:tgtEl>
                                        <p:attrNameLst>
                                          <p:attrName>ppt_w</p:attrName>
                                        </p:attrNameLst>
                                      </p:cBhvr>
                                      <p:tavLst>
                                        <p:tav tm="0">
                                          <p:val>
                                            <p:strVal val="#ppt_w"/>
                                          </p:val>
                                        </p:tav>
                                        <p:tav tm="100000">
                                          <p:val>
                                            <p:strVal val="#ppt_w"/>
                                          </p:val>
                                        </p:tav>
                                      </p:tavLst>
                                    </p:anim>
                                    <p:anim calcmode="lin" valueType="num">
                                      <p:cBhvr>
                                        <p:cTn id="18" dur="500" fill="hold"/>
                                        <p:tgtEl>
                                          <p:spTgt spid="119811">
                                            <p:txEl>
                                              <p:pRg st="2" end="2"/>
                                            </p:txEl>
                                          </p:spTgt>
                                        </p:tgtEl>
                                        <p:attrNameLst>
                                          <p:attrName>ppt_h</p:attrName>
                                        </p:attrNameLst>
                                      </p:cBhvr>
                                      <p:tavLst>
                                        <p:tav tm="0">
                                          <p:val>
                                            <p:fltVal val="0"/>
                                          </p:val>
                                        </p:tav>
                                        <p:tav tm="100000">
                                          <p:val>
                                            <p:strVal val="#ppt_h"/>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17" presetClass="entr" presetSubtype="1" fill="hold" grpId="0" nodeType="clickEffect">
                                  <p:stCondLst>
                                    <p:cond delay="0"/>
                                  </p:stCondLst>
                                  <p:childTnLst>
                                    <p:set>
                                      <p:cBhvr>
                                        <p:cTn id="22" dur="1" fill="hold">
                                          <p:stCondLst>
                                            <p:cond delay="0"/>
                                          </p:stCondLst>
                                        </p:cTn>
                                        <p:tgtEl>
                                          <p:spTgt spid="119811">
                                            <p:txEl>
                                              <p:pRg st="4" end="4"/>
                                            </p:txEl>
                                          </p:spTgt>
                                        </p:tgtEl>
                                        <p:attrNameLst>
                                          <p:attrName>style.visibility</p:attrName>
                                        </p:attrNameLst>
                                      </p:cBhvr>
                                      <p:to>
                                        <p:strVal val="visible"/>
                                      </p:to>
                                    </p:set>
                                    <p:anim calcmode="lin" valueType="num">
                                      <p:cBhvr>
                                        <p:cTn id="23" dur="500" fill="hold"/>
                                        <p:tgtEl>
                                          <p:spTgt spid="119811">
                                            <p:txEl>
                                              <p:pRg st="4" end="4"/>
                                            </p:txEl>
                                          </p:spTgt>
                                        </p:tgtEl>
                                        <p:attrNameLst>
                                          <p:attrName>ppt_x</p:attrName>
                                        </p:attrNameLst>
                                      </p:cBhvr>
                                      <p:tavLst>
                                        <p:tav tm="0">
                                          <p:val>
                                            <p:strVal val="#ppt_x"/>
                                          </p:val>
                                        </p:tav>
                                        <p:tav tm="100000">
                                          <p:val>
                                            <p:strVal val="#ppt_x"/>
                                          </p:val>
                                        </p:tav>
                                      </p:tavLst>
                                    </p:anim>
                                    <p:anim calcmode="lin" valueType="num">
                                      <p:cBhvr>
                                        <p:cTn id="24" dur="500" fill="hold"/>
                                        <p:tgtEl>
                                          <p:spTgt spid="119811">
                                            <p:txEl>
                                              <p:pRg st="4" end="4"/>
                                            </p:txEl>
                                          </p:spTgt>
                                        </p:tgtEl>
                                        <p:attrNameLst>
                                          <p:attrName>ppt_y</p:attrName>
                                        </p:attrNameLst>
                                      </p:cBhvr>
                                      <p:tavLst>
                                        <p:tav tm="0">
                                          <p:val>
                                            <p:strVal val="#ppt_y-#ppt_h/2"/>
                                          </p:val>
                                        </p:tav>
                                        <p:tav tm="100000">
                                          <p:val>
                                            <p:strVal val="#ppt_y"/>
                                          </p:val>
                                        </p:tav>
                                      </p:tavLst>
                                    </p:anim>
                                    <p:anim calcmode="lin" valueType="num">
                                      <p:cBhvr>
                                        <p:cTn id="25" dur="500" fill="hold"/>
                                        <p:tgtEl>
                                          <p:spTgt spid="119811">
                                            <p:txEl>
                                              <p:pRg st="4" end="4"/>
                                            </p:txEl>
                                          </p:spTgt>
                                        </p:tgtEl>
                                        <p:attrNameLst>
                                          <p:attrName>ppt_w</p:attrName>
                                        </p:attrNameLst>
                                      </p:cBhvr>
                                      <p:tavLst>
                                        <p:tav tm="0">
                                          <p:val>
                                            <p:strVal val="#ppt_w"/>
                                          </p:val>
                                        </p:tav>
                                        <p:tav tm="100000">
                                          <p:val>
                                            <p:strVal val="#ppt_w"/>
                                          </p:val>
                                        </p:tav>
                                      </p:tavLst>
                                    </p:anim>
                                    <p:anim calcmode="lin" valueType="num">
                                      <p:cBhvr>
                                        <p:cTn id="26" dur="500" fill="hold"/>
                                        <p:tgtEl>
                                          <p:spTgt spid="119811">
                                            <p:txEl>
                                              <p:pRg st="4" end="4"/>
                                            </p:txEl>
                                          </p:spTgt>
                                        </p:tgtEl>
                                        <p:attrNameLst>
                                          <p:attrName>ppt_h</p:attrName>
                                        </p:attrNameLst>
                                      </p:cBhvr>
                                      <p:tavLst>
                                        <p:tav tm="0">
                                          <p:val>
                                            <p:fltVal val="0"/>
                                          </p:val>
                                        </p:tav>
                                        <p:tav tm="100000">
                                          <p:val>
                                            <p:strVal val="#ppt_h"/>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17" presetClass="entr" presetSubtype="1" fill="hold" grpId="0" nodeType="clickEffect">
                                  <p:stCondLst>
                                    <p:cond delay="0"/>
                                  </p:stCondLst>
                                  <p:childTnLst>
                                    <p:set>
                                      <p:cBhvr>
                                        <p:cTn id="30" dur="1" fill="hold">
                                          <p:stCondLst>
                                            <p:cond delay="0"/>
                                          </p:stCondLst>
                                        </p:cTn>
                                        <p:tgtEl>
                                          <p:spTgt spid="119811">
                                            <p:txEl>
                                              <p:pRg st="5" end="5"/>
                                            </p:txEl>
                                          </p:spTgt>
                                        </p:tgtEl>
                                        <p:attrNameLst>
                                          <p:attrName>style.visibility</p:attrName>
                                        </p:attrNameLst>
                                      </p:cBhvr>
                                      <p:to>
                                        <p:strVal val="visible"/>
                                      </p:to>
                                    </p:set>
                                    <p:anim calcmode="lin" valueType="num">
                                      <p:cBhvr>
                                        <p:cTn id="31" dur="500" fill="hold"/>
                                        <p:tgtEl>
                                          <p:spTgt spid="119811">
                                            <p:txEl>
                                              <p:pRg st="5" end="5"/>
                                            </p:txEl>
                                          </p:spTgt>
                                        </p:tgtEl>
                                        <p:attrNameLst>
                                          <p:attrName>ppt_x</p:attrName>
                                        </p:attrNameLst>
                                      </p:cBhvr>
                                      <p:tavLst>
                                        <p:tav tm="0">
                                          <p:val>
                                            <p:strVal val="#ppt_x"/>
                                          </p:val>
                                        </p:tav>
                                        <p:tav tm="100000">
                                          <p:val>
                                            <p:strVal val="#ppt_x"/>
                                          </p:val>
                                        </p:tav>
                                      </p:tavLst>
                                    </p:anim>
                                    <p:anim calcmode="lin" valueType="num">
                                      <p:cBhvr>
                                        <p:cTn id="32" dur="500" fill="hold"/>
                                        <p:tgtEl>
                                          <p:spTgt spid="119811">
                                            <p:txEl>
                                              <p:pRg st="5" end="5"/>
                                            </p:txEl>
                                          </p:spTgt>
                                        </p:tgtEl>
                                        <p:attrNameLst>
                                          <p:attrName>ppt_y</p:attrName>
                                        </p:attrNameLst>
                                      </p:cBhvr>
                                      <p:tavLst>
                                        <p:tav tm="0">
                                          <p:val>
                                            <p:strVal val="#ppt_y-#ppt_h/2"/>
                                          </p:val>
                                        </p:tav>
                                        <p:tav tm="100000">
                                          <p:val>
                                            <p:strVal val="#ppt_y"/>
                                          </p:val>
                                        </p:tav>
                                      </p:tavLst>
                                    </p:anim>
                                    <p:anim calcmode="lin" valueType="num">
                                      <p:cBhvr>
                                        <p:cTn id="33" dur="500" fill="hold"/>
                                        <p:tgtEl>
                                          <p:spTgt spid="119811">
                                            <p:txEl>
                                              <p:pRg st="5" end="5"/>
                                            </p:txEl>
                                          </p:spTgt>
                                        </p:tgtEl>
                                        <p:attrNameLst>
                                          <p:attrName>ppt_w</p:attrName>
                                        </p:attrNameLst>
                                      </p:cBhvr>
                                      <p:tavLst>
                                        <p:tav tm="0">
                                          <p:val>
                                            <p:strVal val="#ppt_w"/>
                                          </p:val>
                                        </p:tav>
                                        <p:tav tm="100000">
                                          <p:val>
                                            <p:strVal val="#ppt_w"/>
                                          </p:val>
                                        </p:tav>
                                      </p:tavLst>
                                    </p:anim>
                                    <p:anim calcmode="lin" valueType="num">
                                      <p:cBhvr>
                                        <p:cTn id="34" dur="500" fill="hold"/>
                                        <p:tgtEl>
                                          <p:spTgt spid="119811">
                                            <p:txEl>
                                              <p:pRg st="5" end="5"/>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9811" grpId="0" build="p"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US" altLang="en-US" smtClean="0"/>
              <a:t>Technical Complexity Factor</a:t>
            </a:r>
            <a:endParaRPr lang="en-GB" altLang="en-US" smtClean="0"/>
          </a:p>
        </p:txBody>
      </p:sp>
      <p:sp>
        <p:nvSpPr>
          <p:cNvPr id="29699" name="Date Placeholder 3"/>
          <p:cNvSpPr>
            <a:spLocks noGrp="1"/>
          </p:cNvSpPr>
          <p:nvPr>
            <p:ph type="dt" sz="quarter" idx="4294967295"/>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
        <p:nvSpPr>
          <p:cNvPr id="120835" name="Rectangle 3"/>
          <p:cNvSpPr>
            <a:spLocks noGrp="1" noChangeArrowheads="1"/>
          </p:cNvSpPr>
          <p:nvPr>
            <p:ph sz="quarter" idx="1"/>
          </p:nvPr>
        </p:nvSpPr>
        <p:spPr/>
        <p:txBody>
          <a:bodyPr/>
          <a:lstStyle/>
          <a:p>
            <a:pPr eaLnBrk="1" hangingPunct="1"/>
            <a:r>
              <a:rPr lang="en-US" altLang="en-US" sz="2400" dirty="0" smtClean="0"/>
              <a:t>Rank each of the following questions on a scale of 0 (= no influence) to 5 (= essential)</a:t>
            </a:r>
          </a:p>
          <a:p>
            <a:pPr lvl="1" eaLnBrk="1" hangingPunct="1"/>
            <a:r>
              <a:rPr lang="en-US" altLang="en-US" sz="2400" dirty="0" smtClean="0"/>
              <a:t>Does the system require reliable backup and recovery?</a:t>
            </a:r>
          </a:p>
          <a:p>
            <a:pPr lvl="1" eaLnBrk="1" hangingPunct="1"/>
            <a:r>
              <a:rPr lang="en-US" altLang="en-US" sz="2400" dirty="0" smtClean="0"/>
              <a:t>Are data communications required?</a:t>
            </a:r>
          </a:p>
          <a:p>
            <a:pPr lvl="1" eaLnBrk="1" hangingPunct="1"/>
            <a:r>
              <a:rPr lang="en-US" altLang="en-US" sz="2400" dirty="0" smtClean="0"/>
              <a:t>Are there distributed processing functions?</a:t>
            </a:r>
          </a:p>
          <a:p>
            <a:pPr lvl="1" eaLnBrk="1" hangingPunct="1"/>
            <a:r>
              <a:rPr lang="en-US" altLang="en-US" sz="2400" dirty="0" smtClean="0"/>
              <a:t>Is performance critical?</a:t>
            </a:r>
          </a:p>
          <a:p>
            <a:pPr eaLnBrk="1" hangingPunct="1"/>
            <a:endParaRPr lang="en-GB" altLang="en-US" sz="2400" dirty="0" smtClean="0"/>
          </a:p>
        </p:txBody>
      </p:sp>
    </p:spTree>
    <p:extLst>
      <p:ext uri="{BB962C8B-B14F-4D97-AF65-F5344CB8AC3E}">
        <p14:creationId xmlns:p14="http://schemas.microsoft.com/office/powerpoint/2010/main" val="1653039293"/>
      </p:ext>
    </p:extLst>
  </p:cSld>
  <p:clrMapOvr>
    <a:masterClrMapping/>
  </p:clrMapOvr>
  <p:transition>
    <p:blinds/>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20835">
                                            <p:txEl>
                                              <p:pRg st="0" end="0"/>
                                            </p:txEl>
                                          </p:spTgt>
                                        </p:tgtEl>
                                        <p:attrNameLst>
                                          <p:attrName>style.visibility</p:attrName>
                                        </p:attrNameLst>
                                      </p:cBhvr>
                                      <p:to>
                                        <p:strVal val="visible"/>
                                      </p:to>
                                    </p:set>
                                    <p:anim calcmode="lin" valueType="num">
                                      <p:cBhvr>
                                        <p:cTn id="7" dur="500" fill="hold"/>
                                        <p:tgtEl>
                                          <p:spTgt spid="120835">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20835">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20835">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20835">
                                            <p:txEl>
                                              <p:pRg st="0" end="0"/>
                                            </p:txEl>
                                          </p:spTgt>
                                        </p:tgtEl>
                                        <p:attrNameLst>
                                          <p:attrName>ppt_h</p:attrName>
                                        </p:attrNameLst>
                                      </p:cBhvr>
                                      <p:tavLst>
                                        <p:tav tm="0">
                                          <p:val>
                                            <p:fltVal val="0"/>
                                          </p:val>
                                        </p:tav>
                                        <p:tav tm="100000">
                                          <p:val>
                                            <p:strVal val="#ppt_h"/>
                                          </p:val>
                                        </p:tav>
                                      </p:tavLst>
                                    </p:anim>
                                  </p:childTnLst>
                                </p:cTn>
                              </p:par>
                              <p:par>
                                <p:cTn id="11" presetID="17" presetClass="entr" presetSubtype="1" fill="hold" grpId="0" nodeType="withEffect">
                                  <p:stCondLst>
                                    <p:cond delay="0"/>
                                  </p:stCondLst>
                                  <p:childTnLst>
                                    <p:set>
                                      <p:cBhvr>
                                        <p:cTn id="12" dur="1" fill="hold">
                                          <p:stCondLst>
                                            <p:cond delay="0"/>
                                          </p:stCondLst>
                                        </p:cTn>
                                        <p:tgtEl>
                                          <p:spTgt spid="120835">
                                            <p:txEl>
                                              <p:pRg st="1" end="1"/>
                                            </p:txEl>
                                          </p:spTgt>
                                        </p:tgtEl>
                                        <p:attrNameLst>
                                          <p:attrName>style.visibility</p:attrName>
                                        </p:attrNameLst>
                                      </p:cBhvr>
                                      <p:to>
                                        <p:strVal val="visible"/>
                                      </p:to>
                                    </p:set>
                                    <p:anim calcmode="lin" valueType="num">
                                      <p:cBhvr>
                                        <p:cTn id="13" dur="500" fill="hold"/>
                                        <p:tgtEl>
                                          <p:spTgt spid="120835">
                                            <p:txEl>
                                              <p:pRg st="1" end="1"/>
                                            </p:txEl>
                                          </p:spTgt>
                                        </p:tgtEl>
                                        <p:attrNameLst>
                                          <p:attrName>ppt_x</p:attrName>
                                        </p:attrNameLst>
                                      </p:cBhvr>
                                      <p:tavLst>
                                        <p:tav tm="0">
                                          <p:val>
                                            <p:strVal val="#ppt_x"/>
                                          </p:val>
                                        </p:tav>
                                        <p:tav tm="100000">
                                          <p:val>
                                            <p:strVal val="#ppt_x"/>
                                          </p:val>
                                        </p:tav>
                                      </p:tavLst>
                                    </p:anim>
                                    <p:anim calcmode="lin" valueType="num">
                                      <p:cBhvr>
                                        <p:cTn id="14" dur="500" fill="hold"/>
                                        <p:tgtEl>
                                          <p:spTgt spid="120835">
                                            <p:txEl>
                                              <p:pRg st="1" end="1"/>
                                            </p:txEl>
                                          </p:spTgt>
                                        </p:tgtEl>
                                        <p:attrNameLst>
                                          <p:attrName>ppt_y</p:attrName>
                                        </p:attrNameLst>
                                      </p:cBhvr>
                                      <p:tavLst>
                                        <p:tav tm="0">
                                          <p:val>
                                            <p:strVal val="#ppt_y-#ppt_h/2"/>
                                          </p:val>
                                        </p:tav>
                                        <p:tav tm="100000">
                                          <p:val>
                                            <p:strVal val="#ppt_y"/>
                                          </p:val>
                                        </p:tav>
                                      </p:tavLst>
                                    </p:anim>
                                    <p:anim calcmode="lin" valueType="num">
                                      <p:cBhvr>
                                        <p:cTn id="15" dur="500" fill="hold"/>
                                        <p:tgtEl>
                                          <p:spTgt spid="120835">
                                            <p:txEl>
                                              <p:pRg st="1" end="1"/>
                                            </p:txEl>
                                          </p:spTgt>
                                        </p:tgtEl>
                                        <p:attrNameLst>
                                          <p:attrName>ppt_w</p:attrName>
                                        </p:attrNameLst>
                                      </p:cBhvr>
                                      <p:tavLst>
                                        <p:tav tm="0">
                                          <p:val>
                                            <p:strVal val="#ppt_w"/>
                                          </p:val>
                                        </p:tav>
                                        <p:tav tm="100000">
                                          <p:val>
                                            <p:strVal val="#ppt_w"/>
                                          </p:val>
                                        </p:tav>
                                      </p:tavLst>
                                    </p:anim>
                                    <p:anim calcmode="lin" valueType="num">
                                      <p:cBhvr>
                                        <p:cTn id="16" dur="500" fill="hold"/>
                                        <p:tgtEl>
                                          <p:spTgt spid="120835">
                                            <p:txEl>
                                              <p:pRg st="1" end="1"/>
                                            </p:txEl>
                                          </p:spTgt>
                                        </p:tgtEl>
                                        <p:attrNameLst>
                                          <p:attrName>ppt_h</p:attrName>
                                        </p:attrNameLst>
                                      </p:cBhvr>
                                      <p:tavLst>
                                        <p:tav tm="0">
                                          <p:val>
                                            <p:fltVal val="0"/>
                                          </p:val>
                                        </p:tav>
                                        <p:tav tm="100000">
                                          <p:val>
                                            <p:strVal val="#ppt_h"/>
                                          </p:val>
                                        </p:tav>
                                      </p:tavLst>
                                    </p:anim>
                                  </p:childTnLst>
                                </p:cTn>
                              </p:par>
                              <p:par>
                                <p:cTn id="17" presetID="17" presetClass="entr" presetSubtype="1" fill="hold" grpId="0" nodeType="withEffect">
                                  <p:stCondLst>
                                    <p:cond delay="0"/>
                                  </p:stCondLst>
                                  <p:childTnLst>
                                    <p:set>
                                      <p:cBhvr>
                                        <p:cTn id="18" dur="1" fill="hold">
                                          <p:stCondLst>
                                            <p:cond delay="0"/>
                                          </p:stCondLst>
                                        </p:cTn>
                                        <p:tgtEl>
                                          <p:spTgt spid="120835">
                                            <p:txEl>
                                              <p:pRg st="2" end="2"/>
                                            </p:txEl>
                                          </p:spTgt>
                                        </p:tgtEl>
                                        <p:attrNameLst>
                                          <p:attrName>style.visibility</p:attrName>
                                        </p:attrNameLst>
                                      </p:cBhvr>
                                      <p:to>
                                        <p:strVal val="visible"/>
                                      </p:to>
                                    </p:set>
                                    <p:anim calcmode="lin" valueType="num">
                                      <p:cBhvr>
                                        <p:cTn id="19" dur="500" fill="hold"/>
                                        <p:tgtEl>
                                          <p:spTgt spid="120835">
                                            <p:txEl>
                                              <p:pRg st="2" end="2"/>
                                            </p:txEl>
                                          </p:spTgt>
                                        </p:tgtEl>
                                        <p:attrNameLst>
                                          <p:attrName>ppt_x</p:attrName>
                                        </p:attrNameLst>
                                      </p:cBhvr>
                                      <p:tavLst>
                                        <p:tav tm="0">
                                          <p:val>
                                            <p:strVal val="#ppt_x"/>
                                          </p:val>
                                        </p:tav>
                                        <p:tav tm="100000">
                                          <p:val>
                                            <p:strVal val="#ppt_x"/>
                                          </p:val>
                                        </p:tav>
                                      </p:tavLst>
                                    </p:anim>
                                    <p:anim calcmode="lin" valueType="num">
                                      <p:cBhvr>
                                        <p:cTn id="20" dur="500" fill="hold"/>
                                        <p:tgtEl>
                                          <p:spTgt spid="120835">
                                            <p:txEl>
                                              <p:pRg st="2" end="2"/>
                                            </p:txEl>
                                          </p:spTgt>
                                        </p:tgtEl>
                                        <p:attrNameLst>
                                          <p:attrName>ppt_y</p:attrName>
                                        </p:attrNameLst>
                                      </p:cBhvr>
                                      <p:tavLst>
                                        <p:tav tm="0">
                                          <p:val>
                                            <p:strVal val="#ppt_y-#ppt_h/2"/>
                                          </p:val>
                                        </p:tav>
                                        <p:tav tm="100000">
                                          <p:val>
                                            <p:strVal val="#ppt_y"/>
                                          </p:val>
                                        </p:tav>
                                      </p:tavLst>
                                    </p:anim>
                                    <p:anim calcmode="lin" valueType="num">
                                      <p:cBhvr>
                                        <p:cTn id="21" dur="500" fill="hold"/>
                                        <p:tgtEl>
                                          <p:spTgt spid="120835">
                                            <p:txEl>
                                              <p:pRg st="2" end="2"/>
                                            </p:txEl>
                                          </p:spTgt>
                                        </p:tgtEl>
                                        <p:attrNameLst>
                                          <p:attrName>ppt_w</p:attrName>
                                        </p:attrNameLst>
                                      </p:cBhvr>
                                      <p:tavLst>
                                        <p:tav tm="0">
                                          <p:val>
                                            <p:strVal val="#ppt_w"/>
                                          </p:val>
                                        </p:tav>
                                        <p:tav tm="100000">
                                          <p:val>
                                            <p:strVal val="#ppt_w"/>
                                          </p:val>
                                        </p:tav>
                                      </p:tavLst>
                                    </p:anim>
                                    <p:anim calcmode="lin" valueType="num">
                                      <p:cBhvr>
                                        <p:cTn id="22" dur="500" fill="hold"/>
                                        <p:tgtEl>
                                          <p:spTgt spid="120835">
                                            <p:txEl>
                                              <p:pRg st="2" end="2"/>
                                            </p:txEl>
                                          </p:spTgt>
                                        </p:tgtEl>
                                        <p:attrNameLst>
                                          <p:attrName>ppt_h</p:attrName>
                                        </p:attrNameLst>
                                      </p:cBhvr>
                                      <p:tavLst>
                                        <p:tav tm="0">
                                          <p:val>
                                            <p:fltVal val="0"/>
                                          </p:val>
                                        </p:tav>
                                        <p:tav tm="100000">
                                          <p:val>
                                            <p:strVal val="#ppt_h"/>
                                          </p:val>
                                        </p:tav>
                                      </p:tavLst>
                                    </p:anim>
                                  </p:childTnLst>
                                </p:cTn>
                              </p:par>
                              <p:par>
                                <p:cTn id="23" presetID="17" presetClass="entr" presetSubtype="1" fill="hold" grpId="0" nodeType="withEffect">
                                  <p:stCondLst>
                                    <p:cond delay="0"/>
                                  </p:stCondLst>
                                  <p:childTnLst>
                                    <p:set>
                                      <p:cBhvr>
                                        <p:cTn id="24" dur="1" fill="hold">
                                          <p:stCondLst>
                                            <p:cond delay="0"/>
                                          </p:stCondLst>
                                        </p:cTn>
                                        <p:tgtEl>
                                          <p:spTgt spid="120835">
                                            <p:txEl>
                                              <p:pRg st="3" end="3"/>
                                            </p:txEl>
                                          </p:spTgt>
                                        </p:tgtEl>
                                        <p:attrNameLst>
                                          <p:attrName>style.visibility</p:attrName>
                                        </p:attrNameLst>
                                      </p:cBhvr>
                                      <p:to>
                                        <p:strVal val="visible"/>
                                      </p:to>
                                    </p:set>
                                    <p:anim calcmode="lin" valueType="num">
                                      <p:cBhvr>
                                        <p:cTn id="25" dur="500" fill="hold"/>
                                        <p:tgtEl>
                                          <p:spTgt spid="120835">
                                            <p:txEl>
                                              <p:pRg st="3" end="3"/>
                                            </p:txEl>
                                          </p:spTgt>
                                        </p:tgtEl>
                                        <p:attrNameLst>
                                          <p:attrName>ppt_x</p:attrName>
                                        </p:attrNameLst>
                                      </p:cBhvr>
                                      <p:tavLst>
                                        <p:tav tm="0">
                                          <p:val>
                                            <p:strVal val="#ppt_x"/>
                                          </p:val>
                                        </p:tav>
                                        <p:tav tm="100000">
                                          <p:val>
                                            <p:strVal val="#ppt_x"/>
                                          </p:val>
                                        </p:tav>
                                      </p:tavLst>
                                    </p:anim>
                                    <p:anim calcmode="lin" valueType="num">
                                      <p:cBhvr>
                                        <p:cTn id="26" dur="500" fill="hold"/>
                                        <p:tgtEl>
                                          <p:spTgt spid="120835">
                                            <p:txEl>
                                              <p:pRg st="3" end="3"/>
                                            </p:txEl>
                                          </p:spTgt>
                                        </p:tgtEl>
                                        <p:attrNameLst>
                                          <p:attrName>ppt_y</p:attrName>
                                        </p:attrNameLst>
                                      </p:cBhvr>
                                      <p:tavLst>
                                        <p:tav tm="0">
                                          <p:val>
                                            <p:strVal val="#ppt_y-#ppt_h/2"/>
                                          </p:val>
                                        </p:tav>
                                        <p:tav tm="100000">
                                          <p:val>
                                            <p:strVal val="#ppt_y"/>
                                          </p:val>
                                        </p:tav>
                                      </p:tavLst>
                                    </p:anim>
                                    <p:anim calcmode="lin" valueType="num">
                                      <p:cBhvr>
                                        <p:cTn id="27" dur="500" fill="hold"/>
                                        <p:tgtEl>
                                          <p:spTgt spid="120835">
                                            <p:txEl>
                                              <p:pRg st="3" end="3"/>
                                            </p:txEl>
                                          </p:spTgt>
                                        </p:tgtEl>
                                        <p:attrNameLst>
                                          <p:attrName>ppt_w</p:attrName>
                                        </p:attrNameLst>
                                      </p:cBhvr>
                                      <p:tavLst>
                                        <p:tav tm="0">
                                          <p:val>
                                            <p:strVal val="#ppt_w"/>
                                          </p:val>
                                        </p:tav>
                                        <p:tav tm="100000">
                                          <p:val>
                                            <p:strVal val="#ppt_w"/>
                                          </p:val>
                                        </p:tav>
                                      </p:tavLst>
                                    </p:anim>
                                    <p:anim calcmode="lin" valueType="num">
                                      <p:cBhvr>
                                        <p:cTn id="28" dur="500" fill="hold"/>
                                        <p:tgtEl>
                                          <p:spTgt spid="120835">
                                            <p:txEl>
                                              <p:pRg st="3" end="3"/>
                                            </p:txEl>
                                          </p:spTgt>
                                        </p:tgtEl>
                                        <p:attrNameLst>
                                          <p:attrName>ppt_h</p:attrName>
                                        </p:attrNameLst>
                                      </p:cBhvr>
                                      <p:tavLst>
                                        <p:tav tm="0">
                                          <p:val>
                                            <p:fltVal val="0"/>
                                          </p:val>
                                        </p:tav>
                                        <p:tav tm="100000">
                                          <p:val>
                                            <p:strVal val="#ppt_h"/>
                                          </p:val>
                                        </p:tav>
                                      </p:tavLst>
                                    </p:anim>
                                  </p:childTnLst>
                                </p:cTn>
                              </p:par>
                              <p:par>
                                <p:cTn id="29" presetID="17" presetClass="entr" presetSubtype="1" fill="hold" grpId="0" nodeType="withEffect">
                                  <p:stCondLst>
                                    <p:cond delay="0"/>
                                  </p:stCondLst>
                                  <p:childTnLst>
                                    <p:set>
                                      <p:cBhvr>
                                        <p:cTn id="30" dur="1" fill="hold">
                                          <p:stCondLst>
                                            <p:cond delay="0"/>
                                          </p:stCondLst>
                                        </p:cTn>
                                        <p:tgtEl>
                                          <p:spTgt spid="120835">
                                            <p:txEl>
                                              <p:pRg st="4" end="4"/>
                                            </p:txEl>
                                          </p:spTgt>
                                        </p:tgtEl>
                                        <p:attrNameLst>
                                          <p:attrName>style.visibility</p:attrName>
                                        </p:attrNameLst>
                                      </p:cBhvr>
                                      <p:to>
                                        <p:strVal val="visible"/>
                                      </p:to>
                                    </p:set>
                                    <p:anim calcmode="lin" valueType="num">
                                      <p:cBhvr>
                                        <p:cTn id="31" dur="500" fill="hold"/>
                                        <p:tgtEl>
                                          <p:spTgt spid="120835">
                                            <p:txEl>
                                              <p:pRg st="4" end="4"/>
                                            </p:txEl>
                                          </p:spTgt>
                                        </p:tgtEl>
                                        <p:attrNameLst>
                                          <p:attrName>ppt_x</p:attrName>
                                        </p:attrNameLst>
                                      </p:cBhvr>
                                      <p:tavLst>
                                        <p:tav tm="0">
                                          <p:val>
                                            <p:strVal val="#ppt_x"/>
                                          </p:val>
                                        </p:tav>
                                        <p:tav tm="100000">
                                          <p:val>
                                            <p:strVal val="#ppt_x"/>
                                          </p:val>
                                        </p:tav>
                                      </p:tavLst>
                                    </p:anim>
                                    <p:anim calcmode="lin" valueType="num">
                                      <p:cBhvr>
                                        <p:cTn id="32" dur="500" fill="hold"/>
                                        <p:tgtEl>
                                          <p:spTgt spid="120835">
                                            <p:txEl>
                                              <p:pRg st="4" end="4"/>
                                            </p:txEl>
                                          </p:spTgt>
                                        </p:tgtEl>
                                        <p:attrNameLst>
                                          <p:attrName>ppt_y</p:attrName>
                                        </p:attrNameLst>
                                      </p:cBhvr>
                                      <p:tavLst>
                                        <p:tav tm="0">
                                          <p:val>
                                            <p:strVal val="#ppt_y-#ppt_h/2"/>
                                          </p:val>
                                        </p:tav>
                                        <p:tav tm="100000">
                                          <p:val>
                                            <p:strVal val="#ppt_y"/>
                                          </p:val>
                                        </p:tav>
                                      </p:tavLst>
                                    </p:anim>
                                    <p:anim calcmode="lin" valueType="num">
                                      <p:cBhvr>
                                        <p:cTn id="33" dur="500" fill="hold"/>
                                        <p:tgtEl>
                                          <p:spTgt spid="120835">
                                            <p:txEl>
                                              <p:pRg st="4" end="4"/>
                                            </p:txEl>
                                          </p:spTgt>
                                        </p:tgtEl>
                                        <p:attrNameLst>
                                          <p:attrName>ppt_w</p:attrName>
                                        </p:attrNameLst>
                                      </p:cBhvr>
                                      <p:tavLst>
                                        <p:tav tm="0">
                                          <p:val>
                                            <p:strVal val="#ppt_w"/>
                                          </p:val>
                                        </p:tav>
                                        <p:tav tm="100000">
                                          <p:val>
                                            <p:strVal val="#ppt_w"/>
                                          </p:val>
                                        </p:tav>
                                      </p:tavLst>
                                    </p:anim>
                                    <p:anim calcmode="lin" valueType="num">
                                      <p:cBhvr>
                                        <p:cTn id="34" dur="500" fill="hold"/>
                                        <p:tgtEl>
                                          <p:spTgt spid="120835">
                                            <p:txEl>
                                              <p:pRg st="4" end="4"/>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0835" grpId="0" build="p"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US" altLang="en-US" smtClean="0"/>
              <a:t>Technical Complexity Factor</a:t>
            </a:r>
            <a:endParaRPr lang="en-GB" altLang="en-US" smtClean="0"/>
          </a:p>
        </p:txBody>
      </p:sp>
      <p:sp>
        <p:nvSpPr>
          <p:cNvPr id="30723" name="Date Placeholder 3"/>
          <p:cNvSpPr>
            <a:spLocks noGrp="1"/>
          </p:cNvSpPr>
          <p:nvPr>
            <p:ph type="dt" sz="quarter" idx="4294967295"/>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
        <p:nvSpPr>
          <p:cNvPr id="121859" name="Rectangle 3"/>
          <p:cNvSpPr>
            <a:spLocks noGrp="1" noChangeArrowheads="1"/>
          </p:cNvSpPr>
          <p:nvPr>
            <p:ph sz="quarter" idx="1"/>
          </p:nvPr>
        </p:nvSpPr>
        <p:spPr/>
        <p:txBody>
          <a:bodyPr/>
          <a:lstStyle/>
          <a:p>
            <a:pPr lvl="1" eaLnBrk="1" hangingPunct="1">
              <a:lnSpc>
                <a:spcPct val="90000"/>
              </a:lnSpc>
            </a:pPr>
            <a:r>
              <a:rPr lang="en-US" altLang="en-US" sz="2400" dirty="0" smtClean="0"/>
              <a:t>Will the system run in an existing, heavily-</a:t>
            </a:r>
            <a:r>
              <a:rPr lang="en-US" altLang="en-US" sz="2400" dirty="0" err="1" smtClean="0"/>
              <a:t>utilised</a:t>
            </a:r>
            <a:r>
              <a:rPr lang="en-US" altLang="en-US" sz="2400" dirty="0" smtClean="0"/>
              <a:t> environment</a:t>
            </a:r>
          </a:p>
          <a:p>
            <a:pPr lvl="1" eaLnBrk="1" hangingPunct="1">
              <a:lnSpc>
                <a:spcPct val="90000"/>
              </a:lnSpc>
            </a:pPr>
            <a:r>
              <a:rPr lang="en-US" altLang="en-US" sz="2400" dirty="0" smtClean="0"/>
              <a:t>Does the system require on-line data entry?</a:t>
            </a:r>
          </a:p>
          <a:p>
            <a:pPr lvl="1" eaLnBrk="1" hangingPunct="1">
              <a:lnSpc>
                <a:spcPct val="90000"/>
              </a:lnSpc>
            </a:pPr>
            <a:r>
              <a:rPr lang="en-US" altLang="en-US" sz="2400" dirty="0" smtClean="0"/>
              <a:t>Does the on-line data entry require the input transaction to be built over multiple screens or operations?</a:t>
            </a:r>
          </a:p>
          <a:p>
            <a:pPr lvl="1" eaLnBrk="1" hangingPunct="1">
              <a:lnSpc>
                <a:spcPct val="90000"/>
              </a:lnSpc>
            </a:pPr>
            <a:r>
              <a:rPr lang="en-US" altLang="en-US" sz="2400" dirty="0" smtClean="0"/>
              <a:t>Are the master files updated on-line?</a:t>
            </a:r>
          </a:p>
          <a:p>
            <a:pPr lvl="1" eaLnBrk="1" hangingPunct="1">
              <a:lnSpc>
                <a:spcPct val="90000"/>
              </a:lnSpc>
            </a:pPr>
            <a:r>
              <a:rPr lang="en-US" altLang="en-US" sz="2400" dirty="0" smtClean="0"/>
              <a:t>Are the inputs, outputs, files or inquiries complex?</a:t>
            </a:r>
          </a:p>
          <a:p>
            <a:pPr eaLnBrk="1" hangingPunct="1">
              <a:lnSpc>
                <a:spcPct val="90000"/>
              </a:lnSpc>
            </a:pPr>
            <a:endParaRPr lang="en-GB" altLang="en-US" sz="2400" dirty="0" smtClean="0"/>
          </a:p>
        </p:txBody>
      </p:sp>
    </p:spTree>
    <p:extLst>
      <p:ext uri="{BB962C8B-B14F-4D97-AF65-F5344CB8AC3E}">
        <p14:creationId xmlns:p14="http://schemas.microsoft.com/office/powerpoint/2010/main" val="1706787235"/>
      </p:ext>
    </p:extLst>
  </p:cSld>
  <p:clrMapOvr>
    <a:masterClrMapping/>
  </p:clrMapOvr>
  <p:transition>
    <p:blinds/>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21859">
                                            <p:txEl>
                                              <p:pRg st="0" end="0"/>
                                            </p:txEl>
                                          </p:spTgt>
                                        </p:tgtEl>
                                        <p:attrNameLst>
                                          <p:attrName>style.visibility</p:attrName>
                                        </p:attrNameLst>
                                      </p:cBhvr>
                                      <p:to>
                                        <p:strVal val="visible"/>
                                      </p:to>
                                    </p:set>
                                    <p:anim calcmode="lin" valueType="num">
                                      <p:cBhvr>
                                        <p:cTn id="7" dur="500" fill="hold"/>
                                        <p:tgtEl>
                                          <p:spTgt spid="121859">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21859">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21859">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21859">
                                            <p:txEl>
                                              <p:pRg st="0" end="0"/>
                                            </p:txEl>
                                          </p:spTgt>
                                        </p:tgtEl>
                                        <p:attrNameLst>
                                          <p:attrName>ppt_h</p:attrName>
                                        </p:attrNameLst>
                                      </p:cBhvr>
                                      <p:tavLst>
                                        <p:tav tm="0">
                                          <p:val>
                                            <p:fltVal val="0"/>
                                          </p:val>
                                        </p:tav>
                                        <p:tav tm="100000">
                                          <p:val>
                                            <p:strVal val="#ppt_h"/>
                                          </p:val>
                                        </p:tav>
                                      </p:tavLst>
                                    </p:anim>
                                  </p:childTnLst>
                                </p:cTn>
                              </p:par>
                              <p:par>
                                <p:cTn id="11" presetID="17" presetClass="entr" presetSubtype="1" fill="hold" grpId="0" nodeType="withEffect">
                                  <p:stCondLst>
                                    <p:cond delay="0"/>
                                  </p:stCondLst>
                                  <p:childTnLst>
                                    <p:set>
                                      <p:cBhvr>
                                        <p:cTn id="12" dur="1" fill="hold">
                                          <p:stCondLst>
                                            <p:cond delay="0"/>
                                          </p:stCondLst>
                                        </p:cTn>
                                        <p:tgtEl>
                                          <p:spTgt spid="121859">
                                            <p:txEl>
                                              <p:pRg st="1" end="1"/>
                                            </p:txEl>
                                          </p:spTgt>
                                        </p:tgtEl>
                                        <p:attrNameLst>
                                          <p:attrName>style.visibility</p:attrName>
                                        </p:attrNameLst>
                                      </p:cBhvr>
                                      <p:to>
                                        <p:strVal val="visible"/>
                                      </p:to>
                                    </p:set>
                                    <p:anim calcmode="lin" valueType="num">
                                      <p:cBhvr>
                                        <p:cTn id="13" dur="500" fill="hold"/>
                                        <p:tgtEl>
                                          <p:spTgt spid="121859">
                                            <p:txEl>
                                              <p:pRg st="1" end="1"/>
                                            </p:txEl>
                                          </p:spTgt>
                                        </p:tgtEl>
                                        <p:attrNameLst>
                                          <p:attrName>ppt_x</p:attrName>
                                        </p:attrNameLst>
                                      </p:cBhvr>
                                      <p:tavLst>
                                        <p:tav tm="0">
                                          <p:val>
                                            <p:strVal val="#ppt_x"/>
                                          </p:val>
                                        </p:tav>
                                        <p:tav tm="100000">
                                          <p:val>
                                            <p:strVal val="#ppt_x"/>
                                          </p:val>
                                        </p:tav>
                                      </p:tavLst>
                                    </p:anim>
                                    <p:anim calcmode="lin" valueType="num">
                                      <p:cBhvr>
                                        <p:cTn id="14" dur="500" fill="hold"/>
                                        <p:tgtEl>
                                          <p:spTgt spid="121859">
                                            <p:txEl>
                                              <p:pRg st="1" end="1"/>
                                            </p:txEl>
                                          </p:spTgt>
                                        </p:tgtEl>
                                        <p:attrNameLst>
                                          <p:attrName>ppt_y</p:attrName>
                                        </p:attrNameLst>
                                      </p:cBhvr>
                                      <p:tavLst>
                                        <p:tav tm="0">
                                          <p:val>
                                            <p:strVal val="#ppt_y-#ppt_h/2"/>
                                          </p:val>
                                        </p:tav>
                                        <p:tav tm="100000">
                                          <p:val>
                                            <p:strVal val="#ppt_y"/>
                                          </p:val>
                                        </p:tav>
                                      </p:tavLst>
                                    </p:anim>
                                    <p:anim calcmode="lin" valueType="num">
                                      <p:cBhvr>
                                        <p:cTn id="15" dur="500" fill="hold"/>
                                        <p:tgtEl>
                                          <p:spTgt spid="121859">
                                            <p:txEl>
                                              <p:pRg st="1" end="1"/>
                                            </p:txEl>
                                          </p:spTgt>
                                        </p:tgtEl>
                                        <p:attrNameLst>
                                          <p:attrName>ppt_w</p:attrName>
                                        </p:attrNameLst>
                                      </p:cBhvr>
                                      <p:tavLst>
                                        <p:tav tm="0">
                                          <p:val>
                                            <p:strVal val="#ppt_w"/>
                                          </p:val>
                                        </p:tav>
                                        <p:tav tm="100000">
                                          <p:val>
                                            <p:strVal val="#ppt_w"/>
                                          </p:val>
                                        </p:tav>
                                      </p:tavLst>
                                    </p:anim>
                                    <p:anim calcmode="lin" valueType="num">
                                      <p:cBhvr>
                                        <p:cTn id="16" dur="500" fill="hold"/>
                                        <p:tgtEl>
                                          <p:spTgt spid="121859">
                                            <p:txEl>
                                              <p:pRg st="1" end="1"/>
                                            </p:txEl>
                                          </p:spTgt>
                                        </p:tgtEl>
                                        <p:attrNameLst>
                                          <p:attrName>ppt_h</p:attrName>
                                        </p:attrNameLst>
                                      </p:cBhvr>
                                      <p:tavLst>
                                        <p:tav tm="0">
                                          <p:val>
                                            <p:fltVal val="0"/>
                                          </p:val>
                                        </p:tav>
                                        <p:tav tm="100000">
                                          <p:val>
                                            <p:strVal val="#ppt_h"/>
                                          </p:val>
                                        </p:tav>
                                      </p:tavLst>
                                    </p:anim>
                                  </p:childTnLst>
                                </p:cTn>
                              </p:par>
                              <p:par>
                                <p:cTn id="17" presetID="17" presetClass="entr" presetSubtype="1" fill="hold" grpId="0" nodeType="withEffect">
                                  <p:stCondLst>
                                    <p:cond delay="0"/>
                                  </p:stCondLst>
                                  <p:childTnLst>
                                    <p:set>
                                      <p:cBhvr>
                                        <p:cTn id="18" dur="1" fill="hold">
                                          <p:stCondLst>
                                            <p:cond delay="0"/>
                                          </p:stCondLst>
                                        </p:cTn>
                                        <p:tgtEl>
                                          <p:spTgt spid="121859">
                                            <p:txEl>
                                              <p:pRg st="2" end="2"/>
                                            </p:txEl>
                                          </p:spTgt>
                                        </p:tgtEl>
                                        <p:attrNameLst>
                                          <p:attrName>style.visibility</p:attrName>
                                        </p:attrNameLst>
                                      </p:cBhvr>
                                      <p:to>
                                        <p:strVal val="visible"/>
                                      </p:to>
                                    </p:set>
                                    <p:anim calcmode="lin" valueType="num">
                                      <p:cBhvr>
                                        <p:cTn id="19" dur="500" fill="hold"/>
                                        <p:tgtEl>
                                          <p:spTgt spid="121859">
                                            <p:txEl>
                                              <p:pRg st="2" end="2"/>
                                            </p:txEl>
                                          </p:spTgt>
                                        </p:tgtEl>
                                        <p:attrNameLst>
                                          <p:attrName>ppt_x</p:attrName>
                                        </p:attrNameLst>
                                      </p:cBhvr>
                                      <p:tavLst>
                                        <p:tav tm="0">
                                          <p:val>
                                            <p:strVal val="#ppt_x"/>
                                          </p:val>
                                        </p:tav>
                                        <p:tav tm="100000">
                                          <p:val>
                                            <p:strVal val="#ppt_x"/>
                                          </p:val>
                                        </p:tav>
                                      </p:tavLst>
                                    </p:anim>
                                    <p:anim calcmode="lin" valueType="num">
                                      <p:cBhvr>
                                        <p:cTn id="20" dur="500" fill="hold"/>
                                        <p:tgtEl>
                                          <p:spTgt spid="121859">
                                            <p:txEl>
                                              <p:pRg st="2" end="2"/>
                                            </p:txEl>
                                          </p:spTgt>
                                        </p:tgtEl>
                                        <p:attrNameLst>
                                          <p:attrName>ppt_y</p:attrName>
                                        </p:attrNameLst>
                                      </p:cBhvr>
                                      <p:tavLst>
                                        <p:tav tm="0">
                                          <p:val>
                                            <p:strVal val="#ppt_y-#ppt_h/2"/>
                                          </p:val>
                                        </p:tav>
                                        <p:tav tm="100000">
                                          <p:val>
                                            <p:strVal val="#ppt_y"/>
                                          </p:val>
                                        </p:tav>
                                      </p:tavLst>
                                    </p:anim>
                                    <p:anim calcmode="lin" valueType="num">
                                      <p:cBhvr>
                                        <p:cTn id="21" dur="500" fill="hold"/>
                                        <p:tgtEl>
                                          <p:spTgt spid="121859">
                                            <p:txEl>
                                              <p:pRg st="2" end="2"/>
                                            </p:txEl>
                                          </p:spTgt>
                                        </p:tgtEl>
                                        <p:attrNameLst>
                                          <p:attrName>ppt_w</p:attrName>
                                        </p:attrNameLst>
                                      </p:cBhvr>
                                      <p:tavLst>
                                        <p:tav tm="0">
                                          <p:val>
                                            <p:strVal val="#ppt_w"/>
                                          </p:val>
                                        </p:tav>
                                        <p:tav tm="100000">
                                          <p:val>
                                            <p:strVal val="#ppt_w"/>
                                          </p:val>
                                        </p:tav>
                                      </p:tavLst>
                                    </p:anim>
                                    <p:anim calcmode="lin" valueType="num">
                                      <p:cBhvr>
                                        <p:cTn id="22" dur="500" fill="hold"/>
                                        <p:tgtEl>
                                          <p:spTgt spid="121859">
                                            <p:txEl>
                                              <p:pRg st="2" end="2"/>
                                            </p:txEl>
                                          </p:spTgt>
                                        </p:tgtEl>
                                        <p:attrNameLst>
                                          <p:attrName>ppt_h</p:attrName>
                                        </p:attrNameLst>
                                      </p:cBhvr>
                                      <p:tavLst>
                                        <p:tav tm="0">
                                          <p:val>
                                            <p:fltVal val="0"/>
                                          </p:val>
                                        </p:tav>
                                        <p:tav tm="100000">
                                          <p:val>
                                            <p:strVal val="#ppt_h"/>
                                          </p:val>
                                        </p:tav>
                                      </p:tavLst>
                                    </p:anim>
                                  </p:childTnLst>
                                </p:cTn>
                              </p:par>
                              <p:par>
                                <p:cTn id="23" presetID="17" presetClass="entr" presetSubtype="1" fill="hold" grpId="0" nodeType="withEffect">
                                  <p:stCondLst>
                                    <p:cond delay="0"/>
                                  </p:stCondLst>
                                  <p:childTnLst>
                                    <p:set>
                                      <p:cBhvr>
                                        <p:cTn id="24" dur="1" fill="hold">
                                          <p:stCondLst>
                                            <p:cond delay="0"/>
                                          </p:stCondLst>
                                        </p:cTn>
                                        <p:tgtEl>
                                          <p:spTgt spid="121859">
                                            <p:txEl>
                                              <p:pRg st="3" end="3"/>
                                            </p:txEl>
                                          </p:spTgt>
                                        </p:tgtEl>
                                        <p:attrNameLst>
                                          <p:attrName>style.visibility</p:attrName>
                                        </p:attrNameLst>
                                      </p:cBhvr>
                                      <p:to>
                                        <p:strVal val="visible"/>
                                      </p:to>
                                    </p:set>
                                    <p:anim calcmode="lin" valueType="num">
                                      <p:cBhvr>
                                        <p:cTn id="25" dur="500" fill="hold"/>
                                        <p:tgtEl>
                                          <p:spTgt spid="121859">
                                            <p:txEl>
                                              <p:pRg st="3" end="3"/>
                                            </p:txEl>
                                          </p:spTgt>
                                        </p:tgtEl>
                                        <p:attrNameLst>
                                          <p:attrName>ppt_x</p:attrName>
                                        </p:attrNameLst>
                                      </p:cBhvr>
                                      <p:tavLst>
                                        <p:tav tm="0">
                                          <p:val>
                                            <p:strVal val="#ppt_x"/>
                                          </p:val>
                                        </p:tav>
                                        <p:tav tm="100000">
                                          <p:val>
                                            <p:strVal val="#ppt_x"/>
                                          </p:val>
                                        </p:tav>
                                      </p:tavLst>
                                    </p:anim>
                                    <p:anim calcmode="lin" valueType="num">
                                      <p:cBhvr>
                                        <p:cTn id="26" dur="500" fill="hold"/>
                                        <p:tgtEl>
                                          <p:spTgt spid="121859">
                                            <p:txEl>
                                              <p:pRg st="3" end="3"/>
                                            </p:txEl>
                                          </p:spTgt>
                                        </p:tgtEl>
                                        <p:attrNameLst>
                                          <p:attrName>ppt_y</p:attrName>
                                        </p:attrNameLst>
                                      </p:cBhvr>
                                      <p:tavLst>
                                        <p:tav tm="0">
                                          <p:val>
                                            <p:strVal val="#ppt_y-#ppt_h/2"/>
                                          </p:val>
                                        </p:tav>
                                        <p:tav tm="100000">
                                          <p:val>
                                            <p:strVal val="#ppt_y"/>
                                          </p:val>
                                        </p:tav>
                                      </p:tavLst>
                                    </p:anim>
                                    <p:anim calcmode="lin" valueType="num">
                                      <p:cBhvr>
                                        <p:cTn id="27" dur="500" fill="hold"/>
                                        <p:tgtEl>
                                          <p:spTgt spid="121859">
                                            <p:txEl>
                                              <p:pRg st="3" end="3"/>
                                            </p:txEl>
                                          </p:spTgt>
                                        </p:tgtEl>
                                        <p:attrNameLst>
                                          <p:attrName>ppt_w</p:attrName>
                                        </p:attrNameLst>
                                      </p:cBhvr>
                                      <p:tavLst>
                                        <p:tav tm="0">
                                          <p:val>
                                            <p:strVal val="#ppt_w"/>
                                          </p:val>
                                        </p:tav>
                                        <p:tav tm="100000">
                                          <p:val>
                                            <p:strVal val="#ppt_w"/>
                                          </p:val>
                                        </p:tav>
                                      </p:tavLst>
                                    </p:anim>
                                    <p:anim calcmode="lin" valueType="num">
                                      <p:cBhvr>
                                        <p:cTn id="28" dur="500" fill="hold"/>
                                        <p:tgtEl>
                                          <p:spTgt spid="121859">
                                            <p:txEl>
                                              <p:pRg st="3" end="3"/>
                                            </p:txEl>
                                          </p:spTgt>
                                        </p:tgtEl>
                                        <p:attrNameLst>
                                          <p:attrName>ppt_h</p:attrName>
                                        </p:attrNameLst>
                                      </p:cBhvr>
                                      <p:tavLst>
                                        <p:tav tm="0">
                                          <p:val>
                                            <p:fltVal val="0"/>
                                          </p:val>
                                        </p:tav>
                                        <p:tav tm="100000">
                                          <p:val>
                                            <p:strVal val="#ppt_h"/>
                                          </p:val>
                                        </p:tav>
                                      </p:tavLst>
                                    </p:anim>
                                  </p:childTnLst>
                                </p:cTn>
                              </p:par>
                              <p:par>
                                <p:cTn id="29" presetID="17" presetClass="entr" presetSubtype="1" fill="hold" grpId="0" nodeType="withEffect">
                                  <p:stCondLst>
                                    <p:cond delay="0"/>
                                  </p:stCondLst>
                                  <p:childTnLst>
                                    <p:set>
                                      <p:cBhvr>
                                        <p:cTn id="30" dur="1" fill="hold">
                                          <p:stCondLst>
                                            <p:cond delay="0"/>
                                          </p:stCondLst>
                                        </p:cTn>
                                        <p:tgtEl>
                                          <p:spTgt spid="121859">
                                            <p:txEl>
                                              <p:pRg st="4" end="4"/>
                                            </p:txEl>
                                          </p:spTgt>
                                        </p:tgtEl>
                                        <p:attrNameLst>
                                          <p:attrName>style.visibility</p:attrName>
                                        </p:attrNameLst>
                                      </p:cBhvr>
                                      <p:to>
                                        <p:strVal val="visible"/>
                                      </p:to>
                                    </p:set>
                                    <p:anim calcmode="lin" valueType="num">
                                      <p:cBhvr>
                                        <p:cTn id="31" dur="500" fill="hold"/>
                                        <p:tgtEl>
                                          <p:spTgt spid="121859">
                                            <p:txEl>
                                              <p:pRg st="4" end="4"/>
                                            </p:txEl>
                                          </p:spTgt>
                                        </p:tgtEl>
                                        <p:attrNameLst>
                                          <p:attrName>ppt_x</p:attrName>
                                        </p:attrNameLst>
                                      </p:cBhvr>
                                      <p:tavLst>
                                        <p:tav tm="0">
                                          <p:val>
                                            <p:strVal val="#ppt_x"/>
                                          </p:val>
                                        </p:tav>
                                        <p:tav tm="100000">
                                          <p:val>
                                            <p:strVal val="#ppt_x"/>
                                          </p:val>
                                        </p:tav>
                                      </p:tavLst>
                                    </p:anim>
                                    <p:anim calcmode="lin" valueType="num">
                                      <p:cBhvr>
                                        <p:cTn id="32" dur="500" fill="hold"/>
                                        <p:tgtEl>
                                          <p:spTgt spid="121859">
                                            <p:txEl>
                                              <p:pRg st="4" end="4"/>
                                            </p:txEl>
                                          </p:spTgt>
                                        </p:tgtEl>
                                        <p:attrNameLst>
                                          <p:attrName>ppt_y</p:attrName>
                                        </p:attrNameLst>
                                      </p:cBhvr>
                                      <p:tavLst>
                                        <p:tav tm="0">
                                          <p:val>
                                            <p:strVal val="#ppt_y-#ppt_h/2"/>
                                          </p:val>
                                        </p:tav>
                                        <p:tav tm="100000">
                                          <p:val>
                                            <p:strVal val="#ppt_y"/>
                                          </p:val>
                                        </p:tav>
                                      </p:tavLst>
                                    </p:anim>
                                    <p:anim calcmode="lin" valueType="num">
                                      <p:cBhvr>
                                        <p:cTn id="33" dur="500" fill="hold"/>
                                        <p:tgtEl>
                                          <p:spTgt spid="121859">
                                            <p:txEl>
                                              <p:pRg st="4" end="4"/>
                                            </p:txEl>
                                          </p:spTgt>
                                        </p:tgtEl>
                                        <p:attrNameLst>
                                          <p:attrName>ppt_w</p:attrName>
                                        </p:attrNameLst>
                                      </p:cBhvr>
                                      <p:tavLst>
                                        <p:tav tm="0">
                                          <p:val>
                                            <p:strVal val="#ppt_w"/>
                                          </p:val>
                                        </p:tav>
                                        <p:tav tm="100000">
                                          <p:val>
                                            <p:strVal val="#ppt_w"/>
                                          </p:val>
                                        </p:tav>
                                      </p:tavLst>
                                    </p:anim>
                                    <p:anim calcmode="lin" valueType="num">
                                      <p:cBhvr>
                                        <p:cTn id="34" dur="500" fill="hold"/>
                                        <p:tgtEl>
                                          <p:spTgt spid="121859">
                                            <p:txEl>
                                              <p:pRg st="4" end="4"/>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1859" grpId="0" build="p"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US" altLang="en-US" smtClean="0"/>
              <a:t>Technical Complexity Factor</a:t>
            </a:r>
            <a:endParaRPr lang="en-GB" altLang="en-US" smtClean="0"/>
          </a:p>
        </p:txBody>
      </p:sp>
      <p:sp>
        <p:nvSpPr>
          <p:cNvPr id="31747" name="Date Placeholder 3"/>
          <p:cNvSpPr>
            <a:spLocks noGrp="1"/>
          </p:cNvSpPr>
          <p:nvPr>
            <p:ph type="dt" sz="quarter" idx="4294967295"/>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
        <p:nvSpPr>
          <p:cNvPr id="122883" name="Rectangle 3"/>
          <p:cNvSpPr>
            <a:spLocks noGrp="1" noChangeArrowheads="1"/>
          </p:cNvSpPr>
          <p:nvPr>
            <p:ph sz="quarter" idx="1"/>
          </p:nvPr>
        </p:nvSpPr>
        <p:spPr/>
        <p:txBody>
          <a:bodyPr/>
          <a:lstStyle/>
          <a:p>
            <a:pPr lvl="1" eaLnBrk="1" hangingPunct="1"/>
            <a:r>
              <a:rPr lang="en-US" altLang="en-US" sz="1800" dirty="0" smtClean="0"/>
              <a:t>Is the internal processing complex?</a:t>
            </a:r>
          </a:p>
          <a:p>
            <a:pPr lvl="1" eaLnBrk="1" hangingPunct="1"/>
            <a:r>
              <a:rPr lang="en-US" altLang="en-US" sz="1800" dirty="0" smtClean="0"/>
              <a:t>Is the code designed to be reusable?</a:t>
            </a:r>
          </a:p>
          <a:p>
            <a:pPr lvl="1" eaLnBrk="1" hangingPunct="1"/>
            <a:r>
              <a:rPr lang="en-US" altLang="en-US" sz="1800" dirty="0" smtClean="0"/>
              <a:t>Are conversion and installation included in the design?</a:t>
            </a:r>
          </a:p>
          <a:p>
            <a:pPr lvl="1" eaLnBrk="1" hangingPunct="1"/>
            <a:r>
              <a:rPr lang="en-US" altLang="en-US" sz="1800" dirty="0" smtClean="0"/>
              <a:t>Is the system designed for multiple installations in different </a:t>
            </a:r>
            <a:r>
              <a:rPr lang="en-US" altLang="en-US" sz="1800" dirty="0" err="1" smtClean="0"/>
              <a:t>organisations</a:t>
            </a:r>
            <a:r>
              <a:rPr lang="en-US" altLang="en-US" sz="1800" dirty="0" smtClean="0"/>
              <a:t>?</a:t>
            </a:r>
          </a:p>
          <a:p>
            <a:pPr lvl="1" eaLnBrk="1" hangingPunct="1"/>
            <a:r>
              <a:rPr lang="en-US" altLang="en-US" sz="1800" dirty="0" smtClean="0"/>
              <a:t>Is the application designed to facilitate change and ease of use by the user?</a:t>
            </a:r>
          </a:p>
          <a:p>
            <a:pPr eaLnBrk="1" hangingPunct="1"/>
            <a:endParaRPr lang="en-GB" altLang="en-US" sz="1800" dirty="0" smtClean="0"/>
          </a:p>
        </p:txBody>
      </p:sp>
    </p:spTree>
    <p:extLst>
      <p:ext uri="{BB962C8B-B14F-4D97-AF65-F5344CB8AC3E}">
        <p14:creationId xmlns:p14="http://schemas.microsoft.com/office/powerpoint/2010/main" val="3731677232"/>
      </p:ext>
    </p:extLst>
  </p:cSld>
  <p:clrMapOvr>
    <a:masterClrMapping/>
  </p:clrMapOvr>
  <p:transition>
    <p:blinds/>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22883">
                                            <p:txEl>
                                              <p:pRg st="0" end="0"/>
                                            </p:txEl>
                                          </p:spTgt>
                                        </p:tgtEl>
                                        <p:attrNameLst>
                                          <p:attrName>style.visibility</p:attrName>
                                        </p:attrNameLst>
                                      </p:cBhvr>
                                      <p:to>
                                        <p:strVal val="visible"/>
                                      </p:to>
                                    </p:set>
                                    <p:anim calcmode="lin" valueType="num">
                                      <p:cBhvr>
                                        <p:cTn id="7" dur="500" fill="hold"/>
                                        <p:tgtEl>
                                          <p:spTgt spid="122883">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22883">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22883">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22883">
                                            <p:txEl>
                                              <p:pRg st="0" end="0"/>
                                            </p:txEl>
                                          </p:spTgt>
                                        </p:tgtEl>
                                        <p:attrNameLst>
                                          <p:attrName>ppt_h</p:attrName>
                                        </p:attrNameLst>
                                      </p:cBhvr>
                                      <p:tavLst>
                                        <p:tav tm="0">
                                          <p:val>
                                            <p:fltVal val="0"/>
                                          </p:val>
                                        </p:tav>
                                        <p:tav tm="100000">
                                          <p:val>
                                            <p:strVal val="#ppt_h"/>
                                          </p:val>
                                        </p:tav>
                                      </p:tavLst>
                                    </p:anim>
                                  </p:childTnLst>
                                </p:cTn>
                              </p:par>
                              <p:par>
                                <p:cTn id="11" presetID="17" presetClass="entr" presetSubtype="1" fill="hold" grpId="0" nodeType="withEffect">
                                  <p:stCondLst>
                                    <p:cond delay="0"/>
                                  </p:stCondLst>
                                  <p:childTnLst>
                                    <p:set>
                                      <p:cBhvr>
                                        <p:cTn id="12" dur="1" fill="hold">
                                          <p:stCondLst>
                                            <p:cond delay="0"/>
                                          </p:stCondLst>
                                        </p:cTn>
                                        <p:tgtEl>
                                          <p:spTgt spid="122883">
                                            <p:txEl>
                                              <p:pRg st="1" end="1"/>
                                            </p:txEl>
                                          </p:spTgt>
                                        </p:tgtEl>
                                        <p:attrNameLst>
                                          <p:attrName>style.visibility</p:attrName>
                                        </p:attrNameLst>
                                      </p:cBhvr>
                                      <p:to>
                                        <p:strVal val="visible"/>
                                      </p:to>
                                    </p:set>
                                    <p:anim calcmode="lin" valueType="num">
                                      <p:cBhvr>
                                        <p:cTn id="13" dur="500" fill="hold"/>
                                        <p:tgtEl>
                                          <p:spTgt spid="122883">
                                            <p:txEl>
                                              <p:pRg st="1" end="1"/>
                                            </p:txEl>
                                          </p:spTgt>
                                        </p:tgtEl>
                                        <p:attrNameLst>
                                          <p:attrName>ppt_x</p:attrName>
                                        </p:attrNameLst>
                                      </p:cBhvr>
                                      <p:tavLst>
                                        <p:tav tm="0">
                                          <p:val>
                                            <p:strVal val="#ppt_x"/>
                                          </p:val>
                                        </p:tav>
                                        <p:tav tm="100000">
                                          <p:val>
                                            <p:strVal val="#ppt_x"/>
                                          </p:val>
                                        </p:tav>
                                      </p:tavLst>
                                    </p:anim>
                                    <p:anim calcmode="lin" valueType="num">
                                      <p:cBhvr>
                                        <p:cTn id="14" dur="500" fill="hold"/>
                                        <p:tgtEl>
                                          <p:spTgt spid="122883">
                                            <p:txEl>
                                              <p:pRg st="1" end="1"/>
                                            </p:txEl>
                                          </p:spTgt>
                                        </p:tgtEl>
                                        <p:attrNameLst>
                                          <p:attrName>ppt_y</p:attrName>
                                        </p:attrNameLst>
                                      </p:cBhvr>
                                      <p:tavLst>
                                        <p:tav tm="0">
                                          <p:val>
                                            <p:strVal val="#ppt_y-#ppt_h/2"/>
                                          </p:val>
                                        </p:tav>
                                        <p:tav tm="100000">
                                          <p:val>
                                            <p:strVal val="#ppt_y"/>
                                          </p:val>
                                        </p:tav>
                                      </p:tavLst>
                                    </p:anim>
                                    <p:anim calcmode="lin" valueType="num">
                                      <p:cBhvr>
                                        <p:cTn id="15" dur="500" fill="hold"/>
                                        <p:tgtEl>
                                          <p:spTgt spid="122883">
                                            <p:txEl>
                                              <p:pRg st="1" end="1"/>
                                            </p:txEl>
                                          </p:spTgt>
                                        </p:tgtEl>
                                        <p:attrNameLst>
                                          <p:attrName>ppt_w</p:attrName>
                                        </p:attrNameLst>
                                      </p:cBhvr>
                                      <p:tavLst>
                                        <p:tav tm="0">
                                          <p:val>
                                            <p:strVal val="#ppt_w"/>
                                          </p:val>
                                        </p:tav>
                                        <p:tav tm="100000">
                                          <p:val>
                                            <p:strVal val="#ppt_w"/>
                                          </p:val>
                                        </p:tav>
                                      </p:tavLst>
                                    </p:anim>
                                    <p:anim calcmode="lin" valueType="num">
                                      <p:cBhvr>
                                        <p:cTn id="16" dur="500" fill="hold"/>
                                        <p:tgtEl>
                                          <p:spTgt spid="122883">
                                            <p:txEl>
                                              <p:pRg st="1" end="1"/>
                                            </p:txEl>
                                          </p:spTgt>
                                        </p:tgtEl>
                                        <p:attrNameLst>
                                          <p:attrName>ppt_h</p:attrName>
                                        </p:attrNameLst>
                                      </p:cBhvr>
                                      <p:tavLst>
                                        <p:tav tm="0">
                                          <p:val>
                                            <p:fltVal val="0"/>
                                          </p:val>
                                        </p:tav>
                                        <p:tav tm="100000">
                                          <p:val>
                                            <p:strVal val="#ppt_h"/>
                                          </p:val>
                                        </p:tav>
                                      </p:tavLst>
                                    </p:anim>
                                  </p:childTnLst>
                                </p:cTn>
                              </p:par>
                              <p:par>
                                <p:cTn id="17" presetID="17" presetClass="entr" presetSubtype="1" fill="hold" grpId="0" nodeType="withEffect">
                                  <p:stCondLst>
                                    <p:cond delay="0"/>
                                  </p:stCondLst>
                                  <p:childTnLst>
                                    <p:set>
                                      <p:cBhvr>
                                        <p:cTn id="18" dur="1" fill="hold">
                                          <p:stCondLst>
                                            <p:cond delay="0"/>
                                          </p:stCondLst>
                                        </p:cTn>
                                        <p:tgtEl>
                                          <p:spTgt spid="122883">
                                            <p:txEl>
                                              <p:pRg st="2" end="2"/>
                                            </p:txEl>
                                          </p:spTgt>
                                        </p:tgtEl>
                                        <p:attrNameLst>
                                          <p:attrName>style.visibility</p:attrName>
                                        </p:attrNameLst>
                                      </p:cBhvr>
                                      <p:to>
                                        <p:strVal val="visible"/>
                                      </p:to>
                                    </p:set>
                                    <p:anim calcmode="lin" valueType="num">
                                      <p:cBhvr>
                                        <p:cTn id="19" dur="500" fill="hold"/>
                                        <p:tgtEl>
                                          <p:spTgt spid="122883">
                                            <p:txEl>
                                              <p:pRg st="2" end="2"/>
                                            </p:txEl>
                                          </p:spTgt>
                                        </p:tgtEl>
                                        <p:attrNameLst>
                                          <p:attrName>ppt_x</p:attrName>
                                        </p:attrNameLst>
                                      </p:cBhvr>
                                      <p:tavLst>
                                        <p:tav tm="0">
                                          <p:val>
                                            <p:strVal val="#ppt_x"/>
                                          </p:val>
                                        </p:tav>
                                        <p:tav tm="100000">
                                          <p:val>
                                            <p:strVal val="#ppt_x"/>
                                          </p:val>
                                        </p:tav>
                                      </p:tavLst>
                                    </p:anim>
                                    <p:anim calcmode="lin" valueType="num">
                                      <p:cBhvr>
                                        <p:cTn id="20" dur="500" fill="hold"/>
                                        <p:tgtEl>
                                          <p:spTgt spid="122883">
                                            <p:txEl>
                                              <p:pRg st="2" end="2"/>
                                            </p:txEl>
                                          </p:spTgt>
                                        </p:tgtEl>
                                        <p:attrNameLst>
                                          <p:attrName>ppt_y</p:attrName>
                                        </p:attrNameLst>
                                      </p:cBhvr>
                                      <p:tavLst>
                                        <p:tav tm="0">
                                          <p:val>
                                            <p:strVal val="#ppt_y-#ppt_h/2"/>
                                          </p:val>
                                        </p:tav>
                                        <p:tav tm="100000">
                                          <p:val>
                                            <p:strVal val="#ppt_y"/>
                                          </p:val>
                                        </p:tav>
                                      </p:tavLst>
                                    </p:anim>
                                    <p:anim calcmode="lin" valueType="num">
                                      <p:cBhvr>
                                        <p:cTn id="21" dur="500" fill="hold"/>
                                        <p:tgtEl>
                                          <p:spTgt spid="122883">
                                            <p:txEl>
                                              <p:pRg st="2" end="2"/>
                                            </p:txEl>
                                          </p:spTgt>
                                        </p:tgtEl>
                                        <p:attrNameLst>
                                          <p:attrName>ppt_w</p:attrName>
                                        </p:attrNameLst>
                                      </p:cBhvr>
                                      <p:tavLst>
                                        <p:tav tm="0">
                                          <p:val>
                                            <p:strVal val="#ppt_w"/>
                                          </p:val>
                                        </p:tav>
                                        <p:tav tm="100000">
                                          <p:val>
                                            <p:strVal val="#ppt_w"/>
                                          </p:val>
                                        </p:tav>
                                      </p:tavLst>
                                    </p:anim>
                                    <p:anim calcmode="lin" valueType="num">
                                      <p:cBhvr>
                                        <p:cTn id="22" dur="500" fill="hold"/>
                                        <p:tgtEl>
                                          <p:spTgt spid="122883">
                                            <p:txEl>
                                              <p:pRg st="2" end="2"/>
                                            </p:txEl>
                                          </p:spTgt>
                                        </p:tgtEl>
                                        <p:attrNameLst>
                                          <p:attrName>ppt_h</p:attrName>
                                        </p:attrNameLst>
                                      </p:cBhvr>
                                      <p:tavLst>
                                        <p:tav tm="0">
                                          <p:val>
                                            <p:fltVal val="0"/>
                                          </p:val>
                                        </p:tav>
                                        <p:tav tm="100000">
                                          <p:val>
                                            <p:strVal val="#ppt_h"/>
                                          </p:val>
                                        </p:tav>
                                      </p:tavLst>
                                    </p:anim>
                                  </p:childTnLst>
                                </p:cTn>
                              </p:par>
                              <p:par>
                                <p:cTn id="23" presetID="17" presetClass="entr" presetSubtype="1" fill="hold" grpId="0" nodeType="withEffect">
                                  <p:stCondLst>
                                    <p:cond delay="0"/>
                                  </p:stCondLst>
                                  <p:childTnLst>
                                    <p:set>
                                      <p:cBhvr>
                                        <p:cTn id="24" dur="1" fill="hold">
                                          <p:stCondLst>
                                            <p:cond delay="0"/>
                                          </p:stCondLst>
                                        </p:cTn>
                                        <p:tgtEl>
                                          <p:spTgt spid="122883">
                                            <p:txEl>
                                              <p:pRg st="3" end="3"/>
                                            </p:txEl>
                                          </p:spTgt>
                                        </p:tgtEl>
                                        <p:attrNameLst>
                                          <p:attrName>style.visibility</p:attrName>
                                        </p:attrNameLst>
                                      </p:cBhvr>
                                      <p:to>
                                        <p:strVal val="visible"/>
                                      </p:to>
                                    </p:set>
                                    <p:anim calcmode="lin" valueType="num">
                                      <p:cBhvr>
                                        <p:cTn id="25" dur="500" fill="hold"/>
                                        <p:tgtEl>
                                          <p:spTgt spid="122883">
                                            <p:txEl>
                                              <p:pRg st="3" end="3"/>
                                            </p:txEl>
                                          </p:spTgt>
                                        </p:tgtEl>
                                        <p:attrNameLst>
                                          <p:attrName>ppt_x</p:attrName>
                                        </p:attrNameLst>
                                      </p:cBhvr>
                                      <p:tavLst>
                                        <p:tav tm="0">
                                          <p:val>
                                            <p:strVal val="#ppt_x"/>
                                          </p:val>
                                        </p:tav>
                                        <p:tav tm="100000">
                                          <p:val>
                                            <p:strVal val="#ppt_x"/>
                                          </p:val>
                                        </p:tav>
                                      </p:tavLst>
                                    </p:anim>
                                    <p:anim calcmode="lin" valueType="num">
                                      <p:cBhvr>
                                        <p:cTn id="26" dur="500" fill="hold"/>
                                        <p:tgtEl>
                                          <p:spTgt spid="122883">
                                            <p:txEl>
                                              <p:pRg st="3" end="3"/>
                                            </p:txEl>
                                          </p:spTgt>
                                        </p:tgtEl>
                                        <p:attrNameLst>
                                          <p:attrName>ppt_y</p:attrName>
                                        </p:attrNameLst>
                                      </p:cBhvr>
                                      <p:tavLst>
                                        <p:tav tm="0">
                                          <p:val>
                                            <p:strVal val="#ppt_y-#ppt_h/2"/>
                                          </p:val>
                                        </p:tav>
                                        <p:tav tm="100000">
                                          <p:val>
                                            <p:strVal val="#ppt_y"/>
                                          </p:val>
                                        </p:tav>
                                      </p:tavLst>
                                    </p:anim>
                                    <p:anim calcmode="lin" valueType="num">
                                      <p:cBhvr>
                                        <p:cTn id="27" dur="500" fill="hold"/>
                                        <p:tgtEl>
                                          <p:spTgt spid="122883">
                                            <p:txEl>
                                              <p:pRg st="3" end="3"/>
                                            </p:txEl>
                                          </p:spTgt>
                                        </p:tgtEl>
                                        <p:attrNameLst>
                                          <p:attrName>ppt_w</p:attrName>
                                        </p:attrNameLst>
                                      </p:cBhvr>
                                      <p:tavLst>
                                        <p:tav tm="0">
                                          <p:val>
                                            <p:strVal val="#ppt_w"/>
                                          </p:val>
                                        </p:tav>
                                        <p:tav tm="100000">
                                          <p:val>
                                            <p:strVal val="#ppt_w"/>
                                          </p:val>
                                        </p:tav>
                                      </p:tavLst>
                                    </p:anim>
                                    <p:anim calcmode="lin" valueType="num">
                                      <p:cBhvr>
                                        <p:cTn id="28" dur="500" fill="hold"/>
                                        <p:tgtEl>
                                          <p:spTgt spid="122883">
                                            <p:txEl>
                                              <p:pRg st="3" end="3"/>
                                            </p:txEl>
                                          </p:spTgt>
                                        </p:tgtEl>
                                        <p:attrNameLst>
                                          <p:attrName>ppt_h</p:attrName>
                                        </p:attrNameLst>
                                      </p:cBhvr>
                                      <p:tavLst>
                                        <p:tav tm="0">
                                          <p:val>
                                            <p:fltVal val="0"/>
                                          </p:val>
                                        </p:tav>
                                        <p:tav tm="100000">
                                          <p:val>
                                            <p:strVal val="#ppt_h"/>
                                          </p:val>
                                        </p:tav>
                                      </p:tavLst>
                                    </p:anim>
                                  </p:childTnLst>
                                </p:cTn>
                              </p:par>
                              <p:par>
                                <p:cTn id="29" presetID="17" presetClass="entr" presetSubtype="1" fill="hold" grpId="0" nodeType="withEffect">
                                  <p:stCondLst>
                                    <p:cond delay="0"/>
                                  </p:stCondLst>
                                  <p:childTnLst>
                                    <p:set>
                                      <p:cBhvr>
                                        <p:cTn id="30" dur="1" fill="hold">
                                          <p:stCondLst>
                                            <p:cond delay="0"/>
                                          </p:stCondLst>
                                        </p:cTn>
                                        <p:tgtEl>
                                          <p:spTgt spid="122883">
                                            <p:txEl>
                                              <p:pRg st="4" end="4"/>
                                            </p:txEl>
                                          </p:spTgt>
                                        </p:tgtEl>
                                        <p:attrNameLst>
                                          <p:attrName>style.visibility</p:attrName>
                                        </p:attrNameLst>
                                      </p:cBhvr>
                                      <p:to>
                                        <p:strVal val="visible"/>
                                      </p:to>
                                    </p:set>
                                    <p:anim calcmode="lin" valueType="num">
                                      <p:cBhvr>
                                        <p:cTn id="31" dur="500" fill="hold"/>
                                        <p:tgtEl>
                                          <p:spTgt spid="122883">
                                            <p:txEl>
                                              <p:pRg st="4" end="4"/>
                                            </p:txEl>
                                          </p:spTgt>
                                        </p:tgtEl>
                                        <p:attrNameLst>
                                          <p:attrName>ppt_x</p:attrName>
                                        </p:attrNameLst>
                                      </p:cBhvr>
                                      <p:tavLst>
                                        <p:tav tm="0">
                                          <p:val>
                                            <p:strVal val="#ppt_x"/>
                                          </p:val>
                                        </p:tav>
                                        <p:tav tm="100000">
                                          <p:val>
                                            <p:strVal val="#ppt_x"/>
                                          </p:val>
                                        </p:tav>
                                      </p:tavLst>
                                    </p:anim>
                                    <p:anim calcmode="lin" valueType="num">
                                      <p:cBhvr>
                                        <p:cTn id="32" dur="500" fill="hold"/>
                                        <p:tgtEl>
                                          <p:spTgt spid="122883">
                                            <p:txEl>
                                              <p:pRg st="4" end="4"/>
                                            </p:txEl>
                                          </p:spTgt>
                                        </p:tgtEl>
                                        <p:attrNameLst>
                                          <p:attrName>ppt_y</p:attrName>
                                        </p:attrNameLst>
                                      </p:cBhvr>
                                      <p:tavLst>
                                        <p:tav tm="0">
                                          <p:val>
                                            <p:strVal val="#ppt_y-#ppt_h/2"/>
                                          </p:val>
                                        </p:tav>
                                        <p:tav tm="100000">
                                          <p:val>
                                            <p:strVal val="#ppt_y"/>
                                          </p:val>
                                        </p:tav>
                                      </p:tavLst>
                                    </p:anim>
                                    <p:anim calcmode="lin" valueType="num">
                                      <p:cBhvr>
                                        <p:cTn id="33" dur="500" fill="hold"/>
                                        <p:tgtEl>
                                          <p:spTgt spid="122883">
                                            <p:txEl>
                                              <p:pRg st="4" end="4"/>
                                            </p:txEl>
                                          </p:spTgt>
                                        </p:tgtEl>
                                        <p:attrNameLst>
                                          <p:attrName>ppt_w</p:attrName>
                                        </p:attrNameLst>
                                      </p:cBhvr>
                                      <p:tavLst>
                                        <p:tav tm="0">
                                          <p:val>
                                            <p:strVal val="#ppt_w"/>
                                          </p:val>
                                        </p:tav>
                                        <p:tav tm="100000">
                                          <p:val>
                                            <p:strVal val="#ppt_w"/>
                                          </p:val>
                                        </p:tav>
                                      </p:tavLst>
                                    </p:anim>
                                    <p:anim calcmode="lin" valueType="num">
                                      <p:cBhvr>
                                        <p:cTn id="34" dur="500" fill="hold"/>
                                        <p:tgtEl>
                                          <p:spTgt spid="122883">
                                            <p:txEl>
                                              <p:pRg st="4" end="4"/>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883" grpId="0" build="p"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US" altLang="en-US" smtClean="0"/>
              <a:t>Technical Complexity Factor</a:t>
            </a:r>
            <a:endParaRPr lang="en-GB" altLang="en-US" smtClean="0"/>
          </a:p>
        </p:txBody>
      </p:sp>
      <p:sp>
        <p:nvSpPr>
          <p:cNvPr id="32771" name="Date Placeholder 3"/>
          <p:cNvSpPr>
            <a:spLocks noGrp="1"/>
          </p:cNvSpPr>
          <p:nvPr>
            <p:ph type="dt" sz="quarter" idx="4294967295"/>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
        <p:nvSpPr>
          <p:cNvPr id="123907" name="Rectangle 3"/>
          <p:cNvSpPr>
            <a:spLocks noGrp="1" noChangeArrowheads="1"/>
          </p:cNvSpPr>
          <p:nvPr>
            <p:ph sz="quarter" idx="1"/>
          </p:nvPr>
        </p:nvSpPr>
        <p:spPr/>
        <p:txBody>
          <a:bodyPr/>
          <a:lstStyle/>
          <a:p>
            <a:pPr eaLnBrk="1" hangingPunct="1"/>
            <a:r>
              <a:rPr lang="en-US" altLang="en-US" sz="2800" smtClean="0"/>
              <a:t>TCF = 0.65 + (0.01 </a:t>
            </a:r>
            <a:r>
              <a:rPr lang="en-US" altLang="en-US" sz="2800" smtClean="0">
                <a:sym typeface="Symbol" pitchFamily="18" charset="2"/>
              </a:rPr>
              <a:t> Σ F</a:t>
            </a:r>
            <a:r>
              <a:rPr lang="en-US" altLang="en-US" sz="2800" baseline="-25000" smtClean="0">
                <a:sym typeface="Symbol" pitchFamily="18" charset="2"/>
              </a:rPr>
              <a:t>i</a:t>
            </a:r>
            <a:r>
              <a:rPr lang="en-US" altLang="en-US" sz="2800" smtClean="0">
                <a:sym typeface="Symbol" pitchFamily="18" charset="2"/>
              </a:rPr>
              <a:t>)</a:t>
            </a:r>
          </a:p>
          <a:p>
            <a:pPr eaLnBrk="1" hangingPunct="1"/>
            <a:r>
              <a:rPr lang="en-US" altLang="en-US" sz="2800" smtClean="0">
                <a:sym typeface="Symbol" pitchFamily="18" charset="2"/>
              </a:rPr>
              <a:t>E.g. if it is essential that the system provides good performance, and a fairly complex form of data processing will be required with an equally complex level of internal processing, we would compute TCF as:</a:t>
            </a:r>
          </a:p>
          <a:p>
            <a:pPr eaLnBrk="1" hangingPunct="1">
              <a:buFont typeface="Wingdings" pitchFamily="2" charset="2"/>
              <a:buNone/>
            </a:pPr>
            <a:endParaRPr lang="en-US" altLang="en-US" sz="1600" smtClean="0">
              <a:sym typeface="Symbol" pitchFamily="18" charset="2"/>
            </a:endParaRPr>
          </a:p>
          <a:p>
            <a:pPr eaLnBrk="1" hangingPunct="1">
              <a:buFont typeface="Wingdings" pitchFamily="2" charset="2"/>
              <a:buNone/>
            </a:pPr>
            <a:r>
              <a:rPr lang="en-US" altLang="en-US" sz="2800" smtClean="0"/>
              <a:t>            TCF = 0.65+(0.01</a:t>
            </a:r>
            <a:r>
              <a:rPr lang="en-US" altLang="en-US" sz="2800" smtClean="0">
                <a:sym typeface="Symbol" pitchFamily="18" charset="2"/>
              </a:rPr>
              <a:t>(5+4+4)) = 0.78</a:t>
            </a:r>
            <a:endParaRPr lang="en-US" altLang="en-US" sz="2800" smtClean="0"/>
          </a:p>
          <a:p>
            <a:pPr eaLnBrk="1" hangingPunct="1"/>
            <a:endParaRPr lang="en-GB" altLang="en-US" sz="2800" smtClean="0"/>
          </a:p>
        </p:txBody>
      </p:sp>
    </p:spTree>
    <p:extLst>
      <p:ext uri="{BB962C8B-B14F-4D97-AF65-F5344CB8AC3E}">
        <p14:creationId xmlns:p14="http://schemas.microsoft.com/office/powerpoint/2010/main" val="209312837"/>
      </p:ext>
    </p:extLst>
  </p:cSld>
  <p:clrMapOvr>
    <a:masterClrMapping/>
  </p:clrMapOvr>
  <p:transition>
    <p:blinds/>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23907">
                                            <p:txEl>
                                              <p:pRg st="0" end="0"/>
                                            </p:txEl>
                                          </p:spTgt>
                                        </p:tgtEl>
                                        <p:attrNameLst>
                                          <p:attrName>style.visibility</p:attrName>
                                        </p:attrNameLst>
                                      </p:cBhvr>
                                      <p:to>
                                        <p:strVal val="visible"/>
                                      </p:to>
                                    </p:set>
                                    <p:anim calcmode="lin" valueType="num">
                                      <p:cBhvr>
                                        <p:cTn id="7" dur="500" fill="hold"/>
                                        <p:tgtEl>
                                          <p:spTgt spid="123907">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23907">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23907">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23907">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7" presetClass="entr" presetSubtype="1" fill="hold" grpId="0" nodeType="clickEffect">
                                  <p:stCondLst>
                                    <p:cond delay="0"/>
                                  </p:stCondLst>
                                  <p:childTnLst>
                                    <p:set>
                                      <p:cBhvr>
                                        <p:cTn id="14" dur="1" fill="hold">
                                          <p:stCondLst>
                                            <p:cond delay="0"/>
                                          </p:stCondLst>
                                        </p:cTn>
                                        <p:tgtEl>
                                          <p:spTgt spid="123907">
                                            <p:txEl>
                                              <p:pRg st="1" end="1"/>
                                            </p:txEl>
                                          </p:spTgt>
                                        </p:tgtEl>
                                        <p:attrNameLst>
                                          <p:attrName>style.visibility</p:attrName>
                                        </p:attrNameLst>
                                      </p:cBhvr>
                                      <p:to>
                                        <p:strVal val="visible"/>
                                      </p:to>
                                    </p:set>
                                    <p:anim calcmode="lin" valueType="num">
                                      <p:cBhvr>
                                        <p:cTn id="15" dur="500" fill="hold"/>
                                        <p:tgtEl>
                                          <p:spTgt spid="123907">
                                            <p:txEl>
                                              <p:pRg st="1" end="1"/>
                                            </p:txEl>
                                          </p:spTgt>
                                        </p:tgtEl>
                                        <p:attrNameLst>
                                          <p:attrName>ppt_x</p:attrName>
                                        </p:attrNameLst>
                                      </p:cBhvr>
                                      <p:tavLst>
                                        <p:tav tm="0">
                                          <p:val>
                                            <p:strVal val="#ppt_x"/>
                                          </p:val>
                                        </p:tav>
                                        <p:tav tm="100000">
                                          <p:val>
                                            <p:strVal val="#ppt_x"/>
                                          </p:val>
                                        </p:tav>
                                      </p:tavLst>
                                    </p:anim>
                                    <p:anim calcmode="lin" valueType="num">
                                      <p:cBhvr>
                                        <p:cTn id="16" dur="500" fill="hold"/>
                                        <p:tgtEl>
                                          <p:spTgt spid="123907">
                                            <p:txEl>
                                              <p:pRg st="1" end="1"/>
                                            </p:txEl>
                                          </p:spTgt>
                                        </p:tgtEl>
                                        <p:attrNameLst>
                                          <p:attrName>ppt_y</p:attrName>
                                        </p:attrNameLst>
                                      </p:cBhvr>
                                      <p:tavLst>
                                        <p:tav tm="0">
                                          <p:val>
                                            <p:strVal val="#ppt_y-#ppt_h/2"/>
                                          </p:val>
                                        </p:tav>
                                        <p:tav tm="100000">
                                          <p:val>
                                            <p:strVal val="#ppt_y"/>
                                          </p:val>
                                        </p:tav>
                                      </p:tavLst>
                                    </p:anim>
                                    <p:anim calcmode="lin" valueType="num">
                                      <p:cBhvr>
                                        <p:cTn id="17" dur="500" fill="hold"/>
                                        <p:tgtEl>
                                          <p:spTgt spid="123907">
                                            <p:txEl>
                                              <p:pRg st="1" end="1"/>
                                            </p:txEl>
                                          </p:spTgt>
                                        </p:tgtEl>
                                        <p:attrNameLst>
                                          <p:attrName>ppt_w</p:attrName>
                                        </p:attrNameLst>
                                      </p:cBhvr>
                                      <p:tavLst>
                                        <p:tav tm="0">
                                          <p:val>
                                            <p:strVal val="#ppt_w"/>
                                          </p:val>
                                        </p:tav>
                                        <p:tav tm="100000">
                                          <p:val>
                                            <p:strVal val="#ppt_w"/>
                                          </p:val>
                                        </p:tav>
                                      </p:tavLst>
                                    </p:anim>
                                    <p:anim calcmode="lin" valueType="num">
                                      <p:cBhvr>
                                        <p:cTn id="18" dur="500" fill="hold"/>
                                        <p:tgtEl>
                                          <p:spTgt spid="123907">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17" presetClass="entr" presetSubtype="1" fill="hold" grpId="0" nodeType="clickEffect">
                                  <p:stCondLst>
                                    <p:cond delay="0"/>
                                  </p:stCondLst>
                                  <p:childTnLst>
                                    <p:set>
                                      <p:cBhvr>
                                        <p:cTn id="22" dur="1" fill="hold">
                                          <p:stCondLst>
                                            <p:cond delay="0"/>
                                          </p:stCondLst>
                                        </p:cTn>
                                        <p:tgtEl>
                                          <p:spTgt spid="123907">
                                            <p:txEl>
                                              <p:pRg st="3" end="3"/>
                                            </p:txEl>
                                          </p:spTgt>
                                        </p:tgtEl>
                                        <p:attrNameLst>
                                          <p:attrName>style.visibility</p:attrName>
                                        </p:attrNameLst>
                                      </p:cBhvr>
                                      <p:to>
                                        <p:strVal val="visible"/>
                                      </p:to>
                                    </p:set>
                                    <p:anim calcmode="lin" valueType="num">
                                      <p:cBhvr>
                                        <p:cTn id="23" dur="500" fill="hold"/>
                                        <p:tgtEl>
                                          <p:spTgt spid="123907">
                                            <p:txEl>
                                              <p:pRg st="3" end="3"/>
                                            </p:txEl>
                                          </p:spTgt>
                                        </p:tgtEl>
                                        <p:attrNameLst>
                                          <p:attrName>ppt_x</p:attrName>
                                        </p:attrNameLst>
                                      </p:cBhvr>
                                      <p:tavLst>
                                        <p:tav tm="0">
                                          <p:val>
                                            <p:strVal val="#ppt_x"/>
                                          </p:val>
                                        </p:tav>
                                        <p:tav tm="100000">
                                          <p:val>
                                            <p:strVal val="#ppt_x"/>
                                          </p:val>
                                        </p:tav>
                                      </p:tavLst>
                                    </p:anim>
                                    <p:anim calcmode="lin" valueType="num">
                                      <p:cBhvr>
                                        <p:cTn id="24" dur="500" fill="hold"/>
                                        <p:tgtEl>
                                          <p:spTgt spid="123907">
                                            <p:txEl>
                                              <p:pRg st="3" end="3"/>
                                            </p:txEl>
                                          </p:spTgt>
                                        </p:tgtEl>
                                        <p:attrNameLst>
                                          <p:attrName>ppt_y</p:attrName>
                                        </p:attrNameLst>
                                      </p:cBhvr>
                                      <p:tavLst>
                                        <p:tav tm="0">
                                          <p:val>
                                            <p:strVal val="#ppt_y-#ppt_h/2"/>
                                          </p:val>
                                        </p:tav>
                                        <p:tav tm="100000">
                                          <p:val>
                                            <p:strVal val="#ppt_y"/>
                                          </p:val>
                                        </p:tav>
                                      </p:tavLst>
                                    </p:anim>
                                    <p:anim calcmode="lin" valueType="num">
                                      <p:cBhvr>
                                        <p:cTn id="25" dur="500" fill="hold"/>
                                        <p:tgtEl>
                                          <p:spTgt spid="123907">
                                            <p:txEl>
                                              <p:pRg st="3" end="3"/>
                                            </p:txEl>
                                          </p:spTgt>
                                        </p:tgtEl>
                                        <p:attrNameLst>
                                          <p:attrName>ppt_w</p:attrName>
                                        </p:attrNameLst>
                                      </p:cBhvr>
                                      <p:tavLst>
                                        <p:tav tm="0">
                                          <p:val>
                                            <p:strVal val="#ppt_w"/>
                                          </p:val>
                                        </p:tav>
                                        <p:tav tm="100000">
                                          <p:val>
                                            <p:strVal val="#ppt_w"/>
                                          </p:val>
                                        </p:tav>
                                      </p:tavLst>
                                    </p:anim>
                                    <p:anim calcmode="lin" valueType="num">
                                      <p:cBhvr>
                                        <p:cTn id="26" dur="500" fill="hold"/>
                                        <p:tgtEl>
                                          <p:spTgt spid="123907">
                                            <p:txEl>
                                              <p:pRg st="3" end="3"/>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907" grpId="0" build="p"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US" altLang="en-US" smtClean="0"/>
              <a:t>Final FP Value</a:t>
            </a:r>
            <a:endParaRPr lang="en-GB" altLang="en-US" smtClean="0"/>
          </a:p>
        </p:txBody>
      </p:sp>
      <p:sp>
        <p:nvSpPr>
          <p:cNvPr id="33795" name="Date Placeholder 3"/>
          <p:cNvSpPr>
            <a:spLocks noGrp="1"/>
          </p:cNvSpPr>
          <p:nvPr>
            <p:ph type="dt" sz="quarter" idx="4294967295"/>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
        <p:nvSpPr>
          <p:cNvPr id="124931" name="Rectangle 3"/>
          <p:cNvSpPr>
            <a:spLocks noGrp="1" noChangeArrowheads="1"/>
          </p:cNvSpPr>
          <p:nvPr>
            <p:ph sz="quarter" idx="1"/>
          </p:nvPr>
        </p:nvSpPr>
        <p:spPr/>
        <p:txBody>
          <a:bodyPr/>
          <a:lstStyle/>
          <a:p>
            <a:pPr eaLnBrk="1" hangingPunct="1"/>
            <a:r>
              <a:rPr lang="en-US" altLang="en-US" sz="2400" smtClean="0"/>
              <a:t>We can now compute the final FP value</a:t>
            </a:r>
          </a:p>
          <a:p>
            <a:pPr eaLnBrk="1" hangingPunct="1">
              <a:buFont typeface="Wingdings" pitchFamily="2" charset="2"/>
              <a:buNone/>
            </a:pPr>
            <a:endParaRPr lang="en-US" altLang="en-US" sz="2000" smtClean="0"/>
          </a:p>
          <a:p>
            <a:pPr eaLnBrk="1" hangingPunct="1">
              <a:buFont typeface="Wingdings" pitchFamily="2" charset="2"/>
              <a:buNone/>
            </a:pPr>
            <a:r>
              <a:rPr lang="en-US" altLang="en-US" sz="2400" smtClean="0"/>
              <a:t>               FP = 46 </a:t>
            </a:r>
            <a:r>
              <a:rPr lang="en-US" altLang="en-US" sz="2400" smtClean="0">
                <a:sym typeface="Symbol" pitchFamily="18" charset="2"/>
              </a:rPr>
              <a:t> 0.78 = 35.9</a:t>
            </a:r>
          </a:p>
          <a:p>
            <a:pPr eaLnBrk="1" hangingPunct="1"/>
            <a:endParaRPr lang="en-GB" altLang="en-US" sz="2400" smtClean="0"/>
          </a:p>
        </p:txBody>
      </p:sp>
    </p:spTree>
    <p:extLst>
      <p:ext uri="{BB962C8B-B14F-4D97-AF65-F5344CB8AC3E}">
        <p14:creationId xmlns:p14="http://schemas.microsoft.com/office/powerpoint/2010/main" val="357564053"/>
      </p:ext>
    </p:extLst>
  </p:cSld>
  <p:clrMapOvr>
    <a:masterClrMapping/>
  </p:clrMapOvr>
  <p:transition>
    <p:blinds/>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24931">
                                            <p:txEl>
                                              <p:pRg st="0" end="0"/>
                                            </p:txEl>
                                          </p:spTgt>
                                        </p:tgtEl>
                                        <p:attrNameLst>
                                          <p:attrName>style.visibility</p:attrName>
                                        </p:attrNameLst>
                                      </p:cBhvr>
                                      <p:to>
                                        <p:strVal val="visible"/>
                                      </p:to>
                                    </p:set>
                                    <p:anim calcmode="lin" valueType="num">
                                      <p:cBhvr>
                                        <p:cTn id="7" dur="500" fill="hold"/>
                                        <p:tgtEl>
                                          <p:spTgt spid="124931">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24931">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24931">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24931">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7" presetClass="entr" presetSubtype="1" fill="hold" grpId="0" nodeType="clickEffect">
                                  <p:stCondLst>
                                    <p:cond delay="0"/>
                                  </p:stCondLst>
                                  <p:childTnLst>
                                    <p:set>
                                      <p:cBhvr>
                                        <p:cTn id="14" dur="1" fill="hold">
                                          <p:stCondLst>
                                            <p:cond delay="0"/>
                                          </p:stCondLst>
                                        </p:cTn>
                                        <p:tgtEl>
                                          <p:spTgt spid="124931">
                                            <p:txEl>
                                              <p:pRg st="2" end="2"/>
                                            </p:txEl>
                                          </p:spTgt>
                                        </p:tgtEl>
                                        <p:attrNameLst>
                                          <p:attrName>style.visibility</p:attrName>
                                        </p:attrNameLst>
                                      </p:cBhvr>
                                      <p:to>
                                        <p:strVal val="visible"/>
                                      </p:to>
                                    </p:set>
                                    <p:anim calcmode="lin" valueType="num">
                                      <p:cBhvr>
                                        <p:cTn id="15" dur="500" fill="hold"/>
                                        <p:tgtEl>
                                          <p:spTgt spid="124931">
                                            <p:txEl>
                                              <p:pRg st="2" end="2"/>
                                            </p:txEl>
                                          </p:spTgt>
                                        </p:tgtEl>
                                        <p:attrNameLst>
                                          <p:attrName>ppt_x</p:attrName>
                                        </p:attrNameLst>
                                      </p:cBhvr>
                                      <p:tavLst>
                                        <p:tav tm="0">
                                          <p:val>
                                            <p:strVal val="#ppt_x"/>
                                          </p:val>
                                        </p:tav>
                                        <p:tav tm="100000">
                                          <p:val>
                                            <p:strVal val="#ppt_x"/>
                                          </p:val>
                                        </p:tav>
                                      </p:tavLst>
                                    </p:anim>
                                    <p:anim calcmode="lin" valueType="num">
                                      <p:cBhvr>
                                        <p:cTn id="16" dur="500" fill="hold"/>
                                        <p:tgtEl>
                                          <p:spTgt spid="124931">
                                            <p:txEl>
                                              <p:pRg st="2" end="2"/>
                                            </p:txEl>
                                          </p:spTgt>
                                        </p:tgtEl>
                                        <p:attrNameLst>
                                          <p:attrName>ppt_y</p:attrName>
                                        </p:attrNameLst>
                                      </p:cBhvr>
                                      <p:tavLst>
                                        <p:tav tm="0">
                                          <p:val>
                                            <p:strVal val="#ppt_y-#ppt_h/2"/>
                                          </p:val>
                                        </p:tav>
                                        <p:tav tm="100000">
                                          <p:val>
                                            <p:strVal val="#ppt_y"/>
                                          </p:val>
                                        </p:tav>
                                      </p:tavLst>
                                    </p:anim>
                                    <p:anim calcmode="lin" valueType="num">
                                      <p:cBhvr>
                                        <p:cTn id="17" dur="500" fill="hold"/>
                                        <p:tgtEl>
                                          <p:spTgt spid="124931">
                                            <p:txEl>
                                              <p:pRg st="2" end="2"/>
                                            </p:txEl>
                                          </p:spTgt>
                                        </p:tgtEl>
                                        <p:attrNameLst>
                                          <p:attrName>ppt_w</p:attrName>
                                        </p:attrNameLst>
                                      </p:cBhvr>
                                      <p:tavLst>
                                        <p:tav tm="0">
                                          <p:val>
                                            <p:strVal val="#ppt_w"/>
                                          </p:val>
                                        </p:tav>
                                        <p:tav tm="100000">
                                          <p:val>
                                            <p:strVal val="#ppt_w"/>
                                          </p:val>
                                        </p:tav>
                                      </p:tavLst>
                                    </p:anim>
                                    <p:anim calcmode="lin" valueType="num">
                                      <p:cBhvr>
                                        <p:cTn id="18" dur="500" fill="hold"/>
                                        <p:tgtEl>
                                          <p:spTgt spid="124931">
                                            <p:txEl>
                                              <p:pRg st="2" end="2"/>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1" grpId="0" build="p"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US" altLang="en-US" smtClean="0"/>
              <a:t>Function Point Analysis</a:t>
            </a:r>
            <a:endParaRPr lang="en-GB" altLang="en-US" smtClean="0"/>
          </a:p>
        </p:txBody>
      </p:sp>
      <p:sp>
        <p:nvSpPr>
          <p:cNvPr id="34819" name="Date Placeholder 3"/>
          <p:cNvSpPr>
            <a:spLocks noGrp="1"/>
          </p:cNvSpPr>
          <p:nvPr>
            <p:ph type="dt" sz="quarter" idx="4294967295"/>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
        <p:nvSpPr>
          <p:cNvPr id="125955" name="Rectangle 3"/>
          <p:cNvSpPr>
            <a:spLocks noGrp="1" noChangeArrowheads="1"/>
          </p:cNvSpPr>
          <p:nvPr>
            <p:ph sz="quarter" idx="1"/>
          </p:nvPr>
        </p:nvSpPr>
        <p:spPr/>
        <p:txBody>
          <a:bodyPr/>
          <a:lstStyle/>
          <a:p>
            <a:pPr eaLnBrk="1" hangingPunct="1"/>
            <a:r>
              <a:rPr lang="en-US" altLang="en-US" sz="2800" smtClean="0"/>
              <a:t>FPs have many critics</a:t>
            </a:r>
          </a:p>
          <a:p>
            <a:pPr lvl="1" eaLnBrk="1" hangingPunct="1"/>
            <a:r>
              <a:rPr lang="en-US" altLang="en-US" smtClean="0"/>
              <a:t>they are subjective are thus hard to compare</a:t>
            </a:r>
          </a:p>
          <a:p>
            <a:pPr lvl="1" eaLnBrk="1" hangingPunct="1"/>
            <a:r>
              <a:rPr lang="en-US" altLang="en-US" smtClean="0"/>
              <a:t>double counting</a:t>
            </a:r>
          </a:p>
          <a:p>
            <a:pPr lvl="1" eaLnBrk="1" hangingPunct="1"/>
            <a:r>
              <a:rPr lang="en-US" altLang="en-US" smtClean="0"/>
              <a:t>counter-intuitive values</a:t>
            </a:r>
          </a:p>
          <a:p>
            <a:pPr eaLnBrk="1" hangingPunct="1"/>
            <a:r>
              <a:rPr lang="en-US" altLang="en-US" sz="2800" smtClean="0"/>
              <a:t>They must be re-calibrated for each new environment</a:t>
            </a:r>
          </a:p>
          <a:p>
            <a:pPr eaLnBrk="1" hangingPunct="1"/>
            <a:r>
              <a:rPr lang="en-US" altLang="en-US" sz="2800" smtClean="0"/>
              <a:t>But, FPs are at the heart of the most popular software estimation method (COCOMO)</a:t>
            </a:r>
          </a:p>
          <a:p>
            <a:pPr eaLnBrk="1" hangingPunct="1"/>
            <a:endParaRPr lang="en-GB" altLang="en-US" sz="2800" smtClean="0"/>
          </a:p>
        </p:txBody>
      </p:sp>
    </p:spTree>
    <p:extLst>
      <p:ext uri="{BB962C8B-B14F-4D97-AF65-F5344CB8AC3E}">
        <p14:creationId xmlns:p14="http://schemas.microsoft.com/office/powerpoint/2010/main" val="1026606048"/>
      </p:ext>
    </p:extLst>
  </p:cSld>
  <p:clrMapOvr>
    <a:masterClrMapping/>
  </p:clrMapOvr>
  <p:transition>
    <p:blinds/>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25955">
                                            <p:txEl>
                                              <p:pRg st="0" end="0"/>
                                            </p:txEl>
                                          </p:spTgt>
                                        </p:tgtEl>
                                        <p:attrNameLst>
                                          <p:attrName>style.visibility</p:attrName>
                                        </p:attrNameLst>
                                      </p:cBhvr>
                                      <p:to>
                                        <p:strVal val="visible"/>
                                      </p:to>
                                    </p:set>
                                    <p:anim calcmode="lin" valueType="num">
                                      <p:cBhvr>
                                        <p:cTn id="7" dur="500" fill="hold"/>
                                        <p:tgtEl>
                                          <p:spTgt spid="125955">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25955">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25955">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25955">
                                            <p:txEl>
                                              <p:pRg st="0" end="0"/>
                                            </p:txEl>
                                          </p:spTgt>
                                        </p:tgtEl>
                                        <p:attrNameLst>
                                          <p:attrName>ppt_h</p:attrName>
                                        </p:attrNameLst>
                                      </p:cBhvr>
                                      <p:tavLst>
                                        <p:tav tm="0">
                                          <p:val>
                                            <p:fltVal val="0"/>
                                          </p:val>
                                        </p:tav>
                                        <p:tav tm="100000">
                                          <p:val>
                                            <p:strVal val="#ppt_h"/>
                                          </p:val>
                                        </p:tav>
                                      </p:tavLst>
                                    </p:anim>
                                  </p:childTnLst>
                                </p:cTn>
                              </p:par>
                              <p:par>
                                <p:cTn id="11" presetID="17" presetClass="entr" presetSubtype="1" fill="hold" grpId="0" nodeType="withEffect">
                                  <p:stCondLst>
                                    <p:cond delay="0"/>
                                  </p:stCondLst>
                                  <p:childTnLst>
                                    <p:set>
                                      <p:cBhvr>
                                        <p:cTn id="12" dur="1" fill="hold">
                                          <p:stCondLst>
                                            <p:cond delay="0"/>
                                          </p:stCondLst>
                                        </p:cTn>
                                        <p:tgtEl>
                                          <p:spTgt spid="125955">
                                            <p:txEl>
                                              <p:pRg st="1" end="1"/>
                                            </p:txEl>
                                          </p:spTgt>
                                        </p:tgtEl>
                                        <p:attrNameLst>
                                          <p:attrName>style.visibility</p:attrName>
                                        </p:attrNameLst>
                                      </p:cBhvr>
                                      <p:to>
                                        <p:strVal val="visible"/>
                                      </p:to>
                                    </p:set>
                                    <p:anim calcmode="lin" valueType="num">
                                      <p:cBhvr>
                                        <p:cTn id="13" dur="500" fill="hold"/>
                                        <p:tgtEl>
                                          <p:spTgt spid="125955">
                                            <p:txEl>
                                              <p:pRg st="1" end="1"/>
                                            </p:txEl>
                                          </p:spTgt>
                                        </p:tgtEl>
                                        <p:attrNameLst>
                                          <p:attrName>ppt_x</p:attrName>
                                        </p:attrNameLst>
                                      </p:cBhvr>
                                      <p:tavLst>
                                        <p:tav tm="0">
                                          <p:val>
                                            <p:strVal val="#ppt_x"/>
                                          </p:val>
                                        </p:tav>
                                        <p:tav tm="100000">
                                          <p:val>
                                            <p:strVal val="#ppt_x"/>
                                          </p:val>
                                        </p:tav>
                                      </p:tavLst>
                                    </p:anim>
                                    <p:anim calcmode="lin" valueType="num">
                                      <p:cBhvr>
                                        <p:cTn id="14" dur="500" fill="hold"/>
                                        <p:tgtEl>
                                          <p:spTgt spid="125955">
                                            <p:txEl>
                                              <p:pRg st="1" end="1"/>
                                            </p:txEl>
                                          </p:spTgt>
                                        </p:tgtEl>
                                        <p:attrNameLst>
                                          <p:attrName>ppt_y</p:attrName>
                                        </p:attrNameLst>
                                      </p:cBhvr>
                                      <p:tavLst>
                                        <p:tav tm="0">
                                          <p:val>
                                            <p:strVal val="#ppt_y-#ppt_h/2"/>
                                          </p:val>
                                        </p:tav>
                                        <p:tav tm="100000">
                                          <p:val>
                                            <p:strVal val="#ppt_y"/>
                                          </p:val>
                                        </p:tav>
                                      </p:tavLst>
                                    </p:anim>
                                    <p:anim calcmode="lin" valueType="num">
                                      <p:cBhvr>
                                        <p:cTn id="15" dur="500" fill="hold"/>
                                        <p:tgtEl>
                                          <p:spTgt spid="125955">
                                            <p:txEl>
                                              <p:pRg st="1" end="1"/>
                                            </p:txEl>
                                          </p:spTgt>
                                        </p:tgtEl>
                                        <p:attrNameLst>
                                          <p:attrName>ppt_w</p:attrName>
                                        </p:attrNameLst>
                                      </p:cBhvr>
                                      <p:tavLst>
                                        <p:tav tm="0">
                                          <p:val>
                                            <p:strVal val="#ppt_w"/>
                                          </p:val>
                                        </p:tav>
                                        <p:tav tm="100000">
                                          <p:val>
                                            <p:strVal val="#ppt_w"/>
                                          </p:val>
                                        </p:tav>
                                      </p:tavLst>
                                    </p:anim>
                                    <p:anim calcmode="lin" valueType="num">
                                      <p:cBhvr>
                                        <p:cTn id="16" dur="500" fill="hold"/>
                                        <p:tgtEl>
                                          <p:spTgt spid="125955">
                                            <p:txEl>
                                              <p:pRg st="1" end="1"/>
                                            </p:txEl>
                                          </p:spTgt>
                                        </p:tgtEl>
                                        <p:attrNameLst>
                                          <p:attrName>ppt_h</p:attrName>
                                        </p:attrNameLst>
                                      </p:cBhvr>
                                      <p:tavLst>
                                        <p:tav tm="0">
                                          <p:val>
                                            <p:fltVal val="0"/>
                                          </p:val>
                                        </p:tav>
                                        <p:tav tm="100000">
                                          <p:val>
                                            <p:strVal val="#ppt_h"/>
                                          </p:val>
                                        </p:tav>
                                      </p:tavLst>
                                    </p:anim>
                                  </p:childTnLst>
                                </p:cTn>
                              </p:par>
                              <p:par>
                                <p:cTn id="17" presetID="17" presetClass="entr" presetSubtype="1" fill="hold" grpId="0" nodeType="withEffect">
                                  <p:stCondLst>
                                    <p:cond delay="0"/>
                                  </p:stCondLst>
                                  <p:childTnLst>
                                    <p:set>
                                      <p:cBhvr>
                                        <p:cTn id="18" dur="1" fill="hold">
                                          <p:stCondLst>
                                            <p:cond delay="0"/>
                                          </p:stCondLst>
                                        </p:cTn>
                                        <p:tgtEl>
                                          <p:spTgt spid="125955">
                                            <p:txEl>
                                              <p:pRg st="2" end="2"/>
                                            </p:txEl>
                                          </p:spTgt>
                                        </p:tgtEl>
                                        <p:attrNameLst>
                                          <p:attrName>style.visibility</p:attrName>
                                        </p:attrNameLst>
                                      </p:cBhvr>
                                      <p:to>
                                        <p:strVal val="visible"/>
                                      </p:to>
                                    </p:set>
                                    <p:anim calcmode="lin" valueType="num">
                                      <p:cBhvr>
                                        <p:cTn id="19" dur="500" fill="hold"/>
                                        <p:tgtEl>
                                          <p:spTgt spid="125955">
                                            <p:txEl>
                                              <p:pRg st="2" end="2"/>
                                            </p:txEl>
                                          </p:spTgt>
                                        </p:tgtEl>
                                        <p:attrNameLst>
                                          <p:attrName>ppt_x</p:attrName>
                                        </p:attrNameLst>
                                      </p:cBhvr>
                                      <p:tavLst>
                                        <p:tav tm="0">
                                          <p:val>
                                            <p:strVal val="#ppt_x"/>
                                          </p:val>
                                        </p:tav>
                                        <p:tav tm="100000">
                                          <p:val>
                                            <p:strVal val="#ppt_x"/>
                                          </p:val>
                                        </p:tav>
                                      </p:tavLst>
                                    </p:anim>
                                    <p:anim calcmode="lin" valueType="num">
                                      <p:cBhvr>
                                        <p:cTn id="20" dur="500" fill="hold"/>
                                        <p:tgtEl>
                                          <p:spTgt spid="125955">
                                            <p:txEl>
                                              <p:pRg st="2" end="2"/>
                                            </p:txEl>
                                          </p:spTgt>
                                        </p:tgtEl>
                                        <p:attrNameLst>
                                          <p:attrName>ppt_y</p:attrName>
                                        </p:attrNameLst>
                                      </p:cBhvr>
                                      <p:tavLst>
                                        <p:tav tm="0">
                                          <p:val>
                                            <p:strVal val="#ppt_y-#ppt_h/2"/>
                                          </p:val>
                                        </p:tav>
                                        <p:tav tm="100000">
                                          <p:val>
                                            <p:strVal val="#ppt_y"/>
                                          </p:val>
                                        </p:tav>
                                      </p:tavLst>
                                    </p:anim>
                                    <p:anim calcmode="lin" valueType="num">
                                      <p:cBhvr>
                                        <p:cTn id="21" dur="500" fill="hold"/>
                                        <p:tgtEl>
                                          <p:spTgt spid="125955">
                                            <p:txEl>
                                              <p:pRg st="2" end="2"/>
                                            </p:txEl>
                                          </p:spTgt>
                                        </p:tgtEl>
                                        <p:attrNameLst>
                                          <p:attrName>ppt_w</p:attrName>
                                        </p:attrNameLst>
                                      </p:cBhvr>
                                      <p:tavLst>
                                        <p:tav tm="0">
                                          <p:val>
                                            <p:strVal val="#ppt_w"/>
                                          </p:val>
                                        </p:tav>
                                        <p:tav tm="100000">
                                          <p:val>
                                            <p:strVal val="#ppt_w"/>
                                          </p:val>
                                        </p:tav>
                                      </p:tavLst>
                                    </p:anim>
                                    <p:anim calcmode="lin" valueType="num">
                                      <p:cBhvr>
                                        <p:cTn id="22" dur="500" fill="hold"/>
                                        <p:tgtEl>
                                          <p:spTgt spid="125955">
                                            <p:txEl>
                                              <p:pRg st="2" end="2"/>
                                            </p:txEl>
                                          </p:spTgt>
                                        </p:tgtEl>
                                        <p:attrNameLst>
                                          <p:attrName>ppt_h</p:attrName>
                                        </p:attrNameLst>
                                      </p:cBhvr>
                                      <p:tavLst>
                                        <p:tav tm="0">
                                          <p:val>
                                            <p:fltVal val="0"/>
                                          </p:val>
                                        </p:tav>
                                        <p:tav tm="100000">
                                          <p:val>
                                            <p:strVal val="#ppt_h"/>
                                          </p:val>
                                        </p:tav>
                                      </p:tavLst>
                                    </p:anim>
                                  </p:childTnLst>
                                </p:cTn>
                              </p:par>
                              <p:par>
                                <p:cTn id="23" presetID="17" presetClass="entr" presetSubtype="1" fill="hold" grpId="0" nodeType="withEffect">
                                  <p:stCondLst>
                                    <p:cond delay="0"/>
                                  </p:stCondLst>
                                  <p:childTnLst>
                                    <p:set>
                                      <p:cBhvr>
                                        <p:cTn id="24" dur="1" fill="hold">
                                          <p:stCondLst>
                                            <p:cond delay="0"/>
                                          </p:stCondLst>
                                        </p:cTn>
                                        <p:tgtEl>
                                          <p:spTgt spid="125955">
                                            <p:txEl>
                                              <p:pRg st="3" end="3"/>
                                            </p:txEl>
                                          </p:spTgt>
                                        </p:tgtEl>
                                        <p:attrNameLst>
                                          <p:attrName>style.visibility</p:attrName>
                                        </p:attrNameLst>
                                      </p:cBhvr>
                                      <p:to>
                                        <p:strVal val="visible"/>
                                      </p:to>
                                    </p:set>
                                    <p:anim calcmode="lin" valueType="num">
                                      <p:cBhvr>
                                        <p:cTn id="25" dur="500" fill="hold"/>
                                        <p:tgtEl>
                                          <p:spTgt spid="125955">
                                            <p:txEl>
                                              <p:pRg st="3" end="3"/>
                                            </p:txEl>
                                          </p:spTgt>
                                        </p:tgtEl>
                                        <p:attrNameLst>
                                          <p:attrName>ppt_x</p:attrName>
                                        </p:attrNameLst>
                                      </p:cBhvr>
                                      <p:tavLst>
                                        <p:tav tm="0">
                                          <p:val>
                                            <p:strVal val="#ppt_x"/>
                                          </p:val>
                                        </p:tav>
                                        <p:tav tm="100000">
                                          <p:val>
                                            <p:strVal val="#ppt_x"/>
                                          </p:val>
                                        </p:tav>
                                      </p:tavLst>
                                    </p:anim>
                                    <p:anim calcmode="lin" valueType="num">
                                      <p:cBhvr>
                                        <p:cTn id="26" dur="500" fill="hold"/>
                                        <p:tgtEl>
                                          <p:spTgt spid="125955">
                                            <p:txEl>
                                              <p:pRg st="3" end="3"/>
                                            </p:txEl>
                                          </p:spTgt>
                                        </p:tgtEl>
                                        <p:attrNameLst>
                                          <p:attrName>ppt_y</p:attrName>
                                        </p:attrNameLst>
                                      </p:cBhvr>
                                      <p:tavLst>
                                        <p:tav tm="0">
                                          <p:val>
                                            <p:strVal val="#ppt_y-#ppt_h/2"/>
                                          </p:val>
                                        </p:tav>
                                        <p:tav tm="100000">
                                          <p:val>
                                            <p:strVal val="#ppt_y"/>
                                          </p:val>
                                        </p:tav>
                                      </p:tavLst>
                                    </p:anim>
                                    <p:anim calcmode="lin" valueType="num">
                                      <p:cBhvr>
                                        <p:cTn id="27" dur="500" fill="hold"/>
                                        <p:tgtEl>
                                          <p:spTgt spid="125955">
                                            <p:txEl>
                                              <p:pRg st="3" end="3"/>
                                            </p:txEl>
                                          </p:spTgt>
                                        </p:tgtEl>
                                        <p:attrNameLst>
                                          <p:attrName>ppt_w</p:attrName>
                                        </p:attrNameLst>
                                      </p:cBhvr>
                                      <p:tavLst>
                                        <p:tav tm="0">
                                          <p:val>
                                            <p:strVal val="#ppt_w"/>
                                          </p:val>
                                        </p:tav>
                                        <p:tav tm="100000">
                                          <p:val>
                                            <p:strVal val="#ppt_w"/>
                                          </p:val>
                                        </p:tav>
                                      </p:tavLst>
                                    </p:anim>
                                    <p:anim calcmode="lin" valueType="num">
                                      <p:cBhvr>
                                        <p:cTn id="28" dur="500" fill="hold"/>
                                        <p:tgtEl>
                                          <p:spTgt spid="125955">
                                            <p:txEl>
                                              <p:pRg st="3" end="3"/>
                                            </p:txEl>
                                          </p:spTgt>
                                        </p:tgtEl>
                                        <p:attrNameLst>
                                          <p:attrName>ppt_h</p:attrName>
                                        </p:attrNameLst>
                                      </p:cBhvr>
                                      <p:tavLst>
                                        <p:tav tm="0">
                                          <p:val>
                                            <p:fltVal val="0"/>
                                          </p:val>
                                        </p:tav>
                                        <p:tav tm="100000">
                                          <p:val>
                                            <p:strVal val="#ppt_h"/>
                                          </p:val>
                                        </p:tav>
                                      </p:tavLst>
                                    </p:anim>
                                  </p:childTnLst>
                                </p:cTn>
                              </p:par>
                            </p:childTnLst>
                          </p:cTn>
                        </p:par>
                      </p:childTnLst>
                    </p:cTn>
                  </p:par>
                  <p:par>
                    <p:cTn id="29" fill="hold" nodeType="clickPar">
                      <p:stCondLst>
                        <p:cond delay="indefinite"/>
                      </p:stCondLst>
                      <p:childTnLst>
                        <p:par>
                          <p:cTn id="30" fill="hold" nodeType="withGroup">
                            <p:stCondLst>
                              <p:cond delay="0"/>
                            </p:stCondLst>
                            <p:childTnLst>
                              <p:par>
                                <p:cTn id="31" presetID="17" presetClass="entr" presetSubtype="1" fill="hold" grpId="0" nodeType="clickEffect">
                                  <p:stCondLst>
                                    <p:cond delay="0"/>
                                  </p:stCondLst>
                                  <p:childTnLst>
                                    <p:set>
                                      <p:cBhvr>
                                        <p:cTn id="32" dur="1" fill="hold">
                                          <p:stCondLst>
                                            <p:cond delay="0"/>
                                          </p:stCondLst>
                                        </p:cTn>
                                        <p:tgtEl>
                                          <p:spTgt spid="125955">
                                            <p:txEl>
                                              <p:pRg st="4" end="4"/>
                                            </p:txEl>
                                          </p:spTgt>
                                        </p:tgtEl>
                                        <p:attrNameLst>
                                          <p:attrName>style.visibility</p:attrName>
                                        </p:attrNameLst>
                                      </p:cBhvr>
                                      <p:to>
                                        <p:strVal val="visible"/>
                                      </p:to>
                                    </p:set>
                                    <p:anim calcmode="lin" valueType="num">
                                      <p:cBhvr>
                                        <p:cTn id="33" dur="500" fill="hold"/>
                                        <p:tgtEl>
                                          <p:spTgt spid="125955">
                                            <p:txEl>
                                              <p:pRg st="4" end="4"/>
                                            </p:txEl>
                                          </p:spTgt>
                                        </p:tgtEl>
                                        <p:attrNameLst>
                                          <p:attrName>ppt_x</p:attrName>
                                        </p:attrNameLst>
                                      </p:cBhvr>
                                      <p:tavLst>
                                        <p:tav tm="0">
                                          <p:val>
                                            <p:strVal val="#ppt_x"/>
                                          </p:val>
                                        </p:tav>
                                        <p:tav tm="100000">
                                          <p:val>
                                            <p:strVal val="#ppt_x"/>
                                          </p:val>
                                        </p:tav>
                                      </p:tavLst>
                                    </p:anim>
                                    <p:anim calcmode="lin" valueType="num">
                                      <p:cBhvr>
                                        <p:cTn id="34" dur="500" fill="hold"/>
                                        <p:tgtEl>
                                          <p:spTgt spid="125955">
                                            <p:txEl>
                                              <p:pRg st="4" end="4"/>
                                            </p:txEl>
                                          </p:spTgt>
                                        </p:tgtEl>
                                        <p:attrNameLst>
                                          <p:attrName>ppt_y</p:attrName>
                                        </p:attrNameLst>
                                      </p:cBhvr>
                                      <p:tavLst>
                                        <p:tav tm="0">
                                          <p:val>
                                            <p:strVal val="#ppt_y-#ppt_h/2"/>
                                          </p:val>
                                        </p:tav>
                                        <p:tav tm="100000">
                                          <p:val>
                                            <p:strVal val="#ppt_y"/>
                                          </p:val>
                                        </p:tav>
                                      </p:tavLst>
                                    </p:anim>
                                    <p:anim calcmode="lin" valueType="num">
                                      <p:cBhvr>
                                        <p:cTn id="35" dur="500" fill="hold"/>
                                        <p:tgtEl>
                                          <p:spTgt spid="125955">
                                            <p:txEl>
                                              <p:pRg st="4" end="4"/>
                                            </p:txEl>
                                          </p:spTgt>
                                        </p:tgtEl>
                                        <p:attrNameLst>
                                          <p:attrName>ppt_w</p:attrName>
                                        </p:attrNameLst>
                                      </p:cBhvr>
                                      <p:tavLst>
                                        <p:tav tm="0">
                                          <p:val>
                                            <p:strVal val="#ppt_w"/>
                                          </p:val>
                                        </p:tav>
                                        <p:tav tm="100000">
                                          <p:val>
                                            <p:strVal val="#ppt_w"/>
                                          </p:val>
                                        </p:tav>
                                      </p:tavLst>
                                    </p:anim>
                                    <p:anim calcmode="lin" valueType="num">
                                      <p:cBhvr>
                                        <p:cTn id="36" dur="500" fill="hold"/>
                                        <p:tgtEl>
                                          <p:spTgt spid="125955">
                                            <p:txEl>
                                              <p:pRg st="4" end="4"/>
                                            </p:txEl>
                                          </p:spTgt>
                                        </p:tgtEl>
                                        <p:attrNameLst>
                                          <p:attrName>ppt_h</p:attrName>
                                        </p:attrNameLst>
                                      </p:cBhvr>
                                      <p:tavLst>
                                        <p:tav tm="0">
                                          <p:val>
                                            <p:fltVal val="0"/>
                                          </p:val>
                                        </p:tav>
                                        <p:tav tm="100000">
                                          <p:val>
                                            <p:strVal val="#ppt_h"/>
                                          </p:val>
                                        </p:tav>
                                      </p:tavLst>
                                    </p:anim>
                                  </p:childTnLst>
                                </p:cTn>
                              </p:par>
                            </p:childTnLst>
                          </p:cTn>
                        </p:par>
                      </p:childTnLst>
                    </p:cTn>
                  </p:par>
                  <p:par>
                    <p:cTn id="37" fill="hold" nodeType="clickPar">
                      <p:stCondLst>
                        <p:cond delay="indefinite"/>
                      </p:stCondLst>
                      <p:childTnLst>
                        <p:par>
                          <p:cTn id="38" fill="hold" nodeType="withGroup">
                            <p:stCondLst>
                              <p:cond delay="0"/>
                            </p:stCondLst>
                            <p:childTnLst>
                              <p:par>
                                <p:cTn id="39" presetID="17" presetClass="entr" presetSubtype="1" fill="hold" grpId="0" nodeType="clickEffect">
                                  <p:stCondLst>
                                    <p:cond delay="0"/>
                                  </p:stCondLst>
                                  <p:childTnLst>
                                    <p:set>
                                      <p:cBhvr>
                                        <p:cTn id="40" dur="1" fill="hold">
                                          <p:stCondLst>
                                            <p:cond delay="0"/>
                                          </p:stCondLst>
                                        </p:cTn>
                                        <p:tgtEl>
                                          <p:spTgt spid="125955">
                                            <p:txEl>
                                              <p:pRg st="5" end="5"/>
                                            </p:txEl>
                                          </p:spTgt>
                                        </p:tgtEl>
                                        <p:attrNameLst>
                                          <p:attrName>style.visibility</p:attrName>
                                        </p:attrNameLst>
                                      </p:cBhvr>
                                      <p:to>
                                        <p:strVal val="visible"/>
                                      </p:to>
                                    </p:set>
                                    <p:anim calcmode="lin" valueType="num">
                                      <p:cBhvr>
                                        <p:cTn id="41" dur="500" fill="hold"/>
                                        <p:tgtEl>
                                          <p:spTgt spid="125955">
                                            <p:txEl>
                                              <p:pRg st="5" end="5"/>
                                            </p:txEl>
                                          </p:spTgt>
                                        </p:tgtEl>
                                        <p:attrNameLst>
                                          <p:attrName>ppt_x</p:attrName>
                                        </p:attrNameLst>
                                      </p:cBhvr>
                                      <p:tavLst>
                                        <p:tav tm="0">
                                          <p:val>
                                            <p:strVal val="#ppt_x"/>
                                          </p:val>
                                        </p:tav>
                                        <p:tav tm="100000">
                                          <p:val>
                                            <p:strVal val="#ppt_x"/>
                                          </p:val>
                                        </p:tav>
                                      </p:tavLst>
                                    </p:anim>
                                    <p:anim calcmode="lin" valueType="num">
                                      <p:cBhvr>
                                        <p:cTn id="42" dur="500" fill="hold"/>
                                        <p:tgtEl>
                                          <p:spTgt spid="125955">
                                            <p:txEl>
                                              <p:pRg st="5" end="5"/>
                                            </p:txEl>
                                          </p:spTgt>
                                        </p:tgtEl>
                                        <p:attrNameLst>
                                          <p:attrName>ppt_y</p:attrName>
                                        </p:attrNameLst>
                                      </p:cBhvr>
                                      <p:tavLst>
                                        <p:tav tm="0">
                                          <p:val>
                                            <p:strVal val="#ppt_y-#ppt_h/2"/>
                                          </p:val>
                                        </p:tav>
                                        <p:tav tm="100000">
                                          <p:val>
                                            <p:strVal val="#ppt_y"/>
                                          </p:val>
                                        </p:tav>
                                      </p:tavLst>
                                    </p:anim>
                                    <p:anim calcmode="lin" valueType="num">
                                      <p:cBhvr>
                                        <p:cTn id="43" dur="500" fill="hold"/>
                                        <p:tgtEl>
                                          <p:spTgt spid="125955">
                                            <p:txEl>
                                              <p:pRg st="5" end="5"/>
                                            </p:txEl>
                                          </p:spTgt>
                                        </p:tgtEl>
                                        <p:attrNameLst>
                                          <p:attrName>ppt_w</p:attrName>
                                        </p:attrNameLst>
                                      </p:cBhvr>
                                      <p:tavLst>
                                        <p:tav tm="0">
                                          <p:val>
                                            <p:strVal val="#ppt_w"/>
                                          </p:val>
                                        </p:tav>
                                        <p:tav tm="100000">
                                          <p:val>
                                            <p:strVal val="#ppt_w"/>
                                          </p:val>
                                        </p:tav>
                                      </p:tavLst>
                                    </p:anim>
                                    <p:anim calcmode="lin" valueType="num">
                                      <p:cBhvr>
                                        <p:cTn id="44" dur="500" fill="hold"/>
                                        <p:tgtEl>
                                          <p:spTgt spid="125955">
                                            <p:txEl>
                                              <p:pRg st="5" end="5"/>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955" grpId="0" build="p" autoUpdateAnimBg="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altLang="en-US" smtClean="0"/>
              <a:t>Some ratios using FPs</a:t>
            </a:r>
          </a:p>
        </p:txBody>
      </p:sp>
      <p:sp>
        <p:nvSpPr>
          <p:cNvPr id="35843" name="Date Placeholder 3"/>
          <p:cNvSpPr>
            <a:spLocks noGrp="1"/>
          </p:cNvSpPr>
          <p:nvPr>
            <p:ph type="dt" sz="quarter" idx="4294967295"/>
          </p:nvPr>
        </p:nvSpPr>
        <p:spPr bwMode="auto">
          <a:xfrm>
            <a:off x="6172200" y="6191250"/>
            <a:ext cx="2476500" cy="4762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r>
              <a:rPr lang="en-GB" altLang="en-US"/>
              <a:t> </a:t>
            </a:r>
          </a:p>
        </p:txBody>
      </p:sp>
      <p:sp>
        <p:nvSpPr>
          <p:cNvPr id="129027" name="Rectangle 3"/>
          <p:cNvSpPr>
            <a:spLocks noGrp="1" noChangeArrowheads="1"/>
          </p:cNvSpPr>
          <p:nvPr>
            <p:ph sz="quarter" idx="1"/>
          </p:nvPr>
        </p:nvSpPr>
        <p:spPr>
          <a:xfrm>
            <a:off x="683568" y="1340768"/>
            <a:ext cx="7772400" cy="3846513"/>
          </a:xfrm>
        </p:spPr>
        <p:txBody>
          <a:bodyPr/>
          <a:lstStyle/>
          <a:p>
            <a:pPr eaLnBrk="1" hangingPunct="1"/>
            <a:r>
              <a:rPr lang="en-GB" altLang="en-US" sz="2800" dirty="0" smtClean="0"/>
              <a:t>Support rates = FP/effort hours to support 					application</a:t>
            </a:r>
          </a:p>
          <a:p>
            <a:pPr eaLnBrk="1" hangingPunct="1"/>
            <a:r>
              <a:rPr lang="en-GB" altLang="en-US" sz="2800" dirty="0" smtClean="0"/>
              <a:t>Enhancement Rates = FP/effort hours of 						project</a:t>
            </a:r>
          </a:p>
          <a:p>
            <a:pPr eaLnBrk="1" hangingPunct="1"/>
            <a:r>
              <a:rPr lang="en-GB" altLang="en-US" sz="2800" dirty="0" smtClean="0"/>
              <a:t>Delivery rate = FP/calendar time</a:t>
            </a:r>
          </a:p>
        </p:txBody>
      </p:sp>
    </p:spTree>
    <p:extLst>
      <p:ext uri="{BB962C8B-B14F-4D97-AF65-F5344CB8AC3E}">
        <p14:creationId xmlns:p14="http://schemas.microsoft.com/office/powerpoint/2010/main" val="2380018834"/>
      </p:ext>
    </p:extLst>
  </p:cSld>
  <p:clrMapOvr>
    <a:masterClrMapping/>
  </p:clrMapOvr>
  <p:transition>
    <p:blinds/>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grpId="0" nodeType="clickEffect">
                                  <p:stCondLst>
                                    <p:cond delay="0"/>
                                  </p:stCondLst>
                                  <p:childTnLst>
                                    <p:set>
                                      <p:cBhvr>
                                        <p:cTn id="6" dur="1" fill="hold">
                                          <p:stCondLst>
                                            <p:cond delay="0"/>
                                          </p:stCondLst>
                                        </p:cTn>
                                        <p:tgtEl>
                                          <p:spTgt spid="129027">
                                            <p:txEl>
                                              <p:pRg st="0" end="0"/>
                                            </p:txEl>
                                          </p:spTgt>
                                        </p:tgtEl>
                                        <p:attrNameLst>
                                          <p:attrName>style.visibility</p:attrName>
                                        </p:attrNameLst>
                                      </p:cBhvr>
                                      <p:to>
                                        <p:strVal val="visible"/>
                                      </p:to>
                                    </p:set>
                                    <p:anim calcmode="lin" valueType="num">
                                      <p:cBhvr>
                                        <p:cTn id="7" dur="500" fill="hold"/>
                                        <p:tgtEl>
                                          <p:spTgt spid="129027">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129027">
                                            <p:txEl>
                                              <p:pRg st="0" end="0"/>
                                            </p:txEl>
                                          </p:spTgt>
                                        </p:tgtEl>
                                        <p:attrNameLst>
                                          <p:attrName>ppt_y</p:attrName>
                                        </p:attrNameLst>
                                      </p:cBhvr>
                                      <p:tavLst>
                                        <p:tav tm="0">
                                          <p:val>
                                            <p:strVal val="#ppt_y-#ppt_h/2"/>
                                          </p:val>
                                        </p:tav>
                                        <p:tav tm="100000">
                                          <p:val>
                                            <p:strVal val="#ppt_y"/>
                                          </p:val>
                                        </p:tav>
                                      </p:tavLst>
                                    </p:anim>
                                    <p:anim calcmode="lin" valueType="num">
                                      <p:cBhvr>
                                        <p:cTn id="9" dur="500" fill="hold"/>
                                        <p:tgtEl>
                                          <p:spTgt spid="129027">
                                            <p:txEl>
                                              <p:pRg st="0" end="0"/>
                                            </p:txEl>
                                          </p:spTgt>
                                        </p:tgtEl>
                                        <p:attrNameLst>
                                          <p:attrName>ppt_w</p:attrName>
                                        </p:attrNameLst>
                                      </p:cBhvr>
                                      <p:tavLst>
                                        <p:tav tm="0">
                                          <p:val>
                                            <p:strVal val="#ppt_w"/>
                                          </p:val>
                                        </p:tav>
                                        <p:tav tm="100000">
                                          <p:val>
                                            <p:strVal val="#ppt_w"/>
                                          </p:val>
                                        </p:tav>
                                      </p:tavLst>
                                    </p:anim>
                                    <p:anim calcmode="lin" valueType="num">
                                      <p:cBhvr>
                                        <p:cTn id="10" dur="500" fill="hold"/>
                                        <p:tgtEl>
                                          <p:spTgt spid="129027">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7" presetClass="entr" presetSubtype="1" fill="hold" grpId="0" nodeType="clickEffect">
                                  <p:stCondLst>
                                    <p:cond delay="0"/>
                                  </p:stCondLst>
                                  <p:childTnLst>
                                    <p:set>
                                      <p:cBhvr>
                                        <p:cTn id="14" dur="1" fill="hold">
                                          <p:stCondLst>
                                            <p:cond delay="0"/>
                                          </p:stCondLst>
                                        </p:cTn>
                                        <p:tgtEl>
                                          <p:spTgt spid="129027">
                                            <p:txEl>
                                              <p:pRg st="1" end="1"/>
                                            </p:txEl>
                                          </p:spTgt>
                                        </p:tgtEl>
                                        <p:attrNameLst>
                                          <p:attrName>style.visibility</p:attrName>
                                        </p:attrNameLst>
                                      </p:cBhvr>
                                      <p:to>
                                        <p:strVal val="visible"/>
                                      </p:to>
                                    </p:set>
                                    <p:anim calcmode="lin" valueType="num">
                                      <p:cBhvr>
                                        <p:cTn id="15" dur="500" fill="hold"/>
                                        <p:tgtEl>
                                          <p:spTgt spid="129027">
                                            <p:txEl>
                                              <p:pRg st="1" end="1"/>
                                            </p:txEl>
                                          </p:spTgt>
                                        </p:tgtEl>
                                        <p:attrNameLst>
                                          <p:attrName>ppt_x</p:attrName>
                                        </p:attrNameLst>
                                      </p:cBhvr>
                                      <p:tavLst>
                                        <p:tav tm="0">
                                          <p:val>
                                            <p:strVal val="#ppt_x"/>
                                          </p:val>
                                        </p:tav>
                                        <p:tav tm="100000">
                                          <p:val>
                                            <p:strVal val="#ppt_x"/>
                                          </p:val>
                                        </p:tav>
                                      </p:tavLst>
                                    </p:anim>
                                    <p:anim calcmode="lin" valueType="num">
                                      <p:cBhvr>
                                        <p:cTn id="16" dur="500" fill="hold"/>
                                        <p:tgtEl>
                                          <p:spTgt spid="129027">
                                            <p:txEl>
                                              <p:pRg st="1" end="1"/>
                                            </p:txEl>
                                          </p:spTgt>
                                        </p:tgtEl>
                                        <p:attrNameLst>
                                          <p:attrName>ppt_y</p:attrName>
                                        </p:attrNameLst>
                                      </p:cBhvr>
                                      <p:tavLst>
                                        <p:tav tm="0">
                                          <p:val>
                                            <p:strVal val="#ppt_y-#ppt_h/2"/>
                                          </p:val>
                                        </p:tav>
                                        <p:tav tm="100000">
                                          <p:val>
                                            <p:strVal val="#ppt_y"/>
                                          </p:val>
                                        </p:tav>
                                      </p:tavLst>
                                    </p:anim>
                                    <p:anim calcmode="lin" valueType="num">
                                      <p:cBhvr>
                                        <p:cTn id="17" dur="500" fill="hold"/>
                                        <p:tgtEl>
                                          <p:spTgt spid="129027">
                                            <p:txEl>
                                              <p:pRg st="1" end="1"/>
                                            </p:txEl>
                                          </p:spTgt>
                                        </p:tgtEl>
                                        <p:attrNameLst>
                                          <p:attrName>ppt_w</p:attrName>
                                        </p:attrNameLst>
                                      </p:cBhvr>
                                      <p:tavLst>
                                        <p:tav tm="0">
                                          <p:val>
                                            <p:strVal val="#ppt_w"/>
                                          </p:val>
                                        </p:tav>
                                        <p:tav tm="100000">
                                          <p:val>
                                            <p:strVal val="#ppt_w"/>
                                          </p:val>
                                        </p:tav>
                                      </p:tavLst>
                                    </p:anim>
                                    <p:anim calcmode="lin" valueType="num">
                                      <p:cBhvr>
                                        <p:cTn id="18" dur="500" fill="hold"/>
                                        <p:tgtEl>
                                          <p:spTgt spid="129027">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17" presetClass="entr" presetSubtype="1" fill="hold" grpId="0" nodeType="clickEffect">
                                  <p:stCondLst>
                                    <p:cond delay="0"/>
                                  </p:stCondLst>
                                  <p:childTnLst>
                                    <p:set>
                                      <p:cBhvr>
                                        <p:cTn id="22" dur="1" fill="hold">
                                          <p:stCondLst>
                                            <p:cond delay="0"/>
                                          </p:stCondLst>
                                        </p:cTn>
                                        <p:tgtEl>
                                          <p:spTgt spid="129027">
                                            <p:txEl>
                                              <p:pRg st="2" end="2"/>
                                            </p:txEl>
                                          </p:spTgt>
                                        </p:tgtEl>
                                        <p:attrNameLst>
                                          <p:attrName>style.visibility</p:attrName>
                                        </p:attrNameLst>
                                      </p:cBhvr>
                                      <p:to>
                                        <p:strVal val="visible"/>
                                      </p:to>
                                    </p:set>
                                    <p:anim calcmode="lin" valueType="num">
                                      <p:cBhvr>
                                        <p:cTn id="23" dur="500" fill="hold"/>
                                        <p:tgtEl>
                                          <p:spTgt spid="129027">
                                            <p:txEl>
                                              <p:pRg st="2" end="2"/>
                                            </p:txEl>
                                          </p:spTgt>
                                        </p:tgtEl>
                                        <p:attrNameLst>
                                          <p:attrName>ppt_x</p:attrName>
                                        </p:attrNameLst>
                                      </p:cBhvr>
                                      <p:tavLst>
                                        <p:tav tm="0">
                                          <p:val>
                                            <p:strVal val="#ppt_x"/>
                                          </p:val>
                                        </p:tav>
                                        <p:tav tm="100000">
                                          <p:val>
                                            <p:strVal val="#ppt_x"/>
                                          </p:val>
                                        </p:tav>
                                      </p:tavLst>
                                    </p:anim>
                                    <p:anim calcmode="lin" valueType="num">
                                      <p:cBhvr>
                                        <p:cTn id="24" dur="500" fill="hold"/>
                                        <p:tgtEl>
                                          <p:spTgt spid="129027">
                                            <p:txEl>
                                              <p:pRg st="2" end="2"/>
                                            </p:txEl>
                                          </p:spTgt>
                                        </p:tgtEl>
                                        <p:attrNameLst>
                                          <p:attrName>ppt_y</p:attrName>
                                        </p:attrNameLst>
                                      </p:cBhvr>
                                      <p:tavLst>
                                        <p:tav tm="0">
                                          <p:val>
                                            <p:strVal val="#ppt_y-#ppt_h/2"/>
                                          </p:val>
                                        </p:tav>
                                        <p:tav tm="100000">
                                          <p:val>
                                            <p:strVal val="#ppt_y"/>
                                          </p:val>
                                        </p:tav>
                                      </p:tavLst>
                                    </p:anim>
                                    <p:anim calcmode="lin" valueType="num">
                                      <p:cBhvr>
                                        <p:cTn id="25" dur="500" fill="hold"/>
                                        <p:tgtEl>
                                          <p:spTgt spid="129027">
                                            <p:txEl>
                                              <p:pRg st="2" end="2"/>
                                            </p:txEl>
                                          </p:spTgt>
                                        </p:tgtEl>
                                        <p:attrNameLst>
                                          <p:attrName>ppt_w</p:attrName>
                                        </p:attrNameLst>
                                      </p:cBhvr>
                                      <p:tavLst>
                                        <p:tav tm="0">
                                          <p:val>
                                            <p:strVal val="#ppt_w"/>
                                          </p:val>
                                        </p:tav>
                                        <p:tav tm="100000">
                                          <p:val>
                                            <p:strVal val="#ppt_w"/>
                                          </p:val>
                                        </p:tav>
                                      </p:tavLst>
                                    </p:anim>
                                    <p:anim calcmode="lin" valueType="num">
                                      <p:cBhvr>
                                        <p:cTn id="26" dur="500" fill="hold"/>
                                        <p:tgtEl>
                                          <p:spTgt spid="129027">
                                            <p:txEl>
                                              <p:pRg st="2" end="2"/>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9027" grpId="0" build="p" autoUpdateAnimBg="0"/>
    </p:bld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nformation engineering">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Information engineering</Template>
  <TotalTime>6</TotalTime>
  <Words>1428</Words>
  <Application>Microsoft Office PowerPoint</Application>
  <PresentationFormat>On-screen Show (4:3)</PresentationFormat>
  <Paragraphs>311</Paragraphs>
  <Slides>30</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Franklin Gothic Book</vt:lpstr>
      <vt:lpstr>Arial</vt:lpstr>
      <vt:lpstr>Franklin Gothic Medium</vt:lpstr>
      <vt:lpstr>Wingdings</vt:lpstr>
      <vt:lpstr>Calibri</vt:lpstr>
      <vt:lpstr>Tunga</vt:lpstr>
      <vt:lpstr>Information engineering</vt:lpstr>
      <vt:lpstr>Information engineering</vt:lpstr>
      <vt:lpstr>Estimation</vt:lpstr>
      <vt:lpstr>Estimation Approaches (1)</vt:lpstr>
      <vt:lpstr>Estimation Approaches (2)</vt:lpstr>
      <vt:lpstr>Decomposition techniques</vt:lpstr>
      <vt:lpstr>Empirical estimation models</vt:lpstr>
      <vt:lpstr>Putnam Estimation Model</vt:lpstr>
      <vt:lpstr>COCOMO (1)</vt:lpstr>
      <vt:lpstr>COCOMO (2)</vt:lpstr>
      <vt:lpstr>COCOMO (3)</vt:lpstr>
      <vt:lpstr>COCOMO (4)</vt:lpstr>
      <vt:lpstr>BASIC COCOMO (1)</vt:lpstr>
      <vt:lpstr>BASIC COCOMO (2)</vt:lpstr>
      <vt:lpstr>INTERMEDIATE COCOMO</vt:lpstr>
      <vt:lpstr>DETAILED COCOMO</vt:lpstr>
      <vt:lpstr>Effort Distribution by Phase</vt:lpstr>
      <vt:lpstr>Effort Distribution by Phase</vt:lpstr>
      <vt:lpstr>Function Point Analysis (FPA)</vt:lpstr>
      <vt:lpstr>What are Function Points?</vt:lpstr>
      <vt:lpstr>Unadjusted FP Count</vt:lpstr>
      <vt:lpstr>FPA Calculation</vt:lpstr>
      <vt:lpstr>Complexity Weightings</vt:lpstr>
      <vt:lpstr>Calculation of UFC</vt:lpstr>
      <vt:lpstr>Technical Complexity Factor</vt:lpstr>
      <vt:lpstr>Technical Complexity Factor</vt:lpstr>
      <vt:lpstr>Technical Complexity Factor</vt:lpstr>
      <vt:lpstr>Technical Complexity Factor</vt:lpstr>
      <vt:lpstr>Final FP Value</vt:lpstr>
      <vt:lpstr>Function Point Analysis</vt:lpstr>
      <vt:lpstr>Some ratios using FPs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Information engineering</dc:title>
  <dc:creator>Holland, Beverley</dc:creator>
  <cp:lastModifiedBy>Holland, Beverley</cp:lastModifiedBy>
  <cp:revision>1</cp:revision>
  <dcterms:created xsi:type="dcterms:W3CDTF">2014-11-06T11:33:47Z</dcterms:created>
  <dcterms:modified xsi:type="dcterms:W3CDTF">2014-11-06T11:40:09Z</dcterms:modified>
</cp:coreProperties>
</file>