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95" r:id="rId5"/>
    <p:sldId id="315" r:id="rId6"/>
    <p:sldId id="314" r:id="rId7"/>
    <p:sldId id="312" r:id="rId8"/>
    <p:sldId id="304" r:id="rId9"/>
    <p:sldId id="298" r:id="rId10"/>
    <p:sldId id="310" r:id="rId11"/>
    <p:sldId id="307" r:id="rId12"/>
    <p:sldId id="311" r:id="rId13"/>
    <p:sldId id="306" r:id="rId14"/>
    <p:sldId id="305" r:id="rId15"/>
    <p:sldId id="303" r:id="rId16"/>
    <p:sldId id="313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15" autoAdjust="0"/>
    <p:restoredTop sz="88953" autoAdjust="0"/>
  </p:normalViewPr>
  <p:slideViewPr>
    <p:cSldViewPr>
      <p:cViewPr varScale="1">
        <p:scale>
          <a:sx n="72" d="100"/>
          <a:sy n="72" d="100"/>
        </p:scale>
        <p:origin x="231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94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8C2A89-60BE-4F1E-AC6B-89943E8C837D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91124-0407-4365-83FA-AF978F484C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79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2F4351-72E4-41C4-9285-14C2D63312F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15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10/07/2019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.edu/openlearnworks/mod/resource/view.php?id=52658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WzZYYC8WCg&amp;index=1&amp;list=PLNjHMRgHS4Fd4Xgb-oQpZ8b9TDNg4EaXB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b76fkNYwGU&amp;list=PLNjHMRgHS4Fd4Xgb-oQpZ8b9TDNg4EaXB&amp;index=2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trdh5sH0T8&amp;index=18&amp;list=PLNjHMRgHS4Fd4Xgb-oQpZ8b9TDNg4EaXB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dv9tILvgWc&amp;index=7&amp;list=PLNjHMRgHS4Fd4Xgb-oQpZ8b9TDNg4EaXB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776" y="1340768"/>
            <a:ext cx="4467265" cy="2279210"/>
          </a:xfrm>
        </p:spPr>
        <p:txBody>
          <a:bodyPr>
            <a:normAutofit/>
          </a:bodyPr>
          <a:lstStyle/>
          <a:p>
            <a:pPr algn="r"/>
            <a:r>
              <a:rPr lang="en-GB" sz="4050" dirty="0">
                <a:solidFill>
                  <a:srgbClr val="FFFFFF"/>
                </a:solidFill>
              </a:rPr>
              <a:t>Using CAQDAS in Qualitative Data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662" y="4290835"/>
            <a:ext cx="4467265" cy="935456"/>
          </a:xfrm>
        </p:spPr>
        <p:txBody>
          <a:bodyPr>
            <a:normAutofit/>
          </a:bodyPr>
          <a:lstStyle/>
          <a:p>
            <a:pPr algn="r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616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power of </a:t>
            </a:r>
            <a:r>
              <a:rPr lang="en-US" dirty="0" smtClean="0"/>
              <a:t>words in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…can learn about a person’s perceptions, attitudes, and feelings about something simply by noticing the words they use to express themselves.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195736" y="378904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Save the Children/Open university </a:t>
            </a:r>
          </a:p>
          <a:p>
            <a:r>
              <a:rPr lang="en-US" dirty="0"/>
              <a:t>	available from</a:t>
            </a:r>
          </a:p>
          <a:p>
            <a:r>
              <a:rPr lang="en-GB" dirty="0">
                <a:hlinkClick r:id="rId3"/>
              </a:rPr>
              <a:t>http://www.open.edu/openlearnworks/mod/resource/view.php?id=52658</a:t>
            </a:r>
            <a:r>
              <a:rPr lang="en-GB" dirty="0"/>
              <a:t>. Accessed on 12/1/2017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738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use NVIVO in qualitative data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5100" dirty="0"/>
              <a:t>Manage data</a:t>
            </a:r>
          </a:p>
          <a:p>
            <a:r>
              <a:rPr lang="en-GB" sz="5100" dirty="0"/>
              <a:t>Manage ideas</a:t>
            </a:r>
          </a:p>
          <a:p>
            <a:r>
              <a:rPr lang="en-GB" sz="5100" dirty="0"/>
              <a:t>Query data</a:t>
            </a:r>
          </a:p>
          <a:p>
            <a:r>
              <a:rPr lang="en-GB" sz="5100" dirty="0"/>
              <a:t>Visualize data</a:t>
            </a:r>
          </a:p>
          <a:p>
            <a:r>
              <a:rPr lang="en-GB" sz="5100" dirty="0"/>
              <a:t>S</a:t>
            </a:r>
            <a:r>
              <a:rPr lang="en-GB" sz="5100" dirty="0" smtClean="0"/>
              <a:t>hape your analysis</a:t>
            </a:r>
            <a:endParaRPr lang="en-GB" sz="5100" dirty="0"/>
          </a:p>
          <a:p>
            <a:r>
              <a:rPr lang="en-GB" sz="5100" dirty="0" smtClean="0"/>
              <a:t>Open </a:t>
            </a:r>
            <a:r>
              <a:rPr lang="en-GB" sz="5100" dirty="0"/>
              <a:t>up new ways of seeing your data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Bazeley</a:t>
            </a:r>
            <a:r>
              <a:rPr lang="en-GB" dirty="0"/>
              <a:t> &amp; Jackson(2013)</a:t>
            </a:r>
          </a:p>
        </p:txBody>
      </p:sp>
    </p:spTree>
    <p:extLst>
      <p:ext uri="{BB962C8B-B14F-4D97-AF65-F5344CB8AC3E}">
        <p14:creationId xmlns:p14="http://schemas.microsoft.com/office/powerpoint/2010/main" val="3308893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NEW PROJECT AND NAVIGATION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Either select File/New or </a:t>
            </a:r>
          </a:p>
          <a:p>
            <a:r>
              <a:rPr lang="en-GB" dirty="0"/>
              <a:t>use the New Project button at the bottom of the Launch pad. </a:t>
            </a:r>
          </a:p>
          <a:p>
            <a:r>
              <a:rPr lang="en-GB" dirty="0"/>
              <a:t> Enter a name for your new project</a:t>
            </a:r>
          </a:p>
        </p:txBody>
      </p:sp>
    </p:spTree>
    <p:extLst>
      <p:ext uri="{BB962C8B-B14F-4D97-AF65-F5344CB8AC3E}">
        <p14:creationId xmlns:p14="http://schemas.microsoft.com/office/powerpoint/2010/main" val="1241817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First </a:t>
            </a:r>
            <a:r>
              <a:rPr lang="en-GB" dirty="0">
                <a:solidFill>
                  <a:srgbClr val="FF0000"/>
                </a:solidFill>
              </a:rPr>
              <a:t>select Sources </a:t>
            </a:r>
            <a:r>
              <a:rPr lang="en-GB" dirty="0"/>
              <a:t>in the bottom of navigation view, then </a:t>
            </a:r>
            <a:r>
              <a:rPr lang="en-GB" dirty="0">
                <a:solidFill>
                  <a:srgbClr val="FF0000"/>
                </a:solidFill>
              </a:rPr>
              <a:t>highlight Internals </a:t>
            </a:r>
            <a:r>
              <a:rPr lang="en-GB" dirty="0"/>
              <a:t>in the top section of </a:t>
            </a:r>
            <a:r>
              <a:rPr lang="en-GB" dirty="0">
                <a:solidFill>
                  <a:srgbClr val="FF0000"/>
                </a:solidFill>
              </a:rPr>
              <a:t>Navigation View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>
                <a:solidFill>
                  <a:srgbClr val="FF0000"/>
                </a:solidFill>
              </a:rPr>
              <a:t>Right  click </a:t>
            </a:r>
            <a:r>
              <a:rPr lang="en-GB" dirty="0"/>
              <a:t>in the white space of the </a:t>
            </a:r>
            <a:r>
              <a:rPr lang="en-GB" dirty="0">
                <a:solidFill>
                  <a:srgbClr val="FF0000"/>
                </a:solidFill>
              </a:rPr>
              <a:t>internals</a:t>
            </a:r>
            <a:r>
              <a:rPr lang="en-GB" dirty="0"/>
              <a:t> list view </a:t>
            </a:r>
            <a:r>
              <a:rPr lang="en-GB" dirty="0">
                <a:solidFill>
                  <a:srgbClr val="FF0000"/>
                </a:solidFill>
              </a:rPr>
              <a:t>select Import </a:t>
            </a:r>
            <a:r>
              <a:rPr lang="en-GB" dirty="0"/>
              <a:t>then </a:t>
            </a:r>
            <a:r>
              <a:rPr lang="en-GB" dirty="0">
                <a:solidFill>
                  <a:srgbClr val="FF0000"/>
                </a:solidFill>
              </a:rPr>
              <a:t>New Document  </a:t>
            </a:r>
            <a:r>
              <a:rPr lang="en-GB" dirty="0"/>
              <a:t>OR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• From the </a:t>
            </a:r>
            <a:r>
              <a:rPr lang="en-GB" dirty="0">
                <a:solidFill>
                  <a:srgbClr val="FF0000"/>
                </a:solidFill>
              </a:rPr>
              <a:t>External Data ribbon </a:t>
            </a:r>
            <a:r>
              <a:rPr lang="en-GB" dirty="0"/>
              <a:t>– select </a:t>
            </a:r>
            <a:r>
              <a:rPr lang="en-GB" dirty="0">
                <a:solidFill>
                  <a:srgbClr val="FF0000"/>
                </a:solidFill>
              </a:rPr>
              <a:t>Document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Locate the file you want to import 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•</a:t>
            </a:r>
            <a:r>
              <a:rPr lang="en-GB" dirty="0">
                <a:solidFill>
                  <a:srgbClr val="FF0000"/>
                </a:solidFill>
              </a:rPr>
              <a:t> Rename </a:t>
            </a:r>
            <a:r>
              <a:rPr lang="en-GB" dirty="0"/>
              <a:t>the document when the dialogue box opens if you would like and select 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29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OF IMPORTING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Available on line: </a:t>
            </a:r>
            <a:r>
              <a:rPr lang="en-GB" dirty="0">
                <a:hlinkClick r:id="rId2"/>
              </a:rPr>
              <a:t>https://www.youtube.com/watch?v=9WzZYYC8WCg&amp;index=1&amp;list=PLNjHMRgHS4Fd4Xgb-oQpZ8b9TDNg4EaXB</a:t>
            </a:r>
            <a:r>
              <a:rPr lang="en-GB" dirty="0"/>
              <a:t>. Accessed on 17/2/2017</a:t>
            </a:r>
          </a:p>
        </p:txBody>
      </p:sp>
    </p:spTree>
    <p:extLst>
      <p:ext uri="{BB962C8B-B14F-4D97-AF65-F5344CB8AC3E}">
        <p14:creationId xmlns:p14="http://schemas.microsoft.com/office/powerpoint/2010/main" val="3807019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28332" cy="1073022"/>
          </a:xfrm>
        </p:spPr>
        <p:txBody>
          <a:bodyPr>
            <a:normAutofit/>
          </a:bodyPr>
          <a:lstStyle/>
          <a:p>
            <a:r>
              <a:rPr lang="en-GB" dirty="0"/>
              <a:t>WORD FREQUENCY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92214"/>
            <a:ext cx="7228332" cy="3188914"/>
          </a:xfrm>
        </p:spPr>
        <p:txBody>
          <a:bodyPr>
            <a:noAutofit/>
          </a:bodyPr>
          <a:lstStyle/>
          <a:p>
            <a:pPr>
              <a:lnSpc>
                <a:spcPct val="70000"/>
              </a:lnSpc>
            </a:pPr>
            <a:r>
              <a:rPr lang="en-GB" sz="2400" dirty="0"/>
              <a:t>Select Queries in Navigation view 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 • </a:t>
            </a:r>
            <a:r>
              <a:rPr lang="en-GB" sz="2400" dirty="0">
                <a:solidFill>
                  <a:srgbClr val="FF0000"/>
                </a:solidFill>
              </a:rPr>
              <a:t>Right mouse </a:t>
            </a:r>
            <a:r>
              <a:rPr lang="en-GB" sz="2400" dirty="0"/>
              <a:t>click in the white space of list view, select </a:t>
            </a:r>
            <a:r>
              <a:rPr lang="en-GB" sz="2400" dirty="0">
                <a:solidFill>
                  <a:srgbClr val="FF0000"/>
                </a:solidFill>
              </a:rPr>
              <a:t>New Quer</a:t>
            </a:r>
            <a:r>
              <a:rPr lang="en-GB" sz="2400" dirty="0"/>
              <a:t>y then </a:t>
            </a:r>
            <a:r>
              <a:rPr lang="en-GB" sz="2400" dirty="0">
                <a:solidFill>
                  <a:srgbClr val="FF0000"/>
                </a:solidFill>
              </a:rPr>
              <a:t>Word frequency </a:t>
            </a:r>
            <a:r>
              <a:rPr lang="en-GB" sz="2400" dirty="0"/>
              <a:t>OR  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• From the Query ribbon select Word frequency.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 • The query dialogue box will open  Select the </a:t>
            </a:r>
            <a:r>
              <a:rPr lang="en-GB" sz="2400" dirty="0">
                <a:solidFill>
                  <a:srgbClr val="FF0000"/>
                </a:solidFill>
              </a:rPr>
              <a:t>degree of similarity </a:t>
            </a:r>
            <a:r>
              <a:rPr lang="en-GB" sz="2400" dirty="0"/>
              <a:t>you require for your terms 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 • Choose whether you want Text, Annotations or both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 • Select from which </a:t>
            </a:r>
            <a:r>
              <a:rPr lang="en-GB" sz="2400" dirty="0">
                <a:solidFill>
                  <a:srgbClr val="FF0000"/>
                </a:solidFill>
              </a:rPr>
              <a:t>sources</a:t>
            </a:r>
            <a:r>
              <a:rPr lang="en-GB" sz="2400" dirty="0"/>
              <a:t> you want the computer to search 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• Reduce the </a:t>
            </a:r>
            <a:r>
              <a:rPr lang="en-GB" sz="2400" dirty="0">
                <a:solidFill>
                  <a:srgbClr val="FF0000"/>
                </a:solidFill>
              </a:rPr>
              <a:t>number</a:t>
            </a:r>
            <a:r>
              <a:rPr lang="en-GB" sz="2400" dirty="0"/>
              <a:t> of words to display and raise the minimum length.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  • Select RUN </a:t>
            </a:r>
          </a:p>
          <a:p>
            <a:pPr marL="0" indent="0">
              <a:lnSpc>
                <a:spcPct val="70000"/>
              </a:lnSpc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5160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looking for word frequency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Avaliable</a:t>
            </a:r>
            <a:r>
              <a:rPr lang="en-GB" dirty="0"/>
              <a:t> on line from: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https://www.youtube.com/watch?v=vb76fkNYwGU&amp;list=PLNjHMRgHS4Fd4Xgb-oQpZ8b9TDNg4EaXB&amp;index=20</a:t>
            </a:r>
            <a:r>
              <a:rPr lang="en-GB" dirty="0"/>
              <a:t>. </a:t>
            </a:r>
            <a:r>
              <a:rPr lang="en-GB" dirty="0" err="1"/>
              <a:t>Aaccessed</a:t>
            </a:r>
            <a:r>
              <a:rPr lang="en-GB" dirty="0"/>
              <a:t> on 17/3/2017</a:t>
            </a:r>
          </a:p>
        </p:txBody>
      </p:sp>
    </p:spTree>
    <p:extLst>
      <p:ext uri="{BB962C8B-B14F-4D97-AF65-F5344CB8AC3E}">
        <p14:creationId xmlns:p14="http://schemas.microsoft.com/office/powerpoint/2010/main" val="577930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Select </a:t>
            </a:r>
            <a:r>
              <a:rPr lang="en-GB" dirty="0">
                <a:solidFill>
                  <a:srgbClr val="FF0000"/>
                </a:solidFill>
              </a:rPr>
              <a:t>Queries</a:t>
            </a:r>
            <a:r>
              <a:rPr lang="en-GB" dirty="0"/>
              <a:t> in Navigation view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Right mouse click </a:t>
            </a:r>
            <a:r>
              <a:rPr lang="en-GB" dirty="0"/>
              <a:t>in </a:t>
            </a:r>
            <a:r>
              <a:rPr lang="en-GB" dirty="0">
                <a:solidFill>
                  <a:srgbClr val="FF0000"/>
                </a:solidFill>
              </a:rPr>
              <a:t>the</a:t>
            </a:r>
            <a:r>
              <a:rPr lang="en-GB" dirty="0"/>
              <a:t> white space of list view, select New Query then Text Search OR   From the Query ribbon select Text Search.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The query dialogue box will open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Add your search term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Select the degree of similarity you require for your terms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Choose whether you want Text, Annotations or both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Select from which sources you want the computer to search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Select RUN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128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Text 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Available on line: </a:t>
            </a:r>
            <a:r>
              <a:rPr lang="en-GB" dirty="0">
                <a:hlinkClick r:id="rId2"/>
              </a:rPr>
              <a:t>https://www.youtube.com/watch?v=Ntrdh5sH0T8&amp;index=18&amp;list=PLNjHMRgHS4Fd4Xgb-oQpZ8b9TDNg4EaXB</a:t>
            </a:r>
            <a:r>
              <a:rPr lang="en-GB" dirty="0"/>
              <a:t>.</a:t>
            </a:r>
          </a:p>
          <a:p>
            <a:r>
              <a:rPr lang="en-GB" dirty="0"/>
              <a:t>Accessed on 17/2/2017</a:t>
            </a:r>
          </a:p>
        </p:txBody>
      </p:sp>
    </p:spTree>
    <p:extLst>
      <p:ext uri="{BB962C8B-B14F-4D97-AF65-F5344CB8AC3E}">
        <p14:creationId xmlns:p14="http://schemas.microsoft.com/office/powerpoint/2010/main" val="1170286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Creating nodes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r>
              <a:rPr lang="en-GB" dirty="0"/>
              <a:t>First </a:t>
            </a:r>
            <a:r>
              <a:rPr lang="en-GB" dirty="0">
                <a:solidFill>
                  <a:srgbClr val="FF0000"/>
                </a:solidFill>
              </a:rPr>
              <a:t>select Nodes </a:t>
            </a:r>
            <a:r>
              <a:rPr lang="en-GB" dirty="0"/>
              <a:t>in the bottom of navigation view, then </a:t>
            </a:r>
            <a:r>
              <a:rPr lang="en-GB" dirty="0">
                <a:solidFill>
                  <a:srgbClr val="FF0000"/>
                </a:solidFill>
              </a:rPr>
              <a:t>highlight Nodes </a:t>
            </a:r>
            <a:r>
              <a:rPr lang="en-GB" dirty="0"/>
              <a:t>in the top section of Navigation View </a:t>
            </a:r>
          </a:p>
          <a:p>
            <a:r>
              <a:rPr lang="en-GB" dirty="0"/>
              <a:t> Right </a:t>
            </a:r>
            <a:r>
              <a:rPr lang="en-GB" dirty="0">
                <a:solidFill>
                  <a:srgbClr val="FF0000"/>
                </a:solidFill>
              </a:rPr>
              <a:t>mouse click </a:t>
            </a:r>
            <a:r>
              <a:rPr lang="en-GB" dirty="0"/>
              <a:t>in the white space of the Nodes list view, </a:t>
            </a:r>
            <a:r>
              <a:rPr lang="en-GB" dirty="0">
                <a:solidFill>
                  <a:srgbClr val="FF0000"/>
                </a:solidFill>
              </a:rPr>
              <a:t>select New Node </a:t>
            </a:r>
            <a:r>
              <a:rPr lang="en-GB" dirty="0"/>
              <a:t>OR  </a:t>
            </a:r>
          </a:p>
          <a:p>
            <a:r>
              <a:rPr lang="en-GB" dirty="0"/>
              <a:t>From the </a:t>
            </a:r>
            <a:r>
              <a:rPr lang="en-GB" dirty="0">
                <a:solidFill>
                  <a:srgbClr val="FF0000"/>
                </a:solidFill>
              </a:rPr>
              <a:t>Create ribbon </a:t>
            </a:r>
            <a:r>
              <a:rPr lang="en-GB" dirty="0"/>
              <a:t>– select </a:t>
            </a:r>
            <a:r>
              <a:rPr lang="en-GB" dirty="0">
                <a:solidFill>
                  <a:srgbClr val="FF0000"/>
                </a:solidFill>
              </a:rPr>
              <a:t>Node</a:t>
            </a:r>
            <a:r>
              <a:rPr lang="en-GB" dirty="0"/>
              <a:t> </a:t>
            </a:r>
          </a:p>
          <a:p>
            <a:r>
              <a:rPr lang="en-GB" dirty="0"/>
              <a:t>Name the node when the dialogue box opens and </a:t>
            </a:r>
            <a:r>
              <a:rPr lang="en-GB" dirty="0">
                <a:solidFill>
                  <a:srgbClr val="FF0000"/>
                </a:solidFill>
              </a:rPr>
              <a:t>select OK.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876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Creating NODES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Available on line: </a:t>
            </a:r>
            <a:r>
              <a:rPr lang="en-GB" dirty="0">
                <a:hlinkClick r:id="rId2"/>
              </a:rPr>
              <a:t>https://www.youtube.com/watch?v=idv9tILvgWc&amp;index=7&amp;list=PLNjHMRgHS4Fd4Xgb-oQpZ8b9TDNg4EaXB</a:t>
            </a:r>
            <a:r>
              <a:rPr lang="en-GB" dirty="0"/>
              <a:t>. Accessed on 17/7/2017</a:t>
            </a:r>
          </a:p>
        </p:txBody>
      </p:sp>
    </p:spTree>
    <p:extLst>
      <p:ext uri="{BB962C8B-B14F-4D97-AF65-F5344CB8AC3E}">
        <p14:creationId xmlns:p14="http://schemas.microsoft.com/office/powerpoint/2010/main" val="2415600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8512"/>
            <a:ext cx="8229600" cy="1143000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Bazeley,P</a:t>
            </a:r>
            <a:r>
              <a:rPr lang="en-GB" dirty="0"/>
              <a:t>. Jackson, K.(2013) Qualitative data analysis with NVIVO. 2</a:t>
            </a:r>
            <a:r>
              <a:rPr lang="en-GB" baseline="30000" dirty="0"/>
              <a:t>nd</a:t>
            </a:r>
            <a:r>
              <a:rPr lang="en-GB" dirty="0"/>
              <a:t> edition. London. Sage.</a:t>
            </a:r>
          </a:p>
          <a:p>
            <a:r>
              <a:rPr lang="en-GB" dirty="0"/>
              <a:t>Introduction to NVIVO. Flinders University ICT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5004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4377</TotalTime>
  <Words>504</Words>
  <Application>Microsoft Office PowerPoint</Application>
  <PresentationFormat>On-screen Show (4:3)</PresentationFormat>
  <Paragraphs>75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Using CAQDAS in Qualitative Data Analysis</vt:lpstr>
      <vt:lpstr>The power of words in analysis</vt:lpstr>
      <vt:lpstr>Why use NVIVO in qualitative data analysis?</vt:lpstr>
      <vt:lpstr> NEW PROJECT AND NAVIGATION</vt:lpstr>
      <vt:lpstr>Importing data</vt:lpstr>
      <vt:lpstr>EXAMPLE OF IMPORTING DATA</vt:lpstr>
      <vt:lpstr>WORD FREQUENCY</vt:lpstr>
      <vt:lpstr>Examples of looking for word frequency</vt:lpstr>
      <vt:lpstr>TEXT SEARCH</vt:lpstr>
      <vt:lpstr>Examples of Text search</vt:lpstr>
      <vt:lpstr>Creating nodes</vt:lpstr>
      <vt:lpstr>Examples of Creating NODES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Annette Fillery-Travis</cp:lastModifiedBy>
  <cp:revision>322</cp:revision>
  <cp:lastPrinted>2016-04-28T13:32:30Z</cp:lastPrinted>
  <dcterms:created xsi:type="dcterms:W3CDTF">2015-04-14T15:21:28Z</dcterms:created>
  <dcterms:modified xsi:type="dcterms:W3CDTF">2019-07-10T12:36:28Z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