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7"/>
  </p:notesMasterIdLst>
  <p:sldIdLst>
    <p:sldId id="256" r:id="rId2"/>
    <p:sldId id="280" r:id="rId3"/>
    <p:sldId id="257" r:id="rId4"/>
    <p:sldId id="258" r:id="rId5"/>
    <p:sldId id="269" r:id="rId6"/>
    <p:sldId id="270" r:id="rId7"/>
    <p:sldId id="271" r:id="rId8"/>
    <p:sldId id="272" r:id="rId9"/>
    <p:sldId id="259" r:id="rId10"/>
    <p:sldId id="273" r:id="rId11"/>
    <p:sldId id="274" r:id="rId12"/>
    <p:sldId id="260" r:id="rId13"/>
    <p:sldId id="275" r:id="rId14"/>
    <p:sldId id="276" r:id="rId15"/>
    <p:sldId id="277" r:id="rId16"/>
    <p:sldId id="278" r:id="rId17"/>
    <p:sldId id="279" r:id="rId18"/>
    <p:sldId id="261" r:id="rId19"/>
    <p:sldId id="262" r:id="rId20"/>
    <p:sldId id="263" r:id="rId21"/>
    <p:sldId id="264" r:id="rId22"/>
    <p:sldId id="265" r:id="rId23"/>
    <p:sldId id="266" r:id="rId24"/>
    <p:sldId id="267" r:id="rId25"/>
    <p:sldId id="268"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9319" autoAdjust="0"/>
  </p:normalViewPr>
  <p:slideViewPr>
    <p:cSldViewPr snapToGrid="0">
      <p:cViewPr>
        <p:scale>
          <a:sx n="97" d="100"/>
          <a:sy n="97" d="100"/>
        </p:scale>
        <p:origin x="-657"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BCAA30-F950-446B-B352-753AFB9C8422}" type="datetimeFigureOut">
              <a:rPr lang="en-GB" smtClean="0"/>
              <a:t>31/03/2023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1603B2-6EE8-4DEC-93EE-8A65728BA89E}" type="slidenum">
              <a:rPr lang="en-GB" smtClean="0"/>
              <a:t>‹#›</a:t>
            </a:fld>
            <a:endParaRPr lang="en-GB"/>
          </a:p>
        </p:txBody>
      </p:sp>
    </p:spTree>
    <p:extLst>
      <p:ext uri="{BB962C8B-B14F-4D97-AF65-F5344CB8AC3E}">
        <p14:creationId xmlns:p14="http://schemas.microsoft.com/office/powerpoint/2010/main" val="1913041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doi.org/10.1177/0008125618790246"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 Notes</a:t>
            </a:r>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a:t>
            </a:fld>
            <a:endParaRPr lang="en-GB"/>
          </a:p>
        </p:txBody>
      </p:sp>
    </p:spTree>
    <p:extLst>
      <p:ext uri="{BB962C8B-B14F-4D97-AF65-F5344CB8AC3E}">
        <p14:creationId xmlns:p14="http://schemas.microsoft.com/office/powerpoint/2010/main" val="3715640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investigation of human conduct inside an </a:t>
            </a:r>
            <a:r>
              <a:rPr lang="en-US" dirty="0" err="1"/>
              <a:t>organisation</a:t>
            </a:r>
            <a:r>
              <a:rPr lang="en-US" dirty="0"/>
              <a:t> is known as an </a:t>
            </a:r>
            <a:r>
              <a:rPr lang="en-US" dirty="0" err="1"/>
              <a:t>organisational</a:t>
            </a:r>
            <a:r>
              <a:rPr lang="en-US" dirty="0"/>
              <a:t> </a:t>
            </a:r>
            <a:r>
              <a:rPr lang="en-US" dirty="0" err="1"/>
              <a:t>behaviour</a:t>
            </a:r>
            <a:r>
              <a:rPr lang="en-US" dirty="0"/>
              <a:t> study. Interaction occurs between individuals as well as between individuals and the </a:t>
            </a:r>
            <a:r>
              <a:rPr lang="en-US" dirty="0" err="1"/>
              <a:t>organisation</a:t>
            </a:r>
            <a:r>
              <a:rPr lang="en-US" dirty="0"/>
              <a:t>. Human resources are dependent on </a:t>
            </a:r>
            <a:r>
              <a:rPr lang="en-US" dirty="0" err="1"/>
              <a:t>organisational</a:t>
            </a:r>
            <a:r>
              <a:rPr lang="en-US" dirty="0"/>
              <a:t> </a:t>
            </a:r>
            <a:r>
              <a:rPr lang="en-US" dirty="0" err="1"/>
              <a:t>behaviour</a:t>
            </a:r>
            <a:r>
              <a:rPr lang="en-US" dirty="0"/>
              <a:t>, despite the fact that </a:t>
            </a:r>
            <a:r>
              <a:rPr lang="en-US" dirty="0" err="1"/>
              <a:t>organisational</a:t>
            </a:r>
            <a:r>
              <a:rPr lang="en-US" dirty="0"/>
              <a:t> </a:t>
            </a:r>
            <a:r>
              <a:rPr lang="en-US" dirty="0" err="1"/>
              <a:t>behaviour</a:t>
            </a:r>
            <a:r>
              <a:rPr lang="en-US" dirty="0"/>
              <a:t> is prevalent across a company (Griffin et al., 2020). Amazon is the company that can best assist you in this matter. It will investigate how theories of leadership can be applied to this </a:t>
            </a:r>
            <a:r>
              <a:rPr lang="en-US" dirty="0" err="1"/>
              <a:t>organisation</a:t>
            </a:r>
            <a:r>
              <a:rPr lang="en-US" dirty="0"/>
              <a:t>, how the structure of the </a:t>
            </a:r>
            <a:r>
              <a:rPr lang="en-US" dirty="0" err="1"/>
              <a:t>organisation</a:t>
            </a:r>
            <a:r>
              <a:rPr lang="en-US" dirty="0"/>
              <a:t> relates to its performance, what managers do and what skills they use to run the </a:t>
            </a:r>
            <a:r>
              <a:rPr lang="en-US" dirty="0" err="1"/>
              <a:t>organisation</a:t>
            </a:r>
            <a:r>
              <a:rPr lang="en-US" dirty="0"/>
              <a:t>, and how factors that are unique to Amazon influence the </a:t>
            </a:r>
            <a:r>
              <a:rPr lang="en-US" dirty="0" err="1"/>
              <a:t>behaviour</a:t>
            </a:r>
            <a:r>
              <a:rPr lang="en-US" dirty="0"/>
              <a:t> of teams and groups.</a:t>
            </a:r>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3</a:t>
            </a:fld>
            <a:endParaRPr lang="en-GB"/>
          </a:p>
        </p:txBody>
      </p:sp>
    </p:spTree>
    <p:extLst>
      <p:ext uri="{BB962C8B-B14F-4D97-AF65-F5344CB8AC3E}">
        <p14:creationId xmlns:p14="http://schemas.microsoft.com/office/powerpoint/2010/main" val="1100818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Amazon was founded in Bezos' garage in Bellevue, Washington, on July 5, 1994. Among them are e-commerce, cloud computing, online advertising, digital streaming, and artificial intelligence. Amazon occupies a pivotal position in the global market, requiring a robust </a:t>
            </a:r>
            <a:r>
              <a:rPr lang="en-US" dirty="0" err="1"/>
              <a:t>organisational</a:t>
            </a:r>
            <a:r>
              <a:rPr lang="en-US" dirty="0"/>
              <a:t> structure to support its activities. While Amazon has a massive customer base, its success comes from its efficient operations. A firm's success depends on its clients. It is Amazon's policy to put the needs of its customers above all other business concerns. Because Amazon has implemented procedures to assure innovation in its operation, it has distanced itself from its competitors (Lee et al., 2017).</a:t>
            </a:r>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4</a:t>
            </a:fld>
            <a:endParaRPr lang="en-GB"/>
          </a:p>
        </p:txBody>
      </p:sp>
    </p:spTree>
    <p:extLst>
      <p:ext uri="{BB962C8B-B14F-4D97-AF65-F5344CB8AC3E}">
        <p14:creationId xmlns:p14="http://schemas.microsoft.com/office/powerpoint/2010/main" val="560699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Professor Jennifer Chatman, a leading authority on organizational culture, defines organizational culture as "an environment in which assumptions, values, and beliefs are shared, which influence what can be considered acceptable and unacceptable behavior among individuals" (Collins, 2021).</a:t>
            </a:r>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5</a:t>
            </a:fld>
            <a:endParaRPr lang="en-GB"/>
          </a:p>
        </p:txBody>
      </p:sp>
    </p:spTree>
    <p:extLst>
      <p:ext uri="{BB962C8B-B14F-4D97-AF65-F5344CB8AC3E}">
        <p14:creationId xmlns:p14="http://schemas.microsoft.com/office/powerpoint/2010/main" val="1144742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Corporate culture consists of the following seven components:</a:t>
            </a:r>
          </a:p>
          <a:p>
            <a:r>
              <a:rPr lang="en-US" dirty="0"/>
              <a:t>1. Innovation</a:t>
            </a:r>
          </a:p>
          <a:p>
            <a:r>
              <a:rPr lang="en-US" dirty="0"/>
              <a:t>Taking risks and being courageous will be encouraged in innovative companies.</a:t>
            </a:r>
          </a:p>
          <a:p>
            <a:r>
              <a:rPr lang="en-US" dirty="0"/>
              <a:t>2. Specificity</a:t>
            </a:r>
          </a:p>
          <a:p>
            <a:r>
              <a:rPr lang="en-US" dirty="0"/>
              <a:t>Depending on this, workers are required to be accurate in their work.</a:t>
            </a:r>
          </a:p>
          <a:p>
            <a:r>
              <a:rPr lang="en-US" dirty="0"/>
              <a:t>3. Outcome</a:t>
            </a:r>
          </a:p>
          <a:p>
            <a:r>
              <a:rPr lang="en-US" dirty="0"/>
              <a:t>It is more important to focus on outcomes than procedures in businesses that place a high value on results.</a:t>
            </a:r>
          </a:p>
          <a:p>
            <a:r>
              <a:rPr lang="en-US" dirty="0"/>
              <a:t>4. Persons</a:t>
            </a:r>
          </a:p>
          <a:p>
            <a:r>
              <a:rPr lang="en-US" dirty="0"/>
              <a:t>Putting too much emphasis on finances rather than people results in rigid standards and processes in businesses.</a:t>
            </a:r>
          </a:p>
          <a:p>
            <a:r>
              <a:rPr lang="en-US" dirty="0"/>
              <a:t>5. collegial</a:t>
            </a:r>
          </a:p>
          <a:p>
            <a:r>
              <a:rPr lang="en-US" dirty="0"/>
              <a:t>A work environment that emphasizes teamwork over individualism is a teamwork supporter.</a:t>
            </a:r>
          </a:p>
          <a:p>
            <a:r>
              <a:rPr lang="en-US" dirty="0"/>
              <a:t>6. Aggressiveness</a:t>
            </a:r>
          </a:p>
          <a:p>
            <a:r>
              <a:rPr lang="en-US" dirty="0"/>
              <a:t>Competitors are generally expected to treat each other aggressively based on this trait.</a:t>
            </a:r>
          </a:p>
          <a:p>
            <a:r>
              <a:rPr lang="en-US" dirty="0"/>
              <a:t>7. Stability</a:t>
            </a:r>
          </a:p>
          <a:p>
            <a:r>
              <a:rPr lang="en-US" dirty="0"/>
              <a:t>Stable businesses are administratively focused and follow rules (</a:t>
            </a:r>
            <a:r>
              <a:rPr lang="en-US" dirty="0" err="1"/>
              <a:t>Kocak</a:t>
            </a:r>
            <a:r>
              <a:rPr lang="en-US" dirty="0"/>
              <a:t> &amp; Pawlowski, 2022). </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6</a:t>
            </a:fld>
            <a:endParaRPr lang="en-GB"/>
          </a:p>
        </p:txBody>
      </p:sp>
    </p:spTree>
    <p:extLst>
      <p:ext uri="{BB962C8B-B14F-4D97-AF65-F5344CB8AC3E}">
        <p14:creationId xmlns:p14="http://schemas.microsoft.com/office/powerpoint/2010/main" val="1010223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Organizations need a strong structure. As a subsystem of the management system, organizational structure is critical to understanding. Tasks are formalized, grouped, and coordinated in an organizational structure. Organizing individuals and utilizing organizational resources to achieve organizational goals within a formal framework of rules and duties (Nemeth, 2022).</a:t>
            </a:r>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7</a:t>
            </a:fld>
            <a:endParaRPr lang="en-GB"/>
          </a:p>
        </p:txBody>
      </p:sp>
    </p:spTree>
    <p:extLst>
      <p:ext uri="{BB962C8B-B14F-4D97-AF65-F5344CB8AC3E}">
        <p14:creationId xmlns:p14="http://schemas.microsoft.com/office/powerpoint/2010/main" val="3864230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8</a:t>
            </a:fld>
            <a:endParaRPr lang="en-GB"/>
          </a:p>
        </p:txBody>
      </p:sp>
    </p:spTree>
    <p:extLst>
      <p:ext uri="{BB962C8B-B14F-4D97-AF65-F5344CB8AC3E}">
        <p14:creationId xmlns:p14="http://schemas.microsoft.com/office/powerpoint/2010/main" val="2533011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company's organizational structure defines how its employees are connected and communicate with each other. Particularly in large organizations with a variety of activities, an </a:t>
            </a:r>
            <a:r>
              <a:rPr lang="en-US" dirty="0" err="1"/>
              <a:t>organisational</a:t>
            </a:r>
            <a:r>
              <a:rPr lang="en-US" dirty="0"/>
              <a:t> structure is crucial for providing clear instructions. Here are a few benefits and associations (</a:t>
            </a:r>
            <a:r>
              <a:rPr lang="en-US" dirty="0" err="1"/>
              <a:t>Nikpour</a:t>
            </a:r>
            <a:r>
              <a:rPr lang="en-US" dirty="0"/>
              <a:t>, 2017):</a:t>
            </a:r>
          </a:p>
          <a:p>
            <a:endParaRPr lang="en-US" dirty="0"/>
          </a:p>
          <a:p>
            <a:r>
              <a:rPr lang="en-US" dirty="0"/>
              <a:t>Hierarchy of Decision Making</a:t>
            </a:r>
          </a:p>
          <a:p>
            <a:r>
              <a:rPr lang="en-US" dirty="0"/>
              <a:t>Structure VS Job Satisfaction</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9</a:t>
            </a:fld>
            <a:endParaRPr lang="en-GB"/>
          </a:p>
        </p:txBody>
      </p:sp>
    </p:spTree>
    <p:extLst>
      <p:ext uri="{BB962C8B-B14F-4D97-AF65-F5344CB8AC3E}">
        <p14:creationId xmlns:p14="http://schemas.microsoft.com/office/powerpoint/2010/main" val="1998441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Hierarchy of Decision Making</a:t>
            </a:r>
          </a:p>
          <a:p>
            <a:r>
              <a:rPr lang="en-US" dirty="0"/>
              <a:t>Research was conducted to determine which members of the institution make the most decisions, focusing on the hierarchy of those who do. Here are a few advantages and disadvantages:</a:t>
            </a:r>
          </a:p>
          <a:p>
            <a:endParaRPr lang="en-US" dirty="0"/>
          </a:p>
          <a:p>
            <a:endParaRPr lang="en-US" dirty="0"/>
          </a:p>
          <a:p>
            <a:endParaRPr lang="en-US" dirty="0"/>
          </a:p>
          <a:p>
            <a:endParaRPr lang="en-US" dirty="0"/>
          </a:p>
          <a:p>
            <a:endParaRPr lang="en-US" dirty="0"/>
          </a:p>
          <a:p>
            <a:r>
              <a:rPr lang="en-US" dirty="0"/>
              <a:t>•	A reduction in office expenses has been achieved by employing the </a:t>
            </a:r>
            <a:r>
              <a:rPr lang="en-US" dirty="0" err="1"/>
              <a:t>standardised</a:t>
            </a:r>
            <a:r>
              <a:rPr lang="en-US" dirty="0"/>
              <a:t> approach and method.</a:t>
            </a:r>
          </a:p>
          <a:p>
            <a:r>
              <a:rPr lang="en-US" dirty="0"/>
              <a:t>•	As fewer specialists are needed and departmental equipment and devices are </a:t>
            </a:r>
            <a:r>
              <a:rPr lang="en-US" dirty="0" err="1"/>
              <a:t>prioritised</a:t>
            </a:r>
            <a:r>
              <a:rPr lang="en-US" dirty="0"/>
              <a:t>, office expenses are reduced.</a:t>
            </a:r>
          </a:p>
          <a:p>
            <a:r>
              <a:rPr lang="en-US" dirty="0"/>
              <a:t>•	Across the organization, uniformity is established by central administrative authority.</a:t>
            </a:r>
          </a:p>
          <a:p>
            <a:r>
              <a:rPr lang="en-US" dirty="0"/>
              <a:t>•	Each task is overseen by the same executive, and the same office equipment is used, ensuring consistency.</a:t>
            </a:r>
          </a:p>
          <a:p>
            <a:r>
              <a:rPr lang="en-US" dirty="0"/>
              <a:t>•	A person's leadership is facilitated and supported by centralization.</a:t>
            </a:r>
          </a:p>
          <a:p>
            <a:r>
              <a:rPr lang="en-US" dirty="0"/>
              <a:t>•	By using personal leadership, you can act quickly and aggressively</a:t>
            </a:r>
          </a:p>
          <a:p>
            <a:r>
              <a:rPr lang="en-US" dirty="0"/>
              <a:t>•	</a:t>
            </a:r>
            <a:r>
              <a:rPr lang="en-US" dirty="0" err="1"/>
              <a:t>Organisational</a:t>
            </a:r>
            <a:r>
              <a:rPr lang="en-US" dirty="0"/>
              <a:t> flexibility and adaptability are made possible through centralization. In the event of an influx of administrative work, the current workforce can handle the workload.</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10</a:t>
            </a:fld>
            <a:endParaRPr lang="en-GB"/>
          </a:p>
        </p:txBody>
      </p:sp>
    </p:spTree>
    <p:extLst>
      <p:ext uri="{BB962C8B-B14F-4D97-AF65-F5344CB8AC3E}">
        <p14:creationId xmlns:p14="http://schemas.microsoft.com/office/powerpoint/2010/main" val="1676504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Structure VS Job Satisfaction</a:t>
            </a:r>
          </a:p>
          <a:p>
            <a:r>
              <a:rPr lang="en-US" dirty="0"/>
              <a:t>This study sought to determine whether an organization's structure contributes to employee satisfaction at work. In addition, delegation also boosts productivity by transferring work to individuals who possess skills that are better suited for the job.</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11</a:t>
            </a:fld>
            <a:endParaRPr lang="en-GB"/>
          </a:p>
        </p:txBody>
      </p:sp>
    </p:spTree>
    <p:extLst>
      <p:ext uri="{BB962C8B-B14F-4D97-AF65-F5344CB8AC3E}">
        <p14:creationId xmlns:p14="http://schemas.microsoft.com/office/powerpoint/2010/main" val="410127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new non-food Amazon store is opening in the Bluewater retail mall in the United Kingdom. Some of Amazon's management team members' responsibilities include (Mazzei &amp; Noble, 2017):</a:t>
            </a:r>
          </a:p>
          <a:p>
            <a:r>
              <a:rPr lang="en-US" dirty="0"/>
              <a:t>Resource </a:t>
            </a:r>
            <a:r>
              <a:rPr lang="en-US" dirty="0" err="1"/>
              <a:t>utilisation</a:t>
            </a:r>
            <a:r>
              <a:rPr lang="en-US" dirty="0"/>
              <a:t>: The management team at Amazon can achieve operational effectiveness by utilizing its resources optimally. Since improper resource use raises expenses, inadequate resource utilization affects operational performance.</a:t>
            </a:r>
          </a:p>
          <a:p>
            <a:r>
              <a:rPr lang="en-US" dirty="0"/>
              <a:t>Management of inventory: To make sure the right items are delivered to the right places; Amazon's management team must conduct inventory checks. Monitoring inventory, product pricing, and other operational parameters is crucial to achieving high levels of performance.</a:t>
            </a:r>
          </a:p>
          <a:p>
            <a:r>
              <a:rPr lang="en-US" dirty="0"/>
              <a:t>Directing and regulating functional performance: It is essential that Amazon's management team get to the top of its game in terms of directing and overseeing functional performance.</a:t>
            </a:r>
          </a:p>
          <a:p>
            <a:r>
              <a:rPr lang="en-US" dirty="0"/>
              <a:t>Utilization and automation of process: A competitive edge can also be gained by doing this. A key factor contributing to Amazon's success is the company's efficient management. Here are a few of the talents:</a:t>
            </a:r>
          </a:p>
          <a:p>
            <a:r>
              <a:rPr lang="en-US" dirty="0"/>
              <a:t>Expertise in technical matters. Operational effectiveness requires technological expertise. All of Amazon's functions are technology-based because Amazon is a technology-based company. Hence, due to the complexity of operation management, management teams must be technically proficient in order to deal with automation, project data access, budget tracking, etc.</a:t>
            </a:r>
          </a:p>
          <a:p>
            <a:r>
              <a:rPr lang="en-US" dirty="0"/>
              <a:t>Risk analysis. Business environments are dynamic, making them potentially dangerous due to their dynamic nature.</a:t>
            </a:r>
          </a:p>
          <a:p>
            <a:r>
              <a:rPr lang="en-US" dirty="0"/>
              <a:t>Budget management. Managing budgets in an efficient manner is crucial for all organizations in order to save money. In order to reduce total costs and increase operational efficiency, Amazon should include budget management in its management team.</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12</a:t>
            </a:fld>
            <a:endParaRPr lang="en-GB"/>
          </a:p>
        </p:txBody>
      </p:sp>
    </p:spTree>
    <p:extLst>
      <p:ext uri="{BB962C8B-B14F-4D97-AF65-F5344CB8AC3E}">
        <p14:creationId xmlns:p14="http://schemas.microsoft.com/office/powerpoint/2010/main" val="3536810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Resource </a:t>
            </a:r>
            <a:r>
              <a:rPr lang="en-US" dirty="0" err="1"/>
              <a:t>utilisation</a:t>
            </a:r>
            <a:r>
              <a:rPr lang="en-US" dirty="0"/>
              <a:t>: The management team at Amazon can achieve operational effectiveness by utilizing its resources optimally. Since improper resource use raises expenses, inadequate resource utilization affects operational performance.</a:t>
            </a:r>
          </a:p>
          <a:p>
            <a:r>
              <a:rPr lang="en-US" dirty="0"/>
              <a:t>Management of inventory: To make sure the right items are delivered to the right places; Amazon's management team must conduct inventory checks. Monitoring inventory, product pricing, and other operational parameters is crucial to achieving high levels of performance.</a:t>
            </a:r>
          </a:p>
          <a:p>
            <a:r>
              <a:rPr lang="en-US" dirty="0"/>
              <a:t>Directing and regulating functional performance: It is essential that Amazon's management team get to the top of its game in terms of directing and overseeing functional performance.</a:t>
            </a:r>
          </a:p>
          <a:p>
            <a:r>
              <a:rPr lang="en-US" dirty="0"/>
              <a:t>Utilization and automation of process: A competitive edge can also be gained by doing this. A key factor contributing to Amazon's success is the company's efficient management. Here are a few of the talents:</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13</a:t>
            </a:fld>
            <a:endParaRPr lang="en-GB"/>
          </a:p>
        </p:txBody>
      </p:sp>
    </p:spTree>
    <p:extLst>
      <p:ext uri="{BB962C8B-B14F-4D97-AF65-F5344CB8AC3E}">
        <p14:creationId xmlns:p14="http://schemas.microsoft.com/office/powerpoint/2010/main" val="1182591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Expertise in technical matters. Operational effectiveness requires technological expertise. All of Amazon's functions are technology-based because Amazon is a technology-based company. Hence, due to the complexity of operation management, management teams must be technically proficient in order to deal with automation, project data access, budget tracking, etc.</a:t>
            </a:r>
          </a:p>
          <a:p>
            <a:r>
              <a:rPr lang="en-US" dirty="0"/>
              <a:t>Risk analysis. Business environments are dynamic, making them potentially dangerous due to their dynamic nature.</a:t>
            </a:r>
          </a:p>
          <a:p>
            <a:r>
              <a:rPr lang="en-US" dirty="0"/>
              <a:t>Budget management. Managing budgets in an efficient manner is crucial for all organizations in order to save money. In order to reduce total costs and increase operational efficiency, Amazon should include budget management in its management team.</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14</a:t>
            </a:fld>
            <a:endParaRPr lang="en-GB"/>
          </a:p>
        </p:txBody>
      </p:sp>
    </p:spTree>
    <p:extLst>
      <p:ext uri="{BB962C8B-B14F-4D97-AF65-F5344CB8AC3E}">
        <p14:creationId xmlns:p14="http://schemas.microsoft.com/office/powerpoint/2010/main" val="20628870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Leaders need to possess specific competencies and </a:t>
            </a:r>
            <a:r>
              <a:rPr lang="en-US" dirty="0" err="1"/>
              <a:t>behaviours’</a:t>
            </a:r>
            <a:r>
              <a:rPr lang="en-US" dirty="0"/>
              <a:t> in order to be effective. Leadership theories describe these characteristics. To determine why some experts, make better leaders than others, they examine well-known leaders like presidents and business owners. An effective leader motivates, inspires, and directs others to achieve their objectives. Through them, individuals can be united around a shared purpose and a vision is set. In order to make informed decisions and effectively address challenges, leaders need to have the skills and information they need (Van Wart &amp; </a:t>
            </a:r>
            <a:r>
              <a:rPr lang="en-US" dirty="0" err="1"/>
              <a:t>Suino</a:t>
            </a:r>
            <a:r>
              <a:rPr lang="en-US" dirty="0"/>
              <a:t>, 2017).</a:t>
            </a:r>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15</a:t>
            </a:fld>
            <a:endParaRPr lang="en-GB"/>
          </a:p>
        </p:txBody>
      </p:sp>
    </p:spTree>
    <p:extLst>
      <p:ext uri="{BB962C8B-B14F-4D97-AF65-F5344CB8AC3E}">
        <p14:creationId xmlns:p14="http://schemas.microsoft.com/office/powerpoint/2010/main" val="3755784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Leadership theories have a number of significances, including:</a:t>
            </a:r>
          </a:p>
          <a:p>
            <a:r>
              <a:rPr lang="en-US" dirty="0"/>
              <a:t>1. Influencing Employees</a:t>
            </a:r>
          </a:p>
          <a:p>
            <a:r>
              <a:rPr lang="en-US" dirty="0"/>
              <a:t>Discipline from a manager can have a positive impact on the performance of the workers, which can improve the work environment.</a:t>
            </a:r>
          </a:p>
          <a:p>
            <a:r>
              <a:rPr lang="en-US" dirty="0"/>
              <a:t>2. Satisfying Employee Requirements</a:t>
            </a:r>
          </a:p>
          <a:p>
            <a:r>
              <a:rPr lang="en-US" dirty="0"/>
              <a:t>Leadership is about </a:t>
            </a:r>
            <a:r>
              <a:rPr lang="en-US" dirty="0" err="1"/>
              <a:t>prioritising</a:t>
            </a:r>
            <a:r>
              <a:rPr lang="en-US" dirty="0"/>
              <a:t> the needs of the team and creating an environment where everyone can thrive and grow in order to ensure that the team is successful.</a:t>
            </a:r>
          </a:p>
          <a:p>
            <a:r>
              <a:rPr lang="en-US" dirty="0"/>
              <a:t>3. The resolution of internal conflicts</a:t>
            </a:r>
          </a:p>
          <a:p>
            <a:r>
              <a:rPr lang="en-US" dirty="0"/>
              <a:t>There are leaders who are aware of this situation, and they make it a priority to remedy any problem that might hinder the production of a product.</a:t>
            </a:r>
          </a:p>
          <a:p>
            <a:r>
              <a:rPr lang="en-US" dirty="0"/>
              <a:t>4. Fostering Future Leaders</a:t>
            </a:r>
          </a:p>
          <a:p>
            <a:r>
              <a:rPr lang="en-US" dirty="0"/>
              <a:t>Leadership/mentorship programs increase the self-confidence and potential of employees as well as benefiting the organization as a whole by increasing the level of confidence and potential.</a:t>
            </a:r>
          </a:p>
          <a:p>
            <a:r>
              <a:rPr lang="en-US" dirty="0"/>
              <a:t>5. Enhancing Morale</a:t>
            </a:r>
          </a:p>
          <a:p>
            <a:r>
              <a:rPr lang="en-US" dirty="0"/>
              <a:t>Leadership is sometimes entrusted with the responsibility of encouraging their team members by appreciating/recognizing the work that they do, grasping complicated problems, and experiencing the appropriate behavior necessary to establish a positive and productive working environment (Anderson et al., 2017).</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16</a:t>
            </a:fld>
            <a:endParaRPr lang="en-GB"/>
          </a:p>
        </p:txBody>
      </p:sp>
    </p:spTree>
    <p:extLst>
      <p:ext uri="{BB962C8B-B14F-4D97-AF65-F5344CB8AC3E}">
        <p14:creationId xmlns:p14="http://schemas.microsoft.com/office/powerpoint/2010/main" val="34165165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Amazon might employ leadership theory in the following section.</a:t>
            </a:r>
          </a:p>
          <a:p>
            <a:r>
              <a:rPr lang="en-US" dirty="0"/>
              <a:t>Management Theory or Transactional Theory</a:t>
            </a:r>
          </a:p>
          <a:p>
            <a:r>
              <a:rPr lang="en-US" dirty="0"/>
              <a:t>Transformation Theory</a:t>
            </a:r>
          </a:p>
          <a:p>
            <a:r>
              <a:rPr lang="en-US" dirty="0"/>
              <a:t>The Theory of Contingencies</a:t>
            </a:r>
          </a:p>
          <a:p>
            <a:r>
              <a:rPr lang="en-US" dirty="0"/>
              <a:t>The Theory of Situations</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17</a:t>
            </a:fld>
            <a:endParaRPr lang="en-GB"/>
          </a:p>
        </p:txBody>
      </p:sp>
    </p:spTree>
    <p:extLst>
      <p:ext uri="{BB962C8B-B14F-4D97-AF65-F5344CB8AC3E}">
        <p14:creationId xmlns:p14="http://schemas.microsoft.com/office/powerpoint/2010/main" val="537030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Employees who are under the control of transactional leaders are rewarded when they achieve their goals, and punished when they fall short of them. The following characteristics define transactional leadership (LUSSIER, 2022):</a:t>
            </a:r>
          </a:p>
          <a:p>
            <a:r>
              <a:rPr lang="en-US" dirty="0"/>
              <a:t>Prioritize urgent tasks.</a:t>
            </a:r>
          </a:p>
          <a:p>
            <a:r>
              <a:rPr lang="en-US" dirty="0"/>
              <a:t>Encourage the standardization of rules and procedures</a:t>
            </a:r>
          </a:p>
          <a:p>
            <a:r>
              <a:rPr lang="en-US" dirty="0"/>
              <a:t>Transformative developments</a:t>
            </a:r>
          </a:p>
          <a:p>
            <a:r>
              <a:rPr lang="en-US" dirty="0"/>
              <a:t>Keep unique ideas to a minimum</a:t>
            </a:r>
          </a:p>
          <a:p>
            <a:r>
              <a:rPr lang="en-US" dirty="0"/>
              <a:t>Self-centeredness</a:t>
            </a:r>
          </a:p>
          <a:p>
            <a:r>
              <a:rPr lang="en-US" dirty="0"/>
              <a:t>Motivate employees to perform at their highest levels</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18</a:t>
            </a:fld>
            <a:endParaRPr lang="en-GB"/>
          </a:p>
        </p:txBody>
      </p:sp>
    </p:spTree>
    <p:extLst>
      <p:ext uri="{BB962C8B-B14F-4D97-AF65-F5344CB8AC3E}">
        <p14:creationId xmlns:p14="http://schemas.microsoft.com/office/powerpoint/2010/main" val="30976790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Leadership and employee interaction benefit the organization according to the transformational theory of management. Efforts to motivate employees beyond their capabilities are at the heart of this leadership philosophy. Inspire your team members to achieve their goals by developing a vision for them. Motivation and morale are boosted by transformational leaders (</a:t>
            </a:r>
            <a:r>
              <a:rPr lang="en-US" dirty="0" err="1"/>
              <a:t>Amanchukwu</a:t>
            </a:r>
            <a:r>
              <a:rPr lang="en-US" dirty="0"/>
              <a:t> et al., 2015). Leaders who transform are:</a:t>
            </a:r>
          </a:p>
          <a:p>
            <a:r>
              <a:rPr lang="en-US" dirty="0"/>
              <a:t>Self-management</a:t>
            </a:r>
          </a:p>
          <a:p>
            <a:r>
              <a:rPr lang="en-US" dirty="0"/>
              <a:t>Exemplify good </a:t>
            </a:r>
            <a:r>
              <a:rPr lang="en-US" dirty="0" err="1"/>
              <a:t>behaviour</a:t>
            </a:r>
            <a:endParaRPr lang="en-US" dirty="0"/>
          </a:p>
          <a:p>
            <a:r>
              <a:rPr lang="en-US" dirty="0"/>
              <a:t>Prioritize interaction</a:t>
            </a:r>
          </a:p>
          <a:p>
            <a:r>
              <a:rPr lang="en-US" dirty="0"/>
              <a:t>Be proactive in your field</a:t>
            </a:r>
          </a:p>
          <a:p>
            <a:r>
              <a:rPr lang="en-US" dirty="0"/>
              <a:t>Enhance personnel development</a:t>
            </a:r>
          </a:p>
          <a:p>
            <a:r>
              <a:rPr lang="en-US" dirty="0"/>
              <a:t>Innovative and responsive</a:t>
            </a:r>
          </a:p>
          <a:p>
            <a:r>
              <a:rPr lang="en-US" dirty="0"/>
              <a:t>Make challenging decisions and accept risks</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19</a:t>
            </a:fld>
            <a:endParaRPr lang="en-GB"/>
          </a:p>
        </p:txBody>
      </p:sp>
    </p:spTree>
    <p:extLst>
      <p:ext uri="{BB962C8B-B14F-4D97-AF65-F5344CB8AC3E}">
        <p14:creationId xmlns:p14="http://schemas.microsoft.com/office/powerpoint/2010/main" val="9196579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organization cannot be managed optimally according to the contingency hypothesis. Internal and external factors play a significant role in determining an </a:t>
            </a:r>
            <a:r>
              <a:rPr lang="en-US" dirty="0" err="1"/>
              <a:t>organisation's</a:t>
            </a:r>
            <a:r>
              <a:rPr lang="en-US" dirty="0"/>
              <a:t> success. The ideal candidate should correspond to the ideal circumstance, based on the theory of contingencies (</a:t>
            </a:r>
            <a:r>
              <a:rPr lang="en-US" dirty="0" err="1"/>
              <a:t>Otley</a:t>
            </a:r>
            <a:r>
              <a:rPr lang="en-US" dirty="0"/>
              <a:t>, 2016). Leadership style is influenced by factors such as:</a:t>
            </a:r>
          </a:p>
          <a:p>
            <a:r>
              <a:rPr lang="en-US" dirty="0"/>
              <a:t>Management approach</a:t>
            </a:r>
          </a:p>
          <a:p>
            <a:r>
              <a:rPr lang="en-US" dirty="0"/>
              <a:t>Speed of work</a:t>
            </a:r>
          </a:p>
          <a:p>
            <a:r>
              <a:rPr lang="en-US" dirty="0"/>
              <a:t>Policy and culture of the company</a:t>
            </a:r>
          </a:p>
          <a:p>
            <a:r>
              <a:rPr lang="en-US" dirty="0"/>
              <a:t>Morale among employees</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20</a:t>
            </a:fld>
            <a:endParaRPr lang="en-GB"/>
          </a:p>
        </p:txBody>
      </p:sp>
    </p:spTree>
    <p:extLst>
      <p:ext uri="{BB962C8B-B14F-4D97-AF65-F5344CB8AC3E}">
        <p14:creationId xmlns:p14="http://schemas.microsoft.com/office/powerpoint/2010/main" val="22749159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with contingency theory, context plays an important role in determining how to accomplish goals and in guiding decisions. Leaders' leadership styles might be influenced by their level of expertise and commitment (</a:t>
            </a:r>
            <a:r>
              <a:rPr lang="en-US" dirty="0" err="1"/>
              <a:t>Amanchukwu</a:t>
            </a:r>
            <a:r>
              <a:rPr lang="en-US" dirty="0"/>
              <a:t> et al., 2015). According to situational theory, situational leadership consists of:</a:t>
            </a:r>
          </a:p>
          <a:p>
            <a:r>
              <a:rPr lang="en-US" dirty="0"/>
              <a:t>Engage the workforce</a:t>
            </a:r>
          </a:p>
          <a:p>
            <a:r>
              <a:rPr lang="en-US" dirty="0"/>
              <a:t>Motivate employees</a:t>
            </a:r>
          </a:p>
          <a:p>
            <a:r>
              <a:rPr lang="en-US" dirty="0"/>
              <a:t>Recognize when a specific situation requires several leadership ideas</a:t>
            </a:r>
          </a:p>
          <a:p>
            <a:r>
              <a:rPr lang="en-US" dirty="0"/>
              <a:t>Organizational units and teams should be established</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21</a:t>
            </a:fld>
            <a:endParaRPr lang="en-GB"/>
          </a:p>
        </p:txBody>
      </p:sp>
    </p:spTree>
    <p:extLst>
      <p:ext uri="{BB962C8B-B14F-4D97-AF65-F5344CB8AC3E}">
        <p14:creationId xmlns:p14="http://schemas.microsoft.com/office/powerpoint/2010/main" val="14040590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will be discussions about the following internal and external issues (Amabile &amp; Pratt, 2016):</a:t>
            </a:r>
          </a:p>
          <a:p>
            <a:r>
              <a:rPr lang="en-US" dirty="0"/>
              <a:t>Intrinsic Variables: Many internal factors or traits influence an individual's and a group's efficiency.</a:t>
            </a:r>
          </a:p>
          <a:p>
            <a:r>
              <a:rPr lang="en-US" dirty="0" err="1"/>
              <a:t>Organisational</a:t>
            </a:r>
            <a:r>
              <a:rPr lang="en-US" dirty="0"/>
              <a:t> culture: The attitudes and behaviors of individuals and groups establish an organization's culture.</a:t>
            </a:r>
          </a:p>
          <a:p>
            <a:r>
              <a:rPr lang="en-US" dirty="0"/>
              <a:t>Workspace layout: Keeping competitive means adapting to an ever-changing workplace. The Amazon 4-star program is specially designed to provide a retail experience that mimics the online buying experience of Amazon consumers, as well as motivating staff to learn, make friends, and build trust among themselves.</a:t>
            </a:r>
          </a:p>
          <a:p>
            <a:r>
              <a:rPr lang="en-US" dirty="0"/>
              <a:t>Employee advancement and prospects: Managers must find new ways to engage their employees at Amazon, which is known as an innovative workplace.</a:t>
            </a:r>
          </a:p>
          <a:p>
            <a:r>
              <a:rPr lang="en-US" dirty="0"/>
              <a:t>Communication: A crucial aspect of internal communication is communication. Teams and team leaders must communicate clearly and regularly in order for an organization to achieve efficiency.</a:t>
            </a:r>
          </a:p>
          <a:p>
            <a:r>
              <a:rPr lang="en-US" dirty="0"/>
              <a:t>Access to technology and resources: A number of factors can contribute to improved employee performance and efficiency, including updated equipment, software, and technical assistance.</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22</a:t>
            </a:fld>
            <a:endParaRPr lang="en-GB"/>
          </a:p>
        </p:txBody>
      </p:sp>
    </p:spTree>
    <p:extLst>
      <p:ext uri="{BB962C8B-B14F-4D97-AF65-F5344CB8AC3E}">
        <p14:creationId xmlns:p14="http://schemas.microsoft.com/office/powerpoint/2010/main" val="30263297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a:t>
            </a:r>
            <a:r>
              <a:rPr lang="en-US" dirty="0" err="1"/>
              <a:t>organisation</a:t>
            </a:r>
            <a:r>
              <a:rPr lang="en-US" dirty="0"/>
              <a:t> interacts regularly with the government, unions, suppliers, customers, and a number of other organizations and people. There will be a continued dynamic nature to the existing environment (</a:t>
            </a:r>
            <a:r>
              <a:rPr lang="en-US" dirty="0" err="1"/>
              <a:t>Schoemaker</a:t>
            </a:r>
            <a:r>
              <a:rPr lang="en-US" dirty="0"/>
              <a:t> et al., 2018).</a:t>
            </a:r>
          </a:p>
          <a:p>
            <a:r>
              <a:rPr lang="en-US" dirty="0" err="1"/>
              <a:t>Organisational</a:t>
            </a:r>
            <a:r>
              <a:rPr lang="en-US" dirty="0"/>
              <a:t> structure: There are several ways in which organizational structures can differ, but they share certain characteristics. Technology, structure, operational procedures, and environment are all interdependent in global </a:t>
            </a:r>
            <a:r>
              <a:rPr lang="en-US" dirty="0" err="1"/>
              <a:t>organisational</a:t>
            </a:r>
            <a:r>
              <a:rPr lang="en-US" dirty="0"/>
              <a:t> models.</a:t>
            </a:r>
          </a:p>
          <a:p>
            <a:r>
              <a:rPr lang="en-US" dirty="0"/>
              <a:t>Market trends: Each firm must engage in market competition because they provide products to the environment. It features products from small businesses in the United Kingdom as well as items rated 4 stars or higher by online consumers, and the offerings will change often to meet market needs.</a:t>
            </a:r>
          </a:p>
          <a:p>
            <a:r>
              <a:rPr lang="en-US" dirty="0"/>
              <a:t>Location: Among the most important factors Amazon must consider when looking for a retail site are the cost, size, facilities, and customer satisfaction.</a:t>
            </a:r>
          </a:p>
          <a:p>
            <a:r>
              <a:rPr lang="en-US" dirty="0"/>
              <a:t>Consumer requirements and desires: A company's operations are significantly influenced by its customers.</a:t>
            </a:r>
          </a:p>
          <a:p>
            <a:r>
              <a:rPr lang="en-US" dirty="0"/>
              <a:t>Environment: External factors such as pressures, conditions, and events can have an impact on the functioning of an organization. Managers face limitations and difficulties as a result of it.</a:t>
            </a:r>
          </a:p>
          <a:p>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23</a:t>
            </a:fld>
            <a:endParaRPr lang="en-GB"/>
          </a:p>
        </p:txBody>
      </p:sp>
    </p:spTree>
    <p:extLst>
      <p:ext uri="{BB962C8B-B14F-4D97-AF65-F5344CB8AC3E}">
        <p14:creationId xmlns:p14="http://schemas.microsoft.com/office/powerpoint/2010/main" val="21403614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Adapting to changing social, political, economic, legal, and technological conditions is a necessity for </a:t>
            </a:r>
            <a:r>
              <a:rPr lang="en-US" dirty="0" err="1"/>
              <a:t>organisations</a:t>
            </a:r>
            <a:r>
              <a:rPr lang="en-US" dirty="0"/>
              <a:t>. Change is the only way for organizations to survive in a changing climate. Providing teams with a great deal of control over how to achieve their goals increases their performance. Boosting productivity through organizational incentive systems encourages and recognizes productive </a:t>
            </a:r>
            <a:r>
              <a:rPr lang="en-US" dirty="0" err="1"/>
              <a:t>labour</a:t>
            </a:r>
            <a:r>
              <a:rPr lang="en-US" dirty="0"/>
              <a:t> and </a:t>
            </a:r>
            <a:r>
              <a:rPr lang="en-US" dirty="0" err="1"/>
              <a:t>emphasises</a:t>
            </a:r>
            <a:r>
              <a:rPr lang="en-US" dirty="0"/>
              <a:t> collective activities and results over individual performance. It has been discussed how the company's structure affects its performance, how managers operate the business with the activities and skills they use, how leadership theories may be applied to this organization, and how team and group </a:t>
            </a:r>
            <a:r>
              <a:rPr lang="en-US" dirty="0" err="1"/>
              <a:t>behaviour</a:t>
            </a:r>
            <a:r>
              <a:rPr lang="en-US" dirty="0"/>
              <a:t> at Amazon is influenced by variables.</a:t>
            </a:r>
            <a:endParaRPr lang="en-GB" dirty="0"/>
          </a:p>
        </p:txBody>
      </p:sp>
      <p:sp>
        <p:nvSpPr>
          <p:cNvPr id="4" name="Slide Number Placeholder 3"/>
          <p:cNvSpPr>
            <a:spLocks noGrp="1"/>
          </p:cNvSpPr>
          <p:nvPr>
            <p:ph type="sldNum" sz="quarter" idx="5"/>
          </p:nvPr>
        </p:nvSpPr>
        <p:spPr/>
        <p:txBody>
          <a:bodyPr/>
          <a:lstStyle/>
          <a:p>
            <a:fld id="{F41603B2-6EE8-4DEC-93EE-8A65728BA89E}" type="slidenum">
              <a:rPr lang="en-GB" smtClean="0"/>
              <a:t>24</a:t>
            </a:fld>
            <a:endParaRPr lang="en-GB"/>
          </a:p>
        </p:txBody>
      </p:sp>
    </p:spTree>
    <p:extLst>
      <p:ext uri="{BB962C8B-B14F-4D97-AF65-F5344CB8AC3E}">
        <p14:creationId xmlns:p14="http://schemas.microsoft.com/office/powerpoint/2010/main" val="18975352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Amabile, T.M. and Pratt, M.G. (2016) “The dynamic componential model of creativity and innovation in organizations: Making progress, making meaning,” Research in Organizational </a:t>
            </a:r>
            <a:r>
              <a:rPr lang="en-GB" sz="1200" kern="1200" dirty="0" err="1">
                <a:solidFill>
                  <a:schemeClr val="tx1"/>
                </a:solidFill>
                <a:effectLst/>
                <a:latin typeface="+mn-lt"/>
                <a:ea typeface="+mn-ea"/>
                <a:cs typeface="+mn-cs"/>
              </a:rPr>
              <a:t>Behavior</a:t>
            </a:r>
            <a:r>
              <a:rPr lang="en-GB" sz="1200" kern="1200" dirty="0">
                <a:solidFill>
                  <a:schemeClr val="tx1"/>
                </a:solidFill>
                <a:effectLst/>
                <a:latin typeface="+mn-lt"/>
                <a:ea typeface="+mn-ea"/>
                <a:cs typeface="+mn-cs"/>
              </a:rPr>
              <a:t>, 36, pp. 157–183. Available at: https://doi.org/10.1016/j.riob.2016.10.001. </a:t>
            </a:r>
          </a:p>
          <a:p>
            <a:r>
              <a:rPr lang="en-GB" sz="1200" kern="1200" dirty="0" err="1">
                <a:solidFill>
                  <a:schemeClr val="tx1"/>
                </a:solidFill>
                <a:effectLst/>
                <a:latin typeface="+mn-lt"/>
                <a:ea typeface="+mn-ea"/>
                <a:cs typeface="+mn-cs"/>
              </a:rPr>
              <a:t>Amanchukwu</a:t>
            </a:r>
            <a:r>
              <a:rPr lang="en-GB" sz="1200" kern="1200" dirty="0">
                <a:solidFill>
                  <a:schemeClr val="tx1"/>
                </a:solidFill>
                <a:effectLst/>
                <a:latin typeface="+mn-lt"/>
                <a:ea typeface="+mn-ea"/>
                <a:cs typeface="+mn-cs"/>
              </a:rPr>
              <a:t>, R.N., Stanley, G. and </a:t>
            </a:r>
            <a:r>
              <a:rPr lang="en-GB" sz="1200" kern="1200" dirty="0" err="1">
                <a:solidFill>
                  <a:schemeClr val="tx1"/>
                </a:solidFill>
                <a:effectLst/>
                <a:latin typeface="+mn-lt"/>
                <a:ea typeface="+mn-ea"/>
                <a:cs typeface="+mn-cs"/>
              </a:rPr>
              <a:t>Ololube</a:t>
            </a:r>
            <a:r>
              <a:rPr lang="en-GB" sz="1200" kern="1200" dirty="0">
                <a:solidFill>
                  <a:schemeClr val="tx1"/>
                </a:solidFill>
                <a:effectLst/>
                <a:latin typeface="+mn-lt"/>
                <a:ea typeface="+mn-ea"/>
                <a:cs typeface="+mn-cs"/>
              </a:rPr>
              <a:t>, N. (2015) [PDF] a review of leadership theories, principles and styles and their relevance to educational management: Semantic scholar, Management Science. Available at: https://www.semanticscholar.org/paper/A-Review-of-Leadership-Theories%2C-Principles-and-and-Amanchukwu-Stanley/2307c61b175cb5ba9bdb614907bdb46cd242c1d6 (Accessed: March 20, 2023). </a:t>
            </a:r>
          </a:p>
          <a:p>
            <a:r>
              <a:rPr lang="en-GB" sz="1200" kern="1200" dirty="0">
                <a:solidFill>
                  <a:schemeClr val="tx1"/>
                </a:solidFill>
                <a:effectLst/>
                <a:latin typeface="+mn-lt"/>
                <a:ea typeface="+mn-ea"/>
                <a:cs typeface="+mn-cs"/>
              </a:rPr>
              <a:t>Anderson, T.D., Ford, R. and Hamilton, M. (2017) “Leadership theories overview: The nature of leadership,” Transforming Leadership, pp. 264–278. Available at: https://doi.org/10.1201/9780203735237-10.</a:t>
            </a:r>
          </a:p>
          <a:p>
            <a:r>
              <a:rPr lang="en-GB" sz="1200" kern="1200" dirty="0">
                <a:solidFill>
                  <a:schemeClr val="tx1"/>
                </a:solidFill>
                <a:effectLst/>
                <a:latin typeface="+mn-lt"/>
                <a:ea typeface="+mn-ea"/>
                <a:cs typeface="+mn-cs"/>
              </a:rPr>
              <a:t>Collins, D. (2021) “Models of Organizational culture,” Rethinking Organizational Culture, pp. 25–43. Available at: https://doi.org/10.4324/9781003174431-4.</a:t>
            </a:r>
          </a:p>
          <a:p>
            <a:r>
              <a:rPr lang="en-GB" sz="1200" kern="1200" dirty="0">
                <a:solidFill>
                  <a:schemeClr val="tx1"/>
                </a:solidFill>
                <a:effectLst/>
                <a:latin typeface="+mn-lt"/>
                <a:ea typeface="+mn-ea"/>
                <a:cs typeface="+mn-cs"/>
              </a:rPr>
              <a:t>Griffin, R.W., Phillips, J. and Gully, S.M. (2020) Organizational </a:t>
            </a:r>
            <a:r>
              <a:rPr lang="en-GB" sz="1200" kern="1200" dirty="0" err="1">
                <a:solidFill>
                  <a:schemeClr val="tx1"/>
                </a:solidFill>
                <a:effectLst/>
                <a:latin typeface="+mn-lt"/>
                <a:ea typeface="+mn-ea"/>
                <a:cs typeface="+mn-cs"/>
              </a:rPr>
              <a:t>behavior</a:t>
            </a:r>
            <a:r>
              <a:rPr lang="en-GB" sz="1200" kern="1200" dirty="0">
                <a:solidFill>
                  <a:schemeClr val="tx1"/>
                </a:solidFill>
                <a:effectLst/>
                <a:latin typeface="+mn-lt"/>
                <a:ea typeface="+mn-ea"/>
                <a:cs typeface="+mn-cs"/>
              </a:rPr>
              <a:t>: Managing people and organizations. Boston, MA: Cengage. </a:t>
            </a:r>
          </a:p>
          <a:p>
            <a:r>
              <a:rPr lang="en-GB" sz="1200" kern="1200" dirty="0" err="1">
                <a:solidFill>
                  <a:schemeClr val="tx1"/>
                </a:solidFill>
                <a:effectLst/>
                <a:latin typeface="+mn-lt"/>
                <a:ea typeface="+mn-ea"/>
                <a:cs typeface="+mn-cs"/>
              </a:rPr>
              <a:t>Kimmons</a:t>
            </a:r>
            <a:r>
              <a:rPr lang="en-GB" sz="1200" kern="1200" dirty="0">
                <a:solidFill>
                  <a:schemeClr val="tx1"/>
                </a:solidFill>
                <a:effectLst/>
                <a:latin typeface="+mn-lt"/>
                <a:ea typeface="+mn-ea"/>
                <a:cs typeface="+mn-cs"/>
              </a:rPr>
              <a:t>, R.L. (2017) “Basic organizational structure and staffing for the execution of projects,” PROJECT MANAGEMENT, pp. 29–44. Available at: https://doi.org/10.1201/9780203741771-5. </a:t>
            </a:r>
          </a:p>
          <a:p>
            <a:r>
              <a:rPr lang="en-GB" sz="1200" kern="1200" dirty="0" err="1">
                <a:solidFill>
                  <a:schemeClr val="tx1"/>
                </a:solidFill>
                <a:effectLst/>
                <a:latin typeface="+mn-lt"/>
                <a:ea typeface="+mn-ea"/>
                <a:cs typeface="+mn-cs"/>
              </a:rPr>
              <a:t>Kocak</a:t>
            </a:r>
            <a:r>
              <a:rPr lang="en-GB" sz="1200" kern="1200" dirty="0">
                <a:solidFill>
                  <a:schemeClr val="tx1"/>
                </a:solidFill>
                <a:effectLst/>
                <a:latin typeface="+mn-lt"/>
                <a:ea typeface="+mn-ea"/>
                <a:cs typeface="+mn-cs"/>
              </a:rPr>
              <a:t>, S. and Pawlowski, J. (2022) “Characteristics in Digital Organizational Culture: A Literature Review,” Proceedings of the 14th International Joint Conference on Knowledge Discovery, Knowledge Engineering and Knowledge Management [Preprint]. Available at: https://doi.org/10.5220/0011530500003335.</a:t>
            </a:r>
          </a:p>
          <a:p>
            <a:r>
              <a:rPr lang="en-GB" sz="1200" kern="1200" dirty="0">
                <a:solidFill>
                  <a:schemeClr val="tx1"/>
                </a:solidFill>
                <a:effectLst/>
                <a:latin typeface="+mn-lt"/>
                <a:ea typeface="+mn-ea"/>
                <a:cs typeface="+mn-cs"/>
              </a:rPr>
              <a:t>Lee, S.-G., </a:t>
            </a:r>
            <a:r>
              <a:rPr lang="en-GB" sz="1200" kern="1200" dirty="0" err="1">
                <a:solidFill>
                  <a:schemeClr val="tx1"/>
                </a:solidFill>
                <a:effectLst/>
                <a:latin typeface="+mn-lt"/>
                <a:ea typeface="+mn-ea"/>
                <a:cs typeface="+mn-cs"/>
              </a:rPr>
              <a:t>Trimi</a:t>
            </a:r>
            <a:r>
              <a:rPr lang="en-GB" sz="1200" kern="1200" dirty="0">
                <a:solidFill>
                  <a:schemeClr val="tx1"/>
                </a:solidFill>
                <a:effectLst/>
                <a:latin typeface="+mn-lt"/>
                <a:ea typeface="+mn-ea"/>
                <a:cs typeface="+mn-cs"/>
              </a:rPr>
              <a:t>, S. and Yang, C.-G. (2017) “Perceived usefulness factors of online reviews: A study of Amazon.com,” Journal of Computer Information Systems, 58(4), pp. 344–352. Available at: https://doi.org/10.1080/08874417.2016.1275954. </a:t>
            </a:r>
          </a:p>
          <a:p>
            <a:r>
              <a:rPr lang="en-GB" sz="1200" kern="1200" dirty="0">
                <a:solidFill>
                  <a:schemeClr val="tx1"/>
                </a:solidFill>
                <a:effectLst/>
                <a:latin typeface="+mn-lt"/>
                <a:ea typeface="+mn-ea"/>
                <a:cs typeface="+mn-cs"/>
              </a:rPr>
              <a:t>LUSSIER, R.O.B.E.R.T.N. (2022) Leadership: Theory, application, &amp;amp; skill development. </a:t>
            </a:r>
            <a:r>
              <a:rPr lang="en-GB" sz="1200" kern="1200" dirty="0" err="1">
                <a:solidFill>
                  <a:schemeClr val="tx1"/>
                </a:solidFill>
                <a:effectLst/>
                <a:latin typeface="+mn-lt"/>
                <a:ea typeface="+mn-ea"/>
                <a:cs typeface="+mn-cs"/>
              </a:rPr>
              <a:t>S.l.</a:t>
            </a:r>
            <a:r>
              <a:rPr lang="en-GB" sz="1200" kern="1200" dirty="0">
                <a:solidFill>
                  <a:schemeClr val="tx1"/>
                </a:solidFill>
                <a:effectLst/>
                <a:latin typeface="+mn-lt"/>
                <a:ea typeface="+mn-ea"/>
                <a:cs typeface="+mn-cs"/>
              </a:rPr>
              <a:t>: SAGE PUBLICATIONS. </a:t>
            </a:r>
          </a:p>
          <a:p>
            <a:r>
              <a:rPr lang="en-GB" sz="1200" kern="1200" dirty="0">
                <a:solidFill>
                  <a:schemeClr val="tx1"/>
                </a:solidFill>
                <a:effectLst/>
                <a:latin typeface="+mn-lt"/>
                <a:ea typeface="+mn-ea"/>
                <a:cs typeface="+mn-cs"/>
              </a:rPr>
              <a:t>Mazzei, M.J. and Noble, D. (2017) “Big data dreams: A framework for corporate strategy,” Business Horizons, 60(3), pp. 405–414. Available at: https://doi.org/10.1016/j.bushor.2017.01.010. </a:t>
            </a:r>
          </a:p>
          <a:p>
            <a:r>
              <a:rPr lang="en-GB" sz="1200" kern="1200" dirty="0">
                <a:solidFill>
                  <a:schemeClr val="tx1"/>
                </a:solidFill>
                <a:effectLst/>
                <a:latin typeface="+mn-lt"/>
                <a:ea typeface="+mn-ea"/>
                <a:cs typeface="+mn-cs"/>
              </a:rPr>
              <a:t>Nemeth, C.P. (2022) “Private security industry, organizational structure, and definition,” Private Security, pp. 157–180. Available at: https://doi.org/10.4324/9781003217299-4.</a:t>
            </a:r>
          </a:p>
          <a:p>
            <a:r>
              <a:rPr lang="en-GB" sz="1200" kern="1200" dirty="0" err="1">
                <a:solidFill>
                  <a:schemeClr val="tx1"/>
                </a:solidFill>
                <a:effectLst/>
                <a:latin typeface="+mn-lt"/>
                <a:ea typeface="+mn-ea"/>
                <a:cs typeface="+mn-cs"/>
              </a:rPr>
              <a:t>Nikpour</a:t>
            </a:r>
            <a:r>
              <a:rPr lang="en-GB" sz="1200" kern="1200" dirty="0">
                <a:solidFill>
                  <a:schemeClr val="tx1"/>
                </a:solidFill>
                <a:effectLst/>
                <a:latin typeface="+mn-lt"/>
                <a:ea typeface="+mn-ea"/>
                <a:cs typeface="+mn-cs"/>
              </a:rPr>
              <a:t>, A. (2017) “The impact of organizational culture on organizational performance: The mediating role of employee’s organizational commitment,” International Journal of Organizational Leadership, 6(1), pp. 65–72. Available at: https://doi.org/10.33844/ijol.2017.60432. </a:t>
            </a:r>
          </a:p>
          <a:p>
            <a:r>
              <a:rPr lang="en-GB" sz="1200" kern="1200" dirty="0">
                <a:solidFill>
                  <a:schemeClr val="tx1"/>
                </a:solidFill>
                <a:effectLst/>
                <a:latin typeface="+mn-lt"/>
                <a:ea typeface="+mn-ea"/>
                <a:cs typeface="+mn-cs"/>
              </a:rPr>
              <a:t>Otley, D. (2016) “The contingency theory of management accounting and control: 1980–2014,” Management Accounting Research, 31, pp. 45–62. Available at: https://doi.org/10.1016/j.mar.2016.02.001. </a:t>
            </a:r>
          </a:p>
          <a:p>
            <a:r>
              <a:rPr lang="en-GB" sz="1200" kern="1200" dirty="0" err="1">
                <a:solidFill>
                  <a:schemeClr val="tx1"/>
                </a:solidFill>
                <a:effectLst/>
                <a:latin typeface="+mn-lt"/>
                <a:ea typeface="+mn-ea"/>
                <a:cs typeface="+mn-cs"/>
              </a:rPr>
              <a:t>Schoemaker</a:t>
            </a:r>
            <a:r>
              <a:rPr lang="en-GB" sz="1200" kern="1200" dirty="0">
                <a:solidFill>
                  <a:schemeClr val="tx1"/>
                </a:solidFill>
                <a:effectLst/>
                <a:latin typeface="+mn-lt"/>
                <a:ea typeface="+mn-ea"/>
                <a:cs typeface="+mn-cs"/>
              </a:rPr>
              <a:t>, P.J., Heaton, S. and Teece, D. (2018) “Innovation, dynamic capabilities, and leadership,” California Management Review, 61(1), pp. 15–42. Available at: </a:t>
            </a:r>
            <a:r>
              <a:rPr lang="en-GB" sz="1200" u="sng" kern="1200" dirty="0">
                <a:solidFill>
                  <a:schemeClr val="tx1"/>
                </a:solidFill>
                <a:effectLst/>
                <a:latin typeface="+mn-lt"/>
                <a:ea typeface="+mn-ea"/>
                <a:cs typeface="+mn-cs"/>
                <a:hlinkClick r:id="rId3"/>
              </a:rPr>
              <a:t>https://doi.org/10.1177/0008125618790246</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Van Wart, M. and </a:t>
            </a:r>
            <a:r>
              <a:rPr lang="en-GB" sz="1200" kern="1200" dirty="0" err="1">
                <a:solidFill>
                  <a:schemeClr val="tx1"/>
                </a:solidFill>
                <a:effectLst/>
                <a:latin typeface="+mn-lt"/>
                <a:ea typeface="+mn-ea"/>
                <a:cs typeface="+mn-cs"/>
              </a:rPr>
              <a:t>Suino</a:t>
            </a:r>
            <a:r>
              <a:rPr lang="en-GB" sz="1200" kern="1200" dirty="0">
                <a:solidFill>
                  <a:schemeClr val="tx1"/>
                </a:solidFill>
                <a:effectLst/>
                <a:latin typeface="+mn-lt"/>
                <a:ea typeface="+mn-ea"/>
                <a:cs typeface="+mn-cs"/>
              </a:rPr>
              <a:t>, P. (2017) “Understanding theories of leadership and leadership styles,” Leadership in Public Organizations, pp. 33–58. Available at: https://doi.org/10.4324/9781315268699-2.</a:t>
            </a:r>
          </a:p>
        </p:txBody>
      </p:sp>
      <p:sp>
        <p:nvSpPr>
          <p:cNvPr id="4" name="Slide Number Placeholder 3"/>
          <p:cNvSpPr>
            <a:spLocks noGrp="1"/>
          </p:cNvSpPr>
          <p:nvPr>
            <p:ph type="sldNum" sz="quarter" idx="5"/>
          </p:nvPr>
        </p:nvSpPr>
        <p:spPr/>
        <p:txBody>
          <a:bodyPr/>
          <a:lstStyle/>
          <a:p>
            <a:fld id="{F41603B2-6EE8-4DEC-93EE-8A65728BA89E}" type="slidenum">
              <a:rPr lang="en-GB" smtClean="0"/>
              <a:t>25</a:t>
            </a:fld>
            <a:endParaRPr lang="en-GB"/>
          </a:p>
        </p:txBody>
      </p:sp>
    </p:spTree>
    <p:extLst>
      <p:ext uri="{BB962C8B-B14F-4D97-AF65-F5344CB8AC3E}">
        <p14:creationId xmlns:p14="http://schemas.microsoft.com/office/powerpoint/2010/main" val="856894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BAC4D4-A8E6-4D62-BDE2-9CFE0DDED131}" type="datetimeFigureOut">
              <a:rPr lang="en-GB" smtClean="0"/>
              <a:t>31/03/2023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4251660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BAC4D4-A8E6-4D62-BDE2-9CFE0DDED131}" type="datetimeFigureOut">
              <a:rPr lang="en-GB" smtClean="0"/>
              <a:t>31/03/2023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154361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BAC4D4-A8E6-4D62-BDE2-9CFE0DDED131}" type="datetimeFigureOut">
              <a:rPr lang="en-GB" smtClean="0"/>
              <a:t>31/03/2023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1525522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BAC4D4-A8E6-4D62-BDE2-9CFE0DDED131}" type="datetimeFigureOut">
              <a:rPr lang="en-GB" smtClean="0"/>
              <a:t>31/03/2023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1999495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BAC4D4-A8E6-4D62-BDE2-9CFE0DDED131}" type="datetimeFigureOut">
              <a:rPr lang="en-GB" smtClean="0"/>
              <a:t>31/03/2023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2107750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BAC4D4-A8E6-4D62-BDE2-9CFE0DDED131}" type="datetimeFigureOut">
              <a:rPr lang="en-GB" smtClean="0"/>
              <a:t>31/03/2023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3880609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AC4D4-A8E6-4D62-BDE2-9CFE0DDED131}" type="datetimeFigureOut">
              <a:rPr lang="en-GB" smtClean="0"/>
              <a:t>31/03/2023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2735244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BAC4D4-A8E6-4D62-BDE2-9CFE0DDED131}" type="datetimeFigureOut">
              <a:rPr lang="en-GB" smtClean="0"/>
              <a:t>31/03/2023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3682615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BAC4D4-A8E6-4D62-BDE2-9CFE0DDED131}" type="datetimeFigureOut">
              <a:rPr lang="en-GB" smtClean="0"/>
              <a:t>31/03/2023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3711585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BAC4D4-A8E6-4D62-BDE2-9CFE0DDED131}" type="datetimeFigureOut">
              <a:rPr lang="en-GB" smtClean="0"/>
              <a:t>31/03/2023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3815286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BAC4D4-A8E6-4D62-BDE2-9CFE0DDED131}" type="datetimeFigureOut">
              <a:rPr lang="en-GB" smtClean="0"/>
              <a:t>31/03/2023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1038633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BAC4D4-A8E6-4D62-BDE2-9CFE0DDED131}" type="datetimeFigureOut">
              <a:rPr lang="en-GB" smtClean="0"/>
              <a:t>31/03/2023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D30768-10C2-4707-927D-0FC0FF120559}"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81621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BAC4D4-A8E6-4D62-BDE2-9CFE0DDED131}" type="datetimeFigureOut">
              <a:rPr lang="en-GB" smtClean="0"/>
              <a:t>31/03/2023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107318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7BAC4D4-A8E6-4D62-BDE2-9CFE0DDED131}" type="datetimeFigureOut">
              <a:rPr lang="en-GB" smtClean="0"/>
              <a:t>31/03/2023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25604429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7BAC4D4-A8E6-4D62-BDE2-9CFE0DDED131}" type="datetimeFigureOut">
              <a:rPr lang="en-GB" smtClean="0"/>
              <a:t>31/03/2023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36704231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BAC4D4-A8E6-4D62-BDE2-9CFE0DDED131}" type="datetimeFigureOut">
              <a:rPr lang="en-GB" smtClean="0"/>
              <a:t>31/03/2023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7665323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BAC4D4-A8E6-4D62-BDE2-9CFE0DDED131}" type="datetimeFigureOut">
              <a:rPr lang="en-GB" smtClean="0"/>
              <a:t>31/03/2023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D30768-10C2-4707-927D-0FC0FF120559}" type="slidenum">
              <a:rPr lang="en-GB" smtClean="0"/>
              <a:t>‹#›</a:t>
            </a:fld>
            <a:endParaRPr lang="en-GB"/>
          </a:p>
        </p:txBody>
      </p:sp>
    </p:spTree>
    <p:extLst>
      <p:ext uri="{BB962C8B-B14F-4D97-AF65-F5344CB8AC3E}">
        <p14:creationId xmlns:p14="http://schemas.microsoft.com/office/powerpoint/2010/main" val="466942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7BAC4D4-A8E6-4D62-BDE2-9CFE0DDED131}" type="datetimeFigureOut">
              <a:rPr lang="en-GB" smtClean="0"/>
              <a:t>31/03/2023</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BD30768-10C2-4707-927D-0FC0FF120559}" type="slidenum">
              <a:rPr lang="en-GB" smtClean="0"/>
              <a:t>‹#›</a:t>
            </a:fld>
            <a:endParaRPr lang="en-GB"/>
          </a:p>
        </p:txBody>
      </p:sp>
    </p:spTree>
    <p:extLst>
      <p:ext uri="{BB962C8B-B14F-4D97-AF65-F5344CB8AC3E}">
        <p14:creationId xmlns:p14="http://schemas.microsoft.com/office/powerpoint/2010/main" val="4021766415"/>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doi.org/10.1177/0008125618790246"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34DEBE6-428B-AA18-3033-EB0AC7D6F14F}"/>
              </a:ext>
            </a:extLst>
          </p:cNvPr>
          <p:cNvPicPr>
            <a:picLocks noChangeAspect="1"/>
          </p:cNvPicPr>
          <p:nvPr/>
        </p:nvPicPr>
        <p:blipFill>
          <a:blip r:embed="rId4"/>
          <a:stretch>
            <a:fillRect/>
          </a:stretch>
        </p:blipFill>
        <p:spPr>
          <a:xfrm>
            <a:off x="2788641" y="1473323"/>
            <a:ext cx="6437736" cy="1207076"/>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
        <p:nvSpPr>
          <p:cNvPr id="2" name="Title 1">
            <a:extLst>
              <a:ext uri="{FF2B5EF4-FFF2-40B4-BE49-F238E27FC236}">
                <a16:creationId xmlns:a16="http://schemas.microsoft.com/office/drawing/2014/main" id="{5F5D67E6-D47D-4FFF-A832-325E95FA2532}"/>
              </a:ext>
            </a:extLst>
          </p:cNvPr>
          <p:cNvSpPr>
            <a:spLocks noGrp="1"/>
          </p:cNvSpPr>
          <p:nvPr>
            <p:ph type="ctrTitle"/>
          </p:nvPr>
        </p:nvSpPr>
        <p:spPr>
          <a:xfrm>
            <a:off x="848969" y="4048913"/>
            <a:ext cx="10494062" cy="1270535"/>
          </a:xfrm>
        </p:spPr>
        <p:txBody>
          <a:bodyPr>
            <a:normAutofit fontScale="90000"/>
          </a:bodyPr>
          <a:lstStyle/>
          <a:p>
            <a:br>
              <a:rPr lang="en-US" sz="1000" dirty="0"/>
            </a:br>
            <a:br>
              <a:rPr lang="en-US" sz="1000" dirty="0"/>
            </a:br>
            <a:r>
              <a:rPr lang="en-US" sz="2200" dirty="0"/>
              <a:t>Presentation on</a:t>
            </a:r>
            <a:br>
              <a:rPr lang="en-US" sz="2200" dirty="0"/>
            </a:br>
            <a:br>
              <a:rPr lang="en-US" sz="2200" dirty="0"/>
            </a:br>
            <a:r>
              <a:rPr lang="en-GB" sz="2200" dirty="0"/>
              <a:t>Organizational Behaviour on Amazon</a:t>
            </a:r>
            <a:br>
              <a:rPr lang="en-GB" sz="2200" dirty="0"/>
            </a:br>
            <a:br>
              <a:rPr lang="en-GB" sz="1000" dirty="0"/>
            </a:br>
            <a:br>
              <a:rPr lang="en-GB" sz="1000" dirty="0"/>
            </a:br>
            <a:r>
              <a:rPr lang="en-GB" sz="1000" dirty="0"/>
              <a:t>STUDENT 1:OVIDIU MURESAN/2131059</a:t>
            </a:r>
            <a:br>
              <a:rPr lang="en-GB" sz="1000" dirty="0"/>
            </a:br>
            <a:r>
              <a:rPr lang="en-GB" sz="1000" dirty="0"/>
              <a:t>STUDENT 2: ALEXANDRU BARACTARU/2129397</a:t>
            </a:r>
            <a:br>
              <a:rPr lang="en-GB" sz="1000" dirty="0"/>
            </a:br>
            <a:r>
              <a:rPr lang="en-GB" sz="1000" dirty="0"/>
              <a:t>STUDENT 3: MIHAI ZARNESCU/2133028</a:t>
            </a:r>
            <a:br>
              <a:rPr lang="en-GB" sz="1000" dirty="0"/>
            </a:br>
            <a:r>
              <a:rPr lang="en-GB" sz="1000" dirty="0"/>
              <a:t>STUDENT 4: MIHAI POPESCU/2133508</a:t>
            </a:r>
            <a:br>
              <a:rPr lang="en-GB" sz="1000" dirty="0"/>
            </a:br>
            <a:r>
              <a:rPr lang="en-GB" sz="1000" dirty="0"/>
              <a:t>STUDENT 5: RAZVAN MOCANU/2131739</a:t>
            </a:r>
            <a:br>
              <a:rPr lang="en-GB" sz="1000" dirty="0"/>
            </a:br>
            <a:endParaRPr lang="en-GB" sz="1000" dirty="0"/>
          </a:p>
        </p:txBody>
      </p:sp>
      <p:sp>
        <p:nvSpPr>
          <p:cNvPr id="3" name="Subtitle 2">
            <a:extLst>
              <a:ext uri="{FF2B5EF4-FFF2-40B4-BE49-F238E27FC236}">
                <a16:creationId xmlns:a16="http://schemas.microsoft.com/office/drawing/2014/main" id="{70AFD57E-1FC3-43F9-812B-C7088D87DC89}"/>
              </a:ext>
            </a:extLst>
          </p:cNvPr>
          <p:cNvSpPr>
            <a:spLocks noGrp="1"/>
          </p:cNvSpPr>
          <p:nvPr>
            <p:ph type="subTitle" idx="1"/>
          </p:nvPr>
        </p:nvSpPr>
        <p:spPr>
          <a:xfrm>
            <a:off x="848969" y="5319449"/>
            <a:ext cx="10494062" cy="702645"/>
          </a:xfrm>
        </p:spPr>
        <p:txBody>
          <a:bodyPr>
            <a:normAutofit/>
          </a:bodyPr>
          <a:lstStyle/>
          <a:p>
            <a:r>
              <a:rPr lang="en-GB" sz="1800" dirty="0"/>
              <a:t>Lecturer: </a:t>
            </a:r>
            <a:r>
              <a:rPr lang="en-GB" sz="1800" dirty="0" err="1"/>
              <a:t>Sadeque</a:t>
            </a:r>
            <a:r>
              <a:rPr lang="en-GB" sz="1800" dirty="0"/>
              <a:t> Shaikh</a:t>
            </a:r>
          </a:p>
          <a:p>
            <a:endParaRPr lang="en-GB" sz="1800" dirty="0"/>
          </a:p>
        </p:txBody>
      </p:sp>
    </p:spTree>
    <p:extLst>
      <p:ext uri="{BB962C8B-B14F-4D97-AF65-F5344CB8AC3E}">
        <p14:creationId xmlns:p14="http://schemas.microsoft.com/office/powerpoint/2010/main" val="1691748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14499-CC62-484C-B039-3A65A13A374D}"/>
              </a:ext>
            </a:extLst>
          </p:cNvPr>
          <p:cNvSpPr>
            <a:spLocks noGrp="1"/>
          </p:cNvSpPr>
          <p:nvPr>
            <p:ph type="title"/>
          </p:nvPr>
        </p:nvSpPr>
        <p:spPr/>
        <p:txBody>
          <a:bodyPr/>
          <a:lstStyle/>
          <a:p>
            <a:r>
              <a:rPr lang="en-US" dirty="0"/>
              <a:t>Chosen Organization</a:t>
            </a:r>
            <a:endParaRPr lang="en-GB" dirty="0"/>
          </a:p>
        </p:txBody>
      </p:sp>
      <p:pic>
        <p:nvPicPr>
          <p:cNvPr id="4" name="Content Placeholder 3">
            <a:extLst>
              <a:ext uri="{FF2B5EF4-FFF2-40B4-BE49-F238E27FC236}">
                <a16:creationId xmlns:a16="http://schemas.microsoft.com/office/drawing/2014/main" id="{F8A7AC3C-A5F6-4671-B135-F037CF2324CA}"/>
              </a:ext>
            </a:extLst>
          </p:cNvPr>
          <p:cNvPicPr>
            <a:picLocks noGrp="1" noChangeAspect="1"/>
          </p:cNvPicPr>
          <p:nvPr>
            <p:ph idx="1"/>
          </p:nvPr>
        </p:nvPicPr>
        <p:blipFill>
          <a:blip r:embed="rId2"/>
          <a:stretch>
            <a:fillRect/>
          </a:stretch>
        </p:blipFill>
        <p:spPr>
          <a:xfrm>
            <a:off x="1308218" y="1824150"/>
            <a:ext cx="9564914" cy="3209699"/>
          </a:xfrm>
          <a:prstGeom prst="rect">
            <a:avLst/>
          </a:prstGeom>
        </p:spPr>
      </p:pic>
    </p:spTree>
    <p:extLst>
      <p:ext uri="{BB962C8B-B14F-4D97-AF65-F5344CB8AC3E}">
        <p14:creationId xmlns:p14="http://schemas.microsoft.com/office/powerpoint/2010/main" val="2566171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F6C30-BA57-4F0E-8176-5E81681FCA66}"/>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344DA5F2-D0D1-46B8-AE22-A05A75408ED7}"/>
              </a:ext>
            </a:extLst>
          </p:cNvPr>
          <p:cNvSpPr>
            <a:spLocks noGrp="1"/>
          </p:cNvSpPr>
          <p:nvPr>
            <p:ph idx="1"/>
          </p:nvPr>
        </p:nvSpPr>
        <p:spPr/>
        <p:txBody>
          <a:bodyPr/>
          <a:lstStyle/>
          <a:p>
            <a:r>
              <a:rPr lang="en-US" dirty="0"/>
              <a:t>An investigation of human conduct inside an </a:t>
            </a:r>
            <a:r>
              <a:rPr lang="en-US" dirty="0" err="1"/>
              <a:t>organisation</a:t>
            </a:r>
            <a:r>
              <a:rPr lang="en-US" dirty="0"/>
              <a:t> is known as an </a:t>
            </a:r>
            <a:r>
              <a:rPr lang="en-US" dirty="0" err="1"/>
              <a:t>organisational</a:t>
            </a:r>
            <a:r>
              <a:rPr lang="en-US" dirty="0"/>
              <a:t> </a:t>
            </a:r>
            <a:r>
              <a:rPr lang="en-US" dirty="0" err="1"/>
              <a:t>behaviour</a:t>
            </a:r>
            <a:r>
              <a:rPr lang="en-US" dirty="0"/>
              <a:t> study. Interaction occurs between individuals as well as between individuals and the </a:t>
            </a:r>
            <a:r>
              <a:rPr lang="en-US" dirty="0" err="1"/>
              <a:t>organisation</a:t>
            </a:r>
            <a:r>
              <a:rPr lang="en-US" dirty="0"/>
              <a:t>. Human resources are dependent on </a:t>
            </a:r>
            <a:r>
              <a:rPr lang="en-US" dirty="0" err="1"/>
              <a:t>organisational</a:t>
            </a:r>
            <a:r>
              <a:rPr lang="en-US" dirty="0"/>
              <a:t> </a:t>
            </a:r>
            <a:r>
              <a:rPr lang="en-US" dirty="0" err="1"/>
              <a:t>behaviour</a:t>
            </a:r>
            <a:r>
              <a:rPr lang="en-US" dirty="0"/>
              <a:t>, despite the fact that </a:t>
            </a:r>
            <a:r>
              <a:rPr lang="en-US" dirty="0" err="1"/>
              <a:t>organisational</a:t>
            </a:r>
            <a:r>
              <a:rPr lang="en-US" dirty="0"/>
              <a:t> </a:t>
            </a:r>
            <a:r>
              <a:rPr lang="en-US" dirty="0" err="1"/>
              <a:t>behaviour</a:t>
            </a:r>
            <a:r>
              <a:rPr lang="en-US" dirty="0"/>
              <a:t> is prevalent across a company (Griffin et al., 2020). Amazon is the company that can best assist you in this matter. It will investigate how theories of leadership can be applied to this </a:t>
            </a:r>
            <a:r>
              <a:rPr lang="en-US" dirty="0" err="1"/>
              <a:t>organisation</a:t>
            </a:r>
            <a:r>
              <a:rPr lang="en-US" dirty="0"/>
              <a:t>, how the structure of the </a:t>
            </a:r>
            <a:r>
              <a:rPr lang="en-US" dirty="0" err="1"/>
              <a:t>organisation</a:t>
            </a:r>
            <a:r>
              <a:rPr lang="en-US" dirty="0"/>
              <a:t> relates to its performance, what managers do and what skills they use to run the </a:t>
            </a:r>
            <a:r>
              <a:rPr lang="en-US" dirty="0" err="1"/>
              <a:t>organisation</a:t>
            </a:r>
            <a:r>
              <a:rPr lang="en-US" dirty="0"/>
              <a:t>, and how factors that are unique to Amazon influence the </a:t>
            </a:r>
            <a:r>
              <a:rPr lang="en-US" dirty="0" err="1"/>
              <a:t>behaviour</a:t>
            </a:r>
            <a:r>
              <a:rPr lang="en-US" dirty="0"/>
              <a:t> of teams and groups.</a:t>
            </a:r>
            <a:endParaRPr lang="en-GB" dirty="0"/>
          </a:p>
        </p:txBody>
      </p:sp>
    </p:spTree>
    <p:extLst>
      <p:ext uri="{BB962C8B-B14F-4D97-AF65-F5344CB8AC3E}">
        <p14:creationId xmlns:p14="http://schemas.microsoft.com/office/powerpoint/2010/main" val="3183112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93A9A-800C-41FF-B5A2-73EC90C416D2}"/>
              </a:ext>
            </a:extLst>
          </p:cNvPr>
          <p:cNvSpPr>
            <a:spLocks noGrp="1"/>
          </p:cNvSpPr>
          <p:nvPr>
            <p:ph type="title"/>
          </p:nvPr>
        </p:nvSpPr>
        <p:spPr/>
        <p:txBody>
          <a:bodyPr/>
          <a:lstStyle/>
          <a:p>
            <a:r>
              <a:rPr lang="en-GB" dirty="0"/>
              <a:t>Background of Amazon.com</a:t>
            </a:r>
          </a:p>
        </p:txBody>
      </p:sp>
      <p:sp>
        <p:nvSpPr>
          <p:cNvPr id="3" name="Content Placeholder 2">
            <a:extLst>
              <a:ext uri="{FF2B5EF4-FFF2-40B4-BE49-F238E27FC236}">
                <a16:creationId xmlns:a16="http://schemas.microsoft.com/office/drawing/2014/main" id="{D2E8EF3E-E0B8-4FDA-813E-CD16B2984E44}"/>
              </a:ext>
            </a:extLst>
          </p:cNvPr>
          <p:cNvSpPr>
            <a:spLocks noGrp="1"/>
          </p:cNvSpPr>
          <p:nvPr>
            <p:ph idx="1"/>
          </p:nvPr>
        </p:nvSpPr>
        <p:spPr/>
        <p:txBody>
          <a:bodyPr/>
          <a:lstStyle/>
          <a:p>
            <a:r>
              <a:rPr lang="en-US" dirty="0"/>
              <a:t>Amazon was founded in Bezos' garage in Bellevue, Washington, on July 5, 1994. Among them are e-commerce, cloud computing, online advertising, digital streaming, and artificial intelligence. Amazon occupies a pivotal position in the global market, requiring a robust </a:t>
            </a:r>
            <a:r>
              <a:rPr lang="en-US" dirty="0" err="1"/>
              <a:t>organisational</a:t>
            </a:r>
            <a:r>
              <a:rPr lang="en-US" dirty="0"/>
              <a:t> structure to support its activities. While Amazon has a massive customer base, its success comes from its efficient operations. A firm's success depends on its clients. It is Amazon's policy to put the needs of its customers above all other business concerns. Because Amazon has implemented procedures to assure innovation in its operation, it has distanced itself from its competitors (Lee et al., 2017).</a:t>
            </a:r>
            <a:endParaRPr lang="en-GB" dirty="0"/>
          </a:p>
        </p:txBody>
      </p:sp>
      <p:pic>
        <p:nvPicPr>
          <p:cNvPr id="4" name="Picture 3" descr="C:\Users\hp\AppData\Local\Microsoft\Windows\INetCache\Content.MSO\404AC81D.tmp">
            <a:extLst>
              <a:ext uri="{FF2B5EF4-FFF2-40B4-BE49-F238E27FC236}">
                <a16:creationId xmlns:a16="http://schemas.microsoft.com/office/drawing/2014/main" id="{72077D86-9DDD-4B78-BD88-D44ED01A50E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490725" y="5044966"/>
            <a:ext cx="5199899" cy="1813034"/>
          </a:xfrm>
          <a:prstGeom prst="rect">
            <a:avLst/>
          </a:prstGeom>
          <a:noFill/>
          <a:ln>
            <a:noFill/>
          </a:ln>
        </p:spPr>
      </p:pic>
    </p:spTree>
    <p:extLst>
      <p:ext uri="{BB962C8B-B14F-4D97-AF65-F5344CB8AC3E}">
        <p14:creationId xmlns:p14="http://schemas.microsoft.com/office/powerpoint/2010/main" val="3861383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0746B-AF53-426A-A909-DDC87F0417E7}"/>
              </a:ext>
            </a:extLst>
          </p:cNvPr>
          <p:cNvSpPr>
            <a:spLocks noGrp="1"/>
          </p:cNvSpPr>
          <p:nvPr>
            <p:ph type="title"/>
          </p:nvPr>
        </p:nvSpPr>
        <p:spPr/>
        <p:txBody>
          <a:bodyPr/>
          <a:lstStyle/>
          <a:p>
            <a:r>
              <a:rPr lang="en-GB" dirty="0"/>
              <a:t>Definition of organizational culture</a:t>
            </a:r>
          </a:p>
        </p:txBody>
      </p:sp>
      <p:sp>
        <p:nvSpPr>
          <p:cNvPr id="3" name="Content Placeholder 2">
            <a:extLst>
              <a:ext uri="{FF2B5EF4-FFF2-40B4-BE49-F238E27FC236}">
                <a16:creationId xmlns:a16="http://schemas.microsoft.com/office/drawing/2014/main" id="{23F1FF39-B9EC-408B-8746-BB79B9D25526}"/>
              </a:ext>
            </a:extLst>
          </p:cNvPr>
          <p:cNvSpPr>
            <a:spLocks noGrp="1"/>
          </p:cNvSpPr>
          <p:nvPr>
            <p:ph idx="1"/>
          </p:nvPr>
        </p:nvSpPr>
        <p:spPr/>
        <p:txBody>
          <a:bodyPr/>
          <a:lstStyle/>
          <a:p>
            <a:r>
              <a:rPr lang="en-US" dirty="0"/>
              <a:t>Professor Jennifer Chatman, a leading authority on organizational culture, defines organizational culture as "an environment in which assumptions, values, and beliefs are shared, which influence what can be considered acceptable and unacceptable behavior among individuals" (Collins, 2021).</a:t>
            </a:r>
            <a:endParaRPr lang="en-GB" dirty="0"/>
          </a:p>
        </p:txBody>
      </p:sp>
      <p:pic>
        <p:nvPicPr>
          <p:cNvPr id="4" name="Picture 3" descr="C:\Users\hp\AppData\Local\Microsoft\Windows\INetCache\Content.MSO\B2B9ED33.tmp">
            <a:extLst>
              <a:ext uri="{FF2B5EF4-FFF2-40B4-BE49-F238E27FC236}">
                <a16:creationId xmlns:a16="http://schemas.microsoft.com/office/drawing/2014/main" id="{D0808963-AD56-43F3-9B29-38E008C7107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423968" y="3626069"/>
            <a:ext cx="5333413" cy="2165131"/>
          </a:xfrm>
          <a:prstGeom prst="rect">
            <a:avLst/>
          </a:prstGeom>
          <a:noFill/>
          <a:ln>
            <a:noFill/>
          </a:ln>
        </p:spPr>
      </p:pic>
    </p:spTree>
    <p:extLst>
      <p:ext uri="{BB962C8B-B14F-4D97-AF65-F5344CB8AC3E}">
        <p14:creationId xmlns:p14="http://schemas.microsoft.com/office/powerpoint/2010/main" val="293444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8C4FE-71E5-4791-AD93-979D80F2201F}"/>
              </a:ext>
            </a:extLst>
          </p:cNvPr>
          <p:cNvSpPr>
            <a:spLocks noGrp="1"/>
          </p:cNvSpPr>
          <p:nvPr>
            <p:ph type="title"/>
          </p:nvPr>
        </p:nvSpPr>
        <p:spPr/>
        <p:txBody>
          <a:bodyPr/>
          <a:lstStyle/>
          <a:p>
            <a:r>
              <a:rPr lang="en-GB" dirty="0"/>
              <a:t>Characteristics of organizational culture</a:t>
            </a:r>
          </a:p>
        </p:txBody>
      </p:sp>
      <p:sp>
        <p:nvSpPr>
          <p:cNvPr id="3" name="Content Placeholder 2">
            <a:extLst>
              <a:ext uri="{FF2B5EF4-FFF2-40B4-BE49-F238E27FC236}">
                <a16:creationId xmlns:a16="http://schemas.microsoft.com/office/drawing/2014/main" id="{71FE10DF-E98B-4DCD-B826-B6C9EB992E2C}"/>
              </a:ext>
            </a:extLst>
          </p:cNvPr>
          <p:cNvSpPr>
            <a:spLocks noGrp="1"/>
          </p:cNvSpPr>
          <p:nvPr>
            <p:ph idx="1"/>
          </p:nvPr>
        </p:nvSpPr>
        <p:spPr/>
        <p:txBody>
          <a:bodyPr>
            <a:normAutofit lnSpcReduction="10000"/>
          </a:bodyPr>
          <a:lstStyle/>
          <a:p>
            <a:r>
              <a:rPr lang="en-US" dirty="0"/>
              <a:t>Corporate culture consists of the following seven components:</a:t>
            </a:r>
          </a:p>
          <a:p>
            <a:r>
              <a:rPr lang="en-GB" dirty="0"/>
              <a:t>Innovation</a:t>
            </a:r>
          </a:p>
          <a:p>
            <a:r>
              <a:rPr lang="en-GB" dirty="0"/>
              <a:t>Specificity</a:t>
            </a:r>
          </a:p>
          <a:p>
            <a:r>
              <a:rPr lang="en-GB" dirty="0"/>
              <a:t>Outcome</a:t>
            </a:r>
          </a:p>
          <a:p>
            <a:r>
              <a:rPr lang="en-GB" dirty="0"/>
              <a:t>Persons</a:t>
            </a:r>
          </a:p>
          <a:p>
            <a:r>
              <a:rPr lang="en-GB" dirty="0"/>
              <a:t>collegial</a:t>
            </a:r>
          </a:p>
          <a:p>
            <a:r>
              <a:rPr lang="en-GB" dirty="0"/>
              <a:t>Aggressiveness</a:t>
            </a:r>
          </a:p>
          <a:p>
            <a:r>
              <a:rPr lang="en-GB" dirty="0"/>
              <a:t>Stability</a:t>
            </a:r>
          </a:p>
        </p:txBody>
      </p:sp>
      <p:pic>
        <p:nvPicPr>
          <p:cNvPr id="4" name="Picture 3" descr="Characteristics of Organizational Structure - YouTube">
            <a:extLst>
              <a:ext uri="{FF2B5EF4-FFF2-40B4-BE49-F238E27FC236}">
                <a16:creationId xmlns:a16="http://schemas.microsoft.com/office/drawing/2014/main" id="{8BFE95D0-F57E-46EF-AAEF-3BC6D6BA73D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889051" y="2759247"/>
            <a:ext cx="4403247" cy="2368769"/>
          </a:xfrm>
          <a:prstGeom prst="rect">
            <a:avLst/>
          </a:prstGeom>
          <a:noFill/>
          <a:ln>
            <a:noFill/>
          </a:ln>
        </p:spPr>
      </p:pic>
    </p:spTree>
    <p:extLst>
      <p:ext uri="{BB962C8B-B14F-4D97-AF65-F5344CB8AC3E}">
        <p14:creationId xmlns:p14="http://schemas.microsoft.com/office/powerpoint/2010/main" val="929327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33B85-5CE2-4920-9EFD-F053C36CB294}"/>
              </a:ext>
            </a:extLst>
          </p:cNvPr>
          <p:cNvSpPr>
            <a:spLocks noGrp="1"/>
          </p:cNvSpPr>
          <p:nvPr>
            <p:ph type="title"/>
          </p:nvPr>
        </p:nvSpPr>
        <p:spPr/>
        <p:txBody>
          <a:bodyPr/>
          <a:lstStyle/>
          <a:p>
            <a:r>
              <a:rPr lang="en-GB" dirty="0"/>
              <a:t>Features of organizational structure</a:t>
            </a:r>
          </a:p>
        </p:txBody>
      </p:sp>
      <p:sp>
        <p:nvSpPr>
          <p:cNvPr id="3" name="Content Placeholder 2">
            <a:extLst>
              <a:ext uri="{FF2B5EF4-FFF2-40B4-BE49-F238E27FC236}">
                <a16:creationId xmlns:a16="http://schemas.microsoft.com/office/drawing/2014/main" id="{58C17BFF-3B2E-4A91-AE62-473F70676586}"/>
              </a:ext>
            </a:extLst>
          </p:cNvPr>
          <p:cNvSpPr>
            <a:spLocks noGrp="1"/>
          </p:cNvSpPr>
          <p:nvPr>
            <p:ph idx="1"/>
          </p:nvPr>
        </p:nvSpPr>
        <p:spPr/>
        <p:txBody>
          <a:bodyPr/>
          <a:lstStyle/>
          <a:p>
            <a:r>
              <a:rPr lang="en-US" dirty="0"/>
              <a:t>Organizations need a strong structure. As a subsystem of the management system, organizational structure is critical to understanding. Tasks are formalized, grouped, and coordinated in an organizational structure. Organizing individuals and utilizing organizational resources to achieve organizational goals within a formal framework of rules and duties (Nemeth, 2022).</a:t>
            </a:r>
            <a:endParaRPr lang="en-GB" dirty="0"/>
          </a:p>
        </p:txBody>
      </p:sp>
    </p:spTree>
    <p:extLst>
      <p:ext uri="{BB962C8B-B14F-4D97-AF65-F5344CB8AC3E}">
        <p14:creationId xmlns:p14="http://schemas.microsoft.com/office/powerpoint/2010/main" val="3156110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514B3-BD4C-49EE-9894-92D99022CB6F}"/>
              </a:ext>
            </a:extLst>
          </p:cNvPr>
          <p:cNvSpPr>
            <a:spLocks noGrp="1"/>
          </p:cNvSpPr>
          <p:nvPr>
            <p:ph type="title"/>
          </p:nvPr>
        </p:nvSpPr>
        <p:spPr/>
        <p:txBody>
          <a:bodyPr/>
          <a:lstStyle/>
          <a:p>
            <a:r>
              <a:rPr lang="en-US" dirty="0"/>
              <a:t>Basic Characteristics of Organizational Structure</a:t>
            </a:r>
            <a:endParaRPr lang="en-GB" dirty="0"/>
          </a:p>
        </p:txBody>
      </p:sp>
      <p:sp>
        <p:nvSpPr>
          <p:cNvPr id="3" name="Content Placeholder 2">
            <a:extLst>
              <a:ext uri="{FF2B5EF4-FFF2-40B4-BE49-F238E27FC236}">
                <a16:creationId xmlns:a16="http://schemas.microsoft.com/office/drawing/2014/main" id="{AB0A9A78-7D91-4DA3-A578-8CF72E4EF39E}"/>
              </a:ext>
            </a:extLst>
          </p:cNvPr>
          <p:cNvSpPr>
            <a:spLocks noGrp="1"/>
          </p:cNvSpPr>
          <p:nvPr>
            <p:ph idx="1"/>
          </p:nvPr>
        </p:nvSpPr>
        <p:spPr/>
        <p:txBody>
          <a:bodyPr/>
          <a:lstStyle/>
          <a:p>
            <a:r>
              <a:rPr lang="en-US" dirty="0"/>
              <a:t>A division of labor involves separating the responsibilities of the organization into specialized functions</a:t>
            </a:r>
          </a:p>
          <a:p>
            <a:r>
              <a:rPr lang="en-US" dirty="0"/>
              <a:t>Who manages whom in an authority hierarchy?</a:t>
            </a:r>
          </a:p>
          <a:p>
            <a:r>
              <a:rPr lang="en-US" dirty="0"/>
              <a:t>Who has control over whom: whose decisions are made.</a:t>
            </a:r>
          </a:p>
          <a:p>
            <a:r>
              <a:rPr lang="en-US" dirty="0"/>
              <a:t>The difference between positions on the line and those on the support</a:t>
            </a:r>
          </a:p>
          <a:p>
            <a:r>
              <a:rPr lang="en-US" dirty="0"/>
              <a:t>A decentralized system (</a:t>
            </a:r>
            <a:r>
              <a:rPr lang="en-US" dirty="0" err="1"/>
              <a:t>Kimmons</a:t>
            </a:r>
            <a:r>
              <a:rPr lang="en-US" dirty="0"/>
              <a:t>, 2017).</a:t>
            </a:r>
          </a:p>
        </p:txBody>
      </p:sp>
    </p:spTree>
    <p:extLst>
      <p:ext uri="{BB962C8B-B14F-4D97-AF65-F5344CB8AC3E}">
        <p14:creationId xmlns:p14="http://schemas.microsoft.com/office/powerpoint/2010/main" val="1871483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E8B4A-2B08-4B46-9F68-C015019CB571}"/>
              </a:ext>
            </a:extLst>
          </p:cNvPr>
          <p:cNvSpPr>
            <a:spLocks noGrp="1"/>
          </p:cNvSpPr>
          <p:nvPr>
            <p:ph type="title"/>
          </p:nvPr>
        </p:nvSpPr>
        <p:spPr/>
        <p:txBody>
          <a:bodyPr>
            <a:normAutofit fontScale="90000"/>
          </a:bodyPr>
          <a:lstStyle/>
          <a:p>
            <a:r>
              <a:rPr lang="en-US" dirty="0"/>
              <a:t>Examine the link between the organization's structure and its performance.</a:t>
            </a:r>
            <a:endParaRPr lang="en-GB" dirty="0"/>
          </a:p>
        </p:txBody>
      </p:sp>
      <p:sp>
        <p:nvSpPr>
          <p:cNvPr id="3" name="Content Placeholder 2">
            <a:extLst>
              <a:ext uri="{FF2B5EF4-FFF2-40B4-BE49-F238E27FC236}">
                <a16:creationId xmlns:a16="http://schemas.microsoft.com/office/drawing/2014/main" id="{ECAD6C91-9CA6-4E3A-8E56-86BB0D63BE6F}"/>
              </a:ext>
            </a:extLst>
          </p:cNvPr>
          <p:cNvSpPr>
            <a:spLocks noGrp="1"/>
          </p:cNvSpPr>
          <p:nvPr>
            <p:ph idx="1"/>
          </p:nvPr>
        </p:nvSpPr>
        <p:spPr/>
        <p:txBody>
          <a:bodyPr/>
          <a:lstStyle/>
          <a:p>
            <a:r>
              <a:rPr lang="en-US" dirty="0"/>
              <a:t>A company's organizational structure defines how its employees are connected and communicate with each other. Particularly in large organizations with a variety of activities, an organizational structure is crucial for providing clear instructions. Here are a few benefits and associations (</a:t>
            </a:r>
            <a:r>
              <a:rPr lang="en-US" dirty="0" err="1"/>
              <a:t>Nikpour</a:t>
            </a:r>
            <a:r>
              <a:rPr lang="en-US" dirty="0"/>
              <a:t>, 2017):</a:t>
            </a:r>
          </a:p>
          <a:p>
            <a:r>
              <a:rPr lang="en-US" dirty="0"/>
              <a:t>Hierarchy of Decision Making</a:t>
            </a:r>
          </a:p>
          <a:p>
            <a:r>
              <a:rPr lang="en-US" dirty="0"/>
              <a:t>Structure VS Job Satisfaction</a:t>
            </a:r>
          </a:p>
        </p:txBody>
      </p:sp>
    </p:spTree>
    <p:extLst>
      <p:ext uri="{BB962C8B-B14F-4D97-AF65-F5344CB8AC3E}">
        <p14:creationId xmlns:p14="http://schemas.microsoft.com/office/powerpoint/2010/main" val="411764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CA35A-1798-486E-B709-E7591FBFCE2A}"/>
              </a:ext>
            </a:extLst>
          </p:cNvPr>
          <p:cNvSpPr>
            <a:spLocks noGrp="1"/>
          </p:cNvSpPr>
          <p:nvPr>
            <p:ph type="title"/>
          </p:nvPr>
        </p:nvSpPr>
        <p:spPr/>
        <p:txBody>
          <a:bodyPr/>
          <a:lstStyle/>
          <a:p>
            <a:r>
              <a:rPr lang="en-US" dirty="0"/>
              <a:t>Conti…..</a:t>
            </a:r>
            <a:endParaRPr lang="en-GB" dirty="0"/>
          </a:p>
        </p:txBody>
      </p:sp>
      <p:sp>
        <p:nvSpPr>
          <p:cNvPr id="3" name="Content Placeholder 2">
            <a:extLst>
              <a:ext uri="{FF2B5EF4-FFF2-40B4-BE49-F238E27FC236}">
                <a16:creationId xmlns:a16="http://schemas.microsoft.com/office/drawing/2014/main" id="{9AAD4E50-56E2-4EF9-AAFF-5C4EBAF23076}"/>
              </a:ext>
            </a:extLst>
          </p:cNvPr>
          <p:cNvSpPr>
            <a:spLocks noGrp="1"/>
          </p:cNvSpPr>
          <p:nvPr>
            <p:ph idx="1"/>
          </p:nvPr>
        </p:nvSpPr>
        <p:spPr/>
        <p:txBody>
          <a:bodyPr>
            <a:normAutofit fontScale="70000" lnSpcReduction="20000"/>
          </a:bodyPr>
          <a:lstStyle/>
          <a:p>
            <a:pPr marL="0" indent="0">
              <a:buNone/>
            </a:pPr>
            <a:r>
              <a:rPr lang="en-US" dirty="0"/>
              <a:t>Hierarchy of Decision Making</a:t>
            </a:r>
          </a:p>
          <a:p>
            <a:r>
              <a:rPr lang="en-US" dirty="0"/>
              <a:t>Research was conducted to determine which members of the institution make the most decisions, focusing on the hierarchy of those who do. Here are a few advantages and disadvantages:</a:t>
            </a:r>
          </a:p>
          <a:p>
            <a:r>
              <a:rPr lang="en-US" dirty="0"/>
              <a:t>A reduction in office expenses has been achieved by employing the </a:t>
            </a:r>
            <a:r>
              <a:rPr lang="en-US" dirty="0" err="1"/>
              <a:t>standardised</a:t>
            </a:r>
            <a:r>
              <a:rPr lang="en-US" dirty="0"/>
              <a:t> approach and method.</a:t>
            </a:r>
          </a:p>
          <a:p>
            <a:r>
              <a:rPr lang="en-US" dirty="0"/>
              <a:t>As fewer specialists are needed and departmental equipment and devices are </a:t>
            </a:r>
            <a:r>
              <a:rPr lang="en-US" dirty="0" err="1"/>
              <a:t>prioritised</a:t>
            </a:r>
            <a:r>
              <a:rPr lang="en-US" dirty="0"/>
              <a:t>, office expenses are reduced.</a:t>
            </a:r>
          </a:p>
          <a:p>
            <a:r>
              <a:rPr lang="en-US" dirty="0"/>
              <a:t>Across the organization, uniformity is established by central administrative authority.</a:t>
            </a:r>
          </a:p>
          <a:p>
            <a:r>
              <a:rPr lang="en-US" dirty="0"/>
              <a:t>Each task is overseen by the same executive, and the same office equipment is used, ensuring consistency.</a:t>
            </a:r>
          </a:p>
          <a:p>
            <a:r>
              <a:rPr lang="en-US" dirty="0"/>
              <a:t>A person's leadership is facilitated and supported by centralization.</a:t>
            </a:r>
          </a:p>
          <a:p>
            <a:r>
              <a:rPr lang="en-US" dirty="0"/>
              <a:t>By using personal leadership, you can act quickly and aggressively</a:t>
            </a:r>
          </a:p>
          <a:p>
            <a:r>
              <a:rPr lang="en-US" dirty="0" err="1"/>
              <a:t>Organisational</a:t>
            </a:r>
            <a:r>
              <a:rPr lang="en-US" dirty="0"/>
              <a:t> flexibility and adaptability are made possible through centralization. In the event of an influx of administrative work, the current workforce can handle the workload.</a:t>
            </a:r>
          </a:p>
          <a:p>
            <a:endParaRPr lang="en-GB" dirty="0"/>
          </a:p>
        </p:txBody>
      </p:sp>
      <p:pic>
        <p:nvPicPr>
          <p:cNvPr id="16" name="Picture 15" descr="C:\Users\hp\AppData\Local\Microsoft\Windows\INetCache\Content.MSO\9942A148.tmp">
            <a:extLst>
              <a:ext uri="{FF2B5EF4-FFF2-40B4-BE49-F238E27FC236}">
                <a16:creationId xmlns:a16="http://schemas.microsoft.com/office/drawing/2014/main" id="{45C07AE5-EBDB-4620-8891-BA404A9CD36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295153" y="5544457"/>
            <a:ext cx="3591043" cy="1313543"/>
          </a:xfrm>
          <a:prstGeom prst="rect">
            <a:avLst/>
          </a:prstGeom>
          <a:noFill/>
          <a:ln>
            <a:noFill/>
          </a:ln>
        </p:spPr>
      </p:pic>
    </p:spTree>
    <p:extLst>
      <p:ext uri="{BB962C8B-B14F-4D97-AF65-F5344CB8AC3E}">
        <p14:creationId xmlns:p14="http://schemas.microsoft.com/office/powerpoint/2010/main" val="397480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D127C-C8F2-40CC-8BC1-31879237E671}"/>
              </a:ext>
            </a:extLst>
          </p:cNvPr>
          <p:cNvSpPr>
            <a:spLocks noGrp="1"/>
          </p:cNvSpPr>
          <p:nvPr>
            <p:ph type="title"/>
          </p:nvPr>
        </p:nvSpPr>
        <p:spPr/>
        <p:txBody>
          <a:bodyPr/>
          <a:lstStyle/>
          <a:p>
            <a:r>
              <a:rPr lang="en-US" dirty="0"/>
              <a:t>Conti…..</a:t>
            </a:r>
            <a:endParaRPr lang="en-GB" dirty="0"/>
          </a:p>
        </p:txBody>
      </p:sp>
      <p:sp>
        <p:nvSpPr>
          <p:cNvPr id="3" name="Content Placeholder 2">
            <a:extLst>
              <a:ext uri="{FF2B5EF4-FFF2-40B4-BE49-F238E27FC236}">
                <a16:creationId xmlns:a16="http://schemas.microsoft.com/office/drawing/2014/main" id="{06312856-71EE-4A04-934C-024B60184BCE}"/>
              </a:ext>
            </a:extLst>
          </p:cNvPr>
          <p:cNvSpPr>
            <a:spLocks noGrp="1"/>
          </p:cNvSpPr>
          <p:nvPr>
            <p:ph idx="1"/>
          </p:nvPr>
        </p:nvSpPr>
        <p:spPr/>
        <p:txBody>
          <a:bodyPr/>
          <a:lstStyle/>
          <a:p>
            <a:pPr marL="0" indent="0">
              <a:buNone/>
            </a:pPr>
            <a:r>
              <a:rPr lang="en-US" dirty="0"/>
              <a:t>Structure VS Job Satisfaction</a:t>
            </a:r>
          </a:p>
          <a:p>
            <a:r>
              <a:rPr lang="en-US" dirty="0"/>
              <a:t>This study sought to determine whether an organization's structure contributes to employee satisfaction at work. In addition, delegation also boosts productivity by transferring work to individuals who possess skills that are better suited for the job.</a:t>
            </a:r>
          </a:p>
        </p:txBody>
      </p:sp>
      <p:pic>
        <p:nvPicPr>
          <p:cNvPr id="4" name="Picture 3">
            <a:extLst>
              <a:ext uri="{FF2B5EF4-FFF2-40B4-BE49-F238E27FC236}">
                <a16:creationId xmlns:a16="http://schemas.microsoft.com/office/drawing/2014/main" id="{864FC03A-BF4A-431D-8848-9381AAD56A6D}"/>
              </a:ext>
            </a:extLst>
          </p:cNvPr>
          <p:cNvPicPr>
            <a:picLocks noChangeAspect="1"/>
          </p:cNvPicPr>
          <p:nvPr/>
        </p:nvPicPr>
        <p:blipFill>
          <a:blip r:embed="rId3"/>
          <a:stretch>
            <a:fillRect/>
          </a:stretch>
        </p:blipFill>
        <p:spPr>
          <a:xfrm>
            <a:off x="4661925" y="3943632"/>
            <a:ext cx="2857500" cy="1600200"/>
          </a:xfrm>
          <a:prstGeom prst="rect">
            <a:avLst/>
          </a:prstGeom>
        </p:spPr>
      </p:pic>
    </p:spTree>
    <p:extLst>
      <p:ext uri="{BB962C8B-B14F-4D97-AF65-F5344CB8AC3E}">
        <p14:creationId xmlns:p14="http://schemas.microsoft.com/office/powerpoint/2010/main" val="637942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C0899-1A70-414B-A29D-76696679636E}"/>
              </a:ext>
            </a:extLst>
          </p:cNvPr>
          <p:cNvSpPr>
            <a:spLocks noGrp="1"/>
          </p:cNvSpPr>
          <p:nvPr>
            <p:ph type="title"/>
          </p:nvPr>
        </p:nvSpPr>
        <p:spPr/>
        <p:txBody>
          <a:bodyPr>
            <a:normAutofit fontScale="90000"/>
          </a:bodyPr>
          <a:lstStyle/>
          <a:p>
            <a:r>
              <a:rPr lang="en-US" dirty="0"/>
              <a:t>Amazon's management team may employ a variety of activities and competencies to increase operational performance.</a:t>
            </a:r>
            <a:endParaRPr lang="en-GB" dirty="0"/>
          </a:p>
        </p:txBody>
      </p:sp>
      <p:sp>
        <p:nvSpPr>
          <p:cNvPr id="3" name="Content Placeholder 2">
            <a:extLst>
              <a:ext uri="{FF2B5EF4-FFF2-40B4-BE49-F238E27FC236}">
                <a16:creationId xmlns:a16="http://schemas.microsoft.com/office/drawing/2014/main" id="{1C54CB68-3D20-4235-87D7-F64EEA788FAE}"/>
              </a:ext>
            </a:extLst>
          </p:cNvPr>
          <p:cNvSpPr>
            <a:spLocks noGrp="1"/>
          </p:cNvSpPr>
          <p:nvPr>
            <p:ph idx="1"/>
          </p:nvPr>
        </p:nvSpPr>
        <p:spPr/>
        <p:txBody>
          <a:bodyPr>
            <a:normAutofit fontScale="85000" lnSpcReduction="10000"/>
          </a:bodyPr>
          <a:lstStyle/>
          <a:p>
            <a:r>
              <a:rPr lang="en-US" dirty="0"/>
              <a:t>A new non-food Amazon store is opening in the Bluewater retail mall in the United Kingdom. Some of Amazon's management team members' responsibilities include (Mazzei &amp; Noble, 2017):</a:t>
            </a:r>
          </a:p>
          <a:p>
            <a:r>
              <a:rPr lang="en-US" dirty="0"/>
              <a:t>Resource </a:t>
            </a:r>
            <a:r>
              <a:rPr lang="en-US" dirty="0" err="1"/>
              <a:t>utilisation</a:t>
            </a:r>
            <a:endParaRPr lang="en-US" dirty="0"/>
          </a:p>
          <a:p>
            <a:r>
              <a:rPr lang="en-US" dirty="0"/>
              <a:t>Management of inventory</a:t>
            </a:r>
          </a:p>
          <a:p>
            <a:r>
              <a:rPr lang="en-US" dirty="0"/>
              <a:t>Directing and regulating functional performance</a:t>
            </a:r>
          </a:p>
          <a:p>
            <a:r>
              <a:rPr lang="en-US" dirty="0"/>
              <a:t>Utilization and automation of process</a:t>
            </a:r>
          </a:p>
          <a:p>
            <a:r>
              <a:rPr lang="en-US" dirty="0"/>
              <a:t>Expertise in technical matters</a:t>
            </a:r>
            <a:endParaRPr lang="en-GB" dirty="0"/>
          </a:p>
          <a:p>
            <a:r>
              <a:rPr lang="en-US" dirty="0"/>
              <a:t>Risk analysis</a:t>
            </a:r>
          </a:p>
          <a:p>
            <a:r>
              <a:rPr lang="en-US" dirty="0"/>
              <a:t>Budget management</a:t>
            </a:r>
          </a:p>
        </p:txBody>
      </p:sp>
    </p:spTree>
    <p:extLst>
      <p:ext uri="{BB962C8B-B14F-4D97-AF65-F5344CB8AC3E}">
        <p14:creationId xmlns:p14="http://schemas.microsoft.com/office/powerpoint/2010/main" val="1960048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F7A07-CEA3-4967-BD72-69114F1FC235}"/>
              </a:ext>
            </a:extLst>
          </p:cNvPr>
          <p:cNvSpPr>
            <a:spLocks noGrp="1"/>
          </p:cNvSpPr>
          <p:nvPr>
            <p:ph type="title"/>
          </p:nvPr>
        </p:nvSpPr>
        <p:spPr/>
        <p:txBody>
          <a:bodyPr/>
          <a:lstStyle/>
          <a:p>
            <a:r>
              <a:rPr lang="en-US" dirty="0"/>
              <a:t>Conti…..</a:t>
            </a:r>
            <a:endParaRPr lang="en-GB" dirty="0"/>
          </a:p>
        </p:txBody>
      </p:sp>
      <p:sp>
        <p:nvSpPr>
          <p:cNvPr id="3" name="Content Placeholder 2">
            <a:extLst>
              <a:ext uri="{FF2B5EF4-FFF2-40B4-BE49-F238E27FC236}">
                <a16:creationId xmlns:a16="http://schemas.microsoft.com/office/drawing/2014/main" id="{22B5085E-E7CD-48FE-B397-4A7E268CCDA4}"/>
              </a:ext>
            </a:extLst>
          </p:cNvPr>
          <p:cNvSpPr>
            <a:spLocks noGrp="1"/>
          </p:cNvSpPr>
          <p:nvPr>
            <p:ph idx="1"/>
          </p:nvPr>
        </p:nvSpPr>
        <p:spPr/>
        <p:txBody>
          <a:bodyPr>
            <a:normAutofit fontScale="62500" lnSpcReduction="20000"/>
          </a:bodyPr>
          <a:lstStyle/>
          <a:p>
            <a:pPr marL="0" indent="0">
              <a:buNone/>
            </a:pPr>
            <a:r>
              <a:rPr lang="en-US" dirty="0"/>
              <a:t>Resource utilization</a:t>
            </a:r>
          </a:p>
          <a:p>
            <a:r>
              <a:rPr lang="en-US" dirty="0"/>
              <a:t>The management team at Amazon can achieve operational effectiveness by utilizing its resources optimally. Since improper resource use raises expenses, inadequate resource utilization affects operational performance.</a:t>
            </a:r>
          </a:p>
          <a:p>
            <a:pPr marL="0" indent="0">
              <a:buNone/>
            </a:pPr>
            <a:r>
              <a:rPr lang="en-US" dirty="0"/>
              <a:t>Management of inventory</a:t>
            </a:r>
          </a:p>
          <a:p>
            <a:r>
              <a:rPr lang="en-US" dirty="0"/>
              <a:t>To make sure the right items are delivered to the right places; Amazon's management team must conduct inventory checks. Monitoring inventory, product pricing, and other operational parameters is crucial to achieving high levels of performance.</a:t>
            </a:r>
          </a:p>
          <a:p>
            <a:pPr marL="0" indent="0">
              <a:buNone/>
            </a:pPr>
            <a:r>
              <a:rPr lang="en-US" dirty="0"/>
              <a:t>Directing and regulating functional performance</a:t>
            </a:r>
          </a:p>
          <a:p>
            <a:r>
              <a:rPr lang="en-US" dirty="0"/>
              <a:t>It is essential that Amazon's management team get to the top of its game in terms of directing and overseeing functional performance.</a:t>
            </a:r>
          </a:p>
          <a:p>
            <a:pPr marL="0" indent="0">
              <a:buNone/>
            </a:pPr>
            <a:r>
              <a:rPr lang="en-US" dirty="0"/>
              <a:t>Utilization and automation of process</a:t>
            </a:r>
          </a:p>
          <a:p>
            <a:r>
              <a:rPr lang="en-US" dirty="0"/>
              <a:t>A competitive edge can also be gained by doing this. A key factor contributing to Amazon's success is the company's efficient management. Here are a few of the talents:</a:t>
            </a:r>
          </a:p>
        </p:txBody>
      </p:sp>
    </p:spTree>
    <p:extLst>
      <p:ext uri="{BB962C8B-B14F-4D97-AF65-F5344CB8AC3E}">
        <p14:creationId xmlns:p14="http://schemas.microsoft.com/office/powerpoint/2010/main" val="2637782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B5B20-750F-4BC9-BCFA-6E4CC6572813}"/>
              </a:ext>
            </a:extLst>
          </p:cNvPr>
          <p:cNvSpPr>
            <a:spLocks noGrp="1"/>
          </p:cNvSpPr>
          <p:nvPr>
            <p:ph type="title"/>
          </p:nvPr>
        </p:nvSpPr>
        <p:spPr/>
        <p:txBody>
          <a:bodyPr/>
          <a:lstStyle/>
          <a:p>
            <a:r>
              <a:rPr lang="en-US" dirty="0"/>
              <a:t>Conti…..</a:t>
            </a:r>
            <a:endParaRPr lang="en-GB" dirty="0"/>
          </a:p>
        </p:txBody>
      </p:sp>
      <p:sp>
        <p:nvSpPr>
          <p:cNvPr id="3" name="Content Placeholder 2">
            <a:extLst>
              <a:ext uri="{FF2B5EF4-FFF2-40B4-BE49-F238E27FC236}">
                <a16:creationId xmlns:a16="http://schemas.microsoft.com/office/drawing/2014/main" id="{ED3A75E2-3C9E-4C1F-A5DD-FCAE59663FC0}"/>
              </a:ext>
            </a:extLst>
          </p:cNvPr>
          <p:cNvSpPr>
            <a:spLocks noGrp="1"/>
          </p:cNvSpPr>
          <p:nvPr>
            <p:ph idx="1"/>
          </p:nvPr>
        </p:nvSpPr>
        <p:spPr/>
        <p:txBody>
          <a:bodyPr>
            <a:normAutofit fontScale="77500" lnSpcReduction="20000"/>
          </a:bodyPr>
          <a:lstStyle/>
          <a:p>
            <a:pPr marL="0" indent="0">
              <a:buNone/>
            </a:pPr>
            <a:r>
              <a:rPr lang="en-US" dirty="0"/>
              <a:t>Expertise in technical matters</a:t>
            </a:r>
          </a:p>
          <a:p>
            <a:r>
              <a:rPr lang="en-US" dirty="0"/>
              <a:t>Operational effectiveness requires technological expertise. All of Amazon's functions are technology-based because Amazon is a technology-based company. Hence, due to the complexity of operation management, management teams must be technically proficient in order to deal with automation, project data access, budget tracking, etc.</a:t>
            </a:r>
          </a:p>
          <a:p>
            <a:pPr marL="0" indent="0">
              <a:buNone/>
            </a:pPr>
            <a:r>
              <a:rPr lang="en-US" dirty="0"/>
              <a:t>Risk analysis</a:t>
            </a:r>
          </a:p>
          <a:p>
            <a:r>
              <a:rPr lang="en-US" dirty="0"/>
              <a:t>Business environments are dynamic, making them potentially dangerous due to their dynamic nature.</a:t>
            </a:r>
          </a:p>
          <a:p>
            <a:pPr marL="0" indent="0">
              <a:buNone/>
            </a:pPr>
            <a:r>
              <a:rPr lang="en-US" dirty="0"/>
              <a:t>Budget management</a:t>
            </a:r>
          </a:p>
          <a:p>
            <a:r>
              <a:rPr lang="en-US" dirty="0"/>
              <a:t>Managing budgets in an efficient manner is crucial for all organizations in order to save money. In order to reduce total costs and increase operational efficiency, Amazon should include budget management in its management team.</a:t>
            </a:r>
          </a:p>
        </p:txBody>
      </p:sp>
    </p:spTree>
    <p:extLst>
      <p:ext uri="{BB962C8B-B14F-4D97-AF65-F5344CB8AC3E}">
        <p14:creationId xmlns:p14="http://schemas.microsoft.com/office/powerpoint/2010/main" val="21684316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096A3-66D3-493A-B7BF-B64B20ED4D15}"/>
              </a:ext>
            </a:extLst>
          </p:cNvPr>
          <p:cNvSpPr>
            <a:spLocks noGrp="1"/>
          </p:cNvSpPr>
          <p:nvPr>
            <p:ph type="title"/>
          </p:nvPr>
        </p:nvSpPr>
        <p:spPr/>
        <p:txBody>
          <a:bodyPr/>
          <a:lstStyle/>
          <a:p>
            <a:r>
              <a:rPr lang="en-GB" dirty="0"/>
              <a:t>Introduction to leadership theories</a:t>
            </a:r>
          </a:p>
        </p:txBody>
      </p:sp>
      <p:sp>
        <p:nvSpPr>
          <p:cNvPr id="3" name="Content Placeholder 2">
            <a:extLst>
              <a:ext uri="{FF2B5EF4-FFF2-40B4-BE49-F238E27FC236}">
                <a16:creationId xmlns:a16="http://schemas.microsoft.com/office/drawing/2014/main" id="{852E86C9-6796-4FF5-9F33-57B29C9A4B8C}"/>
              </a:ext>
            </a:extLst>
          </p:cNvPr>
          <p:cNvSpPr>
            <a:spLocks noGrp="1"/>
          </p:cNvSpPr>
          <p:nvPr>
            <p:ph idx="1"/>
          </p:nvPr>
        </p:nvSpPr>
        <p:spPr>
          <a:xfrm>
            <a:off x="913795" y="2096064"/>
            <a:ext cx="10353762" cy="3695136"/>
          </a:xfrm>
        </p:spPr>
        <p:txBody>
          <a:bodyPr/>
          <a:lstStyle/>
          <a:p>
            <a:r>
              <a:rPr lang="en-US" dirty="0"/>
              <a:t>Leaders need to possess specific competencies and </a:t>
            </a:r>
            <a:r>
              <a:rPr lang="en-US" dirty="0" err="1"/>
              <a:t>behaviours’</a:t>
            </a:r>
            <a:r>
              <a:rPr lang="en-US" dirty="0"/>
              <a:t> in order to be effective. Leadership theories describe these characteristics. To determine why some experts, make better leaders than others, they examine well-known leaders like presidents and business owners. An effective leader motivates, inspires, and directs others to achieve their objectives. Through them, individuals can be united around a shared purpose and a vision is set. In order to make informed decisions and effectively address challenges, leaders need to have the skills and information they need (Van Wart &amp; </a:t>
            </a:r>
            <a:r>
              <a:rPr lang="en-US" dirty="0" err="1"/>
              <a:t>Suino</a:t>
            </a:r>
            <a:r>
              <a:rPr lang="en-US" dirty="0"/>
              <a:t>, 2017).</a:t>
            </a:r>
            <a:endParaRPr lang="en-GB" dirty="0"/>
          </a:p>
        </p:txBody>
      </p:sp>
      <p:pic>
        <p:nvPicPr>
          <p:cNvPr id="4" name="Picture 3">
            <a:extLst>
              <a:ext uri="{FF2B5EF4-FFF2-40B4-BE49-F238E27FC236}">
                <a16:creationId xmlns:a16="http://schemas.microsoft.com/office/drawing/2014/main" id="{FA8D2532-E292-474B-822A-5183116DF520}"/>
              </a:ext>
            </a:extLst>
          </p:cNvPr>
          <p:cNvPicPr>
            <a:picLocks noChangeAspect="1"/>
          </p:cNvPicPr>
          <p:nvPr/>
        </p:nvPicPr>
        <p:blipFill>
          <a:blip r:embed="rId3"/>
          <a:stretch>
            <a:fillRect/>
          </a:stretch>
        </p:blipFill>
        <p:spPr>
          <a:xfrm>
            <a:off x="5004825" y="4738687"/>
            <a:ext cx="2171700" cy="2105025"/>
          </a:xfrm>
          <a:prstGeom prst="rect">
            <a:avLst/>
          </a:prstGeom>
        </p:spPr>
      </p:pic>
    </p:spTree>
    <p:extLst>
      <p:ext uri="{BB962C8B-B14F-4D97-AF65-F5344CB8AC3E}">
        <p14:creationId xmlns:p14="http://schemas.microsoft.com/office/powerpoint/2010/main" val="7699224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48FF5-200E-4270-8E00-3F093F161B60}"/>
              </a:ext>
            </a:extLst>
          </p:cNvPr>
          <p:cNvSpPr>
            <a:spLocks noGrp="1"/>
          </p:cNvSpPr>
          <p:nvPr>
            <p:ph type="title"/>
          </p:nvPr>
        </p:nvSpPr>
        <p:spPr/>
        <p:txBody>
          <a:bodyPr/>
          <a:lstStyle/>
          <a:p>
            <a:r>
              <a:rPr lang="en-US" dirty="0"/>
              <a:t>Importance of leadership theories in organization</a:t>
            </a:r>
            <a:endParaRPr lang="en-GB" dirty="0"/>
          </a:p>
        </p:txBody>
      </p:sp>
      <p:sp>
        <p:nvSpPr>
          <p:cNvPr id="3" name="Content Placeholder 2">
            <a:extLst>
              <a:ext uri="{FF2B5EF4-FFF2-40B4-BE49-F238E27FC236}">
                <a16:creationId xmlns:a16="http://schemas.microsoft.com/office/drawing/2014/main" id="{7A77D078-6E06-402D-8A8E-F97B6190C09C}"/>
              </a:ext>
            </a:extLst>
          </p:cNvPr>
          <p:cNvSpPr>
            <a:spLocks noGrp="1"/>
          </p:cNvSpPr>
          <p:nvPr>
            <p:ph idx="1"/>
          </p:nvPr>
        </p:nvSpPr>
        <p:spPr/>
        <p:txBody>
          <a:bodyPr/>
          <a:lstStyle/>
          <a:p>
            <a:pPr marL="0" indent="0">
              <a:buNone/>
            </a:pPr>
            <a:r>
              <a:rPr lang="en-US" dirty="0"/>
              <a:t>Leadership theories have a number of significances, including</a:t>
            </a:r>
          </a:p>
          <a:p>
            <a:r>
              <a:rPr lang="en-US" dirty="0"/>
              <a:t>Influencing Employees</a:t>
            </a:r>
          </a:p>
          <a:p>
            <a:r>
              <a:rPr lang="en-US" dirty="0"/>
              <a:t>Satisfying Employee Requirements</a:t>
            </a:r>
          </a:p>
          <a:p>
            <a:r>
              <a:rPr lang="en-US" dirty="0"/>
              <a:t>The resolution of internal conflicts</a:t>
            </a:r>
          </a:p>
          <a:p>
            <a:r>
              <a:rPr lang="en-US" dirty="0"/>
              <a:t>Fostering Future Leaders</a:t>
            </a:r>
          </a:p>
          <a:p>
            <a:r>
              <a:rPr lang="en-US" dirty="0"/>
              <a:t>Enhancing Morale</a:t>
            </a:r>
          </a:p>
        </p:txBody>
      </p:sp>
      <p:pic>
        <p:nvPicPr>
          <p:cNvPr id="4" name="Picture 3" descr="C:\Users\hp\AppData\Local\Microsoft\Windows\INetCache\Content.MSO\7B56A15B.tmp">
            <a:extLst>
              <a:ext uri="{FF2B5EF4-FFF2-40B4-BE49-F238E27FC236}">
                <a16:creationId xmlns:a16="http://schemas.microsoft.com/office/drawing/2014/main" id="{45E5C20E-A866-47D6-800A-346D2429C5C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407478" y="2541814"/>
            <a:ext cx="5860078" cy="2247900"/>
          </a:xfrm>
          <a:prstGeom prst="rect">
            <a:avLst/>
          </a:prstGeom>
          <a:noFill/>
          <a:ln>
            <a:noFill/>
          </a:ln>
        </p:spPr>
      </p:pic>
    </p:spTree>
    <p:extLst>
      <p:ext uri="{BB962C8B-B14F-4D97-AF65-F5344CB8AC3E}">
        <p14:creationId xmlns:p14="http://schemas.microsoft.com/office/powerpoint/2010/main" val="1879810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983FF-3CAE-4C2F-ABE2-45DF082D42F9}"/>
              </a:ext>
            </a:extLst>
          </p:cNvPr>
          <p:cNvSpPr>
            <a:spLocks noGrp="1"/>
          </p:cNvSpPr>
          <p:nvPr>
            <p:ph type="title"/>
          </p:nvPr>
        </p:nvSpPr>
        <p:spPr/>
        <p:txBody>
          <a:bodyPr/>
          <a:lstStyle/>
          <a:p>
            <a:r>
              <a:rPr lang="en-US" dirty="0"/>
              <a:t>Describe how leadership theories may be applied to this company.</a:t>
            </a:r>
            <a:endParaRPr lang="en-GB" dirty="0"/>
          </a:p>
        </p:txBody>
      </p:sp>
      <p:sp>
        <p:nvSpPr>
          <p:cNvPr id="3" name="Content Placeholder 2">
            <a:extLst>
              <a:ext uri="{FF2B5EF4-FFF2-40B4-BE49-F238E27FC236}">
                <a16:creationId xmlns:a16="http://schemas.microsoft.com/office/drawing/2014/main" id="{E6FE28CB-068C-458A-859C-2BDDCD47E581}"/>
              </a:ext>
            </a:extLst>
          </p:cNvPr>
          <p:cNvSpPr>
            <a:spLocks noGrp="1"/>
          </p:cNvSpPr>
          <p:nvPr>
            <p:ph idx="1"/>
          </p:nvPr>
        </p:nvSpPr>
        <p:spPr/>
        <p:txBody>
          <a:bodyPr/>
          <a:lstStyle/>
          <a:p>
            <a:r>
              <a:rPr lang="en-US" dirty="0"/>
              <a:t>Amazon might employ leadership theory in the following section.</a:t>
            </a:r>
          </a:p>
          <a:p>
            <a:r>
              <a:rPr lang="en-US" dirty="0"/>
              <a:t>Management Theory or Transactional Theory</a:t>
            </a:r>
          </a:p>
          <a:p>
            <a:r>
              <a:rPr lang="en-US" dirty="0"/>
              <a:t>Transformation Theory</a:t>
            </a:r>
          </a:p>
          <a:p>
            <a:r>
              <a:rPr lang="en-US" dirty="0"/>
              <a:t>The Theory of Contingencies</a:t>
            </a:r>
          </a:p>
          <a:p>
            <a:r>
              <a:rPr lang="en-US" dirty="0"/>
              <a:t>The Theory of Situations</a:t>
            </a:r>
          </a:p>
        </p:txBody>
      </p:sp>
      <p:pic>
        <p:nvPicPr>
          <p:cNvPr id="4" name="Picture 3">
            <a:extLst>
              <a:ext uri="{FF2B5EF4-FFF2-40B4-BE49-F238E27FC236}">
                <a16:creationId xmlns:a16="http://schemas.microsoft.com/office/drawing/2014/main" id="{BEAE2E15-0E14-4A3C-9884-5A91756FDED2}"/>
              </a:ext>
            </a:extLst>
          </p:cNvPr>
          <p:cNvPicPr>
            <a:picLocks noChangeAspect="1"/>
          </p:cNvPicPr>
          <p:nvPr/>
        </p:nvPicPr>
        <p:blipFill>
          <a:blip r:embed="rId3"/>
          <a:stretch>
            <a:fillRect/>
          </a:stretch>
        </p:blipFill>
        <p:spPr>
          <a:xfrm>
            <a:off x="4661039" y="3144987"/>
            <a:ext cx="2859272" cy="1597290"/>
          </a:xfrm>
          <a:prstGeom prst="rect">
            <a:avLst/>
          </a:prstGeom>
        </p:spPr>
      </p:pic>
    </p:spTree>
    <p:extLst>
      <p:ext uri="{BB962C8B-B14F-4D97-AF65-F5344CB8AC3E}">
        <p14:creationId xmlns:p14="http://schemas.microsoft.com/office/powerpoint/2010/main" val="8777544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2636A-2EF4-49F4-B9B2-1C8917ED567E}"/>
              </a:ext>
            </a:extLst>
          </p:cNvPr>
          <p:cNvSpPr>
            <a:spLocks noGrp="1"/>
          </p:cNvSpPr>
          <p:nvPr>
            <p:ph type="title"/>
          </p:nvPr>
        </p:nvSpPr>
        <p:spPr/>
        <p:txBody>
          <a:bodyPr/>
          <a:lstStyle/>
          <a:p>
            <a:r>
              <a:rPr lang="en-US" dirty="0"/>
              <a:t>Management Theory or Transactional Theory</a:t>
            </a:r>
          </a:p>
        </p:txBody>
      </p:sp>
      <p:sp>
        <p:nvSpPr>
          <p:cNvPr id="3" name="Content Placeholder 2">
            <a:extLst>
              <a:ext uri="{FF2B5EF4-FFF2-40B4-BE49-F238E27FC236}">
                <a16:creationId xmlns:a16="http://schemas.microsoft.com/office/drawing/2014/main" id="{52035843-B3DF-4A56-9879-F4AFDA20ACFA}"/>
              </a:ext>
            </a:extLst>
          </p:cNvPr>
          <p:cNvSpPr>
            <a:spLocks noGrp="1"/>
          </p:cNvSpPr>
          <p:nvPr>
            <p:ph idx="1"/>
          </p:nvPr>
        </p:nvSpPr>
        <p:spPr/>
        <p:txBody>
          <a:bodyPr>
            <a:normAutofit fontScale="92500" lnSpcReduction="20000"/>
          </a:bodyPr>
          <a:lstStyle/>
          <a:p>
            <a:r>
              <a:rPr lang="en-US" dirty="0"/>
              <a:t>Employees who are under the control of transactional leaders are rewarded when they achieve their goals, and punished when they fall short of them. The following characteristics define transactional leadership (LUSSIER, 2022):</a:t>
            </a:r>
          </a:p>
          <a:p>
            <a:r>
              <a:rPr lang="en-US" dirty="0"/>
              <a:t>Prioritize urgent tasks.</a:t>
            </a:r>
          </a:p>
          <a:p>
            <a:r>
              <a:rPr lang="en-US" dirty="0"/>
              <a:t>Encourage the standardization of rules and procedures</a:t>
            </a:r>
          </a:p>
          <a:p>
            <a:r>
              <a:rPr lang="en-US" dirty="0"/>
              <a:t>Transformative developments</a:t>
            </a:r>
          </a:p>
          <a:p>
            <a:r>
              <a:rPr lang="en-US" dirty="0"/>
              <a:t>Keep unique ideas to a minimum</a:t>
            </a:r>
          </a:p>
          <a:p>
            <a:r>
              <a:rPr lang="en-US" dirty="0"/>
              <a:t>Self-centeredness</a:t>
            </a:r>
          </a:p>
          <a:p>
            <a:r>
              <a:rPr lang="en-US" dirty="0"/>
              <a:t>Motivate employees to perform at their highest levels</a:t>
            </a:r>
          </a:p>
        </p:txBody>
      </p:sp>
    </p:spTree>
    <p:extLst>
      <p:ext uri="{BB962C8B-B14F-4D97-AF65-F5344CB8AC3E}">
        <p14:creationId xmlns:p14="http://schemas.microsoft.com/office/powerpoint/2010/main" val="493754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97AE4-D148-48A2-A86A-09ABC815A607}"/>
              </a:ext>
            </a:extLst>
          </p:cNvPr>
          <p:cNvSpPr>
            <a:spLocks noGrp="1"/>
          </p:cNvSpPr>
          <p:nvPr>
            <p:ph type="title"/>
          </p:nvPr>
        </p:nvSpPr>
        <p:spPr/>
        <p:txBody>
          <a:bodyPr/>
          <a:lstStyle/>
          <a:p>
            <a:r>
              <a:rPr lang="en-GB" dirty="0"/>
              <a:t>Transformation Theory</a:t>
            </a:r>
          </a:p>
        </p:txBody>
      </p:sp>
      <p:sp>
        <p:nvSpPr>
          <p:cNvPr id="3" name="Content Placeholder 2">
            <a:extLst>
              <a:ext uri="{FF2B5EF4-FFF2-40B4-BE49-F238E27FC236}">
                <a16:creationId xmlns:a16="http://schemas.microsoft.com/office/drawing/2014/main" id="{448E94BF-26F7-4803-8E75-3EEA0C51AB22}"/>
              </a:ext>
            </a:extLst>
          </p:cNvPr>
          <p:cNvSpPr>
            <a:spLocks noGrp="1"/>
          </p:cNvSpPr>
          <p:nvPr>
            <p:ph idx="1"/>
          </p:nvPr>
        </p:nvSpPr>
        <p:spPr/>
        <p:txBody>
          <a:bodyPr>
            <a:normAutofit fontScale="70000" lnSpcReduction="20000"/>
          </a:bodyPr>
          <a:lstStyle/>
          <a:p>
            <a:r>
              <a:rPr lang="en-US" dirty="0"/>
              <a:t>Leadership and employee interaction benefit the organization according to the transformational theory of management. Efforts to motivate employees beyond their capabilities are at the heart of this leadership philosophy. Inspire your team members to achieve their goals by developing a vision for them. Motivation and morale are boosted by transformational leaders (</a:t>
            </a:r>
            <a:r>
              <a:rPr lang="en-US" dirty="0" err="1"/>
              <a:t>Amanchukwu</a:t>
            </a:r>
            <a:r>
              <a:rPr lang="en-US" dirty="0"/>
              <a:t> et al., 2015). Leaders who transform are:</a:t>
            </a:r>
          </a:p>
          <a:p>
            <a:r>
              <a:rPr lang="en-US" dirty="0"/>
              <a:t>Self-management</a:t>
            </a:r>
          </a:p>
          <a:p>
            <a:r>
              <a:rPr lang="en-US" dirty="0"/>
              <a:t>Exemplify good </a:t>
            </a:r>
            <a:r>
              <a:rPr lang="en-US" dirty="0" err="1"/>
              <a:t>behaviour</a:t>
            </a:r>
            <a:endParaRPr lang="en-US" dirty="0"/>
          </a:p>
          <a:p>
            <a:r>
              <a:rPr lang="en-US" dirty="0"/>
              <a:t>Prioritize interaction</a:t>
            </a:r>
          </a:p>
          <a:p>
            <a:r>
              <a:rPr lang="en-US" dirty="0"/>
              <a:t>Be proactive in your field</a:t>
            </a:r>
          </a:p>
          <a:p>
            <a:r>
              <a:rPr lang="en-US" dirty="0"/>
              <a:t>Enhance personnel development</a:t>
            </a:r>
          </a:p>
          <a:p>
            <a:r>
              <a:rPr lang="en-US" dirty="0"/>
              <a:t>Innovative and responsive</a:t>
            </a:r>
          </a:p>
          <a:p>
            <a:r>
              <a:rPr lang="en-US" dirty="0"/>
              <a:t>Make challenging decisions and accept risks</a:t>
            </a:r>
          </a:p>
        </p:txBody>
      </p:sp>
    </p:spTree>
    <p:extLst>
      <p:ext uri="{BB962C8B-B14F-4D97-AF65-F5344CB8AC3E}">
        <p14:creationId xmlns:p14="http://schemas.microsoft.com/office/powerpoint/2010/main" val="19440379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7B821-0A24-4D30-9AB7-B936E620EBAD}"/>
              </a:ext>
            </a:extLst>
          </p:cNvPr>
          <p:cNvSpPr>
            <a:spLocks noGrp="1"/>
          </p:cNvSpPr>
          <p:nvPr>
            <p:ph type="title"/>
          </p:nvPr>
        </p:nvSpPr>
        <p:spPr/>
        <p:txBody>
          <a:bodyPr/>
          <a:lstStyle/>
          <a:p>
            <a:r>
              <a:rPr lang="en-GB" dirty="0"/>
              <a:t>The Theory of Contingencies</a:t>
            </a:r>
          </a:p>
        </p:txBody>
      </p:sp>
      <p:sp>
        <p:nvSpPr>
          <p:cNvPr id="3" name="Content Placeholder 2">
            <a:extLst>
              <a:ext uri="{FF2B5EF4-FFF2-40B4-BE49-F238E27FC236}">
                <a16:creationId xmlns:a16="http://schemas.microsoft.com/office/drawing/2014/main" id="{B4AB9F85-9319-41A7-84D4-DA14042648FC}"/>
              </a:ext>
            </a:extLst>
          </p:cNvPr>
          <p:cNvSpPr>
            <a:spLocks noGrp="1"/>
          </p:cNvSpPr>
          <p:nvPr>
            <p:ph idx="1"/>
          </p:nvPr>
        </p:nvSpPr>
        <p:spPr/>
        <p:txBody>
          <a:bodyPr>
            <a:normAutofit lnSpcReduction="10000"/>
          </a:bodyPr>
          <a:lstStyle/>
          <a:p>
            <a:r>
              <a:rPr lang="en-US" dirty="0"/>
              <a:t>An organization cannot be managed optimally according to the contingency hypothesis. Internal and external factors play a significant role in determining an </a:t>
            </a:r>
            <a:r>
              <a:rPr lang="en-US" dirty="0" err="1"/>
              <a:t>organisation's</a:t>
            </a:r>
            <a:r>
              <a:rPr lang="en-US" dirty="0"/>
              <a:t> success. The ideal candidate should correspond to the ideal circumstance, based on the theory of contingencies (</a:t>
            </a:r>
            <a:r>
              <a:rPr lang="en-US" dirty="0" err="1"/>
              <a:t>Otley</a:t>
            </a:r>
            <a:r>
              <a:rPr lang="en-US" dirty="0"/>
              <a:t>, 2016). Leadership style is influenced by factors such as:</a:t>
            </a:r>
          </a:p>
          <a:p>
            <a:r>
              <a:rPr lang="en-US" dirty="0"/>
              <a:t>Management approach</a:t>
            </a:r>
          </a:p>
          <a:p>
            <a:r>
              <a:rPr lang="en-US" dirty="0"/>
              <a:t>Speed of work</a:t>
            </a:r>
          </a:p>
          <a:p>
            <a:r>
              <a:rPr lang="en-US" dirty="0"/>
              <a:t>Policy and culture of the company</a:t>
            </a:r>
          </a:p>
          <a:p>
            <a:r>
              <a:rPr lang="en-US" dirty="0"/>
              <a:t>Morale among employees</a:t>
            </a:r>
          </a:p>
        </p:txBody>
      </p:sp>
    </p:spTree>
    <p:extLst>
      <p:ext uri="{BB962C8B-B14F-4D97-AF65-F5344CB8AC3E}">
        <p14:creationId xmlns:p14="http://schemas.microsoft.com/office/powerpoint/2010/main" val="3481004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DD8C2-CACD-4442-92E1-4D6872C20FF5}"/>
              </a:ext>
            </a:extLst>
          </p:cNvPr>
          <p:cNvSpPr>
            <a:spLocks noGrp="1"/>
          </p:cNvSpPr>
          <p:nvPr>
            <p:ph type="title"/>
          </p:nvPr>
        </p:nvSpPr>
        <p:spPr/>
        <p:txBody>
          <a:bodyPr/>
          <a:lstStyle/>
          <a:p>
            <a:r>
              <a:rPr lang="en-GB" dirty="0"/>
              <a:t>The Theory of Situations</a:t>
            </a:r>
          </a:p>
        </p:txBody>
      </p:sp>
      <p:sp>
        <p:nvSpPr>
          <p:cNvPr id="3" name="Content Placeholder 2">
            <a:extLst>
              <a:ext uri="{FF2B5EF4-FFF2-40B4-BE49-F238E27FC236}">
                <a16:creationId xmlns:a16="http://schemas.microsoft.com/office/drawing/2014/main" id="{95D478C9-23F6-4650-9652-6D73C683CE0B}"/>
              </a:ext>
            </a:extLst>
          </p:cNvPr>
          <p:cNvSpPr>
            <a:spLocks noGrp="1"/>
          </p:cNvSpPr>
          <p:nvPr>
            <p:ph idx="1"/>
          </p:nvPr>
        </p:nvSpPr>
        <p:spPr/>
        <p:txBody>
          <a:bodyPr/>
          <a:lstStyle/>
          <a:p>
            <a:r>
              <a:rPr lang="en-US" dirty="0"/>
              <a:t>As with contingency theory, context plays an important role in determining how to accomplish goals and in guiding decisions. Leaders' leadership styles might be influenced by their level of expertise and commitment (</a:t>
            </a:r>
            <a:r>
              <a:rPr lang="en-US" dirty="0" err="1"/>
              <a:t>Amanchukwu</a:t>
            </a:r>
            <a:r>
              <a:rPr lang="en-US" dirty="0"/>
              <a:t> et al., 2015). According to situational theory, situational leadership consists of:</a:t>
            </a:r>
          </a:p>
          <a:p>
            <a:r>
              <a:rPr lang="en-US" dirty="0"/>
              <a:t>Engage the workforce</a:t>
            </a:r>
          </a:p>
          <a:p>
            <a:r>
              <a:rPr lang="en-US" dirty="0"/>
              <a:t>Motivate employees</a:t>
            </a:r>
          </a:p>
          <a:p>
            <a:r>
              <a:rPr lang="en-US" dirty="0"/>
              <a:t>Recognize when a specific situation requires several leadership ideas</a:t>
            </a:r>
          </a:p>
          <a:p>
            <a:r>
              <a:rPr lang="en-US" dirty="0"/>
              <a:t>Organizational units and teams should be established</a:t>
            </a:r>
          </a:p>
        </p:txBody>
      </p:sp>
    </p:spTree>
    <p:extLst>
      <p:ext uri="{BB962C8B-B14F-4D97-AF65-F5344CB8AC3E}">
        <p14:creationId xmlns:p14="http://schemas.microsoft.com/office/powerpoint/2010/main" val="1389762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8187A-1CD2-4EE9-9244-46BCF4B0ACF7}"/>
              </a:ext>
            </a:extLst>
          </p:cNvPr>
          <p:cNvSpPr>
            <a:spLocks noGrp="1"/>
          </p:cNvSpPr>
          <p:nvPr>
            <p:ph type="title"/>
          </p:nvPr>
        </p:nvSpPr>
        <p:spPr/>
        <p:txBody>
          <a:bodyPr/>
          <a:lstStyle/>
          <a:p>
            <a:r>
              <a:rPr lang="en-US" dirty="0"/>
              <a:t>Explanation of the elements that impact group and team </a:t>
            </a:r>
            <a:r>
              <a:rPr lang="en-US" dirty="0" err="1"/>
              <a:t>behaviour</a:t>
            </a:r>
            <a:endParaRPr lang="en-GB" dirty="0"/>
          </a:p>
        </p:txBody>
      </p:sp>
      <p:sp>
        <p:nvSpPr>
          <p:cNvPr id="3" name="Content Placeholder 2">
            <a:extLst>
              <a:ext uri="{FF2B5EF4-FFF2-40B4-BE49-F238E27FC236}">
                <a16:creationId xmlns:a16="http://schemas.microsoft.com/office/drawing/2014/main" id="{24F6CD0D-2910-499D-872C-61795D294A50}"/>
              </a:ext>
            </a:extLst>
          </p:cNvPr>
          <p:cNvSpPr>
            <a:spLocks noGrp="1"/>
          </p:cNvSpPr>
          <p:nvPr>
            <p:ph idx="1"/>
          </p:nvPr>
        </p:nvSpPr>
        <p:spPr/>
        <p:txBody>
          <a:bodyPr>
            <a:normAutofit lnSpcReduction="10000"/>
          </a:bodyPr>
          <a:lstStyle/>
          <a:p>
            <a:r>
              <a:rPr lang="en-US" dirty="0"/>
              <a:t>There will be discussions about the following internal and external issues (Amabile &amp; Pratt, 2016):</a:t>
            </a:r>
          </a:p>
          <a:p>
            <a:r>
              <a:rPr lang="en-US" dirty="0"/>
              <a:t>Intrinsic Variables</a:t>
            </a:r>
          </a:p>
          <a:p>
            <a:r>
              <a:rPr lang="en-US" dirty="0" err="1"/>
              <a:t>Organisational</a:t>
            </a:r>
            <a:r>
              <a:rPr lang="en-US" dirty="0"/>
              <a:t> culture</a:t>
            </a:r>
          </a:p>
          <a:p>
            <a:r>
              <a:rPr lang="en-US" dirty="0"/>
              <a:t>Workspace layout</a:t>
            </a:r>
          </a:p>
          <a:p>
            <a:r>
              <a:rPr lang="en-US" dirty="0"/>
              <a:t>Employee advancement and prospects</a:t>
            </a:r>
          </a:p>
          <a:p>
            <a:r>
              <a:rPr lang="en-US" dirty="0"/>
              <a:t>Communication</a:t>
            </a:r>
          </a:p>
          <a:p>
            <a:r>
              <a:rPr lang="en-US" dirty="0"/>
              <a:t>Access to technology and resources</a:t>
            </a:r>
          </a:p>
        </p:txBody>
      </p:sp>
    </p:spTree>
    <p:extLst>
      <p:ext uri="{BB962C8B-B14F-4D97-AF65-F5344CB8AC3E}">
        <p14:creationId xmlns:p14="http://schemas.microsoft.com/office/powerpoint/2010/main" val="2039368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15344-4FA0-4F9D-BFD2-5403D8F89EFB}"/>
              </a:ext>
            </a:extLst>
          </p:cNvPr>
          <p:cNvSpPr>
            <a:spLocks noGrp="1"/>
          </p:cNvSpPr>
          <p:nvPr>
            <p:ph type="title"/>
          </p:nvPr>
        </p:nvSpPr>
        <p:spPr/>
        <p:txBody>
          <a:bodyPr/>
          <a:lstStyle/>
          <a:p>
            <a:r>
              <a:rPr lang="en-GB" dirty="0"/>
              <a:t>External Factors</a:t>
            </a:r>
          </a:p>
        </p:txBody>
      </p:sp>
      <p:sp>
        <p:nvSpPr>
          <p:cNvPr id="3" name="Content Placeholder 2">
            <a:extLst>
              <a:ext uri="{FF2B5EF4-FFF2-40B4-BE49-F238E27FC236}">
                <a16:creationId xmlns:a16="http://schemas.microsoft.com/office/drawing/2014/main" id="{697C4629-7E82-42DC-B788-9F21765218BA}"/>
              </a:ext>
            </a:extLst>
          </p:cNvPr>
          <p:cNvSpPr>
            <a:spLocks noGrp="1"/>
          </p:cNvSpPr>
          <p:nvPr>
            <p:ph idx="1"/>
          </p:nvPr>
        </p:nvSpPr>
        <p:spPr/>
        <p:txBody>
          <a:bodyPr/>
          <a:lstStyle/>
          <a:p>
            <a:r>
              <a:rPr lang="en-US" dirty="0"/>
              <a:t>Every </a:t>
            </a:r>
            <a:r>
              <a:rPr lang="en-US" dirty="0" err="1"/>
              <a:t>organisation</a:t>
            </a:r>
            <a:r>
              <a:rPr lang="en-US" dirty="0"/>
              <a:t> interacts regularly with the government, unions, suppliers, customers, and a number of other organizations and people. There will be a continued dynamic nature to the existing environment (</a:t>
            </a:r>
            <a:r>
              <a:rPr lang="en-US" dirty="0" err="1"/>
              <a:t>Schoemaker</a:t>
            </a:r>
            <a:r>
              <a:rPr lang="en-US" dirty="0"/>
              <a:t> et al., 2018).</a:t>
            </a:r>
          </a:p>
          <a:p>
            <a:r>
              <a:rPr lang="en-GB" dirty="0"/>
              <a:t>Organisational structure</a:t>
            </a:r>
          </a:p>
          <a:p>
            <a:r>
              <a:rPr lang="en-GB" dirty="0"/>
              <a:t>Market trends</a:t>
            </a:r>
          </a:p>
          <a:p>
            <a:r>
              <a:rPr lang="en-GB" dirty="0"/>
              <a:t>Location</a:t>
            </a:r>
          </a:p>
          <a:p>
            <a:r>
              <a:rPr lang="en-GB" dirty="0"/>
              <a:t>Consumer requirements and desires</a:t>
            </a:r>
          </a:p>
          <a:p>
            <a:r>
              <a:rPr lang="en-GB" dirty="0"/>
              <a:t>Environment</a:t>
            </a:r>
          </a:p>
        </p:txBody>
      </p:sp>
    </p:spTree>
    <p:extLst>
      <p:ext uri="{BB962C8B-B14F-4D97-AF65-F5344CB8AC3E}">
        <p14:creationId xmlns:p14="http://schemas.microsoft.com/office/powerpoint/2010/main" val="8400779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1BEE2-C44E-4849-BC96-0A92A2AC5F48}"/>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D83E5271-31E5-4B94-BFB2-B7E07F876568}"/>
              </a:ext>
            </a:extLst>
          </p:cNvPr>
          <p:cNvSpPr>
            <a:spLocks noGrp="1"/>
          </p:cNvSpPr>
          <p:nvPr>
            <p:ph idx="1"/>
          </p:nvPr>
        </p:nvSpPr>
        <p:spPr/>
        <p:txBody>
          <a:bodyPr>
            <a:normAutofit lnSpcReduction="10000"/>
          </a:bodyPr>
          <a:lstStyle/>
          <a:p>
            <a:r>
              <a:rPr lang="en-US" dirty="0"/>
              <a:t>Adapting to changing social, political, economic, legal, and technological conditions is a necessity for </a:t>
            </a:r>
            <a:r>
              <a:rPr lang="en-US" dirty="0" err="1"/>
              <a:t>organisations</a:t>
            </a:r>
            <a:r>
              <a:rPr lang="en-US" dirty="0"/>
              <a:t>. Change is the only way for organizations to survive in a changing climate. Providing teams with a great deal of control over how to achieve their goals increases their performance. Boosting productivity through organizational incentive systems encourages and recognizes productive </a:t>
            </a:r>
            <a:r>
              <a:rPr lang="en-US" dirty="0" err="1"/>
              <a:t>labour</a:t>
            </a:r>
            <a:r>
              <a:rPr lang="en-US" dirty="0"/>
              <a:t> and </a:t>
            </a:r>
            <a:r>
              <a:rPr lang="en-US" dirty="0" err="1"/>
              <a:t>emphasises</a:t>
            </a:r>
            <a:r>
              <a:rPr lang="en-US" dirty="0"/>
              <a:t> collective activities and results over individual performance. It has been discussed how the company's structure affects its performance, how managers operate the business with the activities and skills they use, how leadership theories may be applied to this organization, and how team and group </a:t>
            </a:r>
            <a:r>
              <a:rPr lang="en-US" dirty="0" err="1"/>
              <a:t>behaviour</a:t>
            </a:r>
            <a:r>
              <a:rPr lang="en-US" dirty="0"/>
              <a:t> at Amazon is influenced by variables.</a:t>
            </a:r>
            <a:endParaRPr lang="en-GB" dirty="0"/>
          </a:p>
        </p:txBody>
      </p:sp>
    </p:spTree>
    <p:extLst>
      <p:ext uri="{BB962C8B-B14F-4D97-AF65-F5344CB8AC3E}">
        <p14:creationId xmlns:p14="http://schemas.microsoft.com/office/powerpoint/2010/main" val="1839510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38074-C358-4EAC-B8A1-FB513C4A5667}"/>
              </a:ext>
            </a:extLst>
          </p:cNvPr>
          <p:cNvSpPr>
            <a:spLocks noGrp="1"/>
          </p:cNvSpPr>
          <p:nvPr>
            <p:ph type="title"/>
          </p:nvPr>
        </p:nvSpPr>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55C5A3C4-92CF-4DF0-822A-17BEDD0EC93E}"/>
              </a:ext>
            </a:extLst>
          </p:cNvPr>
          <p:cNvSpPr>
            <a:spLocks noGrp="1"/>
          </p:cNvSpPr>
          <p:nvPr>
            <p:ph idx="1"/>
          </p:nvPr>
        </p:nvSpPr>
        <p:spPr/>
        <p:txBody>
          <a:bodyPr>
            <a:noAutofit/>
          </a:bodyPr>
          <a:lstStyle/>
          <a:p>
            <a:r>
              <a:rPr lang="en-GB" sz="600" dirty="0">
                <a:effectLst/>
              </a:rPr>
              <a:t>Amabile, T.M. and Pratt, M.G. (2016) “The dynamic componential model of creativity and innovation in organizations: Making progress, making meaning,” Research in Organizational </a:t>
            </a:r>
            <a:r>
              <a:rPr lang="en-GB" sz="600" dirty="0" err="1">
                <a:effectLst/>
              </a:rPr>
              <a:t>Behavior</a:t>
            </a:r>
            <a:r>
              <a:rPr lang="en-GB" sz="600" dirty="0">
                <a:effectLst/>
              </a:rPr>
              <a:t>, 36, pp. 157–183. Available at: https://doi.org/10.1016/j.riob.2016.10.001. </a:t>
            </a:r>
          </a:p>
          <a:p>
            <a:r>
              <a:rPr lang="en-GB" sz="600" dirty="0" err="1">
                <a:effectLst/>
              </a:rPr>
              <a:t>Amanchukwu</a:t>
            </a:r>
            <a:r>
              <a:rPr lang="en-GB" sz="600" dirty="0">
                <a:effectLst/>
              </a:rPr>
              <a:t>, R.N., Stanley, G. and </a:t>
            </a:r>
            <a:r>
              <a:rPr lang="en-GB" sz="600" dirty="0" err="1">
                <a:effectLst/>
              </a:rPr>
              <a:t>Ololube</a:t>
            </a:r>
            <a:r>
              <a:rPr lang="en-GB" sz="600" dirty="0">
                <a:effectLst/>
              </a:rPr>
              <a:t>, N. (2015) [PDF] a review of leadership theories, principles and styles and their relevance to educational management: Semantic scholar, Management Science. Available at: https://www.semanticscholar.org/paper/A-Review-of-Leadership-Theories%2C-Principles-and-and-Amanchukwu-Stanley/2307c61b175cb5ba9bdb614907bdb46cd242c1d6 (Accessed: March 20, 2023). </a:t>
            </a:r>
          </a:p>
          <a:p>
            <a:r>
              <a:rPr lang="en-GB" sz="600" dirty="0">
                <a:effectLst/>
              </a:rPr>
              <a:t>Anderson, T.D., Ford, R. and Hamilton, M. (2017) “Leadership theories overview: The nature of leadership,” Transforming Leadership, pp. 264–278. Available at: https://doi.org/10.1201/9780203735237-10.</a:t>
            </a:r>
          </a:p>
          <a:p>
            <a:r>
              <a:rPr lang="en-GB" sz="600" dirty="0">
                <a:effectLst/>
              </a:rPr>
              <a:t>Collins, D. (2021) “Models of Organizational culture,” Rethinking Organizational Culture, pp. 25–43. Available at: https://doi.org/10.4324/9781003174431-4.</a:t>
            </a:r>
          </a:p>
          <a:p>
            <a:r>
              <a:rPr lang="en-GB" sz="600" dirty="0">
                <a:effectLst/>
              </a:rPr>
              <a:t>Griffin, R.W., Phillips, J. and Gully, S.M. (2020) Organizational </a:t>
            </a:r>
            <a:r>
              <a:rPr lang="en-GB" sz="600" dirty="0" err="1">
                <a:effectLst/>
              </a:rPr>
              <a:t>behavior</a:t>
            </a:r>
            <a:r>
              <a:rPr lang="en-GB" sz="600" dirty="0">
                <a:effectLst/>
              </a:rPr>
              <a:t>: Managing people and organizations. Boston, MA: Cengage. </a:t>
            </a:r>
          </a:p>
          <a:p>
            <a:r>
              <a:rPr lang="en-GB" sz="600" dirty="0" err="1">
                <a:effectLst/>
              </a:rPr>
              <a:t>Kimmons</a:t>
            </a:r>
            <a:r>
              <a:rPr lang="en-GB" sz="600" dirty="0">
                <a:effectLst/>
              </a:rPr>
              <a:t>, R.L. (2017) “Basic organizational structure and staffing for the execution of projects,” PROJECT MANAGEMENT, pp. 29–44. Available at: https://doi.org/10.1201/9780203741771-5. </a:t>
            </a:r>
          </a:p>
          <a:p>
            <a:r>
              <a:rPr lang="en-GB" sz="600" dirty="0" err="1">
                <a:effectLst/>
              </a:rPr>
              <a:t>Kocak</a:t>
            </a:r>
            <a:r>
              <a:rPr lang="en-GB" sz="600" dirty="0">
                <a:effectLst/>
              </a:rPr>
              <a:t>, S. and Pawlowski, J. (2022) “Characteristics in Digital Organizational Culture: A Literature Review,” Proceedings of the 14th International Joint Conference on Knowledge Discovery, Knowledge Engineering and Knowledge Management [Preprint]. Available at: https://doi.org/10.5220/0011530500003335.</a:t>
            </a:r>
          </a:p>
          <a:p>
            <a:r>
              <a:rPr lang="en-GB" sz="600" dirty="0">
                <a:effectLst/>
              </a:rPr>
              <a:t>Lee, S.-G., </a:t>
            </a:r>
            <a:r>
              <a:rPr lang="en-GB" sz="600" dirty="0" err="1">
                <a:effectLst/>
              </a:rPr>
              <a:t>Trimi</a:t>
            </a:r>
            <a:r>
              <a:rPr lang="en-GB" sz="600" dirty="0">
                <a:effectLst/>
              </a:rPr>
              <a:t>, S. and Yang, C.-G. (2017) “Perceived usefulness factors of online reviews: A study of Amazon.com,” Journal of Computer Information Systems, 58(4), pp. 344–352. Available at: https://doi.org/10.1080/08874417.2016.1275954. </a:t>
            </a:r>
          </a:p>
          <a:p>
            <a:r>
              <a:rPr lang="en-GB" sz="600" dirty="0">
                <a:effectLst/>
              </a:rPr>
              <a:t>LUSSIER, R.O.B.E.R.T.N. (2022) Leadership: Theory, application, &amp;amp; skill development. </a:t>
            </a:r>
            <a:r>
              <a:rPr lang="en-GB" sz="600" dirty="0" err="1">
                <a:effectLst/>
              </a:rPr>
              <a:t>S.l.</a:t>
            </a:r>
            <a:r>
              <a:rPr lang="en-GB" sz="600" dirty="0">
                <a:effectLst/>
              </a:rPr>
              <a:t>: SAGE PUBLICATIONS. </a:t>
            </a:r>
          </a:p>
          <a:p>
            <a:r>
              <a:rPr lang="en-GB" sz="600" dirty="0">
                <a:effectLst/>
              </a:rPr>
              <a:t>Mazzei, M.J. and Noble, D. (2017) “Big data dreams: A framework for corporate strategy,” Business Horizons, 60(3), pp. 405–414. Available at: https://doi.org/10.1016/j.bushor.2017.01.010. </a:t>
            </a:r>
          </a:p>
          <a:p>
            <a:r>
              <a:rPr lang="en-GB" sz="600" dirty="0">
                <a:effectLst/>
              </a:rPr>
              <a:t>Nemeth, C.P. (2022) “Private security industry, organizational structure, and definition,” Private Security, pp. 157–180. Available at: https://doi.org/10.4324/9781003217299-4.</a:t>
            </a:r>
          </a:p>
          <a:p>
            <a:r>
              <a:rPr lang="en-GB" sz="600" dirty="0" err="1">
                <a:effectLst/>
              </a:rPr>
              <a:t>Nikpour</a:t>
            </a:r>
            <a:r>
              <a:rPr lang="en-GB" sz="600" dirty="0">
                <a:effectLst/>
              </a:rPr>
              <a:t>, A. (2017) “The impact of organizational culture on organizational performance: The mediating role of employee’s organizational commitment,” International Journal of Organizational Leadership, 6(1), pp. 65–72. Available at: https://doi.org/10.33844/ijol.2017.60432. </a:t>
            </a:r>
          </a:p>
          <a:p>
            <a:r>
              <a:rPr lang="en-GB" sz="600" dirty="0">
                <a:effectLst/>
              </a:rPr>
              <a:t>Otley, D. (2016) “The contingency theory of management accounting and control: 1980–2014,” Management Accounting Research, 31, pp. 45–62. Available at: https://doi.org/10.1016/j.mar.2016.02.001. </a:t>
            </a:r>
          </a:p>
          <a:p>
            <a:r>
              <a:rPr lang="en-GB" sz="600" dirty="0" err="1">
                <a:effectLst/>
              </a:rPr>
              <a:t>Schoemaker</a:t>
            </a:r>
            <a:r>
              <a:rPr lang="en-GB" sz="600" dirty="0">
                <a:effectLst/>
              </a:rPr>
              <a:t>, P.J., Heaton, S. and Teece, D. (2018) “Innovation, dynamic capabilities, and leadership,” California Management Review, 61(1), pp. 15–42. Available at: </a:t>
            </a:r>
            <a:r>
              <a:rPr lang="en-GB" sz="600" u="sng" dirty="0">
                <a:effectLst/>
                <a:hlinkClick r:id="rId3"/>
              </a:rPr>
              <a:t>https://doi.org/10.1177/0008125618790246</a:t>
            </a:r>
            <a:r>
              <a:rPr lang="en-GB" sz="600" dirty="0">
                <a:effectLst/>
              </a:rPr>
              <a:t>.</a:t>
            </a:r>
          </a:p>
          <a:p>
            <a:r>
              <a:rPr lang="en-GB" sz="600" dirty="0">
                <a:effectLst/>
              </a:rPr>
              <a:t>Van Wart, M. and </a:t>
            </a:r>
            <a:r>
              <a:rPr lang="en-GB" sz="600" dirty="0" err="1">
                <a:effectLst/>
              </a:rPr>
              <a:t>Suino</a:t>
            </a:r>
            <a:r>
              <a:rPr lang="en-GB" sz="600" dirty="0">
                <a:effectLst/>
              </a:rPr>
              <a:t>, P. (2017) “Understanding theories of leadership and leadership styles,” Leadership in Public Organizations, pp. 33–58. Available at: https://doi.org/10.4324/9781315268699-2.</a:t>
            </a:r>
          </a:p>
        </p:txBody>
      </p:sp>
    </p:spTree>
    <p:extLst>
      <p:ext uri="{BB962C8B-B14F-4D97-AF65-F5344CB8AC3E}">
        <p14:creationId xmlns:p14="http://schemas.microsoft.com/office/powerpoint/2010/main" val="6445987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Damask</Template>
  <TotalTime>0</TotalTime>
  <Words>5668</Words>
  <PresentationFormat>Widescreen</PresentationFormat>
  <Paragraphs>295</Paragraphs>
  <Slides>25</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Bookman Old Style</vt:lpstr>
      <vt:lpstr>Calibri</vt:lpstr>
      <vt:lpstr>Rockwell</vt:lpstr>
      <vt:lpstr>Damask</vt:lpstr>
      <vt:lpstr>  Presentation on  Organizational Behaviour on Amazon   STUDENT 1:OVIDIU MURESAN/2131059 STUDENT 2: ALEXANDRU BARACTARU/2129397 STUDENT 3: MIHAI ZARNESCU/2133028 STUDENT 4: MIHAI POPESCU/2133508 STUDENT 5: RAZVAN MOCANU/2131739 </vt:lpstr>
      <vt:lpstr>Chosen Organization</vt:lpstr>
      <vt:lpstr>Introduction</vt:lpstr>
      <vt:lpstr>Background of Amazon.com</vt:lpstr>
      <vt:lpstr>Definition of organizational culture</vt:lpstr>
      <vt:lpstr>Characteristics of organizational culture</vt:lpstr>
      <vt:lpstr>Features of organizational structure</vt:lpstr>
      <vt:lpstr>Basic Characteristics of Organizational Structure</vt:lpstr>
      <vt:lpstr>Examine the link between the organization's structure and its performance.</vt:lpstr>
      <vt:lpstr>Conti…..</vt:lpstr>
      <vt:lpstr>Conti…..</vt:lpstr>
      <vt:lpstr>Amazon's management team may employ a variety of activities and competencies to increase operational performance.</vt:lpstr>
      <vt:lpstr>Conti…..</vt:lpstr>
      <vt:lpstr>Conti…..</vt:lpstr>
      <vt:lpstr>Introduction to leadership theories</vt:lpstr>
      <vt:lpstr>Importance of leadership theories in organization</vt:lpstr>
      <vt:lpstr>Describe how leadership theories may be applied to this company.</vt:lpstr>
      <vt:lpstr>Management Theory or Transactional Theory</vt:lpstr>
      <vt:lpstr>Transformation Theory</vt:lpstr>
      <vt:lpstr>The Theory of Contingencies</vt:lpstr>
      <vt:lpstr>The Theory of Situations</vt:lpstr>
      <vt:lpstr>Explanation of the elements that impact group and team behaviour</vt:lpstr>
      <vt:lpstr>External Factors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2023-03-20T07:22:25Z</dcterms:created>
  <dcterms:modified xsi:type="dcterms:W3CDTF">2023-03-31T16:37:03Z</dcterms:modified>
</cp:coreProperties>
</file>