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0"/>
  </p:notesMasterIdLst>
  <p:sldIdLst>
    <p:sldId id="268" r:id="rId5"/>
    <p:sldId id="256" r:id="rId6"/>
    <p:sldId id="269" r:id="rId7"/>
    <p:sldId id="257" r:id="rId8"/>
    <p:sldId id="258" r:id="rId9"/>
    <p:sldId id="259" r:id="rId10"/>
    <p:sldId id="260" r:id="rId11"/>
    <p:sldId id="261" r:id="rId12"/>
    <p:sldId id="262" r:id="rId13"/>
    <p:sldId id="263" r:id="rId14"/>
    <p:sldId id="264" r:id="rId15"/>
    <p:sldId id="265" r:id="rId16"/>
    <p:sldId id="266" r:id="rId17"/>
    <p:sldId id="267"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2" autoAdjust="0"/>
    <p:restoredTop sz="81438" autoAdjust="0"/>
  </p:normalViewPr>
  <p:slideViewPr>
    <p:cSldViewPr snapToGrid="0">
      <p:cViewPr varScale="1">
        <p:scale>
          <a:sx n="74" d="100"/>
          <a:sy n="74" d="100"/>
        </p:scale>
        <p:origin x="946" y="283"/>
      </p:cViewPr>
      <p:guideLst/>
    </p:cSldViewPr>
  </p:slideViewPr>
  <p:outlineViewPr>
    <p:cViewPr>
      <p:scale>
        <a:sx n="33" d="100"/>
        <a:sy n="33" d="100"/>
      </p:scale>
      <p:origin x="0" y="-7214"/>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C680E4-6940-4895-BB3C-ABF87B15913A}" type="datetimeFigureOut">
              <a:rPr lang="en-US" smtClean="0"/>
              <a:t>11/24/2025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76556C-04BF-4689-BC0A-B51C5A5D4B29}" type="slidenum">
              <a:rPr lang="en-US" smtClean="0"/>
              <a:t>‹#›</a:t>
            </a:fld>
            <a:endParaRPr lang="en-US"/>
          </a:p>
        </p:txBody>
      </p:sp>
    </p:spTree>
    <p:extLst>
      <p:ext uri="{BB962C8B-B14F-4D97-AF65-F5344CB8AC3E}">
        <p14:creationId xmlns:p14="http://schemas.microsoft.com/office/powerpoint/2010/main" val="319501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10.1007/978-3-031-81351-1_5"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Today we are going to discuss the Social Learning Theory by Bandura and the manner in which it expounds on the manner in which adolescents learn aggression and prosocial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by observing and imitating them.</a:t>
            </a:r>
            <a:endParaRPr lang="en-US" dirty="0"/>
          </a:p>
        </p:txBody>
      </p:sp>
      <p:sp>
        <p:nvSpPr>
          <p:cNvPr id="4" name="Slide Number Placeholder 3"/>
          <p:cNvSpPr>
            <a:spLocks noGrp="1"/>
          </p:cNvSpPr>
          <p:nvPr>
            <p:ph type="sldNum" sz="quarter" idx="10"/>
          </p:nvPr>
        </p:nvSpPr>
        <p:spPr/>
        <p:txBody>
          <a:bodyPr/>
          <a:lstStyle/>
          <a:p>
            <a:fld id="{8E76556C-04BF-4689-BC0A-B51C5A5D4B29}" type="slidenum">
              <a:rPr lang="en-US" smtClean="0"/>
              <a:t>2</a:t>
            </a:fld>
            <a:endParaRPr lang="en-US"/>
          </a:p>
        </p:txBody>
      </p:sp>
    </p:spTree>
    <p:extLst>
      <p:ext uri="{BB962C8B-B14F-4D97-AF65-F5344CB8AC3E}">
        <p14:creationId xmlns:p14="http://schemas.microsoft.com/office/powerpoint/2010/main" val="1961348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Social Learning Theory created by Bandura indicates that behavior is acquired based on observing and imitating other people. Peer, media, and family influence is very important in the case of adolescents. Adolescents either aggressively or </a:t>
            </a:r>
            <a:r>
              <a:rPr lang="en-US" dirty="0" err="1"/>
              <a:t>prosocially</a:t>
            </a:r>
            <a:r>
              <a:rPr lang="en-US" dirty="0"/>
              <a:t> behave by observing what they see through the mechanisms of attention, retention, and motivation.</a:t>
            </a:r>
          </a:p>
        </p:txBody>
      </p:sp>
      <p:sp>
        <p:nvSpPr>
          <p:cNvPr id="4" name="Slide Number Placeholder 3"/>
          <p:cNvSpPr>
            <a:spLocks noGrp="1"/>
          </p:cNvSpPr>
          <p:nvPr>
            <p:ph type="sldNum" sz="quarter" idx="10"/>
          </p:nvPr>
        </p:nvSpPr>
        <p:spPr/>
        <p:txBody>
          <a:bodyPr/>
          <a:lstStyle/>
          <a:p>
            <a:fld id="{8E76556C-04BF-4689-BC0A-B51C5A5D4B29}" type="slidenum">
              <a:rPr lang="en-US" smtClean="0"/>
              <a:t>4</a:t>
            </a:fld>
            <a:endParaRPr lang="en-US"/>
          </a:p>
        </p:txBody>
      </p:sp>
    </p:spTree>
    <p:extLst>
      <p:ext uri="{BB962C8B-B14F-4D97-AF65-F5344CB8AC3E}">
        <p14:creationId xmlns:p14="http://schemas.microsoft.com/office/powerpoint/2010/main" val="1358550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Teenagers initially learn by watching behaviors in the surrounding, whether it is the behavior of their peers or celebrities. They then store this behavior in the memory and replicate it when encouraged. Reinforcements such as social approval or rewards bring up the chances of repetition of behavior. It is core to development of aggression and prosocial behavior.</a:t>
            </a:r>
          </a:p>
        </p:txBody>
      </p:sp>
      <p:sp>
        <p:nvSpPr>
          <p:cNvPr id="4" name="Slide Number Placeholder 3"/>
          <p:cNvSpPr>
            <a:spLocks noGrp="1"/>
          </p:cNvSpPr>
          <p:nvPr>
            <p:ph type="sldNum" sz="quarter" idx="10"/>
          </p:nvPr>
        </p:nvSpPr>
        <p:spPr/>
        <p:txBody>
          <a:bodyPr/>
          <a:lstStyle/>
          <a:p>
            <a:fld id="{8E76556C-04BF-4689-BC0A-B51C5A5D4B29}" type="slidenum">
              <a:rPr lang="en-US" smtClean="0"/>
              <a:t>5</a:t>
            </a:fld>
            <a:endParaRPr lang="en-US"/>
          </a:p>
        </p:txBody>
      </p:sp>
    </p:spTree>
    <p:extLst>
      <p:ext uri="{BB962C8B-B14F-4D97-AF65-F5344CB8AC3E}">
        <p14:creationId xmlns:p14="http://schemas.microsoft.com/office/powerpoint/2010/main" val="1948517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This means that in the Bobo experiment by Bandura, kids copied the violent act after watching the adults. In the same manner, teens that observe aggression in the surroundings, be it at home, in school, or in the media, have a greater chance of imitating the actions, particularly when the behaviors are rewarded or strengthened.</a:t>
            </a:r>
          </a:p>
        </p:txBody>
      </p:sp>
      <p:sp>
        <p:nvSpPr>
          <p:cNvPr id="4" name="Slide Number Placeholder 3"/>
          <p:cNvSpPr>
            <a:spLocks noGrp="1"/>
          </p:cNvSpPr>
          <p:nvPr>
            <p:ph type="sldNum" sz="quarter" idx="10"/>
          </p:nvPr>
        </p:nvSpPr>
        <p:spPr/>
        <p:txBody>
          <a:bodyPr/>
          <a:lstStyle/>
          <a:p>
            <a:fld id="{8E76556C-04BF-4689-BC0A-B51C5A5D4B29}" type="slidenum">
              <a:rPr lang="en-US" smtClean="0"/>
              <a:t>6</a:t>
            </a:fld>
            <a:endParaRPr lang="en-US"/>
          </a:p>
        </p:txBody>
      </p:sp>
    </p:spTree>
    <p:extLst>
      <p:ext uri="{BB962C8B-B14F-4D97-AF65-F5344CB8AC3E}">
        <p14:creationId xmlns:p14="http://schemas.microsoft.com/office/powerpoint/2010/main" val="439196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Prosocial behaviors, including kind acts and cooperation, are also emulated by the adolescents. They will imitate them more when they see good deeds, like when they see them assisting others or being compassionate. These behaviors are reinforced by positive feedback, like praise or acceptance by the society, and become more probable to repeat.</a:t>
            </a:r>
          </a:p>
          <a:p>
            <a:endParaRPr lang="en-US" dirty="0"/>
          </a:p>
        </p:txBody>
      </p:sp>
      <p:sp>
        <p:nvSpPr>
          <p:cNvPr id="4" name="Slide Number Placeholder 3"/>
          <p:cNvSpPr>
            <a:spLocks noGrp="1"/>
          </p:cNvSpPr>
          <p:nvPr>
            <p:ph type="sldNum" sz="quarter" idx="10"/>
          </p:nvPr>
        </p:nvSpPr>
        <p:spPr/>
        <p:txBody>
          <a:bodyPr/>
          <a:lstStyle/>
          <a:p>
            <a:fld id="{8E76556C-04BF-4689-BC0A-B51C5A5D4B29}" type="slidenum">
              <a:rPr lang="en-US" smtClean="0"/>
              <a:t>7</a:t>
            </a:fld>
            <a:endParaRPr lang="en-US"/>
          </a:p>
        </p:txBody>
      </p:sp>
    </p:spTree>
    <p:extLst>
      <p:ext uri="{BB962C8B-B14F-4D97-AF65-F5344CB8AC3E}">
        <p14:creationId xmlns:p14="http://schemas.microsoft.com/office/powerpoint/2010/main" val="650709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Media influences adolescent behaviors in a major way. Aggression may be caused by exposure to violent contents, through TV shows, Movies or even video games. On the other side, media products including prosocial behavior, such as kindness or cooperation, motivate adolescents to repeat the behavior. The teens have a higher tendency to imitate behavior when they perceive it rewarded or applauded on the media.</a:t>
            </a:r>
          </a:p>
        </p:txBody>
      </p:sp>
      <p:sp>
        <p:nvSpPr>
          <p:cNvPr id="4" name="Slide Number Placeholder 3"/>
          <p:cNvSpPr>
            <a:spLocks noGrp="1"/>
          </p:cNvSpPr>
          <p:nvPr>
            <p:ph type="sldNum" sz="quarter" idx="10"/>
          </p:nvPr>
        </p:nvSpPr>
        <p:spPr/>
        <p:txBody>
          <a:bodyPr/>
          <a:lstStyle/>
          <a:p>
            <a:fld id="{8E76556C-04BF-4689-BC0A-B51C5A5D4B29}" type="slidenum">
              <a:rPr lang="en-US" smtClean="0"/>
              <a:t>8</a:t>
            </a:fld>
            <a:endParaRPr lang="en-US"/>
          </a:p>
        </p:txBody>
      </p:sp>
    </p:spTree>
    <p:extLst>
      <p:ext uri="{BB962C8B-B14F-4D97-AF65-F5344CB8AC3E}">
        <p14:creationId xmlns:p14="http://schemas.microsoft.com/office/powerpoint/2010/main" val="2165699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adolescence, peers have great influence. Adolescents will tend to imitate aggressive behaviours in case they are accepted or encouraged in a group. Conversely, peer groups characterized by a focus on mutual support, cooperation and assisting others promote the emergence of prosocial behaviours. The peer influence can reinforce either of the behaviours based on the group dynamics.</a:t>
            </a:r>
            <a:endParaRPr lang="en-US" dirty="0"/>
          </a:p>
        </p:txBody>
      </p:sp>
      <p:sp>
        <p:nvSpPr>
          <p:cNvPr id="4" name="Slide Number Placeholder 3"/>
          <p:cNvSpPr>
            <a:spLocks noGrp="1"/>
          </p:cNvSpPr>
          <p:nvPr>
            <p:ph type="sldNum" sz="quarter" idx="10"/>
          </p:nvPr>
        </p:nvSpPr>
        <p:spPr/>
        <p:txBody>
          <a:bodyPr/>
          <a:lstStyle/>
          <a:p>
            <a:fld id="{8E76556C-04BF-4689-BC0A-B51C5A5D4B29}" type="slidenum">
              <a:rPr lang="en-US" smtClean="0"/>
              <a:t>9</a:t>
            </a:fld>
            <a:endParaRPr lang="en-US"/>
          </a:p>
        </p:txBody>
      </p:sp>
    </p:spTree>
    <p:extLst>
      <p:ext uri="{BB962C8B-B14F-4D97-AF65-F5344CB8AC3E}">
        <p14:creationId xmlns:p14="http://schemas.microsoft.com/office/powerpoint/2010/main" val="1375596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likelihood of imitating behaviours increases among teenagers when they perceive the rewarding of such behaviours. Violent acts usually happen with the drive of social acceptance or power. Conversely, positive reinforcement in the form of praise or the chance to get to know each other better motivates prosocial behaviours and thus should be used to encourage adolescents to be kind.</a:t>
            </a:r>
            <a:endParaRPr lang="en-US" dirty="0"/>
          </a:p>
        </p:txBody>
      </p:sp>
      <p:sp>
        <p:nvSpPr>
          <p:cNvPr id="4" name="Slide Number Placeholder 3"/>
          <p:cNvSpPr>
            <a:spLocks noGrp="1"/>
          </p:cNvSpPr>
          <p:nvPr>
            <p:ph type="sldNum" sz="quarter" idx="10"/>
          </p:nvPr>
        </p:nvSpPr>
        <p:spPr/>
        <p:txBody>
          <a:bodyPr/>
          <a:lstStyle/>
          <a:p>
            <a:fld id="{8E76556C-04BF-4689-BC0A-B51C5A5D4B29}" type="slidenum">
              <a:rPr lang="en-US" smtClean="0"/>
              <a:t>10</a:t>
            </a:fld>
            <a:endParaRPr lang="en-US"/>
          </a:p>
        </p:txBody>
      </p:sp>
    </p:spTree>
    <p:extLst>
      <p:ext uri="{BB962C8B-B14F-4D97-AF65-F5344CB8AC3E}">
        <p14:creationId xmlns:p14="http://schemas.microsoft.com/office/powerpoint/2010/main" val="3991811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person can be helped through the application of SLT in learning or social situations where aggression will be reduced. We can redirect the adolescents towards more constructive behaviour by serving as positive role models and by reinforcing prosocial behaviour. Empathy and conflict resolution programs can be successfully used to reverse the effects of aggressive tendencies and make adolescents lead healthier lives.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E76556C-04BF-4689-BC0A-B51C5A5D4B29}" type="slidenum">
              <a:rPr lang="en-US" smtClean="0"/>
              <a:t>11</a:t>
            </a:fld>
            <a:endParaRPr lang="en-US"/>
          </a:p>
        </p:txBody>
      </p:sp>
    </p:spTree>
    <p:extLst>
      <p:ext uri="{BB962C8B-B14F-4D97-AF65-F5344CB8AC3E}">
        <p14:creationId xmlns:p14="http://schemas.microsoft.com/office/powerpoint/2010/main" val="2408191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encourage prosocial behaviour, it would be necessary to model positive actions. teenagers are taught to be kind, empathetic and cooperative through their example. Praising or accepting these behaviour's increases the chances of prosocial behaviour. School-based or community programs can be very helpful in encouraging such behaviours.</a:t>
            </a:r>
            <a:endParaRPr lang="en-US" dirty="0"/>
          </a:p>
        </p:txBody>
      </p:sp>
      <p:sp>
        <p:nvSpPr>
          <p:cNvPr id="4" name="Slide Number Placeholder 3"/>
          <p:cNvSpPr>
            <a:spLocks noGrp="1"/>
          </p:cNvSpPr>
          <p:nvPr>
            <p:ph type="sldNum" sz="quarter" idx="10"/>
          </p:nvPr>
        </p:nvSpPr>
        <p:spPr/>
        <p:txBody>
          <a:bodyPr/>
          <a:lstStyle/>
          <a:p>
            <a:fld id="{8E76556C-04BF-4689-BC0A-B51C5A5D4B29}" type="slidenum">
              <a:rPr lang="en-US" smtClean="0"/>
              <a:t>12</a:t>
            </a:fld>
            <a:endParaRPr lang="en-US"/>
          </a:p>
        </p:txBody>
      </p:sp>
    </p:spTree>
    <p:extLst>
      <p:ext uri="{BB962C8B-B14F-4D97-AF65-F5344CB8AC3E}">
        <p14:creationId xmlns:p14="http://schemas.microsoft.com/office/powerpoint/2010/main" val="653164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sum up, the Social Learning Theory by Bandura assists us in realizing the way teenagers acquire the behavioural skills by means of observation and imitation. With the assistance of positive role models and by reinforcing prosocial behaviour we can assist the adolescents to achieve healthier behaviour patterns and diminish aggression.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E76556C-04BF-4689-BC0A-B51C5A5D4B29}" type="slidenum">
              <a:rPr lang="en-US" smtClean="0"/>
              <a:t>13</a:t>
            </a:fld>
            <a:endParaRPr lang="en-US"/>
          </a:p>
        </p:txBody>
      </p:sp>
    </p:spTree>
    <p:extLst>
      <p:ext uri="{BB962C8B-B14F-4D97-AF65-F5344CB8AC3E}">
        <p14:creationId xmlns:p14="http://schemas.microsoft.com/office/powerpoint/2010/main" val="29297604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Rumjaun</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Narod</a:t>
            </a:r>
            <a:r>
              <a:rPr lang="en-GB" sz="1200" kern="1200" dirty="0">
                <a:solidFill>
                  <a:schemeClr val="tx1"/>
                </a:solidFill>
                <a:effectLst/>
                <a:latin typeface="+mn-lt"/>
                <a:ea typeface="+mn-ea"/>
                <a:cs typeface="+mn-cs"/>
              </a:rPr>
              <a:t>, F. (2025). Social Learning Theory—Albert Bandura. </a:t>
            </a:r>
            <a:r>
              <a:rPr lang="en-GB" sz="1200" i="1" kern="1200" dirty="0">
                <a:solidFill>
                  <a:schemeClr val="tx1"/>
                </a:solidFill>
                <a:effectLst/>
                <a:latin typeface="+mn-lt"/>
                <a:ea typeface="+mn-ea"/>
                <a:cs typeface="+mn-cs"/>
              </a:rPr>
              <a:t>Springer texts in education</a:t>
            </a:r>
            <a:r>
              <a:rPr lang="en-GB" sz="1200" kern="1200" dirty="0">
                <a:solidFill>
                  <a:schemeClr val="tx1"/>
                </a:solidFill>
                <a:effectLst/>
                <a:latin typeface="+mn-lt"/>
                <a:ea typeface="+mn-ea"/>
                <a:cs typeface="+mn-cs"/>
              </a:rPr>
              <a:t>, 2, pp.65–82. </a:t>
            </a:r>
            <a:r>
              <a:rPr lang="en-GB" sz="1200" kern="1200" dirty="0" err="1">
                <a:solidFill>
                  <a:schemeClr val="tx1"/>
                </a:solidFill>
                <a:effectLst/>
                <a:latin typeface="+mn-lt"/>
                <a:ea typeface="+mn-ea"/>
                <a:cs typeface="+mn-cs"/>
              </a:rPr>
              <a:t>doi</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3"/>
              </a:rPr>
              <a:t>https://doi.org/10.1007/978-3-031-81351-1_5</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E76556C-04BF-4689-BC0A-B51C5A5D4B29}" type="slidenum">
              <a:rPr lang="en-US" smtClean="0"/>
              <a:t>14</a:t>
            </a:fld>
            <a:endParaRPr lang="en-US"/>
          </a:p>
        </p:txBody>
      </p:sp>
    </p:spTree>
    <p:extLst>
      <p:ext uri="{BB962C8B-B14F-4D97-AF65-F5344CB8AC3E}">
        <p14:creationId xmlns:p14="http://schemas.microsoft.com/office/powerpoint/2010/main" val="16980924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11/24/2025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11/24/2025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11/24/2025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4324/9781003110156-1" TargetMode="External"/><Relationship Id="rId7" Type="http://schemas.openxmlformats.org/officeDocument/2006/relationships/hyperlink" Target="https://doi.org/10.1177/08862605211072166"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doi.org/10.1177/10901981211035702" TargetMode="External"/><Relationship Id="rId5" Type="http://schemas.openxmlformats.org/officeDocument/2006/relationships/hyperlink" Target="https://doi.org/10.1016/bs.acdb.2022.03.003" TargetMode="External"/><Relationship Id="rId4" Type="http://schemas.openxmlformats.org/officeDocument/2006/relationships/hyperlink" Target="https://doi.org/10.4324/9781003487630-1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coco://sendMessage/?ext=%7B%22s%24wiki_link%22%3A%22https%3A%2F%2Fen.wikipedia.org%2Fwiki%2FRobert_Sears_%28physician%29%22%7D&amp;msg=Robert+Sears" TargetMode="External"/><Relationship Id="rId2" Type="http://schemas.openxmlformats.org/officeDocument/2006/relationships/hyperlink" Target="coco://sendMessage/?ext=%7B%22s%24wiki_link%22%3A%22https%3A%2F%2Fen.wikipedia.org%2Fwiki%2FAnnual_Review_of_Psychology%22%7D&amp;msg=Annual+Review+of+Psychology" TargetMode="External"/><Relationship Id="rId1" Type="http://schemas.openxmlformats.org/officeDocument/2006/relationships/slideLayout" Target="../slideLayouts/slideLayout2.xml"/><Relationship Id="rId4" Type="http://schemas.openxmlformats.org/officeDocument/2006/relationships/hyperlink" Target="coco://sendMessage/?ext=%7B%22s%24wiki_link%22%3A%22https%3A%2F%2Fen.wikipedia.org%2Fwiki%2FDevelopmental_psychology%22%7D&amp;msg=Developmental+Psych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C0A6-4322-2D68-F068-0E54E4754CDF}"/>
              </a:ext>
            </a:extLst>
          </p:cNvPr>
          <p:cNvSpPr>
            <a:spLocks noGrp="1"/>
          </p:cNvSpPr>
          <p:nvPr>
            <p:ph type="ctrTitle"/>
          </p:nvPr>
        </p:nvSpPr>
        <p:spPr>
          <a:xfrm>
            <a:off x="1154955" y="2099733"/>
            <a:ext cx="8825658" cy="3608736"/>
          </a:xfrm>
        </p:spPr>
        <p:txBody>
          <a:bodyPr/>
          <a:lstStyle/>
          <a:p>
            <a:r>
              <a:rPr lang="en-GB" sz="3600" dirty="0"/>
              <a:t>Marin Ileana Cristina </a:t>
            </a:r>
            <a:br>
              <a:rPr lang="en-GB" sz="3600" dirty="0"/>
            </a:br>
            <a:r>
              <a:rPr lang="en-GB" sz="3600" dirty="0"/>
              <a:t>Student ID: 2314523</a:t>
            </a:r>
            <a:br>
              <a:rPr lang="en-GB" sz="3600" dirty="0"/>
            </a:br>
            <a:r>
              <a:rPr lang="en-GB" sz="3600" dirty="0"/>
              <a:t>Module: Psychology in Health and Social Care LCHS4010</a:t>
            </a:r>
            <a:br>
              <a:rPr lang="en-GB" sz="3600" dirty="0"/>
            </a:br>
            <a:endParaRPr lang="en-GB" sz="3600" dirty="0"/>
          </a:p>
        </p:txBody>
      </p:sp>
    </p:spTree>
    <p:extLst>
      <p:ext uri="{BB962C8B-B14F-4D97-AF65-F5344CB8AC3E}">
        <p14:creationId xmlns:p14="http://schemas.microsoft.com/office/powerpoint/2010/main" val="3599847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154954" y="2099733"/>
            <a:ext cx="10258910" cy="2677648"/>
          </a:xfrm>
        </p:spPr>
        <p:txBody>
          <a:bodyPr/>
          <a:lstStyle/>
          <a:p>
            <a:pPr algn="ctr"/>
            <a:r>
              <a:rPr lang="en-GB" sz="4400" dirty="0">
                <a:latin typeface="Times New Roman" panose="02020603050405020304" pitchFamily="18" charset="0"/>
                <a:cs typeface="Times New Roman" panose="02020603050405020304" pitchFamily="18" charset="0"/>
              </a:rPr>
              <a:t>Bandura’s Social Learning Theory and Adolescence: The Role of Observation and Imitation in Aggression and Prosocial Behaviour</a:t>
            </a:r>
            <a:endParaRPr lang="en-US"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3548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11A3-366B-FA07-EA33-C87730DA0B8E}"/>
              </a:ext>
            </a:extLst>
          </p:cNvPr>
          <p:cNvSpPr>
            <a:spLocks noGrp="1"/>
          </p:cNvSpPr>
          <p:nvPr>
            <p:ph type="title"/>
          </p:nvPr>
        </p:nvSpPr>
        <p:spPr>
          <a:xfrm>
            <a:off x="1154954" y="609987"/>
            <a:ext cx="8761413" cy="875914"/>
          </a:xfrm>
        </p:spPr>
        <p:txBody>
          <a:bodyPr/>
          <a:lstStyle/>
          <a:p>
            <a:r>
              <a:rPr lang="en-GB" dirty="0"/>
              <a:t>Critical Evaluation of Social Learning Theory</a:t>
            </a:r>
          </a:p>
        </p:txBody>
      </p:sp>
      <p:sp>
        <p:nvSpPr>
          <p:cNvPr id="3" name="Content Placeholder 2">
            <a:extLst>
              <a:ext uri="{FF2B5EF4-FFF2-40B4-BE49-F238E27FC236}">
                <a16:creationId xmlns:a16="http://schemas.microsoft.com/office/drawing/2014/main" id="{00F28096-FFBF-AA6E-108A-A823D5DDD277}"/>
              </a:ext>
            </a:extLst>
          </p:cNvPr>
          <p:cNvSpPr>
            <a:spLocks noGrp="1"/>
          </p:cNvSpPr>
          <p:nvPr>
            <p:ph idx="1"/>
          </p:nvPr>
        </p:nvSpPr>
        <p:spPr>
          <a:xfrm>
            <a:off x="405246" y="2327564"/>
            <a:ext cx="10827328" cy="4156363"/>
          </a:xfrm>
        </p:spPr>
        <p:txBody>
          <a:bodyPr/>
          <a:lstStyle/>
          <a:p>
            <a:pPr>
              <a:buFont typeface="Wingdings" panose="05000000000000000000" pitchFamily="2" charset="2"/>
              <a:buChar char="Ø"/>
            </a:pPr>
            <a:r>
              <a:rPr lang="en-GB" sz="1600" dirty="0"/>
              <a:t>Social</a:t>
            </a:r>
            <a:r>
              <a:rPr lang="en-GB" sz="1600" b="1" dirty="0"/>
              <a:t> </a:t>
            </a:r>
            <a:r>
              <a:rPr lang="en-GB" sz="1600" dirty="0"/>
              <a:t>Learning Theory (SLT), proposed by Albert Bandura, extends behaviourism by incorporating cognitive and social elements (Bandura,1977). This slide provides a concise evaluation of its strengths and weaknesses. </a:t>
            </a:r>
            <a:r>
              <a:rPr lang="en-GB" sz="1600" b="1" dirty="0"/>
              <a:t>Strengths:    </a:t>
            </a:r>
          </a:p>
          <a:p>
            <a:pPr>
              <a:buFont typeface="Wingdings" panose="05000000000000000000" pitchFamily="2" charset="2"/>
              <a:buChar char="Ø"/>
            </a:pPr>
            <a:r>
              <a:rPr lang="en-GB" sz="1600" dirty="0"/>
              <a:t>Comprehensive: Integrates cognitive and social factors, offering a more complete explanation of learning (Bandura, 1977).</a:t>
            </a:r>
          </a:p>
          <a:p>
            <a:pPr>
              <a:buFont typeface="Wingdings" panose="05000000000000000000" pitchFamily="2" charset="2"/>
              <a:buChar char="Ø"/>
            </a:pPr>
            <a:r>
              <a:rPr lang="en-GB" sz="1600" dirty="0"/>
              <a:t>Applicable: Useful in education, psychology, and criminology(Akers,1998)</a:t>
            </a:r>
          </a:p>
          <a:p>
            <a:pPr>
              <a:buFont typeface="Wingdings" panose="05000000000000000000" pitchFamily="2" charset="2"/>
              <a:buChar char="Ø"/>
            </a:pPr>
            <a:r>
              <a:rPr lang="en-GB" sz="1600" dirty="0"/>
              <a:t>Empirical Support: Supported by studies on modelling and observational learning (Bandura, Ross,&amp; Ross, 1961)</a:t>
            </a:r>
          </a:p>
          <a:p>
            <a:pPr marL="0" indent="0">
              <a:buNone/>
            </a:pPr>
            <a:r>
              <a:rPr lang="en-GB" sz="1600" b="1" dirty="0"/>
              <a:t>   Weaknesses:  </a:t>
            </a:r>
            <a:r>
              <a:rPr lang="en-GB" sz="1600" dirty="0"/>
              <a:t>Complexity: Can be difficult to test empirically (Bjorkqvist &amp;Kaukiainen,1992)</a:t>
            </a:r>
          </a:p>
          <a:p>
            <a:pPr>
              <a:buFont typeface="Wingdings" panose="05000000000000000000" pitchFamily="2" charset="2"/>
              <a:buChar char="Ø"/>
            </a:pPr>
            <a:r>
              <a:rPr lang="en-GB" sz="1600" dirty="0"/>
              <a:t>Lack of Unity: Lacks a cohesive structure, challenging integration(Berkowitz,1984).</a:t>
            </a:r>
          </a:p>
          <a:p>
            <a:pPr>
              <a:buFont typeface="Wingdings" panose="05000000000000000000" pitchFamily="2" charset="2"/>
              <a:buChar char="Ø"/>
            </a:pPr>
            <a:r>
              <a:rPr lang="en-GB" sz="1600" dirty="0"/>
              <a:t>Environmental </a:t>
            </a:r>
            <a:r>
              <a:rPr lang="en-GB" sz="1600" dirty="0" err="1"/>
              <a:t>Overemphasis:May</a:t>
            </a:r>
            <a:r>
              <a:rPr lang="en-GB" sz="1600" dirty="0"/>
              <a:t> underestimate in dividual differences(Eysenck,1998).</a:t>
            </a:r>
          </a:p>
          <a:p>
            <a:pPr>
              <a:buFont typeface="Wingdings" panose="05000000000000000000" pitchFamily="2" charset="2"/>
              <a:buChar char="Ø"/>
            </a:pPr>
            <a:r>
              <a:rPr lang="en-GB" sz="1600" dirty="0"/>
              <a:t>Limited Scope :Fails to fully address </a:t>
            </a:r>
            <a:r>
              <a:rPr lang="en-GB" sz="1600" dirty="0" err="1"/>
              <a:t>developmentalstages</a:t>
            </a:r>
            <a:r>
              <a:rPr lang="en-GB" sz="1600" dirty="0"/>
              <a:t> and cultural biases(Henrich, Hwine&amp;Norenzayn,201;Santrock,2018).</a:t>
            </a:r>
          </a:p>
          <a:p>
            <a:pPr marL="0" indent="0">
              <a:buNone/>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376540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251176" cy="706964"/>
          </a:xfrm>
        </p:spPr>
        <p:txBody>
          <a:bodyPr/>
          <a:lstStyle/>
          <a:p>
            <a:pPr algn="ctr"/>
            <a:r>
              <a:rPr lang="en-US" sz="3200" b="1" dirty="0">
                <a:latin typeface="Times New Roman" panose="02020603050405020304" pitchFamily="18" charset="0"/>
                <a:cs typeface="Times New Roman" panose="02020603050405020304" pitchFamily="18" charset="0"/>
              </a:rPr>
              <a:t>Introduction to Bandura’s Social Learning Theory</a:t>
            </a:r>
          </a:p>
        </p:txBody>
      </p:sp>
      <p:sp>
        <p:nvSpPr>
          <p:cNvPr id="3" name="Content Placeholder 2"/>
          <p:cNvSpPr>
            <a:spLocks noGrp="1"/>
          </p:cNvSpPr>
          <p:nvPr>
            <p:ph idx="1"/>
          </p:nvPr>
        </p:nvSpPr>
        <p:spPr>
          <a:xfrm>
            <a:off x="489398" y="2667894"/>
            <a:ext cx="5924281" cy="3416300"/>
          </a:xfrm>
        </p:spPr>
        <p:txBody>
          <a:bodyPr>
            <a:normAutofit fontScale="92500" lnSpcReduction="20000"/>
          </a:bodyPr>
          <a:lstStyle/>
          <a:p>
            <a:pPr algn="just">
              <a:lnSpc>
                <a:spcPct val="150000"/>
              </a:lnSpc>
            </a:pPr>
            <a:r>
              <a:rPr lang="en-US" sz="1700" dirty="0">
                <a:latin typeface="Times New Roman" panose="02020603050405020304" pitchFamily="18" charset="0"/>
                <a:cs typeface="Times New Roman" panose="02020603050405020304" pitchFamily="18" charset="0"/>
              </a:rPr>
              <a:t>Social Learning Theory posits that individuals learn </a:t>
            </a:r>
            <a:r>
              <a:rPr lang="en-US" sz="1700" dirty="0" err="1">
                <a:latin typeface="Times New Roman" panose="02020603050405020304" pitchFamily="18" charset="0"/>
                <a:cs typeface="Times New Roman" panose="02020603050405020304" pitchFamily="18" charset="0"/>
              </a:rPr>
              <a:t>behaviours</a:t>
            </a:r>
            <a:r>
              <a:rPr lang="en-US" sz="1700" dirty="0">
                <a:latin typeface="Times New Roman" panose="02020603050405020304" pitchFamily="18" charset="0"/>
                <a:cs typeface="Times New Roman" panose="02020603050405020304" pitchFamily="18" charset="0"/>
              </a:rPr>
              <a:t> by observing others and imitating them (Rumjaun and Narod, 2025).</a:t>
            </a:r>
          </a:p>
          <a:p>
            <a:pPr algn="just">
              <a:lnSpc>
                <a:spcPct val="150000"/>
              </a:lnSpc>
            </a:pPr>
            <a:r>
              <a:rPr lang="en-US" sz="1700" dirty="0">
                <a:latin typeface="Times New Roman" panose="02020603050405020304" pitchFamily="18" charset="0"/>
                <a:cs typeface="Times New Roman" panose="02020603050405020304" pitchFamily="18" charset="0"/>
              </a:rPr>
              <a:t>Key components: Attention, Retention, Reproduction, Motivation.</a:t>
            </a:r>
          </a:p>
          <a:p>
            <a:pPr algn="just">
              <a:lnSpc>
                <a:spcPct val="150000"/>
              </a:lnSpc>
            </a:pPr>
            <a:r>
              <a:rPr lang="en-US" sz="1700" dirty="0">
                <a:latin typeface="Times New Roman" panose="02020603050405020304" pitchFamily="18" charset="0"/>
                <a:cs typeface="Times New Roman" panose="02020603050405020304" pitchFamily="18" charset="0"/>
              </a:rPr>
              <a:t>Role models (peers, media, parents) influence adolescents’ </a:t>
            </a:r>
            <a:r>
              <a:rPr lang="en-US" sz="1700" dirty="0" err="1">
                <a:latin typeface="Times New Roman" panose="02020603050405020304" pitchFamily="18" charset="0"/>
                <a:cs typeface="Times New Roman" panose="02020603050405020304" pitchFamily="18" charset="0"/>
              </a:rPr>
              <a:t>behaviours</a:t>
            </a:r>
            <a:r>
              <a:rPr lang="en-US" sz="1700" dirty="0">
                <a:latin typeface="Times New Roman" panose="02020603050405020304" pitchFamily="18" charset="0"/>
                <a:cs typeface="Times New Roman" panose="02020603050405020304" pitchFamily="18" charset="0"/>
              </a:rPr>
              <a:t>.</a:t>
            </a:r>
          </a:p>
          <a:p>
            <a:pPr algn="just">
              <a:lnSpc>
                <a:spcPct val="150000"/>
              </a:lnSpc>
            </a:pPr>
            <a:r>
              <a:rPr lang="en-US" sz="1700" dirty="0">
                <a:latin typeface="Times New Roman" panose="02020603050405020304" pitchFamily="18" charset="0"/>
                <a:cs typeface="Times New Roman" panose="02020603050405020304" pitchFamily="18" charset="0"/>
              </a:rPr>
              <a:t>Aggression and prosocial </a:t>
            </a:r>
            <a:r>
              <a:rPr lang="en-US" sz="1700" dirty="0" err="1">
                <a:latin typeface="Times New Roman" panose="02020603050405020304" pitchFamily="18" charset="0"/>
                <a:cs typeface="Times New Roman" panose="02020603050405020304" pitchFamily="18" charset="0"/>
              </a:rPr>
              <a:t>behaviours</a:t>
            </a:r>
            <a:r>
              <a:rPr lang="en-US" sz="1700" dirty="0">
                <a:latin typeface="Times New Roman" panose="02020603050405020304" pitchFamily="18" charset="0"/>
                <a:cs typeface="Times New Roman" panose="02020603050405020304" pitchFamily="18" charset="0"/>
              </a:rPr>
              <a:t> are learned through these processes.</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555346" y="2667894"/>
            <a:ext cx="5190186" cy="3416300"/>
          </a:xfrm>
          <a:prstGeom prst="rect">
            <a:avLst/>
          </a:prstGeom>
        </p:spPr>
      </p:pic>
    </p:spTree>
    <p:extLst>
      <p:ext uri="{BB962C8B-B14F-4D97-AF65-F5344CB8AC3E}">
        <p14:creationId xmlns:p14="http://schemas.microsoft.com/office/powerpoint/2010/main" val="3612975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405722" cy="706964"/>
          </a:xfrm>
        </p:spPr>
        <p:txBody>
          <a:bodyPr/>
          <a:lstStyle/>
          <a:p>
            <a:pPr algn="ctr"/>
            <a:r>
              <a:rPr lang="en-US" sz="3200" b="1" dirty="0">
                <a:latin typeface="Times New Roman" panose="02020603050405020304" pitchFamily="18" charset="0"/>
                <a:cs typeface="Times New Roman" panose="02020603050405020304" pitchFamily="18" charset="0"/>
              </a:rPr>
              <a:t>The Process of Learning through Observation</a:t>
            </a:r>
          </a:p>
        </p:txBody>
      </p:sp>
      <p:sp>
        <p:nvSpPr>
          <p:cNvPr id="3" name="Content Placeholder 2"/>
          <p:cNvSpPr>
            <a:spLocks noGrp="1"/>
          </p:cNvSpPr>
          <p:nvPr>
            <p:ph idx="1"/>
          </p:nvPr>
        </p:nvSpPr>
        <p:spPr>
          <a:xfrm>
            <a:off x="536768" y="2531290"/>
            <a:ext cx="6404945" cy="3578662"/>
          </a:xfrm>
        </p:spPr>
        <p:txBody>
          <a:bodyPr>
            <a:normAutofit/>
          </a:bodyPr>
          <a:lstStyle/>
          <a:p>
            <a:pPr marL="0" indent="0" algn="just">
              <a:lnSpc>
                <a:spcPct val="150000"/>
              </a:lnSpc>
              <a:buNone/>
            </a:pPr>
            <a:r>
              <a:rPr lang="en-US" sz="1600" dirty="0">
                <a:latin typeface="Times New Roman" panose="02020603050405020304" pitchFamily="18" charset="0"/>
                <a:cs typeface="Times New Roman" panose="02020603050405020304" pitchFamily="18" charset="0"/>
              </a:rPr>
              <a:t>Adolescents observe peers, family members, and media figures as role models (Bandura, 2021).</a:t>
            </a:r>
          </a:p>
          <a:p>
            <a:pPr algn="just">
              <a:lnSpc>
                <a:spcPct val="150000"/>
              </a:lnSpc>
            </a:pPr>
            <a:r>
              <a:rPr lang="en-US" sz="1600" b="1" dirty="0">
                <a:latin typeface="Times New Roman" panose="02020603050405020304" pitchFamily="18" charset="0"/>
                <a:cs typeface="Times New Roman" panose="02020603050405020304" pitchFamily="18" charset="0"/>
              </a:rPr>
              <a:t>Attention: </a:t>
            </a:r>
            <a:r>
              <a:rPr lang="en-US" sz="1600" dirty="0">
                <a:latin typeface="Times New Roman" panose="02020603050405020304" pitchFamily="18" charset="0"/>
                <a:cs typeface="Times New Roman" panose="02020603050405020304" pitchFamily="18" charset="0"/>
              </a:rPr>
              <a:t>Focus on observed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a:t>
            </a:r>
          </a:p>
          <a:p>
            <a:pPr algn="just">
              <a:lnSpc>
                <a:spcPct val="150000"/>
              </a:lnSpc>
            </a:pPr>
            <a:r>
              <a:rPr lang="en-US" sz="1600" b="1" dirty="0">
                <a:latin typeface="Times New Roman" panose="02020603050405020304" pitchFamily="18" charset="0"/>
                <a:cs typeface="Times New Roman" panose="02020603050405020304" pitchFamily="18" charset="0"/>
              </a:rPr>
              <a:t>Retention: </a:t>
            </a:r>
            <a:r>
              <a:rPr lang="en-US" sz="1600" dirty="0">
                <a:latin typeface="Times New Roman" panose="02020603050405020304" pitchFamily="18" charset="0"/>
                <a:cs typeface="Times New Roman" panose="02020603050405020304" pitchFamily="18" charset="0"/>
              </a:rPr>
              <a:t>Storing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in memory.</a:t>
            </a:r>
          </a:p>
          <a:p>
            <a:pPr algn="just">
              <a:lnSpc>
                <a:spcPct val="150000"/>
              </a:lnSpc>
            </a:pPr>
            <a:r>
              <a:rPr lang="en-US" sz="1600" b="1" dirty="0">
                <a:latin typeface="Times New Roman" panose="02020603050405020304" pitchFamily="18" charset="0"/>
                <a:cs typeface="Times New Roman" panose="02020603050405020304" pitchFamily="18" charset="0"/>
              </a:rPr>
              <a:t>Reproduction: </a:t>
            </a:r>
            <a:r>
              <a:rPr lang="en-US" sz="1600" dirty="0">
                <a:latin typeface="Times New Roman" panose="02020603050405020304" pitchFamily="18" charset="0"/>
                <a:cs typeface="Times New Roman" panose="02020603050405020304" pitchFamily="18" charset="0"/>
              </a:rPr>
              <a:t>Ability to imitate observed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a:t>
            </a:r>
          </a:p>
          <a:p>
            <a:pPr algn="just">
              <a:lnSpc>
                <a:spcPct val="150000"/>
              </a:lnSpc>
            </a:pPr>
            <a:r>
              <a:rPr lang="en-US" sz="1600" b="1" dirty="0">
                <a:latin typeface="Times New Roman" panose="02020603050405020304" pitchFamily="18" charset="0"/>
                <a:cs typeface="Times New Roman" panose="02020603050405020304" pitchFamily="18" charset="0"/>
              </a:rPr>
              <a:t>Motivation: </a:t>
            </a:r>
            <a:r>
              <a:rPr lang="en-US" sz="1600" dirty="0">
                <a:latin typeface="Times New Roman" panose="02020603050405020304" pitchFamily="18" charset="0"/>
                <a:cs typeface="Times New Roman" panose="02020603050405020304" pitchFamily="18" charset="0"/>
              </a:rPr>
              <a:t>Motivation to reproduce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depends on reinforcement or punishment.</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326346" y="2531290"/>
            <a:ext cx="4365114" cy="3578662"/>
          </a:xfrm>
          <a:prstGeom prst="rect">
            <a:avLst/>
          </a:prstGeom>
        </p:spPr>
      </p:pic>
    </p:spTree>
    <p:extLst>
      <p:ext uri="{BB962C8B-B14F-4D97-AF65-F5344CB8AC3E}">
        <p14:creationId xmlns:p14="http://schemas.microsoft.com/office/powerpoint/2010/main" val="4208481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418601" cy="706964"/>
          </a:xfrm>
        </p:spPr>
        <p:txBody>
          <a:bodyPr/>
          <a:lstStyle/>
          <a:p>
            <a:pPr algn="ctr"/>
            <a:r>
              <a:rPr lang="en-US" sz="3200" b="1" dirty="0">
                <a:latin typeface="Times New Roman" panose="02020603050405020304" pitchFamily="18" charset="0"/>
                <a:cs typeface="Times New Roman" panose="02020603050405020304" pitchFamily="18" charset="0"/>
              </a:rPr>
              <a:t>Imitation of Aggression in Adolescence</a:t>
            </a:r>
          </a:p>
        </p:txBody>
      </p:sp>
      <p:sp>
        <p:nvSpPr>
          <p:cNvPr id="3" name="Content Placeholder 2"/>
          <p:cNvSpPr>
            <a:spLocks noGrp="1"/>
          </p:cNvSpPr>
          <p:nvPr>
            <p:ph idx="1"/>
          </p:nvPr>
        </p:nvSpPr>
        <p:spPr>
          <a:xfrm>
            <a:off x="425003" y="2614411"/>
            <a:ext cx="6387921" cy="3786389"/>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Aggression is often learned by observing aggressive models (family, peers, media) (Bandura, 2024).</a:t>
            </a:r>
          </a:p>
          <a:p>
            <a:pPr algn="just">
              <a:lnSpc>
                <a:spcPct val="150000"/>
              </a:lnSpc>
            </a:pPr>
            <a:r>
              <a:rPr lang="en-US" sz="1600" b="1" dirty="0">
                <a:latin typeface="Times New Roman" panose="02020603050405020304" pitchFamily="18" charset="0"/>
                <a:cs typeface="Times New Roman" panose="02020603050405020304" pitchFamily="18" charset="0"/>
              </a:rPr>
              <a:t>Bobo Doll Experiment: </a:t>
            </a:r>
            <a:r>
              <a:rPr lang="en-US" sz="1600" dirty="0">
                <a:latin typeface="Times New Roman" panose="02020603050405020304" pitchFamily="18" charset="0"/>
                <a:cs typeface="Times New Roman" panose="02020603050405020304" pitchFamily="18" charset="0"/>
              </a:rPr>
              <a:t>Children imitated aggressive actions modelled by adults.</a:t>
            </a:r>
          </a:p>
          <a:p>
            <a:pPr algn="just">
              <a:lnSpc>
                <a:spcPct val="150000"/>
              </a:lnSpc>
            </a:pPr>
            <a:r>
              <a:rPr lang="en-US" sz="1600" dirty="0">
                <a:latin typeface="Times New Roman" panose="02020603050405020304" pitchFamily="18" charset="0"/>
                <a:cs typeface="Times New Roman" panose="02020603050405020304" pitchFamily="18" charset="0"/>
              </a:rPr>
              <a:t>Adolescents may replicate aggression if observed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is rewarded (e.g., gaining power or control).</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7070501" y="2614411"/>
            <a:ext cx="4726547" cy="3786389"/>
          </a:xfrm>
          <a:prstGeom prst="rect">
            <a:avLst/>
          </a:prstGeom>
        </p:spPr>
      </p:pic>
    </p:spTree>
    <p:extLst>
      <p:ext uri="{BB962C8B-B14F-4D97-AF65-F5344CB8AC3E}">
        <p14:creationId xmlns:p14="http://schemas.microsoft.com/office/powerpoint/2010/main" val="3261665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405722" cy="706964"/>
          </a:xfrm>
        </p:spPr>
        <p:txBody>
          <a:bodyPr/>
          <a:lstStyle/>
          <a:p>
            <a:pPr algn="ctr"/>
            <a:r>
              <a:rPr lang="en-US" sz="3200" b="1" dirty="0">
                <a:latin typeface="Times New Roman" panose="02020603050405020304" pitchFamily="18" charset="0"/>
                <a:cs typeface="Times New Roman" panose="02020603050405020304" pitchFamily="18" charset="0"/>
              </a:rPr>
              <a:t>Imitation of Prosocial Behavior in Adolescence</a:t>
            </a:r>
          </a:p>
        </p:txBody>
      </p:sp>
      <p:sp>
        <p:nvSpPr>
          <p:cNvPr id="3" name="Content Placeholder 2"/>
          <p:cNvSpPr>
            <a:spLocks noGrp="1"/>
          </p:cNvSpPr>
          <p:nvPr>
            <p:ph idx="1"/>
          </p:nvPr>
        </p:nvSpPr>
        <p:spPr>
          <a:xfrm>
            <a:off x="515155" y="2603500"/>
            <a:ext cx="6851559" cy="3707148"/>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Prosocial </a:t>
            </a:r>
            <a:r>
              <a:rPr lang="en-US" sz="1600" dirty="0" err="1">
                <a:latin typeface="Times New Roman" panose="02020603050405020304" pitchFamily="18" charset="0"/>
                <a:cs typeface="Times New Roman" panose="02020603050405020304" pitchFamily="18" charset="0"/>
              </a:rPr>
              <a:t>behaviours</a:t>
            </a:r>
            <a:r>
              <a:rPr lang="en-US" sz="1600" dirty="0">
                <a:latin typeface="Times New Roman" panose="02020603050405020304" pitchFamily="18" charset="0"/>
                <a:cs typeface="Times New Roman" panose="02020603050405020304" pitchFamily="18" charset="0"/>
              </a:rPr>
              <a:t> like helping, sharing, and cooperation are learned through observation (Li, 2022).</a:t>
            </a:r>
          </a:p>
          <a:p>
            <a:pPr algn="just">
              <a:lnSpc>
                <a:spcPct val="150000"/>
              </a:lnSpc>
            </a:pPr>
            <a:r>
              <a:rPr lang="en-US" sz="1600" dirty="0">
                <a:latin typeface="Times New Roman" panose="02020603050405020304" pitchFamily="18" charset="0"/>
                <a:cs typeface="Times New Roman" panose="02020603050405020304" pitchFamily="18" charset="0"/>
              </a:rPr>
              <a:t>Positive role models (parents, peers, media figures) influence adolescents to adopt prosocial actions (Crone et al., 2022).</a:t>
            </a:r>
          </a:p>
          <a:p>
            <a:pPr algn="just">
              <a:lnSpc>
                <a:spcPct val="150000"/>
              </a:lnSpc>
            </a:pPr>
            <a:r>
              <a:rPr lang="en-US" sz="1600" dirty="0">
                <a:latin typeface="Times New Roman" panose="02020603050405020304" pitchFamily="18" charset="0"/>
                <a:cs typeface="Times New Roman" panose="02020603050405020304" pitchFamily="18" charset="0"/>
              </a:rPr>
              <a:t>Reinforcement of prosocial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encourages repetition (e.g., recognition, empathy).</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484773" y="2523454"/>
            <a:ext cx="4109434" cy="4109434"/>
          </a:xfrm>
          <a:prstGeom prst="rect">
            <a:avLst/>
          </a:prstGeom>
        </p:spPr>
      </p:pic>
    </p:spTree>
    <p:extLst>
      <p:ext uri="{BB962C8B-B14F-4D97-AF65-F5344CB8AC3E}">
        <p14:creationId xmlns:p14="http://schemas.microsoft.com/office/powerpoint/2010/main" val="4248260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611784" cy="706964"/>
          </a:xfrm>
        </p:spPr>
        <p:txBody>
          <a:bodyPr/>
          <a:lstStyle/>
          <a:p>
            <a:pPr algn="ctr"/>
            <a:r>
              <a:rPr lang="en-US" sz="3200" dirty="0">
                <a:latin typeface="Times New Roman" panose="02020603050405020304" pitchFamily="18" charset="0"/>
                <a:cs typeface="Times New Roman" panose="02020603050405020304" pitchFamily="18" charset="0"/>
              </a:rPr>
              <a:t>The Influence of Media on Aggression and Prosocial Behavior</a:t>
            </a:r>
          </a:p>
        </p:txBody>
      </p:sp>
      <p:sp>
        <p:nvSpPr>
          <p:cNvPr id="3" name="Content Placeholder 2"/>
          <p:cNvSpPr>
            <a:spLocks noGrp="1"/>
          </p:cNvSpPr>
          <p:nvPr>
            <p:ph idx="1"/>
          </p:nvPr>
        </p:nvSpPr>
        <p:spPr>
          <a:xfrm>
            <a:off x="463640" y="2537138"/>
            <a:ext cx="6400799" cy="3915178"/>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Media plays a powerful role in modelling </a:t>
            </a:r>
            <a:r>
              <a:rPr lang="en-US" sz="1600" dirty="0" err="1">
                <a:latin typeface="Times New Roman" panose="02020603050405020304" pitchFamily="18" charset="0"/>
                <a:cs typeface="Times New Roman" panose="02020603050405020304" pitchFamily="18" charset="0"/>
              </a:rPr>
              <a:t>behaviours</a:t>
            </a:r>
            <a:r>
              <a:rPr lang="en-US" sz="1600" dirty="0">
                <a:latin typeface="Times New Roman" panose="02020603050405020304" pitchFamily="18" charset="0"/>
                <a:cs typeface="Times New Roman" panose="02020603050405020304" pitchFamily="18" charset="0"/>
              </a:rPr>
              <a:t>.</a:t>
            </a:r>
          </a:p>
          <a:p>
            <a:pPr algn="just">
              <a:lnSpc>
                <a:spcPct val="150000"/>
              </a:lnSpc>
            </a:pPr>
            <a:r>
              <a:rPr lang="en-US" sz="1600" b="1" dirty="0">
                <a:latin typeface="Times New Roman" panose="02020603050405020304" pitchFamily="18" charset="0"/>
                <a:cs typeface="Times New Roman" panose="02020603050405020304" pitchFamily="18" charset="0"/>
              </a:rPr>
              <a:t>Aggression: </a:t>
            </a:r>
            <a:r>
              <a:rPr lang="en-US" sz="1600" dirty="0">
                <a:latin typeface="Times New Roman" panose="02020603050405020304" pitchFamily="18" charset="0"/>
                <a:cs typeface="Times New Roman" panose="02020603050405020304" pitchFamily="18" charset="0"/>
              </a:rPr>
              <a:t>Exposure to violent content (TV shows, video games, movies) increases the likelihood of aggressive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in adolescents (Fitzpatrick and Boers, 2021).</a:t>
            </a:r>
          </a:p>
          <a:p>
            <a:pPr algn="just">
              <a:lnSpc>
                <a:spcPct val="150000"/>
              </a:lnSpc>
            </a:pPr>
            <a:r>
              <a:rPr lang="en-US" sz="1600" b="1" dirty="0">
                <a:latin typeface="Times New Roman" panose="02020603050405020304" pitchFamily="18" charset="0"/>
                <a:cs typeface="Times New Roman" panose="02020603050405020304" pitchFamily="18" charset="0"/>
              </a:rPr>
              <a:t>Prosocial </a:t>
            </a:r>
            <a:r>
              <a:rPr lang="en-US" sz="1600" b="1" dirty="0" err="1">
                <a:latin typeface="Times New Roman" panose="02020603050405020304" pitchFamily="18" charset="0"/>
                <a:cs typeface="Times New Roman" panose="02020603050405020304" pitchFamily="18" charset="0"/>
              </a:rPr>
              <a:t>behaviour</a:t>
            </a:r>
            <a:r>
              <a:rPr lang="en-US" sz="1600" b="1" dirty="0">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Media that promote kindness, sharing, and cooperation foster prosocial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in adolescents.</a:t>
            </a:r>
          </a:p>
          <a:p>
            <a:pPr algn="just">
              <a:lnSpc>
                <a:spcPct val="150000"/>
              </a:lnSpc>
            </a:pPr>
            <a:r>
              <a:rPr lang="en-US" sz="1600" b="1" dirty="0">
                <a:latin typeface="Times New Roman" panose="02020603050405020304" pitchFamily="18" charset="0"/>
                <a:cs typeface="Times New Roman" panose="02020603050405020304" pitchFamily="18" charset="0"/>
              </a:rPr>
              <a:t>Example: </a:t>
            </a:r>
            <a:r>
              <a:rPr lang="en-US" sz="1600" dirty="0">
                <a:latin typeface="Times New Roman" panose="02020603050405020304" pitchFamily="18" charset="0"/>
                <a:cs typeface="Times New Roman" panose="02020603050405020304" pitchFamily="18" charset="0"/>
              </a:rPr>
              <a:t>Violent TV shows lead to imitation of aggression, while shows focusing on teamwork promote cooperation.</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108198" y="2421228"/>
            <a:ext cx="4663091" cy="3915178"/>
          </a:xfrm>
          <a:prstGeom prst="rect">
            <a:avLst/>
          </a:prstGeom>
        </p:spPr>
      </p:pic>
    </p:spTree>
    <p:extLst>
      <p:ext uri="{BB962C8B-B14F-4D97-AF65-F5344CB8AC3E}">
        <p14:creationId xmlns:p14="http://schemas.microsoft.com/office/powerpoint/2010/main" val="2418280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392843" cy="706964"/>
          </a:xfrm>
        </p:spPr>
        <p:txBody>
          <a:bodyPr/>
          <a:lstStyle/>
          <a:p>
            <a:pPr algn="ctr"/>
            <a:r>
              <a:rPr lang="en-US" sz="3200" b="1" dirty="0">
                <a:latin typeface="Times New Roman" panose="02020603050405020304" pitchFamily="18" charset="0"/>
                <a:cs typeface="Times New Roman" panose="02020603050405020304" pitchFamily="18" charset="0"/>
              </a:rPr>
              <a:t>Peer Influence on Aggression and Prosocial Behavior</a:t>
            </a:r>
          </a:p>
        </p:txBody>
      </p:sp>
      <p:sp>
        <p:nvSpPr>
          <p:cNvPr id="3" name="Content Placeholder 2"/>
          <p:cNvSpPr>
            <a:spLocks noGrp="1"/>
          </p:cNvSpPr>
          <p:nvPr>
            <p:ph idx="1"/>
          </p:nvPr>
        </p:nvSpPr>
        <p:spPr>
          <a:xfrm>
            <a:off x="695459" y="2603500"/>
            <a:ext cx="6116158" cy="4067756"/>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Peers are a significant source of social influence during adolescence.</a:t>
            </a:r>
          </a:p>
          <a:p>
            <a:pPr algn="just">
              <a:lnSpc>
                <a:spcPct val="150000"/>
              </a:lnSpc>
            </a:pPr>
            <a:r>
              <a:rPr lang="en-US" sz="1600" dirty="0">
                <a:latin typeface="Times New Roman" panose="02020603050405020304" pitchFamily="18" charset="0"/>
                <a:cs typeface="Times New Roman" panose="02020603050405020304" pitchFamily="18" charset="0"/>
              </a:rPr>
              <a:t>Aggressive </a:t>
            </a:r>
            <a:r>
              <a:rPr lang="en-US" sz="1600" dirty="0" err="1">
                <a:latin typeface="Times New Roman" panose="02020603050405020304" pitchFamily="18" charset="0"/>
                <a:cs typeface="Times New Roman" panose="02020603050405020304" pitchFamily="18" charset="0"/>
              </a:rPr>
              <a:t>behaviours</a:t>
            </a:r>
            <a:r>
              <a:rPr lang="en-US" sz="1600" dirty="0">
                <a:latin typeface="Times New Roman" panose="02020603050405020304" pitchFamily="18" charset="0"/>
                <a:cs typeface="Times New Roman" panose="02020603050405020304" pitchFamily="18" charset="0"/>
              </a:rPr>
              <a:t> may be reinforced in peer groups that value dominance or conflict.</a:t>
            </a:r>
          </a:p>
          <a:p>
            <a:pPr algn="just">
              <a:lnSpc>
                <a:spcPct val="150000"/>
              </a:lnSpc>
            </a:pPr>
            <a:r>
              <a:rPr lang="en-US" sz="1600" dirty="0">
                <a:latin typeface="Times New Roman" panose="02020603050405020304" pitchFamily="18" charset="0"/>
                <a:cs typeface="Times New Roman" panose="02020603050405020304" pitchFamily="18" charset="0"/>
              </a:rPr>
              <a:t>Prosocial </a:t>
            </a:r>
            <a:r>
              <a:rPr lang="en-US" sz="1600" dirty="0" err="1">
                <a:latin typeface="Times New Roman" panose="02020603050405020304" pitchFamily="18" charset="0"/>
                <a:cs typeface="Times New Roman" panose="02020603050405020304" pitchFamily="18" charset="0"/>
              </a:rPr>
              <a:t>behaviours</a:t>
            </a:r>
            <a:r>
              <a:rPr lang="en-US" sz="1600" dirty="0">
                <a:latin typeface="Times New Roman" panose="02020603050405020304" pitchFamily="18" charset="0"/>
                <a:cs typeface="Times New Roman" panose="02020603050405020304" pitchFamily="18" charset="0"/>
              </a:rPr>
              <a:t> are encouraged in peer groups that value cooperation and mutual support.</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983096" y="2603500"/>
            <a:ext cx="4718573" cy="4067756"/>
          </a:xfrm>
          <a:prstGeom prst="rect">
            <a:avLst/>
          </a:prstGeom>
        </p:spPr>
      </p:pic>
    </p:spTree>
    <p:extLst>
      <p:ext uri="{BB962C8B-B14F-4D97-AF65-F5344CB8AC3E}">
        <p14:creationId xmlns:p14="http://schemas.microsoft.com/office/powerpoint/2010/main" val="3459531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616" y="973668"/>
            <a:ext cx="10429461" cy="706964"/>
          </a:xfrm>
        </p:spPr>
        <p:txBody>
          <a:bodyPr/>
          <a:lstStyle/>
          <a:p>
            <a:pPr algn="ctr"/>
            <a:r>
              <a:rPr lang="en-US" sz="3200" b="1" dirty="0">
                <a:latin typeface="Times New Roman" panose="02020603050405020304" pitchFamily="18" charset="0"/>
                <a:cs typeface="Times New Roman" panose="02020603050405020304" pitchFamily="18" charset="0"/>
              </a:rPr>
              <a:t>Motivation to Imitate Aggression and Prosocial Behavior</a:t>
            </a:r>
          </a:p>
        </p:txBody>
      </p:sp>
      <p:sp>
        <p:nvSpPr>
          <p:cNvPr id="3" name="Content Placeholder 2"/>
          <p:cNvSpPr>
            <a:spLocks noGrp="1"/>
          </p:cNvSpPr>
          <p:nvPr>
            <p:ph idx="1"/>
          </p:nvPr>
        </p:nvSpPr>
        <p:spPr>
          <a:xfrm>
            <a:off x="540914" y="2603500"/>
            <a:ext cx="5885644" cy="3416300"/>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Motivation influences the likelihood of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imitation.</a:t>
            </a:r>
          </a:p>
          <a:p>
            <a:pPr algn="just">
              <a:lnSpc>
                <a:spcPct val="150000"/>
              </a:lnSpc>
            </a:pPr>
            <a:r>
              <a:rPr lang="en-US" sz="1600" dirty="0">
                <a:latin typeface="Times New Roman" panose="02020603050405020304" pitchFamily="18" charset="0"/>
                <a:cs typeface="Times New Roman" panose="02020603050405020304" pitchFamily="18" charset="0"/>
              </a:rPr>
              <a:t>Aggression may be motivated by social approval, dominance, or power.</a:t>
            </a:r>
          </a:p>
          <a:p>
            <a:pPr algn="just">
              <a:lnSpc>
                <a:spcPct val="150000"/>
              </a:lnSpc>
            </a:pPr>
            <a:r>
              <a:rPr lang="en-US" sz="1600" dirty="0">
                <a:latin typeface="Times New Roman" panose="02020603050405020304" pitchFamily="18" charset="0"/>
                <a:cs typeface="Times New Roman" panose="02020603050405020304" pitchFamily="18" charset="0"/>
              </a:rPr>
              <a:t>Prosocial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is motivated by positive feedback, social acceptance, and relationship-building.</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6695118" y="2511379"/>
            <a:ext cx="5024657" cy="3670480"/>
          </a:xfrm>
          <a:prstGeom prst="rect">
            <a:avLst/>
          </a:prstGeom>
        </p:spPr>
      </p:pic>
    </p:spTree>
    <p:extLst>
      <p:ext uri="{BB962C8B-B14F-4D97-AF65-F5344CB8AC3E}">
        <p14:creationId xmlns:p14="http://schemas.microsoft.com/office/powerpoint/2010/main" val="801125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482995" cy="706964"/>
          </a:xfrm>
        </p:spPr>
        <p:txBody>
          <a:bodyPr/>
          <a:lstStyle/>
          <a:p>
            <a:pPr algn="ctr"/>
            <a:r>
              <a:rPr lang="en-US" sz="3200" b="1" dirty="0">
                <a:latin typeface="Times New Roman" panose="02020603050405020304" pitchFamily="18" charset="0"/>
                <a:cs typeface="Times New Roman" panose="02020603050405020304" pitchFamily="18" charset="0"/>
              </a:rPr>
              <a:t>Application of SLT to Reduce Aggression</a:t>
            </a:r>
          </a:p>
        </p:txBody>
      </p:sp>
      <p:sp>
        <p:nvSpPr>
          <p:cNvPr id="3" name="Content Placeholder 2"/>
          <p:cNvSpPr>
            <a:spLocks noGrp="1"/>
          </p:cNvSpPr>
          <p:nvPr>
            <p:ph idx="1"/>
          </p:nvPr>
        </p:nvSpPr>
        <p:spPr>
          <a:xfrm>
            <a:off x="463639" y="2603500"/>
            <a:ext cx="6748530" cy="3416300"/>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SLT can be applied to reduce aggression in adolescents through positive role models.</a:t>
            </a:r>
          </a:p>
          <a:p>
            <a:pPr algn="just">
              <a:lnSpc>
                <a:spcPct val="150000"/>
              </a:lnSpc>
            </a:pPr>
            <a:r>
              <a:rPr lang="en-US" sz="1600" dirty="0">
                <a:latin typeface="Times New Roman" panose="02020603050405020304" pitchFamily="18" charset="0"/>
                <a:cs typeface="Times New Roman" panose="02020603050405020304" pitchFamily="18" charset="0"/>
              </a:rPr>
              <a:t>Reinforcement strategies (rewarding prosocial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penalising</a:t>
            </a:r>
            <a:r>
              <a:rPr lang="en-US" sz="1600" dirty="0">
                <a:latin typeface="Times New Roman" panose="02020603050405020304" pitchFamily="18" charset="0"/>
                <a:cs typeface="Times New Roman" panose="02020603050405020304" pitchFamily="18" charset="0"/>
              </a:rPr>
              <a:t> aggression) can help shape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a:t>
            </a:r>
          </a:p>
          <a:p>
            <a:pPr algn="just">
              <a:lnSpc>
                <a:spcPct val="150000"/>
              </a:lnSpc>
            </a:pPr>
            <a:r>
              <a:rPr lang="en-US" sz="1600" dirty="0">
                <a:latin typeface="Times New Roman" panose="02020603050405020304" pitchFamily="18" charset="0"/>
                <a:cs typeface="Times New Roman" panose="02020603050405020304" pitchFamily="18" charset="0"/>
              </a:rPr>
              <a:t>Educational programs can teach empathy and conflict resolution as alternatives to aggression.</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689290" y="2406650"/>
            <a:ext cx="3819525" cy="3810000"/>
          </a:xfrm>
          <a:prstGeom prst="rect">
            <a:avLst/>
          </a:prstGeom>
        </p:spPr>
      </p:pic>
    </p:spTree>
    <p:extLst>
      <p:ext uri="{BB962C8B-B14F-4D97-AF65-F5344CB8AC3E}">
        <p14:creationId xmlns:p14="http://schemas.microsoft.com/office/powerpoint/2010/main" val="760615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1674" y="973668"/>
            <a:ext cx="9942490" cy="706964"/>
          </a:xfrm>
        </p:spPr>
        <p:txBody>
          <a:bodyPr/>
          <a:lstStyle/>
          <a:p>
            <a:pPr algn="ctr"/>
            <a:r>
              <a:rPr lang="en-US" sz="3200" b="1" dirty="0">
                <a:latin typeface="Times New Roman" panose="02020603050405020304" pitchFamily="18" charset="0"/>
                <a:cs typeface="Times New Roman" panose="02020603050405020304" pitchFamily="18" charset="0"/>
              </a:rPr>
              <a:t>Application of SLT to Promote Prosocial Behavior</a:t>
            </a:r>
          </a:p>
        </p:txBody>
      </p:sp>
      <p:sp>
        <p:nvSpPr>
          <p:cNvPr id="3" name="Content Placeholder 2"/>
          <p:cNvSpPr>
            <a:spLocks noGrp="1"/>
          </p:cNvSpPr>
          <p:nvPr>
            <p:ph idx="1"/>
          </p:nvPr>
        </p:nvSpPr>
        <p:spPr>
          <a:xfrm>
            <a:off x="476518" y="2603500"/>
            <a:ext cx="5640947" cy="3416300"/>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 Modelling prosocial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(e.g., kindness, cooperation) by adults, peers, and media encourages imitation.</a:t>
            </a:r>
          </a:p>
          <a:p>
            <a:pPr algn="just">
              <a:lnSpc>
                <a:spcPct val="150000"/>
              </a:lnSpc>
            </a:pPr>
            <a:r>
              <a:rPr lang="en-US" sz="1600" dirty="0">
                <a:latin typeface="Times New Roman" panose="02020603050405020304" pitchFamily="18" charset="0"/>
                <a:cs typeface="Times New Roman" panose="02020603050405020304" pitchFamily="18" charset="0"/>
              </a:rPr>
              <a:t>Social reinforcement of prosocial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(praise, acceptance) increases its occurrence.</a:t>
            </a:r>
          </a:p>
          <a:p>
            <a:pPr algn="just">
              <a:lnSpc>
                <a:spcPct val="150000"/>
              </a:lnSpc>
            </a:pPr>
            <a:r>
              <a:rPr lang="en-US" sz="1600" dirty="0">
                <a:latin typeface="Times New Roman" panose="02020603050405020304" pitchFamily="18" charset="0"/>
                <a:cs typeface="Times New Roman" panose="02020603050405020304" pitchFamily="18" charset="0"/>
              </a:rPr>
              <a:t>Schools, families, and communities can actively foster prosocial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through role modelling and rewarding helpfulness.</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612128" y="2603500"/>
            <a:ext cx="5146283" cy="3416300"/>
          </a:xfrm>
          <a:prstGeom prst="rect">
            <a:avLst/>
          </a:prstGeom>
        </p:spPr>
      </p:pic>
    </p:spTree>
    <p:extLst>
      <p:ext uri="{BB962C8B-B14F-4D97-AF65-F5344CB8AC3E}">
        <p14:creationId xmlns:p14="http://schemas.microsoft.com/office/powerpoint/2010/main" val="1702001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495874" cy="706964"/>
          </a:xfrm>
        </p:spPr>
        <p:txBody>
          <a:bodyPr/>
          <a:lstStyle/>
          <a:p>
            <a:pPr algn="ctr"/>
            <a:r>
              <a:rPr lang="en-US" sz="3200"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463640" y="2472745"/>
            <a:ext cx="6078828" cy="4108360"/>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Bandura’s Social Learning Theory explains how adolescents learn aggression and prosocial </a:t>
            </a:r>
            <a:r>
              <a:rPr lang="en-US" sz="1600" dirty="0" err="1">
                <a:latin typeface="Times New Roman" panose="02020603050405020304" pitchFamily="18" charset="0"/>
                <a:cs typeface="Times New Roman" panose="02020603050405020304" pitchFamily="18" charset="0"/>
              </a:rPr>
              <a:t>behaviours</a:t>
            </a:r>
            <a:r>
              <a:rPr lang="en-US" sz="1600" dirty="0">
                <a:latin typeface="Times New Roman" panose="02020603050405020304" pitchFamily="18" charset="0"/>
                <a:cs typeface="Times New Roman" panose="02020603050405020304" pitchFamily="18" charset="0"/>
              </a:rPr>
              <a:t>.</a:t>
            </a:r>
          </a:p>
          <a:p>
            <a:pPr algn="just">
              <a:lnSpc>
                <a:spcPct val="150000"/>
              </a:lnSpc>
            </a:pPr>
            <a:r>
              <a:rPr lang="en-US" sz="1600" dirty="0">
                <a:latin typeface="Times New Roman" panose="02020603050405020304" pitchFamily="18" charset="0"/>
                <a:cs typeface="Times New Roman" panose="02020603050405020304" pitchFamily="18" charset="0"/>
              </a:rPr>
              <a:t>Observation and imitation of role models shape adolescent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a:t>
            </a:r>
          </a:p>
          <a:p>
            <a:pPr algn="just">
              <a:lnSpc>
                <a:spcPct val="150000"/>
              </a:lnSpc>
            </a:pPr>
            <a:r>
              <a:rPr lang="en-US" sz="1600" dirty="0">
                <a:latin typeface="Times New Roman" panose="02020603050405020304" pitchFamily="18" charset="0"/>
                <a:cs typeface="Times New Roman" panose="02020603050405020304" pitchFamily="18" charset="0"/>
              </a:rPr>
              <a:t>Positive reinforcement and role modelling can encourage healthier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in adolescents</a:t>
            </a:r>
          </a:p>
          <a:p>
            <a:pPr algn="just">
              <a:lnSpc>
                <a:spcPct val="150000"/>
              </a:lnSpc>
            </a:pPr>
            <a:r>
              <a:rPr lang="en-US" sz="1600" dirty="0">
                <a:latin typeface="Times New Roman" panose="02020603050405020304" pitchFamily="18" charset="0"/>
                <a:cs typeface="Times New Roman" panose="02020603050405020304" pitchFamily="18" charset="0"/>
              </a:rPr>
              <a:t>SLT offers valuable insights but requires consideration of its limitations for a   comprehensive understanding of human </a:t>
            </a:r>
            <a:r>
              <a:rPr lang="en-US" sz="1600" dirty="0" err="1">
                <a:latin typeface="Times New Roman" panose="02020603050405020304" pitchFamily="18" charset="0"/>
                <a:cs typeface="Times New Roman" panose="02020603050405020304" pitchFamily="18" charset="0"/>
              </a:rPr>
              <a:t>behaviour</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851560" y="2472744"/>
            <a:ext cx="5150207" cy="4108361"/>
          </a:xfrm>
          <a:prstGeom prst="rect">
            <a:avLst/>
          </a:prstGeom>
        </p:spPr>
      </p:pic>
    </p:spTree>
    <p:extLst>
      <p:ext uri="{BB962C8B-B14F-4D97-AF65-F5344CB8AC3E}">
        <p14:creationId xmlns:p14="http://schemas.microsoft.com/office/powerpoint/2010/main" val="4059181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10178454" cy="706964"/>
          </a:xfrm>
        </p:spPr>
        <p:txBody>
          <a:bodyPr/>
          <a:lstStyle/>
          <a:p>
            <a:pPr algn="ctr"/>
            <a:r>
              <a:rPr lang="en-US" sz="32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476517" y="2421228"/>
            <a:ext cx="11449319" cy="4436772"/>
          </a:xfrm>
        </p:spPr>
        <p:txBody>
          <a:bodyPr>
            <a:noAutofit/>
          </a:bodyPr>
          <a:lstStyle/>
          <a:p>
            <a:pPr>
              <a:lnSpc>
                <a:spcPct val="150000"/>
              </a:lnSpc>
            </a:pPr>
            <a:r>
              <a:rPr lang="en-GB" sz="1600" dirty="0">
                <a:latin typeface="Times New Roman" panose="02020603050405020304" pitchFamily="18" charset="0"/>
                <a:cs typeface="Times New Roman" panose="02020603050405020304" pitchFamily="18" charset="0"/>
              </a:rPr>
              <a:t>Bandura, A. (2021). Analysis of Modelling Processes. </a:t>
            </a:r>
            <a:r>
              <a:rPr lang="en-GB" sz="1600" i="1" dirty="0">
                <a:latin typeface="Times New Roman" panose="02020603050405020304" pitchFamily="18" charset="0"/>
                <a:cs typeface="Times New Roman" panose="02020603050405020304" pitchFamily="18" charset="0"/>
              </a:rPr>
              <a:t>Routledge eBooks</a:t>
            </a:r>
            <a:r>
              <a:rPr lang="en-GB" sz="1600" dirty="0">
                <a:latin typeface="Times New Roman" panose="02020603050405020304" pitchFamily="18" charset="0"/>
                <a:cs typeface="Times New Roman" panose="02020603050405020304" pitchFamily="18" charset="0"/>
              </a:rPr>
              <a:t>, pp.1–62. </a:t>
            </a:r>
            <a:r>
              <a:rPr lang="en-GB" sz="1600" dirty="0" err="1">
                <a:latin typeface="Times New Roman" panose="02020603050405020304" pitchFamily="18" charset="0"/>
                <a:cs typeface="Times New Roman" panose="02020603050405020304" pitchFamily="18" charset="0"/>
              </a:rPr>
              <a:t>doi</a:t>
            </a:r>
            <a:r>
              <a:rPr lang="en-GB" sz="1600" dirty="0">
                <a:latin typeface="Times New Roman" panose="02020603050405020304" pitchFamily="18" charset="0"/>
                <a:cs typeface="Times New Roman" panose="02020603050405020304" pitchFamily="18" charset="0"/>
              </a:rPr>
              <a:t>: </a:t>
            </a:r>
            <a:r>
              <a:rPr lang="en-GB" sz="1600" u="sng" dirty="0">
                <a:latin typeface="Times New Roman" panose="02020603050405020304" pitchFamily="18" charset="0"/>
                <a:cs typeface="Times New Roman" panose="02020603050405020304" pitchFamily="18" charset="0"/>
                <a:hlinkClick r:id="rId3"/>
              </a:rPr>
              <a:t>https://doi.org/10.4324/9781003110156-1</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a:p>
            <a:pPr>
              <a:lnSpc>
                <a:spcPct val="150000"/>
              </a:lnSpc>
            </a:pPr>
            <a:r>
              <a:rPr lang="en-GB" sz="1600" dirty="0">
                <a:latin typeface="Times New Roman" panose="02020603050405020304" pitchFamily="18" charset="0"/>
                <a:cs typeface="Times New Roman" panose="02020603050405020304" pitchFamily="18" charset="0"/>
              </a:rPr>
              <a:t>Bandura, A. (2024). Social Learning Analysis of Aggression. </a:t>
            </a:r>
            <a:r>
              <a:rPr lang="en-GB" sz="1600" i="1" dirty="0">
                <a:latin typeface="Times New Roman" panose="02020603050405020304" pitchFamily="18" charset="0"/>
                <a:cs typeface="Times New Roman" panose="02020603050405020304" pitchFamily="18" charset="0"/>
              </a:rPr>
              <a:t>Routledge eBooks</a:t>
            </a:r>
            <a:r>
              <a:rPr lang="en-GB" sz="1600" dirty="0">
                <a:latin typeface="Times New Roman" panose="02020603050405020304" pitchFamily="18" charset="0"/>
                <a:cs typeface="Times New Roman" panose="02020603050405020304" pitchFamily="18" charset="0"/>
              </a:rPr>
              <a:t>, pp.203–232. </a:t>
            </a:r>
            <a:r>
              <a:rPr lang="en-GB" sz="1600" dirty="0" err="1">
                <a:latin typeface="Times New Roman" panose="02020603050405020304" pitchFamily="18" charset="0"/>
                <a:cs typeface="Times New Roman" panose="02020603050405020304" pitchFamily="18" charset="0"/>
              </a:rPr>
              <a:t>doi</a:t>
            </a:r>
            <a:r>
              <a:rPr lang="en-GB" sz="1600" dirty="0">
                <a:latin typeface="Times New Roman" panose="02020603050405020304" pitchFamily="18" charset="0"/>
                <a:cs typeface="Times New Roman" panose="02020603050405020304" pitchFamily="18" charset="0"/>
              </a:rPr>
              <a:t>: </a:t>
            </a:r>
            <a:r>
              <a:rPr lang="en-GB" sz="1600" u="sng" dirty="0">
                <a:latin typeface="Times New Roman" panose="02020603050405020304" pitchFamily="18" charset="0"/>
                <a:cs typeface="Times New Roman" panose="02020603050405020304" pitchFamily="18" charset="0"/>
                <a:hlinkClick r:id="rId4"/>
              </a:rPr>
              <a:t>https://doi.org/10.4324/9781003487630-10</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a:p>
            <a:pPr>
              <a:lnSpc>
                <a:spcPct val="150000"/>
              </a:lnSpc>
            </a:pPr>
            <a:r>
              <a:rPr lang="en-GB" sz="1600" dirty="0">
                <a:latin typeface="Times New Roman" panose="02020603050405020304" pitchFamily="18" charset="0"/>
                <a:cs typeface="Times New Roman" panose="02020603050405020304" pitchFamily="18" charset="0"/>
              </a:rPr>
              <a:t>Crone, E.A., </a:t>
            </a:r>
            <a:r>
              <a:rPr lang="en-GB" sz="1600" dirty="0" err="1">
                <a:latin typeface="Times New Roman" panose="02020603050405020304" pitchFamily="18" charset="0"/>
                <a:cs typeface="Times New Roman" panose="02020603050405020304" pitchFamily="18" charset="0"/>
              </a:rPr>
              <a:t>Sweijen</a:t>
            </a:r>
            <a:r>
              <a:rPr lang="en-GB" sz="1600" dirty="0">
                <a:latin typeface="Times New Roman" panose="02020603050405020304" pitchFamily="18" charset="0"/>
                <a:cs typeface="Times New Roman" panose="02020603050405020304" pitchFamily="18" charset="0"/>
              </a:rPr>
              <a:t>, S., </a:t>
            </a:r>
            <a:r>
              <a:rPr lang="en-GB" sz="1600" dirty="0" err="1">
                <a:latin typeface="Times New Roman" panose="02020603050405020304" pitchFamily="18" charset="0"/>
                <a:cs typeface="Times New Roman" panose="02020603050405020304" pitchFamily="18" charset="0"/>
              </a:rPr>
              <a:t>te</a:t>
            </a:r>
            <a:r>
              <a:rPr lang="en-GB" sz="1600" dirty="0">
                <a:latin typeface="Times New Roman" panose="02020603050405020304" pitchFamily="18" charset="0"/>
                <a:cs typeface="Times New Roman" panose="02020603050405020304" pitchFamily="18" charset="0"/>
              </a:rPr>
              <a:t>, W. and Suzanne (2022). Pathways for engaging in prosocial behaviour in adolescence. </a:t>
            </a:r>
            <a:r>
              <a:rPr lang="en-GB" sz="1600" i="1" dirty="0">
                <a:latin typeface="Times New Roman" panose="02020603050405020304" pitchFamily="18" charset="0"/>
                <a:cs typeface="Times New Roman" panose="02020603050405020304" pitchFamily="18" charset="0"/>
              </a:rPr>
              <a:t>Advances in Child Development and Behaviour</a:t>
            </a:r>
            <a:r>
              <a:rPr lang="en-GB" sz="1600" dirty="0">
                <a:latin typeface="Times New Roman" panose="02020603050405020304" pitchFamily="18" charset="0"/>
                <a:cs typeface="Times New Roman" panose="02020603050405020304" pitchFamily="18" charset="0"/>
              </a:rPr>
              <a:t>, pp.149–190. </a:t>
            </a:r>
            <a:r>
              <a:rPr lang="en-GB" sz="1600" dirty="0" err="1">
                <a:latin typeface="Times New Roman" panose="02020603050405020304" pitchFamily="18" charset="0"/>
                <a:cs typeface="Times New Roman" panose="02020603050405020304" pitchFamily="18" charset="0"/>
              </a:rPr>
              <a:t>doi</a:t>
            </a:r>
            <a:r>
              <a:rPr lang="en-GB" sz="1600" dirty="0">
                <a:latin typeface="Times New Roman" panose="02020603050405020304" pitchFamily="18" charset="0"/>
                <a:cs typeface="Times New Roman" panose="02020603050405020304" pitchFamily="18" charset="0"/>
              </a:rPr>
              <a:t>: </a:t>
            </a:r>
            <a:r>
              <a:rPr lang="en-GB" sz="1600" u="sng" dirty="0">
                <a:latin typeface="Times New Roman" panose="02020603050405020304" pitchFamily="18" charset="0"/>
                <a:cs typeface="Times New Roman" panose="02020603050405020304" pitchFamily="18" charset="0"/>
                <a:hlinkClick r:id="rId5"/>
              </a:rPr>
              <a:t>https://doi.org/10.1016/bs.acdb.2022.03.003</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a:p>
            <a:pPr>
              <a:lnSpc>
                <a:spcPct val="150000"/>
              </a:lnSpc>
            </a:pPr>
            <a:r>
              <a:rPr lang="en-GB" sz="1600" dirty="0">
                <a:latin typeface="Times New Roman" panose="02020603050405020304" pitchFamily="18" charset="0"/>
                <a:cs typeface="Times New Roman" panose="02020603050405020304" pitchFamily="18" charset="0"/>
              </a:rPr>
              <a:t>Fitzpatrick, C. and Boers, E. (2021). Developmental Associations Between Media Use and Adolescent Prosocial Behaviour. </a:t>
            </a:r>
            <a:r>
              <a:rPr lang="en-GB" sz="1600" i="1" dirty="0">
                <a:latin typeface="Times New Roman" panose="02020603050405020304" pitchFamily="18" charset="0"/>
                <a:cs typeface="Times New Roman" panose="02020603050405020304" pitchFamily="18" charset="0"/>
              </a:rPr>
              <a:t>Health Education &amp; Behaviour</a:t>
            </a:r>
            <a:r>
              <a:rPr lang="en-GB" sz="1600" dirty="0">
                <a:latin typeface="Times New Roman" panose="02020603050405020304" pitchFamily="18" charset="0"/>
                <a:cs typeface="Times New Roman" panose="02020603050405020304" pitchFamily="18" charset="0"/>
              </a:rPr>
              <a:t>, 49(2), p.109019812110357. </a:t>
            </a:r>
            <a:r>
              <a:rPr lang="en-GB" sz="1600" dirty="0" err="1">
                <a:latin typeface="Times New Roman" panose="02020603050405020304" pitchFamily="18" charset="0"/>
                <a:cs typeface="Times New Roman" panose="02020603050405020304" pitchFamily="18" charset="0"/>
              </a:rPr>
              <a:t>doi</a:t>
            </a:r>
            <a:r>
              <a:rPr lang="en-GB" sz="1600" dirty="0">
                <a:latin typeface="Times New Roman" panose="02020603050405020304" pitchFamily="18" charset="0"/>
                <a:cs typeface="Times New Roman" panose="02020603050405020304" pitchFamily="18" charset="0"/>
              </a:rPr>
              <a:t>: </a:t>
            </a:r>
            <a:r>
              <a:rPr lang="en-GB" sz="1600" u="sng" dirty="0">
                <a:latin typeface="Times New Roman" panose="02020603050405020304" pitchFamily="18" charset="0"/>
                <a:cs typeface="Times New Roman" panose="02020603050405020304" pitchFamily="18" charset="0"/>
                <a:hlinkClick r:id="rId6"/>
              </a:rPr>
              <a:t>https://doi.org/10.1177/10901981211035702</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a:p>
            <a:pPr>
              <a:lnSpc>
                <a:spcPct val="150000"/>
              </a:lnSpc>
            </a:pPr>
            <a:r>
              <a:rPr lang="en-GB" sz="1600" dirty="0">
                <a:latin typeface="Times New Roman" panose="02020603050405020304" pitchFamily="18" charset="0"/>
                <a:cs typeface="Times New Roman" panose="02020603050405020304" pitchFamily="18" charset="0"/>
              </a:rPr>
              <a:t>Li, C.K.W. (2022). The Applicability of Social Structure and Social Learning Theory to Explain Intimate Partner Violence Perpetration Across National Contexts. </a:t>
            </a:r>
            <a:r>
              <a:rPr lang="en-GB" sz="1600" i="1" dirty="0">
                <a:latin typeface="Times New Roman" panose="02020603050405020304" pitchFamily="18" charset="0"/>
                <a:cs typeface="Times New Roman" panose="02020603050405020304" pitchFamily="18" charset="0"/>
              </a:rPr>
              <a:t>Journal of Interpersonal Violence</a:t>
            </a:r>
            <a:r>
              <a:rPr lang="en-GB" sz="1600" dirty="0">
                <a:latin typeface="Times New Roman" panose="02020603050405020304" pitchFamily="18" charset="0"/>
                <a:cs typeface="Times New Roman" panose="02020603050405020304" pitchFamily="18" charset="0"/>
              </a:rPr>
              <a:t>, 37(23-24), p.088626052110721. </a:t>
            </a:r>
            <a:r>
              <a:rPr lang="en-GB" sz="1600" dirty="0" err="1">
                <a:latin typeface="Times New Roman" panose="02020603050405020304" pitchFamily="18" charset="0"/>
                <a:cs typeface="Times New Roman" panose="02020603050405020304" pitchFamily="18" charset="0"/>
              </a:rPr>
              <a:t>doi</a:t>
            </a:r>
            <a:r>
              <a:rPr lang="en-GB" sz="1600" dirty="0">
                <a:latin typeface="Times New Roman" panose="02020603050405020304" pitchFamily="18" charset="0"/>
                <a:cs typeface="Times New Roman" panose="02020603050405020304" pitchFamily="18" charset="0"/>
              </a:rPr>
              <a:t>: </a:t>
            </a:r>
            <a:r>
              <a:rPr lang="en-GB" sz="1600" u="sng" dirty="0">
                <a:latin typeface="Times New Roman" panose="02020603050405020304" pitchFamily="18" charset="0"/>
                <a:cs typeface="Times New Roman" panose="02020603050405020304" pitchFamily="18" charset="0"/>
                <a:hlinkClick r:id="rId7"/>
              </a:rPr>
              <a:t>https://doi.org/10.1177/08862605211072166</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a:p>
            <a:pPr marL="0" indent="0">
              <a:lnSpc>
                <a:spcPct val="150000"/>
              </a:lnSpc>
              <a:buNone/>
            </a:pP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9601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516F-C298-1A6D-2387-F851A7C82A7C}"/>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7F21FD57-6B51-2CCC-29BD-09E2B758F5AD}"/>
              </a:ext>
            </a:extLst>
          </p:cNvPr>
          <p:cNvSpPr>
            <a:spLocks noGrp="1"/>
          </p:cNvSpPr>
          <p:nvPr>
            <p:ph idx="1"/>
          </p:nvPr>
        </p:nvSpPr>
        <p:spPr>
          <a:xfrm>
            <a:off x="838981" y="2504209"/>
            <a:ext cx="10721855" cy="4086705"/>
          </a:xfrm>
        </p:spPr>
        <p:txBody>
          <a:bodyPr>
            <a:normAutofit fontScale="92500" lnSpcReduction="20000"/>
          </a:bodyPr>
          <a:lstStyle/>
          <a:p>
            <a:br>
              <a:rPr lang="en-GB" dirty="0"/>
            </a:br>
            <a:r>
              <a:rPr lang="en-GB" dirty="0"/>
              <a:t>Bandura, A. (1977). </a:t>
            </a:r>
            <a:r>
              <a:rPr lang="en-GB" i="1" dirty="0"/>
              <a:t>Social Learning Theory</a:t>
            </a:r>
            <a:r>
              <a:rPr lang="en-GB" dirty="0"/>
              <a:t>. Englewood Cliffs, NJ: Prentice Hall.</a:t>
            </a:r>
          </a:p>
          <a:p>
            <a:r>
              <a:rPr lang="en-GB" dirty="0"/>
              <a:t>Bandura, A. (1986). </a:t>
            </a:r>
            <a:r>
              <a:rPr lang="en-GB" i="1" dirty="0"/>
              <a:t>Social Foundations of Thought and Action: A Social Cognitive Theory</a:t>
            </a:r>
            <a:r>
              <a:rPr lang="en-GB" dirty="0"/>
              <a:t>. Englewood Cliffs, NJ: Prentice-Hall.</a:t>
            </a:r>
          </a:p>
          <a:p>
            <a:r>
              <a:rPr lang="en-GB" dirty="0"/>
              <a:t>Bandura, A. (2001). Social cognitive theory: An agentic perspective. </a:t>
            </a:r>
            <a:r>
              <a:rPr lang="en-GB" i="1" dirty="0">
                <a:hlinkClick r:id="rId2"/>
              </a:rPr>
              <a:t>Annual Review of Psychology</a:t>
            </a:r>
            <a:r>
              <a:rPr lang="en-GB" i="1" dirty="0"/>
              <a:t>, 52</a:t>
            </a:r>
            <a:r>
              <a:rPr lang="en-GB" dirty="0"/>
              <a:t>(1), 1-26.</a:t>
            </a:r>
          </a:p>
          <a:p>
            <a:r>
              <a:rPr lang="en-GB" dirty="0" err="1"/>
              <a:t>Grusec</a:t>
            </a:r>
            <a:r>
              <a:rPr lang="en-GB" dirty="0"/>
              <a:t>, J. E. (1992). Social learning theory and developmental psychology: The legacies of </a:t>
            </a:r>
            <a:r>
              <a:rPr lang="en-GB" dirty="0">
                <a:hlinkClick r:id="rId3"/>
              </a:rPr>
              <a:t>Robert Sears</a:t>
            </a:r>
            <a:r>
              <a:rPr lang="en-GB" dirty="0"/>
              <a:t> and Albert Bandura. </a:t>
            </a:r>
            <a:r>
              <a:rPr lang="en-GB" i="1" dirty="0">
                <a:hlinkClick r:id="rId4"/>
              </a:rPr>
              <a:t>Developmental Psychology</a:t>
            </a:r>
            <a:r>
              <a:rPr lang="en-GB" i="1" dirty="0"/>
              <a:t>, 28</a:t>
            </a:r>
            <a:r>
              <a:rPr lang="en-GB" dirty="0"/>
              <a:t>(5), 776-786.</a:t>
            </a:r>
          </a:p>
          <a:p>
            <a:r>
              <a:rPr lang="en-GB" dirty="0"/>
              <a:t>Mischel, W. (1973). Toward a Cognitive Social Learning </a:t>
            </a:r>
            <a:r>
              <a:rPr lang="en-GB" dirty="0" err="1"/>
              <a:t>Reconceptualisation</a:t>
            </a:r>
            <a:r>
              <a:rPr lang="en-GB" dirty="0"/>
              <a:t> of Personality. </a:t>
            </a:r>
            <a:r>
              <a:rPr lang="en-GB" i="1" dirty="0"/>
              <a:t>Psychological Review, 80</a:t>
            </a:r>
            <a:r>
              <a:rPr lang="en-GB" dirty="0"/>
              <a:t>(4), 252.</a:t>
            </a:r>
          </a:p>
          <a:p>
            <a:r>
              <a:rPr lang="en-GB" dirty="0"/>
              <a:t>Pajares, F. (2002). Overview of social cognitive theory and of self-efficacy.</a:t>
            </a:r>
          </a:p>
          <a:p>
            <a:r>
              <a:rPr lang="en-GB" dirty="0"/>
              <a:t>Redmond, B. F. (2010). Self-efficacy theory: Do I think that I can succeed?. The Pennsylvania State University.</a:t>
            </a:r>
          </a:p>
          <a:p>
            <a:r>
              <a:rPr lang="en-GB" dirty="0"/>
              <a:t>Schunk, D. H. (2012). Learning theories: An educational perspective. </a:t>
            </a:r>
            <a:r>
              <a:rPr lang="en-GB"/>
              <a:t>Pearson Education.</a:t>
            </a:r>
          </a:p>
          <a:p>
            <a:endParaRPr lang="en-GB" dirty="0"/>
          </a:p>
        </p:txBody>
      </p:sp>
    </p:spTree>
    <p:extLst>
      <p:ext uri="{BB962C8B-B14F-4D97-AF65-F5344CB8AC3E}">
        <p14:creationId xmlns:p14="http://schemas.microsoft.com/office/powerpoint/2010/main" val="33834307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6" ma:contentTypeDescription="Create a new document." ma:contentTypeScope="" ma:versionID="2073f697227f8e1d815c89f98c2cec78">
  <xsd:schema xmlns:xsd="http://www.w3.org/2001/XMLSchema" xmlns:xs="http://www.w3.org/2001/XMLSchema" xmlns:p="http://schemas.microsoft.com/office/2006/metadata/properties" xmlns:ns3="ad7316b1-23f1-480c-8fa6-cbf037f4db9c" targetNamespace="http://schemas.microsoft.com/office/2006/metadata/properties" ma:root="true" ma:fieldsID="e7de016d4e32aba9c2eddc38ea98776e"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074A5E62-1FB8-46CE-90A1-0146D7F399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BEB808-50F7-4BAD-9C28-DC937CAD7636}">
  <ds:schemaRefs>
    <ds:schemaRef ds:uri="http://schemas.microsoft.com/sharepoint/v3/contenttype/forms"/>
  </ds:schemaRefs>
</ds:datastoreItem>
</file>

<file path=customXml/itemProps3.xml><?xml version="1.0" encoding="utf-8"?>
<ds:datastoreItem xmlns:ds="http://schemas.openxmlformats.org/officeDocument/2006/customXml" ds:itemID="{B25BB7DF-53CD-45FA-84EE-09E175CF1046}">
  <ds:schemaRefs>
    <ds:schemaRef ds:uri="http://schemas.openxmlformats.org/package/2006/metadata/core-properties"/>
    <ds:schemaRef ds:uri="http://schemas.microsoft.com/office/2006/documentManagement/types"/>
    <ds:schemaRef ds:uri="ad7316b1-23f1-480c-8fa6-cbf037f4db9c"/>
    <ds:schemaRef ds:uri="http://schemas.microsoft.com/office/2006/metadata/properties"/>
    <ds:schemaRef ds:uri="http://purl.org/dc/terms/"/>
    <ds:schemaRef ds:uri="http://purl.org/dc/dcmitype/"/>
    <ds:schemaRef ds:uri="http://purl.org/dc/elements/1.1/"/>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1885</Words>
  <Application>Microsoft Office PowerPoint</Application>
  <PresentationFormat>Widescreen</PresentationFormat>
  <Paragraphs>95</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Times New Roman</vt:lpstr>
      <vt:lpstr>Wingdings</vt:lpstr>
      <vt:lpstr>Wingdings 3</vt:lpstr>
      <vt:lpstr>Ion Boardroom</vt:lpstr>
      <vt:lpstr>Marin Ileana Cristina  Student ID: 2314523 Module: Psychology in Health and Social Care LCHS4010 </vt:lpstr>
      <vt:lpstr>Bandura’s Social Learning Theory and Adolescence: The Role of Observation and Imitation in Aggression and Prosocial Behaviour</vt:lpstr>
      <vt:lpstr>Critical Evaluation of Social Learning Theory</vt:lpstr>
      <vt:lpstr>Introduction to Bandura’s Social Learning Theory</vt:lpstr>
      <vt:lpstr>The Process of Learning through Observation</vt:lpstr>
      <vt:lpstr>Imitation of Aggression in Adolescence</vt:lpstr>
      <vt:lpstr>Imitation of Prosocial Behavior in Adolescence</vt:lpstr>
      <vt:lpstr>The Influence of Media on Aggression and Prosocial Behavior</vt:lpstr>
      <vt:lpstr>Peer Influence on Aggression and Prosocial Behavior</vt:lpstr>
      <vt:lpstr>Motivation to Imitate Aggression and Prosocial Behavior</vt:lpstr>
      <vt:lpstr>Application of SLT to Reduce Aggression</vt:lpstr>
      <vt:lpstr>Application of SLT to Promote Prosocial Behavior</vt:lpstr>
      <vt:lpstr>Conclusion</vt:lpstr>
      <vt:lpstr>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Bandura’s Social Learning Theory and Adolescence: The Role of Observation and Imitation in Aggression and Prosocial Behaviour</dc:title>
  <dc:creator>user</dc:creator>
  <cp:lastModifiedBy>Ileana Cristina Marin (2314523)</cp:lastModifiedBy>
  <cp:revision>8</cp:revision>
  <dcterms:created xsi:type="dcterms:W3CDTF">2025-06-11T11:50:48Z</dcterms:created>
  <dcterms:modified xsi:type="dcterms:W3CDTF">2025-11-24T01:49:26Z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