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tags/tag1.xml" ContentType="application/vnd.openxmlformats-officedocument.presentationml.tags+xml"/>
  <Override PartName="/ppt/notesSlides/notesSlide3.xml" ContentType="application/vnd.openxmlformats-officedocument.presentationml.notesSlide+xml"/>
  <Override PartName="/ppt/tags/tag2.xml" ContentType="application/vnd.openxmlformats-officedocument.presentationml.tags+xml"/>
  <Override PartName="/ppt/notesSlides/notesSlide4.xml" ContentType="application/vnd.openxmlformats-officedocument.presentationml.notesSlide+xml"/>
  <Override PartName="/ppt/tags/tag3.xml" ContentType="application/vnd.openxmlformats-officedocument.presentationml.tags+xml"/>
  <Override PartName="/ppt/notesSlides/notesSlide5.xml" ContentType="application/vnd.openxmlformats-officedocument.presentationml.notesSlide+xml"/>
  <Override PartName="/ppt/tags/tag4.xml" ContentType="application/vnd.openxmlformats-officedocument.presentationml.tags+xml"/>
  <Override PartName="/ppt/notesSlides/notesSlide6.xml" ContentType="application/vnd.openxmlformats-officedocument.presentationml.notesSlide+xml"/>
  <Override PartName="/ppt/tags/tag5.xml" ContentType="application/vnd.openxmlformats-officedocument.presentationml.tags+xml"/>
  <Override PartName="/ppt/notesSlides/notesSlide7.xml" ContentType="application/vnd.openxmlformats-officedocument.presentationml.notesSlide+xml"/>
  <Override PartName="/ppt/tags/tag6.xml" ContentType="application/vnd.openxmlformats-officedocument.presentationml.tags+xml"/>
  <Override PartName="/ppt/notesSlides/notesSlide8.xml" ContentType="application/vnd.openxmlformats-officedocument.presentationml.notesSlide+xml"/>
  <Override PartName="/ppt/tags/tag7.xml" ContentType="application/vnd.openxmlformats-officedocument.presentationml.tags+xml"/>
  <Override PartName="/ppt/notesSlides/notesSlide9.xml" ContentType="application/vnd.openxmlformats-officedocument.presentationml.notesSlide+xml"/>
  <Override PartName="/ppt/tags/tag8.xml" ContentType="application/vnd.openxmlformats-officedocument.presentationml.tags+xml"/>
  <Override PartName="/ppt/notesSlides/notesSlide10.xml" ContentType="application/vnd.openxmlformats-officedocument.presentationml.notesSlide+xml"/>
  <Override PartName="/ppt/tags/tag9.xml" ContentType="application/vnd.openxmlformats-officedocument.presentationml.tags+xml"/>
  <Override PartName="/ppt/notesSlides/notesSlide11.xml" ContentType="application/vnd.openxmlformats-officedocument.presentationml.notesSlide+xml"/>
  <Override PartName="/ppt/tags/tag10.xml" ContentType="application/vnd.openxmlformats-officedocument.presentationml.tags+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8"/>
  </p:notesMasterIdLst>
  <p:sldIdLst>
    <p:sldId id="256" r:id="rId2"/>
    <p:sldId id="257" r:id="rId3"/>
    <p:sldId id="258" r:id="rId4"/>
    <p:sldId id="260" r:id="rId5"/>
    <p:sldId id="263" r:id="rId6"/>
    <p:sldId id="264" r:id="rId7"/>
    <p:sldId id="265" r:id="rId8"/>
    <p:sldId id="266" r:id="rId9"/>
    <p:sldId id="267" r:id="rId10"/>
    <p:sldId id="262" r:id="rId11"/>
    <p:sldId id="268" r:id="rId12"/>
    <p:sldId id="269" r:id="rId13"/>
    <p:sldId id="270" r:id="rId14"/>
    <p:sldId id="271" r:id="rId15"/>
    <p:sldId id="259" r:id="rId16"/>
    <p:sldId id="261" r:id="rId17"/>
  </p:sldIdLst>
  <p:sldSz cx="12192000" cy="6858000"/>
  <p:notesSz cx="6858000" cy="987425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014" autoAdjust="0"/>
    <p:restoredTop sz="54843" autoAdjust="0"/>
  </p:normalViewPr>
  <p:slideViewPr>
    <p:cSldViewPr snapToGrid="0">
      <p:cViewPr>
        <p:scale>
          <a:sx n="66" d="100"/>
          <a:sy n="66" d="100"/>
        </p:scale>
        <p:origin x="1330" y="-374"/>
      </p:cViewPr>
      <p:guideLst/>
    </p:cSldViewPr>
  </p:slideViewPr>
  <p:notesTextViewPr>
    <p:cViewPr>
      <p:scale>
        <a:sx n="1" d="1"/>
        <a:sy n="1" d="1"/>
      </p:scale>
      <p:origin x="0" y="0"/>
    </p:cViewPr>
  </p:notesTextViewPr>
  <p:sorterViewPr>
    <p:cViewPr>
      <p:scale>
        <a:sx n="100" d="100"/>
        <a:sy n="100" d="100"/>
      </p:scale>
      <p:origin x="0" y="-466"/>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95427"/>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95427"/>
          </a:xfrm>
          <a:prstGeom prst="rect">
            <a:avLst/>
          </a:prstGeom>
        </p:spPr>
        <p:txBody>
          <a:bodyPr vert="horz" lIns="91440" tIns="45720" rIns="91440" bIns="45720" rtlCol="0"/>
          <a:lstStyle>
            <a:lvl1pPr algn="r">
              <a:defRPr sz="1200"/>
            </a:lvl1pPr>
          </a:lstStyle>
          <a:p>
            <a:fld id="{A48A8C9A-AF23-4056-AAD8-F1F88B4D9E99}" type="datetimeFigureOut">
              <a:rPr lang="en-GB" smtClean="0"/>
              <a:t>26/04/2020</a:t>
            </a:fld>
            <a:endParaRPr lang="en-GB"/>
          </a:p>
        </p:txBody>
      </p:sp>
      <p:sp>
        <p:nvSpPr>
          <p:cNvPr id="4" name="Slide Image Placeholder 3"/>
          <p:cNvSpPr>
            <a:spLocks noGrp="1" noRot="1" noChangeAspect="1"/>
          </p:cNvSpPr>
          <p:nvPr>
            <p:ph type="sldImg" idx="2"/>
          </p:nvPr>
        </p:nvSpPr>
        <p:spPr>
          <a:xfrm>
            <a:off x="466725" y="1233488"/>
            <a:ext cx="5924550" cy="333375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751983"/>
            <a:ext cx="5486400" cy="3887986"/>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378824"/>
            <a:ext cx="2971800" cy="495426"/>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9378824"/>
            <a:ext cx="2971800" cy="495426"/>
          </a:xfrm>
          <a:prstGeom prst="rect">
            <a:avLst/>
          </a:prstGeom>
        </p:spPr>
        <p:txBody>
          <a:bodyPr vert="horz" lIns="91440" tIns="45720" rIns="91440" bIns="45720" rtlCol="0" anchor="b"/>
          <a:lstStyle>
            <a:lvl1pPr algn="r">
              <a:defRPr sz="1200"/>
            </a:lvl1pPr>
          </a:lstStyle>
          <a:p>
            <a:fld id="{22AA12DB-5C98-4175-BC42-62FD7D418239}" type="slidenum">
              <a:rPr lang="en-GB" smtClean="0"/>
              <a:t>‹#›</a:t>
            </a:fld>
            <a:endParaRPr lang="en-GB"/>
          </a:p>
        </p:txBody>
      </p:sp>
    </p:spTree>
    <p:extLst>
      <p:ext uri="{BB962C8B-B14F-4D97-AF65-F5344CB8AC3E}">
        <p14:creationId xmlns:p14="http://schemas.microsoft.com/office/powerpoint/2010/main" val="157157718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22AA12DB-5C98-4175-BC42-62FD7D418239}" type="slidenum">
              <a:rPr lang="en-GB" smtClean="0"/>
              <a:t>1</a:t>
            </a:fld>
            <a:endParaRPr lang="en-GB"/>
          </a:p>
        </p:txBody>
      </p:sp>
    </p:spTree>
    <p:extLst>
      <p:ext uri="{BB962C8B-B14F-4D97-AF65-F5344CB8AC3E}">
        <p14:creationId xmlns:p14="http://schemas.microsoft.com/office/powerpoint/2010/main" val="123334461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a:t>
            </a:r>
            <a:r>
              <a:rPr lang="en-GB" dirty="0" err="1"/>
              <a:t>powerpoint</a:t>
            </a:r>
            <a:r>
              <a:rPr lang="en-GB" dirty="0"/>
              <a:t> provides a complete critical reflection on my personal learning after studying the inter cultural workplace module.</a:t>
            </a:r>
          </a:p>
          <a:p>
            <a:endParaRPr lang="en-GB" dirty="0"/>
          </a:p>
          <a:p>
            <a:r>
              <a:rPr lang="en-GB" dirty="0"/>
              <a:t>A reflection of my own learning will be presented with a particular emphasis on my personal favourite aspects of the module.</a:t>
            </a:r>
          </a:p>
          <a:p>
            <a:endParaRPr lang="en-GB" dirty="0"/>
          </a:p>
          <a:p>
            <a:r>
              <a:rPr lang="en-GB" dirty="0"/>
              <a:t>The use of Professor Graham Gibbs’ reflective model will be used to ensure that a thorough and accurate reflection if presented. “Gibbs is a Reader in Social Research Methods at the University of Huddersfield.” (</a:t>
            </a:r>
            <a:r>
              <a:rPr lang="en-GB" dirty="0" err="1"/>
              <a:t>HEAcademy</a:t>
            </a:r>
            <a:r>
              <a:rPr lang="en-GB" dirty="0"/>
              <a:t>, 2006)</a:t>
            </a:r>
          </a:p>
          <a:p>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Gibbs’ Reflective Model is important as it focuses heavily on the experience of the respondent and from author Marilyn </a:t>
            </a:r>
            <a:r>
              <a:rPr lang="en-GB" dirty="0" err="1"/>
              <a:t>Daudelin</a:t>
            </a:r>
            <a:r>
              <a:rPr lang="en-GB" dirty="0"/>
              <a:t>, “No matter how qualified an educational provider may be, it is unlikely that they can create case studies with greater relevance than a managers own experiences” (</a:t>
            </a:r>
            <a:r>
              <a:rPr lang="en-GB" dirty="0" err="1"/>
              <a:t>Daudelin</a:t>
            </a:r>
            <a:r>
              <a:rPr lang="en-GB" dirty="0"/>
              <a:t>, M. 1996)</a:t>
            </a:r>
          </a:p>
          <a:p>
            <a:endParaRPr lang="en-GB" dirty="0"/>
          </a:p>
        </p:txBody>
      </p:sp>
      <p:sp>
        <p:nvSpPr>
          <p:cNvPr id="4" name="Slide Number Placeholder 3"/>
          <p:cNvSpPr>
            <a:spLocks noGrp="1"/>
          </p:cNvSpPr>
          <p:nvPr>
            <p:ph type="sldNum" sz="quarter" idx="5"/>
          </p:nvPr>
        </p:nvSpPr>
        <p:spPr/>
        <p:txBody>
          <a:bodyPr/>
          <a:lstStyle/>
          <a:p>
            <a:fld id="{22AA12DB-5C98-4175-BC42-62FD7D418239}" type="slidenum">
              <a:rPr lang="en-GB" smtClean="0"/>
              <a:t>2</a:t>
            </a:fld>
            <a:endParaRPr lang="en-GB"/>
          </a:p>
        </p:txBody>
      </p:sp>
    </p:spTree>
    <p:extLst>
      <p:ext uri="{BB962C8B-B14F-4D97-AF65-F5344CB8AC3E}">
        <p14:creationId xmlns:p14="http://schemas.microsoft.com/office/powerpoint/2010/main" val="350379357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Reflection is a fundamental factor in improvement.  In order to fully evaluate and reflect upon the experience of studying the intercultural workplace, the Gibbs’ model of reflection (also know as ‘Gibbs’ reflective cycle’) has been used to fully understand the experience. The model is arguably the most famous of reflective models as it encompasses the whole experience through the 6 different stages of reflection. </a:t>
            </a:r>
          </a:p>
          <a:p>
            <a:endParaRPr lang="en-GB" dirty="0"/>
          </a:p>
          <a:p>
            <a:r>
              <a:rPr lang="en-GB" dirty="0"/>
              <a:t>The cyclic nature of the framework lends itself particularly well to repeated experiences, allowing individuals to learn and plan from things that either went well or didn’t. Hence making the model a very advantageous one to use from an education perspective as the module is taught every year and the experience can be improved year upon year from the feedback given by students. </a:t>
            </a:r>
          </a:p>
          <a:p>
            <a:endParaRPr lang="en-GB" dirty="0"/>
          </a:p>
          <a:p>
            <a:r>
              <a:rPr lang="en-GB" dirty="0"/>
              <a:t>As you can see from the large image on the right, there are 6 different stages of the reflective cycle and they will be broken down and answered in the following slide. </a:t>
            </a:r>
          </a:p>
        </p:txBody>
      </p:sp>
      <p:sp>
        <p:nvSpPr>
          <p:cNvPr id="4" name="Slide Number Placeholder 3"/>
          <p:cNvSpPr>
            <a:spLocks noGrp="1"/>
          </p:cNvSpPr>
          <p:nvPr>
            <p:ph type="sldNum" sz="quarter" idx="5"/>
          </p:nvPr>
        </p:nvSpPr>
        <p:spPr/>
        <p:txBody>
          <a:bodyPr/>
          <a:lstStyle/>
          <a:p>
            <a:fld id="{22AA12DB-5C98-4175-BC42-62FD7D418239}" type="slidenum">
              <a:rPr lang="en-GB" smtClean="0"/>
              <a:t>3</a:t>
            </a:fld>
            <a:endParaRPr lang="en-GB"/>
          </a:p>
        </p:txBody>
      </p:sp>
    </p:spTree>
    <p:extLst>
      <p:ext uri="{BB962C8B-B14F-4D97-AF65-F5344CB8AC3E}">
        <p14:creationId xmlns:p14="http://schemas.microsoft.com/office/powerpoint/2010/main" val="229819233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There are no set answers to each stage of the reflective cycle however there are key words and some suggested questions that could be answered. </a:t>
            </a:r>
          </a:p>
          <a:p>
            <a:r>
              <a:rPr lang="en-GB" dirty="0"/>
              <a:t>The first stage of the reflective cycle is the description of the experience in hand. What happened throughout the experience? When and where did it happen? Who was present? Why were you there?</a:t>
            </a:r>
          </a:p>
          <a:p>
            <a:endParaRPr lang="en-GB" dirty="0"/>
          </a:p>
          <a:p>
            <a:r>
              <a:rPr lang="en-GB" dirty="0"/>
              <a:t>What happened? I attended lectures every Tuesday morning from 9:30-12 as part of my business and management course for the module named the intercultural workplace. The first lecture began with an introduction to the intercultural workplace and required us to work in groups to create a mind map to illustrate key terms that we thought were related to the inter-cultural workplace. We were introduced to the assignments and descriptions were given of them on them. The lectures took place in a suitable classroom in the teaching and learning block of the campus. All students of the course were present as well as senior lecturer of the course, Glen </a:t>
            </a:r>
            <a:r>
              <a:rPr lang="en-GB" dirty="0" err="1"/>
              <a:t>Behenna</a:t>
            </a:r>
            <a:r>
              <a:rPr lang="en-GB" dirty="0"/>
              <a:t> who was the lecturer for this particular module. Lectures were critical to be attended as they included key information for assignments as well as covering important work on the module. The contents that were covered throughout the module will be elaborated on further on within this presentation. </a:t>
            </a:r>
          </a:p>
          <a:p>
            <a:endParaRPr lang="en-GB" dirty="0"/>
          </a:p>
        </p:txBody>
      </p:sp>
      <p:sp>
        <p:nvSpPr>
          <p:cNvPr id="4" name="Slide Number Placeholder 3"/>
          <p:cNvSpPr>
            <a:spLocks noGrp="1"/>
          </p:cNvSpPr>
          <p:nvPr>
            <p:ph type="sldNum" sz="quarter" idx="5"/>
          </p:nvPr>
        </p:nvSpPr>
        <p:spPr/>
        <p:txBody>
          <a:bodyPr/>
          <a:lstStyle/>
          <a:p>
            <a:fld id="{22AA12DB-5C98-4175-BC42-62FD7D418239}" type="slidenum">
              <a:rPr lang="en-GB" smtClean="0"/>
              <a:t>4</a:t>
            </a:fld>
            <a:endParaRPr lang="en-GB"/>
          </a:p>
        </p:txBody>
      </p:sp>
    </p:spTree>
    <p:extLst>
      <p:ext uri="{BB962C8B-B14F-4D97-AF65-F5344CB8AC3E}">
        <p14:creationId xmlns:p14="http://schemas.microsoft.com/office/powerpoint/2010/main" val="238808516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r>
              <a:rPr lang="en-GB" dirty="0"/>
              <a:t>The second stage of the Gibbs’ reflective cycle is feelings. The individual is encouraged to describe what they thought and felt during the experience, what they were feeling before and after the experience and also what they think other people thought about the experience?</a:t>
            </a:r>
          </a:p>
          <a:p>
            <a:endParaRPr lang="en-GB" dirty="0"/>
          </a:p>
          <a:p>
            <a:r>
              <a:rPr lang="en-GB" dirty="0"/>
              <a:t>With regard to my own experience, I was excited to start learning about the module as I understood the relevance that the module has in the everyday working environment. Everyone who has a job, has experience in the intercultural workplace. I was excited to be able to use my knowledge gained from the module to put it in action myself. During the lectures, I thoroughly enjoyed the interactions that would take place, the lectures were very inclusive of everyone and allowed students to listen to each others opinions which is very beneficial as you can look at ideas from different perspectives which can allow you to gain a further understanding of a topic. After studying the module, I feel that I have gained a greater understanding of the intercultural workplace and the affects that the workplace environment has on the performance of a company. </a:t>
            </a:r>
          </a:p>
          <a:p>
            <a:endParaRPr lang="en-GB" dirty="0"/>
          </a:p>
          <a:p>
            <a:r>
              <a:rPr lang="en-GB" dirty="0"/>
              <a:t>I think that other people in the class would feel the same way that I did about the experience, as a class we have many vocal students who enjoy interaction and gathering other peoples opinions, whether they agree with them or not. I feel that the teaching style was tailored to the students which is good. </a:t>
            </a:r>
          </a:p>
          <a:p>
            <a:endParaRPr lang="en-GB" dirty="0"/>
          </a:p>
        </p:txBody>
      </p:sp>
      <p:sp>
        <p:nvSpPr>
          <p:cNvPr id="4" name="Slide Number Placeholder 3"/>
          <p:cNvSpPr>
            <a:spLocks noGrp="1"/>
          </p:cNvSpPr>
          <p:nvPr>
            <p:ph type="sldNum" sz="quarter" idx="5"/>
          </p:nvPr>
        </p:nvSpPr>
        <p:spPr/>
        <p:txBody>
          <a:bodyPr/>
          <a:lstStyle/>
          <a:p>
            <a:fld id="{22AA12DB-5C98-4175-BC42-62FD7D418239}" type="slidenum">
              <a:rPr lang="en-GB" smtClean="0"/>
              <a:t>5</a:t>
            </a:fld>
            <a:endParaRPr lang="en-GB"/>
          </a:p>
        </p:txBody>
      </p:sp>
    </p:spTree>
    <p:extLst>
      <p:ext uri="{BB962C8B-B14F-4D97-AF65-F5344CB8AC3E}">
        <p14:creationId xmlns:p14="http://schemas.microsoft.com/office/powerpoint/2010/main" val="396320425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third stage of the reflective cycle is the evaluation of the experience. It is important to be completely honest and answer what went well put what could also be improved from the situation. </a:t>
            </a:r>
          </a:p>
          <a:p>
            <a:endParaRPr lang="en-GB" dirty="0"/>
          </a:p>
          <a:p>
            <a:r>
              <a:rPr lang="en-GB" dirty="0"/>
              <a:t>As touched upon previously, one thing I thought was very good about the experience was the interaction that was allowed and encouraged throughout the lectures. It can be more valuable to learn with a more hands on approach rather than sitting back and jotting down notes. There was a lot of opportunities that were given for group work which encouraged communication skills also. </a:t>
            </a:r>
          </a:p>
          <a:p>
            <a:endParaRPr lang="en-GB" dirty="0"/>
          </a:p>
          <a:p>
            <a:r>
              <a:rPr lang="en-GB" dirty="0"/>
              <a:t>From my personal preference, one improvement which could possibly be made would be looking at more theorist work and information could be shown with a mixture of videos and pieces of text from books/ journals. I thoroughly enjoy reading and researching well known business authors and theorists, it is very intriguing and I feel that academically, the use of theory and the ability to apply it to different situations would stretch the potential of students and encourage them to think differently. A recommended reading list was provided at the beginning of the term which was very useful, therefore a suggestion could be that students are set to read a piece of text in their own time and the class can feed back for the next lecture. I feel that all students in the class that attended were given equal opportunity to express their opinions and views, also the lecturer was always enthusiastic when answering student queries. </a:t>
            </a:r>
          </a:p>
          <a:p>
            <a:endParaRPr lang="en-GB" dirty="0"/>
          </a:p>
        </p:txBody>
      </p:sp>
      <p:sp>
        <p:nvSpPr>
          <p:cNvPr id="4" name="Slide Number Placeholder 3"/>
          <p:cNvSpPr>
            <a:spLocks noGrp="1"/>
          </p:cNvSpPr>
          <p:nvPr>
            <p:ph type="sldNum" sz="quarter" idx="5"/>
          </p:nvPr>
        </p:nvSpPr>
        <p:spPr/>
        <p:txBody>
          <a:bodyPr/>
          <a:lstStyle/>
          <a:p>
            <a:fld id="{22AA12DB-5C98-4175-BC42-62FD7D418239}" type="slidenum">
              <a:rPr lang="en-GB" smtClean="0"/>
              <a:t>6</a:t>
            </a:fld>
            <a:endParaRPr lang="en-GB"/>
          </a:p>
        </p:txBody>
      </p:sp>
    </p:spTree>
    <p:extLst>
      <p:ext uri="{BB962C8B-B14F-4D97-AF65-F5344CB8AC3E}">
        <p14:creationId xmlns:p14="http://schemas.microsoft.com/office/powerpoint/2010/main" val="291110968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r>
              <a:rPr lang="en-GB" dirty="0"/>
              <a:t>The next stage of the reflective cycle it the analysis stage. This where you look at WHY things went well or didn’t go well. </a:t>
            </a:r>
          </a:p>
          <a:p>
            <a:endParaRPr lang="en-GB" dirty="0"/>
          </a:p>
          <a:p>
            <a:r>
              <a:rPr lang="en-GB" dirty="0"/>
              <a:t>Firstly, I feel like the module ran smoothly and  went well because the students are enthusiastic about the subject and everyone could relate it on a personal level because they have jobs or have had jobs in the past. This would mean that students would have personal experience of which they can develop their own opinions upon and would proceed to share them with the class which would allow for a more interactive lecture. </a:t>
            </a:r>
          </a:p>
          <a:p>
            <a:endParaRPr lang="en-GB" dirty="0"/>
          </a:p>
          <a:p>
            <a:r>
              <a:rPr lang="en-GB" dirty="0"/>
              <a:t>Educational videos were shown as a visual aid to help understand some concepts, however some of these videos were hard to concentrate on so they had to be shown multiple times. This could be avoided by possibly finding different videos to use or the work could be presented to the class by the lecturer. </a:t>
            </a:r>
          </a:p>
          <a:p>
            <a:endParaRPr lang="en-GB" dirty="0"/>
          </a:p>
        </p:txBody>
      </p:sp>
      <p:sp>
        <p:nvSpPr>
          <p:cNvPr id="4" name="Slide Number Placeholder 3"/>
          <p:cNvSpPr>
            <a:spLocks noGrp="1"/>
          </p:cNvSpPr>
          <p:nvPr>
            <p:ph type="sldNum" sz="quarter" idx="5"/>
          </p:nvPr>
        </p:nvSpPr>
        <p:spPr/>
        <p:txBody>
          <a:bodyPr/>
          <a:lstStyle/>
          <a:p>
            <a:fld id="{22AA12DB-5C98-4175-BC42-62FD7D418239}" type="slidenum">
              <a:rPr lang="en-GB" smtClean="0"/>
              <a:t>7</a:t>
            </a:fld>
            <a:endParaRPr lang="en-GB"/>
          </a:p>
        </p:txBody>
      </p:sp>
    </p:spTree>
    <p:extLst>
      <p:ext uri="{BB962C8B-B14F-4D97-AF65-F5344CB8AC3E}">
        <p14:creationId xmlns:p14="http://schemas.microsoft.com/office/powerpoint/2010/main" val="69852453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penultimate stage of the Gibbs’ reflective cycle is conclusions. This is where you make conclusions on what happened. You summarize the experience in this stage.</a:t>
            </a:r>
          </a:p>
          <a:p>
            <a:endParaRPr lang="en-GB" dirty="0"/>
          </a:p>
          <a:p>
            <a:r>
              <a:rPr lang="en-GB" dirty="0"/>
              <a:t>Personally, I would summarize the experience by saying that I thoroughly enjoyed the module overall. From it’s content to the methods that were used to teach during the lectures. They were very inclusive and provided student with the required information to complete the assignments to a good standard. I left the module with an increased knowledge on the intercultural workplace as well as understanding the importance of the workplace environment and the impacts of a good workplace. If I was to make a personal objective on something that I could’ve done differently it would be to start assignments earlier so that I can receive feedback on them from the course tutor in order to help me achieve my best work. Also, I would dedicate more time towards topic-related reading in my own time. I did a lot of this when researching for the assignments and if I was to begin earlier I could gather more credible sources and pieces of text that I could compile into a text document then transfer them into the assignments. This would help to save more time when researching for assignments. </a:t>
            </a:r>
          </a:p>
          <a:p>
            <a:endParaRPr lang="en-GB" dirty="0"/>
          </a:p>
        </p:txBody>
      </p:sp>
      <p:sp>
        <p:nvSpPr>
          <p:cNvPr id="4" name="Slide Number Placeholder 3"/>
          <p:cNvSpPr>
            <a:spLocks noGrp="1"/>
          </p:cNvSpPr>
          <p:nvPr>
            <p:ph type="sldNum" sz="quarter" idx="5"/>
          </p:nvPr>
        </p:nvSpPr>
        <p:spPr/>
        <p:txBody>
          <a:bodyPr/>
          <a:lstStyle/>
          <a:p>
            <a:fld id="{22AA12DB-5C98-4175-BC42-62FD7D418239}" type="slidenum">
              <a:rPr lang="en-GB" smtClean="0"/>
              <a:t>8</a:t>
            </a:fld>
            <a:endParaRPr lang="en-GB"/>
          </a:p>
        </p:txBody>
      </p:sp>
    </p:spTree>
    <p:extLst>
      <p:ext uri="{BB962C8B-B14F-4D97-AF65-F5344CB8AC3E}">
        <p14:creationId xmlns:p14="http://schemas.microsoft.com/office/powerpoint/2010/main" val="290319972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Finally, the last stage of the reflective cycle is the action plan stage. Where do I go from my current position? What would I do differently in a similar situation in the future?</a:t>
            </a:r>
          </a:p>
          <a:p>
            <a:endParaRPr lang="en-GB" dirty="0"/>
          </a:p>
          <a:p>
            <a:r>
              <a:rPr lang="en-GB" dirty="0"/>
              <a:t>I will have many other opportunities like the one I have been presented for the module as I have another year of studies until I complete my degree. This reflective cycle has given me the tools to help improve myself for future modules. The idea to research earlier and gather references/ useful information for assignments is one which I definitely intend to take on board and will implement the tactic for future modules. Other than that change, I wouldn’t want to change anything else as I feel that I have learned a lot of valuable information from the module that I can apply to real life scenarios. </a:t>
            </a:r>
          </a:p>
          <a:p>
            <a:endParaRPr lang="en-GB" dirty="0"/>
          </a:p>
          <a:p>
            <a:r>
              <a:rPr lang="en-GB" dirty="0"/>
              <a:t>I can ensure that I will act differently next time by putting measures in place to ensure that I begin to do research earlier on within the module. I will set deadlines each week and set targets for myself to work towards the completion of research topics.</a:t>
            </a:r>
          </a:p>
        </p:txBody>
      </p:sp>
      <p:sp>
        <p:nvSpPr>
          <p:cNvPr id="4" name="Slide Number Placeholder 3"/>
          <p:cNvSpPr>
            <a:spLocks noGrp="1"/>
          </p:cNvSpPr>
          <p:nvPr>
            <p:ph type="sldNum" sz="quarter" idx="5"/>
          </p:nvPr>
        </p:nvSpPr>
        <p:spPr/>
        <p:txBody>
          <a:bodyPr/>
          <a:lstStyle/>
          <a:p>
            <a:fld id="{22AA12DB-5C98-4175-BC42-62FD7D418239}" type="slidenum">
              <a:rPr lang="en-GB" smtClean="0"/>
              <a:t>9</a:t>
            </a:fld>
            <a:endParaRPr lang="en-GB"/>
          </a:p>
        </p:txBody>
      </p:sp>
    </p:spTree>
    <p:extLst>
      <p:ext uri="{BB962C8B-B14F-4D97-AF65-F5344CB8AC3E}">
        <p14:creationId xmlns:p14="http://schemas.microsoft.com/office/powerpoint/2010/main" val="57759667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following slides are going to introduce some of the content that was covered throughout the module. Unfortunately, there isn’t enough time to cover the whole module therefore I have decided upon my favourite few topics, what I learnt and why they stood out to me.</a:t>
            </a:r>
          </a:p>
        </p:txBody>
      </p:sp>
      <p:sp>
        <p:nvSpPr>
          <p:cNvPr id="4" name="Slide Number Placeholder 3"/>
          <p:cNvSpPr>
            <a:spLocks noGrp="1"/>
          </p:cNvSpPr>
          <p:nvPr>
            <p:ph type="sldNum" sz="quarter" idx="5"/>
          </p:nvPr>
        </p:nvSpPr>
        <p:spPr/>
        <p:txBody>
          <a:bodyPr/>
          <a:lstStyle/>
          <a:p>
            <a:fld id="{22AA12DB-5C98-4175-BC42-62FD7D418239}" type="slidenum">
              <a:rPr lang="en-GB" smtClean="0"/>
              <a:t>10</a:t>
            </a:fld>
            <a:endParaRPr lang="en-GB"/>
          </a:p>
        </p:txBody>
      </p:sp>
    </p:spTree>
    <p:extLst>
      <p:ext uri="{BB962C8B-B14F-4D97-AF65-F5344CB8AC3E}">
        <p14:creationId xmlns:p14="http://schemas.microsoft.com/office/powerpoint/2010/main" val="63491029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topic intrigued me massively as I feel that the importance of building relationships absolutely anywhere but particularly in the workplace is essential.</a:t>
            </a:r>
          </a:p>
          <a:p>
            <a:endParaRPr lang="en-GB" dirty="0"/>
          </a:p>
          <a:p>
            <a:r>
              <a:rPr lang="en-GB" dirty="0"/>
              <a:t>“Friendships are essential in creating a sense of well-being and happiness” (Morrison, R. 2005) A happy workforce is much more likely to be a productive one and therefore the relationships between all employees are very important to the success of the company. </a:t>
            </a:r>
          </a:p>
          <a:p>
            <a:endParaRPr lang="en-GB" dirty="0"/>
          </a:p>
          <a:p>
            <a:r>
              <a:rPr lang="en-GB" dirty="0"/>
              <a:t>In the lecture where we discussed these topics, we had to work in small groups and discussed out answers to what we thought made a good working relationship, the benefits of them and how to develop and maintain them. A class discussion came from this as students could share their own experiences.</a:t>
            </a:r>
          </a:p>
        </p:txBody>
      </p:sp>
      <p:sp>
        <p:nvSpPr>
          <p:cNvPr id="4" name="Slide Number Placeholder 3"/>
          <p:cNvSpPr>
            <a:spLocks noGrp="1"/>
          </p:cNvSpPr>
          <p:nvPr>
            <p:ph type="sldNum" sz="quarter" idx="5"/>
          </p:nvPr>
        </p:nvSpPr>
        <p:spPr/>
        <p:txBody>
          <a:bodyPr/>
          <a:lstStyle/>
          <a:p>
            <a:fld id="{22AA12DB-5C98-4175-BC42-62FD7D418239}" type="slidenum">
              <a:rPr lang="en-GB" smtClean="0"/>
              <a:t>11</a:t>
            </a:fld>
            <a:endParaRPr lang="en-GB"/>
          </a:p>
        </p:txBody>
      </p:sp>
    </p:spTree>
    <p:extLst>
      <p:ext uri="{BB962C8B-B14F-4D97-AF65-F5344CB8AC3E}">
        <p14:creationId xmlns:p14="http://schemas.microsoft.com/office/powerpoint/2010/main" val="45814025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Another topic which interested me was the impact of internal and external environment on the human resources strategy. The topic focused on the importance of HR Planning and Strategy. Some external factors include employment patterns, whether they are higher or lower than usual. Also globalisation can require a business to have to expand if they wish to compete with their competitors as they expand their markets. </a:t>
            </a:r>
          </a:p>
          <a:p>
            <a:endParaRPr lang="en-GB" dirty="0"/>
          </a:p>
          <a:p>
            <a:r>
              <a:rPr lang="en-GB" dirty="0"/>
              <a:t>Internal influences on the HRM could be the department budget, meaning the freedom that the HRM have with regards to expenditure. Also, the company mission is the “very purpose and justification for the existence of a firm” (</a:t>
            </a:r>
            <a:r>
              <a:rPr lang="en-GB" dirty="0" err="1"/>
              <a:t>Kammar</a:t>
            </a:r>
            <a:r>
              <a:rPr lang="en-GB" dirty="0"/>
              <a:t>, S. 2019) Additionally, the organisational culture is the values and practises that are shared across all groups in a firm </a:t>
            </a:r>
            <a:r>
              <a:rPr lang="en-GB" sz="1200" kern="1200" dirty="0">
                <a:solidFill>
                  <a:schemeClr val="tx1"/>
                </a:solidFill>
                <a:effectLst/>
                <a:latin typeface="+mn-lt"/>
                <a:ea typeface="+mn-ea"/>
                <a:cs typeface="+mn-cs"/>
              </a:rPr>
              <a:t>(Kotter, J. Heskett, J. 1992).</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VUCA is an acronym first used in 1987 which describes the volatility, uncertainty, complexity and ambiguity of general conditions and situations and is a very common term in strategic management.  VUCA categorises different events and can allow a department to plan a strategy on how to react to each of the four different types of situation. </a:t>
            </a:r>
            <a:endParaRPr lang="en-GB" dirty="0"/>
          </a:p>
        </p:txBody>
      </p:sp>
      <p:sp>
        <p:nvSpPr>
          <p:cNvPr id="4" name="Slide Number Placeholder 3"/>
          <p:cNvSpPr>
            <a:spLocks noGrp="1"/>
          </p:cNvSpPr>
          <p:nvPr>
            <p:ph type="sldNum" sz="quarter" idx="5"/>
          </p:nvPr>
        </p:nvSpPr>
        <p:spPr/>
        <p:txBody>
          <a:bodyPr/>
          <a:lstStyle/>
          <a:p>
            <a:fld id="{22AA12DB-5C98-4175-BC42-62FD7D418239}" type="slidenum">
              <a:rPr lang="en-GB" smtClean="0"/>
              <a:t>12</a:t>
            </a:fld>
            <a:endParaRPr lang="en-GB"/>
          </a:p>
        </p:txBody>
      </p:sp>
    </p:spTree>
    <p:extLst>
      <p:ext uri="{BB962C8B-B14F-4D97-AF65-F5344CB8AC3E}">
        <p14:creationId xmlns:p14="http://schemas.microsoft.com/office/powerpoint/2010/main" val="146230268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It is crucial for a business to understand the position in which they are in so that they can plan accordingly to possible threats they might face.</a:t>
            </a:r>
          </a:p>
          <a:p>
            <a:endParaRPr lang="en-GB" dirty="0"/>
          </a:p>
          <a:p>
            <a:r>
              <a:rPr lang="en-GB" dirty="0"/>
              <a:t>The first of 2 frameworks which were considered is the SWOT Analysis. SWOT Analysis is a very popular and commonly used method of analysis in business, therefore it was essential to learn. The analysis method looks at the strengths and weaknesses that are internal to a business and the opportunities and threats which are external to a business, the framework allows companies to identify the forces influencing a strategy, action or initiative (Schooley, S. 2019). The method covers all factors and can allow a business to determine their position in a market and they can set targets on where to improve upon. </a:t>
            </a:r>
          </a:p>
          <a:p>
            <a:endParaRPr lang="en-GB" dirty="0"/>
          </a:p>
          <a:p>
            <a:r>
              <a:rPr lang="en-GB" dirty="0"/>
              <a:t> An equally as popular framework of analysis is the PESTLE method. The 6 key factors which are Political, Environmental, Sociological, Technological, Legal and Economical are analysed on how they influence an organisation externally, the useful insight can then allow managers to use the results from the analysis for strategic decision-making.</a:t>
            </a:r>
          </a:p>
        </p:txBody>
      </p:sp>
      <p:sp>
        <p:nvSpPr>
          <p:cNvPr id="4" name="Slide Number Placeholder 3"/>
          <p:cNvSpPr>
            <a:spLocks noGrp="1"/>
          </p:cNvSpPr>
          <p:nvPr>
            <p:ph type="sldNum" sz="quarter" idx="5"/>
          </p:nvPr>
        </p:nvSpPr>
        <p:spPr/>
        <p:txBody>
          <a:bodyPr/>
          <a:lstStyle/>
          <a:p>
            <a:fld id="{22AA12DB-5C98-4175-BC42-62FD7D418239}" type="slidenum">
              <a:rPr lang="en-GB" smtClean="0"/>
              <a:t>13</a:t>
            </a:fld>
            <a:endParaRPr lang="en-GB"/>
          </a:p>
        </p:txBody>
      </p:sp>
    </p:spTree>
    <p:extLst>
      <p:ext uri="{BB962C8B-B14F-4D97-AF65-F5344CB8AC3E}">
        <p14:creationId xmlns:p14="http://schemas.microsoft.com/office/powerpoint/2010/main" val="3287973969"/>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22AA12DB-5C98-4175-BC42-62FD7D418239}" type="slidenum">
              <a:rPr lang="en-GB" smtClean="0"/>
              <a:t>14</a:t>
            </a:fld>
            <a:endParaRPr lang="en-GB"/>
          </a:p>
        </p:txBody>
      </p:sp>
    </p:spTree>
    <p:extLst>
      <p:ext uri="{BB962C8B-B14F-4D97-AF65-F5344CB8AC3E}">
        <p14:creationId xmlns:p14="http://schemas.microsoft.com/office/powerpoint/2010/main" val="3502904167"/>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22AA12DB-5C98-4175-BC42-62FD7D418239}" type="slidenum">
              <a:rPr lang="en-GB" smtClean="0"/>
              <a:t>15</a:t>
            </a:fld>
            <a:endParaRPr lang="en-GB"/>
          </a:p>
        </p:txBody>
      </p:sp>
    </p:spTree>
    <p:extLst>
      <p:ext uri="{BB962C8B-B14F-4D97-AF65-F5344CB8AC3E}">
        <p14:creationId xmlns:p14="http://schemas.microsoft.com/office/powerpoint/2010/main" val="3154790589"/>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2AA12DB-5C98-4175-BC42-62FD7D418239}" type="slidenum">
              <a:rPr lang="en-GB" smtClean="0"/>
              <a:t>16</a:t>
            </a:fld>
            <a:endParaRPr lang="en-GB"/>
          </a:p>
        </p:txBody>
      </p:sp>
    </p:spTree>
    <p:extLst>
      <p:ext uri="{BB962C8B-B14F-4D97-AF65-F5344CB8AC3E}">
        <p14:creationId xmlns:p14="http://schemas.microsoft.com/office/powerpoint/2010/main" val="270932812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11" name="Freeform 6"/>
          <p:cNvSpPr/>
          <p:nvPr/>
        </p:nvSpPr>
        <p:spPr bwMode="auto">
          <a:xfrm>
            <a:off x="0" y="-3175"/>
            <a:ext cx="12192000" cy="5203825"/>
          </a:xfrm>
          <a:custGeom>
            <a:avLst/>
            <a:gdLst/>
            <a:ahLst/>
            <a:cxnLst/>
            <a:rect l="0" t="0" r="r" b="b"/>
            <a:pathLst>
              <a:path w="5760" h="3278">
                <a:moveTo>
                  <a:pt x="5760" y="0"/>
                </a:moveTo>
                <a:lnTo>
                  <a:pt x="0" y="0"/>
                </a:lnTo>
                <a:lnTo>
                  <a:pt x="0" y="3090"/>
                </a:lnTo>
                <a:lnTo>
                  <a:pt x="943" y="3090"/>
                </a:lnTo>
                <a:lnTo>
                  <a:pt x="1123" y="3270"/>
                </a:lnTo>
                <a:lnTo>
                  <a:pt x="1123" y="3270"/>
                </a:lnTo>
                <a:lnTo>
                  <a:pt x="1127" y="3272"/>
                </a:lnTo>
                <a:lnTo>
                  <a:pt x="1133" y="3275"/>
                </a:lnTo>
                <a:lnTo>
                  <a:pt x="1139" y="3278"/>
                </a:lnTo>
                <a:lnTo>
                  <a:pt x="1144" y="3278"/>
                </a:lnTo>
                <a:lnTo>
                  <a:pt x="1150" y="3278"/>
                </a:lnTo>
                <a:lnTo>
                  <a:pt x="1155" y="3275"/>
                </a:lnTo>
                <a:lnTo>
                  <a:pt x="1161" y="3272"/>
                </a:lnTo>
                <a:lnTo>
                  <a:pt x="1165" y="3270"/>
                </a:lnTo>
                <a:lnTo>
                  <a:pt x="1345" y="3090"/>
                </a:lnTo>
                <a:lnTo>
                  <a:pt x="5760" y="3090"/>
                </a:lnTo>
                <a:lnTo>
                  <a:pt x="5760" y="0"/>
                </a:lnTo>
                <a:close/>
              </a:path>
            </a:pathLst>
          </a:custGeom>
          <a:ln/>
          <a:effectLst/>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ctrTitle"/>
          </p:nvPr>
        </p:nvSpPr>
        <p:spPr>
          <a:xfrm>
            <a:off x="810001" y="1449147"/>
            <a:ext cx="10572000" cy="2971051"/>
          </a:xfrm>
        </p:spPr>
        <p:txBody>
          <a:bodyPr/>
          <a:lstStyle>
            <a:lvl1pPr>
              <a:defRPr sz="5400"/>
            </a:lvl1pPr>
          </a:lstStyle>
          <a:p>
            <a:r>
              <a:rPr lang="en-US"/>
              <a:t>Click to edit Master title style</a:t>
            </a:r>
            <a:endParaRPr lang="en-US" dirty="0"/>
          </a:p>
        </p:txBody>
      </p:sp>
      <p:sp>
        <p:nvSpPr>
          <p:cNvPr id="3" name="Subtitle 2"/>
          <p:cNvSpPr>
            <a:spLocks noGrp="1"/>
          </p:cNvSpPr>
          <p:nvPr>
            <p:ph type="subTitle" idx="1"/>
          </p:nvPr>
        </p:nvSpPr>
        <p:spPr>
          <a:xfrm>
            <a:off x="810001" y="5280847"/>
            <a:ext cx="10572000" cy="434974"/>
          </a:xfrm>
        </p:spPr>
        <p:txBody>
          <a:bodyPr anchor="t"/>
          <a:lstStyle>
            <a:lvl1pPr marL="0" indent="0" algn="l">
              <a:buNone/>
              <a:defRPr>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C07E2D52-3EEC-4C35-87C9-9CDD23B64D2B}" type="datetimeFigureOut">
              <a:rPr lang="en-GB" smtClean="0"/>
              <a:t>26/04/2020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F1D786D-E434-462B-8D42-1577FF7F2975}" type="slidenum">
              <a:rPr lang="en-GB" smtClean="0"/>
              <a:t>‹#›</a:t>
            </a:fld>
            <a:endParaRPr lang="en-GB"/>
          </a:p>
        </p:txBody>
      </p:sp>
    </p:spTree>
    <p:extLst>
      <p:ext uri="{BB962C8B-B14F-4D97-AF65-F5344CB8AC3E}">
        <p14:creationId xmlns:p14="http://schemas.microsoft.com/office/powerpoint/2010/main" val="270939688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11"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810000" y="447188"/>
            <a:ext cx="10571998" cy="970450"/>
          </a:xfrm>
        </p:spPr>
        <p:txBody>
          <a:bodyPr/>
          <a:lstStyle/>
          <a:p>
            <a:r>
              <a:rPr lang="en-US"/>
              <a:t>Click to edit Master title style</a:t>
            </a:r>
            <a:endParaRPr lang="en-US" dirty="0"/>
          </a:p>
        </p:txBody>
      </p:sp>
      <p:sp>
        <p:nvSpPr>
          <p:cNvPr id="3" name="Content Placeholder 2"/>
          <p:cNvSpPr>
            <a:spLocks noGrp="1"/>
          </p:cNvSpPr>
          <p:nvPr>
            <p:ph idx="1"/>
          </p:nvPr>
        </p:nvSpPr>
        <p:spPr>
          <a:xfrm>
            <a:off x="818712" y="2222287"/>
            <a:ext cx="10554574" cy="363651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07E2D52-3EEC-4C35-87C9-9CDD23B64D2B}" type="datetimeFigureOut">
              <a:rPr lang="en-GB" smtClean="0"/>
              <a:t>26/04/2020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F1D786D-E434-462B-8D42-1577FF7F2975}" type="slidenum">
              <a:rPr lang="en-GB" smtClean="0"/>
              <a:t>‹#›</a:t>
            </a:fld>
            <a:endParaRPr lang="en-GB"/>
          </a:p>
        </p:txBody>
      </p:sp>
    </p:spTree>
    <p:extLst>
      <p:ext uri="{BB962C8B-B14F-4D97-AF65-F5344CB8AC3E}">
        <p14:creationId xmlns:p14="http://schemas.microsoft.com/office/powerpoint/2010/main" val="380038345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10" name="Freeform 7"/>
          <p:cNvSpPr/>
          <p:nvPr/>
        </p:nvSpPr>
        <p:spPr bwMode="auto">
          <a:xfrm>
            <a:off x="0" y="1"/>
            <a:ext cx="12192000" cy="5203825"/>
          </a:xfrm>
          <a:custGeom>
            <a:avLst/>
            <a:gdLst/>
            <a:ahLst/>
            <a:cxnLst/>
            <a:rect l="0" t="0" r="r" b="b"/>
            <a:pathLst>
              <a:path w="5760" h="3278">
                <a:moveTo>
                  <a:pt x="0" y="0"/>
                </a:moveTo>
                <a:lnTo>
                  <a:pt x="5760" y="0"/>
                </a:lnTo>
                <a:lnTo>
                  <a:pt x="5760" y="3090"/>
                </a:lnTo>
                <a:lnTo>
                  <a:pt x="4817" y="3090"/>
                </a:lnTo>
                <a:lnTo>
                  <a:pt x="4637" y="3270"/>
                </a:lnTo>
                <a:lnTo>
                  <a:pt x="4637" y="3270"/>
                </a:lnTo>
                <a:lnTo>
                  <a:pt x="4633" y="3272"/>
                </a:lnTo>
                <a:lnTo>
                  <a:pt x="4627" y="3275"/>
                </a:lnTo>
                <a:lnTo>
                  <a:pt x="4621" y="3278"/>
                </a:lnTo>
                <a:lnTo>
                  <a:pt x="4616" y="3278"/>
                </a:lnTo>
                <a:lnTo>
                  <a:pt x="4610" y="3278"/>
                </a:lnTo>
                <a:lnTo>
                  <a:pt x="4605" y="3275"/>
                </a:lnTo>
                <a:lnTo>
                  <a:pt x="4599" y="3272"/>
                </a:lnTo>
                <a:lnTo>
                  <a:pt x="4595" y="3270"/>
                </a:lnTo>
                <a:lnTo>
                  <a:pt x="4415" y="3090"/>
                </a:lnTo>
                <a:lnTo>
                  <a:pt x="0" y="3090"/>
                </a:lnTo>
                <a:lnTo>
                  <a:pt x="0" y="0"/>
                </a:lnTo>
                <a:lnTo>
                  <a:pt x="0" y="0"/>
                </a:lnTo>
                <a:close/>
              </a:path>
            </a:pathLst>
          </a:custGeom>
          <a:ln>
            <a:headEnd/>
            <a:tailEnd/>
          </a:ln>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810000" y="2951396"/>
            <a:ext cx="10561418" cy="1468800"/>
          </a:xfrm>
        </p:spPr>
        <p:txBody>
          <a:bodyPr anchor="b"/>
          <a:lstStyle>
            <a:lvl1pPr algn="r">
              <a:defRPr sz="4800" b="1" cap="none"/>
            </a:lvl1pPr>
          </a:lstStyle>
          <a:p>
            <a:r>
              <a:rPr lang="en-US"/>
              <a:t>Click to edit Master title style</a:t>
            </a:r>
            <a:endParaRPr lang="en-US" dirty="0"/>
          </a:p>
        </p:txBody>
      </p:sp>
      <p:sp>
        <p:nvSpPr>
          <p:cNvPr id="3" name="Text Placeholder 2"/>
          <p:cNvSpPr>
            <a:spLocks noGrp="1"/>
          </p:cNvSpPr>
          <p:nvPr>
            <p:ph type="body" idx="1"/>
          </p:nvPr>
        </p:nvSpPr>
        <p:spPr>
          <a:xfrm>
            <a:off x="810000" y="5281201"/>
            <a:ext cx="10561418" cy="433955"/>
          </a:xfrm>
        </p:spPr>
        <p:txBody>
          <a:bodyPr anchor="t">
            <a:noAutofit/>
          </a:bodyPr>
          <a:lstStyle>
            <a:lvl1pPr marL="0" indent="0" algn="r">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07E2D52-3EEC-4C35-87C9-9CDD23B64D2B}" type="datetimeFigureOut">
              <a:rPr lang="en-GB" smtClean="0"/>
              <a:t>26/04/2020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F1D786D-E434-462B-8D42-1577FF7F2975}" type="slidenum">
              <a:rPr lang="en-GB" smtClean="0"/>
              <a:t>‹#›</a:t>
            </a:fld>
            <a:endParaRPr lang="en-GB"/>
          </a:p>
        </p:txBody>
      </p:sp>
    </p:spTree>
    <p:extLst>
      <p:ext uri="{BB962C8B-B14F-4D97-AF65-F5344CB8AC3E}">
        <p14:creationId xmlns:p14="http://schemas.microsoft.com/office/powerpoint/2010/main" val="384798143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18712" y="2222287"/>
            <a:ext cx="5185873" cy="3638763"/>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87415" y="2222287"/>
            <a:ext cx="5194583" cy="3638764"/>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C07E2D52-3EEC-4C35-87C9-9CDD23B64D2B}" type="datetimeFigureOut">
              <a:rPr lang="en-GB" smtClean="0"/>
              <a:t>26/04/2020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F1D786D-E434-462B-8D42-1577FF7F2975}" type="slidenum">
              <a:rPr lang="en-GB" smtClean="0"/>
              <a:t>‹#›</a:t>
            </a:fld>
            <a:endParaRPr lang="en-GB"/>
          </a:p>
        </p:txBody>
      </p:sp>
    </p:spTree>
    <p:extLst>
      <p:ext uri="{BB962C8B-B14F-4D97-AF65-F5344CB8AC3E}">
        <p14:creationId xmlns:p14="http://schemas.microsoft.com/office/powerpoint/2010/main" val="87626081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814728" y="2174875"/>
            <a:ext cx="5189857" cy="576262"/>
          </a:xfrm>
        </p:spPr>
        <p:txBody>
          <a:bodyPr anchor="b">
            <a:noAutofit/>
          </a:bodyPr>
          <a:lstStyle>
            <a:lvl1pPr marL="0" indent="0" algn="ctr">
              <a:buNone/>
              <a:defRPr sz="20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14729" y="2751138"/>
            <a:ext cx="5189856" cy="3109913"/>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87415" y="2174875"/>
            <a:ext cx="5194583" cy="576262"/>
          </a:xfrm>
        </p:spPr>
        <p:txBody>
          <a:bodyPr anchor="b">
            <a:noAutofit/>
          </a:bodyPr>
          <a:lstStyle>
            <a:lvl1pPr marL="0" indent="0" algn="ctr">
              <a:buNone/>
              <a:defRPr sz="20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87415" y="2751138"/>
            <a:ext cx="5194583" cy="3109913"/>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C07E2D52-3EEC-4C35-87C9-9CDD23B64D2B}" type="datetimeFigureOut">
              <a:rPr lang="en-GB" smtClean="0"/>
              <a:t>26/04/2020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FF1D786D-E434-462B-8D42-1577FF7F2975}" type="slidenum">
              <a:rPr lang="en-GB" smtClean="0"/>
              <a:t>‹#›</a:t>
            </a:fld>
            <a:endParaRPr lang="en-GB"/>
          </a:p>
        </p:txBody>
      </p:sp>
    </p:spTree>
    <p:extLst>
      <p:ext uri="{BB962C8B-B14F-4D97-AF65-F5344CB8AC3E}">
        <p14:creationId xmlns:p14="http://schemas.microsoft.com/office/powerpoint/2010/main" val="149817266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C07E2D52-3EEC-4C35-87C9-9CDD23B64D2B}" type="datetimeFigureOut">
              <a:rPr lang="en-GB" smtClean="0"/>
              <a:t>26/04/2020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FF1D786D-E434-462B-8D42-1577FF7F2975}" type="slidenum">
              <a:rPr lang="en-GB" smtClean="0"/>
              <a:t>‹#›</a:t>
            </a:fld>
            <a:endParaRPr lang="en-GB"/>
          </a:p>
        </p:txBody>
      </p:sp>
    </p:spTree>
    <p:extLst>
      <p:ext uri="{BB962C8B-B14F-4D97-AF65-F5344CB8AC3E}">
        <p14:creationId xmlns:p14="http://schemas.microsoft.com/office/powerpoint/2010/main" val="392320489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07E2D52-3EEC-4C35-87C9-9CDD23B64D2B}" type="datetimeFigureOut">
              <a:rPr lang="en-GB" smtClean="0"/>
              <a:t>26/04/2020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FF1D786D-E434-462B-8D42-1577FF7F2975}" type="slidenum">
              <a:rPr lang="en-GB" smtClean="0"/>
              <a:t>‹#›</a:t>
            </a:fld>
            <a:endParaRPr lang="en-GB"/>
          </a:p>
        </p:txBody>
      </p:sp>
    </p:spTree>
    <p:extLst>
      <p:ext uri="{BB962C8B-B14F-4D97-AF65-F5344CB8AC3E}">
        <p14:creationId xmlns:p14="http://schemas.microsoft.com/office/powerpoint/2010/main" val="411648943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12" name="Freeform 6"/>
          <p:cNvSpPr>
            <a:spLocks noChangeAspect="1"/>
          </p:cNvSpPr>
          <p:nvPr/>
        </p:nvSpPr>
        <p:spPr bwMode="auto">
          <a:xfrm>
            <a:off x="1073151" y="446087"/>
            <a:ext cx="3547533" cy="1814651"/>
          </a:xfrm>
          <a:custGeom>
            <a:avLst/>
            <a:gdLst/>
            <a:ahLst/>
            <a:cxnLst/>
            <a:rect l="0" t="0" r="r" b="b"/>
            <a:pathLst>
              <a:path w="3384" h="2308">
                <a:moveTo>
                  <a:pt x="3340" y="0"/>
                </a:moveTo>
                <a:lnTo>
                  <a:pt x="44" y="0"/>
                </a:lnTo>
                <a:lnTo>
                  <a:pt x="44" y="0"/>
                </a:lnTo>
                <a:lnTo>
                  <a:pt x="34" y="0"/>
                </a:lnTo>
                <a:lnTo>
                  <a:pt x="26" y="4"/>
                </a:lnTo>
                <a:lnTo>
                  <a:pt x="20" y="8"/>
                </a:lnTo>
                <a:lnTo>
                  <a:pt x="12" y="12"/>
                </a:lnTo>
                <a:lnTo>
                  <a:pt x="8" y="20"/>
                </a:lnTo>
                <a:lnTo>
                  <a:pt x="4" y="26"/>
                </a:lnTo>
                <a:lnTo>
                  <a:pt x="0" y="34"/>
                </a:lnTo>
                <a:lnTo>
                  <a:pt x="0" y="44"/>
                </a:lnTo>
                <a:lnTo>
                  <a:pt x="0" y="2076"/>
                </a:lnTo>
                <a:lnTo>
                  <a:pt x="0" y="2076"/>
                </a:lnTo>
                <a:lnTo>
                  <a:pt x="0" y="2086"/>
                </a:lnTo>
                <a:lnTo>
                  <a:pt x="4" y="2094"/>
                </a:lnTo>
                <a:lnTo>
                  <a:pt x="8" y="2100"/>
                </a:lnTo>
                <a:lnTo>
                  <a:pt x="12" y="2108"/>
                </a:lnTo>
                <a:lnTo>
                  <a:pt x="20" y="2112"/>
                </a:lnTo>
                <a:lnTo>
                  <a:pt x="26" y="2116"/>
                </a:lnTo>
                <a:lnTo>
                  <a:pt x="34" y="2120"/>
                </a:lnTo>
                <a:lnTo>
                  <a:pt x="44" y="2120"/>
                </a:lnTo>
                <a:lnTo>
                  <a:pt x="474" y="2120"/>
                </a:lnTo>
                <a:lnTo>
                  <a:pt x="650" y="2296"/>
                </a:lnTo>
                <a:lnTo>
                  <a:pt x="650" y="2296"/>
                </a:lnTo>
                <a:lnTo>
                  <a:pt x="656" y="2300"/>
                </a:lnTo>
                <a:lnTo>
                  <a:pt x="664" y="2304"/>
                </a:lnTo>
                <a:lnTo>
                  <a:pt x="672" y="2308"/>
                </a:lnTo>
                <a:lnTo>
                  <a:pt x="680" y="2308"/>
                </a:lnTo>
                <a:lnTo>
                  <a:pt x="688" y="2308"/>
                </a:lnTo>
                <a:lnTo>
                  <a:pt x="696" y="2304"/>
                </a:lnTo>
                <a:lnTo>
                  <a:pt x="704" y="2300"/>
                </a:lnTo>
                <a:lnTo>
                  <a:pt x="710" y="2296"/>
                </a:lnTo>
                <a:lnTo>
                  <a:pt x="886" y="2120"/>
                </a:lnTo>
                <a:lnTo>
                  <a:pt x="3340" y="2120"/>
                </a:lnTo>
                <a:lnTo>
                  <a:pt x="3340" y="2120"/>
                </a:lnTo>
                <a:lnTo>
                  <a:pt x="3350" y="2120"/>
                </a:lnTo>
                <a:lnTo>
                  <a:pt x="3358" y="2116"/>
                </a:lnTo>
                <a:lnTo>
                  <a:pt x="3364" y="2112"/>
                </a:lnTo>
                <a:lnTo>
                  <a:pt x="3372" y="2108"/>
                </a:lnTo>
                <a:lnTo>
                  <a:pt x="3376" y="2100"/>
                </a:lnTo>
                <a:lnTo>
                  <a:pt x="3380" y="2094"/>
                </a:lnTo>
                <a:lnTo>
                  <a:pt x="3384" y="2086"/>
                </a:lnTo>
                <a:lnTo>
                  <a:pt x="3384" y="2076"/>
                </a:lnTo>
                <a:lnTo>
                  <a:pt x="3384" y="44"/>
                </a:lnTo>
                <a:lnTo>
                  <a:pt x="3384" y="44"/>
                </a:lnTo>
                <a:lnTo>
                  <a:pt x="3384" y="34"/>
                </a:lnTo>
                <a:lnTo>
                  <a:pt x="3380" y="26"/>
                </a:lnTo>
                <a:lnTo>
                  <a:pt x="3376" y="20"/>
                </a:lnTo>
                <a:lnTo>
                  <a:pt x="3372" y="12"/>
                </a:lnTo>
                <a:lnTo>
                  <a:pt x="3364" y="8"/>
                </a:lnTo>
                <a:lnTo>
                  <a:pt x="3358" y="4"/>
                </a:lnTo>
                <a:lnTo>
                  <a:pt x="3350" y="0"/>
                </a:lnTo>
                <a:lnTo>
                  <a:pt x="3340" y="0"/>
                </a:lnTo>
                <a:lnTo>
                  <a:pt x="3340" y="0"/>
                </a:lnTo>
                <a:close/>
              </a:path>
            </a:pathLst>
          </a:custGeom>
          <a:ln/>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1073151" y="446088"/>
            <a:ext cx="3547533" cy="1618396"/>
          </a:xfrm>
        </p:spPr>
        <p:txBody>
          <a:bodyPr anchor="b"/>
          <a:lstStyle>
            <a:lvl1pPr algn="l">
              <a:defRPr sz="2000" b="1"/>
            </a:lvl1pPr>
          </a:lstStyle>
          <a:p>
            <a:r>
              <a:rPr lang="en-US"/>
              <a:t>Click to edit Master title style</a:t>
            </a:r>
            <a:endParaRPr lang="en-US" dirty="0"/>
          </a:p>
        </p:txBody>
      </p:sp>
      <p:sp>
        <p:nvSpPr>
          <p:cNvPr id="3" name="Content Placeholder 2"/>
          <p:cNvSpPr>
            <a:spLocks noGrp="1"/>
          </p:cNvSpPr>
          <p:nvPr>
            <p:ph idx="1"/>
          </p:nvPr>
        </p:nvSpPr>
        <p:spPr>
          <a:xfrm>
            <a:off x="4855633" y="446088"/>
            <a:ext cx="6252633" cy="5414963"/>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073151" y="2260738"/>
            <a:ext cx="3547533" cy="360031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C07E2D52-3EEC-4C35-87C9-9CDD23B64D2B}" type="datetimeFigureOut">
              <a:rPr lang="en-GB" smtClean="0"/>
              <a:t>26/04/2020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F1D786D-E434-462B-8D42-1577FF7F2975}" type="slidenum">
              <a:rPr lang="en-GB" smtClean="0"/>
              <a:t>‹#›</a:t>
            </a:fld>
            <a:endParaRPr lang="en-GB"/>
          </a:p>
        </p:txBody>
      </p:sp>
    </p:spTree>
    <p:extLst>
      <p:ext uri="{BB962C8B-B14F-4D97-AF65-F5344CB8AC3E}">
        <p14:creationId xmlns:p14="http://schemas.microsoft.com/office/powerpoint/2010/main" val="139839405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14728" y="727522"/>
            <a:ext cx="4852988" cy="1617163"/>
          </a:xfrm>
        </p:spPr>
        <p:txBody>
          <a:bodyPr anchor="b">
            <a:normAutofit/>
          </a:bodyPr>
          <a:lstStyle>
            <a:lvl1pPr algn="l">
              <a:defRPr sz="2400" b="0"/>
            </a:lvl1pPr>
          </a:lstStyle>
          <a:p>
            <a:r>
              <a:rPr lang="en-US"/>
              <a:t>Click to edit Master title style</a:t>
            </a:r>
            <a:endParaRPr lang="en-US" dirty="0"/>
          </a:p>
        </p:txBody>
      </p:sp>
      <p:sp>
        <p:nvSpPr>
          <p:cNvPr id="9" name="Picture Placeholder 11"/>
          <p:cNvSpPr>
            <a:spLocks noGrp="1" noChangeAspect="1"/>
          </p:cNvSpPr>
          <p:nvPr>
            <p:ph type="pic" sz="quarter" idx="13"/>
          </p:nvPr>
        </p:nvSpPr>
        <p:spPr bwMode="auto">
          <a:xfrm>
            <a:off x="6098117" y="0"/>
            <a:ext cx="6093883" cy="6858000"/>
          </a:xfrm>
          <a:custGeom>
            <a:avLst/>
            <a:gdLst/>
            <a:ahLst/>
            <a:cxnLst/>
            <a:rect l="0" t="0" r="r" b="b"/>
            <a:pathLst>
              <a:path w="2879" h="4320">
                <a:moveTo>
                  <a:pt x="183" y="0"/>
                </a:moveTo>
                <a:lnTo>
                  <a:pt x="183" y="1197"/>
                </a:lnTo>
                <a:lnTo>
                  <a:pt x="8" y="1372"/>
                </a:lnTo>
                <a:lnTo>
                  <a:pt x="8" y="1372"/>
                </a:lnTo>
                <a:lnTo>
                  <a:pt x="6" y="1376"/>
                </a:lnTo>
                <a:lnTo>
                  <a:pt x="3" y="1382"/>
                </a:lnTo>
                <a:lnTo>
                  <a:pt x="0" y="1387"/>
                </a:lnTo>
                <a:lnTo>
                  <a:pt x="0" y="1393"/>
                </a:lnTo>
                <a:lnTo>
                  <a:pt x="0" y="1399"/>
                </a:lnTo>
                <a:lnTo>
                  <a:pt x="3" y="1404"/>
                </a:lnTo>
                <a:lnTo>
                  <a:pt x="6" y="1410"/>
                </a:lnTo>
                <a:lnTo>
                  <a:pt x="8" y="1414"/>
                </a:lnTo>
                <a:lnTo>
                  <a:pt x="183" y="1589"/>
                </a:lnTo>
                <a:lnTo>
                  <a:pt x="183" y="4320"/>
                </a:lnTo>
                <a:lnTo>
                  <a:pt x="2879" y="4320"/>
                </a:lnTo>
                <a:lnTo>
                  <a:pt x="2879" y="0"/>
                </a:lnTo>
                <a:lnTo>
                  <a:pt x="183" y="0"/>
                </a:lnTo>
                <a:close/>
              </a:path>
            </a:pathLst>
          </a:custGeom>
          <a:noFill/>
          <a:ln w="9525">
            <a:solidFill>
              <a:schemeClr val="tx2"/>
            </a:solidFill>
            <a:round/>
            <a:headEnd/>
            <a:tailEnd/>
          </a:ln>
          <a:effectLst/>
        </p:spPr>
        <p:txBody>
          <a:bodyPr wrap="square" numCol="1" anchor="t" anchorCtr="0" compatLnSpc="1">
            <a:prstTxWarp prst="textNoShape">
              <a:avLst/>
            </a:prstTxWarp>
            <a:normAutofit/>
          </a:bodyPr>
          <a:lstStyle>
            <a:lvl1pPr algn="ctr">
              <a:buFontTx/>
              <a:buNone/>
              <a:defRPr sz="1400"/>
            </a:lvl1pPr>
          </a:lstStyle>
          <a:p>
            <a:r>
              <a:rPr lang="en-US"/>
              <a:t>Click icon to add picture</a:t>
            </a:r>
            <a:endParaRPr lang="en-US" dirty="0"/>
          </a:p>
        </p:txBody>
      </p:sp>
      <p:sp>
        <p:nvSpPr>
          <p:cNvPr id="4" name="Text Placeholder 3"/>
          <p:cNvSpPr>
            <a:spLocks noGrp="1"/>
          </p:cNvSpPr>
          <p:nvPr>
            <p:ph type="body" sz="half" idx="2"/>
          </p:nvPr>
        </p:nvSpPr>
        <p:spPr>
          <a:xfrm>
            <a:off x="814728" y="2344684"/>
            <a:ext cx="4852988" cy="3516365"/>
          </a:xfrm>
        </p:spPr>
        <p:txBody>
          <a:bodyPr anchor="t">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a:xfrm>
            <a:off x="3885810" y="6041362"/>
            <a:ext cx="976879" cy="365125"/>
          </a:xfrm>
        </p:spPr>
        <p:txBody>
          <a:bodyPr/>
          <a:lstStyle/>
          <a:p>
            <a:fld id="{C07E2D52-3EEC-4C35-87C9-9CDD23B64D2B}" type="datetimeFigureOut">
              <a:rPr lang="en-GB" smtClean="0"/>
              <a:t>26/04/2020</a:t>
            </a:fld>
            <a:endParaRPr lang="en-GB"/>
          </a:p>
        </p:txBody>
      </p:sp>
      <p:sp>
        <p:nvSpPr>
          <p:cNvPr id="6" name="Footer Placeholder 5"/>
          <p:cNvSpPr>
            <a:spLocks noGrp="1"/>
          </p:cNvSpPr>
          <p:nvPr>
            <p:ph type="ftr" sz="quarter" idx="11"/>
          </p:nvPr>
        </p:nvSpPr>
        <p:spPr>
          <a:xfrm>
            <a:off x="590396" y="6041362"/>
            <a:ext cx="3295413" cy="365125"/>
          </a:xfrm>
        </p:spPr>
        <p:txBody>
          <a:bodyPr/>
          <a:lstStyle/>
          <a:p>
            <a:endParaRPr lang="en-GB"/>
          </a:p>
        </p:txBody>
      </p:sp>
      <p:sp>
        <p:nvSpPr>
          <p:cNvPr id="7" name="Slide Number Placeholder 6"/>
          <p:cNvSpPr>
            <a:spLocks noGrp="1"/>
          </p:cNvSpPr>
          <p:nvPr>
            <p:ph type="sldNum" sz="quarter" idx="12"/>
          </p:nvPr>
        </p:nvSpPr>
        <p:spPr>
          <a:xfrm>
            <a:off x="4862689" y="5915888"/>
            <a:ext cx="1062155" cy="490599"/>
          </a:xfrm>
        </p:spPr>
        <p:txBody>
          <a:bodyPr/>
          <a:lstStyle/>
          <a:p>
            <a:fld id="{FF1D786D-E434-462B-8D42-1577FF7F2975}" type="slidenum">
              <a:rPr lang="en-GB" smtClean="0"/>
              <a:t>‹#›</a:t>
            </a:fld>
            <a:endParaRPr lang="en-GB"/>
          </a:p>
        </p:txBody>
      </p:sp>
    </p:spTree>
    <p:extLst>
      <p:ext uri="{BB962C8B-B14F-4D97-AF65-F5344CB8AC3E}">
        <p14:creationId xmlns:p14="http://schemas.microsoft.com/office/powerpoint/2010/main" val="407067185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10000" y="4800600"/>
            <a:ext cx="10561418" cy="566738"/>
          </a:xfrm>
        </p:spPr>
        <p:txBody>
          <a:bodyPr anchor="b">
            <a:normAutofit/>
          </a:bodyPr>
          <a:lstStyle>
            <a:lvl1pPr algn="l">
              <a:defRPr sz="2400" b="0"/>
            </a:lvl1pPr>
          </a:lstStyle>
          <a:p>
            <a:r>
              <a:rPr lang="en-US"/>
              <a:t>Click to edit Master title style</a:t>
            </a:r>
            <a:endParaRPr lang="en-US" dirty="0"/>
          </a:p>
        </p:txBody>
      </p:sp>
      <p:sp>
        <p:nvSpPr>
          <p:cNvPr id="15" name="Picture Placeholder 14"/>
          <p:cNvSpPr>
            <a:spLocks noGrp="1" noChangeAspect="1"/>
          </p:cNvSpPr>
          <p:nvPr>
            <p:ph type="pic" sz="quarter" idx="13"/>
          </p:nvPr>
        </p:nvSpPr>
        <p:spPr bwMode="auto">
          <a:xfrm>
            <a:off x="0" y="0"/>
            <a:ext cx="12192000" cy="4800600"/>
          </a:xfrm>
          <a:custGeom>
            <a:avLst/>
            <a:gdLst/>
            <a:ahLst/>
            <a:cxnLst/>
            <a:rect l="0" t="0" r="r" b="b"/>
            <a:pathLst>
              <a:path w="5760" h="3289">
                <a:moveTo>
                  <a:pt x="5760" y="0"/>
                </a:moveTo>
                <a:lnTo>
                  <a:pt x="0" y="0"/>
                </a:lnTo>
                <a:lnTo>
                  <a:pt x="0" y="3100"/>
                </a:lnTo>
                <a:lnTo>
                  <a:pt x="943" y="3100"/>
                </a:lnTo>
                <a:lnTo>
                  <a:pt x="1123" y="3281"/>
                </a:lnTo>
                <a:lnTo>
                  <a:pt x="1123" y="3281"/>
                </a:lnTo>
                <a:lnTo>
                  <a:pt x="1127" y="3283"/>
                </a:lnTo>
                <a:lnTo>
                  <a:pt x="1133" y="3286"/>
                </a:lnTo>
                <a:lnTo>
                  <a:pt x="1139" y="3289"/>
                </a:lnTo>
                <a:lnTo>
                  <a:pt x="1144" y="3289"/>
                </a:lnTo>
                <a:lnTo>
                  <a:pt x="1150" y="3289"/>
                </a:lnTo>
                <a:lnTo>
                  <a:pt x="1155" y="3286"/>
                </a:lnTo>
                <a:lnTo>
                  <a:pt x="1161" y="3283"/>
                </a:lnTo>
                <a:lnTo>
                  <a:pt x="1165" y="3281"/>
                </a:lnTo>
                <a:lnTo>
                  <a:pt x="1345" y="3100"/>
                </a:lnTo>
                <a:lnTo>
                  <a:pt x="5760" y="3100"/>
                </a:lnTo>
                <a:lnTo>
                  <a:pt x="5760" y="0"/>
                </a:lnTo>
                <a:close/>
              </a:path>
            </a:pathLst>
          </a:custGeom>
          <a:noFill/>
          <a:ln>
            <a:solidFill>
              <a:schemeClr val="tx2"/>
            </a:solidFill>
          </a:ln>
        </p:spPr>
        <p:style>
          <a:lnRef idx="1">
            <a:schemeClr val="accent1"/>
          </a:lnRef>
          <a:fillRef idx="3">
            <a:schemeClr val="accent1"/>
          </a:fillRef>
          <a:effectRef idx="2">
            <a:schemeClr val="accent1"/>
          </a:effectRef>
          <a:fontRef idx="minor">
            <a:schemeClr val="lt1"/>
          </a:fontRef>
        </p:style>
        <p:txBody>
          <a:bodyPr wrap="square" numCol="1" anchor="t" anchorCtr="0" compatLnSpc="1">
            <a:prstTxWarp prst="textNoShape">
              <a:avLst/>
            </a:prstTxWarp>
            <a:normAutofit/>
          </a:bodyPr>
          <a:lstStyle>
            <a:lvl1pPr marL="0" indent="0" algn="ctr">
              <a:buFontTx/>
              <a:buNone/>
              <a:defRPr sz="1600"/>
            </a:lvl1pPr>
          </a:lstStyle>
          <a:p>
            <a:r>
              <a:rPr lang="en-US"/>
              <a:t>Click icon to add picture</a:t>
            </a:r>
            <a:endParaRPr lang="en-US" dirty="0"/>
          </a:p>
        </p:txBody>
      </p:sp>
      <p:sp>
        <p:nvSpPr>
          <p:cNvPr id="4" name="Text Placeholder 3"/>
          <p:cNvSpPr>
            <a:spLocks noGrp="1"/>
          </p:cNvSpPr>
          <p:nvPr>
            <p:ph type="body" sz="half" idx="2"/>
          </p:nvPr>
        </p:nvSpPr>
        <p:spPr>
          <a:xfrm>
            <a:off x="810000" y="5367338"/>
            <a:ext cx="10561418"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C07E2D52-3EEC-4C35-87C9-9CDD23B64D2B}" type="datetimeFigureOut">
              <a:rPr lang="en-GB" smtClean="0"/>
              <a:t>26/04/2020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F1D786D-E434-462B-8D42-1577FF7F2975}" type="slidenum">
              <a:rPr lang="en-GB" smtClean="0"/>
              <a:t>‹#›</a:t>
            </a:fld>
            <a:endParaRPr lang="en-GB"/>
          </a:p>
        </p:txBody>
      </p:sp>
    </p:spTree>
    <p:extLst>
      <p:ext uri="{BB962C8B-B14F-4D97-AF65-F5344CB8AC3E}">
        <p14:creationId xmlns:p14="http://schemas.microsoft.com/office/powerpoint/2010/main" val="321852484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8" name="Freeform 6"/>
          <p:cNvSpPr>
            <a:spLocks noChangeAspect="1"/>
          </p:cNvSpPr>
          <p:nvPr/>
        </p:nvSpPr>
        <p:spPr bwMode="auto">
          <a:xfrm>
            <a:off x="631697" y="1081456"/>
            <a:ext cx="6332416" cy="3239188"/>
          </a:xfrm>
          <a:custGeom>
            <a:avLst/>
            <a:gdLst/>
            <a:ahLst/>
            <a:cxnLst/>
            <a:rect l="0" t="0" r="r" b="b"/>
            <a:pathLst>
              <a:path w="3384" h="2308">
                <a:moveTo>
                  <a:pt x="3340" y="0"/>
                </a:moveTo>
                <a:lnTo>
                  <a:pt x="44" y="0"/>
                </a:lnTo>
                <a:lnTo>
                  <a:pt x="44" y="0"/>
                </a:lnTo>
                <a:lnTo>
                  <a:pt x="34" y="0"/>
                </a:lnTo>
                <a:lnTo>
                  <a:pt x="26" y="4"/>
                </a:lnTo>
                <a:lnTo>
                  <a:pt x="20" y="8"/>
                </a:lnTo>
                <a:lnTo>
                  <a:pt x="12" y="12"/>
                </a:lnTo>
                <a:lnTo>
                  <a:pt x="8" y="20"/>
                </a:lnTo>
                <a:lnTo>
                  <a:pt x="4" y="26"/>
                </a:lnTo>
                <a:lnTo>
                  <a:pt x="0" y="34"/>
                </a:lnTo>
                <a:lnTo>
                  <a:pt x="0" y="44"/>
                </a:lnTo>
                <a:lnTo>
                  <a:pt x="0" y="2076"/>
                </a:lnTo>
                <a:lnTo>
                  <a:pt x="0" y="2076"/>
                </a:lnTo>
                <a:lnTo>
                  <a:pt x="0" y="2086"/>
                </a:lnTo>
                <a:lnTo>
                  <a:pt x="4" y="2094"/>
                </a:lnTo>
                <a:lnTo>
                  <a:pt x="8" y="2100"/>
                </a:lnTo>
                <a:lnTo>
                  <a:pt x="12" y="2108"/>
                </a:lnTo>
                <a:lnTo>
                  <a:pt x="20" y="2112"/>
                </a:lnTo>
                <a:lnTo>
                  <a:pt x="26" y="2116"/>
                </a:lnTo>
                <a:lnTo>
                  <a:pt x="34" y="2120"/>
                </a:lnTo>
                <a:lnTo>
                  <a:pt x="44" y="2120"/>
                </a:lnTo>
                <a:lnTo>
                  <a:pt x="474" y="2120"/>
                </a:lnTo>
                <a:lnTo>
                  <a:pt x="650" y="2296"/>
                </a:lnTo>
                <a:lnTo>
                  <a:pt x="650" y="2296"/>
                </a:lnTo>
                <a:lnTo>
                  <a:pt x="656" y="2300"/>
                </a:lnTo>
                <a:lnTo>
                  <a:pt x="664" y="2304"/>
                </a:lnTo>
                <a:lnTo>
                  <a:pt x="672" y="2308"/>
                </a:lnTo>
                <a:lnTo>
                  <a:pt x="680" y="2308"/>
                </a:lnTo>
                <a:lnTo>
                  <a:pt x="688" y="2308"/>
                </a:lnTo>
                <a:lnTo>
                  <a:pt x="696" y="2304"/>
                </a:lnTo>
                <a:lnTo>
                  <a:pt x="704" y="2300"/>
                </a:lnTo>
                <a:lnTo>
                  <a:pt x="710" y="2296"/>
                </a:lnTo>
                <a:lnTo>
                  <a:pt x="886" y="2120"/>
                </a:lnTo>
                <a:lnTo>
                  <a:pt x="3340" y="2120"/>
                </a:lnTo>
                <a:lnTo>
                  <a:pt x="3340" y="2120"/>
                </a:lnTo>
                <a:lnTo>
                  <a:pt x="3350" y="2120"/>
                </a:lnTo>
                <a:lnTo>
                  <a:pt x="3358" y="2116"/>
                </a:lnTo>
                <a:lnTo>
                  <a:pt x="3364" y="2112"/>
                </a:lnTo>
                <a:lnTo>
                  <a:pt x="3372" y="2108"/>
                </a:lnTo>
                <a:lnTo>
                  <a:pt x="3376" y="2100"/>
                </a:lnTo>
                <a:lnTo>
                  <a:pt x="3380" y="2094"/>
                </a:lnTo>
                <a:lnTo>
                  <a:pt x="3384" y="2086"/>
                </a:lnTo>
                <a:lnTo>
                  <a:pt x="3384" y="2076"/>
                </a:lnTo>
                <a:lnTo>
                  <a:pt x="3384" y="44"/>
                </a:lnTo>
                <a:lnTo>
                  <a:pt x="3384" y="44"/>
                </a:lnTo>
                <a:lnTo>
                  <a:pt x="3384" y="34"/>
                </a:lnTo>
                <a:lnTo>
                  <a:pt x="3380" y="26"/>
                </a:lnTo>
                <a:lnTo>
                  <a:pt x="3376" y="20"/>
                </a:lnTo>
                <a:lnTo>
                  <a:pt x="3372" y="12"/>
                </a:lnTo>
                <a:lnTo>
                  <a:pt x="3364" y="8"/>
                </a:lnTo>
                <a:lnTo>
                  <a:pt x="3358" y="4"/>
                </a:lnTo>
                <a:lnTo>
                  <a:pt x="3350" y="0"/>
                </a:lnTo>
                <a:lnTo>
                  <a:pt x="3340" y="0"/>
                </a:lnTo>
                <a:lnTo>
                  <a:pt x="3340" y="0"/>
                </a:lnTo>
                <a:close/>
              </a:path>
            </a:pathLst>
          </a:custGeom>
          <a:ln>
            <a:solidFill>
              <a:schemeClr val="accent1"/>
            </a:solidFill>
          </a:ln>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850985" y="1238502"/>
            <a:ext cx="5893840" cy="2645912"/>
          </a:xfrm>
        </p:spPr>
        <p:txBody>
          <a:bodyPr anchor="b"/>
          <a:lstStyle>
            <a:lvl1pPr algn="l">
              <a:defRPr sz="4200" b="1" cap="none"/>
            </a:lvl1pPr>
          </a:lstStyle>
          <a:p>
            <a:r>
              <a:rPr lang="en-US"/>
              <a:t>Click to edit Master title style</a:t>
            </a:r>
            <a:endParaRPr lang="en-US" dirty="0"/>
          </a:p>
        </p:txBody>
      </p:sp>
      <p:sp>
        <p:nvSpPr>
          <p:cNvPr id="3" name="Text Placeholder 2"/>
          <p:cNvSpPr>
            <a:spLocks noGrp="1"/>
          </p:cNvSpPr>
          <p:nvPr>
            <p:ph type="body" idx="1"/>
          </p:nvPr>
        </p:nvSpPr>
        <p:spPr>
          <a:xfrm>
            <a:off x="853190" y="4443680"/>
            <a:ext cx="5891636" cy="713241"/>
          </a:xfrm>
        </p:spPr>
        <p:txBody>
          <a:bodyPr anchor="t">
            <a:no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9" name="Text Placeholder 5"/>
          <p:cNvSpPr>
            <a:spLocks noGrp="1"/>
          </p:cNvSpPr>
          <p:nvPr>
            <p:ph type="body" sz="quarter" idx="16"/>
          </p:nvPr>
        </p:nvSpPr>
        <p:spPr>
          <a:xfrm>
            <a:off x="7574642" y="1081456"/>
            <a:ext cx="3810001" cy="4075465"/>
          </a:xfrm>
        </p:spPr>
        <p:txBody>
          <a:bodyPr anchor="t"/>
          <a:lstStyle>
            <a:lvl1pPr marL="0" indent="0">
              <a:buFontTx/>
              <a:buNone/>
              <a:defRPr/>
            </a:lvl1pPr>
          </a:lstStyle>
          <a:p>
            <a:pPr lvl="0"/>
            <a:r>
              <a:rPr lang="en-US"/>
              <a:t>Click to edit Master text styles</a:t>
            </a:r>
          </a:p>
        </p:txBody>
      </p:sp>
      <p:sp>
        <p:nvSpPr>
          <p:cNvPr id="4" name="Date Placeholder 3"/>
          <p:cNvSpPr>
            <a:spLocks noGrp="1"/>
          </p:cNvSpPr>
          <p:nvPr>
            <p:ph type="dt" sz="half" idx="10"/>
          </p:nvPr>
        </p:nvSpPr>
        <p:spPr/>
        <p:txBody>
          <a:bodyPr/>
          <a:lstStyle/>
          <a:p>
            <a:fld id="{C07E2D52-3EEC-4C35-87C9-9CDD23B64D2B}" type="datetimeFigureOut">
              <a:rPr lang="en-GB" smtClean="0"/>
              <a:t>26/04/2020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F1D786D-E434-462B-8D42-1577FF7F2975}" type="slidenum">
              <a:rPr lang="en-GB" smtClean="0"/>
              <a:t>‹#›</a:t>
            </a:fld>
            <a:endParaRPr lang="en-GB"/>
          </a:p>
        </p:txBody>
      </p:sp>
    </p:spTree>
    <p:extLst>
      <p:ext uri="{BB962C8B-B14F-4D97-AF65-F5344CB8AC3E}">
        <p14:creationId xmlns:p14="http://schemas.microsoft.com/office/powerpoint/2010/main" val="254993132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9" name="Freeform 6"/>
          <p:cNvSpPr>
            <a:spLocks noChangeAspect="1"/>
          </p:cNvSpPr>
          <p:nvPr/>
        </p:nvSpPr>
        <p:spPr bwMode="auto">
          <a:xfrm>
            <a:off x="1140884" y="2286585"/>
            <a:ext cx="4895115" cy="2503972"/>
          </a:xfrm>
          <a:custGeom>
            <a:avLst/>
            <a:gdLst/>
            <a:ahLst/>
            <a:cxnLst/>
            <a:rect l="0" t="0" r="r" b="b"/>
            <a:pathLst>
              <a:path w="3384" h="2308">
                <a:moveTo>
                  <a:pt x="3340" y="0"/>
                </a:moveTo>
                <a:lnTo>
                  <a:pt x="44" y="0"/>
                </a:lnTo>
                <a:lnTo>
                  <a:pt x="44" y="0"/>
                </a:lnTo>
                <a:lnTo>
                  <a:pt x="34" y="0"/>
                </a:lnTo>
                <a:lnTo>
                  <a:pt x="26" y="4"/>
                </a:lnTo>
                <a:lnTo>
                  <a:pt x="20" y="8"/>
                </a:lnTo>
                <a:lnTo>
                  <a:pt x="12" y="12"/>
                </a:lnTo>
                <a:lnTo>
                  <a:pt x="8" y="20"/>
                </a:lnTo>
                <a:lnTo>
                  <a:pt x="4" y="26"/>
                </a:lnTo>
                <a:lnTo>
                  <a:pt x="0" y="34"/>
                </a:lnTo>
                <a:lnTo>
                  <a:pt x="0" y="44"/>
                </a:lnTo>
                <a:lnTo>
                  <a:pt x="0" y="2076"/>
                </a:lnTo>
                <a:lnTo>
                  <a:pt x="0" y="2076"/>
                </a:lnTo>
                <a:lnTo>
                  <a:pt x="0" y="2086"/>
                </a:lnTo>
                <a:lnTo>
                  <a:pt x="4" y="2094"/>
                </a:lnTo>
                <a:lnTo>
                  <a:pt x="8" y="2100"/>
                </a:lnTo>
                <a:lnTo>
                  <a:pt x="12" y="2108"/>
                </a:lnTo>
                <a:lnTo>
                  <a:pt x="20" y="2112"/>
                </a:lnTo>
                <a:lnTo>
                  <a:pt x="26" y="2116"/>
                </a:lnTo>
                <a:lnTo>
                  <a:pt x="34" y="2120"/>
                </a:lnTo>
                <a:lnTo>
                  <a:pt x="44" y="2120"/>
                </a:lnTo>
                <a:lnTo>
                  <a:pt x="474" y="2120"/>
                </a:lnTo>
                <a:lnTo>
                  <a:pt x="650" y="2296"/>
                </a:lnTo>
                <a:lnTo>
                  <a:pt x="650" y="2296"/>
                </a:lnTo>
                <a:lnTo>
                  <a:pt x="656" y="2300"/>
                </a:lnTo>
                <a:lnTo>
                  <a:pt x="664" y="2304"/>
                </a:lnTo>
                <a:lnTo>
                  <a:pt x="672" y="2308"/>
                </a:lnTo>
                <a:lnTo>
                  <a:pt x="680" y="2308"/>
                </a:lnTo>
                <a:lnTo>
                  <a:pt x="688" y="2308"/>
                </a:lnTo>
                <a:lnTo>
                  <a:pt x="696" y="2304"/>
                </a:lnTo>
                <a:lnTo>
                  <a:pt x="704" y="2300"/>
                </a:lnTo>
                <a:lnTo>
                  <a:pt x="710" y="2296"/>
                </a:lnTo>
                <a:lnTo>
                  <a:pt x="886" y="2120"/>
                </a:lnTo>
                <a:lnTo>
                  <a:pt x="3340" y="2120"/>
                </a:lnTo>
                <a:lnTo>
                  <a:pt x="3340" y="2120"/>
                </a:lnTo>
                <a:lnTo>
                  <a:pt x="3350" y="2120"/>
                </a:lnTo>
                <a:lnTo>
                  <a:pt x="3358" y="2116"/>
                </a:lnTo>
                <a:lnTo>
                  <a:pt x="3364" y="2112"/>
                </a:lnTo>
                <a:lnTo>
                  <a:pt x="3372" y="2108"/>
                </a:lnTo>
                <a:lnTo>
                  <a:pt x="3376" y="2100"/>
                </a:lnTo>
                <a:lnTo>
                  <a:pt x="3380" y="2094"/>
                </a:lnTo>
                <a:lnTo>
                  <a:pt x="3384" y="2086"/>
                </a:lnTo>
                <a:lnTo>
                  <a:pt x="3384" y="2076"/>
                </a:lnTo>
                <a:lnTo>
                  <a:pt x="3384" y="44"/>
                </a:lnTo>
                <a:lnTo>
                  <a:pt x="3384" y="44"/>
                </a:lnTo>
                <a:lnTo>
                  <a:pt x="3384" y="34"/>
                </a:lnTo>
                <a:lnTo>
                  <a:pt x="3380" y="26"/>
                </a:lnTo>
                <a:lnTo>
                  <a:pt x="3376" y="20"/>
                </a:lnTo>
                <a:lnTo>
                  <a:pt x="3372" y="12"/>
                </a:lnTo>
                <a:lnTo>
                  <a:pt x="3364" y="8"/>
                </a:lnTo>
                <a:lnTo>
                  <a:pt x="3358" y="4"/>
                </a:lnTo>
                <a:lnTo>
                  <a:pt x="3350" y="0"/>
                </a:lnTo>
                <a:lnTo>
                  <a:pt x="3340" y="0"/>
                </a:lnTo>
                <a:lnTo>
                  <a:pt x="3340" y="0"/>
                </a:lnTo>
                <a:close/>
              </a:path>
            </a:pathLst>
          </a:custGeom>
          <a:ln>
            <a:solidFill>
              <a:schemeClr val="accent1"/>
            </a:solidFill>
          </a:ln>
        </p:spPr>
        <p:style>
          <a:lnRef idx="1">
            <a:schemeClr val="accent1"/>
          </a:lnRef>
          <a:fillRef idx="3">
            <a:schemeClr val="accent1"/>
          </a:fillRef>
          <a:effectRef idx="2">
            <a:schemeClr val="accent1"/>
          </a:effectRef>
          <a:fontRef idx="minor">
            <a:schemeClr val="lt1"/>
          </a:fontRef>
        </p:style>
      </p:sp>
      <p:sp>
        <p:nvSpPr>
          <p:cNvPr id="38" name="Title 1"/>
          <p:cNvSpPr>
            <a:spLocks noGrp="1"/>
          </p:cNvSpPr>
          <p:nvPr>
            <p:ph type="title"/>
          </p:nvPr>
        </p:nvSpPr>
        <p:spPr>
          <a:xfrm>
            <a:off x="1357089" y="2435957"/>
            <a:ext cx="4382521" cy="2007789"/>
          </a:xfrm>
        </p:spPr>
        <p:txBody>
          <a:bodyPr/>
          <a:lstStyle>
            <a:lvl1pPr>
              <a:defRPr sz="3200"/>
            </a:lvl1pPr>
          </a:lstStyle>
          <a:p>
            <a:r>
              <a:rPr lang="en-US"/>
              <a:t>Click to edit Master title style</a:t>
            </a:r>
            <a:endParaRPr lang="en-US" dirty="0"/>
          </a:p>
        </p:txBody>
      </p:sp>
      <p:sp>
        <p:nvSpPr>
          <p:cNvPr id="6" name="Text Placeholder 5"/>
          <p:cNvSpPr>
            <a:spLocks noGrp="1"/>
          </p:cNvSpPr>
          <p:nvPr>
            <p:ph type="body" sz="quarter" idx="16"/>
          </p:nvPr>
        </p:nvSpPr>
        <p:spPr>
          <a:xfrm>
            <a:off x="6156000" y="2286000"/>
            <a:ext cx="4880300" cy="2295525"/>
          </a:xfrm>
        </p:spPr>
        <p:txBody>
          <a:bodyPr anchor="t"/>
          <a:lstStyle>
            <a:lvl1pPr marL="0" indent="0">
              <a:buFontTx/>
              <a:buNone/>
              <a:defRPr/>
            </a:lvl1pPr>
          </a:lstStyle>
          <a:p>
            <a:pPr lvl="0"/>
            <a:r>
              <a:rPr lang="en-US"/>
              <a:t>Click to edit Master text styles</a:t>
            </a:r>
          </a:p>
        </p:txBody>
      </p:sp>
      <p:sp>
        <p:nvSpPr>
          <p:cNvPr id="2" name="Date Placeholder 1"/>
          <p:cNvSpPr>
            <a:spLocks noGrp="1"/>
          </p:cNvSpPr>
          <p:nvPr>
            <p:ph type="dt" sz="half" idx="10"/>
          </p:nvPr>
        </p:nvSpPr>
        <p:spPr/>
        <p:txBody>
          <a:bodyPr/>
          <a:lstStyle/>
          <a:p>
            <a:fld id="{C07E2D52-3EEC-4C35-87C9-9CDD23B64D2B}" type="datetimeFigureOut">
              <a:rPr lang="en-GB" smtClean="0"/>
              <a:t>26/04/2020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FF1D786D-E434-462B-8D42-1577FF7F2975}" type="slidenum">
              <a:rPr lang="en-GB" smtClean="0"/>
              <a:t>‹#›</a:t>
            </a:fld>
            <a:endParaRPr lang="en-GB"/>
          </a:p>
        </p:txBody>
      </p:sp>
    </p:spTree>
    <p:extLst>
      <p:ext uri="{BB962C8B-B14F-4D97-AF65-F5344CB8AC3E}">
        <p14:creationId xmlns:p14="http://schemas.microsoft.com/office/powerpoint/2010/main" val="374138258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7"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07E2D52-3EEC-4C35-87C9-9CDD23B64D2B}" type="datetimeFigureOut">
              <a:rPr lang="en-GB" smtClean="0"/>
              <a:t>26/04/2020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F1D786D-E434-462B-8D42-1577FF7F2975}" type="slidenum">
              <a:rPr lang="en-GB" smtClean="0"/>
              <a:t>‹#›</a:t>
            </a:fld>
            <a:endParaRPr lang="en-GB"/>
          </a:p>
        </p:txBody>
      </p:sp>
    </p:spTree>
    <p:extLst>
      <p:ext uri="{BB962C8B-B14F-4D97-AF65-F5344CB8AC3E}">
        <p14:creationId xmlns:p14="http://schemas.microsoft.com/office/powerpoint/2010/main" val="420293133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12" name="Freeform 6"/>
          <p:cNvSpPr>
            <a:spLocks noChangeAspect="1"/>
          </p:cNvSpPr>
          <p:nvPr/>
        </p:nvSpPr>
        <p:spPr bwMode="auto">
          <a:xfrm>
            <a:off x="7669651" y="446089"/>
            <a:ext cx="4522349" cy="5414962"/>
          </a:xfrm>
          <a:custGeom>
            <a:avLst/>
            <a:gdLst/>
            <a:ahLst/>
            <a:cxnLst/>
            <a:rect l="0" t="0" r="r" b="b"/>
            <a:pathLst>
              <a:path w="2879" h="4320">
                <a:moveTo>
                  <a:pt x="183" y="0"/>
                </a:moveTo>
                <a:lnTo>
                  <a:pt x="183" y="1197"/>
                </a:lnTo>
                <a:lnTo>
                  <a:pt x="8" y="1372"/>
                </a:lnTo>
                <a:lnTo>
                  <a:pt x="8" y="1372"/>
                </a:lnTo>
                <a:lnTo>
                  <a:pt x="6" y="1376"/>
                </a:lnTo>
                <a:lnTo>
                  <a:pt x="3" y="1382"/>
                </a:lnTo>
                <a:lnTo>
                  <a:pt x="0" y="1387"/>
                </a:lnTo>
                <a:lnTo>
                  <a:pt x="0" y="1393"/>
                </a:lnTo>
                <a:lnTo>
                  <a:pt x="0" y="1399"/>
                </a:lnTo>
                <a:lnTo>
                  <a:pt x="3" y="1404"/>
                </a:lnTo>
                <a:lnTo>
                  <a:pt x="6" y="1410"/>
                </a:lnTo>
                <a:lnTo>
                  <a:pt x="8" y="1414"/>
                </a:lnTo>
                <a:lnTo>
                  <a:pt x="183" y="1589"/>
                </a:lnTo>
                <a:lnTo>
                  <a:pt x="183" y="4320"/>
                </a:lnTo>
                <a:lnTo>
                  <a:pt x="2879" y="4320"/>
                </a:lnTo>
                <a:lnTo>
                  <a:pt x="2879" y="0"/>
                </a:lnTo>
                <a:lnTo>
                  <a:pt x="183" y="0"/>
                </a:lnTo>
                <a:close/>
              </a:path>
            </a:pathLst>
          </a:custGeom>
          <a:ln/>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Vertical Title 1"/>
          <p:cNvSpPr>
            <a:spLocks noGrp="1"/>
          </p:cNvSpPr>
          <p:nvPr>
            <p:ph type="title" orient="vert"/>
          </p:nvPr>
        </p:nvSpPr>
        <p:spPr>
          <a:xfrm>
            <a:off x="8183540" y="586171"/>
            <a:ext cx="2494791" cy="513479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10001" y="446089"/>
            <a:ext cx="6611540" cy="5414962"/>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07E2D52-3EEC-4C35-87C9-9CDD23B64D2B}" type="datetimeFigureOut">
              <a:rPr lang="en-GB" smtClean="0"/>
              <a:t>26/04/2020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F1D786D-E434-462B-8D42-1577FF7F2975}" type="slidenum">
              <a:rPr lang="en-GB" smtClean="0"/>
              <a:t>‹#›</a:t>
            </a:fld>
            <a:endParaRPr lang="en-GB"/>
          </a:p>
        </p:txBody>
      </p:sp>
    </p:spTree>
    <p:extLst>
      <p:ext uri="{BB962C8B-B14F-4D97-AF65-F5344CB8AC3E}">
        <p14:creationId xmlns:p14="http://schemas.microsoft.com/office/powerpoint/2010/main" val="387936337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theme" Target="../theme/theme1.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10000" y="447188"/>
            <a:ext cx="10571998" cy="970450"/>
          </a:xfrm>
          <a:prstGeom prst="rect">
            <a:avLst/>
          </a:prstGeom>
          <a:effectLst>
            <a:outerShdw blurRad="50800" dir="14400000">
              <a:srgbClr val="000000">
                <a:alpha val="60000"/>
              </a:srgbClr>
            </a:outerShdw>
          </a:effectLst>
        </p:spPr>
        <p:txBody>
          <a:bodyPr vert="horz" lIns="91440" tIns="45720" rIns="91440" bIns="45720" rtlCol="0" anchor="b">
            <a:noAutofit/>
          </a:bodyPr>
          <a:lstStyle/>
          <a:p>
            <a:r>
              <a:rPr lang="en-US"/>
              <a:t>Click to edit Master title style</a:t>
            </a:r>
            <a:endParaRPr lang="en-US" dirty="0"/>
          </a:p>
        </p:txBody>
      </p:sp>
      <p:sp>
        <p:nvSpPr>
          <p:cNvPr id="3" name="Text Placeholder 2"/>
          <p:cNvSpPr>
            <a:spLocks noGrp="1"/>
          </p:cNvSpPr>
          <p:nvPr>
            <p:ph type="body" idx="1"/>
          </p:nvPr>
        </p:nvSpPr>
        <p:spPr>
          <a:xfrm>
            <a:off x="810000" y="2184401"/>
            <a:ext cx="10563285" cy="3674397"/>
          </a:xfrm>
          <a:prstGeom prst="rect">
            <a:avLst/>
          </a:prstGeom>
          <a:effectLst>
            <a:outerShdw blurRad="50800" dir="14400000">
              <a:srgbClr val="000000">
                <a:alpha val="40000"/>
              </a:srgbClr>
            </a:outerShdw>
          </a:effectLst>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p:cNvSpPr>
            <a:spLocks noGrp="1"/>
          </p:cNvSpPr>
          <p:nvPr>
            <p:ph type="ftr" sz="quarter" idx="3"/>
          </p:nvPr>
        </p:nvSpPr>
        <p:spPr>
          <a:xfrm>
            <a:off x="451514" y="6041362"/>
            <a:ext cx="8644320" cy="365125"/>
          </a:xfrm>
          <a:prstGeom prst="rect">
            <a:avLst/>
          </a:prstGeom>
        </p:spPr>
        <p:txBody>
          <a:bodyPr vert="horz" lIns="91440" tIns="45720" rIns="91440" bIns="45720" rtlCol="0" anchor="b"/>
          <a:lstStyle>
            <a:lvl1pPr algn="l">
              <a:defRPr sz="900">
                <a:solidFill>
                  <a:schemeClr val="tx1"/>
                </a:solidFill>
              </a:defRPr>
            </a:lvl1pPr>
          </a:lstStyle>
          <a:p>
            <a:endParaRPr lang="en-GB"/>
          </a:p>
        </p:txBody>
      </p:sp>
      <p:sp>
        <p:nvSpPr>
          <p:cNvPr id="4" name="Date Placeholder 3"/>
          <p:cNvSpPr>
            <a:spLocks noGrp="1"/>
          </p:cNvSpPr>
          <p:nvPr>
            <p:ph type="dt" sz="half" idx="2"/>
          </p:nvPr>
        </p:nvSpPr>
        <p:spPr>
          <a:xfrm>
            <a:off x="9334626" y="6041362"/>
            <a:ext cx="1343706" cy="365125"/>
          </a:xfrm>
          <a:prstGeom prst="rect">
            <a:avLst/>
          </a:prstGeom>
        </p:spPr>
        <p:txBody>
          <a:bodyPr vert="horz" lIns="91440" tIns="45720" rIns="91440" bIns="45720" rtlCol="0" anchor="b"/>
          <a:lstStyle>
            <a:lvl1pPr algn="r">
              <a:defRPr sz="900">
                <a:solidFill>
                  <a:schemeClr val="tx1"/>
                </a:solidFill>
              </a:defRPr>
            </a:lvl1pPr>
          </a:lstStyle>
          <a:p>
            <a:fld id="{C07E2D52-3EEC-4C35-87C9-9CDD23B64D2B}" type="datetimeFigureOut">
              <a:rPr lang="en-GB" smtClean="0"/>
              <a:t>26/04/2020</a:t>
            </a:fld>
            <a:endParaRPr lang="en-GB"/>
          </a:p>
        </p:txBody>
      </p:sp>
      <p:sp>
        <p:nvSpPr>
          <p:cNvPr id="6" name="Slide Number Placeholder 5"/>
          <p:cNvSpPr>
            <a:spLocks noGrp="1"/>
          </p:cNvSpPr>
          <p:nvPr>
            <p:ph type="sldNum" sz="quarter" idx="4"/>
          </p:nvPr>
        </p:nvSpPr>
        <p:spPr>
          <a:xfrm>
            <a:off x="10678331" y="5915888"/>
            <a:ext cx="1062155" cy="490599"/>
          </a:xfrm>
          <a:prstGeom prst="rect">
            <a:avLst/>
          </a:prstGeom>
        </p:spPr>
        <p:txBody>
          <a:bodyPr vert="horz" lIns="91440" tIns="45720" rIns="91440" bIns="10800" rtlCol="0" anchor="b"/>
          <a:lstStyle>
            <a:lvl1pPr algn="r">
              <a:defRPr sz="2000">
                <a:solidFill>
                  <a:schemeClr val="accent1"/>
                </a:solidFill>
              </a:defRPr>
            </a:lvl1pPr>
          </a:lstStyle>
          <a:p>
            <a:fld id="{FF1D786D-E434-462B-8D42-1577FF7F2975}" type="slidenum">
              <a:rPr lang="en-GB" smtClean="0"/>
              <a:t>‹#›</a:t>
            </a:fld>
            <a:endParaRPr lang="en-GB"/>
          </a:p>
        </p:txBody>
      </p:sp>
    </p:spTree>
    <p:extLst>
      <p:ext uri="{BB962C8B-B14F-4D97-AF65-F5344CB8AC3E}">
        <p14:creationId xmlns:p14="http://schemas.microsoft.com/office/powerpoint/2010/main" val="96803600"/>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Lst>
  <p:txStyles>
    <p:titleStyle>
      <a:lvl1pPr algn="l" defTabSz="457200" rtl="0" eaLnBrk="1" latinLnBrk="0" hangingPunct="1">
        <a:spcBef>
          <a:spcPct val="0"/>
        </a:spcBef>
        <a:buNone/>
        <a:defRPr sz="4000" b="1" kern="1200">
          <a:solidFill>
            <a:srgbClr val="FEFEFE"/>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ct val="20000"/>
        </a:spcBef>
        <a:spcAft>
          <a:spcPts val="600"/>
        </a:spcAft>
        <a:buClr>
          <a:schemeClr val="accent1"/>
        </a:buClr>
        <a:buFont typeface="Wingdings 2" charset="2"/>
        <a:buChar char=""/>
        <a:defRPr sz="1800" kern="1200">
          <a:solidFill>
            <a:schemeClr val="tx1"/>
          </a:solidFill>
          <a:latin typeface="+mn-lt"/>
          <a:ea typeface="+mn-ea"/>
          <a:cs typeface="+mn-cs"/>
        </a:defRPr>
      </a:lvl1pPr>
      <a:lvl2pPr marL="742950" indent="-285750" algn="l" defTabSz="457200" rtl="0" eaLnBrk="1" latinLnBrk="0" hangingPunct="1">
        <a:spcBef>
          <a:spcPct val="20000"/>
        </a:spcBef>
        <a:spcAft>
          <a:spcPts val="600"/>
        </a:spcAft>
        <a:buClr>
          <a:schemeClr val="accent1"/>
        </a:buClr>
        <a:buFont typeface="Wingdings 2" charset="2"/>
        <a:buChar char=""/>
        <a:defRPr sz="1600" kern="1200">
          <a:solidFill>
            <a:schemeClr val="tx1"/>
          </a:solidFill>
          <a:latin typeface="+mn-lt"/>
          <a:ea typeface="+mn-ea"/>
          <a:cs typeface="+mn-cs"/>
        </a:defRPr>
      </a:lvl2pPr>
      <a:lvl3pPr marL="1143000" indent="-228600" algn="l" defTabSz="457200" rtl="0" eaLnBrk="1" latinLnBrk="0" hangingPunct="1">
        <a:spcBef>
          <a:spcPct val="20000"/>
        </a:spcBef>
        <a:spcAft>
          <a:spcPts val="600"/>
        </a:spcAft>
        <a:buClr>
          <a:schemeClr val="accent1"/>
        </a:buClr>
        <a:buFont typeface="Wingdings 2" charset="2"/>
        <a:buChar char=""/>
        <a:defRPr sz="1400" kern="1200">
          <a:solidFill>
            <a:schemeClr val="tx1"/>
          </a:solidFill>
          <a:latin typeface="+mn-lt"/>
          <a:ea typeface="+mn-ea"/>
          <a:cs typeface="+mn-cs"/>
        </a:defRPr>
      </a:lvl3pPr>
      <a:lvl4pPr marL="16002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4pPr>
      <a:lvl5pPr marL="20574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5pPr>
      <a:lvl6pPr marL="24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6pPr>
      <a:lvl7pPr marL="28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7pPr>
      <a:lvl8pPr marL="32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8pPr>
      <a:lvl9pPr marL="36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5" Type="http://schemas.openxmlformats.org/officeDocument/2006/relationships/image" Target="../media/image2.png"/><Relationship Id="rId4"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m4a"/><Relationship Id="rId1" Type="http://schemas.microsoft.com/office/2007/relationships/media" Target="../media/media2.m4a"/><Relationship Id="rId5" Type="http://schemas.openxmlformats.org/officeDocument/2006/relationships/image" Target="../media/image2.png"/><Relationship Id="rId4"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3" Type="http://schemas.openxmlformats.org/officeDocument/2006/relationships/audio" Target="../media/media3.m4a"/><Relationship Id="rId7" Type="http://schemas.openxmlformats.org/officeDocument/2006/relationships/image" Target="../media/image2.png"/><Relationship Id="rId2" Type="http://schemas.microsoft.com/office/2007/relationships/media" Target="../media/media3.m4a"/><Relationship Id="rId1" Type="http://schemas.openxmlformats.org/officeDocument/2006/relationships/tags" Target="../tags/tag1.xml"/><Relationship Id="rId6" Type="http://schemas.openxmlformats.org/officeDocument/2006/relationships/image" Target="../media/image3.png"/><Relationship Id="rId5" Type="http://schemas.openxmlformats.org/officeDocument/2006/relationships/notesSlide" Target="../notesSlides/notesSlide3.xml"/><Relationship Id="rId4"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audio" Target="../media/media4.m4a"/><Relationship Id="rId2" Type="http://schemas.microsoft.com/office/2007/relationships/media" Target="../media/media4.m4a"/><Relationship Id="rId1" Type="http://schemas.openxmlformats.org/officeDocument/2006/relationships/tags" Target="../tags/tag2.xml"/><Relationship Id="rId6" Type="http://schemas.openxmlformats.org/officeDocument/2006/relationships/image" Target="../media/image2.png"/><Relationship Id="rId5" Type="http://schemas.openxmlformats.org/officeDocument/2006/relationships/notesSlide" Target="../notesSlides/notesSlide4.xml"/><Relationship Id="rId4"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audio" Target="../media/media5.m4a"/><Relationship Id="rId2" Type="http://schemas.microsoft.com/office/2007/relationships/media" Target="../media/media5.m4a"/><Relationship Id="rId1" Type="http://schemas.openxmlformats.org/officeDocument/2006/relationships/tags" Target="../tags/tag3.xml"/><Relationship Id="rId6" Type="http://schemas.openxmlformats.org/officeDocument/2006/relationships/image" Target="../media/image2.png"/><Relationship Id="rId5" Type="http://schemas.openxmlformats.org/officeDocument/2006/relationships/notesSlide" Target="../notesSlides/notesSlide5.xml"/><Relationship Id="rId4"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audio" Target="../media/media6.m4a"/><Relationship Id="rId2" Type="http://schemas.microsoft.com/office/2007/relationships/media" Target="../media/media6.m4a"/><Relationship Id="rId1" Type="http://schemas.openxmlformats.org/officeDocument/2006/relationships/tags" Target="../tags/tag4.xml"/><Relationship Id="rId6" Type="http://schemas.openxmlformats.org/officeDocument/2006/relationships/image" Target="../media/image2.png"/><Relationship Id="rId5" Type="http://schemas.openxmlformats.org/officeDocument/2006/relationships/notesSlide" Target="../notesSlides/notesSlide6.xml"/><Relationship Id="rId4"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audio" Target="../media/media7.m4a"/><Relationship Id="rId2" Type="http://schemas.microsoft.com/office/2007/relationships/media" Target="../media/media7.m4a"/><Relationship Id="rId1" Type="http://schemas.openxmlformats.org/officeDocument/2006/relationships/tags" Target="../tags/tag5.xml"/><Relationship Id="rId6" Type="http://schemas.openxmlformats.org/officeDocument/2006/relationships/image" Target="../media/image2.png"/><Relationship Id="rId5" Type="http://schemas.openxmlformats.org/officeDocument/2006/relationships/notesSlide" Target="../notesSlides/notesSlide7.xml"/><Relationship Id="rId4"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audio" Target="../media/media8.m4a"/><Relationship Id="rId2" Type="http://schemas.microsoft.com/office/2007/relationships/media" Target="../media/media8.m4a"/><Relationship Id="rId1" Type="http://schemas.openxmlformats.org/officeDocument/2006/relationships/tags" Target="../tags/tag6.xml"/><Relationship Id="rId6" Type="http://schemas.openxmlformats.org/officeDocument/2006/relationships/image" Target="../media/image2.png"/><Relationship Id="rId5" Type="http://schemas.openxmlformats.org/officeDocument/2006/relationships/notesSlide" Target="../notesSlides/notesSlide8.xml"/><Relationship Id="rId4"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audio" Target="../media/media9.m4a"/><Relationship Id="rId2" Type="http://schemas.microsoft.com/office/2007/relationships/media" Target="../media/media9.m4a"/><Relationship Id="rId1" Type="http://schemas.openxmlformats.org/officeDocument/2006/relationships/tags" Target="../tags/tag7.xml"/><Relationship Id="rId6" Type="http://schemas.openxmlformats.org/officeDocument/2006/relationships/image" Target="../media/image2.png"/><Relationship Id="rId5" Type="http://schemas.openxmlformats.org/officeDocument/2006/relationships/notesSlide" Target="../notesSlides/notesSlide9.xml"/><Relationship Id="rId4"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audio" Target="../media/media10.m4a"/><Relationship Id="rId2" Type="http://schemas.microsoft.com/office/2007/relationships/media" Target="../media/media10.m4a"/><Relationship Id="rId1" Type="http://schemas.openxmlformats.org/officeDocument/2006/relationships/tags" Target="../tags/tag8.xml"/><Relationship Id="rId6" Type="http://schemas.openxmlformats.org/officeDocument/2006/relationships/image" Target="../media/image2.png"/><Relationship Id="rId5" Type="http://schemas.openxmlformats.org/officeDocument/2006/relationships/notesSlide" Target="../notesSlides/notesSlide10.xml"/><Relationship Id="rId4"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audio" Target="../media/media11.m4a"/><Relationship Id="rId2" Type="http://schemas.microsoft.com/office/2007/relationships/media" Target="../media/media11.m4a"/><Relationship Id="rId1" Type="http://schemas.openxmlformats.org/officeDocument/2006/relationships/tags" Target="../tags/tag9.xml"/><Relationship Id="rId6" Type="http://schemas.openxmlformats.org/officeDocument/2006/relationships/image" Target="../media/image2.png"/><Relationship Id="rId5" Type="http://schemas.openxmlformats.org/officeDocument/2006/relationships/notesSlide" Target="../notesSlides/notesSlide11.xml"/><Relationship Id="rId4"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audio" Target="../media/media12.m4a"/><Relationship Id="rId2" Type="http://schemas.microsoft.com/office/2007/relationships/media" Target="../media/media12.m4a"/><Relationship Id="rId1" Type="http://schemas.openxmlformats.org/officeDocument/2006/relationships/tags" Target="../tags/tag10.xml"/><Relationship Id="rId6" Type="http://schemas.openxmlformats.org/officeDocument/2006/relationships/image" Target="../media/image2.png"/><Relationship Id="rId5" Type="http://schemas.openxmlformats.org/officeDocument/2006/relationships/notesSlide" Target="../notesSlides/notesSlide12.xml"/><Relationship Id="rId4"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3.m4a"/><Relationship Id="rId1" Type="http://schemas.microsoft.com/office/2007/relationships/media" Target="../media/media13.m4a"/><Relationship Id="rId5" Type="http://schemas.openxmlformats.org/officeDocument/2006/relationships/image" Target="../media/image2.png"/><Relationship Id="rId4" Type="http://schemas.openxmlformats.org/officeDocument/2006/relationships/notesSlide" Target="../notesSlides/notesSlide13.xml"/></Relationships>
</file>

<file path=ppt/slides/_rels/slide1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4.m4a"/><Relationship Id="rId1" Type="http://schemas.microsoft.com/office/2007/relationships/media" Target="../media/media14.m4a"/><Relationship Id="rId5" Type="http://schemas.openxmlformats.org/officeDocument/2006/relationships/image" Target="../media/image2.png"/><Relationship Id="rId4" Type="http://schemas.openxmlformats.org/officeDocument/2006/relationships/notesSlide" Target="../notesSlides/notesSlide14.xml"/></Relationships>
</file>

<file path=ppt/slides/_rels/slide15.xml.rels><?xml version="1.0" encoding="UTF-8" standalone="yes"?>
<Relationships xmlns="http://schemas.openxmlformats.org/package/2006/relationships"><Relationship Id="rId3" Type="http://schemas.openxmlformats.org/officeDocument/2006/relationships/hyperlink" Target="https://www.heacademy.ac.uk/person/mr-graham-gibbs" TargetMode="External"/><Relationship Id="rId2" Type="http://schemas.openxmlformats.org/officeDocument/2006/relationships/notesSlide" Target="../notesSlides/notesSlide15.xml"/><Relationship Id="rId1" Type="http://schemas.openxmlformats.org/officeDocument/2006/relationships/slideLayout" Target="../slideLayouts/slideLayout2.xml"/><Relationship Id="rId5" Type="http://schemas.openxmlformats.org/officeDocument/2006/relationships/hyperlink" Target="https://www.mindtools.com/pages/article/reflective-cycle.html" TargetMode="External"/><Relationship Id="rId4" Type="http://schemas.openxmlformats.org/officeDocument/2006/relationships/hyperlink" Target="https://www.ed.ac.uk/reflection/reflectors-toolkit/reflecting-on-experience/gibbs-reflective-cycle" TargetMode="External"/></Relationships>
</file>

<file path=ppt/slides/_rels/slide16.xml.rels><?xml version="1.0" encoding="UTF-8" standalone="yes"?>
<Relationships xmlns="http://schemas.openxmlformats.org/package/2006/relationships"><Relationship Id="rId3" Type="http://schemas.openxmlformats.org/officeDocument/2006/relationships/hyperlink" Target="http://www.yourarticlelibrary.com/essay/human-resource-management/internal-factors-affecting-human-resources/75330" TargetMode="External"/><Relationship Id="rId2" Type="http://schemas.openxmlformats.org/officeDocument/2006/relationships/notesSlide" Target="../notesSlides/notesSlide16.xml"/><Relationship Id="rId1" Type="http://schemas.openxmlformats.org/officeDocument/2006/relationships/slideLayout" Target="../slideLayouts/slideLayout2.xml"/><Relationship Id="rId4" Type="http://schemas.openxmlformats.org/officeDocument/2006/relationships/hyperlink" Target="https://www.businessnewsdaily.com/4245-swot-analysis.html"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71CF55-F524-4466-A6C6-DACB1C590E44}"/>
              </a:ext>
            </a:extLst>
          </p:cNvPr>
          <p:cNvSpPr>
            <a:spLocks noGrp="1"/>
          </p:cNvSpPr>
          <p:nvPr>
            <p:ph type="ctrTitle"/>
          </p:nvPr>
        </p:nvSpPr>
        <p:spPr/>
        <p:txBody>
          <a:bodyPr/>
          <a:lstStyle/>
          <a:p>
            <a:r>
              <a:rPr lang="en-GB" dirty="0"/>
              <a:t>A Critical Reflection of the Inter-Cultural Workplace</a:t>
            </a:r>
          </a:p>
        </p:txBody>
      </p:sp>
      <p:sp>
        <p:nvSpPr>
          <p:cNvPr id="3" name="Subtitle 2">
            <a:extLst>
              <a:ext uri="{FF2B5EF4-FFF2-40B4-BE49-F238E27FC236}">
                <a16:creationId xmlns:a16="http://schemas.microsoft.com/office/drawing/2014/main" id="{760E468C-1C1E-4805-8899-636159CFF914}"/>
              </a:ext>
            </a:extLst>
          </p:cNvPr>
          <p:cNvSpPr>
            <a:spLocks noGrp="1"/>
          </p:cNvSpPr>
          <p:nvPr>
            <p:ph type="subTitle" idx="1"/>
          </p:nvPr>
        </p:nvSpPr>
        <p:spPr/>
        <p:txBody>
          <a:bodyPr>
            <a:normAutofit lnSpcReduction="10000"/>
          </a:bodyPr>
          <a:lstStyle/>
          <a:p>
            <a:r>
              <a:rPr lang="en-GB" dirty="0"/>
              <a:t>By Jordan Hitchcock (1808395)</a:t>
            </a:r>
          </a:p>
          <a:p>
            <a:endParaRPr lang="en-GB" dirty="0"/>
          </a:p>
        </p:txBody>
      </p:sp>
      <p:pic>
        <p:nvPicPr>
          <p:cNvPr id="6" name="Audio 5">
            <a:hlinkClick r:id="" action="ppaction://media"/>
            <a:extLst>
              <a:ext uri="{FF2B5EF4-FFF2-40B4-BE49-F238E27FC236}">
                <a16:creationId xmlns:a16="http://schemas.microsoft.com/office/drawing/2014/main" id="{E7DB9AC8-1703-4329-885D-B0BD4D759B34}"/>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488738" y="6154738"/>
            <a:ext cx="487362" cy="487362"/>
          </a:xfrm>
          <a:prstGeom prst="rect">
            <a:avLst/>
          </a:prstGeom>
        </p:spPr>
      </p:pic>
    </p:spTree>
    <p:extLst>
      <p:ext uri="{BB962C8B-B14F-4D97-AF65-F5344CB8AC3E}">
        <p14:creationId xmlns:p14="http://schemas.microsoft.com/office/powerpoint/2010/main" val="2371604446"/>
      </p:ext>
    </p:extLst>
  </p:cSld>
  <p:clrMapOvr>
    <a:masterClrMapping/>
  </p:clrMapOvr>
  <mc:AlternateContent xmlns:mc="http://schemas.openxmlformats.org/markup-compatibility/2006">
    <mc:Choice xmlns:p14="http://schemas.microsoft.com/office/powerpoint/2010/main" Requires="p14">
      <p:transition spd="slow" p14:dur="2000" advTm="6476"/>
    </mc:Choice>
    <mc:Fallback>
      <p:transition spd="slow" advTm="647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8DAB8D-991E-4D94-B749-D77F40345503}"/>
              </a:ext>
            </a:extLst>
          </p:cNvPr>
          <p:cNvSpPr>
            <a:spLocks noGrp="1"/>
          </p:cNvSpPr>
          <p:nvPr>
            <p:ph type="title"/>
          </p:nvPr>
        </p:nvSpPr>
        <p:spPr/>
        <p:txBody>
          <a:bodyPr/>
          <a:lstStyle/>
          <a:p>
            <a:r>
              <a:rPr lang="en-GB" dirty="0"/>
              <a:t>Introduction</a:t>
            </a:r>
          </a:p>
        </p:txBody>
      </p:sp>
      <p:sp>
        <p:nvSpPr>
          <p:cNvPr id="3" name="Content Placeholder 2">
            <a:extLst>
              <a:ext uri="{FF2B5EF4-FFF2-40B4-BE49-F238E27FC236}">
                <a16:creationId xmlns:a16="http://schemas.microsoft.com/office/drawing/2014/main" id="{B90F898C-386E-480C-8C19-F916031F1790}"/>
              </a:ext>
            </a:extLst>
          </p:cNvPr>
          <p:cNvSpPr>
            <a:spLocks noGrp="1"/>
          </p:cNvSpPr>
          <p:nvPr>
            <p:ph idx="1"/>
          </p:nvPr>
        </p:nvSpPr>
        <p:spPr/>
        <p:txBody>
          <a:bodyPr>
            <a:normAutofit/>
          </a:bodyPr>
          <a:lstStyle/>
          <a:p>
            <a:r>
              <a:rPr lang="en-GB" dirty="0"/>
              <a:t>A critical reflection on learning after studying the Inter-Cultural workplace. </a:t>
            </a:r>
          </a:p>
          <a:p>
            <a:r>
              <a:rPr lang="en-GB" dirty="0"/>
              <a:t>Reflection on own learning with an emphasis on personal favourite aspects.</a:t>
            </a:r>
          </a:p>
          <a:p>
            <a:r>
              <a:rPr lang="en-GB" dirty="0"/>
              <a:t>Use of Gibbs’ reflective model</a:t>
            </a:r>
          </a:p>
          <a:p>
            <a:r>
              <a:rPr lang="en-GB" dirty="0"/>
              <a:t>A summary of the key aspects of the intercultural workplace and an analysis of these aspects</a:t>
            </a:r>
          </a:p>
          <a:p>
            <a:r>
              <a:rPr lang="en-GB" dirty="0"/>
              <a:t>“No matter how qualified educational provider may be, it is unlikely that they can create case studies with greater relevance than a managers own experiences” (</a:t>
            </a:r>
            <a:r>
              <a:rPr lang="en-GB" dirty="0" err="1"/>
              <a:t>Daudelin</a:t>
            </a:r>
            <a:r>
              <a:rPr lang="en-GB" dirty="0"/>
              <a:t>, M. 1996)</a:t>
            </a:r>
          </a:p>
        </p:txBody>
      </p:sp>
      <p:pic>
        <p:nvPicPr>
          <p:cNvPr id="4" name="Audio 3">
            <a:hlinkClick r:id="" action="ppaction://media"/>
            <a:extLst>
              <a:ext uri="{FF2B5EF4-FFF2-40B4-BE49-F238E27FC236}">
                <a16:creationId xmlns:a16="http://schemas.microsoft.com/office/drawing/2014/main" id="{A7F94FB2-63A1-47CB-9217-F4289EE70894}"/>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488738" y="6154738"/>
            <a:ext cx="487362" cy="487362"/>
          </a:xfrm>
          <a:prstGeom prst="rect">
            <a:avLst/>
          </a:prstGeom>
        </p:spPr>
      </p:pic>
    </p:spTree>
    <p:extLst>
      <p:ext uri="{BB962C8B-B14F-4D97-AF65-F5344CB8AC3E}">
        <p14:creationId xmlns:p14="http://schemas.microsoft.com/office/powerpoint/2010/main" val="1261375380"/>
      </p:ext>
    </p:extLst>
  </p:cSld>
  <p:clrMapOvr>
    <a:masterClrMapping/>
  </p:clrMapOvr>
  <mc:AlternateContent xmlns:mc="http://schemas.openxmlformats.org/markup-compatibility/2006">
    <mc:Choice xmlns:p14="http://schemas.microsoft.com/office/powerpoint/2010/main" Requires="p14">
      <p:transition spd="slow" p14:dur="2000" advTm="49844"/>
    </mc:Choice>
    <mc:Fallback>
      <p:transition spd="slow" advTm="4984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E2264E67-6F59-4D8D-8E5F-8245B0FEAE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73" y="0"/>
            <a:ext cx="12187427"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Freeform 23">
            <a:extLst>
              <a:ext uri="{FF2B5EF4-FFF2-40B4-BE49-F238E27FC236}">
                <a16:creationId xmlns:a16="http://schemas.microsoft.com/office/drawing/2014/main" id="{158E1C6E-D299-4F5D-B15B-155EBF7F62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4637005" cy="6858000"/>
          </a:xfrm>
          <a:custGeom>
            <a:avLst/>
            <a:gdLst>
              <a:gd name="connsiteX0" fmla="*/ 0 w 4637005"/>
              <a:gd name="connsiteY0" fmla="*/ 0 h 6858000"/>
              <a:gd name="connsiteX1" fmla="*/ 4637005 w 4637005"/>
              <a:gd name="connsiteY1" fmla="*/ 0 h 6858000"/>
              <a:gd name="connsiteX2" fmla="*/ 4637005 w 4637005"/>
              <a:gd name="connsiteY2" fmla="*/ 1900238 h 6858000"/>
              <a:gd name="connsiteX3" fmla="*/ 4266589 w 4637005"/>
              <a:gd name="connsiteY3" fmla="*/ 2178050 h 6858000"/>
              <a:gd name="connsiteX4" fmla="*/ 4262355 w 4637005"/>
              <a:gd name="connsiteY4" fmla="*/ 2184400 h 6858000"/>
              <a:gd name="connsiteX5" fmla="*/ 4256005 w 4637005"/>
              <a:gd name="connsiteY5" fmla="*/ 2193925 h 6858000"/>
              <a:gd name="connsiteX6" fmla="*/ 4249655 w 4637005"/>
              <a:gd name="connsiteY6" fmla="*/ 2201863 h 6858000"/>
              <a:gd name="connsiteX7" fmla="*/ 4249655 w 4637005"/>
              <a:gd name="connsiteY7" fmla="*/ 2211388 h 6858000"/>
              <a:gd name="connsiteX8" fmla="*/ 4249655 w 4637005"/>
              <a:gd name="connsiteY8" fmla="*/ 2220913 h 6858000"/>
              <a:gd name="connsiteX9" fmla="*/ 4256005 w 4637005"/>
              <a:gd name="connsiteY9" fmla="*/ 2228850 h 6858000"/>
              <a:gd name="connsiteX10" fmla="*/ 4262355 w 4637005"/>
              <a:gd name="connsiteY10" fmla="*/ 2238375 h 6858000"/>
              <a:gd name="connsiteX11" fmla="*/ 4266589 w 4637005"/>
              <a:gd name="connsiteY11" fmla="*/ 2244725 h 6858000"/>
              <a:gd name="connsiteX12" fmla="*/ 4637005 w 4637005"/>
              <a:gd name="connsiteY12" fmla="*/ 2522538 h 6858000"/>
              <a:gd name="connsiteX13" fmla="*/ 4637005 w 4637005"/>
              <a:gd name="connsiteY13" fmla="*/ 6858000 h 6858000"/>
              <a:gd name="connsiteX14" fmla="*/ 0 w 4637005"/>
              <a:gd name="connsiteY14"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4637005" h="6858000">
                <a:moveTo>
                  <a:pt x="0" y="0"/>
                </a:moveTo>
                <a:lnTo>
                  <a:pt x="4637005" y="0"/>
                </a:lnTo>
                <a:lnTo>
                  <a:pt x="4637005" y="1900238"/>
                </a:lnTo>
                <a:lnTo>
                  <a:pt x="4266589" y="2178050"/>
                </a:lnTo>
                <a:lnTo>
                  <a:pt x="4262355" y="2184400"/>
                </a:lnTo>
                <a:lnTo>
                  <a:pt x="4256005" y="2193925"/>
                </a:lnTo>
                <a:lnTo>
                  <a:pt x="4249655" y="2201863"/>
                </a:lnTo>
                <a:lnTo>
                  <a:pt x="4249655" y="2211388"/>
                </a:lnTo>
                <a:lnTo>
                  <a:pt x="4249655" y="2220913"/>
                </a:lnTo>
                <a:lnTo>
                  <a:pt x="4256005" y="2228850"/>
                </a:lnTo>
                <a:lnTo>
                  <a:pt x="4262355" y="2238375"/>
                </a:lnTo>
                <a:lnTo>
                  <a:pt x="4266589" y="2244725"/>
                </a:lnTo>
                <a:lnTo>
                  <a:pt x="4637005" y="2522538"/>
                </a:lnTo>
                <a:lnTo>
                  <a:pt x="4637005" y="6858000"/>
                </a:lnTo>
                <a:lnTo>
                  <a:pt x="0" y="6858000"/>
                </a:lnTo>
                <a:close/>
              </a:path>
            </a:pathLst>
          </a:custGeom>
          <a:solidFill>
            <a:srgbClr val="212121"/>
          </a:solidFill>
          <a:ln>
            <a:noFill/>
            <a:headEnd/>
            <a:tailEnd/>
          </a:ln>
        </p:spPr>
        <p:style>
          <a:lnRef idx="1">
            <a:schemeClr val="accent1"/>
          </a:lnRef>
          <a:fillRef idx="3">
            <a:schemeClr val="accent1"/>
          </a:fillRef>
          <a:effectRef idx="2">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64431EBA-4491-4854-8825-B186C808EBE9}"/>
              </a:ext>
            </a:extLst>
          </p:cNvPr>
          <p:cNvSpPr>
            <a:spLocks noGrp="1"/>
          </p:cNvSpPr>
          <p:nvPr>
            <p:ph type="title"/>
          </p:nvPr>
        </p:nvSpPr>
        <p:spPr>
          <a:xfrm>
            <a:off x="451514" y="457201"/>
            <a:ext cx="3575737" cy="1332688"/>
          </a:xfrm>
        </p:spPr>
        <p:txBody>
          <a:bodyPr anchor="b">
            <a:normAutofit/>
          </a:bodyPr>
          <a:lstStyle/>
          <a:p>
            <a:pPr algn="ctr"/>
            <a:r>
              <a:rPr lang="en-GB" sz="3200">
                <a:solidFill>
                  <a:srgbClr val="FFFFFF"/>
                </a:solidFill>
              </a:rPr>
              <a:t>Gibbs’ reflective cycle</a:t>
            </a:r>
          </a:p>
        </p:txBody>
      </p:sp>
      <p:sp>
        <p:nvSpPr>
          <p:cNvPr id="3" name="Content Placeholder 2">
            <a:extLst>
              <a:ext uri="{FF2B5EF4-FFF2-40B4-BE49-F238E27FC236}">
                <a16:creationId xmlns:a16="http://schemas.microsoft.com/office/drawing/2014/main" id="{C332E6C5-1054-47B3-A10C-DF0CE4A0156E}"/>
              </a:ext>
            </a:extLst>
          </p:cNvPr>
          <p:cNvSpPr>
            <a:spLocks noGrp="1"/>
          </p:cNvSpPr>
          <p:nvPr>
            <p:ph idx="1"/>
          </p:nvPr>
        </p:nvSpPr>
        <p:spPr>
          <a:xfrm>
            <a:off x="451514" y="2046514"/>
            <a:ext cx="3575737" cy="3994848"/>
          </a:xfrm>
        </p:spPr>
        <p:txBody>
          <a:bodyPr>
            <a:normAutofit/>
          </a:bodyPr>
          <a:lstStyle/>
          <a:p>
            <a:r>
              <a:rPr lang="en-GB" sz="1600" dirty="0">
                <a:solidFill>
                  <a:srgbClr val="FFFFFF"/>
                </a:solidFill>
              </a:rPr>
              <a:t>“If they don’t reflect on their experience, it’s hard for them to learn anything </a:t>
            </a:r>
            <a:r>
              <a:rPr lang="en-GB" sz="1600" dirty="0" err="1">
                <a:solidFill>
                  <a:srgbClr val="FFFFFF"/>
                </a:solidFill>
              </a:rPr>
              <a:t>atall</a:t>
            </a:r>
            <a:r>
              <a:rPr lang="en-GB" sz="1600" dirty="0">
                <a:solidFill>
                  <a:srgbClr val="FFFFFF"/>
                </a:solidFill>
              </a:rPr>
              <a:t>” (Jackson, K. 2019)</a:t>
            </a:r>
          </a:p>
          <a:p>
            <a:r>
              <a:rPr lang="en-GB" sz="1600" dirty="0">
                <a:solidFill>
                  <a:srgbClr val="FFFFFF"/>
                </a:solidFill>
              </a:rPr>
              <a:t>Arguably the most famous model of reflection</a:t>
            </a:r>
          </a:p>
          <a:p>
            <a:r>
              <a:rPr lang="en-GB" sz="1600" dirty="0">
                <a:solidFill>
                  <a:srgbClr val="FFFFFF"/>
                </a:solidFill>
              </a:rPr>
              <a:t>Cyclic nature lends itself particularly well to repeated experiences, allowing you to learn and plan from things that either went well or didn’t (</a:t>
            </a:r>
            <a:r>
              <a:rPr lang="en-GB" sz="1600" dirty="0" err="1">
                <a:solidFill>
                  <a:srgbClr val="FFFFFF"/>
                </a:solidFill>
              </a:rPr>
              <a:t>UoE</a:t>
            </a:r>
            <a:r>
              <a:rPr lang="en-GB" sz="1600" dirty="0">
                <a:solidFill>
                  <a:srgbClr val="FFFFFF"/>
                </a:solidFill>
              </a:rPr>
              <a:t>, 2019) </a:t>
            </a:r>
          </a:p>
          <a:p>
            <a:r>
              <a:rPr lang="en-GB" sz="1600" dirty="0">
                <a:solidFill>
                  <a:srgbClr val="FFFFFF"/>
                </a:solidFill>
              </a:rPr>
              <a:t>6 different stages</a:t>
            </a:r>
          </a:p>
          <a:p>
            <a:pPr marL="0" indent="0">
              <a:buNone/>
            </a:pPr>
            <a:endParaRPr lang="en-GB" sz="1600" dirty="0">
              <a:solidFill>
                <a:srgbClr val="FFFFFF"/>
              </a:solidFill>
            </a:endParaRPr>
          </a:p>
        </p:txBody>
      </p:sp>
      <p:pic>
        <p:nvPicPr>
          <p:cNvPr id="5" name="Picture 4" descr="A close up of text on a white background&#10;&#10;Description automatically generated">
            <a:extLst>
              <a:ext uri="{FF2B5EF4-FFF2-40B4-BE49-F238E27FC236}">
                <a16:creationId xmlns:a16="http://schemas.microsoft.com/office/drawing/2014/main" id="{48AFC534-D0C4-44BD-A04D-1D7CD2889894}"/>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5778451" y="643467"/>
            <a:ext cx="5272421" cy="5272421"/>
          </a:xfrm>
          <a:prstGeom prst="roundRect">
            <a:avLst>
              <a:gd name="adj" fmla="val 3876"/>
            </a:avLst>
          </a:prstGeom>
          <a:ln>
            <a:solidFill>
              <a:schemeClr val="accent1"/>
            </a:solidFill>
          </a:ln>
          <a:effectLst/>
        </p:spPr>
      </p:pic>
      <p:sp>
        <p:nvSpPr>
          <p:cNvPr id="6" name="TextBox 5">
            <a:extLst>
              <a:ext uri="{FF2B5EF4-FFF2-40B4-BE49-F238E27FC236}">
                <a16:creationId xmlns:a16="http://schemas.microsoft.com/office/drawing/2014/main" id="{2EC5EE0F-92ED-48F9-AF1C-DA55F61C652A}"/>
              </a:ext>
            </a:extLst>
          </p:cNvPr>
          <p:cNvSpPr txBox="1"/>
          <p:nvPr/>
        </p:nvSpPr>
        <p:spPr>
          <a:xfrm>
            <a:off x="5778451" y="5388646"/>
            <a:ext cx="5272421" cy="527242"/>
          </a:xfrm>
          <a:prstGeom prst="rect">
            <a:avLst/>
          </a:prstGeom>
          <a:solidFill>
            <a:srgbClr val="000000">
              <a:alpha val="50000"/>
            </a:srgbClr>
          </a:solidFill>
          <a:ln>
            <a:noFill/>
          </a:ln>
        </p:spPr>
        <p:txBody>
          <a:bodyPr wrap="square" rtlCol="0">
            <a:normAutofit/>
          </a:bodyPr>
          <a:lstStyle/>
          <a:p>
            <a:pPr algn="ctr">
              <a:lnSpc>
                <a:spcPct val="90000"/>
              </a:lnSpc>
              <a:spcAft>
                <a:spcPts val="600"/>
              </a:spcAft>
            </a:pPr>
            <a:r>
              <a:rPr lang="en-GB" sz="1300">
                <a:solidFill>
                  <a:srgbClr val="FFFFFF"/>
                </a:solidFill>
              </a:rPr>
              <a:t>https://www.ed.ac.uk/reflection/reflectors-toolkit/reflecting-on-experience/gibbs-reflective-cycle</a:t>
            </a:r>
          </a:p>
          <a:p>
            <a:pPr algn="ctr">
              <a:lnSpc>
                <a:spcPct val="90000"/>
              </a:lnSpc>
              <a:spcAft>
                <a:spcPts val="600"/>
              </a:spcAft>
            </a:pPr>
            <a:endParaRPr lang="en-GB" sz="1300">
              <a:solidFill>
                <a:srgbClr val="FFFFFF"/>
              </a:solidFill>
            </a:endParaRPr>
          </a:p>
        </p:txBody>
      </p:sp>
      <p:pic>
        <p:nvPicPr>
          <p:cNvPr id="7" name="Audio 6">
            <a:hlinkClick r:id="" action="ppaction://media"/>
            <a:extLst>
              <a:ext uri="{FF2B5EF4-FFF2-40B4-BE49-F238E27FC236}">
                <a16:creationId xmlns:a16="http://schemas.microsoft.com/office/drawing/2014/main" id="{B5AFDDDF-F538-4FDA-97A9-3DE56E666EF6}"/>
              </a:ext>
            </a:extLst>
          </p:cNvPr>
          <p:cNvPicPr>
            <a:picLocks noChangeAspect="1"/>
          </p:cNvPicPr>
          <p:nvPr>
            <a:audioFile r:link="rId3"/>
            <p:extLst>
              <p:ext uri="{DAA4B4D4-6D71-4841-9C94-3DE7FCFB9230}">
                <p14:media xmlns:p14="http://schemas.microsoft.com/office/powerpoint/2010/main" r:embed="rId2"/>
              </p:ext>
            </p:extLst>
          </p:nvPr>
        </p:nvPicPr>
        <p:blipFill>
          <a:blip r:embed="rId7"/>
          <a:stretch>
            <a:fillRect/>
          </a:stretch>
        </p:blipFill>
        <p:spPr>
          <a:xfrm>
            <a:off x="11488738" y="6154738"/>
            <a:ext cx="487362" cy="487362"/>
          </a:xfrm>
          <a:prstGeom prst="rect">
            <a:avLst/>
          </a:prstGeom>
        </p:spPr>
      </p:pic>
    </p:spTree>
    <p:custDataLst>
      <p:tags r:id="rId1"/>
    </p:custDataLst>
    <p:extLst>
      <p:ext uri="{BB962C8B-B14F-4D97-AF65-F5344CB8AC3E}">
        <p14:creationId xmlns:p14="http://schemas.microsoft.com/office/powerpoint/2010/main" val="422664611"/>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mc:Choice xmlns:p14="http://schemas.microsoft.com/office/powerpoint/2010/main" Requires="p14">
      <p:transition spd="slow" p14:dur="2000" advTm="62148"/>
    </mc:Choice>
    <mc:Fallback>
      <p:transition spd="slow" advTm="6214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par>
                    <p:cTn id="7" fill="hold">
                      <p:stCondLst>
                        <p:cond delay="indefinite"/>
                      </p:stCondLst>
                      <p:childTnLst>
                        <p:par>
                          <p:cTn id="8" fill="hold">
                            <p:stCondLst>
                              <p:cond delay="0"/>
                            </p:stCondLst>
                            <p:childTnLst>
                              <p:par>
                                <p:cTn id="9" presetID="10"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animEffect transition="in" filter="fade">
                                      <p:cBhvr>
                                        <p:cTn id="11" dur="500"/>
                                        <p:tgtEl>
                                          <p:spTgt spid="3">
                                            <p:txEl>
                                              <p:pRg st="0" end="0"/>
                                            </p:txEl>
                                          </p:spTgt>
                                        </p:tgtEl>
                                      </p:cBhvr>
                                    </p:animEffect>
                                  </p:childTnLst>
                                </p:cTn>
                              </p:par>
                            </p:childTnLst>
                          </p:cTn>
                        </p:par>
                      </p:childTnLst>
                    </p:cTn>
                  </p:par>
                  <p:par>
                    <p:cTn id="12" fill="hold">
                      <p:stCondLst>
                        <p:cond delay="indefinite"/>
                      </p:stCondLst>
                      <p:childTnLst>
                        <p:par>
                          <p:cTn id="13" fill="hold">
                            <p:stCondLst>
                              <p:cond delay="0"/>
                            </p:stCondLst>
                            <p:childTnLst>
                              <p:par>
                                <p:cTn id="14" presetID="10" presetClass="entr" presetSubtype="0" fill="hold" grpId="0" nodeType="clickEffect">
                                  <p:stCondLst>
                                    <p:cond delay="0"/>
                                  </p:stCondLst>
                                  <p:childTnLst>
                                    <p:set>
                                      <p:cBhvr>
                                        <p:cTn id="15" dur="1" fill="hold">
                                          <p:stCondLst>
                                            <p:cond delay="0"/>
                                          </p:stCondLst>
                                        </p:cTn>
                                        <p:tgtEl>
                                          <p:spTgt spid="3">
                                            <p:txEl>
                                              <p:pRg st="1" end="1"/>
                                            </p:txEl>
                                          </p:spTgt>
                                        </p:tgtEl>
                                        <p:attrNameLst>
                                          <p:attrName>style.visibility</p:attrName>
                                        </p:attrNameLst>
                                      </p:cBhvr>
                                      <p:to>
                                        <p:strVal val="visible"/>
                                      </p:to>
                                    </p:set>
                                    <p:animEffect transition="in" filter="fade">
                                      <p:cBhvr>
                                        <p:cTn id="16" dur="500"/>
                                        <p:tgtEl>
                                          <p:spTgt spid="3">
                                            <p:txEl>
                                              <p:pRg st="1" end="1"/>
                                            </p:txEl>
                                          </p:spTgt>
                                        </p:tgtEl>
                                      </p:cBhvr>
                                    </p:animEffect>
                                  </p:childTnLst>
                                </p:cTn>
                              </p:par>
                            </p:childTnLst>
                          </p:cTn>
                        </p:par>
                      </p:childTnLst>
                    </p:cTn>
                  </p:par>
                  <p:par>
                    <p:cTn id="17" fill="hold">
                      <p:stCondLst>
                        <p:cond delay="indefinite"/>
                      </p:stCondLst>
                      <p:childTnLst>
                        <p:par>
                          <p:cTn id="18" fill="hold">
                            <p:stCondLst>
                              <p:cond delay="0"/>
                            </p:stCondLst>
                            <p:childTnLst>
                              <p:par>
                                <p:cTn id="19" presetID="10" presetClass="entr" presetSubtype="0"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500"/>
                                        <p:tgtEl>
                                          <p:spTgt spid="3">
                                            <p:txEl>
                                              <p:pRg st="2" end="2"/>
                                            </p:txEl>
                                          </p:spTgt>
                                        </p:tgtEl>
                                      </p:cBhvr>
                                    </p:animEffect>
                                  </p:childTnLst>
                                </p:cTn>
                              </p:par>
                            </p:childTnLst>
                          </p:cTn>
                        </p:par>
                      </p:childTnLst>
                    </p:cTn>
                  </p:par>
                  <p:par>
                    <p:cTn id="22" fill="hold">
                      <p:stCondLst>
                        <p:cond delay="indefinite"/>
                      </p:stCondLst>
                      <p:childTnLst>
                        <p:par>
                          <p:cTn id="23" fill="hold">
                            <p:stCondLst>
                              <p:cond delay="0"/>
                            </p:stCondLst>
                            <p:childTnLst>
                              <p:par>
                                <p:cTn id="24" presetID="10" presetClass="entr" presetSubtype="0" fill="hold" grpId="0" nodeType="clickEffect">
                                  <p:stCondLst>
                                    <p:cond delay="0"/>
                                  </p:stCondLst>
                                  <p:childTnLst>
                                    <p:set>
                                      <p:cBhvr>
                                        <p:cTn id="25" dur="1" fill="hold">
                                          <p:stCondLst>
                                            <p:cond delay="0"/>
                                          </p:stCondLst>
                                        </p:cTn>
                                        <p:tgtEl>
                                          <p:spTgt spid="3">
                                            <p:txEl>
                                              <p:pRg st="3" end="3"/>
                                            </p:txEl>
                                          </p:spTgt>
                                        </p:tgtEl>
                                        <p:attrNameLst>
                                          <p:attrName>style.visibility</p:attrName>
                                        </p:attrNameLst>
                                      </p:cBhvr>
                                      <p:to>
                                        <p:strVal val="visible"/>
                                      </p:to>
                                    </p:set>
                                    <p:animEffect transition="in" filter="fade">
                                      <p:cBhvr>
                                        <p:cTn id="26" dur="5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27" fill="hold" display="0">
                  <p:stCondLst>
                    <p:cond delay="indefinite"/>
                  </p:stCondLst>
                  <p:endCondLst>
                    <p:cond evt="onStopAudio" delay="0">
                      <p:tgtEl>
                        <p:sldTgt/>
                      </p:tgtEl>
                    </p:cond>
                  </p:endCondLst>
                </p:cTn>
                <p:tgtEl>
                  <p:spTgt spid="7"/>
                </p:tgtEl>
              </p:cMediaNode>
            </p:audio>
          </p:childTnLst>
        </p:cTn>
      </p:par>
    </p:tnLst>
    <p:bldLst>
      <p:bldP spid="3"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E502E87-92AC-4993-8F58-4D0C7AEE2B0C}"/>
              </a:ext>
            </a:extLst>
          </p:cNvPr>
          <p:cNvSpPr>
            <a:spLocks noGrp="1"/>
          </p:cNvSpPr>
          <p:nvPr>
            <p:ph idx="1"/>
          </p:nvPr>
        </p:nvSpPr>
        <p:spPr>
          <a:xfrm>
            <a:off x="866398" y="2059474"/>
            <a:ext cx="10515600" cy="4351338"/>
          </a:xfrm>
        </p:spPr>
        <p:txBody>
          <a:bodyPr>
            <a:normAutofit/>
          </a:bodyPr>
          <a:lstStyle/>
          <a:p>
            <a:r>
              <a:rPr lang="en-GB" sz="2800" dirty="0"/>
              <a:t>What happened throughout the experience?</a:t>
            </a:r>
          </a:p>
          <a:p>
            <a:r>
              <a:rPr lang="en-GB" sz="2800" dirty="0"/>
              <a:t>When and where did it happen?</a:t>
            </a:r>
          </a:p>
          <a:p>
            <a:r>
              <a:rPr lang="en-GB" sz="2800" dirty="0"/>
              <a:t>Who was present?</a:t>
            </a:r>
          </a:p>
          <a:p>
            <a:r>
              <a:rPr lang="en-GB" sz="2800" dirty="0"/>
              <a:t>Why were you there?</a:t>
            </a:r>
          </a:p>
        </p:txBody>
      </p:sp>
      <p:sp>
        <p:nvSpPr>
          <p:cNvPr id="4" name="Title 1">
            <a:extLst>
              <a:ext uri="{FF2B5EF4-FFF2-40B4-BE49-F238E27FC236}">
                <a16:creationId xmlns:a16="http://schemas.microsoft.com/office/drawing/2014/main" id="{721D1742-100C-4B0E-8B67-191657F95F97}"/>
              </a:ext>
            </a:extLst>
          </p:cNvPr>
          <p:cNvSpPr>
            <a:spLocks noGrp="1"/>
          </p:cNvSpPr>
          <p:nvPr>
            <p:ph type="title"/>
          </p:nvPr>
        </p:nvSpPr>
        <p:spPr>
          <a:xfrm>
            <a:off x="810000" y="447188"/>
            <a:ext cx="10571998" cy="970450"/>
          </a:xfrm>
        </p:spPr>
        <p:txBody>
          <a:bodyPr/>
          <a:lstStyle/>
          <a:p>
            <a:r>
              <a:rPr lang="en-GB" dirty="0"/>
              <a:t>1. Description</a:t>
            </a:r>
          </a:p>
        </p:txBody>
      </p:sp>
      <p:pic>
        <p:nvPicPr>
          <p:cNvPr id="8" name="Audio 7">
            <a:hlinkClick r:id="" action="ppaction://media"/>
            <a:extLst>
              <a:ext uri="{FF2B5EF4-FFF2-40B4-BE49-F238E27FC236}">
                <a16:creationId xmlns:a16="http://schemas.microsoft.com/office/drawing/2014/main" id="{5334AC32-3C6B-4915-8478-1CE2A7C94228}"/>
              </a:ext>
            </a:extLst>
          </p:cNvPr>
          <p:cNvPicPr>
            <a:picLocks noChangeAspect="1"/>
          </p:cNvPicPr>
          <p:nvPr>
            <a:audioFile r:link="rId3"/>
            <p:extLst>
              <p:ext uri="{DAA4B4D4-6D71-4841-9C94-3DE7FCFB9230}">
                <p14:media xmlns:p14="http://schemas.microsoft.com/office/powerpoint/2010/main" r:embed="rId2"/>
              </p:ext>
            </p:extLst>
          </p:nvPr>
        </p:nvPicPr>
        <p:blipFill>
          <a:blip r:embed="rId6"/>
          <a:stretch>
            <a:fillRect/>
          </a:stretch>
        </p:blipFill>
        <p:spPr>
          <a:xfrm>
            <a:off x="11488738" y="6154738"/>
            <a:ext cx="487362" cy="487362"/>
          </a:xfrm>
          <a:prstGeom prst="rect">
            <a:avLst/>
          </a:prstGeom>
        </p:spPr>
      </p:pic>
    </p:spTree>
    <p:custDataLst>
      <p:tags r:id="rId1"/>
    </p:custDataLst>
    <p:extLst>
      <p:ext uri="{BB962C8B-B14F-4D97-AF65-F5344CB8AC3E}">
        <p14:creationId xmlns:p14="http://schemas.microsoft.com/office/powerpoint/2010/main" val="196165557"/>
      </p:ext>
    </p:extLst>
  </p:cSld>
  <p:clrMapOvr>
    <a:masterClrMapping/>
  </p:clrMapOvr>
  <mc:AlternateContent xmlns:mc="http://schemas.openxmlformats.org/markup-compatibility/2006">
    <mc:Choice xmlns:p14="http://schemas.microsoft.com/office/powerpoint/2010/main" Requires="p14">
      <p:transition p14:dur="0" advTm="63232"/>
    </mc:Choice>
    <mc:Fallback>
      <p:transition advTm="6323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par>
                    <p:cTn id="7" fill="hold">
                      <p:stCondLst>
                        <p:cond delay="indefinite"/>
                      </p:stCondLst>
                      <p:childTnLst>
                        <p:par>
                          <p:cTn id="8" fill="hold">
                            <p:stCondLst>
                              <p:cond delay="0"/>
                            </p:stCondLst>
                            <p:childTnLst>
                              <p:par>
                                <p:cTn id="9" presetID="10"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animEffect transition="in" filter="fade">
                                      <p:cBhvr>
                                        <p:cTn id="11" dur="500"/>
                                        <p:tgtEl>
                                          <p:spTgt spid="3">
                                            <p:txEl>
                                              <p:pRg st="0" end="0"/>
                                            </p:txEl>
                                          </p:spTgt>
                                        </p:tgtEl>
                                      </p:cBhvr>
                                    </p:animEffect>
                                  </p:childTnLst>
                                </p:cTn>
                              </p:par>
                            </p:childTnLst>
                          </p:cTn>
                        </p:par>
                      </p:childTnLst>
                    </p:cTn>
                  </p:par>
                  <p:par>
                    <p:cTn id="12" fill="hold">
                      <p:stCondLst>
                        <p:cond delay="indefinite"/>
                      </p:stCondLst>
                      <p:childTnLst>
                        <p:par>
                          <p:cTn id="13" fill="hold">
                            <p:stCondLst>
                              <p:cond delay="0"/>
                            </p:stCondLst>
                            <p:childTnLst>
                              <p:par>
                                <p:cTn id="14" presetID="10" presetClass="entr" presetSubtype="0" fill="hold" grpId="0" nodeType="clickEffect">
                                  <p:stCondLst>
                                    <p:cond delay="0"/>
                                  </p:stCondLst>
                                  <p:childTnLst>
                                    <p:set>
                                      <p:cBhvr>
                                        <p:cTn id="15" dur="1" fill="hold">
                                          <p:stCondLst>
                                            <p:cond delay="0"/>
                                          </p:stCondLst>
                                        </p:cTn>
                                        <p:tgtEl>
                                          <p:spTgt spid="3">
                                            <p:txEl>
                                              <p:pRg st="1" end="1"/>
                                            </p:txEl>
                                          </p:spTgt>
                                        </p:tgtEl>
                                        <p:attrNameLst>
                                          <p:attrName>style.visibility</p:attrName>
                                        </p:attrNameLst>
                                      </p:cBhvr>
                                      <p:to>
                                        <p:strVal val="visible"/>
                                      </p:to>
                                    </p:set>
                                    <p:animEffect transition="in" filter="fade">
                                      <p:cBhvr>
                                        <p:cTn id="16" dur="500"/>
                                        <p:tgtEl>
                                          <p:spTgt spid="3">
                                            <p:txEl>
                                              <p:pRg st="1" end="1"/>
                                            </p:txEl>
                                          </p:spTgt>
                                        </p:tgtEl>
                                      </p:cBhvr>
                                    </p:animEffect>
                                  </p:childTnLst>
                                </p:cTn>
                              </p:par>
                            </p:childTnLst>
                          </p:cTn>
                        </p:par>
                      </p:childTnLst>
                    </p:cTn>
                  </p:par>
                  <p:par>
                    <p:cTn id="17" fill="hold">
                      <p:stCondLst>
                        <p:cond delay="indefinite"/>
                      </p:stCondLst>
                      <p:childTnLst>
                        <p:par>
                          <p:cTn id="18" fill="hold">
                            <p:stCondLst>
                              <p:cond delay="0"/>
                            </p:stCondLst>
                            <p:childTnLst>
                              <p:par>
                                <p:cTn id="19" presetID="10" presetClass="entr" presetSubtype="0"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500"/>
                                        <p:tgtEl>
                                          <p:spTgt spid="3">
                                            <p:txEl>
                                              <p:pRg st="2" end="2"/>
                                            </p:txEl>
                                          </p:spTgt>
                                        </p:tgtEl>
                                      </p:cBhvr>
                                    </p:animEffect>
                                  </p:childTnLst>
                                </p:cTn>
                              </p:par>
                            </p:childTnLst>
                          </p:cTn>
                        </p:par>
                      </p:childTnLst>
                    </p:cTn>
                  </p:par>
                  <p:par>
                    <p:cTn id="22" fill="hold">
                      <p:stCondLst>
                        <p:cond delay="indefinite"/>
                      </p:stCondLst>
                      <p:childTnLst>
                        <p:par>
                          <p:cTn id="23" fill="hold">
                            <p:stCondLst>
                              <p:cond delay="0"/>
                            </p:stCondLst>
                            <p:childTnLst>
                              <p:par>
                                <p:cTn id="24" presetID="10" presetClass="entr" presetSubtype="0" fill="hold" grpId="0" nodeType="clickEffect">
                                  <p:stCondLst>
                                    <p:cond delay="0"/>
                                  </p:stCondLst>
                                  <p:childTnLst>
                                    <p:set>
                                      <p:cBhvr>
                                        <p:cTn id="25" dur="1" fill="hold">
                                          <p:stCondLst>
                                            <p:cond delay="0"/>
                                          </p:stCondLst>
                                        </p:cTn>
                                        <p:tgtEl>
                                          <p:spTgt spid="3">
                                            <p:txEl>
                                              <p:pRg st="3" end="3"/>
                                            </p:txEl>
                                          </p:spTgt>
                                        </p:tgtEl>
                                        <p:attrNameLst>
                                          <p:attrName>style.visibility</p:attrName>
                                        </p:attrNameLst>
                                      </p:cBhvr>
                                      <p:to>
                                        <p:strVal val="visible"/>
                                      </p:to>
                                    </p:set>
                                    <p:animEffect transition="in" filter="fade">
                                      <p:cBhvr>
                                        <p:cTn id="26" dur="5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27" fill="hold" display="0">
                  <p:stCondLst>
                    <p:cond delay="indefinite"/>
                  </p:stCondLst>
                  <p:endCondLst>
                    <p:cond evt="onStopAudio" delay="0">
                      <p:tgtEl>
                        <p:sldTgt/>
                      </p:tgtEl>
                    </p:cond>
                  </p:endCondLst>
                </p:cTn>
                <p:tgtEl>
                  <p:spTgt spid="8"/>
                </p:tgtEl>
              </p:cMediaNode>
            </p:audio>
          </p:childTnLst>
        </p:cTn>
      </p:par>
    </p:tnLst>
    <p:bldLst>
      <p:bldP spid="3"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004AC8-1C0D-4EF2-A1D1-FD50B8B312CD}"/>
              </a:ext>
            </a:extLst>
          </p:cNvPr>
          <p:cNvSpPr>
            <a:spLocks noGrp="1"/>
          </p:cNvSpPr>
          <p:nvPr>
            <p:ph type="title"/>
          </p:nvPr>
        </p:nvSpPr>
        <p:spPr/>
        <p:txBody>
          <a:bodyPr/>
          <a:lstStyle/>
          <a:p>
            <a:r>
              <a:rPr lang="en-GB" dirty="0"/>
              <a:t>2. Feelings</a:t>
            </a:r>
          </a:p>
        </p:txBody>
      </p:sp>
      <p:sp>
        <p:nvSpPr>
          <p:cNvPr id="3" name="Content Placeholder 2">
            <a:extLst>
              <a:ext uri="{FF2B5EF4-FFF2-40B4-BE49-F238E27FC236}">
                <a16:creationId xmlns:a16="http://schemas.microsoft.com/office/drawing/2014/main" id="{572F4AA5-B621-4A61-85C3-48D0F5792CEB}"/>
              </a:ext>
            </a:extLst>
          </p:cNvPr>
          <p:cNvSpPr>
            <a:spLocks noGrp="1"/>
          </p:cNvSpPr>
          <p:nvPr>
            <p:ph idx="1"/>
          </p:nvPr>
        </p:nvSpPr>
        <p:spPr/>
        <p:txBody>
          <a:bodyPr>
            <a:normAutofit/>
          </a:bodyPr>
          <a:lstStyle/>
          <a:p>
            <a:r>
              <a:rPr lang="en-GB" sz="2800" dirty="0"/>
              <a:t>What were you feeling during the situation?</a:t>
            </a:r>
          </a:p>
          <a:p>
            <a:r>
              <a:rPr lang="en-GB" sz="2800" dirty="0"/>
              <a:t>What were you feeling before and after?</a:t>
            </a:r>
          </a:p>
          <a:p>
            <a:r>
              <a:rPr lang="en-GB" sz="2800" dirty="0"/>
              <a:t>What do you think other people thought about the situation?</a:t>
            </a:r>
          </a:p>
        </p:txBody>
      </p:sp>
      <p:pic>
        <p:nvPicPr>
          <p:cNvPr id="4" name="Audio 3">
            <a:hlinkClick r:id="" action="ppaction://media"/>
            <a:extLst>
              <a:ext uri="{FF2B5EF4-FFF2-40B4-BE49-F238E27FC236}">
                <a16:creationId xmlns:a16="http://schemas.microsoft.com/office/drawing/2014/main" id="{06897A07-2E3E-4E5E-A295-DDC4DE3D26A1}"/>
              </a:ext>
            </a:extLst>
          </p:cNvPr>
          <p:cNvPicPr>
            <a:picLocks noChangeAspect="1"/>
          </p:cNvPicPr>
          <p:nvPr>
            <a:audioFile r:link="rId3"/>
            <p:extLst>
              <p:ext uri="{DAA4B4D4-6D71-4841-9C94-3DE7FCFB9230}">
                <p14:media xmlns:p14="http://schemas.microsoft.com/office/powerpoint/2010/main" r:embed="rId2"/>
              </p:ext>
            </p:extLst>
          </p:nvPr>
        </p:nvPicPr>
        <p:blipFill>
          <a:blip r:embed="rId6"/>
          <a:stretch>
            <a:fillRect/>
          </a:stretch>
        </p:blipFill>
        <p:spPr>
          <a:xfrm>
            <a:off x="11488738" y="6154738"/>
            <a:ext cx="487362" cy="487362"/>
          </a:xfrm>
          <a:prstGeom prst="rect">
            <a:avLst/>
          </a:prstGeom>
        </p:spPr>
      </p:pic>
    </p:spTree>
    <p:custDataLst>
      <p:tags r:id="rId1"/>
    </p:custDataLst>
    <p:extLst>
      <p:ext uri="{BB962C8B-B14F-4D97-AF65-F5344CB8AC3E}">
        <p14:creationId xmlns:p14="http://schemas.microsoft.com/office/powerpoint/2010/main" val="3188347965"/>
      </p:ext>
    </p:extLst>
  </p:cSld>
  <p:clrMapOvr>
    <a:masterClrMapping/>
  </p:clrMapOvr>
  <mc:AlternateContent xmlns:mc="http://schemas.openxmlformats.org/markup-compatibility/2006">
    <mc:Choice xmlns:p14="http://schemas.microsoft.com/office/powerpoint/2010/main" Requires="p14">
      <p:transition spd="slow" p14:dur="2000" advTm="73530"/>
    </mc:Choice>
    <mc:Fallback>
      <p:transition spd="slow" advTm="7353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par>
                    <p:cTn id="7" fill="hold">
                      <p:stCondLst>
                        <p:cond delay="indefinite"/>
                      </p:stCondLst>
                      <p:childTnLst>
                        <p:par>
                          <p:cTn id="8" fill="hold">
                            <p:stCondLst>
                              <p:cond delay="0"/>
                            </p:stCondLst>
                            <p:childTnLst>
                              <p:par>
                                <p:cTn id="9" presetID="10"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animEffect transition="in" filter="fade">
                                      <p:cBhvr>
                                        <p:cTn id="11" dur="500"/>
                                        <p:tgtEl>
                                          <p:spTgt spid="3">
                                            <p:txEl>
                                              <p:pRg st="0" end="0"/>
                                            </p:txEl>
                                          </p:spTgt>
                                        </p:tgtEl>
                                      </p:cBhvr>
                                    </p:animEffect>
                                  </p:childTnLst>
                                </p:cTn>
                              </p:par>
                            </p:childTnLst>
                          </p:cTn>
                        </p:par>
                      </p:childTnLst>
                    </p:cTn>
                  </p:par>
                  <p:par>
                    <p:cTn id="12" fill="hold">
                      <p:stCondLst>
                        <p:cond delay="indefinite"/>
                      </p:stCondLst>
                      <p:childTnLst>
                        <p:par>
                          <p:cTn id="13" fill="hold">
                            <p:stCondLst>
                              <p:cond delay="0"/>
                            </p:stCondLst>
                            <p:childTnLst>
                              <p:par>
                                <p:cTn id="14" presetID="10" presetClass="entr" presetSubtype="0" fill="hold" grpId="0" nodeType="clickEffect">
                                  <p:stCondLst>
                                    <p:cond delay="0"/>
                                  </p:stCondLst>
                                  <p:childTnLst>
                                    <p:set>
                                      <p:cBhvr>
                                        <p:cTn id="15" dur="1" fill="hold">
                                          <p:stCondLst>
                                            <p:cond delay="0"/>
                                          </p:stCondLst>
                                        </p:cTn>
                                        <p:tgtEl>
                                          <p:spTgt spid="3">
                                            <p:txEl>
                                              <p:pRg st="1" end="1"/>
                                            </p:txEl>
                                          </p:spTgt>
                                        </p:tgtEl>
                                        <p:attrNameLst>
                                          <p:attrName>style.visibility</p:attrName>
                                        </p:attrNameLst>
                                      </p:cBhvr>
                                      <p:to>
                                        <p:strVal val="visible"/>
                                      </p:to>
                                    </p:set>
                                    <p:animEffect transition="in" filter="fade">
                                      <p:cBhvr>
                                        <p:cTn id="16" dur="500"/>
                                        <p:tgtEl>
                                          <p:spTgt spid="3">
                                            <p:txEl>
                                              <p:pRg st="1" end="1"/>
                                            </p:txEl>
                                          </p:spTgt>
                                        </p:tgtEl>
                                      </p:cBhvr>
                                    </p:animEffect>
                                  </p:childTnLst>
                                </p:cTn>
                              </p:par>
                            </p:childTnLst>
                          </p:cTn>
                        </p:par>
                      </p:childTnLst>
                    </p:cTn>
                  </p:par>
                  <p:par>
                    <p:cTn id="17" fill="hold">
                      <p:stCondLst>
                        <p:cond delay="indefinite"/>
                      </p:stCondLst>
                      <p:childTnLst>
                        <p:par>
                          <p:cTn id="18" fill="hold">
                            <p:stCondLst>
                              <p:cond delay="0"/>
                            </p:stCondLst>
                            <p:childTnLst>
                              <p:par>
                                <p:cTn id="19" presetID="10" presetClass="entr" presetSubtype="0"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5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22" fill="hold" display="0">
                  <p:stCondLst>
                    <p:cond delay="indefinite"/>
                  </p:stCondLst>
                  <p:endCondLst>
                    <p:cond evt="onStopAudio" delay="0">
                      <p:tgtEl>
                        <p:sldTgt/>
                      </p:tgtEl>
                    </p:cond>
                  </p:endCondLst>
                </p:cTn>
                <p:tgtEl>
                  <p:spTgt spid="4"/>
                </p:tgtEl>
              </p:cMediaNode>
            </p:audio>
          </p:childTnLst>
        </p:cTn>
      </p:par>
    </p:tnLst>
    <p:bldLst>
      <p:bldP spid="3"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C03227-FD2B-42E8-BCDE-B813795B9870}"/>
              </a:ext>
            </a:extLst>
          </p:cNvPr>
          <p:cNvSpPr>
            <a:spLocks noGrp="1"/>
          </p:cNvSpPr>
          <p:nvPr>
            <p:ph type="title"/>
          </p:nvPr>
        </p:nvSpPr>
        <p:spPr/>
        <p:txBody>
          <a:bodyPr/>
          <a:lstStyle/>
          <a:p>
            <a:r>
              <a:rPr lang="en-GB" dirty="0"/>
              <a:t>3. Evaluation</a:t>
            </a:r>
          </a:p>
        </p:txBody>
      </p:sp>
      <p:sp>
        <p:nvSpPr>
          <p:cNvPr id="3" name="Content Placeholder 2">
            <a:extLst>
              <a:ext uri="{FF2B5EF4-FFF2-40B4-BE49-F238E27FC236}">
                <a16:creationId xmlns:a16="http://schemas.microsoft.com/office/drawing/2014/main" id="{F29B9745-BEEF-44E4-8AFA-775295AFCD3D}"/>
              </a:ext>
            </a:extLst>
          </p:cNvPr>
          <p:cNvSpPr>
            <a:spLocks noGrp="1"/>
          </p:cNvSpPr>
          <p:nvPr>
            <p:ph idx="1"/>
          </p:nvPr>
        </p:nvSpPr>
        <p:spPr/>
        <p:txBody>
          <a:bodyPr>
            <a:normAutofit/>
          </a:bodyPr>
          <a:lstStyle/>
          <a:p>
            <a:r>
              <a:rPr lang="en-GB" sz="2800" dirty="0"/>
              <a:t>What was good and bad about the experience?</a:t>
            </a:r>
          </a:p>
          <a:p>
            <a:r>
              <a:rPr lang="en-GB" sz="2800" dirty="0"/>
              <a:t>What went well?</a:t>
            </a:r>
          </a:p>
          <a:p>
            <a:r>
              <a:rPr lang="en-GB" sz="2800" dirty="0"/>
              <a:t>What didn’t go well?</a:t>
            </a:r>
          </a:p>
        </p:txBody>
      </p:sp>
      <p:pic>
        <p:nvPicPr>
          <p:cNvPr id="4" name="Audio 3">
            <a:hlinkClick r:id="" action="ppaction://media"/>
            <a:extLst>
              <a:ext uri="{FF2B5EF4-FFF2-40B4-BE49-F238E27FC236}">
                <a16:creationId xmlns:a16="http://schemas.microsoft.com/office/drawing/2014/main" id="{03F76B3B-0425-4C9F-8A9F-B482FA24F414}"/>
              </a:ext>
            </a:extLst>
          </p:cNvPr>
          <p:cNvPicPr>
            <a:picLocks noChangeAspect="1"/>
          </p:cNvPicPr>
          <p:nvPr>
            <a:audioFile r:link="rId3"/>
            <p:extLst>
              <p:ext uri="{DAA4B4D4-6D71-4841-9C94-3DE7FCFB9230}">
                <p14:media xmlns:p14="http://schemas.microsoft.com/office/powerpoint/2010/main" r:embed="rId2"/>
              </p:ext>
            </p:extLst>
          </p:nvPr>
        </p:nvPicPr>
        <p:blipFill>
          <a:blip r:embed="rId6"/>
          <a:stretch>
            <a:fillRect/>
          </a:stretch>
        </p:blipFill>
        <p:spPr>
          <a:xfrm>
            <a:off x="11488738" y="6154738"/>
            <a:ext cx="487362" cy="487362"/>
          </a:xfrm>
          <a:prstGeom prst="rect">
            <a:avLst/>
          </a:prstGeom>
        </p:spPr>
      </p:pic>
    </p:spTree>
    <p:custDataLst>
      <p:tags r:id="rId1"/>
    </p:custDataLst>
    <p:extLst>
      <p:ext uri="{BB962C8B-B14F-4D97-AF65-F5344CB8AC3E}">
        <p14:creationId xmlns:p14="http://schemas.microsoft.com/office/powerpoint/2010/main" val="4043559062"/>
      </p:ext>
    </p:extLst>
  </p:cSld>
  <p:clrMapOvr>
    <a:masterClrMapping/>
  </p:clrMapOvr>
  <mc:AlternateContent xmlns:mc="http://schemas.openxmlformats.org/markup-compatibility/2006">
    <mc:Choice xmlns:p14="http://schemas.microsoft.com/office/powerpoint/2010/main" Requires="p14">
      <p:transition spd="slow" p14:dur="2000" advTm="76197"/>
    </mc:Choice>
    <mc:Fallback>
      <p:transition spd="slow" advTm="7619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par>
                    <p:cTn id="7" fill="hold">
                      <p:stCondLst>
                        <p:cond delay="indefinite"/>
                      </p:stCondLst>
                      <p:childTnLst>
                        <p:par>
                          <p:cTn id="8" fill="hold">
                            <p:stCondLst>
                              <p:cond delay="0"/>
                            </p:stCondLst>
                            <p:childTnLst>
                              <p:par>
                                <p:cTn id="9" presetID="10"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animEffect transition="in" filter="fade">
                                      <p:cBhvr>
                                        <p:cTn id="11" dur="500"/>
                                        <p:tgtEl>
                                          <p:spTgt spid="3">
                                            <p:txEl>
                                              <p:pRg st="0" end="0"/>
                                            </p:txEl>
                                          </p:spTgt>
                                        </p:tgtEl>
                                      </p:cBhvr>
                                    </p:animEffect>
                                  </p:childTnLst>
                                </p:cTn>
                              </p:par>
                            </p:childTnLst>
                          </p:cTn>
                        </p:par>
                      </p:childTnLst>
                    </p:cTn>
                  </p:par>
                  <p:par>
                    <p:cTn id="12" fill="hold">
                      <p:stCondLst>
                        <p:cond delay="indefinite"/>
                      </p:stCondLst>
                      <p:childTnLst>
                        <p:par>
                          <p:cTn id="13" fill="hold">
                            <p:stCondLst>
                              <p:cond delay="0"/>
                            </p:stCondLst>
                            <p:childTnLst>
                              <p:par>
                                <p:cTn id="14" presetID="10" presetClass="entr" presetSubtype="0" fill="hold" grpId="0" nodeType="clickEffect">
                                  <p:stCondLst>
                                    <p:cond delay="0"/>
                                  </p:stCondLst>
                                  <p:childTnLst>
                                    <p:set>
                                      <p:cBhvr>
                                        <p:cTn id="15" dur="1" fill="hold">
                                          <p:stCondLst>
                                            <p:cond delay="0"/>
                                          </p:stCondLst>
                                        </p:cTn>
                                        <p:tgtEl>
                                          <p:spTgt spid="3">
                                            <p:txEl>
                                              <p:pRg st="1" end="1"/>
                                            </p:txEl>
                                          </p:spTgt>
                                        </p:tgtEl>
                                        <p:attrNameLst>
                                          <p:attrName>style.visibility</p:attrName>
                                        </p:attrNameLst>
                                      </p:cBhvr>
                                      <p:to>
                                        <p:strVal val="visible"/>
                                      </p:to>
                                    </p:set>
                                    <p:animEffect transition="in" filter="fade">
                                      <p:cBhvr>
                                        <p:cTn id="16" dur="500"/>
                                        <p:tgtEl>
                                          <p:spTgt spid="3">
                                            <p:txEl>
                                              <p:pRg st="1" end="1"/>
                                            </p:txEl>
                                          </p:spTgt>
                                        </p:tgtEl>
                                      </p:cBhvr>
                                    </p:animEffect>
                                  </p:childTnLst>
                                </p:cTn>
                              </p:par>
                            </p:childTnLst>
                          </p:cTn>
                        </p:par>
                      </p:childTnLst>
                    </p:cTn>
                  </p:par>
                  <p:par>
                    <p:cTn id="17" fill="hold">
                      <p:stCondLst>
                        <p:cond delay="indefinite"/>
                      </p:stCondLst>
                      <p:childTnLst>
                        <p:par>
                          <p:cTn id="18" fill="hold">
                            <p:stCondLst>
                              <p:cond delay="0"/>
                            </p:stCondLst>
                            <p:childTnLst>
                              <p:par>
                                <p:cTn id="19" presetID="10" presetClass="entr" presetSubtype="0"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5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22" fill="hold" display="0">
                  <p:stCondLst>
                    <p:cond delay="indefinite"/>
                  </p:stCondLst>
                  <p:endCondLst>
                    <p:cond evt="onStopAudio" delay="0">
                      <p:tgtEl>
                        <p:sldTgt/>
                      </p:tgtEl>
                    </p:cond>
                  </p:endCondLst>
                </p:cTn>
                <p:tgtEl>
                  <p:spTgt spid="4"/>
                </p:tgtEl>
              </p:cMediaNode>
            </p:audio>
          </p:childTnLst>
        </p:cTn>
      </p:par>
    </p:tnLst>
    <p:bldLst>
      <p:bldP spid="3"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0B66D2-8183-4C82-8977-EEB1FDF37982}"/>
              </a:ext>
            </a:extLst>
          </p:cNvPr>
          <p:cNvSpPr>
            <a:spLocks noGrp="1"/>
          </p:cNvSpPr>
          <p:nvPr>
            <p:ph type="title"/>
          </p:nvPr>
        </p:nvSpPr>
        <p:spPr/>
        <p:txBody>
          <a:bodyPr/>
          <a:lstStyle/>
          <a:p>
            <a:r>
              <a:rPr lang="en-GB" dirty="0"/>
              <a:t>4. Analysis</a:t>
            </a:r>
          </a:p>
        </p:txBody>
      </p:sp>
      <p:sp>
        <p:nvSpPr>
          <p:cNvPr id="3" name="Content Placeholder 2">
            <a:extLst>
              <a:ext uri="{FF2B5EF4-FFF2-40B4-BE49-F238E27FC236}">
                <a16:creationId xmlns:a16="http://schemas.microsoft.com/office/drawing/2014/main" id="{222E5769-B4C0-4D77-A6B1-921695B516A4}"/>
              </a:ext>
            </a:extLst>
          </p:cNvPr>
          <p:cNvSpPr>
            <a:spLocks noGrp="1"/>
          </p:cNvSpPr>
          <p:nvPr>
            <p:ph idx="1"/>
          </p:nvPr>
        </p:nvSpPr>
        <p:spPr/>
        <p:txBody>
          <a:bodyPr>
            <a:normAutofit/>
          </a:bodyPr>
          <a:lstStyle/>
          <a:p>
            <a:r>
              <a:rPr lang="en-GB" sz="2800" dirty="0"/>
              <a:t>WHY did things go well?</a:t>
            </a:r>
          </a:p>
          <a:p>
            <a:r>
              <a:rPr lang="en-GB" sz="2800" dirty="0"/>
              <a:t>WHY didn’t things go well?</a:t>
            </a:r>
          </a:p>
        </p:txBody>
      </p:sp>
      <p:pic>
        <p:nvPicPr>
          <p:cNvPr id="4" name="Audio 3">
            <a:hlinkClick r:id="" action="ppaction://media"/>
            <a:extLst>
              <a:ext uri="{FF2B5EF4-FFF2-40B4-BE49-F238E27FC236}">
                <a16:creationId xmlns:a16="http://schemas.microsoft.com/office/drawing/2014/main" id="{E39CF9B2-EDED-48B7-8C4D-262F475502EC}"/>
              </a:ext>
            </a:extLst>
          </p:cNvPr>
          <p:cNvPicPr>
            <a:picLocks noChangeAspect="1"/>
          </p:cNvPicPr>
          <p:nvPr>
            <a:audioFile r:link="rId3"/>
            <p:extLst>
              <p:ext uri="{DAA4B4D4-6D71-4841-9C94-3DE7FCFB9230}">
                <p14:media xmlns:p14="http://schemas.microsoft.com/office/powerpoint/2010/main" r:embed="rId2"/>
              </p:ext>
            </p:extLst>
          </p:nvPr>
        </p:nvPicPr>
        <p:blipFill>
          <a:blip r:embed="rId6"/>
          <a:stretch>
            <a:fillRect/>
          </a:stretch>
        </p:blipFill>
        <p:spPr>
          <a:xfrm>
            <a:off x="11488738" y="6154738"/>
            <a:ext cx="487362" cy="487362"/>
          </a:xfrm>
          <a:prstGeom prst="rect">
            <a:avLst/>
          </a:prstGeom>
        </p:spPr>
      </p:pic>
    </p:spTree>
    <p:custDataLst>
      <p:tags r:id="rId1"/>
    </p:custDataLst>
    <p:extLst>
      <p:ext uri="{BB962C8B-B14F-4D97-AF65-F5344CB8AC3E}">
        <p14:creationId xmlns:p14="http://schemas.microsoft.com/office/powerpoint/2010/main" val="260891341"/>
      </p:ext>
    </p:extLst>
  </p:cSld>
  <p:clrMapOvr>
    <a:masterClrMapping/>
  </p:clrMapOvr>
  <mc:AlternateContent xmlns:mc="http://schemas.openxmlformats.org/markup-compatibility/2006">
    <mc:Choice xmlns:p14="http://schemas.microsoft.com/office/powerpoint/2010/main" Requires="p14">
      <p:transition spd="slow" p14:dur="2000" advTm="44049"/>
    </mc:Choice>
    <mc:Fallback>
      <p:transition spd="slow" advTm="4404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par>
                    <p:cTn id="7" fill="hold">
                      <p:stCondLst>
                        <p:cond delay="indefinite"/>
                      </p:stCondLst>
                      <p:childTnLst>
                        <p:par>
                          <p:cTn id="8" fill="hold">
                            <p:stCondLst>
                              <p:cond delay="0"/>
                            </p:stCondLst>
                            <p:childTnLst>
                              <p:par>
                                <p:cTn id="9" presetID="10"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animEffect transition="in" filter="fade">
                                      <p:cBhvr>
                                        <p:cTn id="11" dur="500"/>
                                        <p:tgtEl>
                                          <p:spTgt spid="3">
                                            <p:txEl>
                                              <p:pRg st="0" end="0"/>
                                            </p:txEl>
                                          </p:spTgt>
                                        </p:tgtEl>
                                      </p:cBhvr>
                                    </p:animEffect>
                                  </p:childTnLst>
                                </p:cTn>
                              </p:par>
                            </p:childTnLst>
                          </p:cTn>
                        </p:par>
                      </p:childTnLst>
                    </p:cTn>
                  </p:par>
                  <p:par>
                    <p:cTn id="12" fill="hold">
                      <p:stCondLst>
                        <p:cond delay="indefinite"/>
                      </p:stCondLst>
                      <p:childTnLst>
                        <p:par>
                          <p:cTn id="13" fill="hold">
                            <p:stCondLst>
                              <p:cond delay="0"/>
                            </p:stCondLst>
                            <p:childTnLst>
                              <p:par>
                                <p:cTn id="14" presetID="10" presetClass="entr" presetSubtype="0" fill="hold" grpId="0" nodeType="clickEffect">
                                  <p:stCondLst>
                                    <p:cond delay="0"/>
                                  </p:stCondLst>
                                  <p:childTnLst>
                                    <p:set>
                                      <p:cBhvr>
                                        <p:cTn id="15" dur="1" fill="hold">
                                          <p:stCondLst>
                                            <p:cond delay="0"/>
                                          </p:stCondLst>
                                        </p:cTn>
                                        <p:tgtEl>
                                          <p:spTgt spid="3">
                                            <p:txEl>
                                              <p:pRg st="1" end="1"/>
                                            </p:txEl>
                                          </p:spTgt>
                                        </p:tgtEl>
                                        <p:attrNameLst>
                                          <p:attrName>style.visibility</p:attrName>
                                        </p:attrNameLst>
                                      </p:cBhvr>
                                      <p:to>
                                        <p:strVal val="visible"/>
                                      </p:to>
                                    </p:set>
                                    <p:animEffect transition="in" filter="fade">
                                      <p:cBhvr>
                                        <p:cTn id="16" dur="500"/>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17" fill="hold" display="0">
                  <p:stCondLst>
                    <p:cond delay="indefinite"/>
                  </p:stCondLst>
                  <p:endCondLst>
                    <p:cond evt="onStopAudio" delay="0">
                      <p:tgtEl>
                        <p:sldTgt/>
                      </p:tgtEl>
                    </p:cond>
                  </p:endCondLst>
                </p:cTn>
                <p:tgtEl>
                  <p:spTgt spid="4"/>
                </p:tgtEl>
              </p:cMediaNode>
            </p:audio>
          </p:childTnLst>
        </p:cTn>
      </p:par>
    </p:tnLst>
    <p:bldLst>
      <p:bldP spid="3"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18C170-8FE5-4E6F-9FAC-AE9003390200}"/>
              </a:ext>
            </a:extLst>
          </p:cNvPr>
          <p:cNvSpPr>
            <a:spLocks noGrp="1"/>
          </p:cNvSpPr>
          <p:nvPr>
            <p:ph type="title"/>
          </p:nvPr>
        </p:nvSpPr>
        <p:spPr/>
        <p:txBody>
          <a:bodyPr/>
          <a:lstStyle/>
          <a:p>
            <a:r>
              <a:rPr lang="en-GB" dirty="0"/>
              <a:t>5. Conclusions</a:t>
            </a:r>
          </a:p>
        </p:txBody>
      </p:sp>
      <p:sp>
        <p:nvSpPr>
          <p:cNvPr id="3" name="Content Placeholder 2">
            <a:extLst>
              <a:ext uri="{FF2B5EF4-FFF2-40B4-BE49-F238E27FC236}">
                <a16:creationId xmlns:a16="http://schemas.microsoft.com/office/drawing/2014/main" id="{F3409891-4570-4AE1-96B2-0164C0070471}"/>
              </a:ext>
            </a:extLst>
          </p:cNvPr>
          <p:cNvSpPr>
            <a:spLocks noGrp="1"/>
          </p:cNvSpPr>
          <p:nvPr>
            <p:ph idx="1"/>
          </p:nvPr>
        </p:nvSpPr>
        <p:spPr/>
        <p:txBody>
          <a:bodyPr/>
          <a:lstStyle/>
          <a:p>
            <a:r>
              <a:rPr lang="en-GB" sz="2800" dirty="0"/>
              <a:t>What did I learn from the situation?</a:t>
            </a:r>
          </a:p>
          <a:p>
            <a:pPr marL="0" indent="0">
              <a:buNone/>
            </a:pPr>
            <a:endParaRPr lang="en-GB" sz="2800" dirty="0"/>
          </a:p>
          <a:p>
            <a:endParaRPr lang="en-GB" dirty="0"/>
          </a:p>
        </p:txBody>
      </p:sp>
      <p:pic>
        <p:nvPicPr>
          <p:cNvPr id="4" name="Audio 3">
            <a:hlinkClick r:id="" action="ppaction://media"/>
            <a:extLst>
              <a:ext uri="{FF2B5EF4-FFF2-40B4-BE49-F238E27FC236}">
                <a16:creationId xmlns:a16="http://schemas.microsoft.com/office/drawing/2014/main" id="{601E5DCF-4130-44F3-B738-97B2907D18D4}"/>
              </a:ext>
            </a:extLst>
          </p:cNvPr>
          <p:cNvPicPr>
            <a:picLocks noChangeAspect="1"/>
          </p:cNvPicPr>
          <p:nvPr>
            <a:audioFile r:link="rId3"/>
            <p:extLst>
              <p:ext uri="{DAA4B4D4-6D71-4841-9C94-3DE7FCFB9230}">
                <p14:media xmlns:p14="http://schemas.microsoft.com/office/powerpoint/2010/main" r:embed="rId2"/>
              </p:ext>
            </p:extLst>
          </p:nvPr>
        </p:nvPicPr>
        <p:blipFill>
          <a:blip r:embed="rId6"/>
          <a:stretch>
            <a:fillRect/>
          </a:stretch>
        </p:blipFill>
        <p:spPr>
          <a:xfrm>
            <a:off x="11488738" y="6154738"/>
            <a:ext cx="487362" cy="487362"/>
          </a:xfrm>
          <a:prstGeom prst="rect">
            <a:avLst/>
          </a:prstGeom>
        </p:spPr>
      </p:pic>
    </p:spTree>
    <p:custDataLst>
      <p:tags r:id="rId1"/>
    </p:custDataLst>
    <p:extLst>
      <p:ext uri="{BB962C8B-B14F-4D97-AF65-F5344CB8AC3E}">
        <p14:creationId xmlns:p14="http://schemas.microsoft.com/office/powerpoint/2010/main" val="2299952329"/>
      </p:ext>
    </p:extLst>
  </p:cSld>
  <p:clrMapOvr>
    <a:masterClrMapping/>
  </p:clrMapOvr>
  <mc:AlternateContent xmlns:mc="http://schemas.openxmlformats.org/markup-compatibility/2006">
    <mc:Choice xmlns:p14="http://schemas.microsoft.com/office/powerpoint/2010/main" Requires="p14">
      <p:transition spd="slow" p14:dur="2000" advTm="63588"/>
    </mc:Choice>
    <mc:Fallback>
      <p:transition spd="slow" advTm="6358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par>
                    <p:cTn id="7" fill="hold">
                      <p:stCondLst>
                        <p:cond delay="indefinite"/>
                      </p:stCondLst>
                      <p:childTnLst>
                        <p:par>
                          <p:cTn id="8" fill="hold">
                            <p:stCondLst>
                              <p:cond delay="0"/>
                            </p:stCondLst>
                            <p:childTnLst>
                              <p:par>
                                <p:cTn id="9" presetID="10"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animEffect transition="in" filter="fade">
                                      <p:cBhvr>
                                        <p:cTn id="11" dur="5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12" fill="hold" display="0">
                  <p:stCondLst>
                    <p:cond delay="indefinite"/>
                  </p:stCondLst>
                  <p:endCondLst>
                    <p:cond evt="onStopAudio" delay="0">
                      <p:tgtEl>
                        <p:sldTgt/>
                      </p:tgtEl>
                    </p:cond>
                  </p:endCondLst>
                </p:cTn>
                <p:tgtEl>
                  <p:spTgt spid="4"/>
                </p:tgtEl>
              </p:cMediaNode>
            </p:audio>
          </p:childTnLst>
        </p:cTn>
      </p:par>
    </p:tnLst>
    <p:bldLst>
      <p:bldP spid="3"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578D4A-9560-4537-8A45-D5D566C6E715}"/>
              </a:ext>
            </a:extLst>
          </p:cNvPr>
          <p:cNvSpPr>
            <a:spLocks noGrp="1"/>
          </p:cNvSpPr>
          <p:nvPr>
            <p:ph type="title"/>
          </p:nvPr>
        </p:nvSpPr>
        <p:spPr/>
        <p:txBody>
          <a:bodyPr/>
          <a:lstStyle/>
          <a:p>
            <a:r>
              <a:rPr lang="en-GB" dirty="0"/>
              <a:t>6. Action Plan</a:t>
            </a:r>
          </a:p>
        </p:txBody>
      </p:sp>
      <p:sp>
        <p:nvSpPr>
          <p:cNvPr id="3" name="Content Placeholder 2">
            <a:extLst>
              <a:ext uri="{FF2B5EF4-FFF2-40B4-BE49-F238E27FC236}">
                <a16:creationId xmlns:a16="http://schemas.microsoft.com/office/drawing/2014/main" id="{E778A444-AFAB-4535-A73F-64B9586EABB8}"/>
              </a:ext>
            </a:extLst>
          </p:cNvPr>
          <p:cNvSpPr>
            <a:spLocks noGrp="1"/>
          </p:cNvSpPr>
          <p:nvPr>
            <p:ph idx="1"/>
          </p:nvPr>
        </p:nvSpPr>
        <p:spPr/>
        <p:txBody>
          <a:bodyPr>
            <a:normAutofit/>
          </a:bodyPr>
          <a:lstStyle/>
          <a:p>
            <a:r>
              <a:rPr lang="en-GB" sz="2800" dirty="0"/>
              <a:t>If I had to do the same thing again, what would I do differently?</a:t>
            </a:r>
          </a:p>
          <a:p>
            <a:r>
              <a:rPr lang="en-GB" sz="2800" dirty="0"/>
              <a:t>How can I make sure that I will act differently next time?</a:t>
            </a:r>
          </a:p>
        </p:txBody>
      </p:sp>
      <p:pic>
        <p:nvPicPr>
          <p:cNvPr id="4" name="Audio 3">
            <a:hlinkClick r:id="" action="ppaction://media"/>
            <a:extLst>
              <a:ext uri="{FF2B5EF4-FFF2-40B4-BE49-F238E27FC236}">
                <a16:creationId xmlns:a16="http://schemas.microsoft.com/office/drawing/2014/main" id="{9E380025-35D9-4A69-A772-367516B21BA8}"/>
              </a:ext>
            </a:extLst>
          </p:cNvPr>
          <p:cNvPicPr>
            <a:picLocks noChangeAspect="1"/>
          </p:cNvPicPr>
          <p:nvPr>
            <a:audioFile r:link="rId3"/>
            <p:extLst>
              <p:ext uri="{DAA4B4D4-6D71-4841-9C94-3DE7FCFB9230}">
                <p14:media xmlns:p14="http://schemas.microsoft.com/office/powerpoint/2010/main" r:embed="rId2"/>
              </p:ext>
            </p:extLst>
          </p:nvPr>
        </p:nvPicPr>
        <p:blipFill>
          <a:blip r:embed="rId6"/>
          <a:stretch>
            <a:fillRect/>
          </a:stretch>
        </p:blipFill>
        <p:spPr>
          <a:xfrm>
            <a:off x="11488738" y="6154738"/>
            <a:ext cx="487362" cy="487362"/>
          </a:xfrm>
          <a:prstGeom prst="rect">
            <a:avLst/>
          </a:prstGeom>
        </p:spPr>
      </p:pic>
    </p:spTree>
    <p:custDataLst>
      <p:tags r:id="rId1"/>
    </p:custDataLst>
    <p:extLst>
      <p:ext uri="{BB962C8B-B14F-4D97-AF65-F5344CB8AC3E}">
        <p14:creationId xmlns:p14="http://schemas.microsoft.com/office/powerpoint/2010/main" val="88042200"/>
      </p:ext>
    </p:extLst>
  </p:cSld>
  <p:clrMapOvr>
    <a:masterClrMapping/>
  </p:clrMapOvr>
  <mc:AlternateContent xmlns:mc="http://schemas.openxmlformats.org/markup-compatibility/2006">
    <mc:Choice xmlns:p14="http://schemas.microsoft.com/office/powerpoint/2010/main" Requires="p14">
      <p:transition spd="slow" p14:dur="2000" advTm="56478"/>
    </mc:Choice>
    <mc:Fallback>
      <p:transition spd="slow" advTm="5647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par>
                    <p:cTn id="7" fill="hold">
                      <p:stCondLst>
                        <p:cond delay="indefinite"/>
                      </p:stCondLst>
                      <p:childTnLst>
                        <p:par>
                          <p:cTn id="8" fill="hold">
                            <p:stCondLst>
                              <p:cond delay="0"/>
                            </p:stCondLst>
                            <p:childTnLst>
                              <p:par>
                                <p:cTn id="9" presetID="10"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animEffect transition="in" filter="fade">
                                      <p:cBhvr>
                                        <p:cTn id="11" dur="500"/>
                                        <p:tgtEl>
                                          <p:spTgt spid="3">
                                            <p:txEl>
                                              <p:pRg st="0" end="0"/>
                                            </p:txEl>
                                          </p:spTgt>
                                        </p:tgtEl>
                                      </p:cBhvr>
                                    </p:animEffect>
                                  </p:childTnLst>
                                </p:cTn>
                              </p:par>
                            </p:childTnLst>
                          </p:cTn>
                        </p:par>
                      </p:childTnLst>
                    </p:cTn>
                  </p:par>
                  <p:par>
                    <p:cTn id="12" fill="hold">
                      <p:stCondLst>
                        <p:cond delay="indefinite"/>
                      </p:stCondLst>
                      <p:childTnLst>
                        <p:par>
                          <p:cTn id="13" fill="hold">
                            <p:stCondLst>
                              <p:cond delay="0"/>
                            </p:stCondLst>
                            <p:childTnLst>
                              <p:par>
                                <p:cTn id="14" presetID="10" presetClass="entr" presetSubtype="0" fill="hold" grpId="0" nodeType="clickEffect">
                                  <p:stCondLst>
                                    <p:cond delay="0"/>
                                  </p:stCondLst>
                                  <p:childTnLst>
                                    <p:set>
                                      <p:cBhvr>
                                        <p:cTn id="15" dur="1" fill="hold">
                                          <p:stCondLst>
                                            <p:cond delay="0"/>
                                          </p:stCondLst>
                                        </p:cTn>
                                        <p:tgtEl>
                                          <p:spTgt spid="3">
                                            <p:txEl>
                                              <p:pRg st="1" end="1"/>
                                            </p:txEl>
                                          </p:spTgt>
                                        </p:tgtEl>
                                        <p:attrNameLst>
                                          <p:attrName>style.visibility</p:attrName>
                                        </p:attrNameLst>
                                      </p:cBhvr>
                                      <p:to>
                                        <p:strVal val="visible"/>
                                      </p:to>
                                    </p:set>
                                    <p:animEffect transition="in" filter="fade">
                                      <p:cBhvr>
                                        <p:cTn id="16" dur="500"/>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17" fill="hold" display="0">
                  <p:stCondLst>
                    <p:cond delay="indefinite"/>
                  </p:stCondLst>
                  <p:endCondLst>
                    <p:cond evt="onStopAudio" delay="0">
                      <p:tgtEl>
                        <p:sldTgt/>
                      </p:tgtEl>
                    </p:cond>
                  </p:endCondLst>
                </p:cTn>
                <p:tgtEl>
                  <p:spTgt spid="4"/>
                </p:tgtEl>
              </p:cMediaNode>
            </p:audio>
          </p:childTnLst>
        </p:cTn>
      </p:par>
    </p:tnLst>
    <p:bldLst>
      <p:bldP spid="3"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695731-8135-4144-BF1E-5E6ECE0450DC}"/>
              </a:ext>
            </a:extLst>
          </p:cNvPr>
          <p:cNvSpPr>
            <a:spLocks noGrp="1"/>
          </p:cNvSpPr>
          <p:nvPr>
            <p:ph type="title"/>
          </p:nvPr>
        </p:nvSpPr>
        <p:spPr/>
        <p:txBody>
          <a:bodyPr/>
          <a:lstStyle/>
          <a:p>
            <a:r>
              <a:rPr lang="en-GB" dirty="0"/>
              <a:t>Key Aspects within the module</a:t>
            </a:r>
          </a:p>
        </p:txBody>
      </p:sp>
      <p:sp>
        <p:nvSpPr>
          <p:cNvPr id="3" name="Content Placeholder 2">
            <a:extLst>
              <a:ext uri="{FF2B5EF4-FFF2-40B4-BE49-F238E27FC236}">
                <a16:creationId xmlns:a16="http://schemas.microsoft.com/office/drawing/2014/main" id="{EA73A6A7-83DB-42D9-B306-8C4504F05035}"/>
              </a:ext>
            </a:extLst>
          </p:cNvPr>
          <p:cNvSpPr>
            <a:spLocks noGrp="1"/>
          </p:cNvSpPr>
          <p:nvPr>
            <p:ph idx="1"/>
          </p:nvPr>
        </p:nvSpPr>
        <p:spPr/>
        <p:txBody>
          <a:bodyPr/>
          <a:lstStyle/>
          <a:p>
            <a:r>
              <a:rPr lang="en-GB" dirty="0"/>
              <a:t>The following slides are going to introduce some of the content that was covered throughout the module.</a:t>
            </a:r>
          </a:p>
          <a:p>
            <a:r>
              <a:rPr lang="en-GB" dirty="0"/>
              <a:t>I am going to focus upon the topics which I found most interesting and why. </a:t>
            </a:r>
          </a:p>
        </p:txBody>
      </p:sp>
      <p:pic>
        <p:nvPicPr>
          <p:cNvPr id="4" name="Audio 3">
            <a:hlinkClick r:id="" action="ppaction://media"/>
            <a:extLst>
              <a:ext uri="{FF2B5EF4-FFF2-40B4-BE49-F238E27FC236}">
                <a16:creationId xmlns:a16="http://schemas.microsoft.com/office/drawing/2014/main" id="{D8EF445F-AFDB-4D36-AA61-EA2CB6E89D33}"/>
              </a:ext>
            </a:extLst>
          </p:cNvPr>
          <p:cNvPicPr>
            <a:picLocks noChangeAspect="1"/>
          </p:cNvPicPr>
          <p:nvPr>
            <a:audioFile r:link="rId3"/>
            <p:extLst>
              <p:ext uri="{DAA4B4D4-6D71-4841-9C94-3DE7FCFB9230}">
                <p14:media xmlns:p14="http://schemas.microsoft.com/office/powerpoint/2010/main" r:embed="rId2"/>
              </p:ext>
            </p:extLst>
          </p:nvPr>
        </p:nvPicPr>
        <p:blipFill>
          <a:blip r:embed="rId6"/>
          <a:stretch>
            <a:fillRect/>
          </a:stretch>
        </p:blipFill>
        <p:spPr>
          <a:xfrm>
            <a:off x="11488738" y="6154738"/>
            <a:ext cx="487362" cy="487362"/>
          </a:xfrm>
          <a:prstGeom prst="rect">
            <a:avLst/>
          </a:prstGeom>
        </p:spPr>
      </p:pic>
    </p:spTree>
    <p:custDataLst>
      <p:tags r:id="rId1"/>
    </p:custDataLst>
    <p:extLst>
      <p:ext uri="{BB962C8B-B14F-4D97-AF65-F5344CB8AC3E}">
        <p14:creationId xmlns:p14="http://schemas.microsoft.com/office/powerpoint/2010/main" val="2297207110"/>
      </p:ext>
    </p:extLst>
  </p:cSld>
  <p:clrMapOvr>
    <a:masterClrMapping/>
  </p:clrMapOvr>
  <mc:AlternateContent xmlns:mc="http://schemas.openxmlformats.org/markup-compatibility/2006">
    <mc:Choice xmlns:p14="http://schemas.microsoft.com/office/powerpoint/2010/main" Requires="p14">
      <p:transition spd="slow" p14:dur="2000" advTm="15922"/>
    </mc:Choice>
    <mc:Fallback>
      <p:transition spd="slow" advTm="1592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par>
                    <p:cTn id="7" fill="hold">
                      <p:stCondLst>
                        <p:cond delay="indefinite"/>
                      </p:stCondLst>
                      <p:childTnLst>
                        <p:par>
                          <p:cTn id="8" fill="hold">
                            <p:stCondLst>
                              <p:cond delay="0"/>
                            </p:stCondLst>
                            <p:childTnLst>
                              <p:par>
                                <p:cTn id="9" presetID="10"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animEffect transition="in" filter="fade">
                                      <p:cBhvr>
                                        <p:cTn id="11" dur="500"/>
                                        <p:tgtEl>
                                          <p:spTgt spid="3">
                                            <p:txEl>
                                              <p:pRg st="0" end="0"/>
                                            </p:txEl>
                                          </p:spTgt>
                                        </p:tgtEl>
                                      </p:cBhvr>
                                    </p:animEffect>
                                  </p:childTnLst>
                                </p:cTn>
                              </p:par>
                            </p:childTnLst>
                          </p:cTn>
                        </p:par>
                      </p:childTnLst>
                    </p:cTn>
                  </p:par>
                  <p:par>
                    <p:cTn id="12" fill="hold">
                      <p:stCondLst>
                        <p:cond delay="indefinite"/>
                      </p:stCondLst>
                      <p:childTnLst>
                        <p:par>
                          <p:cTn id="13" fill="hold">
                            <p:stCondLst>
                              <p:cond delay="0"/>
                            </p:stCondLst>
                            <p:childTnLst>
                              <p:par>
                                <p:cTn id="14" presetID="10" presetClass="entr" presetSubtype="0" fill="hold" grpId="0" nodeType="clickEffect">
                                  <p:stCondLst>
                                    <p:cond delay="0"/>
                                  </p:stCondLst>
                                  <p:childTnLst>
                                    <p:set>
                                      <p:cBhvr>
                                        <p:cTn id="15" dur="1" fill="hold">
                                          <p:stCondLst>
                                            <p:cond delay="0"/>
                                          </p:stCondLst>
                                        </p:cTn>
                                        <p:tgtEl>
                                          <p:spTgt spid="3">
                                            <p:txEl>
                                              <p:pRg st="1" end="1"/>
                                            </p:txEl>
                                          </p:spTgt>
                                        </p:tgtEl>
                                        <p:attrNameLst>
                                          <p:attrName>style.visibility</p:attrName>
                                        </p:attrNameLst>
                                      </p:cBhvr>
                                      <p:to>
                                        <p:strVal val="visible"/>
                                      </p:to>
                                    </p:set>
                                    <p:animEffect transition="in" filter="fade">
                                      <p:cBhvr>
                                        <p:cTn id="16" dur="500"/>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17" fill="hold" display="0">
                  <p:stCondLst>
                    <p:cond delay="indefinite"/>
                  </p:stCondLst>
                  <p:endCondLst>
                    <p:cond evt="onStopAudio" delay="0">
                      <p:tgtEl>
                        <p:sldTgt/>
                      </p:tgtEl>
                    </p:cond>
                  </p:endCondLst>
                </p:cTn>
                <p:tgtEl>
                  <p:spTgt spid="4"/>
                </p:tgtEl>
              </p:cMediaNode>
            </p:audio>
          </p:childTnLst>
        </p:cTn>
      </p:par>
    </p:tnLst>
    <p:bldLst>
      <p:bldP spid="3" grpId="0" build="p"/>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202343-C23D-408C-B8A9-F3F2E7E1DC36}"/>
              </a:ext>
            </a:extLst>
          </p:cNvPr>
          <p:cNvSpPr>
            <a:spLocks noGrp="1"/>
          </p:cNvSpPr>
          <p:nvPr>
            <p:ph type="title"/>
          </p:nvPr>
        </p:nvSpPr>
        <p:spPr/>
        <p:txBody>
          <a:bodyPr/>
          <a:lstStyle/>
          <a:p>
            <a:r>
              <a:rPr lang="en-GB" dirty="0"/>
              <a:t>Relationships within the workplace</a:t>
            </a:r>
          </a:p>
        </p:txBody>
      </p:sp>
      <p:sp>
        <p:nvSpPr>
          <p:cNvPr id="3" name="Content Placeholder 2">
            <a:extLst>
              <a:ext uri="{FF2B5EF4-FFF2-40B4-BE49-F238E27FC236}">
                <a16:creationId xmlns:a16="http://schemas.microsoft.com/office/drawing/2014/main" id="{59B215D1-D8D6-4AA5-B1A7-95C448FB7F29}"/>
              </a:ext>
            </a:extLst>
          </p:cNvPr>
          <p:cNvSpPr>
            <a:spLocks noGrp="1"/>
          </p:cNvSpPr>
          <p:nvPr>
            <p:ph idx="1"/>
          </p:nvPr>
        </p:nvSpPr>
        <p:spPr/>
        <p:txBody>
          <a:bodyPr/>
          <a:lstStyle/>
          <a:p>
            <a:r>
              <a:rPr lang="en-GB" dirty="0"/>
              <a:t>Good relationships in the workplace are essential</a:t>
            </a:r>
          </a:p>
          <a:p>
            <a:r>
              <a:rPr lang="en-GB" dirty="0"/>
              <a:t>“Friendships are essential in creating a sense of well-being and happiness.” (Morrison, R. 2005) </a:t>
            </a:r>
          </a:p>
          <a:p>
            <a:r>
              <a:rPr lang="en-GB" dirty="0"/>
              <a:t>Worked in groups to answer a set of questions</a:t>
            </a:r>
          </a:p>
        </p:txBody>
      </p:sp>
      <p:pic>
        <p:nvPicPr>
          <p:cNvPr id="4" name="Audio 3">
            <a:hlinkClick r:id="" action="ppaction://media"/>
            <a:extLst>
              <a:ext uri="{FF2B5EF4-FFF2-40B4-BE49-F238E27FC236}">
                <a16:creationId xmlns:a16="http://schemas.microsoft.com/office/drawing/2014/main" id="{2ABE6C4C-2800-4F74-BACF-6D13F2EC3578}"/>
              </a:ext>
            </a:extLst>
          </p:cNvPr>
          <p:cNvPicPr>
            <a:picLocks noChangeAspect="1"/>
          </p:cNvPicPr>
          <p:nvPr>
            <a:audioFile r:link="rId3"/>
            <p:extLst>
              <p:ext uri="{DAA4B4D4-6D71-4841-9C94-3DE7FCFB9230}">
                <p14:media xmlns:p14="http://schemas.microsoft.com/office/powerpoint/2010/main" r:embed="rId2"/>
              </p:ext>
            </p:extLst>
          </p:nvPr>
        </p:nvPicPr>
        <p:blipFill>
          <a:blip r:embed="rId6"/>
          <a:stretch>
            <a:fillRect/>
          </a:stretch>
        </p:blipFill>
        <p:spPr>
          <a:xfrm>
            <a:off x="11488738" y="6154738"/>
            <a:ext cx="487362" cy="487362"/>
          </a:xfrm>
          <a:prstGeom prst="rect">
            <a:avLst/>
          </a:prstGeom>
        </p:spPr>
      </p:pic>
    </p:spTree>
    <p:custDataLst>
      <p:tags r:id="rId1"/>
    </p:custDataLst>
    <p:extLst>
      <p:ext uri="{BB962C8B-B14F-4D97-AF65-F5344CB8AC3E}">
        <p14:creationId xmlns:p14="http://schemas.microsoft.com/office/powerpoint/2010/main" val="676042764"/>
      </p:ext>
    </p:extLst>
  </p:cSld>
  <p:clrMapOvr>
    <a:masterClrMapping/>
  </p:clrMapOvr>
  <mc:AlternateContent xmlns:mc="http://schemas.openxmlformats.org/markup-compatibility/2006">
    <mc:Choice xmlns:p14="http://schemas.microsoft.com/office/powerpoint/2010/main" Requires="p14">
      <p:transition spd="slow" p14:dur="2000" advTm="45314"/>
    </mc:Choice>
    <mc:Fallback>
      <p:transition spd="slow" advTm="4531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par>
                    <p:cTn id="7" fill="hold">
                      <p:stCondLst>
                        <p:cond delay="indefinite"/>
                      </p:stCondLst>
                      <p:childTnLst>
                        <p:par>
                          <p:cTn id="8" fill="hold">
                            <p:stCondLst>
                              <p:cond delay="0"/>
                            </p:stCondLst>
                            <p:childTnLst>
                              <p:par>
                                <p:cTn id="9" presetID="10"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animEffect transition="in" filter="fade">
                                      <p:cBhvr>
                                        <p:cTn id="11" dur="500"/>
                                        <p:tgtEl>
                                          <p:spTgt spid="3">
                                            <p:txEl>
                                              <p:pRg st="0" end="0"/>
                                            </p:txEl>
                                          </p:spTgt>
                                        </p:tgtEl>
                                      </p:cBhvr>
                                    </p:animEffect>
                                  </p:childTnLst>
                                </p:cTn>
                              </p:par>
                            </p:childTnLst>
                          </p:cTn>
                        </p:par>
                      </p:childTnLst>
                    </p:cTn>
                  </p:par>
                  <p:par>
                    <p:cTn id="12" fill="hold">
                      <p:stCondLst>
                        <p:cond delay="indefinite"/>
                      </p:stCondLst>
                      <p:childTnLst>
                        <p:par>
                          <p:cTn id="13" fill="hold">
                            <p:stCondLst>
                              <p:cond delay="0"/>
                            </p:stCondLst>
                            <p:childTnLst>
                              <p:par>
                                <p:cTn id="14" presetID="10" presetClass="entr" presetSubtype="0" fill="hold" grpId="0" nodeType="clickEffect">
                                  <p:stCondLst>
                                    <p:cond delay="0"/>
                                  </p:stCondLst>
                                  <p:childTnLst>
                                    <p:set>
                                      <p:cBhvr>
                                        <p:cTn id="15" dur="1" fill="hold">
                                          <p:stCondLst>
                                            <p:cond delay="0"/>
                                          </p:stCondLst>
                                        </p:cTn>
                                        <p:tgtEl>
                                          <p:spTgt spid="3">
                                            <p:txEl>
                                              <p:pRg st="1" end="1"/>
                                            </p:txEl>
                                          </p:spTgt>
                                        </p:tgtEl>
                                        <p:attrNameLst>
                                          <p:attrName>style.visibility</p:attrName>
                                        </p:attrNameLst>
                                      </p:cBhvr>
                                      <p:to>
                                        <p:strVal val="visible"/>
                                      </p:to>
                                    </p:set>
                                    <p:animEffect transition="in" filter="fade">
                                      <p:cBhvr>
                                        <p:cTn id="16" dur="500"/>
                                        <p:tgtEl>
                                          <p:spTgt spid="3">
                                            <p:txEl>
                                              <p:pRg st="1" end="1"/>
                                            </p:txEl>
                                          </p:spTgt>
                                        </p:tgtEl>
                                      </p:cBhvr>
                                    </p:animEffect>
                                  </p:childTnLst>
                                </p:cTn>
                              </p:par>
                            </p:childTnLst>
                          </p:cTn>
                        </p:par>
                      </p:childTnLst>
                    </p:cTn>
                  </p:par>
                  <p:par>
                    <p:cTn id="17" fill="hold">
                      <p:stCondLst>
                        <p:cond delay="indefinite"/>
                      </p:stCondLst>
                      <p:childTnLst>
                        <p:par>
                          <p:cTn id="18" fill="hold">
                            <p:stCondLst>
                              <p:cond delay="0"/>
                            </p:stCondLst>
                            <p:childTnLst>
                              <p:par>
                                <p:cTn id="19" presetID="10" presetClass="entr" presetSubtype="0"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5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22" fill="hold" display="0">
                  <p:stCondLst>
                    <p:cond delay="indefinite"/>
                  </p:stCondLst>
                  <p:endCondLst>
                    <p:cond evt="onStopAudio" delay="0">
                      <p:tgtEl>
                        <p:sldTgt/>
                      </p:tgtEl>
                    </p:cond>
                  </p:endCondLst>
                </p:cTn>
                <p:tgtEl>
                  <p:spTgt spid="4"/>
                </p:tgtEl>
              </p:cMediaNode>
            </p:audio>
          </p:childTnLst>
        </p:cTn>
      </p:par>
    </p:tnLst>
    <p:bldLst>
      <p:bldP spid="3" grpId="0" build="p"/>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63F0D0-C04A-46E6-BAFE-895AFDDE1642}"/>
              </a:ext>
            </a:extLst>
          </p:cNvPr>
          <p:cNvSpPr>
            <a:spLocks noGrp="1"/>
          </p:cNvSpPr>
          <p:nvPr>
            <p:ph type="title"/>
          </p:nvPr>
        </p:nvSpPr>
        <p:spPr/>
        <p:txBody>
          <a:bodyPr/>
          <a:lstStyle/>
          <a:p>
            <a:r>
              <a:rPr lang="en-GB" dirty="0"/>
              <a:t>The impact of the internal and external environment on HR Strategy</a:t>
            </a:r>
          </a:p>
        </p:txBody>
      </p:sp>
      <p:sp>
        <p:nvSpPr>
          <p:cNvPr id="3" name="Content Placeholder 2">
            <a:extLst>
              <a:ext uri="{FF2B5EF4-FFF2-40B4-BE49-F238E27FC236}">
                <a16:creationId xmlns:a16="http://schemas.microsoft.com/office/drawing/2014/main" id="{4F7AB706-4E74-4C0E-8518-33B3E23E79A1}"/>
              </a:ext>
            </a:extLst>
          </p:cNvPr>
          <p:cNvSpPr>
            <a:spLocks noGrp="1"/>
          </p:cNvSpPr>
          <p:nvPr>
            <p:ph idx="1"/>
          </p:nvPr>
        </p:nvSpPr>
        <p:spPr>
          <a:xfrm>
            <a:off x="688530" y="2664041"/>
            <a:ext cx="10554574" cy="3636511"/>
          </a:xfrm>
        </p:spPr>
        <p:txBody>
          <a:bodyPr/>
          <a:lstStyle/>
          <a:p>
            <a:r>
              <a:rPr lang="en-GB" dirty="0"/>
              <a:t>This topic focused on the importance of HR Planning and Strategy</a:t>
            </a:r>
          </a:p>
          <a:p>
            <a:r>
              <a:rPr lang="en-GB" dirty="0"/>
              <a:t>What factors influence Human Resource Management?</a:t>
            </a:r>
          </a:p>
          <a:p>
            <a:endParaRPr lang="en-GB" dirty="0"/>
          </a:p>
          <a:p>
            <a:endParaRPr lang="en-GB" dirty="0"/>
          </a:p>
          <a:p>
            <a:endParaRPr lang="en-GB" dirty="0"/>
          </a:p>
          <a:p>
            <a:endParaRPr lang="en-GB" dirty="0"/>
          </a:p>
          <a:p>
            <a:r>
              <a:rPr lang="en-GB" dirty="0">
                <a:solidFill>
                  <a:srgbClr val="00B0F0"/>
                </a:solidFill>
              </a:rPr>
              <a:t>V</a:t>
            </a:r>
            <a:r>
              <a:rPr lang="en-GB" dirty="0"/>
              <a:t>olatility, </a:t>
            </a:r>
            <a:r>
              <a:rPr lang="en-GB" dirty="0">
                <a:solidFill>
                  <a:srgbClr val="00B0F0"/>
                </a:solidFill>
              </a:rPr>
              <a:t>U</a:t>
            </a:r>
            <a:r>
              <a:rPr lang="en-GB" dirty="0"/>
              <a:t>ncertainty, </a:t>
            </a:r>
            <a:r>
              <a:rPr lang="en-GB" dirty="0">
                <a:solidFill>
                  <a:srgbClr val="00B0F0"/>
                </a:solidFill>
              </a:rPr>
              <a:t>C</a:t>
            </a:r>
            <a:r>
              <a:rPr lang="en-GB" dirty="0"/>
              <a:t>omplexity, </a:t>
            </a:r>
            <a:r>
              <a:rPr lang="en-GB" dirty="0">
                <a:solidFill>
                  <a:srgbClr val="00B0F0"/>
                </a:solidFill>
              </a:rPr>
              <a:t>A</a:t>
            </a:r>
            <a:r>
              <a:rPr lang="en-GB" dirty="0"/>
              <a:t>mbiguity</a:t>
            </a:r>
          </a:p>
          <a:p>
            <a:endParaRPr lang="en-GB" dirty="0"/>
          </a:p>
          <a:p>
            <a:endParaRPr lang="en-GB" dirty="0"/>
          </a:p>
          <a:p>
            <a:endParaRPr lang="en-GB" dirty="0"/>
          </a:p>
          <a:p>
            <a:endParaRPr lang="en-GB" dirty="0"/>
          </a:p>
        </p:txBody>
      </p:sp>
      <p:graphicFrame>
        <p:nvGraphicFramePr>
          <p:cNvPr id="4" name="Table 4">
            <a:extLst>
              <a:ext uri="{FF2B5EF4-FFF2-40B4-BE49-F238E27FC236}">
                <a16:creationId xmlns:a16="http://schemas.microsoft.com/office/drawing/2014/main" id="{AB451A12-C828-4254-A40F-249BFDC6567B}"/>
              </a:ext>
            </a:extLst>
          </p:cNvPr>
          <p:cNvGraphicFramePr>
            <a:graphicFrameLocks noGrp="1"/>
          </p:cNvGraphicFramePr>
          <p:nvPr>
            <p:extLst>
              <p:ext uri="{D42A27DB-BD31-4B8C-83A1-F6EECF244321}">
                <p14:modId xmlns:p14="http://schemas.microsoft.com/office/powerpoint/2010/main" val="3387759460"/>
              </p:ext>
            </p:extLst>
          </p:nvPr>
        </p:nvGraphicFramePr>
        <p:xfrm>
          <a:off x="810000" y="3124606"/>
          <a:ext cx="8128000" cy="1478280"/>
        </p:xfrm>
        <a:graphic>
          <a:graphicData uri="http://schemas.openxmlformats.org/drawingml/2006/table">
            <a:tbl>
              <a:tblPr firstRow="1" bandRow="1">
                <a:tableStyleId>{5C22544A-7EE6-4342-B048-85BDC9FD1C3A}</a:tableStyleId>
              </a:tblPr>
              <a:tblGrid>
                <a:gridCol w="4064000">
                  <a:extLst>
                    <a:ext uri="{9D8B030D-6E8A-4147-A177-3AD203B41FA5}">
                      <a16:colId xmlns:a16="http://schemas.microsoft.com/office/drawing/2014/main" val="3897850164"/>
                    </a:ext>
                  </a:extLst>
                </a:gridCol>
                <a:gridCol w="4064000">
                  <a:extLst>
                    <a:ext uri="{9D8B030D-6E8A-4147-A177-3AD203B41FA5}">
                      <a16:colId xmlns:a16="http://schemas.microsoft.com/office/drawing/2014/main" val="4225936"/>
                    </a:ext>
                  </a:extLst>
                </a:gridCol>
              </a:tblGrid>
              <a:tr h="287332">
                <a:tc>
                  <a:txBody>
                    <a:bodyPr/>
                    <a:lstStyle/>
                    <a:p>
                      <a:r>
                        <a:rPr lang="en-GB" dirty="0"/>
                        <a:t>External</a:t>
                      </a:r>
                    </a:p>
                  </a:txBody>
                  <a:tcPr/>
                </a:tc>
                <a:tc>
                  <a:txBody>
                    <a:bodyPr/>
                    <a:lstStyle/>
                    <a:p>
                      <a:r>
                        <a:rPr lang="en-GB" dirty="0"/>
                        <a:t>Internal</a:t>
                      </a:r>
                    </a:p>
                  </a:txBody>
                  <a:tcPr/>
                </a:tc>
                <a:extLst>
                  <a:ext uri="{0D108BD9-81ED-4DB2-BD59-A6C34878D82A}">
                    <a16:rowId xmlns:a16="http://schemas.microsoft.com/office/drawing/2014/main" val="2364004985"/>
                  </a:ext>
                </a:extLst>
              </a:tr>
              <a:tr h="370840">
                <a:tc>
                  <a:txBody>
                    <a:bodyPr/>
                    <a:lstStyle/>
                    <a:p>
                      <a:r>
                        <a:rPr lang="en-GB" dirty="0"/>
                        <a:t>Employment Patterns</a:t>
                      </a:r>
                    </a:p>
                  </a:txBody>
                  <a:tcPr/>
                </a:tc>
                <a:tc>
                  <a:txBody>
                    <a:bodyPr/>
                    <a:lstStyle/>
                    <a:p>
                      <a:r>
                        <a:rPr lang="en-GB" dirty="0"/>
                        <a:t>Department budget</a:t>
                      </a:r>
                    </a:p>
                  </a:txBody>
                  <a:tcPr/>
                </a:tc>
                <a:extLst>
                  <a:ext uri="{0D108BD9-81ED-4DB2-BD59-A6C34878D82A}">
                    <a16:rowId xmlns:a16="http://schemas.microsoft.com/office/drawing/2014/main" val="1795798284"/>
                  </a:ext>
                </a:extLst>
              </a:tr>
              <a:tr h="370840">
                <a:tc>
                  <a:txBody>
                    <a:bodyPr/>
                    <a:lstStyle/>
                    <a:p>
                      <a:r>
                        <a:rPr lang="en-GB" dirty="0"/>
                        <a:t>Globalisation</a:t>
                      </a:r>
                    </a:p>
                  </a:txBody>
                  <a:tcPr/>
                </a:tc>
                <a:tc>
                  <a:txBody>
                    <a:bodyPr/>
                    <a:lstStyle/>
                    <a:p>
                      <a:r>
                        <a:rPr lang="en-GB" dirty="0"/>
                        <a:t>Company mission</a:t>
                      </a:r>
                    </a:p>
                  </a:txBody>
                  <a:tcPr/>
                </a:tc>
                <a:extLst>
                  <a:ext uri="{0D108BD9-81ED-4DB2-BD59-A6C34878D82A}">
                    <a16:rowId xmlns:a16="http://schemas.microsoft.com/office/drawing/2014/main" val="2959030710"/>
                  </a:ext>
                </a:extLst>
              </a:tr>
              <a:tr h="370840">
                <a:tc>
                  <a:txBody>
                    <a:bodyPr/>
                    <a:lstStyle/>
                    <a:p>
                      <a:r>
                        <a:rPr lang="en-GB" dirty="0"/>
                        <a:t>Product Markets</a:t>
                      </a:r>
                    </a:p>
                  </a:txBody>
                  <a:tcPr/>
                </a:tc>
                <a:tc>
                  <a:txBody>
                    <a:bodyPr/>
                    <a:lstStyle/>
                    <a:p>
                      <a:r>
                        <a:rPr lang="en-GB" dirty="0"/>
                        <a:t>Organisational Culture</a:t>
                      </a:r>
                    </a:p>
                  </a:txBody>
                  <a:tcPr/>
                </a:tc>
                <a:extLst>
                  <a:ext uri="{0D108BD9-81ED-4DB2-BD59-A6C34878D82A}">
                    <a16:rowId xmlns:a16="http://schemas.microsoft.com/office/drawing/2014/main" val="2375182259"/>
                  </a:ext>
                </a:extLst>
              </a:tr>
            </a:tbl>
          </a:graphicData>
        </a:graphic>
      </p:graphicFrame>
      <p:pic>
        <p:nvPicPr>
          <p:cNvPr id="6" name="Audio 5">
            <a:hlinkClick r:id="" action="ppaction://media"/>
            <a:extLst>
              <a:ext uri="{FF2B5EF4-FFF2-40B4-BE49-F238E27FC236}">
                <a16:creationId xmlns:a16="http://schemas.microsoft.com/office/drawing/2014/main" id="{AD6F2C2B-5407-43E5-9D39-F9A0C2D0A9C0}"/>
              </a:ext>
            </a:extLst>
          </p:cNvPr>
          <p:cNvPicPr>
            <a:picLocks noChangeAspect="1"/>
          </p:cNvPicPr>
          <p:nvPr>
            <a:audioFile r:link="rId3"/>
            <p:extLst>
              <p:ext uri="{DAA4B4D4-6D71-4841-9C94-3DE7FCFB9230}">
                <p14:media xmlns:p14="http://schemas.microsoft.com/office/powerpoint/2010/main" r:embed="rId2"/>
              </p:ext>
            </p:extLst>
          </p:nvPr>
        </p:nvPicPr>
        <p:blipFill>
          <a:blip r:embed="rId6"/>
          <a:stretch>
            <a:fillRect/>
          </a:stretch>
        </p:blipFill>
        <p:spPr>
          <a:xfrm>
            <a:off x="11488738" y="6154738"/>
            <a:ext cx="487362" cy="487362"/>
          </a:xfrm>
          <a:prstGeom prst="rect">
            <a:avLst/>
          </a:prstGeom>
        </p:spPr>
      </p:pic>
    </p:spTree>
    <p:custDataLst>
      <p:tags r:id="rId1"/>
    </p:custDataLst>
    <p:extLst>
      <p:ext uri="{BB962C8B-B14F-4D97-AF65-F5344CB8AC3E}">
        <p14:creationId xmlns:p14="http://schemas.microsoft.com/office/powerpoint/2010/main" val="3669924541"/>
      </p:ext>
    </p:extLst>
  </p:cSld>
  <p:clrMapOvr>
    <a:masterClrMapping/>
  </p:clrMapOvr>
  <mc:AlternateContent xmlns:mc="http://schemas.openxmlformats.org/markup-compatibility/2006">
    <mc:Choice xmlns:p14="http://schemas.microsoft.com/office/powerpoint/2010/main" Requires="p14">
      <p:transition spd="slow" p14:dur="2000" advTm="65246"/>
    </mc:Choice>
    <mc:Fallback>
      <p:transition spd="slow" advTm="6524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par>
                    <p:cTn id="7" fill="hold">
                      <p:stCondLst>
                        <p:cond delay="indefinite"/>
                      </p:stCondLst>
                      <p:childTnLst>
                        <p:par>
                          <p:cTn id="8" fill="hold">
                            <p:stCondLst>
                              <p:cond delay="0"/>
                            </p:stCondLst>
                            <p:childTnLst>
                              <p:par>
                                <p:cTn id="9" presetID="10"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animEffect transition="in" filter="fade">
                                      <p:cBhvr>
                                        <p:cTn id="11" dur="500"/>
                                        <p:tgtEl>
                                          <p:spTgt spid="3">
                                            <p:txEl>
                                              <p:pRg st="0" end="0"/>
                                            </p:txEl>
                                          </p:spTgt>
                                        </p:tgtEl>
                                      </p:cBhvr>
                                    </p:animEffect>
                                  </p:childTnLst>
                                </p:cTn>
                              </p:par>
                            </p:childTnLst>
                          </p:cTn>
                        </p:par>
                      </p:childTnLst>
                    </p:cTn>
                  </p:par>
                  <p:par>
                    <p:cTn id="12" fill="hold">
                      <p:stCondLst>
                        <p:cond delay="indefinite"/>
                      </p:stCondLst>
                      <p:childTnLst>
                        <p:par>
                          <p:cTn id="13" fill="hold">
                            <p:stCondLst>
                              <p:cond delay="0"/>
                            </p:stCondLst>
                            <p:childTnLst>
                              <p:par>
                                <p:cTn id="14" presetID="10" presetClass="entr" presetSubtype="0" fill="hold" grpId="0" nodeType="clickEffect">
                                  <p:stCondLst>
                                    <p:cond delay="0"/>
                                  </p:stCondLst>
                                  <p:childTnLst>
                                    <p:set>
                                      <p:cBhvr>
                                        <p:cTn id="15" dur="1" fill="hold">
                                          <p:stCondLst>
                                            <p:cond delay="0"/>
                                          </p:stCondLst>
                                        </p:cTn>
                                        <p:tgtEl>
                                          <p:spTgt spid="3">
                                            <p:txEl>
                                              <p:pRg st="1" end="1"/>
                                            </p:txEl>
                                          </p:spTgt>
                                        </p:tgtEl>
                                        <p:attrNameLst>
                                          <p:attrName>style.visibility</p:attrName>
                                        </p:attrNameLst>
                                      </p:cBhvr>
                                      <p:to>
                                        <p:strVal val="visible"/>
                                      </p:to>
                                    </p:set>
                                    <p:animEffect transition="in" filter="fade">
                                      <p:cBhvr>
                                        <p:cTn id="16" dur="500"/>
                                        <p:tgtEl>
                                          <p:spTgt spid="3">
                                            <p:txEl>
                                              <p:pRg st="1" end="1"/>
                                            </p:txEl>
                                          </p:spTgt>
                                        </p:tgtEl>
                                      </p:cBhvr>
                                    </p:animEffect>
                                  </p:childTnLst>
                                </p:cTn>
                              </p:par>
                            </p:childTnLst>
                          </p:cTn>
                        </p:par>
                      </p:childTnLst>
                    </p:cTn>
                  </p:par>
                  <p:par>
                    <p:cTn id="17" fill="hold">
                      <p:stCondLst>
                        <p:cond delay="indefinite"/>
                      </p:stCondLst>
                      <p:childTnLst>
                        <p:par>
                          <p:cTn id="18" fill="hold">
                            <p:stCondLst>
                              <p:cond delay="0"/>
                            </p:stCondLst>
                            <p:childTnLst>
                              <p:par>
                                <p:cTn id="19" presetID="10" presetClass="entr" presetSubtype="0" fill="hold" grpId="0" nodeType="clickEffect">
                                  <p:stCondLst>
                                    <p:cond delay="0"/>
                                  </p:stCondLst>
                                  <p:childTnLst>
                                    <p:set>
                                      <p:cBhvr>
                                        <p:cTn id="20" dur="1" fill="hold">
                                          <p:stCondLst>
                                            <p:cond delay="0"/>
                                          </p:stCondLst>
                                        </p:cTn>
                                        <p:tgtEl>
                                          <p:spTgt spid="3">
                                            <p:txEl>
                                              <p:pRg st="6" end="6"/>
                                            </p:txEl>
                                          </p:spTgt>
                                        </p:tgtEl>
                                        <p:attrNameLst>
                                          <p:attrName>style.visibility</p:attrName>
                                        </p:attrNameLst>
                                      </p:cBhvr>
                                      <p:to>
                                        <p:strVal val="visible"/>
                                      </p:to>
                                    </p:set>
                                    <p:animEffect transition="in" filter="fade">
                                      <p:cBhvr>
                                        <p:cTn id="21" dur="500"/>
                                        <p:tgtEl>
                                          <p:spTgt spid="3">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22" fill="hold" display="0">
                  <p:stCondLst>
                    <p:cond delay="indefinite"/>
                  </p:stCondLst>
                  <p:endCondLst>
                    <p:cond evt="onStopAudio" delay="0">
                      <p:tgtEl>
                        <p:sldTgt/>
                      </p:tgtEl>
                    </p:cond>
                  </p:endCondLst>
                </p:cTn>
                <p:tgtEl>
                  <p:spTgt spid="6"/>
                </p:tgtEl>
              </p:cMediaNode>
            </p:audio>
          </p:childTnLst>
        </p:cTn>
      </p:par>
    </p:tnLst>
    <p:bldLst>
      <p:bldP spid="3" grpId="0" build="p"/>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FAE75C-E93F-47A2-9F3D-B9B76B99D7A5}"/>
              </a:ext>
            </a:extLst>
          </p:cNvPr>
          <p:cNvSpPr>
            <a:spLocks noGrp="1"/>
          </p:cNvSpPr>
          <p:nvPr>
            <p:ph type="title"/>
          </p:nvPr>
        </p:nvSpPr>
        <p:spPr/>
        <p:txBody>
          <a:bodyPr/>
          <a:lstStyle/>
          <a:p>
            <a:r>
              <a:rPr lang="en-GB" dirty="0"/>
              <a:t>SWOT &amp; PESTLE Analysis</a:t>
            </a:r>
          </a:p>
        </p:txBody>
      </p:sp>
      <p:sp>
        <p:nvSpPr>
          <p:cNvPr id="3" name="Content Placeholder 2">
            <a:extLst>
              <a:ext uri="{FF2B5EF4-FFF2-40B4-BE49-F238E27FC236}">
                <a16:creationId xmlns:a16="http://schemas.microsoft.com/office/drawing/2014/main" id="{FE33D66C-A842-49C4-A5C5-611BE06CE369}"/>
              </a:ext>
            </a:extLst>
          </p:cNvPr>
          <p:cNvSpPr>
            <a:spLocks noGrp="1"/>
          </p:cNvSpPr>
          <p:nvPr>
            <p:ph idx="1"/>
          </p:nvPr>
        </p:nvSpPr>
        <p:spPr/>
        <p:txBody>
          <a:bodyPr/>
          <a:lstStyle/>
          <a:p>
            <a:pPr marL="0" indent="0">
              <a:buNone/>
            </a:pPr>
            <a:endParaRPr lang="en-GB" dirty="0"/>
          </a:p>
          <a:p>
            <a:r>
              <a:rPr lang="en-GB" sz="2800" dirty="0"/>
              <a:t>Analysing the position of a business is crucial</a:t>
            </a:r>
          </a:p>
          <a:p>
            <a:r>
              <a:rPr lang="en-GB" sz="2800" dirty="0"/>
              <a:t>Strengths, Weakness, Opportunities, Threats</a:t>
            </a:r>
          </a:p>
          <a:p>
            <a:r>
              <a:rPr lang="en-GB" sz="2800" dirty="0"/>
              <a:t>Political, Environmental, Sociological, Technological, Legal, Economical</a:t>
            </a:r>
          </a:p>
        </p:txBody>
      </p:sp>
      <p:pic>
        <p:nvPicPr>
          <p:cNvPr id="4" name="Audio 3">
            <a:hlinkClick r:id="" action="ppaction://media"/>
            <a:extLst>
              <a:ext uri="{FF2B5EF4-FFF2-40B4-BE49-F238E27FC236}">
                <a16:creationId xmlns:a16="http://schemas.microsoft.com/office/drawing/2014/main" id="{B2C5517D-7A3B-4C93-A54D-EB31DF44690D}"/>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488738" y="6154738"/>
            <a:ext cx="487362" cy="487362"/>
          </a:xfrm>
          <a:prstGeom prst="rect">
            <a:avLst/>
          </a:prstGeom>
        </p:spPr>
      </p:pic>
    </p:spTree>
    <p:extLst>
      <p:ext uri="{BB962C8B-B14F-4D97-AF65-F5344CB8AC3E}">
        <p14:creationId xmlns:p14="http://schemas.microsoft.com/office/powerpoint/2010/main" val="2528819901"/>
      </p:ext>
    </p:extLst>
  </p:cSld>
  <p:clrMapOvr>
    <a:masterClrMapping/>
  </p:clrMapOvr>
  <mc:AlternateContent xmlns:mc="http://schemas.openxmlformats.org/markup-compatibility/2006">
    <mc:Choice xmlns:p14="http://schemas.microsoft.com/office/powerpoint/2010/main" Requires="p14">
      <p:transition spd="slow" p14:dur="2000" advTm="28867"/>
    </mc:Choice>
    <mc:Fallback>
      <p:transition spd="slow" advTm="2886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2E7011-2543-4320-8891-501D94F3ECD1}"/>
              </a:ext>
            </a:extLst>
          </p:cNvPr>
          <p:cNvSpPr>
            <a:spLocks noGrp="1"/>
          </p:cNvSpPr>
          <p:nvPr>
            <p:ph type="title"/>
          </p:nvPr>
        </p:nvSpPr>
        <p:spPr/>
        <p:txBody>
          <a:bodyPr/>
          <a:lstStyle/>
          <a:p>
            <a:r>
              <a:rPr lang="en-GB" dirty="0"/>
              <a:t>Conclusion</a:t>
            </a:r>
          </a:p>
        </p:txBody>
      </p:sp>
      <p:sp>
        <p:nvSpPr>
          <p:cNvPr id="3" name="Content Placeholder 2">
            <a:extLst>
              <a:ext uri="{FF2B5EF4-FFF2-40B4-BE49-F238E27FC236}">
                <a16:creationId xmlns:a16="http://schemas.microsoft.com/office/drawing/2014/main" id="{89B5CFF2-0D2F-418B-83DC-FEB9683E45B0}"/>
              </a:ext>
            </a:extLst>
          </p:cNvPr>
          <p:cNvSpPr>
            <a:spLocks noGrp="1"/>
          </p:cNvSpPr>
          <p:nvPr>
            <p:ph idx="1"/>
          </p:nvPr>
        </p:nvSpPr>
        <p:spPr/>
        <p:txBody>
          <a:bodyPr/>
          <a:lstStyle/>
          <a:p>
            <a:r>
              <a:rPr lang="en-GB" dirty="0"/>
              <a:t>Used the Gibbs’ reflective model to reflect on experience</a:t>
            </a:r>
          </a:p>
          <a:p>
            <a:r>
              <a:rPr lang="en-GB" dirty="0"/>
              <a:t>Included favourite topics</a:t>
            </a:r>
          </a:p>
          <a:p>
            <a:r>
              <a:rPr lang="en-GB" dirty="0"/>
              <a:t>Overall good experience</a:t>
            </a:r>
          </a:p>
        </p:txBody>
      </p:sp>
      <p:pic>
        <p:nvPicPr>
          <p:cNvPr id="4" name="Audio 3">
            <a:hlinkClick r:id="" action="ppaction://media"/>
            <a:extLst>
              <a:ext uri="{FF2B5EF4-FFF2-40B4-BE49-F238E27FC236}">
                <a16:creationId xmlns:a16="http://schemas.microsoft.com/office/drawing/2014/main" id="{9ED9006E-804C-40B9-AC9B-31501FE449B9}"/>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488738" y="6154738"/>
            <a:ext cx="487362" cy="487362"/>
          </a:xfrm>
          <a:prstGeom prst="rect">
            <a:avLst/>
          </a:prstGeom>
        </p:spPr>
      </p:pic>
    </p:spTree>
    <p:extLst>
      <p:ext uri="{BB962C8B-B14F-4D97-AF65-F5344CB8AC3E}">
        <p14:creationId xmlns:p14="http://schemas.microsoft.com/office/powerpoint/2010/main" val="3271806287"/>
      </p:ext>
    </p:extLst>
  </p:cSld>
  <p:clrMapOvr>
    <a:masterClrMapping/>
  </p:clrMapOvr>
  <mc:AlternateContent xmlns:mc="http://schemas.openxmlformats.org/markup-compatibility/2006">
    <mc:Choice xmlns:p14="http://schemas.microsoft.com/office/powerpoint/2010/main" Requires="p14">
      <p:transition spd="slow" p14:dur="2000" advTm="13303"/>
    </mc:Choice>
    <mc:Fallback>
      <p:transition spd="slow" advTm="1330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8745BD-AD84-4052-A829-EE8338F55DB3}"/>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9C49B5DC-52D6-46CB-88B1-92CB3C3AA997}"/>
              </a:ext>
            </a:extLst>
          </p:cNvPr>
          <p:cNvSpPr>
            <a:spLocks noGrp="1"/>
          </p:cNvSpPr>
          <p:nvPr>
            <p:ph idx="1"/>
          </p:nvPr>
        </p:nvSpPr>
        <p:spPr/>
        <p:txBody>
          <a:bodyPr/>
          <a:lstStyle/>
          <a:p>
            <a:r>
              <a:rPr lang="en-GB" dirty="0"/>
              <a:t>Higher Education Academy (2006) </a:t>
            </a:r>
            <a:r>
              <a:rPr lang="en-GB" i="1" dirty="0"/>
              <a:t>Mr Graham Gibbs </a:t>
            </a:r>
            <a:r>
              <a:rPr lang="en-GB" dirty="0"/>
              <a:t>Online article accessed on 25/04/20 retrieved from </a:t>
            </a:r>
            <a:r>
              <a:rPr lang="en-GB" dirty="0">
                <a:hlinkClick r:id="rId3"/>
              </a:rPr>
              <a:t>https://www.heacademy.ac.uk/person/mr-graham-gibbs</a:t>
            </a:r>
            <a:endParaRPr lang="en-GB" dirty="0"/>
          </a:p>
          <a:p>
            <a:r>
              <a:rPr lang="en-GB" dirty="0"/>
              <a:t>University of Edinburgh (2019) </a:t>
            </a:r>
            <a:r>
              <a:rPr lang="en-GB" i="1" dirty="0"/>
              <a:t>Gibbs’ reflective cycle </a:t>
            </a:r>
            <a:r>
              <a:rPr lang="en-GB" dirty="0"/>
              <a:t>Online article accessed on 26/04/20 retrieved from </a:t>
            </a:r>
            <a:r>
              <a:rPr lang="en-GB" dirty="0">
                <a:hlinkClick r:id="rId4"/>
              </a:rPr>
              <a:t>https://www.ed.ac.uk/reflection/reflectors-toolkit/reflecting-on-experience/gibbs-reflective-cycle</a:t>
            </a:r>
            <a:endParaRPr lang="en-GB" dirty="0"/>
          </a:p>
          <a:p>
            <a:r>
              <a:rPr lang="en-GB" dirty="0"/>
              <a:t>Jackson, K. (2019) </a:t>
            </a:r>
            <a:r>
              <a:rPr lang="en-GB" i="1" dirty="0"/>
              <a:t>Gibbs’ Reflective Cycle: Helping People Learn From Experience </a:t>
            </a:r>
            <a:r>
              <a:rPr lang="en-GB" dirty="0"/>
              <a:t>Online article accessed on 27/04/20 retrieved from </a:t>
            </a:r>
            <a:r>
              <a:rPr lang="en-GB" dirty="0">
                <a:hlinkClick r:id="rId5"/>
              </a:rPr>
              <a:t>https://www.mindtools.com/pages/article/reflective-cycle.html</a:t>
            </a:r>
            <a:endParaRPr lang="en-GB" dirty="0"/>
          </a:p>
          <a:p>
            <a:endParaRPr lang="en-GB" dirty="0"/>
          </a:p>
          <a:p>
            <a:pPr marL="0" indent="0">
              <a:buNone/>
            </a:pPr>
            <a:endParaRPr lang="en-GB" dirty="0"/>
          </a:p>
          <a:p>
            <a:pPr marL="0" indent="0">
              <a:buNone/>
            </a:pPr>
            <a:endParaRPr lang="en-GB" dirty="0"/>
          </a:p>
        </p:txBody>
      </p:sp>
    </p:spTree>
    <p:extLst>
      <p:ext uri="{BB962C8B-B14F-4D97-AF65-F5344CB8AC3E}">
        <p14:creationId xmlns:p14="http://schemas.microsoft.com/office/powerpoint/2010/main" val="226249049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AF5DB34-19C3-40CB-8DC2-AEC760ABEC31}"/>
              </a:ext>
            </a:extLst>
          </p:cNvPr>
          <p:cNvSpPr>
            <a:spLocks noGrp="1"/>
          </p:cNvSpPr>
          <p:nvPr>
            <p:ph idx="1"/>
          </p:nvPr>
        </p:nvSpPr>
        <p:spPr>
          <a:xfrm>
            <a:off x="838200" y="573741"/>
            <a:ext cx="10515600" cy="5603222"/>
          </a:xfrm>
        </p:spPr>
        <p:txBody>
          <a:bodyPr/>
          <a:lstStyle/>
          <a:p>
            <a:r>
              <a:rPr lang="en-GB" dirty="0" err="1"/>
              <a:t>Daudelin</a:t>
            </a:r>
            <a:r>
              <a:rPr lang="en-GB" dirty="0"/>
              <a:t>, M. (1996) Organizational Dynamics, Volume 24, Issue 3, Pages 36-48</a:t>
            </a:r>
          </a:p>
          <a:p>
            <a:r>
              <a:rPr lang="en-GB" dirty="0"/>
              <a:t>Morrison, R. (2005) </a:t>
            </a:r>
            <a:r>
              <a:rPr lang="en-GB" i="1" dirty="0"/>
              <a:t>Informal Relationships in the workplace  </a:t>
            </a:r>
            <a:r>
              <a:rPr lang="en-GB" dirty="0"/>
              <a:t>Chapter 1 page 5</a:t>
            </a:r>
          </a:p>
          <a:p>
            <a:r>
              <a:rPr lang="en-GB" dirty="0" err="1"/>
              <a:t>Kammar</a:t>
            </a:r>
            <a:r>
              <a:rPr lang="en-GB" dirty="0"/>
              <a:t>, S. (2019) </a:t>
            </a:r>
            <a:r>
              <a:rPr lang="en-GB" i="1" dirty="0"/>
              <a:t>Internal Factors Affecting Human Resources </a:t>
            </a:r>
            <a:r>
              <a:rPr lang="en-GB" dirty="0"/>
              <a:t>Online article accessed on 28/04/20 retrieved from </a:t>
            </a:r>
            <a:r>
              <a:rPr lang="en-GB" dirty="0">
                <a:hlinkClick r:id="rId3"/>
              </a:rPr>
              <a:t>http://www.yourarticlelibrary.com/essay/human-resource-management/internal-factors-affecting-human-resources/75330</a:t>
            </a:r>
            <a:r>
              <a:rPr lang="en-GB" dirty="0"/>
              <a:t> </a:t>
            </a:r>
          </a:p>
          <a:p>
            <a:r>
              <a:rPr lang="en-GB" dirty="0"/>
              <a:t> Kotter, J. and Heskett, J. (1992) </a:t>
            </a:r>
            <a:r>
              <a:rPr lang="en-GB" i="1" dirty="0"/>
              <a:t>Corporate culture and performance. </a:t>
            </a:r>
            <a:r>
              <a:rPr lang="en-GB" dirty="0"/>
              <a:t>The Power of Culture pp6. The Free Press</a:t>
            </a:r>
          </a:p>
          <a:p>
            <a:r>
              <a:rPr lang="en-GB" dirty="0"/>
              <a:t>Schooley, S. (2019) </a:t>
            </a:r>
            <a:r>
              <a:rPr lang="en-GB" i="1" dirty="0"/>
              <a:t>SWOT Analysis: What Is </a:t>
            </a:r>
            <a:r>
              <a:rPr lang="en-GB" i="1" dirty="0" err="1"/>
              <a:t>Is</a:t>
            </a:r>
            <a:r>
              <a:rPr lang="en-GB" i="1" dirty="0"/>
              <a:t> and When to Use It </a:t>
            </a:r>
            <a:r>
              <a:rPr lang="en-GB" dirty="0"/>
              <a:t>Online article accessed on 28/04 retrieved from </a:t>
            </a:r>
            <a:r>
              <a:rPr lang="en-GB" dirty="0">
                <a:hlinkClick r:id="rId4"/>
              </a:rPr>
              <a:t>https://www.businessnewsdaily.com/4245-swot-analysis.html</a:t>
            </a:r>
            <a:r>
              <a:rPr lang="en-GB" dirty="0"/>
              <a:t> </a:t>
            </a:r>
          </a:p>
          <a:p>
            <a:endParaRPr lang="en-GB" dirty="0"/>
          </a:p>
          <a:p>
            <a:endParaRPr lang="en-GB" dirty="0"/>
          </a:p>
        </p:txBody>
      </p:sp>
    </p:spTree>
    <p:extLst>
      <p:ext uri="{BB962C8B-B14F-4D97-AF65-F5344CB8AC3E}">
        <p14:creationId xmlns:p14="http://schemas.microsoft.com/office/powerpoint/2010/main" val="3515015381"/>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TIMING" val="|3.7|0.6|0.6|0.7"/>
</p:tagLst>
</file>

<file path=ppt/tags/tag2.xml><?xml version="1.0" encoding="utf-8"?>
<p:tagLst xmlns:a="http://schemas.openxmlformats.org/drawingml/2006/main" xmlns:r="http://schemas.openxmlformats.org/officeDocument/2006/relationships" xmlns:p="http://schemas.openxmlformats.org/presentationml/2006/main">
  <p:tag name="TIMING" val="|15.1|1.5|0.7|0.6"/>
</p:tagLst>
</file>

<file path=ppt/tags/tag3.xml><?xml version="1.0" encoding="utf-8"?>
<p:tagLst xmlns:a="http://schemas.openxmlformats.org/drawingml/2006/main" xmlns:r="http://schemas.openxmlformats.org/officeDocument/2006/relationships" xmlns:p="http://schemas.openxmlformats.org/presentationml/2006/main">
  <p:tag name="TIMING" val="|14.4|0.5|0.5"/>
</p:tagLst>
</file>

<file path=ppt/tags/tag4.xml><?xml version="1.0" encoding="utf-8"?>
<p:tagLst xmlns:a="http://schemas.openxmlformats.org/drawingml/2006/main" xmlns:r="http://schemas.openxmlformats.org/officeDocument/2006/relationships" xmlns:p="http://schemas.openxmlformats.org/presentationml/2006/main">
  <p:tag name="TIMING" val="|16.1|0.9|0.8"/>
</p:tagLst>
</file>

<file path=ppt/tags/tag5.xml><?xml version="1.0" encoding="utf-8"?>
<p:tagLst xmlns:a="http://schemas.openxmlformats.org/drawingml/2006/main" xmlns:r="http://schemas.openxmlformats.org/officeDocument/2006/relationships" xmlns:p="http://schemas.openxmlformats.org/presentationml/2006/main">
  <p:tag name="TIMING" val="|2|0.6"/>
</p:tagLst>
</file>

<file path=ppt/tags/tag6.xml><?xml version="1.0" encoding="utf-8"?>
<p:tagLst xmlns:a="http://schemas.openxmlformats.org/drawingml/2006/main" xmlns:r="http://schemas.openxmlformats.org/officeDocument/2006/relationships" xmlns:p="http://schemas.openxmlformats.org/presentationml/2006/main">
  <p:tag name="TIMING" val="|1.9"/>
</p:tagLst>
</file>

<file path=ppt/tags/tag7.xml><?xml version="1.0" encoding="utf-8"?>
<p:tagLst xmlns:a="http://schemas.openxmlformats.org/drawingml/2006/main" xmlns:r="http://schemas.openxmlformats.org/officeDocument/2006/relationships" xmlns:p="http://schemas.openxmlformats.org/presentationml/2006/main">
  <p:tag name="TIMING" val="|2.5|0.8"/>
</p:tagLst>
</file>

<file path=ppt/tags/tag8.xml><?xml version="1.0" encoding="utf-8"?>
<p:tagLst xmlns:a="http://schemas.openxmlformats.org/drawingml/2006/main" xmlns:r="http://schemas.openxmlformats.org/officeDocument/2006/relationships" xmlns:p="http://schemas.openxmlformats.org/presentationml/2006/main">
  <p:tag name="TIMING" val="|0.9|1.1"/>
</p:tagLst>
</file>

<file path=ppt/tags/tag9.xml><?xml version="1.0" encoding="utf-8"?>
<p:tagLst xmlns:a="http://schemas.openxmlformats.org/drawingml/2006/main" xmlns:r="http://schemas.openxmlformats.org/officeDocument/2006/relationships" xmlns:p="http://schemas.openxmlformats.org/presentationml/2006/main">
  <p:tag name="TIMING" val="|2.8|0.3|0.4"/>
</p:tagLst>
</file>

<file path=ppt/tags/tag10.xml><?xml version="1.0" encoding="utf-8"?>
<p:tagLst xmlns:a="http://schemas.openxmlformats.org/drawingml/2006/main" xmlns:r="http://schemas.openxmlformats.org/officeDocument/2006/relationships" xmlns:p="http://schemas.openxmlformats.org/presentationml/2006/main">
  <p:tag name="TIMING" val="|1.9|1.2|0.7"/>
</p:tagLst>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Quotable">
  <a:themeElements>
    <a:clrScheme name="Quotable">
      <a:dk1>
        <a:sysClr val="windowText" lastClr="000000"/>
      </a:dk1>
      <a:lt1>
        <a:sysClr val="window" lastClr="FFFFFF"/>
      </a:lt1>
      <a:dk2>
        <a:srgbClr val="212121"/>
      </a:dk2>
      <a:lt2>
        <a:srgbClr val="636363"/>
      </a:lt2>
      <a:accent1>
        <a:srgbClr val="00C6BB"/>
      </a:accent1>
      <a:accent2>
        <a:srgbClr val="6FEBA0"/>
      </a:accent2>
      <a:accent3>
        <a:srgbClr val="B6DF5E"/>
      </a:accent3>
      <a:accent4>
        <a:srgbClr val="EFB251"/>
      </a:accent4>
      <a:accent5>
        <a:srgbClr val="EF755F"/>
      </a:accent5>
      <a:accent6>
        <a:srgbClr val="ED515C"/>
      </a:accent6>
      <a:hlink>
        <a:srgbClr val="8F8F8F"/>
      </a:hlink>
      <a:folHlink>
        <a:srgbClr val="A5A5A5"/>
      </a:folHlink>
    </a:clrScheme>
    <a:fontScheme name="Quotable">
      <a:maj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Quotable">
      <a:fillStyleLst>
        <a:solidFill>
          <a:schemeClr val="phClr"/>
        </a:solidFill>
        <a:gradFill rotWithShape="1">
          <a:gsLst>
            <a:gs pos="0">
              <a:schemeClr val="phClr">
                <a:tint val="80000"/>
                <a:lumMod val="105000"/>
              </a:schemeClr>
            </a:gs>
            <a:gs pos="100000">
              <a:schemeClr val="phClr">
                <a:tint val="90000"/>
              </a:schemeClr>
            </a:gs>
          </a:gsLst>
          <a:lin ang="5400000" scaled="0"/>
        </a:gradFill>
        <a:blipFill rotWithShape="1">
          <a:blip xmlns:r="http://schemas.openxmlformats.org/officeDocument/2006/relationships" r:embed="rId1">
            <a:duotone>
              <a:schemeClr val="phClr">
                <a:tint val="98000"/>
                <a:lumMod val="102000"/>
              </a:schemeClr>
              <a:schemeClr val="phClr">
                <a:shade val="98000"/>
                <a:lumMod val="98000"/>
              </a:schemeClr>
            </a:duotone>
          </a:blip>
          <a:tile tx="0" ty="0" sx="100000" sy="100000" flip="none" algn="tl"/>
        </a:blipFill>
      </a:fillStyleLst>
      <a:lnStyleLst>
        <a:ln w="9525" cap="rnd" cmpd="sng" algn="ctr">
          <a:solidFill>
            <a:schemeClr val="phClr"/>
          </a:solidFill>
          <a:prstDash val="solid"/>
        </a:ln>
        <a:ln w="15875" cap="rnd" cmpd="sng" algn="ctr">
          <a:solidFill>
            <a:schemeClr val="phClr"/>
          </a:solidFill>
          <a:prstDash val="solid"/>
        </a:ln>
        <a:ln w="25400" cap="rnd" cmpd="sng" algn="ctr">
          <a:solidFill>
            <a:schemeClr val="phClr"/>
          </a:solidFill>
          <a:prstDash val="solid"/>
        </a:ln>
      </a:lnStyleLst>
      <a:effectStyleLst>
        <a:effectStyle>
          <a:effectLst/>
        </a:effectStyle>
        <a:effectStyle>
          <a:effectLst/>
        </a:effectStyle>
        <a:effectStyle>
          <a:effectLst>
            <a:innerShdw blurRad="63500" dist="25400" dir="13500000">
              <a:srgbClr val="000000">
                <a:alpha val="75000"/>
              </a:srgbClr>
            </a:innerShdw>
          </a:effectLst>
        </a:effectStyle>
      </a:effectStyleLst>
      <a:bgFillStyleLst>
        <a:solidFill>
          <a:schemeClr val="phClr"/>
        </a:solidFill>
        <a:gradFill rotWithShape="1">
          <a:gsLst>
            <a:gs pos="0">
              <a:schemeClr val="phClr">
                <a:tint val="100000"/>
              </a:schemeClr>
            </a:gs>
            <a:gs pos="100000">
              <a:schemeClr val="phClr">
                <a:tint val="84000"/>
                <a:shade val="84000"/>
                <a:lumMod val="90000"/>
              </a:schemeClr>
            </a:gs>
          </a:gsLst>
          <a:lin ang="5400000" scaled="0"/>
        </a:gradFill>
        <a:gradFill rotWithShape="1">
          <a:gsLst>
            <a:gs pos="0">
              <a:schemeClr val="phClr">
                <a:tint val="84000"/>
                <a:shade val="90000"/>
                <a:satMod val="120000"/>
                <a:lumMod val="90000"/>
              </a:schemeClr>
            </a:gs>
            <a:gs pos="100000">
              <a:schemeClr val="phClr"/>
            </a:gs>
          </a:gsLst>
          <a:lin ang="5400000" scaled="0"/>
        </a:gradFill>
      </a:bgFillStyleLst>
    </a:fmtScheme>
  </a:themeElements>
  <a:objectDefaults/>
  <a:extraClrSchemeLst/>
  <a:extLst>
    <a:ext uri="{05A4C25C-085E-4340-85A3-A5531E510DB2}">
      <thm15:themeFamily xmlns:thm15="http://schemas.microsoft.com/office/thememl/2012/main" name="Quotable" id="{39EC5628-30ED-4578-ACD8-9820EDB8E15A}" vid="{6F3559E9-1A4C-49D8-94D4-F41003531C49}"/>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694</TotalTime>
  <Words>2986</Words>
  <Application>Microsoft Office PowerPoint</Application>
  <PresentationFormat>Widescreen</PresentationFormat>
  <Paragraphs>152</Paragraphs>
  <Slides>16</Slides>
  <Notes>16</Notes>
  <HiddenSlides>0</HiddenSlides>
  <MMClips>14</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16</vt:i4>
      </vt:variant>
    </vt:vector>
  </HeadingPairs>
  <TitlesOfParts>
    <vt:vector size="20" baseType="lpstr">
      <vt:lpstr>Calibri</vt:lpstr>
      <vt:lpstr>Century Gothic</vt:lpstr>
      <vt:lpstr>Wingdings 2</vt:lpstr>
      <vt:lpstr>Quotable</vt:lpstr>
      <vt:lpstr>A Critical Reflection of the Inter-Cultural Workplace</vt:lpstr>
      <vt:lpstr>Introduction</vt:lpstr>
      <vt:lpstr>Gibbs’ reflective cycle</vt:lpstr>
      <vt:lpstr>1. Description</vt:lpstr>
      <vt:lpstr>2. Feelings</vt:lpstr>
      <vt:lpstr>3. Evaluation</vt:lpstr>
      <vt:lpstr>4. Analysis</vt:lpstr>
      <vt:lpstr>5. Conclusions</vt:lpstr>
      <vt:lpstr>6. Action Plan</vt:lpstr>
      <vt:lpstr>Key Aspects within the module</vt:lpstr>
      <vt:lpstr>Relationships within the workplace</vt:lpstr>
      <vt:lpstr>The impact of the internal and external environment on HR Strategy</vt:lpstr>
      <vt:lpstr>SWOT &amp; PESTLE Analysis</vt:lpstr>
      <vt:lpstr>Conclusion</vt:lpstr>
      <vt:lpstr>References</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 Critical Reflection of the Inter-Cultural Workplace</dc:title>
  <dc:creator>Jordan Evans</dc:creator>
  <cp:lastModifiedBy>Jordan Evans</cp:lastModifiedBy>
  <cp:revision>19</cp:revision>
  <cp:lastPrinted>2020-04-28T22:09:22Z</cp:lastPrinted>
  <dcterms:created xsi:type="dcterms:W3CDTF">2020-04-28T11:13:31Z</dcterms:created>
  <dcterms:modified xsi:type="dcterms:W3CDTF">2020-04-28T22:48:11Z</dcterms:modified>
</cp:coreProperties>
</file>