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a:srgbClr val="C7CAD1"/>
    <a:srgbClr val="AEC7D8"/>
    <a:srgbClr val="2CBFDC"/>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130BA-395E-4DA4-9689-B8D0A717EA31}" v="242" dt="2024-05-10T09:04:23.0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191" autoAdjust="0"/>
  </p:normalViewPr>
  <p:slideViewPr>
    <p:cSldViewPr snapToGrid="0">
      <p:cViewPr>
        <p:scale>
          <a:sx n="47" d="100"/>
          <a:sy n="47" d="100"/>
        </p:scale>
        <p:origin x="1416" y="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ri Morris" userId="fa9ee32c56fc8794" providerId="LiveId" clId="{096130BA-395E-4DA4-9689-B8D0A717EA31}"/>
    <pc:docChg chg="undo custSel modSld">
      <pc:chgData name="Terri Morris" userId="fa9ee32c56fc8794" providerId="LiveId" clId="{096130BA-395E-4DA4-9689-B8D0A717EA31}" dt="2024-05-10T09:06:49.189" v="1373" actId="1076"/>
      <pc:docMkLst>
        <pc:docMk/>
      </pc:docMkLst>
      <pc:sldChg chg="addSp delSp modSp mod setBg">
        <pc:chgData name="Terri Morris" userId="fa9ee32c56fc8794" providerId="LiveId" clId="{096130BA-395E-4DA4-9689-B8D0A717EA31}" dt="2024-05-10T09:06:49.189" v="1373" actId="1076"/>
        <pc:sldMkLst>
          <pc:docMk/>
          <pc:sldMk cId="2922071490" sldId="258"/>
        </pc:sldMkLst>
        <pc:spChg chg="mod">
          <ac:chgData name="Terri Morris" userId="fa9ee32c56fc8794" providerId="LiveId" clId="{096130BA-395E-4DA4-9689-B8D0A717EA31}" dt="2024-05-10T08:58:54.396" v="1308" actId="2711"/>
          <ac:spMkLst>
            <pc:docMk/>
            <pc:sldMk cId="2922071490" sldId="258"/>
            <ac:spMk id="20" creationId="{C35CA091-A3F8-B444-104E-3CDB6F1EAE1A}"/>
          </ac:spMkLst>
        </pc:spChg>
        <pc:spChg chg="mod">
          <ac:chgData name="Terri Morris" userId="fa9ee32c56fc8794" providerId="LiveId" clId="{096130BA-395E-4DA4-9689-B8D0A717EA31}" dt="2024-05-10T09:03:49.374" v="1353" actId="207"/>
          <ac:spMkLst>
            <pc:docMk/>
            <pc:sldMk cId="2922071490" sldId="258"/>
            <ac:spMk id="24" creationId="{1816AD1A-86A4-6C84-853E-3BAABD0F737D}"/>
          </ac:spMkLst>
        </pc:spChg>
        <pc:spChg chg="mod">
          <ac:chgData name="Terri Morris" userId="fa9ee32c56fc8794" providerId="LiveId" clId="{096130BA-395E-4DA4-9689-B8D0A717EA31}" dt="2024-05-10T09:06:11.317" v="1369" actId="20577"/>
          <ac:spMkLst>
            <pc:docMk/>
            <pc:sldMk cId="2922071490" sldId="258"/>
            <ac:spMk id="29" creationId="{FA541FA9-35F7-0B59-4AF9-5918167C8364}"/>
          </ac:spMkLst>
        </pc:spChg>
        <pc:spChg chg="add mod">
          <ac:chgData name="Terri Morris" userId="fa9ee32c56fc8794" providerId="LiveId" clId="{096130BA-395E-4DA4-9689-B8D0A717EA31}" dt="2024-05-09T16:04:03.312" v="420" actId="1076"/>
          <ac:spMkLst>
            <pc:docMk/>
            <pc:sldMk cId="2922071490" sldId="258"/>
            <ac:spMk id="36" creationId="{5F39DE8B-10D2-6595-B856-7A25FF8BE3FB}"/>
          </ac:spMkLst>
        </pc:spChg>
        <pc:spChg chg="add mod">
          <ac:chgData name="Terri Morris" userId="fa9ee32c56fc8794" providerId="LiveId" clId="{096130BA-395E-4DA4-9689-B8D0A717EA31}" dt="2024-05-10T08:59:54.075" v="1314" actId="2711"/>
          <ac:spMkLst>
            <pc:docMk/>
            <pc:sldMk cId="2922071490" sldId="258"/>
            <ac:spMk id="50" creationId="{84C2A3A7-F2E5-5DB6-1E7F-89CB94F41591}"/>
          </ac:spMkLst>
        </pc:spChg>
        <pc:spChg chg="add mod">
          <ac:chgData name="Terri Morris" userId="fa9ee32c56fc8794" providerId="LiveId" clId="{096130BA-395E-4DA4-9689-B8D0A717EA31}" dt="2024-05-10T09:00:24.359" v="1318" actId="2711"/>
          <ac:spMkLst>
            <pc:docMk/>
            <pc:sldMk cId="2922071490" sldId="258"/>
            <ac:spMk id="51" creationId="{0224106B-0D48-74D2-D86A-06068D763D6C}"/>
          </ac:spMkLst>
        </pc:spChg>
        <pc:spChg chg="add del mod">
          <ac:chgData name="Terri Morris" userId="fa9ee32c56fc8794" providerId="LiveId" clId="{096130BA-395E-4DA4-9689-B8D0A717EA31}" dt="2024-05-09T15:54:13.763" v="235" actId="478"/>
          <ac:spMkLst>
            <pc:docMk/>
            <pc:sldMk cId="2922071490" sldId="258"/>
            <ac:spMk id="52" creationId="{6AA8C163-E036-61B5-ACB4-2691B9FD7AD3}"/>
          </ac:spMkLst>
        </pc:spChg>
        <pc:spChg chg="add mod">
          <ac:chgData name="Terri Morris" userId="fa9ee32c56fc8794" providerId="LiveId" clId="{096130BA-395E-4DA4-9689-B8D0A717EA31}" dt="2024-05-10T09:00:12.199" v="1317" actId="2711"/>
          <ac:spMkLst>
            <pc:docMk/>
            <pc:sldMk cId="2922071490" sldId="258"/>
            <ac:spMk id="53" creationId="{0F35D900-A343-50DE-5B19-7FA245279E1D}"/>
          </ac:spMkLst>
        </pc:spChg>
        <pc:spChg chg="add mod">
          <ac:chgData name="Terri Morris" userId="fa9ee32c56fc8794" providerId="LiveId" clId="{096130BA-395E-4DA4-9689-B8D0A717EA31}" dt="2024-05-10T09:00:04.358" v="1316" actId="2711"/>
          <ac:spMkLst>
            <pc:docMk/>
            <pc:sldMk cId="2922071490" sldId="258"/>
            <ac:spMk id="54" creationId="{B5B07E0F-03C1-2712-73D3-940B01660989}"/>
          </ac:spMkLst>
        </pc:spChg>
        <pc:spChg chg="add mod">
          <ac:chgData name="Terri Morris" userId="fa9ee32c56fc8794" providerId="LiveId" clId="{096130BA-395E-4DA4-9689-B8D0A717EA31}" dt="2024-05-10T09:00:00.079" v="1315" actId="2711"/>
          <ac:spMkLst>
            <pc:docMk/>
            <pc:sldMk cId="2922071490" sldId="258"/>
            <ac:spMk id="55" creationId="{B5BA8A9F-DC52-F748-56C1-3D1C212832FB}"/>
          </ac:spMkLst>
        </pc:spChg>
        <pc:spChg chg="add del mod">
          <ac:chgData name="Terri Morris" userId="fa9ee32c56fc8794" providerId="LiveId" clId="{096130BA-395E-4DA4-9689-B8D0A717EA31}" dt="2024-05-09T16:36:24.419" v="655" actId="478"/>
          <ac:spMkLst>
            <pc:docMk/>
            <pc:sldMk cId="2922071490" sldId="258"/>
            <ac:spMk id="59" creationId="{B25173DC-2E9F-BE76-3034-2BF1F845753E}"/>
          </ac:spMkLst>
        </pc:spChg>
        <pc:spChg chg="add mod">
          <ac:chgData name="Terri Morris" userId="fa9ee32c56fc8794" providerId="LiveId" clId="{096130BA-395E-4DA4-9689-B8D0A717EA31}" dt="2024-05-10T09:03:53.885" v="1354" actId="207"/>
          <ac:spMkLst>
            <pc:docMk/>
            <pc:sldMk cId="2922071490" sldId="258"/>
            <ac:spMk id="60" creationId="{D64B7FC9-7C6C-45F1-36B0-A54284DCED73}"/>
          </ac:spMkLst>
        </pc:spChg>
        <pc:spChg chg="add mod">
          <ac:chgData name="Terri Morris" userId="fa9ee32c56fc8794" providerId="LiveId" clId="{096130BA-395E-4DA4-9689-B8D0A717EA31}" dt="2024-05-10T09:03:58.371" v="1355" actId="207"/>
          <ac:spMkLst>
            <pc:docMk/>
            <pc:sldMk cId="2922071490" sldId="258"/>
            <ac:spMk id="62" creationId="{D7C6DFAA-3827-3B67-06B0-2E5E20E9B8F9}"/>
          </ac:spMkLst>
        </pc:spChg>
        <pc:spChg chg="add del mod">
          <ac:chgData name="Terri Morris" userId="fa9ee32c56fc8794" providerId="LiveId" clId="{096130BA-395E-4DA4-9689-B8D0A717EA31}" dt="2024-05-10T08:41:19.293" v="1246" actId="478"/>
          <ac:spMkLst>
            <pc:docMk/>
            <pc:sldMk cId="2922071490" sldId="258"/>
            <ac:spMk id="63" creationId="{FCA0426D-0E72-3E55-85B1-6FC762A8331E}"/>
          </ac:spMkLst>
        </pc:spChg>
        <pc:spChg chg="add mod">
          <ac:chgData name="Terri Morris" userId="fa9ee32c56fc8794" providerId="LiveId" clId="{096130BA-395E-4DA4-9689-B8D0A717EA31}" dt="2024-05-10T09:06:49.189" v="1373" actId="1076"/>
          <ac:spMkLst>
            <pc:docMk/>
            <pc:sldMk cId="2922071490" sldId="258"/>
            <ac:spMk id="64" creationId="{7FE609E7-610A-BCAC-3DA8-06A158E87CF7}"/>
          </ac:spMkLst>
        </pc:spChg>
        <pc:grpChg chg="add mod">
          <ac:chgData name="Terri Morris" userId="fa9ee32c56fc8794" providerId="LiveId" clId="{096130BA-395E-4DA4-9689-B8D0A717EA31}" dt="2024-05-09T16:42:26.683" v="899" actId="1076"/>
          <ac:grpSpMkLst>
            <pc:docMk/>
            <pc:sldMk cId="2922071490" sldId="258"/>
            <ac:grpSpMk id="56" creationId="{DBF265E1-5909-0439-EE4A-8C9DD568AC77}"/>
          </ac:grpSpMkLst>
        </pc:grpChg>
        <pc:graphicFrameChg chg="add del mod modGraphic">
          <ac:chgData name="Terri Morris" userId="fa9ee32c56fc8794" providerId="LiveId" clId="{096130BA-395E-4DA4-9689-B8D0A717EA31}" dt="2024-05-09T15:57:00.127" v="359" actId="478"/>
          <ac:graphicFrameMkLst>
            <pc:docMk/>
            <pc:sldMk cId="2922071490" sldId="258"/>
            <ac:graphicFrameMk id="31" creationId="{A41DCF36-67E6-DF2B-4BD6-229D27E97D7C}"/>
          </ac:graphicFrameMkLst>
        </pc:graphicFrameChg>
        <pc:graphicFrameChg chg="add del mod modGraphic">
          <ac:chgData name="Terri Morris" userId="fa9ee32c56fc8794" providerId="LiveId" clId="{096130BA-395E-4DA4-9689-B8D0A717EA31}" dt="2024-05-09T15:38:36.265" v="128" actId="478"/>
          <ac:graphicFrameMkLst>
            <pc:docMk/>
            <pc:sldMk cId="2922071490" sldId="258"/>
            <ac:graphicFrameMk id="33" creationId="{08BA1500-A56A-06A4-FCAE-22D4DF77B559}"/>
          </ac:graphicFrameMkLst>
        </pc:graphicFrameChg>
        <pc:picChg chg="mod">
          <ac:chgData name="Terri Morris" userId="fa9ee32c56fc8794" providerId="LiveId" clId="{096130BA-395E-4DA4-9689-B8D0A717EA31}" dt="2024-05-10T09:02:33.335" v="1343" actId="1076"/>
          <ac:picMkLst>
            <pc:docMk/>
            <pc:sldMk cId="2922071490" sldId="258"/>
            <ac:picMk id="14" creationId="{9D263423-8DA7-67B8-DD10-DC6C2557F9C1}"/>
          </ac:picMkLst>
        </pc:picChg>
        <pc:picChg chg="mod">
          <ac:chgData name="Terri Morris" userId="fa9ee32c56fc8794" providerId="LiveId" clId="{096130BA-395E-4DA4-9689-B8D0A717EA31}" dt="2024-05-10T09:06:42.505" v="1372" actId="1076"/>
          <ac:picMkLst>
            <pc:docMk/>
            <pc:sldMk cId="2922071490" sldId="258"/>
            <ac:picMk id="28" creationId="{6E790463-686A-C46E-1210-8D245963C7C8}"/>
          </ac:picMkLst>
        </pc:picChg>
        <pc:picChg chg="add del mod">
          <ac:chgData name="Terri Morris" userId="fa9ee32c56fc8794" providerId="LiveId" clId="{096130BA-395E-4DA4-9689-B8D0A717EA31}" dt="2024-05-09T15:28:03.388" v="10" actId="478"/>
          <ac:picMkLst>
            <pc:docMk/>
            <pc:sldMk cId="2922071490" sldId="258"/>
            <ac:picMk id="30" creationId="{51665D35-D786-FDB3-56C1-BE2131636EB8}"/>
          </ac:picMkLst>
        </pc:picChg>
        <pc:picChg chg="add del mod">
          <ac:chgData name="Terri Morris" userId="fa9ee32c56fc8794" providerId="LiveId" clId="{096130BA-395E-4DA4-9689-B8D0A717EA31}" dt="2024-05-09T15:37:15.550" v="127" actId="478"/>
          <ac:picMkLst>
            <pc:docMk/>
            <pc:sldMk cId="2922071490" sldId="258"/>
            <ac:picMk id="32" creationId="{F2C352B2-2D74-E3CF-639A-A8C8AEBEBA95}"/>
          </ac:picMkLst>
        </pc:picChg>
        <pc:picChg chg="add del mod">
          <ac:chgData name="Terri Morris" userId="fa9ee32c56fc8794" providerId="LiveId" clId="{096130BA-395E-4DA4-9689-B8D0A717EA31}" dt="2024-05-09T16:05:15.563" v="436" actId="478"/>
          <ac:picMkLst>
            <pc:docMk/>
            <pc:sldMk cId="2922071490" sldId="258"/>
            <ac:picMk id="57" creationId="{A1C1DE37-89BF-87F7-D243-333D06B8489D}"/>
          </ac:picMkLst>
        </pc:picChg>
        <pc:picChg chg="add del mod">
          <ac:chgData name="Terri Morris" userId="fa9ee32c56fc8794" providerId="LiveId" clId="{096130BA-395E-4DA4-9689-B8D0A717EA31}" dt="2024-05-09T16:05:07.197" v="434" actId="478"/>
          <ac:picMkLst>
            <pc:docMk/>
            <pc:sldMk cId="2922071490" sldId="258"/>
            <ac:picMk id="58" creationId="{E62554AA-ACCA-8FB2-E320-2F814F7AE705}"/>
          </ac:picMkLst>
        </pc:picChg>
        <pc:picChg chg="add mod modCrop">
          <ac:chgData name="Terri Morris" userId="fa9ee32c56fc8794" providerId="LiveId" clId="{096130BA-395E-4DA4-9689-B8D0A717EA31}" dt="2024-05-10T09:04:23.005" v="1358"/>
          <ac:picMkLst>
            <pc:docMk/>
            <pc:sldMk cId="2922071490" sldId="258"/>
            <ac:picMk id="65" creationId="{5B9AB4E5-291A-678D-5612-362F1DF116EC}"/>
          </ac:picMkLst>
        </pc:picChg>
        <pc:cxnChg chg="add mod">
          <ac:chgData name="Terri Morris" userId="fa9ee32c56fc8794" providerId="LiveId" clId="{096130BA-395E-4DA4-9689-B8D0A717EA31}" dt="2024-05-09T16:04:08.626" v="422" actId="1076"/>
          <ac:cxnSpMkLst>
            <pc:docMk/>
            <pc:sldMk cId="2922071490" sldId="258"/>
            <ac:cxnSpMk id="38" creationId="{528FE2AA-C25B-44D1-B4C3-B97C2C13AD80}"/>
          </ac:cxnSpMkLst>
        </pc:cxnChg>
        <pc:cxnChg chg="add mod">
          <ac:chgData name="Terri Morris" userId="fa9ee32c56fc8794" providerId="LiveId" clId="{096130BA-395E-4DA4-9689-B8D0A717EA31}" dt="2024-05-09T16:04:30.393" v="427" actId="1076"/>
          <ac:cxnSpMkLst>
            <pc:docMk/>
            <pc:sldMk cId="2922071490" sldId="258"/>
            <ac:cxnSpMk id="40" creationId="{24590A59-E6B3-4215-43DC-61EACE5DF8D3}"/>
          </ac:cxnSpMkLst>
        </pc:cxnChg>
        <pc:cxnChg chg="add mod">
          <ac:chgData name="Terri Morris" userId="fa9ee32c56fc8794" providerId="LiveId" clId="{096130BA-395E-4DA4-9689-B8D0A717EA31}" dt="2024-05-09T16:04:36.450" v="428" actId="1076"/>
          <ac:cxnSpMkLst>
            <pc:docMk/>
            <pc:sldMk cId="2922071490" sldId="258"/>
            <ac:cxnSpMk id="42" creationId="{F95E3B05-76B9-23F3-3897-771DD01580AC}"/>
          </ac:cxnSpMkLst>
        </pc:cxnChg>
        <pc:cxnChg chg="add mod">
          <ac:chgData name="Terri Morris" userId="fa9ee32c56fc8794" providerId="LiveId" clId="{096130BA-395E-4DA4-9689-B8D0A717EA31}" dt="2024-05-09T16:04:42.319" v="429" actId="1076"/>
          <ac:cxnSpMkLst>
            <pc:docMk/>
            <pc:sldMk cId="2922071490" sldId="258"/>
            <ac:cxnSpMk id="44" creationId="{BBFAC6A6-7023-960D-E6B1-027600E1CE51}"/>
          </ac:cxnSpMkLst>
        </pc:cxnChg>
        <pc:cxnChg chg="add mod">
          <ac:chgData name="Terri Morris" userId="fa9ee32c56fc8794" providerId="LiveId" clId="{096130BA-395E-4DA4-9689-B8D0A717EA31}" dt="2024-05-09T16:04:05.799" v="421" actId="1076"/>
          <ac:cxnSpMkLst>
            <pc:docMk/>
            <pc:sldMk cId="2922071490" sldId="258"/>
            <ac:cxnSpMk id="46" creationId="{BDE2FE43-3EBE-8407-7D3F-15EDA8E9AFB6}"/>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FF72DD-0F76-42BC-8668-D05A43826636}" type="datetimeFigureOut">
              <a:rPr lang="en-GB" smtClean="0"/>
              <a:t>09/05/2024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A62084-9A40-4F7C-A35A-FBF4EF2D8589}" type="slidenum">
              <a:rPr lang="en-GB" smtClean="0"/>
              <a:t>‹#›</a:t>
            </a:fld>
            <a:endParaRPr lang="en-GB"/>
          </a:p>
        </p:txBody>
      </p:sp>
    </p:spTree>
    <p:extLst>
      <p:ext uri="{BB962C8B-B14F-4D97-AF65-F5344CB8AC3E}">
        <p14:creationId xmlns:p14="http://schemas.microsoft.com/office/powerpoint/2010/main" val="330278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A62084-9A40-4F7C-A35A-FBF4EF2D8589}" type="slidenum">
              <a:rPr lang="en-GB" smtClean="0"/>
              <a:t>1</a:t>
            </a:fld>
            <a:endParaRPr lang="en-GB"/>
          </a:p>
        </p:txBody>
      </p:sp>
    </p:spTree>
    <p:extLst>
      <p:ext uri="{BB962C8B-B14F-4D97-AF65-F5344CB8AC3E}">
        <p14:creationId xmlns:p14="http://schemas.microsoft.com/office/powerpoint/2010/main" val="1639333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CBDC-E1BE-E32A-ABA4-C45EC1F795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F47A04-51C3-B7A8-4C2F-BF4BDCE4A6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20CA1A-1D16-A0D6-3621-04F30911A7AE}"/>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5" name="Footer Placeholder 4">
            <a:extLst>
              <a:ext uri="{FF2B5EF4-FFF2-40B4-BE49-F238E27FC236}">
                <a16:creationId xmlns:a16="http://schemas.microsoft.com/office/drawing/2014/main" id="{A9AC76D9-AB7D-CA28-BA4B-482BCF581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54C4B-C4DB-F3A2-9B02-B77E94616B1C}"/>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310624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C9D09-107C-BCE6-21AD-D39EAF8CC0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28C14-F656-49CD-A921-1213386B11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A19112-DB15-FAB0-0CB9-251FD0C952C6}"/>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5" name="Footer Placeholder 4">
            <a:extLst>
              <a:ext uri="{FF2B5EF4-FFF2-40B4-BE49-F238E27FC236}">
                <a16:creationId xmlns:a16="http://schemas.microsoft.com/office/drawing/2014/main" id="{5260FAAD-A2AD-F237-44EF-1AC88B04B4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E6A2F-C5A3-2B18-F829-7B6940D7EA45}"/>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3248585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C85C0-845C-62E4-903D-57EF7D94D1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C61EA6-CB89-4921-AF18-56EECFFDD3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849458-DCC1-7052-C9E6-EC160CCDF4F7}"/>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5" name="Footer Placeholder 4">
            <a:extLst>
              <a:ext uri="{FF2B5EF4-FFF2-40B4-BE49-F238E27FC236}">
                <a16:creationId xmlns:a16="http://schemas.microsoft.com/office/drawing/2014/main" id="{3B5AC6C9-327E-1D90-3882-D866CE1AC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9D7B45-267E-3E94-6F11-ACA60C7B936E}"/>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2535687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FA04-32C9-B633-6027-52AADEB4C2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5EC118-4E97-E9DE-E66B-6DC9F844B5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2A32BB-9202-6A4E-76BE-4D95CAEC54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24556D-36AD-FDD4-223F-60DECFA4A6FE}"/>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6" name="Footer Placeholder 5">
            <a:extLst>
              <a:ext uri="{FF2B5EF4-FFF2-40B4-BE49-F238E27FC236}">
                <a16:creationId xmlns:a16="http://schemas.microsoft.com/office/drawing/2014/main" id="{481F904A-5BC6-789F-A4C4-E2910102E6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11FC7C-4F30-ACF0-972C-D2AE7BD00B16}"/>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1759173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7E2D9-25EF-C027-A56F-2960371665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077DEC-B18D-AECD-FD01-CE64B33E2D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8DFA7D-0E1C-5D0B-023C-9AB9233159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813570-356B-F215-8715-F57EF0377C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96A638-2D81-518E-933C-7A2118312D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3E7E0A-8EEB-847C-7439-CBE959E49739}"/>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8" name="Footer Placeholder 7">
            <a:extLst>
              <a:ext uri="{FF2B5EF4-FFF2-40B4-BE49-F238E27FC236}">
                <a16:creationId xmlns:a16="http://schemas.microsoft.com/office/drawing/2014/main" id="{D9E08292-9935-92E2-027F-9F3B3F54ED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7EE104-4E4D-85D8-6A11-96AA2480E8C5}"/>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4293062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3EB2F-B3F7-670C-E727-55C17439CE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53069E-F9CA-FB3A-B8CA-03CB5C937CE3}"/>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4" name="Footer Placeholder 3">
            <a:extLst>
              <a:ext uri="{FF2B5EF4-FFF2-40B4-BE49-F238E27FC236}">
                <a16:creationId xmlns:a16="http://schemas.microsoft.com/office/drawing/2014/main" id="{A2807B3A-EB4C-4F04-7F58-73B886600C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400E75-FEFF-ACCC-553B-212158BE4B51}"/>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37650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4BB7FD-C53C-02EA-B2CE-E2245622554B}"/>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3" name="Footer Placeholder 2">
            <a:extLst>
              <a:ext uri="{FF2B5EF4-FFF2-40B4-BE49-F238E27FC236}">
                <a16:creationId xmlns:a16="http://schemas.microsoft.com/office/drawing/2014/main" id="{EB17B058-2FA4-9A89-E6C1-F9CA107B1A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6D6206-8686-B531-9A3E-85A4E662D386}"/>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1554066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6CAB3-7C8E-C0B3-32D0-DC974616E8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307021-AC73-BBF7-7935-AC4DA08686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CD469B-B725-D503-7582-0F7C9EDD7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63AEF5-079D-EDEC-7AC7-D375F14923AD}"/>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6" name="Footer Placeholder 5">
            <a:extLst>
              <a:ext uri="{FF2B5EF4-FFF2-40B4-BE49-F238E27FC236}">
                <a16:creationId xmlns:a16="http://schemas.microsoft.com/office/drawing/2014/main" id="{E0A95F0E-D412-6B99-4B27-5782A7C6FD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DACB3F-EDC2-DE5F-F106-17FB1C53F45F}"/>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1804642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BBEF8-3660-9A8C-0B85-927161C8A1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01B846-29A4-F9B1-F28A-4C13459AF7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24786D-DD84-852E-9C37-E8F4790F84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F081B7-C4FF-0F74-EDB9-58E4B6DCB230}"/>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6" name="Footer Placeholder 5">
            <a:extLst>
              <a:ext uri="{FF2B5EF4-FFF2-40B4-BE49-F238E27FC236}">
                <a16:creationId xmlns:a16="http://schemas.microsoft.com/office/drawing/2014/main" id="{CB53C9EF-E45A-A183-4B35-0C921CDD7E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4544B0-9A76-4A9A-E3FA-82B61938CE9C}"/>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3390106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2E556-2A88-24E1-D42E-BA642C3D66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C92CE4-C4F8-8F84-F112-6BF2FFB257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754D8A-63BD-82B4-CA94-AE7895DAACDD}"/>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5" name="Footer Placeholder 4">
            <a:extLst>
              <a:ext uri="{FF2B5EF4-FFF2-40B4-BE49-F238E27FC236}">
                <a16:creationId xmlns:a16="http://schemas.microsoft.com/office/drawing/2014/main" id="{4B6820E8-81F0-2E14-1750-4EF540C30B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BF0A6F-357F-B968-4612-67A10E5E8B13}"/>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816990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076CBB-B1CA-9266-5312-9A44B0930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4B83BC-8564-631E-9D01-47E2394D81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343CB-0E1D-66D4-A5EC-F1496C321B3F}"/>
              </a:ext>
            </a:extLst>
          </p:cNvPr>
          <p:cNvSpPr>
            <a:spLocks noGrp="1"/>
          </p:cNvSpPr>
          <p:nvPr>
            <p:ph type="dt" sz="half" idx="10"/>
          </p:nvPr>
        </p:nvSpPr>
        <p:spPr/>
        <p:txBody>
          <a:bodyPr/>
          <a:lstStyle/>
          <a:p>
            <a:fld id="{92862826-E9FB-4023-8A5B-B592B22206E6}" type="datetimeFigureOut">
              <a:rPr lang="en-GB" smtClean="0"/>
              <a:t>08/05/2024</a:t>
            </a:fld>
            <a:endParaRPr lang="en-GB"/>
          </a:p>
        </p:txBody>
      </p:sp>
      <p:sp>
        <p:nvSpPr>
          <p:cNvPr id="5" name="Footer Placeholder 4">
            <a:extLst>
              <a:ext uri="{FF2B5EF4-FFF2-40B4-BE49-F238E27FC236}">
                <a16:creationId xmlns:a16="http://schemas.microsoft.com/office/drawing/2014/main" id="{6E8627DB-F002-699E-1866-7CF3FA16B2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3A259-EA20-F037-6512-20688807E9E6}"/>
              </a:ext>
            </a:extLst>
          </p:cNvPr>
          <p:cNvSpPr>
            <a:spLocks noGrp="1"/>
          </p:cNvSpPr>
          <p:nvPr>
            <p:ph type="sldNum" sz="quarter" idx="12"/>
          </p:nvPr>
        </p:nvSpPr>
        <p:spPr/>
        <p:txBody>
          <a:bodyPr/>
          <a:lstStyle/>
          <a:p>
            <a:fld id="{4E467E5D-C796-4E41-9FD9-80347E27DEE5}" type="slidenum">
              <a:rPr lang="en-GB" smtClean="0"/>
              <a:t>‹#›</a:t>
            </a:fld>
            <a:endParaRPr lang="en-GB"/>
          </a:p>
        </p:txBody>
      </p:sp>
    </p:spTree>
    <p:extLst>
      <p:ext uri="{BB962C8B-B14F-4D97-AF65-F5344CB8AC3E}">
        <p14:creationId xmlns:p14="http://schemas.microsoft.com/office/powerpoint/2010/main" val="2816167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3A28D0-0236-B3B7-9E84-4DC166B78D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C62C94-C15D-66C1-C317-80B628293F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30FDE-8D23-C0E1-E887-5C7EDEA7F9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862826-E9FB-4023-8A5B-B592B22206E6}" type="datetimeFigureOut">
              <a:rPr lang="en-GB" smtClean="0"/>
              <a:t>08/05/2024</a:t>
            </a:fld>
            <a:endParaRPr lang="en-GB"/>
          </a:p>
        </p:txBody>
      </p:sp>
      <p:sp>
        <p:nvSpPr>
          <p:cNvPr id="5" name="Footer Placeholder 4">
            <a:extLst>
              <a:ext uri="{FF2B5EF4-FFF2-40B4-BE49-F238E27FC236}">
                <a16:creationId xmlns:a16="http://schemas.microsoft.com/office/drawing/2014/main" id="{91F53B81-527C-09A5-E78D-D09A2E8E4B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E670584-99CB-3498-9977-771476F5FF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467E5D-C796-4E41-9FD9-80347E27DEE5}" type="slidenum">
              <a:rPr lang="en-GB" smtClean="0"/>
              <a:t>‹#›</a:t>
            </a:fld>
            <a:endParaRPr lang="en-GB"/>
          </a:p>
        </p:txBody>
      </p:sp>
    </p:spTree>
    <p:extLst>
      <p:ext uri="{BB962C8B-B14F-4D97-AF65-F5344CB8AC3E}">
        <p14:creationId xmlns:p14="http://schemas.microsoft.com/office/powerpoint/2010/main" val="18783624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CBFDC">
            <a:alpha val="10000"/>
          </a:srgbClr>
        </a:solidFill>
        <a:effectLst/>
      </p:bgPr>
    </p:bg>
    <p:spTree>
      <p:nvGrpSpPr>
        <p:cNvPr id="1" name=""/>
        <p:cNvGrpSpPr/>
        <p:nvPr/>
      </p:nvGrpSpPr>
      <p:grpSpPr>
        <a:xfrm>
          <a:off x="0" y="0"/>
          <a:ext cx="0" cy="0"/>
          <a:chOff x="0" y="0"/>
          <a:chExt cx="0" cy="0"/>
        </a:xfrm>
      </p:grpSpPr>
      <p:pic>
        <p:nvPicPr>
          <p:cNvPr id="3" name="Picture 2" descr="Aerial view of roiling sea">
            <a:extLst>
              <a:ext uri="{FF2B5EF4-FFF2-40B4-BE49-F238E27FC236}">
                <a16:creationId xmlns:a16="http://schemas.microsoft.com/office/drawing/2014/main" id="{BDB67103-12F1-1CE4-DE46-0D76743D0DA4}"/>
              </a:ext>
            </a:extLst>
          </p:cNvPr>
          <p:cNvPicPr>
            <a:picLocks noChangeAspect="1"/>
          </p:cNvPicPr>
          <p:nvPr/>
        </p:nvPicPr>
        <p:blipFill rotWithShape="1">
          <a:blip r:embed="rId3">
            <a:alphaModFix amt="77000"/>
            <a:extLst>
              <a:ext uri="{28A0092B-C50C-407E-A947-70E740481C1C}">
                <a14:useLocalDpi xmlns:a14="http://schemas.microsoft.com/office/drawing/2010/main" val="0"/>
              </a:ext>
            </a:extLst>
          </a:blip>
          <a:srcRect b="80091"/>
          <a:stretch/>
        </p:blipFill>
        <p:spPr>
          <a:xfrm>
            <a:off x="0" y="0"/>
            <a:ext cx="12192000" cy="1365367"/>
          </a:xfrm>
          <a:prstGeom prst="rect">
            <a:avLst/>
          </a:prstGeom>
        </p:spPr>
      </p:pic>
      <p:pic>
        <p:nvPicPr>
          <p:cNvPr id="4" name="Picture 3">
            <a:extLst>
              <a:ext uri="{FF2B5EF4-FFF2-40B4-BE49-F238E27FC236}">
                <a16:creationId xmlns:a16="http://schemas.microsoft.com/office/drawing/2014/main" id="{1ADA8ADB-B2DA-BBB8-D731-D16F9C96651C}"/>
              </a:ext>
            </a:extLst>
          </p:cNvPr>
          <p:cNvPicPr>
            <a:picLocks noChangeAspect="1"/>
          </p:cNvPicPr>
          <p:nvPr/>
        </p:nvPicPr>
        <p:blipFill>
          <a:blip r:embed="rId4">
            <a:alphaModFix amt="85000"/>
          </a:blip>
          <a:stretch>
            <a:fillRect/>
          </a:stretch>
        </p:blipFill>
        <p:spPr>
          <a:xfrm>
            <a:off x="3122767" y="402113"/>
            <a:ext cx="5946461" cy="561139"/>
          </a:xfrm>
          <a:prstGeom prst="rect">
            <a:avLst/>
          </a:prstGeom>
          <a:ln>
            <a:solidFill>
              <a:schemeClr val="bg1"/>
            </a:solidFill>
          </a:ln>
        </p:spPr>
      </p:pic>
      <p:sp>
        <p:nvSpPr>
          <p:cNvPr id="6" name="TextBox 5">
            <a:extLst>
              <a:ext uri="{FF2B5EF4-FFF2-40B4-BE49-F238E27FC236}">
                <a16:creationId xmlns:a16="http://schemas.microsoft.com/office/drawing/2014/main" id="{4892FD16-550A-C34D-E7BB-9D80C35C1616}"/>
              </a:ext>
            </a:extLst>
          </p:cNvPr>
          <p:cNvSpPr txBox="1"/>
          <p:nvPr/>
        </p:nvSpPr>
        <p:spPr>
          <a:xfrm>
            <a:off x="3047080" y="463430"/>
            <a:ext cx="6097836" cy="369332"/>
          </a:xfrm>
          <a:prstGeom prst="rect">
            <a:avLst/>
          </a:prstGeom>
          <a:noFill/>
        </p:spPr>
        <p:txBody>
          <a:bodyPr wrap="square">
            <a:spAutoFit/>
          </a:bodyPr>
          <a:lstStyle/>
          <a:p>
            <a:pPr algn="ctr"/>
            <a:r>
              <a:rPr lang="en-GB" b="1" dirty="0">
                <a:solidFill>
                  <a:schemeClr val="accent2">
                    <a:lumMod val="60000"/>
                    <a:lumOff val="40000"/>
                  </a:schemeClr>
                </a:solidFill>
                <a:latin typeface="Times New Roman" panose="02020603050405020304" pitchFamily="18" charset="0"/>
                <a:ea typeface="Times New Roman" panose="02020603050405020304" pitchFamily="18" charset="0"/>
              </a:rPr>
              <a:t>How woman are motivated to engage in recreational surfing</a:t>
            </a:r>
            <a:endParaRPr lang="en-GB" b="1" dirty="0">
              <a:solidFill>
                <a:schemeClr val="accent2">
                  <a:lumMod val="60000"/>
                  <a:lumOff val="40000"/>
                </a:schemeClr>
              </a:solidFill>
            </a:endParaRPr>
          </a:p>
        </p:txBody>
      </p:sp>
      <p:pic>
        <p:nvPicPr>
          <p:cNvPr id="8" name="Picture 7" descr="A logo for a surf shop&#10;&#10;Description automatically generated">
            <a:extLst>
              <a:ext uri="{FF2B5EF4-FFF2-40B4-BE49-F238E27FC236}">
                <a16:creationId xmlns:a16="http://schemas.microsoft.com/office/drawing/2014/main" id="{39668508-4F6B-E5B9-C29E-AB9B57AAC20A}"/>
              </a:ext>
            </a:extLst>
          </p:cNvPr>
          <p:cNvPicPr>
            <a:picLocks noChangeAspect="1"/>
          </p:cNvPicPr>
          <p:nvPr/>
        </p:nvPicPr>
        <p:blipFill rotWithShape="1">
          <a:blip r:embed="rId5">
            <a:extLst>
              <a:ext uri="{28A0092B-C50C-407E-A947-70E740481C1C}">
                <a14:useLocalDpi xmlns:a14="http://schemas.microsoft.com/office/drawing/2010/main" val="0"/>
              </a:ext>
            </a:extLst>
          </a:blip>
          <a:srcRect t="11417" b="14372"/>
          <a:stretch/>
        </p:blipFill>
        <p:spPr>
          <a:xfrm>
            <a:off x="0" y="0"/>
            <a:ext cx="1839817" cy="1365367"/>
          </a:xfrm>
          <a:prstGeom prst="rect">
            <a:avLst/>
          </a:prstGeom>
        </p:spPr>
      </p:pic>
      <p:pic>
        <p:nvPicPr>
          <p:cNvPr id="14" name="Picture 13" descr="A person on a surfboard in the water&#10;&#10;Description automatically generated">
            <a:extLst>
              <a:ext uri="{FF2B5EF4-FFF2-40B4-BE49-F238E27FC236}">
                <a16:creationId xmlns:a16="http://schemas.microsoft.com/office/drawing/2014/main" id="{9D263423-8DA7-67B8-DD10-DC6C2557F9C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19561" y="1767480"/>
            <a:ext cx="3017195" cy="2560772"/>
          </a:xfrm>
          <a:prstGeom prst="rect">
            <a:avLst/>
          </a:prstGeom>
        </p:spPr>
      </p:pic>
      <p:sp>
        <p:nvSpPr>
          <p:cNvPr id="20" name="TextBox 19">
            <a:extLst>
              <a:ext uri="{FF2B5EF4-FFF2-40B4-BE49-F238E27FC236}">
                <a16:creationId xmlns:a16="http://schemas.microsoft.com/office/drawing/2014/main" id="{C35CA091-A3F8-B444-104E-3CDB6F1EAE1A}"/>
              </a:ext>
            </a:extLst>
          </p:cNvPr>
          <p:cNvSpPr txBox="1"/>
          <p:nvPr/>
        </p:nvSpPr>
        <p:spPr>
          <a:xfrm>
            <a:off x="0" y="1365365"/>
            <a:ext cx="12192000" cy="276999"/>
          </a:xfrm>
          <a:prstGeom prst="rect">
            <a:avLst/>
          </a:prstGeom>
          <a:solidFill>
            <a:schemeClr val="bg1"/>
          </a:solidFill>
        </p:spPr>
        <p:txBody>
          <a:bodyPr wrap="square">
            <a:spAutoFit/>
          </a:bodyPr>
          <a:lstStyle/>
          <a:p>
            <a:pPr algn="ctr"/>
            <a:r>
              <a:rPr lang="en-GB" sz="1200" b="0" i="0" dirty="0">
                <a:solidFill>
                  <a:srgbClr val="0D0D0D"/>
                </a:solidFill>
                <a:effectLst/>
                <a:highlight>
                  <a:srgbClr val="FFFFFF"/>
                </a:highlight>
                <a:latin typeface="Candara Light" panose="020E0502030303020204" pitchFamily="34" charset="0"/>
              </a:rPr>
              <a:t>This quantitative study fills a gap in understanding women's motivations for recreational surfing, complementing existing research on men's participation</a:t>
            </a:r>
            <a:r>
              <a:rPr lang="en-GB" sz="1200" b="0" i="0" dirty="0">
                <a:solidFill>
                  <a:srgbClr val="0D0D0D"/>
                </a:solidFill>
                <a:effectLst/>
                <a:highlight>
                  <a:srgbClr val="FFFFFF"/>
                </a:highlight>
                <a:latin typeface="Söhne"/>
              </a:rPr>
              <a:t>.</a:t>
            </a:r>
            <a:endParaRPr lang="en-GB" sz="1200" dirty="0"/>
          </a:p>
        </p:txBody>
      </p:sp>
      <p:sp>
        <p:nvSpPr>
          <p:cNvPr id="24" name="TextBox 23">
            <a:extLst>
              <a:ext uri="{FF2B5EF4-FFF2-40B4-BE49-F238E27FC236}">
                <a16:creationId xmlns:a16="http://schemas.microsoft.com/office/drawing/2014/main" id="{1816AD1A-86A4-6C84-853E-3BAABD0F737D}"/>
              </a:ext>
            </a:extLst>
          </p:cNvPr>
          <p:cNvSpPr txBox="1"/>
          <p:nvPr/>
        </p:nvSpPr>
        <p:spPr>
          <a:xfrm>
            <a:off x="3969114" y="4605250"/>
            <a:ext cx="2518303" cy="1969770"/>
          </a:xfrm>
          <a:prstGeom prst="rect">
            <a:avLst/>
          </a:prstGeom>
          <a:solidFill>
            <a:schemeClr val="bg1"/>
          </a:solidFill>
        </p:spPr>
        <p:txBody>
          <a:bodyPr wrap="square">
            <a:spAutoFit/>
          </a:bodyPr>
          <a:lstStyle/>
          <a:p>
            <a:pPr algn="ctr"/>
            <a:r>
              <a:rPr lang="en-GB" sz="1200" dirty="0">
                <a:solidFill>
                  <a:schemeClr val="accent2"/>
                </a:solidFill>
                <a:highlight>
                  <a:srgbClr val="FFFFFF"/>
                </a:highlight>
                <a:latin typeface="Candara Light" panose="020E0502030303020204" pitchFamily="34" charset="0"/>
              </a:rPr>
              <a:t> Method </a:t>
            </a:r>
          </a:p>
          <a:p>
            <a:r>
              <a:rPr lang="en-GB" sz="1100" dirty="0">
                <a:solidFill>
                  <a:srgbClr val="0D0D0D"/>
                </a:solidFill>
                <a:highlight>
                  <a:srgbClr val="FFFFFF"/>
                </a:highlight>
                <a:latin typeface="Candara Light" panose="020E0502030303020204" pitchFamily="34" charset="0"/>
              </a:rPr>
              <a:t>C</a:t>
            </a:r>
            <a:r>
              <a:rPr lang="en-GB" sz="1100" b="0" i="0" dirty="0">
                <a:solidFill>
                  <a:srgbClr val="0D0D0D"/>
                </a:solidFill>
                <a:effectLst/>
                <a:highlight>
                  <a:srgbClr val="FFFFFF"/>
                </a:highlight>
                <a:latin typeface="Candara Light" panose="020E0502030303020204" pitchFamily="34" charset="0"/>
              </a:rPr>
              <a:t>onducted with 40 participants from Shaka Surf, a women's surfing club in Pembrokeshire, utilizing the EMI-2 scale. Participants were categorized by age groups (18-24, 25-44, 45-64). Experience (beginner, intermediate</a:t>
            </a:r>
            <a:r>
              <a:rPr lang="en-GB" sz="1100" dirty="0">
                <a:solidFill>
                  <a:srgbClr val="0D0D0D"/>
                </a:solidFill>
                <a:highlight>
                  <a:srgbClr val="FFFFFF"/>
                </a:highlight>
                <a:latin typeface="Candara Light" panose="020E0502030303020204" pitchFamily="34" charset="0"/>
              </a:rPr>
              <a:t>, advanced). Frequency (non-frequent, occasionally, frequently). Results were carried out using Excel and grouped into Descriptive statistics. </a:t>
            </a:r>
            <a:endParaRPr lang="en-GB" sz="1100" dirty="0">
              <a:latin typeface="Candara Light" panose="020E0502030303020204" pitchFamily="34" charset="0"/>
            </a:endParaRPr>
          </a:p>
        </p:txBody>
      </p:sp>
      <p:pic>
        <p:nvPicPr>
          <p:cNvPr id="28" name="Picture 27" descr="A qr code on a black background&#10;&#10;Description automatically generated">
            <a:extLst>
              <a:ext uri="{FF2B5EF4-FFF2-40B4-BE49-F238E27FC236}">
                <a16:creationId xmlns:a16="http://schemas.microsoft.com/office/drawing/2014/main" id="{6E790463-686A-C46E-1210-8D245963C7C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04755" y="1785516"/>
            <a:ext cx="1165895" cy="1185816"/>
          </a:xfrm>
          <a:prstGeom prst="rect">
            <a:avLst/>
          </a:prstGeom>
        </p:spPr>
      </p:pic>
      <p:sp>
        <p:nvSpPr>
          <p:cNvPr id="29" name="TextBox 28">
            <a:extLst>
              <a:ext uri="{FF2B5EF4-FFF2-40B4-BE49-F238E27FC236}">
                <a16:creationId xmlns:a16="http://schemas.microsoft.com/office/drawing/2014/main" id="{FA541FA9-35F7-0B59-4AF9-5918167C8364}"/>
              </a:ext>
            </a:extLst>
          </p:cNvPr>
          <p:cNvSpPr txBox="1"/>
          <p:nvPr/>
        </p:nvSpPr>
        <p:spPr>
          <a:xfrm>
            <a:off x="124117" y="3820420"/>
            <a:ext cx="3654691" cy="2923877"/>
          </a:xfrm>
          <a:prstGeom prst="rect">
            <a:avLst/>
          </a:prstGeom>
          <a:solidFill>
            <a:schemeClr val="bg1"/>
          </a:solidFill>
        </p:spPr>
        <p:txBody>
          <a:bodyPr wrap="square" rtlCol="0">
            <a:spAutoFit/>
          </a:bodyPr>
          <a:lstStyle/>
          <a:p>
            <a:pPr algn="ctr"/>
            <a:r>
              <a:rPr lang="en-GB" sz="1200" dirty="0">
                <a:solidFill>
                  <a:schemeClr val="accent2"/>
                </a:solidFill>
                <a:latin typeface="Candara Light" panose="020E0502030303020204" pitchFamily="34" charset="0"/>
              </a:rPr>
              <a:t>Results </a:t>
            </a:r>
          </a:p>
          <a:p>
            <a:r>
              <a:rPr lang="en-GB" sz="1100" dirty="0">
                <a:latin typeface="Candara Light" panose="020E0502030303020204" pitchFamily="34" charset="0"/>
              </a:rPr>
              <a:t>The study's findings aligned with existing literature on women's motivations in surfing, revealing predominant intrinsic motivators found in the Self-determination theory (1985), as well as elements associated with wellbeing echoing the PERMA model(2011).</a:t>
            </a:r>
          </a:p>
          <a:p>
            <a:endParaRPr lang="en-GB" sz="1100" dirty="0">
              <a:latin typeface="Candara Light" panose="020E0502030303020204" pitchFamily="34" charset="0"/>
            </a:endParaRPr>
          </a:p>
          <a:p>
            <a:r>
              <a:rPr lang="en-GB" sz="1100" dirty="0">
                <a:latin typeface="Candara Light" panose="020E0502030303020204" pitchFamily="34" charset="0"/>
              </a:rPr>
              <a:t>The main finding highlights an age-related shift in women's surfing motivations: those aged 18-24 are driven by affiliations, while the 45-64 age group prioritizes wellbeing and therapeutic benefits.</a:t>
            </a:r>
          </a:p>
          <a:p>
            <a:endParaRPr lang="en-GB" sz="1100" dirty="0">
              <a:latin typeface="Candara Light" panose="020E0502030303020204" pitchFamily="34" charset="0"/>
            </a:endParaRPr>
          </a:p>
          <a:p>
            <a:r>
              <a:rPr lang="en-GB" sz="1100" dirty="0">
                <a:latin typeface="Candara Light" panose="020E0502030303020204" pitchFamily="34" charset="0"/>
              </a:rPr>
              <a:t>Another significant finding is the absence of female participants over 64, highlighting a gap in understanding older women's engagement in recreational surfing</a:t>
            </a:r>
          </a:p>
          <a:p>
            <a:endParaRPr lang="en-GB" dirty="0"/>
          </a:p>
        </p:txBody>
      </p:sp>
      <p:grpSp>
        <p:nvGrpSpPr>
          <p:cNvPr id="56" name="Group 55">
            <a:extLst>
              <a:ext uri="{FF2B5EF4-FFF2-40B4-BE49-F238E27FC236}">
                <a16:creationId xmlns:a16="http://schemas.microsoft.com/office/drawing/2014/main" id="{DBF265E1-5909-0439-EE4A-8C9DD568AC77}"/>
              </a:ext>
            </a:extLst>
          </p:cNvPr>
          <p:cNvGrpSpPr/>
          <p:nvPr/>
        </p:nvGrpSpPr>
        <p:grpSpPr>
          <a:xfrm>
            <a:off x="522889" y="1827638"/>
            <a:ext cx="4131602" cy="1779337"/>
            <a:chOff x="7243624" y="4446908"/>
            <a:chExt cx="4248158" cy="2131660"/>
          </a:xfrm>
        </p:grpSpPr>
        <p:sp>
          <p:nvSpPr>
            <p:cNvPr id="36" name="Cloud 35">
              <a:extLst>
                <a:ext uri="{FF2B5EF4-FFF2-40B4-BE49-F238E27FC236}">
                  <a16:creationId xmlns:a16="http://schemas.microsoft.com/office/drawing/2014/main" id="{5F39DE8B-10D2-6595-B856-7A25FF8BE3FB}"/>
                </a:ext>
              </a:extLst>
            </p:cNvPr>
            <p:cNvSpPr/>
            <p:nvPr/>
          </p:nvSpPr>
          <p:spPr>
            <a:xfrm>
              <a:off x="8297342" y="5226804"/>
              <a:ext cx="1352284" cy="754741"/>
            </a:xfrm>
            <a:prstGeom prst="cloud">
              <a:avLst/>
            </a:prstGeom>
            <a:solidFill>
              <a:schemeClr val="accent2">
                <a:lumMod val="60000"/>
                <a:lumOff val="40000"/>
              </a:schemeClr>
            </a:solidFill>
            <a:ln>
              <a:solidFill>
                <a:srgbClr val="FFCC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FFCCCC"/>
                  </a:solidFill>
                </a:rPr>
                <a:t>Top  Motivators </a:t>
              </a:r>
            </a:p>
          </p:txBody>
        </p:sp>
        <p:cxnSp>
          <p:nvCxnSpPr>
            <p:cNvPr id="38" name="Connector: Curved 37">
              <a:extLst>
                <a:ext uri="{FF2B5EF4-FFF2-40B4-BE49-F238E27FC236}">
                  <a16:creationId xmlns:a16="http://schemas.microsoft.com/office/drawing/2014/main" id="{528FE2AA-C25B-44D1-B4C3-B97C2C13AD80}"/>
                </a:ext>
              </a:extLst>
            </p:cNvPr>
            <p:cNvCxnSpPr>
              <a:cxnSpLocks/>
            </p:cNvCxnSpPr>
            <p:nvPr/>
          </p:nvCxnSpPr>
          <p:spPr>
            <a:xfrm rot="5400000" flipH="1" flipV="1">
              <a:off x="8781718" y="4862541"/>
              <a:ext cx="544417" cy="231356"/>
            </a:xfrm>
            <a:prstGeom prst="curvedConnector3">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40" name="Connector: Curved 39">
              <a:extLst>
                <a:ext uri="{FF2B5EF4-FFF2-40B4-BE49-F238E27FC236}">
                  <a16:creationId xmlns:a16="http://schemas.microsoft.com/office/drawing/2014/main" id="{24590A59-E6B3-4215-43DC-61EACE5DF8D3}"/>
                </a:ext>
              </a:extLst>
            </p:cNvPr>
            <p:cNvCxnSpPr/>
            <p:nvPr/>
          </p:nvCxnSpPr>
          <p:spPr>
            <a:xfrm rot="10800000">
              <a:off x="7939673" y="4989223"/>
              <a:ext cx="495759" cy="392643"/>
            </a:xfrm>
            <a:prstGeom prst="curvedConnector3">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42" name="Connector: Curved 41">
              <a:extLst>
                <a:ext uri="{FF2B5EF4-FFF2-40B4-BE49-F238E27FC236}">
                  <a16:creationId xmlns:a16="http://schemas.microsoft.com/office/drawing/2014/main" id="{F95E3B05-76B9-23F3-3897-771DD01580AC}"/>
                </a:ext>
              </a:extLst>
            </p:cNvPr>
            <p:cNvCxnSpPr/>
            <p:nvPr/>
          </p:nvCxnSpPr>
          <p:spPr>
            <a:xfrm rot="16200000" flipH="1">
              <a:off x="9304914" y="5937380"/>
              <a:ext cx="407624" cy="308473"/>
            </a:xfrm>
            <a:prstGeom prst="curvedConnector3">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44" name="Connector: Curved 43">
              <a:extLst>
                <a:ext uri="{FF2B5EF4-FFF2-40B4-BE49-F238E27FC236}">
                  <a16:creationId xmlns:a16="http://schemas.microsoft.com/office/drawing/2014/main" id="{BBFAC6A6-7023-960D-E6B1-027600E1CE51}"/>
                </a:ext>
              </a:extLst>
            </p:cNvPr>
            <p:cNvCxnSpPr/>
            <p:nvPr/>
          </p:nvCxnSpPr>
          <p:spPr>
            <a:xfrm rot="5400000">
              <a:off x="8134659" y="5895427"/>
              <a:ext cx="407624" cy="337289"/>
            </a:xfrm>
            <a:prstGeom prst="curvedConnector3">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46" name="Connector: Curved 45">
              <a:extLst>
                <a:ext uri="{FF2B5EF4-FFF2-40B4-BE49-F238E27FC236}">
                  <a16:creationId xmlns:a16="http://schemas.microsoft.com/office/drawing/2014/main" id="{BDE2FE43-3EBE-8407-7D3F-15EDA8E9AFB6}"/>
                </a:ext>
              </a:extLst>
            </p:cNvPr>
            <p:cNvCxnSpPr>
              <a:cxnSpLocks/>
            </p:cNvCxnSpPr>
            <p:nvPr/>
          </p:nvCxnSpPr>
          <p:spPr>
            <a:xfrm flipV="1">
              <a:off x="9579240" y="4978220"/>
              <a:ext cx="405532" cy="386695"/>
            </a:xfrm>
            <a:prstGeom prst="curvedConnector3">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sp>
          <p:nvSpPr>
            <p:cNvPr id="50" name="TextBox 49">
              <a:extLst>
                <a:ext uri="{FF2B5EF4-FFF2-40B4-BE49-F238E27FC236}">
                  <a16:creationId xmlns:a16="http://schemas.microsoft.com/office/drawing/2014/main" id="{84C2A3A7-F2E5-5DB6-1E7F-89CB94F41591}"/>
                </a:ext>
              </a:extLst>
            </p:cNvPr>
            <p:cNvSpPr txBox="1"/>
            <p:nvPr/>
          </p:nvSpPr>
          <p:spPr>
            <a:xfrm>
              <a:off x="8698330" y="4446908"/>
              <a:ext cx="1564395" cy="331847"/>
            </a:xfrm>
            <a:prstGeom prst="rect">
              <a:avLst/>
            </a:prstGeom>
            <a:noFill/>
          </p:spPr>
          <p:txBody>
            <a:bodyPr wrap="square" rtlCol="0">
              <a:spAutoFit/>
            </a:bodyPr>
            <a:lstStyle/>
            <a:p>
              <a:r>
                <a:rPr lang="en-GB" sz="1200" dirty="0">
                  <a:latin typeface="Candara Light" panose="020E0502030303020204" pitchFamily="34" charset="0"/>
                </a:rPr>
                <a:t>revitalisation</a:t>
              </a:r>
            </a:p>
          </p:txBody>
        </p:sp>
        <p:sp>
          <p:nvSpPr>
            <p:cNvPr id="51" name="TextBox 50">
              <a:extLst>
                <a:ext uri="{FF2B5EF4-FFF2-40B4-BE49-F238E27FC236}">
                  <a16:creationId xmlns:a16="http://schemas.microsoft.com/office/drawing/2014/main" id="{0224106B-0D48-74D2-D86A-06068D763D6C}"/>
                </a:ext>
              </a:extLst>
            </p:cNvPr>
            <p:cNvSpPr txBox="1"/>
            <p:nvPr/>
          </p:nvSpPr>
          <p:spPr>
            <a:xfrm>
              <a:off x="9927388" y="4826792"/>
              <a:ext cx="1564394" cy="331847"/>
            </a:xfrm>
            <a:prstGeom prst="rect">
              <a:avLst/>
            </a:prstGeom>
            <a:noFill/>
          </p:spPr>
          <p:txBody>
            <a:bodyPr wrap="square" rtlCol="0">
              <a:spAutoFit/>
            </a:bodyPr>
            <a:lstStyle/>
            <a:p>
              <a:r>
                <a:rPr lang="en-GB" sz="1200" dirty="0">
                  <a:latin typeface="Candara Light" panose="020E0502030303020204" pitchFamily="34" charset="0"/>
                </a:rPr>
                <a:t>enjoyment</a:t>
              </a:r>
            </a:p>
          </p:txBody>
        </p:sp>
        <p:sp>
          <p:nvSpPr>
            <p:cNvPr id="53" name="TextBox 52">
              <a:extLst>
                <a:ext uri="{FF2B5EF4-FFF2-40B4-BE49-F238E27FC236}">
                  <a16:creationId xmlns:a16="http://schemas.microsoft.com/office/drawing/2014/main" id="{0F35D900-A343-50DE-5B19-7FA245279E1D}"/>
                </a:ext>
              </a:extLst>
            </p:cNvPr>
            <p:cNvSpPr txBox="1"/>
            <p:nvPr/>
          </p:nvSpPr>
          <p:spPr>
            <a:xfrm>
              <a:off x="9053926" y="6246721"/>
              <a:ext cx="2236424" cy="331847"/>
            </a:xfrm>
            <a:prstGeom prst="rect">
              <a:avLst/>
            </a:prstGeom>
            <a:noFill/>
          </p:spPr>
          <p:txBody>
            <a:bodyPr wrap="square" rtlCol="0">
              <a:spAutoFit/>
            </a:bodyPr>
            <a:lstStyle/>
            <a:p>
              <a:r>
                <a:rPr lang="en-GB" sz="1200" dirty="0">
                  <a:latin typeface="Candara Light" panose="020E0502030303020204" pitchFamily="34" charset="0"/>
                </a:rPr>
                <a:t>stress management </a:t>
              </a:r>
            </a:p>
          </p:txBody>
        </p:sp>
        <p:sp>
          <p:nvSpPr>
            <p:cNvPr id="54" name="TextBox 53">
              <a:extLst>
                <a:ext uri="{FF2B5EF4-FFF2-40B4-BE49-F238E27FC236}">
                  <a16:creationId xmlns:a16="http://schemas.microsoft.com/office/drawing/2014/main" id="{B5B07E0F-03C1-2712-73D3-940B01660989}"/>
                </a:ext>
              </a:extLst>
            </p:cNvPr>
            <p:cNvSpPr txBox="1"/>
            <p:nvPr/>
          </p:nvSpPr>
          <p:spPr>
            <a:xfrm>
              <a:off x="7724919" y="6198360"/>
              <a:ext cx="1564394" cy="331847"/>
            </a:xfrm>
            <a:prstGeom prst="rect">
              <a:avLst/>
            </a:prstGeom>
            <a:noFill/>
          </p:spPr>
          <p:txBody>
            <a:bodyPr wrap="square" rtlCol="0">
              <a:spAutoFit/>
            </a:bodyPr>
            <a:lstStyle/>
            <a:p>
              <a:r>
                <a:rPr lang="en-GB" sz="1200" dirty="0">
                  <a:latin typeface="Candara Light" panose="020E0502030303020204" pitchFamily="34" charset="0"/>
                </a:rPr>
                <a:t>affiliation</a:t>
              </a:r>
            </a:p>
          </p:txBody>
        </p:sp>
        <p:sp>
          <p:nvSpPr>
            <p:cNvPr id="55" name="TextBox 54">
              <a:extLst>
                <a:ext uri="{FF2B5EF4-FFF2-40B4-BE49-F238E27FC236}">
                  <a16:creationId xmlns:a16="http://schemas.microsoft.com/office/drawing/2014/main" id="{B5BA8A9F-DC52-F748-56C1-3D1C212832FB}"/>
                </a:ext>
              </a:extLst>
            </p:cNvPr>
            <p:cNvSpPr txBox="1"/>
            <p:nvPr/>
          </p:nvSpPr>
          <p:spPr>
            <a:xfrm>
              <a:off x="7243624" y="4725011"/>
              <a:ext cx="1873682" cy="331847"/>
            </a:xfrm>
            <a:prstGeom prst="rect">
              <a:avLst/>
            </a:prstGeom>
            <a:noFill/>
          </p:spPr>
          <p:txBody>
            <a:bodyPr wrap="square" rtlCol="0">
              <a:spAutoFit/>
            </a:bodyPr>
            <a:lstStyle/>
            <a:p>
              <a:r>
                <a:rPr lang="en-GB" sz="1200" dirty="0">
                  <a:latin typeface="Candara Light" panose="020E0502030303020204" pitchFamily="34" charset="0"/>
                </a:rPr>
                <a:t>positive health</a:t>
              </a:r>
            </a:p>
          </p:txBody>
        </p:sp>
      </p:grpSp>
      <p:sp>
        <p:nvSpPr>
          <p:cNvPr id="60" name="TextBox 59">
            <a:extLst>
              <a:ext uri="{FF2B5EF4-FFF2-40B4-BE49-F238E27FC236}">
                <a16:creationId xmlns:a16="http://schemas.microsoft.com/office/drawing/2014/main" id="{D64B7FC9-7C6C-45F1-36B0-A54284DCED73}"/>
              </a:ext>
            </a:extLst>
          </p:cNvPr>
          <p:cNvSpPr txBox="1"/>
          <p:nvPr/>
        </p:nvSpPr>
        <p:spPr>
          <a:xfrm>
            <a:off x="6808804" y="4605250"/>
            <a:ext cx="2006222" cy="1969770"/>
          </a:xfrm>
          <a:prstGeom prst="rect">
            <a:avLst/>
          </a:prstGeom>
          <a:solidFill>
            <a:schemeClr val="bg1"/>
          </a:solidFill>
        </p:spPr>
        <p:txBody>
          <a:bodyPr wrap="square" rtlCol="0">
            <a:spAutoFit/>
          </a:bodyPr>
          <a:lstStyle/>
          <a:p>
            <a:pPr algn="ctr"/>
            <a:r>
              <a:rPr lang="en-GB" sz="1200" dirty="0">
                <a:solidFill>
                  <a:schemeClr val="accent2"/>
                </a:solidFill>
                <a:latin typeface="Candara Light" panose="020E0502030303020204" pitchFamily="34" charset="0"/>
              </a:rPr>
              <a:t>Reflection</a:t>
            </a:r>
          </a:p>
          <a:p>
            <a:r>
              <a:rPr lang="en-GB" sz="1100" dirty="0">
                <a:latin typeface="Candara Light" panose="020E0502030303020204" pitchFamily="34" charset="0"/>
              </a:rPr>
              <a:t>Reflecting on the literature regarding surfing motivations, I'm struck by the profound influence of internal factors like personal enjoyment and revitalisation. It's intriguing to see how these intrinsic motivations drive women surfers, even in high-pressure situations. </a:t>
            </a:r>
          </a:p>
        </p:txBody>
      </p:sp>
      <p:sp>
        <p:nvSpPr>
          <p:cNvPr id="62" name="TextBox 61">
            <a:extLst>
              <a:ext uri="{FF2B5EF4-FFF2-40B4-BE49-F238E27FC236}">
                <a16:creationId xmlns:a16="http://schemas.microsoft.com/office/drawing/2014/main" id="{D7C6DFAA-3827-3B67-06B0-2E5E20E9B8F9}"/>
              </a:ext>
            </a:extLst>
          </p:cNvPr>
          <p:cNvSpPr txBox="1"/>
          <p:nvPr/>
        </p:nvSpPr>
        <p:spPr>
          <a:xfrm>
            <a:off x="8116577" y="1919362"/>
            <a:ext cx="3761386" cy="2139047"/>
          </a:xfrm>
          <a:prstGeom prst="rect">
            <a:avLst/>
          </a:prstGeom>
          <a:solidFill>
            <a:schemeClr val="bg1"/>
          </a:solidFill>
        </p:spPr>
        <p:txBody>
          <a:bodyPr wrap="square">
            <a:spAutoFit/>
          </a:bodyPr>
          <a:lstStyle/>
          <a:p>
            <a:pPr algn="ctr"/>
            <a:r>
              <a:rPr lang="en-GB" sz="1200" dirty="0">
                <a:solidFill>
                  <a:schemeClr val="accent2"/>
                </a:solidFill>
                <a:latin typeface="Candara Light" panose="020E0502030303020204" pitchFamily="34" charset="0"/>
              </a:rPr>
              <a:t>Discussion</a:t>
            </a:r>
            <a:r>
              <a:rPr lang="en-GB" sz="1200" dirty="0">
                <a:latin typeface="Candara Light" panose="020E0502030303020204" pitchFamily="34" charset="0"/>
              </a:rPr>
              <a:t> </a:t>
            </a:r>
          </a:p>
          <a:p>
            <a:r>
              <a:rPr lang="en-GB" sz="1100" dirty="0">
                <a:latin typeface="Candara Light" panose="020E0502030303020204" pitchFamily="34" charset="0"/>
              </a:rPr>
              <a:t>Regular exercise prevents diseases, improves mental health, and enhances overall wellbeing (WHO,2020). However, girls' participation in sports declines with age due to societal norms and limited outdoor opportunities (Olive,2016), impacting their wellbeing.</a:t>
            </a:r>
          </a:p>
          <a:p>
            <a:endParaRPr lang="en-GB" sz="1100" dirty="0">
              <a:latin typeface="Candara Light" panose="020E0502030303020204" pitchFamily="34" charset="0"/>
            </a:endParaRPr>
          </a:p>
          <a:p>
            <a:r>
              <a:rPr lang="en-GB" sz="1100" dirty="0">
                <a:latin typeface="Candara Light" panose="020E0502030303020204" pitchFamily="34" charset="0"/>
              </a:rPr>
              <a:t>Bennett and Kramer (2000) found that both competitive and recreational surfers are mainly driven by internal factors like personal enjoyment, overshadowing external influences. While my research focused on recreational surfing in women only, it aimed to explore if a similar patterns existed.</a:t>
            </a:r>
          </a:p>
        </p:txBody>
      </p:sp>
      <p:sp>
        <p:nvSpPr>
          <p:cNvPr id="64" name="TextBox 63">
            <a:extLst>
              <a:ext uri="{FF2B5EF4-FFF2-40B4-BE49-F238E27FC236}">
                <a16:creationId xmlns:a16="http://schemas.microsoft.com/office/drawing/2014/main" id="{7FE609E7-610A-BCAC-3DA8-06A158E87CF7}"/>
              </a:ext>
            </a:extLst>
          </p:cNvPr>
          <p:cNvSpPr txBox="1"/>
          <p:nvPr/>
        </p:nvSpPr>
        <p:spPr>
          <a:xfrm>
            <a:off x="5284899" y="1773143"/>
            <a:ext cx="2163749" cy="261610"/>
          </a:xfrm>
          <a:prstGeom prst="rect">
            <a:avLst/>
          </a:prstGeom>
          <a:noFill/>
        </p:spPr>
        <p:txBody>
          <a:bodyPr wrap="square" rtlCol="0">
            <a:spAutoFit/>
          </a:bodyPr>
          <a:lstStyle/>
          <a:p>
            <a:r>
              <a:rPr lang="en-GB" sz="1100" dirty="0">
                <a:solidFill>
                  <a:schemeClr val="accent2"/>
                </a:solidFill>
                <a:latin typeface="Candara Light" panose="020E0502030303020204" pitchFamily="34" charset="0"/>
              </a:rPr>
              <a:t>Find out more about shaka surf</a:t>
            </a:r>
          </a:p>
        </p:txBody>
      </p:sp>
      <p:pic>
        <p:nvPicPr>
          <p:cNvPr id="65" name="Picture 64">
            <a:extLst>
              <a:ext uri="{FF2B5EF4-FFF2-40B4-BE49-F238E27FC236}">
                <a16:creationId xmlns:a16="http://schemas.microsoft.com/office/drawing/2014/main" id="{5B9AB4E5-291A-678D-5612-362F1DF116EC}"/>
              </a:ext>
            </a:extLst>
          </p:cNvPr>
          <p:cNvPicPr>
            <a:picLocks noChangeAspect="1"/>
          </p:cNvPicPr>
          <p:nvPr/>
        </p:nvPicPr>
        <p:blipFill rotWithShape="1">
          <a:blip r:embed="rId8">
            <a:duotone>
              <a:prstClr val="black"/>
              <a:schemeClr val="tx2">
                <a:tint val="45000"/>
                <a:satMod val="400000"/>
              </a:schemeClr>
            </a:duotone>
          </a:blip>
          <a:srcRect b="14164"/>
          <a:stretch/>
        </p:blipFill>
        <p:spPr>
          <a:xfrm>
            <a:off x="9136413" y="4539176"/>
            <a:ext cx="2741550" cy="2035844"/>
          </a:xfrm>
          <a:prstGeom prst="rect">
            <a:avLst/>
          </a:prstGeom>
        </p:spPr>
      </p:pic>
    </p:spTree>
    <p:extLst>
      <p:ext uri="{BB962C8B-B14F-4D97-AF65-F5344CB8AC3E}">
        <p14:creationId xmlns:p14="http://schemas.microsoft.com/office/powerpoint/2010/main" val="29220714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2233</TotalTime>
  <Words>338</Words>
  <Application>Microsoft Office PowerPoint</Application>
  <PresentationFormat>Widescreen</PresentationFormat>
  <Paragraphs>24</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Aptos Display</vt:lpstr>
      <vt:lpstr>Arial</vt:lpstr>
      <vt:lpstr>Candara Light</vt:lpstr>
      <vt:lpstr>Söhne</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Terri Morris</dc:creator>
  <cp:lastModifiedBy>Terri Morris</cp:lastModifiedBy>
  <cp:revision>1</cp:revision>
  <dcterms:created xsi:type="dcterms:W3CDTF">2024-05-08T19:53:49Z</dcterms:created>
  <dcterms:modified xsi:type="dcterms:W3CDTF">2024-05-10T09:06:58Z</dcterms:modified>
</cp:coreProperties>
</file>