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870" r:id="rId1"/>
  </p:sldMasterIdLst>
  <p:sldIdLst>
    <p:sldId id="256" r:id="rId2"/>
    <p:sldId id="257" r:id="rId3"/>
    <p:sldId id="258" r:id="rId4"/>
    <p:sldId id="259" r:id="rId5"/>
    <p:sldId id="260" r:id="rId6"/>
    <p:sldId id="261" r:id="rId7"/>
    <p:sldId id="262" r:id="rId8"/>
    <p:sldId id="263" r:id="rId9"/>
    <p:sldId id="264" r:id="rId10"/>
    <p:sldId id="266" r:id="rId11"/>
    <p:sldId id="267" r:id="rId12"/>
    <p:sldId id="268" r:id="rId13"/>
    <p:sldId id="269" r:id="rId14"/>
    <p:sldId id="270" r:id="rId15"/>
    <p:sldId id="271" r:id="rId16"/>
  </p:sldIdLst>
  <p:sldSz cx="18288000" cy="10287000"/>
  <p:notesSz cx="9144000" cy="6858000"/>
  <p:embeddedFontLst>
    <p:embeddedFont>
      <p:font typeface="Source Sans 3 Semi-Bold" panose="020B0604020202020204" charset="0"/>
      <p:regular r:id="rId17"/>
    </p:embeddedFont>
    <p:embeddedFont>
      <p:font typeface="Source Sans 3" panose="020B0604020202020204" charset="0"/>
      <p:regular r:id="rId18"/>
    </p:embeddedFont>
    <p:embeddedFont>
      <p:font typeface="Century Gothic" panose="020B0502020202020204" pitchFamily="34" charset="0"/>
      <p:regular r:id="rId19"/>
      <p:bold r:id="rId20"/>
      <p:italic r:id="rId21"/>
      <p:boldItalic r:id="rId22"/>
    </p:embeddedFont>
    <p:embeddedFont>
      <p:font typeface="Garamond" panose="02020404030301010803" pitchFamily="18" charset="0"/>
      <p:regular r:id="rId23"/>
      <p:bold r:id="rId24"/>
      <p:italic r:id="rId25"/>
    </p:embeddedFont>
    <p:embeddedFont>
      <p:font typeface="Source Sans 3 Bold" panose="020B0604020202020204" charset="0"/>
      <p:regular r:id="rId26"/>
    </p:embeddedFont>
    <p:embeddedFont>
      <p:font typeface="Libre Baskerville Bold" panose="020B0604020202020204" charset="0"/>
      <p:regular r:id="rId2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varScale="1">
        <p:scale>
          <a:sx n="42" d="100"/>
          <a:sy n="42" d="100"/>
        </p:scale>
        <p:origin x="780" y="6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4.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font" Target="fonts/font11.fntdata"/><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8288000" cy="10287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961805" y="1901595"/>
            <a:ext cx="14364393" cy="646192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2171702" y="2117423"/>
            <a:ext cx="13944600" cy="6052155"/>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7703820" y="1901595"/>
            <a:ext cx="2880360" cy="10972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7875270" y="1901596"/>
            <a:ext cx="2537460" cy="967943"/>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2342562" y="3136895"/>
            <a:ext cx="13602879" cy="3886200"/>
          </a:xfrm>
        </p:spPr>
        <p:txBody>
          <a:bodyPr tIns="45720" bIns="45720" anchor="ctr">
            <a:noAutofit/>
          </a:bodyPr>
          <a:lstStyle>
            <a:lvl1pPr algn="ctr">
              <a:lnSpc>
                <a:spcPct val="83000"/>
              </a:lnSpc>
              <a:defRPr lang="en-US" sz="10800" b="0" kern="1200" cap="all" spc="-15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Subtitle 2"/>
          <p:cNvSpPr>
            <a:spLocks noGrp="1"/>
          </p:cNvSpPr>
          <p:nvPr>
            <p:ph type="subTitle" idx="1"/>
          </p:nvPr>
        </p:nvSpPr>
        <p:spPr>
          <a:xfrm>
            <a:off x="2343150" y="7023094"/>
            <a:ext cx="13606272" cy="685802"/>
          </a:xfrm>
        </p:spPr>
        <p:txBody>
          <a:bodyPr>
            <a:normAutofit/>
          </a:bodyPr>
          <a:lstStyle>
            <a:lvl1pPr marL="0" indent="0" algn="ctr">
              <a:spcBef>
                <a:spcPts val="0"/>
              </a:spcBef>
              <a:buNone/>
              <a:defRPr sz="2400" spc="120" baseline="0">
                <a:solidFill>
                  <a:schemeClr val="tx1"/>
                </a:solidFill>
              </a:defRPr>
            </a:lvl1pPr>
            <a:lvl2pPr marL="685800" indent="0" algn="ctr">
              <a:buNone/>
              <a:defRPr sz="2400"/>
            </a:lvl2pPr>
            <a:lvl3pPr marL="1371600" indent="0" algn="ctr">
              <a:buNone/>
              <a:defRPr sz="2400"/>
            </a:lvl3pPr>
            <a:lvl4pPr marL="2057400" indent="0" algn="ctr">
              <a:buNone/>
              <a:defRPr sz="2400"/>
            </a:lvl4pPr>
            <a:lvl5pPr marL="2743200" indent="0" algn="ctr">
              <a:buNone/>
              <a:defRPr sz="2400"/>
            </a:lvl5pPr>
            <a:lvl6pPr marL="3429000" indent="0" algn="ctr">
              <a:buNone/>
              <a:defRPr sz="2400"/>
            </a:lvl6pPr>
            <a:lvl7pPr marL="4114800" indent="0" algn="ctr">
              <a:buNone/>
              <a:defRPr sz="2400"/>
            </a:lvl7pPr>
            <a:lvl8pPr marL="4800600" indent="0" algn="ctr">
              <a:buNone/>
              <a:defRPr sz="2400"/>
            </a:lvl8pPr>
            <a:lvl9pPr marL="5486400" indent="0" algn="ctr">
              <a:buNone/>
              <a:defRPr sz="2400"/>
            </a:lvl9pPr>
          </a:lstStyle>
          <a:p>
            <a:r>
              <a:rPr lang="en-US" smtClean="0"/>
              <a:t>Click to edit Master subtitle style</a:t>
            </a:r>
            <a:endParaRPr lang="en-US" dirty="0"/>
          </a:p>
        </p:txBody>
      </p:sp>
      <p:sp>
        <p:nvSpPr>
          <p:cNvPr id="20" name="Date Placeholder 19"/>
          <p:cNvSpPr>
            <a:spLocks noGrp="1"/>
          </p:cNvSpPr>
          <p:nvPr>
            <p:ph type="dt" sz="half" idx="10"/>
          </p:nvPr>
        </p:nvSpPr>
        <p:spPr>
          <a:xfrm>
            <a:off x="7978140" y="2011883"/>
            <a:ext cx="2331720" cy="790820"/>
          </a:xfrm>
        </p:spPr>
        <p:txBody>
          <a:bodyPr/>
          <a:lstStyle>
            <a:lvl1pPr algn="ctr">
              <a:defRPr sz="1950" spc="0" baseline="0">
                <a:solidFill>
                  <a:schemeClr val="tx1"/>
                </a:solidFill>
                <a:latin typeface="+mn-lt"/>
              </a:defRPr>
            </a:lvl1pPr>
          </a:lstStyle>
          <a:p>
            <a:fld id="{1D8BD707-D9CF-40AE-B4C6-C98DA3205C09}" type="datetimeFigureOut">
              <a:rPr lang="en-US" smtClean="0"/>
              <a:pPr/>
              <a:t>7/3/2026</a:t>
            </a:fld>
            <a:endParaRPr lang="en-US"/>
          </a:p>
        </p:txBody>
      </p:sp>
      <p:sp>
        <p:nvSpPr>
          <p:cNvPr id="21" name="Footer Placeholder 20"/>
          <p:cNvSpPr>
            <a:spLocks noGrp="1"/>
          </p:cNvSpPr>
          <p:nvPr>
            <p:ph type="ftr" sz="quarter" idx="11"/>
          </p:nvPr>
        </p:nvSpPr>
        <p:spPr>
          <a:xfrm>
            <a:off x="2180844" y="7816590"/>
            <a:ext cx="8858250" cy="342900"/>
          </a:xfrm>
        </p:spPr>
        <p:txBody>
          <a:bodyPr/>
          <a:lstStyle>
            <a:lvl1pPr algn="l">
              <a:defRPr>
                <a:solidFill>
                  <a:schemeClr val="tx1">
                    <a:lumMod val="75000"/>
                    <a:lumOff val="25000"/>
                  </a:schemeClr>
                </a:solidFill>
              </a:defRPr>
            </a:lvl1pPr>
          </a:lstStyle>
          <a:p>
            <a:endParaRPr lang="en-US"/>
          </a:p>
        </p:txBody>
      </p:sp>
      <p:sp>
        <p:nvSpPr>
          <p:cNvPr id="22" name="Slide Number Placeholder 21"/>
          <p:cNvSpPr>
            <a:spLocks noGrp="1"/>
          </p:cNvSpPr>
          <p:nvPr>
            <p:ph type="sldNum" sz="quarter" idx="12"/>
          </p:nvPr>
        </p:nvSpPr>
        <p:spPr>
          <a:xfrm>
            <a:off x="12910379" y="7818120"/>
            <a:ext cx="3167822" cy="342900"/>
          </a:xfrm>
        </p:spPr>
        <p:txBody>
          <a:bodyPr/>
          <a:lstStyle>
            <a:lvl1pPr>
              <a:defRPr>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134256594"/>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68949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8288000" cy="10287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961805" y="1901595"/>
            <a:ext cx="14364393" cy="6461925"/>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2171700" y="2117423"/>
            <a:ext cx="13944600" cy="6052155"/>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7703820" y="1901595"/>
            <a:ext cx="2880360" cy="109728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7875270" y="1901596"/>
            <a:ext cx="2537460" cy="967943"/>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2345435" y="3141464"/>
            <a:ext cx="13606272" cy="3881628"/>
          </a:xfrm>
        </p:spPr>
        <p:txBody>
          <a:bodyPr anchor="ctr">
            <a:noAutofit/>
          </a:bodyPr>
          <a:lstStyle>
            <a:lvl1pPr algn="ctr">
              <a:lnSpc>
                <a:spcPct val="83000"/>
              </a:lnSpc>
              <a:defRPr lang="en-US" sz="10800" kern="1200" cap="all" spc="-150" baseline="0" dirty="0">
                <a:solidFill>
                  <a:schemeClr val="tx1">
                    <a:lumMod val="85000"/>
                    <a:lumOff val="15000"/>
                  </a:schemeClr>
                </a:solidFill>
                <a:effectLst/>
                <a:latin typeface="+mj-lt"/>
                <a:ea typeface="+mn-ea"/>
                <a:cs typeface="+mn-cs"/>
              </a:defRPr>
            </a:lvl1pPr>
          </a:lstStyle>
          <a:p>
            <a:r>
              <a:rPr lang="en-US" smtClean="0"/>
              <a:t>Click to edit Master title style</a:t>
            </a:r>
            <a:endParaRPr lang="en-US" dirty="0"/>
          </a:p>
        </p:txBody>
      </p:sp>
      <p:sp>
        <p:nvSpPr>
          <p:cNvPr id="3" name="Text Placeholder 2"/>
          <p:cNvSpPr>
            <a:spLocks noGrp="1"/>
          </p:cNvSpPr>
          <p:nvPr>
            <p:ph type="body" idx="1"/>
          </p:nvPr>
        </p:nvSpPr>
        <p:spPr>
          <a:xfrm>
            <a:off x="2345436" y="7023093"/>
            <a:ext cx="13606272" cy="685800"/>
          </a:xfrm>
        </p:spPr>
        <p:txBody>
          <a:bodyPr anchor="t">
            <a:normAutofit/>
          </a:bodyPr>
          <a:lstStyle>
            <a:lvl1pPr marL="0" indent="0" algn="ctr">
              <a:buNone/>
              <a:defRPr sz="2400">
                <a:solidFill>
                  <a:schemeClr val="tx1"/>
                </a:solidFill>
                <a:effectLst/>
              </a:defRPr>
            </a:lvl1pPr>
            <a:lvl2pPr marL="685800" indent="0">
              <a:buNone/>
              <a:defRPr sz="24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982712" y="2016753"/>
            <a:ext cx="2331720" cy="795528"/>
          </a:xfrm>
        </p:spPr>
        <p:txBody>
          <a:bodyPr/>
          <a:lstStyle>
            <a:lvl1pPr algn="ctr">
              <a:defRPr lang="en-US" sz="1950" kern="1200" spc="0" baseline="0">
                <a:solidFill>
                  <a:schemeClr val="tx1"/>
                </a:solidFill>
                <a:latin typeface="+mn-lt"/>
                <a:ea typeface="+mn-ea"/>
                <a:cs typeface="+mn-cs"/>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a:xfrm>
            <a:off x="2180330" y="7816590"/>
            <a:ext cx="8860536" cy="342900"/>
          </a:xfrm>
        </p:spPr>
        <p:txBody>
          <a:bodyPr/>
          <a:lstStyle>
            <a:lvl1pPr algn="l">
              <a:defRPr/>
            </a:lvl1pPr>
          </a:lstStyle>
          <a:p>
            <a:endParaRPr lang="en-US"/>
          </a:p>
        </p:txBody>
      </p:sp>
      <p:sp>
        <p:nvSpPr>
          <p:cNvPr id="6" name="Slide Number Placeholder 5"/>
          <p:cNvSpPr>
            <a:spLocks noGrp="1"/>
          </p:cNvSpPr>
          <p:nvPr>
            <p:ph type="sldNum" sz="quarter" idx="12"/>
          </p:nvPr>
        </p:nvSpPr>
        <p:spPr>
          <a:xfrm>
            <a:off x="12906756" y="7816590"/>
            <a:ext cx="3168396" cy="342900"/>
          </a:xfrm>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816876828"/>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600200" y="3154680"/>
            <a:ext cx="7132320" cy="562356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9555480" y="3154680"/>
            <a:ext cx="7132320" cy="562356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94580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604772" y="3111501"/>
            <a:ext cx="7132320" cy="960120"/>
          </a:xfrm>
        </p:spPr>
        <p:txBody>
          <a:bodyPr anchor="ctr">
            <a:normAutofit/>
          </a:bodyPr>
          <a:lstStyle>
            <a:lvl1pPr marL="0" indent="0" algn="ctr">
              <a:spcBef>
                <a:spcPts val="0"/>
              </a:spcBef>
              <a:buNone/>
              <a:defRPr sz="2850" b="0">
                <a:solidFill>
                  <a:schemeClr val="tx2"/>
                </a:solidFill>
                <a:latin typeface="+mn-lt"/>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Edit Master text styles</a:t>
            </a:r>
          </a:p>
        </p:txBody>
      </p:sp>
      <p:sp>
        <p:nvSpPr>
          <p:cNvPr id="4" name="Content Placeholder 3"/>
          <p:cNvSpPr>
            <a:spLocks noGrp="1"/>
          </p:cNvSpPr>
          <p:nvPr>
            <p:ph sz="half" idx="2"/>
          </p:nvPr>
        </p:nvSpPr>
        <p:spPr>
          <a:xfrm>
            <a:off x="1604772" y="4133847"/>
            <a:ext cx="7132320" cy="48006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9560052" y="3111501"/>
            <a:ext cx="7132320" cy="960120"/>
          </a:xfrm>
        </p:spPr>
        <p:txBody>
          <a:bodyPr anchor="ctr">
            <a:normAutofit/>
          </a:bodyPr>
          <a:lstStyle>
            <a:lvl1pPr marL="0" indent="0" algn="ctr">
              <a:spcBef>
                <a:spcPts val="0"/>
              </a:spcBef>
              <a:buNone/>
              <a:defRPr sz="2850" b="0">
                <a:solidFill>
                  <a:schemeClr val="tx2"/>
                </a:solidFill>
              </a:defRPr>
            </a:lvl1pPr>
            <a:lvl2pPr marL="685800" indent="0">
              <a:buNone/>
              <a:defRPr sz="285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smtClean="0"/>
              <a:t>Edit Master text styles</a:t>
            </a:r>
          </a:p>
        </p:txBody>
      </p:sp>
      <p:sp>
        <p:nvSpPr>
          <p:cNvPr id="6" name="Content Placeholder 5"/>
          <p:cNvSpPr>
            <a:spLocks noGrp="1"/>
          </p:cNvSpPr>
          <p:nvPr>
            <p:ph sz="quarter" idx="4"/>
          </p:nvPr>
        </p:nvSpPr>
        <p:spPr>
          <a:xfrm>
            <a:off x="9560052" y="4134872"/>
            <a:ext cx="7132320" cy="48006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7/3/2026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3237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7/3/2026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204565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4052178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368294" y="356616"/>
            <a:ext cx="12797028" cy="957376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3530579" y="356616"/>
            <a:ext cx="4389120" cy="95737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944600" y="911088"/>
            <a:ext cx="3646170" cy="2468880"/>
          </a:xfrm>
        </p:spPr>
        <p:txBody>
          <a:bodyPr anchor="b">
            <a:normAutofit/>
          </a:bodyPr>
          <a:lstStyle>
            <a:lvl1pPr algn="l" defTabSz="1371600" rtl="0" eaLnBrk="1" latinLnBrk="0" hangingPunct="1">
              <a:lnSpc>
                <a:spcPct val="90000"/>
              </a:lnSpc>
              <a:spcBef>
                <a:spcPct val="0"/>
              </a:spcBef>
              <a:buNone/>
              <a:defRPr lang="en-US" sz="4200" b="0" kern="1200" cap="none" spc="0" baseline="0" dirty="0">
                <a:solidFill>
                  <a:srgbClr val="FFFFFF"/>
                </a:solidFill>
                <a:effectLst/>
                <a:latin typeface="+mj-lt"/>
                <a:ea typeface="+mn-ea"/>
                <a:cs typeface="+mn-cs"/>
              </a:defRPr>
            </a:lvl1pPr>
          </a:lstStyle>
          <a:p>
            <a:r>
              <a:rPr lang="en-US" smtClean="0"/>
              <a:t>Click to edit Master title style</a:t>
            </a:r>
            <a:endParaRPr lang="en-US" dirty="0"/>
          </a:p>
        </p:txBody>
      </p:sp>
      <p:sp>
        <p:nvSpPr>
          <p:cNvPr id="3" name="Content Placeholder 2"/>
          <p:cNvSpPr>
            <a:spLocks noGrp="1"/>
          </p:cNvSpPr>
          <p:nvPr>
            <p:ph idx="1"/>
          </p:nvPr>
        </p:nvSpPr>
        <p:spPr>
          <a:xfrm>
            <a:off x="1028700" y="914400"/>
            <a:ext cx="11658600" cy="8001000"/>
          </a:xfrm>
        </p:spPr>
        <p:txBody>
          <a:bodyPr/>
          <a:lstStyle>
            <a:lvl1pPr>
              <a:defRPr sz="2700"/>
            </a:lvl1pPr>
            <a:lvl2pPr>
              <a:defRPr sz="2400"/>
            </a:lvl2pPr>
            <a:lvl3pPr>
              <a:defRPr sz="2100"/>
            </a:lvl3pPr>
            <a:lvl4pPr>
              <a:defRPr sz="2100"/>
            </a:lvl4pPr>
            <a:lvl5pPr>
              <a:defRPr sz="2100"/>
            </a:lvl5pPr>
            <a:lvl6pPr>
              <a:defRPr sz="2100"/>
            </a:lvl6pPr>
            <a:lvl7pPr>
              <a:defRPr sz="2100"/>
            </a:lvl7pPr>
            <a:lvl8pPr>
              <a:defRPr sz="2100"/>
            </a:lvl8pPr>
            <a:lvl9pPr>
              <a:defRPr sz="21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3944600" y="3429000"/>
            <a:ext cx="3646170" cy="5257800"/>
          </a:xfrm>
        </p:spPr>
        <p:txBody>
          <a:bodyPr>
            <a:normAutofit/>
          </a:bodyPr>
          <a:lstStyle>
            <a:lvl1pPr marL="0" indent="0">
              <a:lnSpc>
                <a:spcPct val="110000"/>
              </a:lnSpc>
              <a:spcBef>
                <a:spcPts val="1200"/>
              </a:spcBef>
              <a:buNone/>
              <a:defRPr sz="210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smtClean="0"/>
              <a:t>Edit Master text styles</a:t>
            </a:r>
          </a:p>
        </p:txBody>
      </p:sp>
      <p:sp>
        <p:nvSpPr>
          <p:cNvPr id="8" name="Date Placeholder 7"/>
          <p:cNvSpPr>
            <a:spLocks noGrp="1"/>
          </p:cNvSpPr>
          <p:nvPr>
            <p:ph type="dt" sz="half" idx="10"/>
          </p:nvPr>
        </p:nvSpPr>
        <p:spPr/>
        <p:txBody>
          <a:bodyPr/>
          <a:lstStyle/>
          <a:p>
            <a:fld id="{1D8BD707-D9CF-40AE-B4C6-C98DA3205C09}" type="datetimeFigureOut">
              <a:rPr lang="en-US" smtClean="0"/>
              <a:pPr/>
              <a:t>7/3/2026</a:t>
            </a:fld>
            <a:endParaRPr lang="en-US"/>
          </a:p>
        </p:txBody>
      </p:sp>
      <p:sp>
        <p:nvSpPr>
          <p:cNvPr id="9" name="Footer Placeholder 8"/>
          <p:cNvSpPr>
            <a:spLocks noGrp="1"/>
          </p:cNvSpPr>
          <p:nvPr>
            <p:ph type="ftr" sz="quarter" idx="11"/>
          </p:nvPr>
        </p:nvSpPr>
        <p:spPr/>
        <p:txBody>
          <a:bodyPr/>
          <a:lstStyle>
            <a:lvl1pPr algn="r">
              <a:defRPr/>
            </a:lvl1pPr>
          </a:lstStyle>
          <a:p>
            <a:endParaRPr lang="en-US"/>
          </a:p>
        </p:txBody>
      </p:sp>
      <p:sp>
        <p:nvSpPr>
          <p:cNvPr id="11" name="Slide Number Placeholder 10"/>
          <p:cNvSpPr>
            <a:spLocks noGrp="1"/>
          </p:cNvSpPr>
          <p:nvPr>
            <p:ph type="sldNum" sz="quarter" idx="12"/>
          </p:nvPr>
        </p:nvSpPr>
        <p:spPr>
          <a:xfrm>
            <a:off x="15590516" y="9334503"/>
            <a:ext cx="2194560" cy="411480"/>
          </a:xfrm>
        </p:spPr>
        <p:txBody>
          <a:bodyPr/>
          <a:lstStyle>
            <a:lvl1pPr>
              <a:defRPr>
                <a:solidFill>
                  <a:srgbClr val="FFFFFF"/>
                </a:solidFill>
              </a:defRPr>
            </a:lvl1pPr>
          </a:lstStyle>
          <a:p>
            <a:fld id="{B6F15528-21DE-4FAA-801E-634DDDAF4B2B}" type="slidenum">
              <a:rPr lang="en-US" smtClean="0"/>
              <a:pPr/>
              <a:t>‹#›</a:t>
            </a:fld>
            <a:endParaRPr lang="en-US"/>
          </a:p>
        </p:txBody>
      </p:sp>
      <p:sp>
        <p:nvSpPr>
          <p:cNvPr id="12" name="Rectangle 11"/>
          <p:cNvSpPr/>
          <p:nvPr/>
        </p:nvSpPr>
        <p:spPr>
          <a:xfrm>
            <a:off x="13736319" y="562356"/>
            <a:ext cx="3977640" cy="9162288"/>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862581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13530579" y="356616"/>
            <a:ext cx="4389120" cy="957376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3944600" y="905256"/>
            <a:ext cx="3648456" cy="2468880"/>
          </a:xfrm>
        </p:spPr>
        <p:txBody>
          <a:bodyPr anchor="b">
            <a:noAutofit/>
          </a:bodyPr>
          <a:lstStyle>
            <a:lvl1pPr algn="l">
              <a:defRPr sz="4200" b="0">
                <a:solidFill>
                  <a:srgbClr val="FFFFFF"/>
                </a:solidFill>
                <a:latin typeface="+mj-lt"/>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342898" y="356616"/>
            <a:ext cx="12797028" cy="9573768"/>
          </a:xfrm>
          <a:solidFill>
            <a:schemeClr val="accent1">
              <a:lumMod val="60000"/>
              <a:lumOff val="40000"/>
            </a:schemeClr>
          </a:solidFill>
          <a:ln>
            <a:noFill/>
          </a:ln>
        </p:spPr>
        <p:txBody>
          <a:bodyPr anchor="t"/>
          <a:lstStyle>
            <a:lvl1pPr marL="0" indent="0">
              <a:buNone/>
              <a:defRPr sz="4800"/>
            </a:lvl1pPr>
            <a:lvl2pPr marL="685800" indent="0">
              <a:buNone/>
              <a:defRPr sz="4200"/>
            </a:lvl2pPr>
            <a:lvl3pPr marL="1371600" indent="0">
              <a:buNone/>
              <a:defRPr sz="3600"/>
            </a:lvl3pPr>
            <a:lvl4pPr marL="2057400" indent="0">
              <a:buNone/>
              <a:defRPr sz="3000"/>
            </a:lvl4pPr>
            <a:lvl5pPr marL="2743200" indent="0">
              <a:buNone/>
              <a:defRPr sz="3000"/>
            </a:lvl5pPr>
            <a:lvl6pPr marL="3429000" indent="0">
              <a:buNone/>
              <a:defRPr sz="3000"/>
            </a:lvl6pPr>
            <a:lvl7pPr marL="4114800" indent="0">
              <a:buNone/>
              <a:defRPr sz="3000"/>
            </a:lvl7pPr>
            <a:lvl8pPr marL="4800600" indent="0">
              <a:buNone/>
              <a:defRPr sz="3000"/>
            </a:lvl8pPr>
            <a:lvl9pPr marL="5486400" indent="0">
              <a:buNone/>
              <a:defRPr sz="3000"/>
            </a:lvl9pPr>
          </a:lstStyle>
          <a:p>
            <a:r>
              <a:rPr lang="en-US" smtClean="0"/>
              <a:t>Click icon to add picture</a:t>
            </a:r>
            <a:endParaRPr lang="en-US" dirty="0"/>
          </a:p>
        </p:txBody>
      </p:sp>
      <p:sp>
        <p:nvSpPr>
          <p:cNvPr id="4" name="Text Placeholder 3"/>
          <p:cNvSpPr>
            <a:spLocks noGrp="1"/>
          </p:cNvSpPr>
          <p:nvPr>
            <p:ph type="body" sz="half" idx="2"/>
          </p:nvPr>
        </p:nvSpPr>
        <p:spPr>
          <a:xfrm>
            <a:off x="13944600" y="3429000"/>
            <a:ext cx="3648456" cy="5253228"/>
          </a:xfrm>
        </p:spPr>
        <p:txBody>
          <a:bodyPr>
            <a:normAutofit/>
          </a:bodyPr>
          <a:lstStyle>
            <a:lvl1pPr marL="0" indent="0" algn="l">
              <a:lnSpc>
                <a:spcPct val="110000"/>
              </a:lnSpc>
              <a:spcBef>
                <a:spcPts val="1200"/>
              </a:spcBef>
              <a:buNone/>
              <a:defRPr sz="2100">
                <a:solidFill>
                  <a:srgbClr val="FFFFFF"/>
                </a:solidFill>
              </a:defRPr>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smtClean="0"/>
              <a:t>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1D8BD707-D9CF-40AE-B4C6-C98DA3205C09}" type="datetimeFigureOut">
              <a:rPr lang="en-US" smtClean="0"/>
              <a:pPr/>
              <a:t>7/3/2026</a:t>
            </a:fld>
            <a:endParaRPr lang="en-US"/>
          </a:p>
        </p:txBody>
      </p:sp>
      <p:sp>
        <p:nvSpPr>
          <p:cNvPr id="6" name="Footer Placeholder 5"/>
          <p:cNvSpPr>
            <a:spLocks noGrp="1"/>
          </p:cNvSpPr>
          <p:nvPr>
            <p:ph type="ftr" sz="quarter" idx="11"/>
          </p:nvPr>
        </p:nvSpPr>
        <p:spPr/>
        <p:txBody>
          <a:bodyPr/>
          <a:lstStyle>
            <a:lvl1pPr marL="0" algn="r" defTabSz="1371600" rtl="0" eaLnBrk="1" latinLnBrk="0" hangingPunct="1">
              <a:defRPr lang="en-US" sz="15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a:p>
        </p:txBody>
      </p:sp>
      <p:sp>
        <p:nvSpPr>
          <p:cNvPr id="7" name="Slide Number Placeholder 6"/>
          <p:cNvSpPr>
            <a:spLocks noGrp="1"/>
          </p:cNvSpPr>
          <p:nvPr>
            <p:ph type="sldNum" sz="quarter" idx="12"/>
          </p:nvPr>
        </p:nvSpPr>
        <p:spPr>
          <a:xfrm>
            <a:off x="15595092" y="9340596"/>
            <a:ext cx="2194560" cy="411480"/>
          </a:xfrm>
        </p:spPr>
        <p:txBody>
          <a:bodyPr/>
          <a:lstStyle>
            <a:lvl1pPr>
              <a:defRPr>
                <a:solidFill>
                  <a:srgbClr val="FFFFFF"/>
                </a:solidFill>
              </a:defRPr>
            </a:lvl1pPr>
          </a:lstStyle>
          <a:p>
            <a:fld id="{B6F15528-21DE-4FAA-801E-634DDDAF4B2B}" type="slidenum">
              <a:rPr lang="en-US" smtClean="0"/>
              <a:pPr/>
              <a:t>‹#›</a:t>
            </a:fld>
            <a:endParaRPr lang="en-US"/>
          </a:p>
        </p:txBody>
      </p:sp>
      <p:sp>
        <p:nvSpPr>
          <p:cNvPr id="10" name="Rectangle 9"/>
          <p:cNvSpPr/>
          <p:nvPr/>
        </p:nvSpPr>
        <p:spPr>
          <a:xfrm>
            <a:off x="13736319" y="562356"/>
            <a:ext cx="3977640" cy="9162288"/>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93084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6086029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87400" y="1143000"/>
            <a:ext cx="3543300" cy="78867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57300" y="1143000"/>
            <a:ext cx="12115800" cy="78867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7/3/2026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11394496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52044" y="356616"/>
            <a:ext cx="17583912" cy="9573768"/>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600200" y="963891"/>
            <a:ext cx="15087600" cy="2057400"/>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600200" y="3154680"/>
            <a:ext cx="15087600" cy="589788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411480" y="9461508"/>
            <a:ext cx="4114800" cy="411480"/>
          </a:xfrm>
          <a:prstGeom prst="rect">
            <a:avLst/>
          </a:prstGeom>
        </p:spPr>
        <p:txBody>
          <a:bodyPr vert="horz" lIns="91440" tIns="45720" rIns="91440" bIns="45720" rtlCol="0" anchor="b"/>
          <a:lstStyle>
            <a:lvl1pPr algn="l">
              <a:defRPr sz="1500">
                <a:solidFill>
                  <a:schemeClr val="tx1">
                    <a:lumMod val="75000"/>
                    <a:lumOff val="25000"/>
                  </a:schemeClr>
                </a:solidFill>
              </a:defRPr>
            </a:lvl1pPr>
          </a:lstStyle>
          <a:p>
            <a:fld id="{1D8BD707-D9CF-40AE-B4C6-C98DA3205C09}" type="datetimeFigureOut">
              <a:rPr lang="en-US" smtClean="0"/>
              <a:pPr/>
              <a:t>7/3/2026</a:t>
            </a:fld>
            <a:endParaRPr lang="en-US"/>
          </a:p>
        </p:txBody>
      </p:sp>
      <p:sp>
        <p:nvSpPr>
          <p:cNvPr id="5" name="Footer Placeholder 4"/>
          <p:cNvSpPr>
            <a:spLocks noGrp="1"/>
          </p:cNvSpPr>
          <p:nvPr>
            <p:ph type="ftr" sz="quarter" idx="3"/>
          </p:nvPr>
        </p:nvSpPr>
        <p:spPr>
          <a:xfrm>
            <a:off x="5234940" y="9461508"/>
            <a:ext cx="7818120" cy="411480"/>
          </a:xfrm>
          <a:prstGeom prst="rect">
            <a:avLst/>
          </a:prstGeom>
        </p:spPr>
        <p:txBody>
          <a:bodyPr vert="horz" lIns="91440" tIns="45720" rIns="91440" bIns="45720" rtlCol="0" anchor="b"/>
          <a:lstStyle>
            <a:lvl1pPr algn="ctr">
              <a:defRPr sz="1500">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5704820" y="9461508"/>
            <a:ext cx="2194560" cy="411480"/>
          </a:xfrm>
          <a:prstGeom prst="rect">
            <a:avLst/>
          </a:prstGeom>
        </p:spPr>
        <p:txBody>
          <a:bodyPr vert="horz" lIns="91440" tIns="45720" rIns="91440" bIns="45720" rtlCol="0" anchor="b"/>
          <a:lstStyle>
            <a:lvl1pPr algn="r">
              <a:defRPr sz="1500">
                <a:solidFill>
                  <a:schemeClr val="tx1">
                    <a:lumMod val="75000"/>
                    <a:lumOff val="2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372624877"/>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1371600" rtl="0" eaLnBrk="1" latinLnBrk="0" hangingPunct="1">
        <a:lnSpc>
          <a:spcPct val="90000"/>
        </a:lnSpc>
        <a:spcBef>
          <a:spcPct val="0"/>
        </a:spcBef>
        <a:buNone/>
        <a:defRPr lang="en-US" sz="7200" kern="1200" cap="none" spc="0" baseline="0" dirty="0">
          <a:solidFill>
            <a:schemeClr val="tx1">
              <a:lumMod val="85000"/>
              <a:lumOff val="15000"/>
            </a:schemeClr>
          </a:solidFill>
          <a:effectLst/>
          <a:latin typeface="+mj-lt"/>
          <a:ea typeface="+mn-ea"/>
          <a:cs typeface="+mn-cs"/>
        </a:defRPr>
      </a:lvl1pPr>
    </p:titleStyle>
    <p:bodyStyle>
      <a:lvl1pPr marL="274320" indent="-274320" algn="l" defTabSz="1371600" rtl="0" eaLnBrk="1" latinLnBrk="0" hangingPunct="1">
        <a:lnSpc>
          <a:spcPct val="100000"/>
        </a:lnSpc>
        <a:spcBef>
          <a:spcPts val="1350"/>
        </a:spcBef>
        <a:spcAft>
          <a:spcPts val="0"/>
        </a:spcAft>
        <a:buClr>
          <a:schemeClr val="tx1">
            <a:lumMod val="85000"/>
            <a:lumOff val="15000"/>
          </a:schemeClr>
        </a:buClr>
        <a:buFont typeface="Garamond" pitchFamily="18" charset="0"/>
        <a:buChar char="◦"/>
        <a:defRPr sz="2700" kern="1200">
          <a:solidFill>
            <a:schemeClr val="tx1"/>
          </a:solidFill>
          <a:latin typeface="+mn-lt"/>
          <a:ea typeface="+mn-ea"/>
          <a:cs typeface="+mn-cs"/>
        </a:defRPr>
      </a:lvl1pPr>
      <a:lvl2pPr marL="68580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400" kern="1200">
          <a:solidFill>
            <a:schemeClr val="tx1"/>
          </a:solidFill>
          <a:latin typeface="+mn-lt"/>
          <a:ea typeface="+mn-ea"/>
          <a:cs typeface="+mn-cs"/>
        </a:defRPr>
      </a:lvl2pPr>
      <a:lvl3pPr marL="109728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3pPr>
      <a:lvl4pPr marL="150876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4pPr>
      <a:lvl5pPr marL="1920240" indent="-27432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5pPr>
      <a:lvl6pPr marL="240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6pPr>
      <a:lvl7pPr marL="285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7pPr>
      <a:lvl8pPr marL="330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8pPr>
      <a:lvl9pPr marL="3750000" indent="-342900" algn="l" defTabSz="1371600" rtl="0" eaLnBrk="1" latinLnBrk="0" hangingPunct="1">
        <a:lnSpc>
          <a:spcPct val="100000"/>
        </a:lnSpc>
        <a:spcBef>
          <a:spcPts val="750"/>
        </a:spcBef>
        <a:buClr>
          <a:schemeClr val="tx1">
            <a:lumMod val="85000"/>
            <a:lumOff val="15000"/>
          </a:schemeClr>
        </a:buClr>
        <a:buFont typeface="Garamond" pitchFamily="18" charset="0"/>
        <a:buChar char="◦"/>
        <a:defRPr sz="2100" kern="1200">
          <a:solidFill>
            <a:schemeClr val="tx1"/>
          </a:solidFill>
          <a:latin typeface="+mn-lt"/>
          <a:ea typeface="+mn-ea"/>
          <a:cs typeface="+mn-cs"/>
        </a:defRPr>
      </a:lvl9pPr>
    </p:bodyStyle>
    <p:otherStyle>
      <a:defPPr>
        <a:defRPr lang="en-US"/>
      </a:defPPr>
      <a:lvl1pPr marL="0" algn="l" defTabSz="1371600" rtl="0" eaLnBrk="1" latinLnBrk="0" hangingPunct="1">
        <a:defRPr sz="2700" kern="1200">
          <a:solidFill>
            <a:schemeClr val="tx1"/>
          </a:solidFill>
          <a:latin typeface="+mn-lt"/>
          <a:ea typeface="+mn-ea"/>
          <a:cs typeface="+mn-cs"/>
        </a:defRPr>
      </a:lvl1pPr>
      <a:lvl2pPr marL="685800" algn="l" defTabSz="1371600" rtl="0" eaLnBrk="1" latinLnBrk="0" hangingPunct="1">
        <a:defRPr sz="2700" kern="1200">
          <a:solidFill>
            <a:schemeClr val="tx1"/>
          </a:solidFill>
          <a:latin typeface="+mn-lt"/>
          <a:ea typeface="+mn-ea"/>
          <a:cs typeface="+mn-cs"/>
        </a:defRPr>
      </a:lvl2pPr>
      <a:lvl3pPr marL="1371600" algn="l" defTabSz="1371600" rtl="0" eaLnBrk="1" latinLnBrk="0" hangingPunct="1">
        <a:defRPr sz="2700" kern="1200">
          <a:solidFill>
            <a:schemeClr val="tx1"/>
          </a:solidFill>
          <a:latin typeface="+mn-lt"/>
          <a:ea typeface="+mn-ea"/>
          <a:cs typeface="+mn-cs"/>
        </a:defRPr>
      </a:lvl3pPr>
      <a:lvl4pPr marL="2057400" algn="l" defTabSz="1371600" rtl="0" eaLnBrk="1" latinLnBrk="0" hangingPunct="1">
        <a:defRPr sz="2700" kern="1200">
          <a:solidFill>
            <a:schemeClr val="tx1"/>
          </a:solidFill>
          <a:latin typeface="+mn-lt"/>
          <a:ea typeface="+mn-ea"/>
          <a:cs typeface="+mn-cs"/>
        </a:defRPr>
      </a:lvl4pPr>
      <a:lvl5pPr marL="2743200" algn="l" defTabSz="1371600" rtl="0" eaLnBrk="1" latinLnBrk="0" hangingPunct="1">
        <a:defRPr sz="2700" kern="1200">
          <a:solidFill>
            <a:schemeClr val="tx1"/>
          </a:solidFill>
          <a:latin typeface="+mn-lt"/>
          <a:ea typeface="+mn-ea"/>
          <a:cs typeface="+mn-cs"/>
        </a:defRPr>
      </a:lvl5pPr>
      <a:lvl6pPr marL="3429000" algn="l" defTabSz="1371600" rtl="0" eaLnBrk="1" latinLnBrk="0" hangingPunct="1">
        <a:defRPr sz="2700" kern="1200">
          <a:solidFill>
            <a:schemeClr val="tx1"/>
          </a:solidFill>
          <a:latin typeface="+mn-lt"/>
          <a:ea typeface="+mn-ea"/>
          <a:cs typeface="+mn-cs"/>
        </a:defRPr>
      </a:lvl6pPr>
      <a:lvl7pPr marL="4114800" algn="l" defTabSz="1371600" rtl="0" eaLnBrk="1" latinLnBrk="0" hangingPunct="1">
        <a:defRPr sz="2700" kern="1200">
          <a:solidFill>
            <a:schemeClr val="tx1"/>
          </a:solidFill>
          <a:latin typeface="+mn-lt"/>
          <a:ea typeface="+mn-ea"/>
          <a:cs typeface="+mn-cs"/>
        </a:defRPr>
      </a:lvl7pPr>
      <a:lvl8pPr marL="4800600" algn="l" defTabSz="1371600" rtl="0" eaLnBrk="1" latinLnBrk="0" hangingPunct="1">
        <a:defRPr sz="2700" kern="1200">
          <a:solidFill>
            <a:schemeClr val="tx1"/>
          </a:solidFill>
          <a:latin typeface="+mn-lt"/>
          <a:ea typeface="+mn-ea"/>
          <a:cs typeface="+mn-cs"/>
        </a:defRPr>
      </a:lvl8pPr>
      <a:lvl9pPr marL="5486400" algn="l" defTabSz="13716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7.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471259"/>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8234318" y="1790702"/>
            <a:ext cx="8387111" cy="4873403"/>
            <a:chOff x="0" y="0"/>
            <a:chExt cx="2439773" cy="1129570"/>
          </a:xfrm>
        </p:grpSpPr>
        <p:sp>
          <p:nvSpPr>
            <p:cNvPr id="6" name="Freeform 6"/>
            <p:cNvSpPr/>
            <p:nvPr/>
          </p:nvSpPr>
          <p:spPr>
            <a:xfrm>
              <a:off x="0" y="0"/>
              <a:ext cx="2439773" cy="1129570"/>
            </a:xfrm>
            <a:custGeom>
              <a:avLst/>
              <a:gdLst/>
              <a:ahLst/>
              <a:cxnLst/>
              <a:rect l="l" t="t" r="r" b="b"/>
              <a:pathLst>
                <a:path w="2439773" h="1129570">
                  <a:moveTo>
                    <a:pt x="38503" y="0"/>
                  </a:moveTo>
                  <a:lnTo>
                    <a:pt x="2401270" y="0"/>
                  </a:lnTo>
                  <a:cubicBezTo>
                    <a:pt x="2411481" y="0"/>
                    <a:pt x="2421275" y="4057"/>
                    <a:pt x="2428496" y="11277"/>
                  </a:cubicBezTo>
                  <a:cubicBezTo>
                    <a:pt x="2435716" y="18498"/>
                    <a:pt x="2439773" y="28291"/>
                    <a:pt x="2439773" y="38503"/>
                  </a:cubicBezTo>
                  <a:lnTo>
                    <a:pt x="2439773" y="1091067"/>
                  </a:lnTo>
                  <a:cubicBezTo>
                    <a:pt x="2439773" y="1101278"/>
                    <a:pt x="2435716" y="1111072"/>
                    <a:pt x="2428496" y="1118292"/>
                  </a:cubicBezTo>
                  <a:cubicBezTo>
                    <a:pt x="2421275" y="1125513"/>
                    <a:pt x="2411481" y="1129570"/>
                    <a:pt x="2401270" y="1129570"/>
                  </a:cubicBezTo>
                  <a:lnTo>
                    <a:pt x="38503" y="1129570"/>
                  </a:lnTo>
                  <a:cubicBezTo>
                    <a:pt x="28291" y="1129570"/>
                    <a:pt x="18498" y="1125513"/>
                    <a:pt x="11277" y="1118292"/>
                  </a:cubicBezTo>
                  <a:cubicBezTo>
                    <a:pt x="4057" y="1111072"/>
                    <a:pt x="0" y="1101278"/>
                    <a:pt x="0" y="1091067"/>
                  </a:cubicBezTo>
                  <a:lnTo>
                    <a:pt x="0" y="38503"/>
                  </a:lnTo>
                  <a:cubicBezTo>
                    <a:pt x="0" y="28291"/>
                    <a:pt x="4057" y="18498"/>
                    <a:pt x="11277" y="11277"/>
                  </a:cubicBezTo>
                  <a:cubicBezTo>
                    <a:pt x="18498" y="4057"/>
                    <a:pt x="28291" y="0"/>
                    <a:pt x="38503" y="0"/>
                  </a:cubicBezTo>
                  <a:close/>
                </a:path>
              </a:pathLst>
            </a:custGeom>
            <a:blipFill>
              <a:blip r:embed="rId2"/>
              <a:stretch>
                <a:fillRect l="-255" r="-255"/>
              </a:stretch>
            </a:blipFill>
          </p:spPr>
        </p:sp>
      </p:grpSp>
      <p:sp>
        <p:nvSpPr>
          <p:cNvPr id="7" name="TextBox 7"/>
          <p:cNvSpPr txBox="1"/>
          <p:nvPr/>
        </p:nvSpPr>
        <p:spPr>
          <a:xfrm>
            <a:off x="1255669" y="1518631"/>
            <a:ext cx="7620000" cy="1513235"/>
          </a:xfrm>
          <a:prstGeom prst="rect">
            <a:avLst/>
          </a:prstGeom>
        </p:spPr>
        <p:txBody>
          <a:bodyPr wrap="square" lIns="0" tIns="0" rIns="0" bIns="0" rtlCol="0" anchor="t">
            <a:spAutoFit/>
          </a:bodyPr>
          <a:lstStyle/>
          <a:p>
            <a:pPr>
              <a:lnSpc>
                <a:spcPts val="11794"/>
              </a:lnSpc>
            </a:pPr>
            <a:r>
              <a:rPr lang="en-US" sz="7199" b="1" dirty="0" err="1">
                <a:solidFill>
                  <a:srgbClr val="1F2A44"/>
                </a:solidFill>
                <a:latin typeface="Libre Baskerville Bold"/>
                <a:ea typeface="Libre Baskerville Bold"/>
                <a:cs typeface="Libre Baskerville Bold"/>
                <a:sym typeface="Libre Baskerville Bold"/>
              </a:rPr>
              <a:t>AlbaHeritage</a:t>
            </a:r>
            <a:endParaRPr lang="en-US" sz="7199" b="1" dirty="0">
              <a:solidFill>
                <a:srgbClr val="1F2A44"/>
              </a:solidFill>
              <a:latin typeface="Libre Baskerville Bold"/>
              <a:ea typeface="Libre Baskerville Bold"/>
              <a:cs typeface="Libre Baskerville Bold"/>
              <a:sym typeface="Libre Baskerville Bold"/>
            </a:endParaRPr>
          </a:p>
        </p:txBody>
      </p:sp>
      <p:sp>
        <p:nvSpPr>
          <p:cNvPr id="8" name="TextBox 8"/>
          <p:cNvSpPr txBox="1"/>
          <p:nvPr/>
        </p:nvSpPr>
        <p:spPr>
          <a:xfrm>
            <a:off x="1240430" y="788343"/>
            <a:ext cx="2823587" cy="256480"/>
          </a:xfrm>
          <a:prstGeom prst="rect">
            <a:avLst/>
          </a:prstGeom>
        </p:spPr>
        <p:txBody>
          <a:bodyPr lIns="0" tIns="0" rIns="0" bIns="0" rtlCol="0" anchor="t">
            <a:spAutoFit/>
          </a:bodyPr>
          <a:lstStyle/>
          <a:p>
            <a:pPr>
              <a:lnSpc>
                <a:spcPts val="1976"/>
              </a:lnSpc>
              <a:spcBef>
                <a:spcPct val="0"/>
              </a:spcBef>
            </a:pPr>
            <a:r>
              <a:rPr lang="en-US" sz="1412" b="1" spc="-28">
                <a:solidFill>
                  <a:srgbClr val="4A5D73"/>
                </a:solidFill>
                <a:latin typeface="Source Sans 3 Semi-Bold"/>
                <a:ea typeface="Source Sans 3 Semi-Bold"/>
                <a:cs typeface="Source Sans 3 Semi-Bold"/>
                <a:sym typeface="Source Sans 3 Semi-Bold"/>
              </a:rPr>
              <a:t>University of Wales Trinity Saint David</a:t>
            </a:r>
          </a:p>
        </p:txBody>
      </p:sp>
      <p:sp>
        <p:nvSpPr>
          <p:cNvPr id="9" name="TextBox 9"/>
          <p:cNvSpPr txBox="1"/>
          <p:nvPr/>
        </p:nvSpPr>
        <p:spPr>
          <a:xfrm>
            <a:off x="1537732" y="4269602"/>
            <a:ext cx="5052571" cy="1644681"/>
          </a:xfrm>
          <a:prstGeom prst="rect">
            <a:avLst/>
          </a:prstGeom>
        </p:spPr>
        <p:txBody>
          <a:bodyPr lIns="0" tIns="0" rIns="0" bIns="0" rtlCol="0" anchor="t">
            <a:spAutoFit/>
          </a:bodyPr>
          <a:lstStyle/>
          <a:p>
            <a:pPr>
              <a:lnSpc>
                <a:spcPts val="3096"/>
              </a:lnSpc>
              <a:spcBef>
                <a:spcPct val="0"/>
              </a:spcBef>
            </a:pPr>
            <a:r>
              <a:rPr lang="en-US" sz="4000" b="1" spc="-44" dirty="0">
                <a:solidFill>
                  <a:srgbClr val="4A5D73"/>
                </a:solidFill>
                <a:latin typeface="Source Sans 3 Semi-Bold"/>
                <a:ea typeface="Source Sans 3 Semi-Bold"/>
                <a:cs typeface="Source Sans 3 Semi-Bold"/>
                <a:sym typeface="Source Sans 3 Semi-Bold"/>
              </a:rPr>
              <a:t>An Interactive Web Platform for Managing and Exploring Albanian Cultural Heritage</a:t>
            </a:r>
          </a:p>
        </p:txBody>
      </p:sp>
      <p:sp>
        <p:nvSpPr>
          <p:cNvPr id="10" name="TextBox 10"/>
          <p:cNvSpPr txBox="1"/>
          <p:nvPr/>
        </p:nvSpPr>
        <p:spPr>
          <a:xfrm>
            <a:off x="12691062" y="701935"/>
            <a:ext cx="3930367" cy="256480"/>
          </a:xfrm>
          <a:prstGeom prst="rect">
            <a:avLst/>
          </a:prstGeom>
        </p:spPr>
        <p:txBody>
          <a:bodyPr lIns="0" tIns="0" rIns="0" bIns="0" rtlCol="0" anchor="t">
            <a:spAutoFit/>
          </a:bodyPr>
          <a:lstStyle/>
          <a:p>
            <a:pPr algn="r">
              <a:lnSpc>
                <a:spcPts val="1976"/>
              </a:lnSpc>
              <a:spcBef>
                <a:spcPct val="0"/>
              </a:spcBef>
            </a:pPr>
            <a:r>
              <a:rPr lang="en-US" sz="1412" b="1" spc="-28">
                <a:solidFill>
                  <a:srgbClr val="4A5D73"/>
                </a:solidFill>
                <a:latin typeface="Source Sans 3 Semi-Bold"/>
                <a:ea typeface="Source Sans 3 Semi-Bold"/>
                <a:cs typeface="Source Sans 3 Semi-Bold"/>
                <a:sym typeface="Source Sans 3 Semi-Bold"/>
              </a:rPr>
              <a:t>Emriona Bushaj | BSc Applied Computing</a:t>
            </a:r>
          </a:p>
        </p:txBody>
      </p:sp>
      <p:sp>
        <p:nvSpPr>
          <p:cNvPr id="11" name="TextBox 11"/>
          <p:cNvSpPr txBox="1"/>
          <p:nvPr/>
        </p:nvSpPr>
        <p:spPr>
          <a:xfrm>
            <a:off x="7732207" y="682451"/>
            <a:ext cx="2823587" cy="256480"/>
          </a:xfrm>
          <a:prstGeom prst="rect">
            <a:avLst/>
          </a:prstGeom>
        </p:spPr>
        <p:txBody>
          <a:bodyPr lIns="0" tIns="0" rIns="0" bIns="0" rtlCol="0" anchor="t">
            <a:spAutoFit/>
          </a:bodyPr>
          <a:lstStyle/>
          <a:p>
            <a:pPr algn="ctr">
              <a:lnSpc>
                <a:spcPts val="1976"/>
              </a:lnSpc>
              <a:spcBef>
                <a:spcPct val="0"/>
              </a:spcBef>
            </a:pPr>
            <a:r>
              <a:rPr lang="en-US" sz="1412" b="1" spc="-28">
                <a:solidFill>
                  <a:srgbClr val="4A5D73"/>
                </a:solidFill>
                <a:latin typeface="Source Sans 3 Semi-Bold"/>
                <a:ea typeface="Source Sans 3 Semi-Bold"/>
                <a:cs typeface="Source Sans 3 Semi-Bold"/>
                <a:sym typeface="Source Sans 3 Semi-Bold"/>
              </a:rPr>
              <a:t>InterViva</a:t>
            </a:r>
          </a:p>
        </p:txBody>
      </p:sp>
      <p:sp>
        <p:nvSpPr>
          <p:cNvPr id="12" name="TextBox 12"/>
          <p:cNvSpPr txBox="1"/>
          <p:nvPr/>
        </p:nvSpPr>
        <p:spPr>
          <a:xfrm>
            <a:off x="1286150" y="7658100"/>
            <a:ext cx="5052571" cy="1592615"/>
          </a:xfrm>
          <a:prstGeom prst="rect">
            <a:avLst/>
          </a:prstGeom>
        </p:spPr>
        <p:txBody>
          <a:bodyPr lIns="0" tIns="0" rIns="0" bIns="0" rtlCol="0" anchor="t">
            <a:spAutoFit/>
          </a:bodyPr>
          <a:lstStyle/>
          <a:p>
            <a:pPr>
              <a:lnSpc>
                <a:spcPts val="2536"/>
              </a:lnSpc>
              <a:spcBef>
                <a:spcPct val="0"/>
              </a:spcBef>
            </a:pPr>
            <a:r>
              <a:rPr lang="en-US" sz="1812" b="1" spc="-36" dirty="0" err="1">
                <a:solidFill>
                  <a:srgbClr val="4A5D73"/>
                </a:solidFill>
                <a:latin typeface="Source Sans 3 Semi-Bold"/>
                <a:ea typeface="Source Sans 3 Semi-Bold"/>
                <a:cs typeface="Source Sans 3 Semi-Bold"/>
                <a:sym typeface="Source Sans 3 Semi-Bold"/>
              </a:rPr>
              <a:t>Emriona</a:t>
            </a:r>
            <a:r>
              <a:rPr lang="en-US" sz="1812" b="1" spc="-36" dirty="0">
                <a:solidFill>
                  <a:srgbClr val="4A5D73"/>
                </a:solidFill>
                <a:latin typeface="Source Sans 3 Semi-Bold"/>
                <a:ea typeface="Source Sans 3 Semi-Bold"/>
                <a:cs typeface="Source Sans 3 Semi-Bold"/>
                <a:sym typeface="Source Sans 3 Semi-Bold"/>
              </a:rPr>
              <a:t> </a:t>
            </a:r>
            <a:r>
              <a:rPr lang="en-US" sz="1812" b="1" spc="-36" dirty="0" err="1">
                <a:solidFill>
                  <a:srgbClr val="4A5D73"/>
                </a:solidFill>
                <a:latin typeface="Source Sans 3 Semi-Bold"/>
                <a:ea typeface="Source Sans 3 Semi-Bold"/>
                <a:cs typeface="Source Sans 3 Semi-Bold"/>
                <a:sym typeface="Source Sans 3 Semi-Bold"/>
              </a:rPr>
              <a:t>Bushaj</a:t>
            </a:r>
            <a:endParaRPr lang="en-US" sz="1812" b="1" spc="-36" dirty="0">
              <a:solidFill>
                <a:srgbClr val="4A5D73"/>
              </a:solidFill>
              <a:latin typeface="Source Sans 3 Semi-Bold"/>
              <a:ea typeface="Source Sans 3 Semi-Bold"/>
              <a:cs typeface="Source Sans 3 Semi-Bold"/>
              <a:sym typeface="Source Sans 3 Semi-Bold"/>
            </a:endParaRPr>
          </a:p>
          <a:p>
            <a:pPr>
              <a:lnSpc>
                <a:spcPts val="2536"/>
              </a:lnSpc>
              <a:spcBef>
                <a:spcPct val="0"/>
              </a:spcBef>
            </a:pPr>
            <a:r>
              <a:rPr lang="en-US" sz="1812" b="1" spc="-36" dirty="0">
                <a:solidFill>
                  <a:srgbClr val="4A5D73"/>
                </a:solidFill>
                <a:latin typeface="Source Sans 3 Semi-Bold"/>
                <a:ea typeface="Source Sans 3 Semi-Bold"/>
                <a:cs typeface="Source Sans 3 Semi-Bold"/>
                <a:sym typeface="Source Sans 3 Semi-Bold"/>
              </a:rPr>
              <a:t>Student ID:2313944</a:t>
            </a:r>
          </a:p>
          <a:p>
            <a:pPr>
              <a:lnSpc>
                <a:spcPts val="2536"/>
              </a:lnSpc>
              <a:spcBef>
                <a:spcPct val="0"/>
              </a:spcBef>
            </a:pPr>
            <a:r>
              <a:rPr lang="en-US" sz="1812" b="1" spc="-36" dirty="0" smtClean="0">
                <a:solidFill>
                  <a:srgbClr val="4A5D73"/>
                </a:solidFill>
                <a:latin typeface="Source Sans 3 Semi-Bold"/>
                <a:ea typeface="Source Sans 3 Semi-Bold"/>
                <a:cs typeface="Source Sans 3 Semi-Bold"/>
                <a:sym typeface="Source Sans 3 Semi-Bold"/>
              </a:rPr>
              <a:t>BSc </a:t>
            </a:r>
            <a:r>
              <a:rPr lang="en-US" sz="1812" b="1" spc="-36" dirty="0">
                <a:solidFill>
                  <a:srgbClr val="4A5D73"/>
                </a:solidFill>
                <a:latin typeface="Source Sans 3 Semi-Bold"/>
                <a:ea typeface="Source Sans 3 Semi-Bold"/>
                <a:cs typeface="Source Sans 3 Semi-Bold"/>
                <a:sym typeface="Source Sans 3 Semi-Bold"/>
              </a:rPr>
              <a:t>Applied Computing</a:t>
            </a:r>
          </a:p>
          <a:p>
            <a:pPr>
              <a:lnSpc>
                <a:spcPts val="2536"/>
              </a:lnSpc>
              <a:spcBef>
                <a:spcPct val="0"/>
              </a:spcBef>
            </a:pPr>
            <a:r>
              <a:rPr lang="en-US" sz="1812" b="1" spc="-36" dirty="0" smtClean="0">
                <a:solidFill>
                  <a:srgbClr val="4A5D73"/>
                </a:solidFill>
                <a:latin typeface="Source Sans 3 Semi-Bold"/>
                <a:ea typeface="Source Sans 3 Semi-Bold"/>
                <a:cs typeface="Source Sans 3 Semi-Bold"/>
                <a:sym typeface="Source Sans 3 Semi-Bold"/>
              </a:rPr>
              <a:t>University </a:t>
            </a:r>
            <a:r>
              <a:rPr lang="en-US" sz="1812" b="1" spc="-36" dirty="0">
                <a:solidFill>
                  <a:srgbClr val="4A5D73"/>
                </a:solidFill>
                <a:latin typeface="Source Sans 3 Semi-Bold"/>
                <a:ea typeface="Source Sans 3 Semi-Bold"/>
                <a:cs typeface="Source Sans 3 Semi-Bold"/>
                <a:sym typeface="Source Sans 3 Semi-Bold"/>
              </a:rPr>
              <a:t>of Wales Trinity Saint </a:t>
            </a:r>
            <a:r>
              <a:rPr lang="en-US" sz="1812" b="1" spc="-36" dirty="0" smtClean="0">
                <a:solidFill>
                  <a:srgbClr val="4A5D73"/>
                </a:solidFill>
                <a:latin typeface="Source Sans 3 Semi-Bold"/>
                <a:ea typeface="Source Sans 3 Semi-Bold"/>
                <a:cs typeface="Source Sans 3 Semi-Bold"/>
                <a:sym typeface="Source Sans 3 Semi-Bold"/>
              </a:rPr>
              <a:t>David</a:t>
            </a:r>
          </a:p>
          <a:p>
            <a:pPr>
              <a:lnSpc>
                <a:spcPts val="2536"/>
              </a:lnSpc>
              <a:spcBef>
                <a:spcPct val="0"/>
              </a:spcBef>
            </a:pPr>
            <a:r>
              <a:rPr lang="en-US" sz="1812" b="1" spc="-36" dirty="0" smtClean="0">
                <a:solidFill>
                  <a:srgbClr val="4A5D73"/>
                </a:solidFill>
                <a:latin typeface="Source Sans 3 Semi-Bold"/>
                <a:ea typeface="Source Sans 3 Semi-Bold"/>
                <a:cs typeface="Source Sans 3 Semi-Bold"/>
                <a:sym typeface="Source Sans 3 Semi-Bold"/>
              </a:rPr>
              <a:t>Supervisor: Fahad Ahmed</a:t>
            </a:r>
            <a:endParaRPr lang="en-US" sz="1812" b="1" spc="-36" dirty="0">
              <a:solidFill>
                <a:srgbClr val="4A5D73"/>
              </a:solidFill>
              <a:latin typeface="Source Sans 3 Semi-Bold"/>
              <a:ea typeface="Source Sans 3 Semi-Bold"/>
              <a:cs typeface="Source Sans 3 Semi-Bold"/>
              <a:sym typeface="Source Sans 3 Semi-Bol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752600" y="4076701"/>
            <a:ext cx="7391400" cy="4609281"/>
            <a:chOff x="0" y="0"/>
            <a:chExt cx="1187409" cy="608964"/>
          </a:xfrm>
        </p:grpSpPr>
        <p:sp>
          <p:nvSpPr>
            <p:cNvPr id="6" name="Freeform 6"/>
            <p:cNvSpPr/>
            <p:nvPr/>
          </p:nvSpPr>
          <p:spPr>
            <a:xfrm>
              <a:off x="0" y="0"/>
              <a:ext cx="1187409" cy="608964"/>
            </a:xfrm>
            <a:custGeom>
              <a:avLst/>
              <a:gdLst/>
              <a:ahLst/>
              <a:cxnLst/>
              <a:rect l="l" t="t" r="r" b="b"/>
              <a:pathLst>
                <a:path w="1187409" h="608964">
                  <a:moveTo>
                    <a:pt x="44734" y="0"/>
                  </a:moveTo>
                  <a:lnTo>
                    <a:pt x="1142675" y="0"/>
                  </a:lnTo>
                  <a:cubicBezTo>
                    <a:pt x="1167381" y="0"/>
                    <a:pt x="1187409" y="20028"/>
                    <a:pt x="1187409" y="44734"/>
                  </a:cubicBezTo>
                  <a:lnTo>
                    <a:pt x="1187409" y="564230"/>
                  </a:lnTo>
                  <a:cubicBezTo>
                    <a:pt x="1187409" y="576094"/>
                    <a:pt x="1182696" y="587472"/>
                    <a:pt x="1174307" y="595862"/>
                  </a:cubicBezTo>
                  <a:cubicBezTo>
                    <a:pt x="1165918" y="604251"/>
                    <a:pt x="1154540" y="608964"/>
                    <a:pt x="1142675" y="608964"/>
                  </a:cubicBezTo>
                  <a:lnTo>
                    <a:pt x="44734" y="608964"/>
                  </a:lnTo>
                  <a:cubicBezTo>
                    <a:pt x="32870" y="608964"/>
                    <a:pt x="21492" y="604251"/>
                    <a:pt x="13102" y="595862"/>
                  </a:cubicBezTo>
                  <a:cubicBezTo>
                    <a:pt x="4713" y="587472"/>
                    <a:pt x="0" y="576094"/>
                    <a:pt x="0" y="564230"/>
                  </a:cubicBezTo>
                  <a:lnTo>
                    <a:pt x="0" y="44734"/>
                  </a:lnTo>
                  <a:cubicBezTo>
                    <a:pt x="0" y="32870"/>
                    <a:pt x="4713" y="21492"/>
                    <a:pt x="13102" y="13102"/>
                  </a:cubicBezTo>
                  <a:cubicBezTo>
                    <a:pt x="21492" y="4713"/>
                    <a:pt x="32870" y="0"/>
                    <a:pt x="44734" y="0"/>
                  </a:cubicBezTo>
                  <a:close/>
                </a:path>
              </a:pathLst>
            </a:custGeom>
            <a:blipFill>
              <a:blip r:embed="rId2"/>
              <a:stretch>
                <a:fillRect l="-1478" r="-1478"/>
              </a:stretch>
            </a:blipFill>
          </p:spPr>
        </p:sp>
      </p:grpSp>
      <p:sp>
        <p:nvSpPr>
          <p:cNvPr id="7" name="TextBox 7"/>
          <p:cNvSpPr txBox="1"/>
          <p:nvPr/>
        </p:nvSpPr>
        <p:spPr>
          <a:xfrm>
            <a:off x="1355015" y="1153922"/>
            <a:ext cx="2823587" cy="410369"/>
          </a:xfrm>
          <a:prstGeom prst="rect">
            <a:avLst/>
          </a:prstGeom>
        </p:spPr>
        <p:txBody>
          <a:bodyPr lIns="0" tIns="0" rIns="0" bIns="0" rtlCol="0" anchor="t">
            <a:spAutoFit/>
          </a:bodyPr>
          <a:lstStyle/>
          <a:p>
            <a:pPr>
              <a:lnSpc>
                <a:spcPts val="3204"/>
              </a:lnSpc>
              <a:spcBef>
                <a:spcPct val="0"/>
              </a:spcBef>
            </a:pPr>
            <a:r>
              <a:rPr lang="en-US" sz="2288" b="1" spc="-45">
                <a:solidFill>
                  <a:srgbClr val="4A5D73"/>
                </a:solidFill>
                <a:latin typeface="Source Sans 3 Semi-Bold"/>
                <a:ea typeface="Source Sans 3 Semi-Bold"/>
                <a:cs typeface="Source Sans 3 Semi-Bold"/>
                <a:sym typeface="Source Sans 3 Semi-Bold"/>
              </a:rPr>
              <a:t>AlbaHeritage</a:t>
            </a:r>
          </a:p>
        </p:txBody>
      </p:sp>
      <p:sp>
        <p:nvSpPr>
          <p:cNvPr id="8" name="TextBox 8"/>
          <p:cNvSpPr txBox="1"/>
          <p:nvPr/>
        </p:nvSpPr>
        <p:spPr>
          <a:xfrm>
            <a:off x="7732207" y="1153922"/>
            <a:ext cx="2823587" cy="410369"/>
          </a:xfrm>
          <a:prstGeom prst="rect">
            <a:avLst/>
          </a:prstGeom>
        </p:spPr>
        <p:txBody>
          <a:bodyPr lIns="0" tIns="0" rIns="0" bIns="0" rtlCol="0" anchor="t">
            <a:spAutoFit/>
          </a:bodyPr>
          <a:lstStyle/>
          <a:p>
            <a:pPr algn="ctr">
              <a:lnSpc>
                <a:spcPts val="3204"/>
              </a:lnSpc>
              <a:spcBef>
                <a:spcPct val="0"/>
              </a:spcBef>
            </a:pPr>
            <a:r>
              <a:rPr lang="en-US" sz="2288" b="1" spc="-45">
                <a:solidFill>
                  <a:srgbClr val="4A5D73"/>
                </a:solidFill>
                <a:latin typeface="Source Sans 3 Semi-Bold"/>
                <a:ea typeface="Source Sans 3 Semi-Bold"/>
                <a:cs typeface="Source Sans 3 Semi-Bold"/>
                <a:sym typeface="Source Sans 3 Semi-Bold"/>
              </a:rPr>
              <a:t>2026</a:t>
            </a:r>
          </a:p>
        </p:txBody>
      </p:sp>
      <p:sp>
        <p:nvSpPr>
          <p:cNvPr id="9" name="TextBox 9"/>
          <p:cNvSpPr txBox="1"/>
          <p:nvPr/>
        </p:nvSpPr>
        <p:spPr>
          <a:xfrm>
            <a:off x="12855890" y="1153921"/>
            <a:ext cx="3930367" cy="410369"/>
          </a:xfrm>
          <a:prstGeom prst="rect">
            <a:avLst/>
          </a:prstGeom>
        </p:spPr>
        <p:txBody>
          <a:bodyPr lIns="0" tIns="0" rIns="0" bIns="0" rtlCol="0" anchor="t">
            <a:spAutoFit/>
          </a:bodyPr>
          <a:lstStyle/>
          <a:p>
            <a:pPr algn="r">
              <a:lnSpc>
                <a:spcPts val="3204"/>
              </a:lnSpc>
              <a:spcBef>
                <a:spcPct val="0"/>
              </a:spcBef>
            </a:pPr>
            <a:r>
              <a:rPr lang="en-US" sz="2288" b="1" spc="-45">
                <a:solidFill>
                  <a:srgbClr val="4A5D73"/>
                </a:solidFill>
                <a:latin typeface="Source Sans 3 Semi-Bold"/>
                <a:ea typeface="Source Sans 3 Semi-Bold"/>
                <a:cs typeface="Source Sans 3 Semi-Bold"/>
                <a:sym typeface="Source Sans 3 Semi-Bold"/>
              </a:rPr>
              <a:t>Presented by Emriona Bushaj</a:t>
            </a:r>
          </a:p>
        </p:txBody>
      </p:sp>
      <p:sp>
        <p:nvSpPr>
          <p:cNvPr id="10" name="TextBox 10"/>
          <p:cNvSpPr txBox="1"/>
          <p:nvPr/>
        </p:nvSpPr>
        <p:spPr>
          <a:xfrm>
            <a:off x="1028702" y="2346327"/>
            <a:ext cx="9527095" cy="1397819"/>
          </a:xfrm>
          <a:prstGeom prst="rect">
            <a:avLst/>
          </a:prstGeom>
        </p:spPr>
        <p:txBody>
          <a:bodyPr lIns="0" tIns="0" rIns="0" bIns="0" rtlCol="0" anchor="t">
            <a:spAutoFit/>
          </a:bodyPr>
          <a:lstStyle/>
          <a:p>
            <a:pPr>
              <a:lnSpc>
                <a:spcPts val="10898"/>
              </a:lnSpc>
            </a:pPr>
            <a:r>
              <a:rPr lang="en-US" sz="9998" b="1">
                <a:solidFill>
                  <a:srgbClr val="1F2A44"/>
                </a:solidFill>
                <a:latin typeface="Libre Baskerville Bold"/>
                <a:ea typeface="Libre Baskerville Bold"/>
                <a:cs typeface="Libre Baskerville Bold"/>
                <a:sym typeface="Libre Baskerville Bold"/>
              </a:rPr>
              <a:t>Project Brief</a:t>
            </a:r>
          </a:p>
        </p:txBody>
      </p:sp>
      <p:sp>
        <p:nvSpPr>
          <p:cNvPr id="11" name="TextBox 11"/>
          <p:cNvSpPr txBox="1"/>
          <p:nvPr/>
        </p:nvSpPr>
        <p:spPr>
          <a:xfrm>
            <a:off x="9954195" y="3648161"/>
            <a:ext cx="7854537" cy="6155531"/>
          </a:xfrm>
          <a:prstGeom prst="rect">
            <a:avLst/>
          </a:prstGeom>
        </p:spPr>
        <p:txBody>
          <a:bodyPr lIns="0" tIns="0" rIns="0" bIns="0" rtlCol="0" anchor="t">
            <a:spAutoFit/>
          </a:bodyPr>
          <a:lstStyle/>
          <a:p>
            <a:pPr>
              <a:lnSpc>
                <a:spcPts val="3204"/>
              </a:lnSpc>
              <a:spcBef>
                <a:spcPct val="0"/>
              </a:spcBef>
            </a:pPr>
            <a:r>
              <a:rPr lang="en-US" sz="2288" b="1" spc="-45" dirty="0">
                <a:solidFill>
                  <a:srgbClr val="1F2A44"/>
                </a:solidFill>
                <a:latin typeface="Source Sans 3"/>
                <a:ea typeface="Source Sans 3"/>
                <a:cs typeface="Source Sans 3"/>
                <a:sym typeface="Source Sans 3"/>
              </a:rPr>
              <a:t>P</a:t>
            </a:r>
            <a:r>
              <a:rPr lang="en-US" sz="2288" b="1" spc="-45" dirty="0">
                <a:solidFill>
                  <a:srgbClr val="1F2A44"/>
                </a:solidFill>
                <a:latin typeface="Source Sans 3 Bold"/>
                <a:ea typeface="Source Sans 3 Bold"/>
                <a:cs typeface="Source Sans 3 Bold"/>
                <a:sym typeface="Source Sans 3 Bold"/>
              </a:rPr>
              <a:t>roblem</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Heritage information is scattered across multiple websites and sources.</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No </a:t>
            </a:r>
            <a:r>
              <a:rPr lang="en-US" sz="2288" b="1" spc="-45" dirty="0" smtClean="0">
                <a:solidFill>
                  <a:srgbClr val="4A5D73"/>
                </a:solidFill>
                <a:latin typeface="Source Sans 3 Semi-Bold"/>
                <a:ea typeface="Source Sans 3 Semi-Bold"/>
                <a:cs typeface="Source Sans 3 Semi-Bold"/>
                <a:sym typeface="Source Sans 3 Semi-Bold"/>
              </a:rPr>
              <a:t>centralized </a:t>
            </a:r>
            <a:r>
              <a:rPr lang="en-US" sz="2288" b="1" spc="-45" dirty="0">
                <a:solidFill>
                  <a:srgbClr val="4A5D73"/>
                </a:solidFill>
                <a:latin typeface="Source Sans 3 Semi-Bold"/>
                <a:ea typeface="Source Sans 3 Semi-Bold"/>
                <a:cs typeface="Source Sans 3 Semi-Bold"/>
                <a:sym typeface="Source Sans 3 Semi-Bold"/>
              </a:rPr>
              <a:t>platform exists for Albanian cultural heritage.</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Limited interaction and poor visibility for lesser-known heritage sites.</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Existing systems provide limited administrative management.</a:t>
            </a:r>
          </a:p>
          <a:p>
            <a:pPr>
              <a:lnSpc>
                <a:spcPts val="3204"/>
              </a:lnSpc>
              <a:spcBef>
                <a:spcPct val="0"/>
              </a:spcBef>
            </a:pPr>
            <a:r>
              <a:rPr lang="en-US" sz="2288" b="1" spc="-45" dirty="0">
                <a:solidFill>
                  <a:srgbClr val="1F2A44"/>
                </a:solidFill>
                <a:latin typeface="Source Sans 3 Semi-Bold"/>
                <a:ea typeface="Source Sans 3 Semi-Bold"/>
                <a:cs typeface="Source Sans 3 Semi-Bold"/>
                <a:sym typeface="Source Sans 3 Semi-Bold"/>
              </a:rPr>
              <a:t>Proposed Solution</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Develop </a:t>
            </a:r>
            <a:r>
              <a:rPr lang="en-US" sz="2288" b="1" spc="-45" dirty="0" err="1">
                <a:solidFill>
                  <a:srgbClr val="1F2A44"/>
                </a:solidFill>
                <a:latin typeface="Source Sans 3 Semi-Bold"/>
                <a:ea typeface="Source Sans 3 Semi-Bold"/>
                <a:cs typeface="Source Sans 3 Semi-Bold"/>
                <a:sym typeface="Source Sans 3 Semi-Bold"/>
              </a:rPr>
              <a:t>AlbaHeritage</a:t>
            </a:r>
            <a:r>
              <a:rPr lang="en-US" sz="2288" b="1" spc="-45" dirty="0">
                <a:solidFill>
                  <a:srgbClr val="4A5D73"/>
                </a:solidFill>
                <a:latin typeface="Source Sans 3 Semi-Bold"/>
                <a:ea typeface="Source Sans 3 Semi-Bold"/>
                <a:cs typeface="Source Sans 3 Semi-Bold"/>
                <a:sym typeface="Source Sans 3 Semi-Bold"/>
              </a:rPr>
              <a:t>, a database-driven web platform.</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Allow visitors to search and explore heritage sites.</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Provide a secure admin dashboard to manage heritage content.</a:t>
            </a:r>
          </a:p>
          <a:p>
            <a:pPr marL="494134" lvl="1" indent="-247066">
              <a:lnSpc>
                <a:spcPts val="3204"/>
              </a:lnSpc>
              <a:spcBef>
                <a:spcPct val="0"/>
              </a:spcBef>
              <a:buFont typeface="Arial"/>
              <a:buChar char="•"/>
            </a:pPr>
            <a:r>
              <a:rPr lang="en-US" sz="2288" b="1" spc="-45" dirty="0">
                <a:solidFill>
                  <a:srgbClr val="4A5D73"/>
                </a:solidFill>
                <a:latin typeface="Source Sans 3 Semi-Bold"/>
                <a:ea typeface="Source Sans 3 Semi-Bold"/>
                <a:cs typeface="Source Sans 3 Semi-Bold"/>
                <a:sym typeface="Source Sans 3 Semi-Bold"/>
              </a:rPr>
              <a:t>Improve accessibility, </a:t>
            </a:r>
            <a:r>
              <a:rPr lang="en-US" sz="2288" b="1" spc="-45" dirty="0" smtClean="0">
                <a:solidFill>
                  <a:srgbClr val="4A5D73"/>
                </a:solidFill>
                <a:latin typeface="Source Sans 3 Semi-Bold"/>
                <a:ea typeface="Source Sans 3 Semi-Bold"/>
                <a:cs typeface="Source Sans 3 Semi-Bold"/>
                <a:sym typeface="Source Sans 3 Semi-Bold"/>
              </a:rPr>
              <a:t>organization </a:t>
            </a:r>
            <a:r>
              <a:rPr lang="en-US" sz="2288" b="1" spc="-45" dirty="0">
                <a:solidFill>
                  <a:srgbClr val="4A5D73"/>
                </a:solidFill>
                <a:latin typeface="Source Sans 3 Semi-Bold"/>
                <a:ea typeface="Source Sans 3 Semi-Bold"/>
                <a:cs typeface="Source Sans 3 Semi-Bold"/>
                <a:sym typeface="Source Sans 3 Semi-Bold"/>
              </a:rPr>
              <a:t>and cultural preservation.</a:t>
            </a:r>
          </a:p>
          <a:p>
            <a:pPr>
              <a:lnSpc>
                <a:spcPts val="3204"/>
              </a:lnSpc>
              <a:spcBef>
                <a:spcPct val="0"/>
              </a:spcBef>
            </a:pPr>
            <a:endParaRPr lang="en-US" sz="2288" b="1" spc="-45" dirty="0">
              <a:solidFill>
                <a:srgbClr val="4A5D73"/>
              </a:solidFill>
              <a:latin typeface="Source Sans 3 Semi-Bold"/>
              <a:ea typeface="Source Sans 3 Semi-Bold"/>
              <a:cs typeface="Source Sans 3 Semi-Bold"/>
              <a:sym typeface="Source Sans 3 Semi-Bol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9404765" y="6999455"/>
            <a:ext cx="6096443" cy="2258847"/>
            <a:chOff x="0" y="0"/>
            <a:chExt cx="1605647" cy="594923"/>
          </a:xfrm>
        </p:grpSpPr>
        <p:sp>
          <p:nvSpPr>
            <p:cNvPr id="6" name="Freeform 6"/>
            <p:cNvSpPr/>
            <p:nvPr/>
          </p:nvSpPr>
          <p:spPr>
            <a:xfrm>
              <a:off x="0" y="0"/>
              <a:ext cx="1605647" cy="594923"/>
            </a:xfrm>
            <a:custGeom>
              <a:avLst/>
              <a:gdLst/>
              <a:ahLst/>
              <a:cxnLst/>
              <a:rect l="l" t="t" r="r" b="b"/>
              <a:pathLst>
                <a:path w="1605647" h="594923">
                  <a:moveTo>
                    <a:pt x="64765" y="0"/>
                  </a:moveTo>
                  <a:lnTo>
                    <a:pt x="1540882" y="0"/>
                  </a:lnTo>
                  <a:cubicBezTo>
                    <a:pt x="1576651" y="0"/>
                    <a:pt x="1605647" y="28996"/>
                    <a:pt x="1605647" y="64765"/>
                  </a:cubicBezTo>
                  <a:lnTo>
                    <a:pt x="1605647" y="530157"/>
                  </a:lnTo>
                  <a:cubicBezTo>
                    <a:pt x="1605647" y="547334"/>
                    <a:pt x="1598824" y="563807"/>
                    <a:pt x="1586678" y="575953"/>
                  </a:cubicBezTo>
                  <a:cubicBezTo>
                    <a:pt x="1574532" y="588099"/>
                    <a:pt x="1558059" y="594923"/>
                    <a:pt x="1540882" y="594923"/>
                  </a:cubicBezTo>
                  <a:lnTo>
                    <a:pt x="64765" y="594923"/>
                  </a:lnTo>
                  <a:cubicBezTo>
                    <a:pt x="28996" y="594923"/>
                    <a:pt x="0" y="565926"/>
                    <a:pt x="0" y="530157"/>
                  </a:cubicBezTo>
                  <a:lnTo>
                    <a:pt x="0" y="64765"/>
                  </a:lnTo>
                  <a:cubicBezTo>
                    <a:pt x="0" y="28996"/>
                    <a:pt x="28996" y="0"/>
                    <a:pt x="64765" y="0"/>
                  </a:cubicBezTo>
                  <a:close/>
                </a:path>
              </a:pathLst>
            </a:custGeom>
            <a:ln w="38100" cap="rnd">
              <a:solidFill>
                <a:srgbClr val="E5E7EB"/>
              </a:solidFill>
              <a:prstDash val="solid"/>
              <a:round/>
            </a:ln>
          </p:spPr>
        </p:sp>
        <p:sp>
          <p:nvSpPr>
            <p:cNvPr id="7" name="TextBox 7"/>
            <p:cNvSpPr txBox="1"/>
            <p:nvPr/>
          </p:nvSpPr>
          <p:spPr>
            <a:xfrm>
              <a:off x="0" y="-38100"/>
              <a:ext cx="1605647" cy="633023"/>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355015" y="1182496"/>
            <a:ext cx="2823587" cy="218008"/>
          </a:xfrm>
          <a:prstGeom prst="rect">
            <a:avLst/>
          </a:prstGeom>
        </p:spPr>
        <p:txBody>
          <a:bodyPr lIns="0" tIns="0" rIns="0" bIns="0" rtlCol="0" anchor="t">
            <a:spAutoFit/>
          </a:bodyPr>
          <a:lstStyle/>
          <a:p>
            <a:pPr>
              <a:lnSpc>
                <a:spcPts val="1683"/>
              </a:lnSpc>
              <a:spcBef>
                <a:spcPct val="0"/>
              </a:spcBef>
            </a:pPr>
            <a:r>
              <a:rPr lang="en-US" sz="1203" b="1" spc="-24">
                <a:solidFill>
                  <a:srgbClr val="4A5D73"/>
                </a:solidFill>
                <a:latin typeface="Source Sans 3 Semi-Bold"/>
                <a:ea typeface="Source Sans 3 Semi-Bold"/>
                <a:cs typeface="Source Sans 3 Semi-Bold"/>
                <a:sym typeface="Source Sans 3 Semi-Bold"/>
              </a:rPr>
              <a:t>AlbaHeritage</a:t>
            </a:r>
          </a:p>
        </p:txBody>
      </p:sp>
      <p:sp>
        <p:nvSpPr>
          <p:cNvPr id="12" name="TextBox 12"/>
          <p:cNvSpPr txBox="1"/>
          <p:nvPr/>
        </p:nvSpPr>
        <p:spPr>
          <a:xfrm>
            <a:off x="12855890" y="1182496"/>
            <a:ext cx="3930367" cy="218008"/>
          </a:xfrm>
          <a:prstGeom prst="rect">
            <a:avLst/>
          </a:prstGeom>
        </p:spPr>
        <p:txBody>
          <a:bodyPr lIns="0" tIns="0" rIns="0" bIns="0" rtlCol="0" anchor="t">
            <a:spAutoFit/>
          </a:bodyPr>
          <a:lstStyle/>
          <a:p>
            <a:pPr algn="r">
              <a:lnSpc>
                <a:spcPts val="1683"/>
              </a:lnSpc>
              <a:spcBef>
                <a:spcPct val="0"/>
              </a:spcBef>
            </a:pPr>
            <a:r>
              <a:rPr lang="en-US" sz="1203" b="1" spc="-24">
                <a:solidFill>
                  <a:srgbClr val="4A5D73"/>
                </a:solidFill>
                <a:latin typeface="Source Sans 3 Semi-Bold"/>
                <a:ea typeface="Source Sans 3 Semi-Bold"/>
                <a:cs typeface="Source Sans 3 Semi-Bold"/>
                <a:sym typeface="Source Sans 3 Semi-Bold"/>
              </a:rPr>
              <a:t>Presented by Emriona Bushaj</a:t>
            </a:r>
          </a:p>
        </p:txBody>
      </p:sp>
      <p:sp>
        <p:nvSpPr>
          <p:cNvPr id="13" name="TextBox 13"/>
          <p:cNvSpPr txBox="1"/>
          <p:nvPr/>
        </p:nvSpPr>
        <p:spPr>
          <a:xfrm>
            <a:off x="1181101" y="2684521"/>
            <a:ext cx="7962900" cy="1287894"/>
          </a:xfrm>
          <a:prstGeom prst="rect">
            <a:avLst/>
          </a:prstGeom>
        </p:spPr>
        <p:txBody>
          <a:bodyPr lIns="0" tIns="0" rIns="0" bIns="0" rtlCol="0" anchor="t">
            <a:spAutoFit/>
          </a:bodyPr>
          <a:lstStyle/>
          <a:p>
            <a:pPr>
              <a:lnSpc>
                <a:spcPts val="10053"/>
              </a:lnSpc>
            </a:pPr>
            <a:r>
              <a:rPr lang="en-US" sz="9224" b="1">
                <a:solidFill>
                  <a:srgbClr val="1F2A44"/>
                </a:solidFill>
                <a:latin typeface="Libre Baskerville Bold"/>
                <a:ea typeface="Libre Baskerville Bold"/>
                <a:cs typeface="Libre Baskerville Bold"/>
                <a:sym typeface="Libre Baskerville Bold"/>
              </a:rPr>
              <a:t>Introduction</a:t>
            </a:r>
          </a:p>
        </p:txBody>
      </p:sp>
      <p:sp>
        <p:nvSpPr>
          <p:cNvPr id="14" name="TextBox 14"/>
          <p:cNvSpPr txBox="1"/>
          <p:nvPr/>
        </p:nvSpPr>
        <p:spPr>
          <a:xfrm>
            <a:off x="9404766" y="2551169"/>
            <a:ext cx="7854537" cy="3231654"/>
          </a:xfrm>
          <a:prstGeom prst="rect">
            <a:avLst/>
          </a:prstGeom>
        </p:spPr>
        <p:txBody>
          <a:bodyPr lIns="0" tIns="0" rIns="0" bIns="0" rtlCol="0" anchor="t">
            <a:spAutoFit/>
          </a:bodyPr>
          <a:lstStyle/>
          <a:p>
            <a:pPr>
              <a:lnSpc>
                <a:spcPts val="2803"/>
              </a:lnSpc>
              <a:spcBef>
                <a:spcPct val="0"/>
              </a:spcBef>
            </a:pPr>
            <a:r>
              <a:rPr lang="en-US" sz="2003" b="1" spc="-40" dirty="0" err="1">
                <a:solidFill>
                  <a:srgbClr val="4A5D73"/>
                </a:solidFill>
                <a:latin typeface="Source Sans 3 Semi-Bold"/>
                <a:ea typeface="Source Sans 3 Semi-Bold"/>
                <a:cs typeface="Source Sans 3 Semi-Bold"/>
                <a:sym typeface="Source Sans 3 Semi-Bold"/>
              </a:rPr>
              <a:t>AlbaHeritage</a:t>
            </a:r>
            <a:r>
              <a:rPr lang="en-US" sz="2003" b="1" spc="-40" dirty="0">
                <a:solidFill>
                  <a:srgbClr val="4A5D73"/>
                </a:solidFill>
                <a:latin typeface="Source Sans 3 Semi-Bold"/>
                <a:ea typeface="Source Sans 3 Semi-Bold"/>
                <a:cs typeface="Source Sans 3 Semi-Bold"/>
                <a:sym typeface="Source Sans 3 Semi-Bold"/>
              </a:rPr>
              <a:t> is a web-based platform developed to improve the accessibility and management of Albanian cultural heritage. The system allows visitors to search and explore heritage sites, while providing administrators with secure tools to manage heritage information through a MySQL database</a:t>
            </a:r>
            <a:r>
              <a:rPr lang="en-US" sz="2003" b="1" spc="-40" dirty="0" smtClean="0">
                <a:solidFill>
                  <a:srgbClr val="4A5D73"/>
                </a:solidFill>
                <a:latin typeface="Source Sans 3 Semi-Bold"/>
                <a:ea typeface="Source Sans 3 Semi-Bold"/>
                <a:cs typeface="Source Sans 3 Semi-Bold"/>
                <a:sym typeface="Source Sans 3 Semi-Bold"/>
              </a:rPr>
              <a:t>. </a:t>
            </a:r>
            <a:r>
              <a:rPr lang="en-US" sz="2003" b="1" spc="-40" dirty="0" err="1" smtClean="0">
                <a:solidFill>
                  <a:srgbClr val="4A5D73"/>
                </a:solidFill>
                <a:latin typeface="Source Sans 3 Semi-Bold"/>
                <a:ea typeface="Source Sans 3 Semi-Bold"/>
                <a:cs typeface="Source Sans 3 Semi-Bold"/>
                <a:sym typeface="Source Sans 3 Semi-Bold"/>
              </a:rPr>
              <a:t>AlbaHeritage</a:t>
            </a:r>
            <a:r>
              <a:rPr lang="en-US" sz="2003" b="1" spc="-40" dirty="0" smtClean="0">
                <a:solidFill>
                  <a:srgbClr val="4A5D73"/>
                </a:solidFill>
                <a:latin typeface="Source Sans 3 Semi-Bold"/>
                <a:ea typeface="Source Sans 3 Semi-Bold"/>
                <a:cs typeface="Source Sans 3 Semi-Bold"/>
                <a:sym typeface="Source Sans 3 Semi-Bold"/>
              </a:rPr>
              <a:t> </a:t>
            </a:r>
            <a:r>
              <a:rPr lang="en-US" sz="2003" b="1" spc="-40" dirty="0">
                <a:solidFill>
                  <a:srgbClr val="4A5D73"/>
                </a:solidFill>
                <a:latin typeface="Source Sans 3 Semi-Bold"/>
                <a:ea typeface="Source Sans 3 Semi-Bold"/>
                <a:cs typeface="Source Sans 3 Semi-Bold"/>
                <a:sym typeface="Source Sans 3 Semi-Bold"/>
              </a:rPr>
              <a:t>is a web-based platform developed to improve the accessibility and management of Albanian cultural heritage. The system allows visitors to search and explore heritage sites, while providing administrators with secure tools to manage heritage information through a MySQL database.</a:t>
            </a:r>
          </a:p>
        </p:txBody>
      </p:sp>
      <p:sp>
        <p:nvSpPr>
          <p:cNvPr id="15" name="TextBox 15"/>
          <p:cNvSpPr txBox="1"/>
          <p:nvPr/>
        </p:nvSpPr>
        <p:spPr>
          <a:xfrm>
            <a:off x="9801068" y="7236103"/>
            <a:ext cx="5303835" cy="1846659"/>
          </a:xfrm>
          <a:prstGeom prst="rect">
            <a:avLst/>
          </a:prstGeom>
        </p:spPr>
        <p:txBody>
          <a:bodyPr lIns="0" tIns="0" rIns="0" bIns="0" rtlCol="0" anchor="t">
            <a:spAutoFit/>
          </a:bodyPr>
          <a:lstStyle/>
          <a:p>
            <a:pPr>
              <a:lnSpc>
                <a:spcPts val="2383"/>
              </a:lnSpc>
            </a:pPr>
            <a:r>
              <a:rPr lang="en-US" sz="1703" b="1" spc="-35">
                <a:solidFill>
                  <a:srgbClr val="4A5D73"/>
                </a:solidFill>
                <a:latin typeface="Source Sans 3 Semi-Bold"/>
                <a:ea typeface="Source Sans 3 Semi-Bold"/>
                <a:cs typeface="Source Sans 3 Semi-Bold"/>
                <a:sym typeface="Source Sans 3 Semi-Bold"/>
              </a:rPr>
              <a:t>Heritage site information and details</a:t>
            </a:r>
          </a:p>
          <a:p>
            <a:pPr>
              <a:lnSpc>
                <a:spcPts val="2383"/>
              </a:lnSpc>
            </a:pPr>
            <a:r>
              <a:rPr lang="en-US" sz="1703" b="1" spc="-35">
                <a:solidFill>
                  <a:srgbClr val="4A5D73"/>
                </a:solidFill>
                <a:latin typeface="Source Sans 3 Semi-Bold"/>
                <a:ea typeface="Source Sans 3 Semi-Bold"/>
                <a:cs typeface="Source Sans 3 Semi-Bold"/>
                <a:sym typeface="Source Sans 3 Semi-Bold"/>
              </a:rPr>
              <a:t>Search functionality for easy discovery</a:t>
            </a:r>
          </a:p>
          <a:p>
            <a:pPr>
              <a:lnSpc>
                <a:spcPts val="2383"/>
              </a:lnSpc>
            </a:pPr>
            <a:r>
              <a:rPr lang="en-US" sz="1703" b="1" spc="-35">
                <a:solidFill>
                  <a:srgbClr val="4A5D73"/>
                </a:solidFill>
                <a:latin typeface="Source Sans 3 Semi-Bold"/>
                <a:ea typeface="Source Sans 3 Semi-Bold"/>
                <a:cs typeface="Source Sans 3 Semi-Bold"/>
                <a:sym typeface="Source Sans 3 Semi-Bold"/>
              </a:rPr>
              <a:t>Image galleries for visual exploration</a:t>
            </a:r>
          </a:p>
          <a:p>
            <a:pPr>
              <a:lnSpc>
                <a:spcPts val="2383"/>
              </a:lnSpc>
            </a:pPr>
            <a:r>
              <a:rPr lang="en-US" sz="1703" b="1" spc="-35">
                <a:solidFill>
                  <a:srgbClr val="4A5D73"/>
                </a:solidFill>
                <a:latin typeface="Source Sans 3 Semi-Bold"/>
                <a:ea typeface="Source Sans 3 Semi-Bold"/>
                <a:cs typeface="Source Sans 3 Semi-Bold"/>
                <a:sym typeface="Source Sans 3 Semi-Bold"/>
              </a:rPr>
              <a:t>Admin dashboard for content management</a:t>
            </a:r>
          </a:p>
          <a:p>
            <a:pPr>
              <a:lnSpc>
                <a:spcPts val="2383"/>
              </a:lnSpc>
            </a:pPr>
            <a:r>
              <a:rPr lang="en-US" sz="1703" b="1" spc="-35">
                <a:solidFill>
                  <a:srgbClr val="4A5D73"/>
                </a:solidFill>
                <a:latin typeface="Source Sans 3 Semi-Bold"/>
                <a:ea typeface="Source Sans 3 Semi-Bold"/>
                <a:cs typeface="Source Sans 3 Semi-Bold"/>
                <a:sym typeface="Source Sans 3 Semi-Bold"/>
              </a:rPr>
              <a:t>Responsive design for all devices</a:t>
            </a:r>
          </a:p>
          <a:p>
            <a:pPr>
              <a:lnSpc>
                <a:spcPts val="2383"/>
              </a:lnSpc>
            </a:pPr>
            <a:r>
              <a:rPr lang="en-US" sz="1703" b="1" spc="-35">
                <a:solidFill>
                  <a:srgbClr val="4A5D73"/>
                </a:solidFill>
                <a:latin typeface="Source Sans 3 Semi-Bold"/>
                <a:ea typeface="Source Sans 3 Semi-Bold"/>
                <a:cs typeface="Source Sans 3 Semi-Bold"/>
                <a:sym typeface="Source Sans 3 Semi-Bold"/>
              </a:rPr>
              <a:t>Backend: PHP + MySQL</a:t>
            </a:r>
          </a:p>
        </p:txBody>
      </p:sp>
      <p:sp>
        <p:nvSpPr>
          <p:cNvPr id="16" name="TextBox 16"/>
          <p:cNvSpPr txBox="1"/>
          <p:nvPr/>
        </p:nvSpPr>
        <p:spPr>
          <a:xfrm>
            <a:off x="9404764" y="6399145"/>
            <a:ext cx="2937760" cy="448841"/>
          </a:xfrm>
          <a:prstGeom prst="rect">
            <a:avLst/>
          </a:prstGeom>
        </p:spPr>
        <p:txBody>
          <a:bodyPr lIns="0" tIns="0" rIns="0" bIns="0" rtlCol="0" anchor="t">
            <a:spAutoFit/>
          </a:bodyPr>
          <a:lstStyle/>
          <a:p>
            <a:pPr>
              <a:lnSpc>
                <a:spcPts val="3497"/>
              </a:lnSpc>
              <a:spcBef>
                <a:spcPct val="0"/>
              </a:spcBef>
            </a:pPr>
            <a:r>
              <a:rPr lang="en-US" sz="2499" b="1" spc="-49">
                <a:solidFill>
                  <a:srgbClr val="4A5D73"/>
                </a:solidFill>
                <a:latin typeface="Source Sans 3 Bold"/>
                <a:ea typeface="Source Sans 3 Bold"/>
                <a:cs typeface="Source Sans 3 Bold"/>
                <a:sym typeface="Source Sans 3 Bold"/>
              </a:rPr>
              <a:t>Platform Features:</a:t>
            </a:r>
          </a:p>
        </p:txBody>
      </p:sp>
      <p:sp>
        <p:nvSpPr>
          <p:cNvPr id="17" name="TextBox 16"/>
          <p:cNvSpPr txBox="1"/>
          <p:nvPr/>
        </p:nvSpPr>
        <p:spPr>
          <a:xfrm>
            <a:off x="8229600" y="1182496"/>
            <a:ext cx="914401" cy="369332"/>
          </a:xfrm>
          <a:prstGeom prst="rect">
            <a:avLst/>
          </a:prstGeom>
          <a:noFill/>
        </p:spPr>
        <p:txBody>
          <a:bodyPr wrap="square" rtlCol="0">
            <a:spAutoFit/>
          </a:bodyPr>
          <a:lstStyle/>
          <a:p>
            <a:r>
              <a:rPr lang="en-GB" dirty="0" smtClean="0"/>
              <a:t>2026</a:t>
            </a:r>
            <a:endParaRPr lang="en-GB" dirty="0"/>
          </a:p>
        </p:txBody>
      </p:sp>
      <p:grpSp>
        <p:nvGrpSpPr>
          <p:cNvPr id="18" name="Group 5"/>
          <p:cNvGrpSpPr/>
          <p:nvPr/>
        </p:nvGrpSpPr>
        <p:grpSpPr>
          <a:xfrm>
            <a:off x="887270" y="4411284"/>
            <a:ext cx="8387111" cy="4873403"/>
            <a:chOff x="0" y="0"/>
            <a:chExt cx="2439773" cy="1129570"/>
          </a:xfrm>
        </p:grpSpPr>
        <p:sp>
          <p:nvSpPr>
            <p:cNvPr id="19" name="Freeform 6"/>
            <p:cNvSpPr/>
            <p:nvPr/>
          </p:nvSpPr>
          <p:spPr>
            <a:xfrm>
              <a:off x="0" y="0"/>
              <a:ext cx="2439773" cy="1129570"/>
            </a:xfrm>
            <a:custGeom>
              <a:avLst/>
              <a:gdLst/>
              <a:ahLst/>
              <a:cxnLst/>
              <a:rect l="l" t="t" r="r" b="b"/>
              <a:pathLst>
                <a:path w="2439773" h="1129570">
                  <a:moveTo>
                    <a:pt x="38503" y="0"/>
                  </a:moveTo>
                  <a:lnTo>
                    <a:pt x="2401270" y="0"/>
                  </a:lnTo>
                  <a:cubicBezTo>
                    <a:pt x="2411481" y="0"/>
                    <a:pt x="2421275" y="4057"/>
                    <a:pt x="2428496" y="11277"/>
                  </a:cubicBezTo>
                  <a:cubicBezTo>
                    <a:pt x="2435716" y="18498"/>
                    <a:pt x="2439773" y="28291"/>
                    <a:pt x="2439773" y="38503"/>
                  </a:cubicBezTo>
                  <a:lnTo>
                    <a:pt x="2439773" y="1091067"/>
                  </a:lnTo>
                  <a:cubicBezTo>
                    <a:pt x="2439773" y="1101278"/>
                    <a:pt x="2435716" y="1111072"/>
                    <a:pt x="2428496" y="1118292"/>
                  </a:cubicBezTo>
                  <a:cubicBezTo>
                    <a:pt x="2421275" y="1125513"/>
                    <a:pt x="2411481" y="1129570"/>
                    <a:pt x="2401270" y="1129570"/>
                  </a:cubicBezTo>
                  <a:lnTo>
                    <a:pt x="38503" y="1129570"/>
                  </a:lnTo>
                  <a:cubicBezTo>
                    <a:pt x="28291" y="1129570"/>
                    <a:pt x="18498" y="1125513"/>
                    <a:pt x="11277" y="1118292"/>
                  </a:cubicBezTo>
                  <a:cubicBezTo>
                    <a:pt x="4057" y="1111072"/>
                    <a:pt x="0" y="1101278"/>
                    <a:pt x="0" y="1091067"/>
                  </a:cubicBezTo>
                  <a:lnTo>
                    <a:pt x="0" y="38503"/>
                  </a:lnTo>
                  <a:cubicBezTo>
                    <a:pt x="0" y="28291"/>
                    <a:pt x="4057" y="18498"/>
                    <a:pt x="11277" y="11277"/>
                  </a:cubicBezTo>
                  <a:cubicBezTo>
                    <a:pt x="18498" y="4057"/>
                    <a:pt x="28291" y="0"/>
                    <a:pt x="38503" y="0"/>
                  </a:cubicBezTo>
                  <a:close/>
                </a:path>
              </a:pathLst>
            </a:custGeom>
            <a:blipFill>
              <a:blip r:embed="rId2"/>
              <a:stretch>
                <a:fillRect l="-255" r="-255"/>
              </a:stretch>
            </a:blipFill>
          </p:spPr>
        </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1355015" y="1172972"/>
            <a:ext cx="2823587" cy="371897"/>
          </a:xfrm>
          <a:prstGeom prst="rect">
            <a:avLst/>
          </a:prstGeom>
        </p:spPr>
        <p:txBody>
          <a:bodyPr lIns="0" tIns="0" rIns="0" bIns="0" rtlCol="0" anchor="t">
            <a:spAutoFit/>
          </a:bodyPr>
          <a:lstStyle/>
          <a:p>
            <a:pPr>
              <a:lnSpc>
                <a:spcPts val="2892"/>
              </a:lnSpc>
              <a:spcBef>
                <a:spcPct val="0"/>
              </a:spcBef>
            </a:pPr>
            <a:r>
              <a:rPr lang="en-US" sz="2067" b="1" spc="-41">
                <a:solidFill>
                  <a:srgbClr val="4A5D73"/>
                </a:solidFill>
                <a:latin typeface="Source Sans 3 Semi-Bold"/>
                <a:ea typeface="Source Sans 3 Semi-Bold"/>
                <a:cs typeface="Source Sans 3 Semi-Bold"/>
                <a:sym typeface="Source Sans 3 Semi-Bold"/>
              </a:rPr>
              <a:t>AlbaHeritage</a:t>
            </a:r>
          </a:p>
        </p:txBody>
      </p:sp>
      <p:sp>
        <p:nvSpPr>
          <p:cNvPr id="6" name="TextBox 6"/>
          <p:cNvSpPr txBox="1"/>
          <p:nvPr/>
        </p:nvSpPr>
        <p:spPr>
          <a:xfrm>
            <a:off x="7884608" y="1177912"/>
            <a:ext cx="2823587" cy="371897"/>
          </a:xfrm>
          <a:prstGeom prst="rect">
            <a:avLst/>
          </a:prstGeom>
        </p:spPr>
        <p:txBody>
          <a:bodyPr lIns="0" tIns="0" rIns="0" bIns="0" rtlCol="0" anchor="t">
            <a:spAutoFit/>
          </a:bodyPr>
          <a:lstStyle/>
          <a:p>
            <a:pPr algn="ctr">
              <a:lnSpc>
                <a:spcPts val="2892"/>
              </a:lnSpc>
              <a:spcBef>
                <a:spcPct val="0"/>
              </a:spcBef>
            </a:pPr>
            <a:r>
              <a:rPr lang="en-US" sz="2067" b="1" spc="-41" dirty="0" smtClean="0">
                <a:solidFill>
                  <a:srgbClr val="4A5D73"/>
                </a:solidFill>
                <a:latin typeface="Source Sans 3 Semi-Bold"/>
                <a:ea typeface="Source Sans 3 Semi-Bold"/>
                <a:cs typeface="Source Sans 3 Semi-Bold"/>
                <a:sym typeface="Source Sans 3 Semi-Bold"/>
              </a:rPr>
              <a:t>2026</a:t>
            </a:r>
            <a:endParaRPr lang="en-US" sz="2067" b="1" spc="-41" dirty="0">
              <a:solidFill>
                <a:srgbClr val="4A5D73"/>
              </a:solidFill>
              <a:latin typeface="Source Sans 3 Semi-Bold"/>
              <a:ea typeface="Source Sans 3 Semi-Bold"/>
              <a:cs typeface="Source Sans 3 Semi-Bold"/>
              <a:sym typeface="Source Sans 3 Semi-Bold"/>
            </a:endParaRPr>
          </a:p>
        </p:txBody>
      </p:sp>
      <p:sp>
        <p:nvSpPr>
          <p:cNvPr id="7" name="TextBox 7"/>
          <p:cNvSpPr txBox="1"/>
          <p:nvPr/>
        </p:nvSpPr>
        <p:spPr>
          <a:xfrm>
            <a:off x="13008290" y="1177912"/>
            <a:ext cx="3930367" cy="371897"/>
          </a:xfrm>
          <a:prstGeom prst="rect">
            <a:avLst/>
          </a:prstGeom>
        </p:spPr>
        <p:txBody>
          <a:bodyPr lIns="0" tIns="0" rIns="0" bIns="0" rtlCol="0" anchor="t">
            <a:spAutoFit/>
          </a:bodyPr>
          <a:lstStyle/>
          <a:p>
            <a:pPr algn="r">
              <a:lnSpc>
                <a:spcPts val="2892"/>
              </a:lnSpc>
              <a:spcBef>
                <a:spcPct val="0"/>
              </a:spcBef>
            </a:pPr>
            <a:r>
              <a:rPr lang="en-US" sz="2067" b="1" spc="-41">
                <a:solidFill>
                  <a:srgbClr val="4A5D73"/>
                </a:solidFill>
                <a:latin typeface="Source Sans 3 Semi-Bold"/>
                <a:ea typeface="Source Sans 3 Semi-Bold"/>
                <a:cs typeface="Source Sans 3 Semi-Bold"/>
                <a:sym typeface="Source Sans 3 Semi-Bold"/>
              </a:rPr>
              <a:t>Presented by Emriona Bushaj</a:t>
            </a:r>
          </a:p>
        </p:txBody>
      </p:sp>
      <p:sp>
        <p:nvSpPr>
          <p:cNvPr id="8" name="TextBox 8"/>
          <p:cNvSpPr txBox="1"/>
          <p:nvPr/>
        </p:nvSpPr>
        <p:spPr>
          <a:xfrm>
            <a:off x="1028701" y="2768926"/>
            <a:ext cx="7962900" cy="1397819"/>
          </a:xfrm>
          <a:prstGeom prst="rect">
            <a:avLst/>
          </a:prstGeom>
        </p:spPr>
        <p:txBody>
          <a:bodyPr lIns="0" tIns="0" rIns="0" bIns="0" rtlCol="0" anchor="t">
            <a:spAutoFit/>
          </a:bodyPr>
          <a:lstStyle/>
          <a:p>
            <a:pPr>
              <a:lnSpc>
                <a:spcPts val="10892"/>
              </a:lnSpc>
            </a:pPr>
            <a:r>
              <a:rPr lang="en-US" sz="9992" b="1">
                <a:solidFill>
                  <a:srgbClr val="1F2A44"/>
                </a:solidFill>
                <a:latin typeface="Libre Baskerville Bold"/>
                <a:ea typeface="Libre Baskerville Bold"/>
                <a:cs typeface="Libre Baskerville Bold"/>
                <a:sym typeface="Libre Baskerville Bold"/>
              </a:rPr>
              <a:t>Aim</a:t>
            </a:r>
          </a:p>
        </p:txBody>
      </p:sp>
      <p:sp>
        <p:nvSpPr>
          <p:cNvPr id="9" name="TextBox 9"/>
          <p:cNvSpPr txBox="1"/>
          <p:nvPr/>
        </p:nvSpPr>
        <p:spPr>
          <a:xfrm>
            <a:off x="1355016" y="4184875"/>
            <a:ext cx="9912963" cy="4834657"/>
          </a:xfrm>
          <a:prstGeom prst="rect">
            <a:avLst/>
          </a:prstGeom>
        </p:spPr>
        <p:txBody>
          <a:bodyPr lIns="0" tIns="0" rIns="0" bIns="0" rtlCol="0" anchor="t">
            <a:spAutoFit/>
          </a:bodyPr>
          <a:lstStyle/>
          <a:p>
            <a:pPr>
              <a:lnSpc>
                <a:spcPts val="3650"/>
              </a:lnSpc>
              <a:spcBef>
                <a:spcPct val="0"/>
              </a:spcBef>
            </a:pPr>
            <a:r>
              <a:rPr lang="en-US" sz="2607" b="1" spc="-52" dirty="0">
                <a:solidFill>
                  <a:srgbClr val="4A5D73"/>
                </a:solidFill>
                <a:latin typeface="Source Sans 3 Semi-Bold"/>
                <a:ea typeface="Source Sans 3 Semi-Bold"/>
                <a:cs typeface="Source Sans 3 Semi-Bold"/>
                <a:sym typeface="Source Sans 3 Semi-Bold"/>
              </a:rPr>
              <a:t>To design and develop an innovative web-based platform that transforms the accessibility, management, and user experience of Albanian cultural heritage through an interactive and scalable digital system.</a:t>
            </a:r>
          </a:p>
          <a:p>
            <a:pPr>
              <a:lnSpc>
                <a:spcPts val="3650"/>
              </a:lnSpc>
              <a:spcBef>
                <a:spcPct val="0"/>
              </a:spcBef>
            </a:pPr>
            <a:r>
              <a:rPr lang="en-US" sz="2607" b="1" spc="-52" dirty="0">
                <a:solidFill>
                  <a:srgbClr val="4A5D73"/>
                </a:solidFill>
                <a:latin typeface="Source Sans 3 Semi-Bold"/>
                <a:ea typeface="Source Sans 3 Semi-Bold"/>
                <a:cs typeface="Source Sans 3 Semi-Bold"/>
                <a:sym typeface="Source Sans 3 Semi-Bold"/>
              </a:rPr>
              <a:t>Key Focus Areas</a:t>
            </a:r>
          </a:p>
          <a:p>
            <a:pPr marL="563020" lvl="1" indent="-281510">
              <a:lnSpc>
                <a:spcPts val="3650"/>
              </a:lnSpc>
              <a:spcBef>
                <a:spcPct val="0"/>
              </a:spcBef>
              <a:buFont typeface="Arial"/>
              <a:buChar char="•"/>
            </a:pPr>
            <a:r>
              <a:rPr lang="en-US" sz="2607" b="1" spc="-52" dirty="0">
                <a:solidFill>
                  <a:srgbClr val="4A5D73"/>
                </a:solidFill>
                <a:latin typeface="Source Sans 3 Semi-Bold"/>
                <a:ea typeface="Source Sans 3 Semi-Bold"/>
                <a:cs typeface="Source Sans 3 Semi-Bold"/>
                <a:sym typeface="Source Sans 3 Semi-Bold"/>
              </a:rPr>
              <a:t>Improve accessibility to Albanian cultural heritage.</a:t>
            </a:r>
          </a:p>
          <a:p>
            <a:pPr marL="563020" lvl="1" indent="-281510">
              <a:lnSpc>
                <a:spcPts val="3650"/>
              </a:lnSpc>
              <a:spcBef>
                <a:spcPct val="0"/>
              </a:spcBef>
              <a:buFont typeface="Arial"/>
              <a:buChar char="•"/>
            </a:pPr>
            <a:r>
              <a:rPr lang="en-US" sz="2607" b="1" spc="-52" dirty="0">
                <a:solidFill>
                  <a:srgbClr val="4A5D73"/>
                </a:solidFill>
                <a:latin typeface="Source Sans 3 Semi-Bold"/>
                <a:ea typeface="Source Sans 3 Semi-Bold"/>
                <a:cs typeface="Source Sans 3 Semi-Bold"/>
                <a:sym typeface="Source Sans 3 Semi-Bold"/>
              </a:rPr>
              <a:t>Develop a secure web-based management system.</a:t>
            </a:r>
          </a:p>
          <a:p>
            <a:pPr marL="563020" lvl="1" indent="-281510">
              <a:lnSpc>
                <a:spcPts val="3650"/>
              </a:lnSpc>
              <a:spcBef>
                <a:spcPct val="0"/>
              </a:spcBef>
              <a:buFont typeface="Arial"/>
              <a:buChar char="•"/>
            </a:pPr>
            <a:r>
              <a:rPr lang="en-US" sz="2607" b="1" spc="-52" dirty="0">
                <a:solidFill>
                  <a:srgbClr val="4A5D73"/>
                </a:solidFill>
                <a:latin typeface="Source Sans 3 Semi-Bold"/>
                <a:ea typeface="Source Sans 3 Semi-Bold"/>
                <a:cs typeface="Source Sans 3 Semi-Bold"/>
                <a:sym typeface="Source Sans 3 Semi-Bold"/>
              </a:rPr>
              <a:t>Provide an engaging user experience.</a:t>
            </a:r>
          </a:p>
          <a:p>
            <a:pPr marL="563020" lvl="1" indent="-281510">
              <a:lnSpc>
                <a:spcPts val="3650"/>
              </a:lnSpc>
              <a:spcBef>
                <a:spcPct val="0"/>
              </a:spcBef>
              <a:buFont typeface="Arial"/>
              <a:buChar char="•"/>
            </a:pPr>
            <a:r>
              <a:rPr lang="en-US" sz="2607" b="1" spc="-52" dirty="0">
                <a:solidFill>
                  <a:srgbClr val="4A5D73"/>
                </a:solidFill>
                <a:latin typeface="Source Sans 3 Semi-Bold"/>
                <a:ea typeface="Source Sans 3 Semi-Bold"/>
                <a:cs typeface="Source Sans 3 Semi-Bold"/>
                <a:sym typeface="Source Sans 3 Semi-Bold"/>
              </a:rPr>
              <a:t>Build a scalable and responsive platform.</a:t>
            </a:r>
          </a:p>
          <a:p>
            <a:pPr>
              <a:lnSpc>
                <a:spcPts val="4431"/>
              </a:lnSpc>
              <a:spcBef>
                <a:spcPct val="0"/>
              </a:spcBef>
            </a:pPr>
            <a:endParaRPr lang="en-US" sz="2607" b="1" spc="-52" dirty="0">
              <a:solidFill>
                <a:srgbClr val="4A5D73"/>
              </a:solidFill>
              <a:latin typeface="Source Sans 3 Semi-Bold"/>
              <a:ea typeface="Source Sans 3 Semi-Bold"/>
              <a:cs typeface="Source Sans 3 Semi-Bold"/>
              <a:sym typeface="Source Sans 3 Semi-Bold"/>
            </a:endParaRPr>
          </a:p>
        </p:txBody>
      </p:sp>
      <p:grpSp>
        <p:nvGrpSpPr>
          <p:cNvPr id="10" name="Group 10"/>
          <p:cNvGrpSpPr/>
          <p:nvPr/>
        </p:nvGrpSpPr>
        <p:grpSpPr>
          <a:xfrm>
            <a:off x="11467697" y="2241551"/>
            <a:ext cx="5791603" cy="7016751"/>
            <a:chOff x="0" y="0"/>
            <a:chExt cx="897271" cy="1087078"/>
          </a:xfrm>
        </p:grpSpPr>
        <p:sp>
          <p:nvSpPr>
            <p:cNvPr id="11" name="Freeform 11"/>
            <p:cNvSpPr/>
            <p:nvPr/>
          </p:nvSpPr>
          <p:spPr>
            <a:xfrm>
              <a:off x="0" y="0"/>
              <a:ext cx="897271" cy="1087078"/>
            </a:xfrm>
            <a:custGeom>
              <a:avLst/>
              <a:gdLst/>
              <a:ahLst/>
              <a:cxnLst/>
              <a:rect l="l" t="t" r="r" b="b"/>
              <a:pathLst>
                <a:path w="897271" h="1087078">
                  <a:moveTo>
                    <a:pt x="66837" y="0"/>
                  </a:moveTo>
                  <a:lnTo>
                    <a:pt x="830433" y="0"/>
                  </a:lnTo>
                  <a:cubicBezTo>
                    <a:pt x="848160" y="0"/>
                    <a:pt x="865160" y="7042"/>
                    <a:pt x="877694" y="19576"/>
                  </a:cubicBezTo>
                  <a:cubicBezTo>
                    <a:pt x="890229" y="32111"/>
                    <a:pt x="897271" y="49111"/>
                    <a:pt x="897271" y="66837"/>
                  </a:cubicBezTo>
                  <a:lnTo>
                    <a:pt x="897271" y="1020241"/>
                  </a:lnTo>
                  <a:cubicBezTo>
                    <a:pt x="897271" y="1037967"/>
                    <a:pt x="890229" y="1054967"/>
                    <a:pt x="877694" y="1067502"/>
                  </a:cubicBezTo>
                  <a:cubicBezTo>
                    <a:pt x="865160" y="1080036"/>
                    <a:pt x="848160" y="1087078"/>
                    <a:pt x="830433" y="1087078"/>
                  </a:cubicBezTo>
                  <a:lnTo>
                    <a:pt x="66837" y="1087078"/>
                  </a:lnTo>
                  <a:cubicBezTo>
                    <a:pt x="29924" y="1087078"/>
                    <a:pt x="0" y="1057154"/>
                    <a:pt x="0" y="1020241"/>
                  </a:cubicBezTo>
                  <a:lnTo>
                    <a:pt x="0" y="66837"/>
                  </a:lnTo>
                  <a:cubicBezTo>
                    <a:pt x="0" y="29924"/>
                    <a:pt x="29924" y="0"/>
                    <a:pt x="66837" y="0"/>
                  </a:cubicBezTo>
                  <a:close/>
                </a:path>
              </a:pathLst>
            </a:custGeom>
            <a:blipFill>
              <a:blip r:embed="rId2"/>
              <a:stretch>
                <a:fillRect t="-24" b="-24"/>
              </a:stretch>
            </a:blipFill>
          </p:spPr>
        </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181100"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3249139" y="4559871"/>
            <a:ext cx="8482109" cy="0"/>
          </a:xfrm>
          <a:prstGeom prst="line">
            <a:avLst/>
          </a:prstGeom>
          <a:ln w="38100" cap="flat">
            <a:solidFill>
              <a:srgbClr val="4A5D73"/>
            </a:solidFill>
            <a:prstDash val="solid"/>
            <a:headEnd type="none" w="sm" len="sm"/>
            <a:tailEnd type="none" w="sm" len="sm"/>
          </a:ln>
        </p:spPr>
      </p:sp>
      <p:sp>
        <p:nvSpPr>
          <p:cNvPr id="7" name="AutoShape 7"/>
          <p:cNvSpPr/>
          <p:nvPr/>
        </p:nvSpPr>
        <p:spPr>
          <a:xfrm flipV="1">
            <a:off x="3237594" y="5387647"/>
            <a:ext cx="8482109" cy="0"/>
          </a:xfrm>
          <a:prstGeom prst="line">
            <a:avLst/>
          </a:prstGeom>
          <a:ln w="38100" cap="flat">
            <a:solidFill>
              <a:srgbClr val="4A5D73"/>
            </a:solidFill>
            <a:prstDash val="solid"/>
            <a:headEnd type="none" w="sm" len="sm"/>
            <a:tailEnd type="none" w="sm" len="sm"/>
          </a:ln>
        </p:spPr>
      </p:sp>
      <p:sp>
        <p:nvSpPr>
          <p:cNvPr id="8" name="AutoShape 8"/>
          <p:cNvSpPr/>
          <p:nvPr/>
        </p:nvSpPr>
        <p:spPr>
          <a:xfrm>
            <a:off x="3249139" y="6139703"/>
            <a:ext cx="8482109" cy="0"/>
          </a:xfrm>
          <a:prstGeom prst="line">
            <a:avLst/>
          </a:prstGeom>
          <a:ln w="38100" cap="flat">
            <a:solidFill>
              <a:srgbClr val="4A5D73"/>
            </a:solidFill>
            <a:prstDash val="solid"/>
            <a:headEnd type="none" w="sm" len="sm"/>
            <a:tailEnd type="none" w="sm" len="sm"/>
          </a:ln>
        </p:spPr>
      </p:sp>
      <p:grpSp>
        <p:nvGrpSpPr>
          <p:cNvPr id="9" name="Group 9"/>
          <p:cNvGrpSpPr/>
          <p:nvPr/>
        </p:nvGrpSpPr>
        <p:grpSpPr>
          <a:xfrm>
            <a:off x="12649201" y="1540247"/>
            <a:ext cx="3216976" cy="7694800"/>
            <a:chOff x="0" y="0"/>
            <a:chExt cx="756575" cy="1809678"/>
          </a:xfrm>
        </p:grpSpPr>
        <p:sp>
          <p:nvSpPr>
            <p:cNvPr id="10" name="Freeform 10"/>
            <p:cNvSpPr/>
            <p:nvPr/>
          </p:nvSpPr>
          <p:spPr>
            <a:xfrm>
              <a:off x="0" y="0"/>
              <a:ext cx="756575" cy="1809678"/>
            </a:xfrm>
            <a:custGeom>
              <a:avLst/>
              <a:gdLst/>
              <a:ahLst/>
              <a:cxnLst/>
              <a:rect l="l" t="t" r="r" b="b"/>
              <a:pathLst>
                <a:path w="756575" h="1809678">
                  <a:moveTo>
                    <a:pt x="120329" y="0"/>
                  </a:moveTo>
                  <a:lnTo>
                    <a:pt x="636245" y="0"/>
                  </a:lnTo>
                  <a:cubicBezTo>
                    <a:pt x="702701" y="0"/>
                    <a:pt x="756575" y="53873"/>
                    <a:pt x="756575" y="120329"/>
                  </a:cubicBezTo>
                  <a:lnTo>
                    <a:pt x="756575" y="1689348"/>
                  </a:lnTo>
                  <a:cubicBezTo>
                    <a:pt x="756575" y="1721262"/>
                    <a:pt x="743897" y="1751868"/>
                    <a:pt x="721331" y="1774434"/>
                  </a:cubicBezTo>
                  <a:cubicBezTo>
                    <a:pt x="698765" y="1797000"/>
                    <a:pt x="668159" y="1809678"/>
                    <a:pt x="636245" y="1809678"/>
                  </a:cubicBezTo>
                  <a:lnTo>
                    <a:pt x="120329" y="1809678"/>
                  </a:lnTo>
                  <a:cubicBezTo>
                    <a:pt x="88416" y="1809678"/>
                    <a:pt x="57810" y="1797000"/>
                    <a:pt x="35244" y="1774434"/>
                  </a:cubicBezTo>
                  <a:cubicBezTo>
                    <a:pt x="12677" y="1751868"/>
                    <a:pt x="0" y="1721262"/>
                    <a:pt x="0" y="1689348"/>
                  </a:cubicBezTo>
                  <a:lnTo>
                    <a:pt x="0" y="120329"/>
                  </a:lnTo>
                  <a:cubicBezTo>
                    <a:pt x="0" y="88416"/>
                    <a:pt x="12677" y="57810"/>
                    <a:pt x="35244" y="35244"/>
                  </a:cubicBezTo>
                  <a:cubicBezTo>
                    <a:pt x="57810" y="12677"/>
                    <a:pt x="88416" y="0"/>
                    <a:pt x="120329" y="0"/>
                  </a:cubicBezTo>
                  <a:close/>
                </a:path>
              </a:pathLst>
            </a:custGeom>
            <a:blipFill>
              <a:blip r:embed="rId2"/>
              <a:stretch>
                <a:fillRect l="-343" r="-343"/>
              </a:stretch>
            </a:blipFill>
          </p:spPr>
        </p:sp>
      </p:grpSp>
      <p:sp>
        <p:nvSpPr>
          <p:cNvPr id="11" name="AutoShape 11"/>
          <p:cNvSpPr/>
          <p:nvPr/>
        </p:nvSpPr>
        <p:spPr>
          <a:xfrm flipV="1">
            <a:off x="3249139" y="7048500"/>
            <a:ext cx="8482109" cy="0"/>
          </a:xfrm>
          <a:prstGeom prst="line">
            <a:avLst/>
          </a:prstGeom>
          <a:ln w="38100" cap="flat">
            <a:solidFill>
              <a:srgbClr val="4A5D73"/>
            </a:solidFill>
            <a:prstDash val="solid"/>
            <a:headEnd type="none" w="sm" len="sm"/>
            <a:tailEnd type="none" w="sm" len="sm"/>
          </a:ln>
        </p:spPr>
      </p:sp>
      <p:sp>
        <p:nvSpPr>
          <p:cNvPr id="12" name="TextBox 12"/>
          <p:cNvSpPr txBox="1"/>
          <p:nvPr/>
        </p:nvSpPr>
        <p:spPr>
          <a:xfrm>
            <a:off x="1507416" y="1163446"/>
            <a:ext cx="2823587" cy="371897"/>
          </a:xfrm>
          <a:prstGeom prst="rect">
            <a:avLst/>
          </a:prstGeom>
        </p:spPr>
        <p:txBody>
          <a:bodyPr lIns="0" tIns="0" rIns="0" bIns="0" rtlCol="0" anchor="t">
            <a:spAutoFit/>
          </a:bodyPr>
          <a:lstStyle/>
          <a:p>
            <a:pPr>
              <a:lnSpc>
                <a:spcPts val="2911"/>
              </a:lnSpc>
              <a:spcBef>
                <a:spcPct val="0"/>
              </a:spcBef>
            </a:pPr>
            <a:r>
              <a:rPr lang="en-US" sz="2079" b="1" spc="-41">
                <a:solidFill>
                  <a:srgbClr val="4A5D73"/>
                </a:solidFill>
                <a:latin typeface="Source Sans 3 Semi-Bold"/>
                <a:ea typeface="Source Sans 3 Semi-Bold"/>
                <a:cs typeface="Source Sans 3 Semi-Bold"/>
                <a:sym typeface="Source Sans 3 Semi-Bold"/>
              </a:rPr>
              <a:t>AlbaHeritage</a:t>
            </a:r>
          </a:p>
        </p:txBody>
      </p:sp>
      <p:sp>
        <p:nvSpPr>
          <p:cNvPr id="13" name="TextBox 13"/>
          <p:cNvSpPr txBox="1"/>
          <p:nvPr/>
        </p:nvSpPr>
        <p:spPr>
          <a:xfrm>
            <a:off x="7884608" y="1163446"/>
            <a:ext cx="2823587" cy="371897"/>
          </a:xfrm>
          <a:prstGeom prst="rect">
            <a:avLst/>
          </a:prstGeom>
        </p:spPr>
        <p:txBody>
          <a:bodyPr lIns="0" tIns="0" rIns="0" bIns="0" rtlCol="0" anchor="t">
            <a:spAutoFit/>
          </a:bodyPr>
          <a:lstStyle/>
          <a:p>
            <a:pPr algn="ctr">
              <a:lnSpc>
                <a:spcPts val="2911"/>
              </a:lnSpc>
              <a:spcBef>
                <a:spcPct val="0"/>
              </a:spcBef>
            </a:pPr>
            <a:r>
              <a:rPr lang="en-US" sz="2079" b="1" spc="-41">
                <a:solidFill>
                  <a:srgbClr val="4A5D73"/>
                </a:solidFill>
                <a:latin typeface="Source Sans 3 Semi-Bold"/>
                <a:ea typeface="Source Sans 3 Semi-Bold"/>
                <a:cs typeface="Source Sans 3 Semi-Bold"/>
                <a:sym typeface="Source Sans 3 Semi-Bold"/>
              </a:rPr>
              <a:t>2026</a:t>
            </a:r>
          </a:p>
        </p:txBody>
      </p:sp>
      <p:sp>
        <p:nvSpPr>
          <p:cNvPr id="14" name="TextBox 14"/>
          <p:cNvSpPr txBox="1"/>
          <p:nvPr/>
        </p:nvSpPr>
        <p:spPr>
          <a:xfrm>
            <a:off x="13008290" y="1163446"/>
            <a:ext cx="3930367" cy="371897"/>
          </a:xfrm>
          <a:prstGeom prst="rect">
            <a:avLst/>
          </a:prstGeom>
        </p:spPr>
        <p:txBody>
          <a:bodyPr lIns="0" tIns="0" rIns="0" bIns="0" rtlCol="0" anchor="t">
            <a:spAutoFit/>
          </a:bodyPr>
          <a:lstStyle/>
          <a:p>
            <a:pPr algn="r">
              <a:lnSpc>
                <a:spcPts val="2911"/>
              </a:lnSpc>
              <a:spcBef>
                <a:spcPct val="0"/>
              </a:spcBef>
            </a:pPr>
            <a:r>
              <a:rPr lang="en-US" sz="2079" b="1" spc="-41">
                <a:solidFill>
                  <a:srgbClr val="4A5D73"/>
                </a:solidFill>
                <a:latin typeface="Source Sans 3 Semi-Bold"/>
                <a:ea typeface="Source Sans 3 Semi-Bold"/>
                <a:cs typeface="Source Sans 3 Semi-Bold"/>
                <a:sym typeface="Source Sans 3 Semi-Bold"/>
              </a:rPr>
              <a:t>Presented by Emriona Bushaj</a:t>
            </a:r>
          </a:p>
        </p:txBody>
      </p:sp>
      <p:sp>
        <p:nvSpPr>
          <p:cNvPr id="15" name="TextBox 15"/>
          <p:cNvSpPr txBox="1"/>
          <p:nvPr/>
        </p:nvSpPr>
        <p:spPr>
          <a:xfrm>
            <a:off x="1181101" y="2498727"/>
            <a:ext cx="7962900" cy="1397819"/>
          </a:xfrm>
          <a:prstGeom prst="rect">
            <a:avLst/>
          </a:prstGeom>
        </p:spPr>
        <p:txBody>
          <a:bodyPr lIns="0" tIns="0" rIns="0" bIns="0" rtlCol="0" anchor="t">
            <a:spAutoFit/>
          </a:bodyPr>
          <a:lstStyle/>
          <a:p>
            <a:pPr>
              <a:lnSpc>
                <a:spcPts val="10898"/>
              </a:lnSpc>
            </a:pPr>
            <a:r>
              <a:rPr lang="en-US" sz="9998" b="1">
                <a:solidFill>
                  <a:srgbClr val="1F2A44"/>
                </a:solidFill>
                <a:latin typeface="Libre Baskerville Bold"/>
                <a:ea typeface="Libre Baskerville Bold"/>
                <a:cs typeface="Libre Baskerville Bold"/>
                <a:sym typeface="Libre Baskerville Bold"/>
              </a:rPr>
              <a:t>Objectives</a:t>
            </a:r>
          </a:p>
        </p:txBody>
      </p:sp>
      <p:sp>
        <p:nvSpPr>
          <p:cNvPr id="16" name="TextBox 16"/>
          <p:cNvSpPr txBox="1"/>
          <p:nvPr/>
        </p:nvSpPr>
        <p:spPr>
          <a:xfrm>
            <a:off x="2183851" y="3908534"/>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01</a:t>
            </a:r>
          </a:p>
        </p:txBody>
      </p:sp>
      <p:sp>
        <p:nvSpPr>
          <p:cNvPr id="18" name="TextBox 18"/>
          <p:cNvSpPr txBox="1"/>
          <p:nvPr/>
        </p:nvSpPr>
        <p:spPr>
          <a:xfrm>
            <a:off x="2225367" y="4838768"/>
            <a:ext cx="1023772" cy="692497"/>
          </a:xfrm>
          <a:prstGeom prst="rect">
            <a:avLst/>
          </a:prstGeom>
        </p:spPr>
        <p:txBody>
          <a:bodyPr lIns="0" tIns="0" rIns="0" bIns="0" rtlCol="0" anchor="t">
            <a:spAutoFit/>
          </a:bodyPr>
          <a:lstStyle/>
          <a:p>
            <a:pPr algn="ctr">
              <a:lnSpc>
                <a:spcPts val="5446"/>
              </a:lnSpc>
            </a:pPr>
            <a:r>
              <a:rPr lang="en-US" sz="4996" b="1" dirty="0" smtClean="0">
                <a:solidFill>
                  <a:srgbClr val="1F2A44"/>
                </a:solidFill>
                <a:latin typeface="Libre Baskerville Bold"/>
                <a:ea typeface="Libre Baskerville Bold"/>
                <a:cs typeface="Libre Baskerville Bold"/>
                <a:sym typeface="Libre Baskerville Bold"/>
              </a:rPr>
              <a:t>02</a:t>
            </a:r>
            <a:endParaRPr lang="en-US" sz="4996" b="1" dirty="0">
              <a:solidFill>
                <a:srgbClr val="1F2A44"/>
              </a:solidFill>
              <a:latin typeface="Libre Baskerville Bold"/>
              <a:ea typeface="Libre Baskerville Bold"/>
              <a:cs typeface="Libre Baskerville Bold"/>
              <a:sym typeface="Libre Baskerville Bold"/>
            </a:endParaRPr>
          </a:p>
        </p:txBody>
      </p:sp>
      <p:sp>
        <p:nvSpPr>
          <p:cNvPr id="19" name="TextBox 19"/>
          <p:cNvSpPr txBox="1"/>
          <p:nvPr/>
        </p:nvSpPr>
        <p:spPr>
          <a:xfrm>
            <a:off x="2225367" y="5701930"/>
            <a:ext cx="1023772" cy="692497"/>
          </a:xfrm>
          <a:prstGeom prst="rect">
            <a:avLst/>
          </a:prstGeom>
        </p:spPr>
        <p:txBody>
          <a:bodyPr lIns="0" tIns="0" rIns="0" bIns="0" rtlCol="0" anchor="t">
            <a:spAutoFit/>
          </a:bodyPr>
          <a:lstStyle/>
          <a:p>
            <a:pPr algn="ctr">
              <a:lnSpc>
                <a:spcPts val="5446"/>
              </a:lnSpc>
            </a:pPr>
            <a:r>
              <a:rPr lang="en-US" sz="4996" b="1" dirty="0" smtClean="0">
                <a:solidFill>
                  <a:srgbClr val="1F2A44"/>
                </a:solidFill>
                <a:latin typeface="Libre Baskerville Bold"/>
                <a:ea typeface="Libre Baskerville Bold"/>
                <a:cs typeface="Libre Baskerville Bold"/>
                <a:sym typeface="Libre Baskerville Bold"/>
              </a:rPr>
              <a:t>03</a:t>
            </a:r>
            <a:endParaRPr lang="en-US" sz="4996" b="1" dirty="0">
              <a:solidFill>
                <a:srgbClr val="1F2A44"/>
              </a:solidFill>
              <a:latin typeface="Libre Baskerville Bold"/>
              <a:ea typeface="Libre Baskerville Bold"/>
              <a:cs typeface="Libre Baskerville Bold"/>
              <a:sym typeface="Libre Baskerville Bold"/>
            </a:endParaRPr>
          </a:p>
        </p:txBody>
      </p:sp>
      <p:sp>
        <p:nvSpPr>
          <p:cNvPr id="20" name="TextBox 20"/>
          <p:cNvSpPr txBox="1"/>
          <p:nvPr/>
        </p:nvSpPr>
        <p:spPr>
          <a:xfrm>
            <a:off x="3249141" y="3981969"/>
            <a:ext cx="7854537" cy="371897"/>
          </a:xfrm>
          <a:prstGeom prst="rect">
            <a:avLst/>
          </a:prstGeom>
        </p:spPr>
        <p:txBody>
          <a:bodyPr lIns="0" tIns="0" rIns="0" bIns="0" rtlCol="0" anchor="t">
            <a:spAutoFit/>
          </a:bodyPr>
          <a:lstStyle/>
          <a:p>
            <a:pPr>
              <a:lnSpc>
                <a:spcPts val="2911"/>
              </a:lnSpc>
              <a:spcBef>
                <a:spcPct val="0"/>
              </a:spcBef>
            </a:pPr>
            <a:r>
              <a:rPr lang="en-US" sz="2079" b="1" spc="-41" dirty="0" err="1">
                <a:solidFill>
                  <a:srgbClr val="4A5D73"/>
                </a:solidFill>
                <a:latin typeface="Source Sans 3 Semi-Bold"/>
                <a:ea typeface="Source Sans 3 Semi-Bold"/>
                <a:cs typeface="Source Sans 3 Semi-Bold"/>
                <a:sym typeface="Source Sans 3 Semi-Bold"/>
              </a:rPr>
              <a:t>Analyse</a:t>
            </a:r>
            <a:r>
              <a:rPr lang="en-US" sz="2079" b="1" spc="-41" dirty="0">
                <a:solidFill>
                  <a:srgbClr val="4A5D73"/>
                </a:solidFill>
                <a:latin typeface="Source Sans 3 Semi-Bold"/>
                <a:ea typeface="Source Sans 3 Semi-Bold"/>
                <a:cs typeface="Source Sans 3 Semi-Bold"/>
                <a:sym typeface="Source Sans 3 Semi-Bold"/>
              </a:rPr>
              <a:t> existing digital heritage platforms.</a:t>
            </a:r>
          </a:p>
        </p:txBody>
      </p:sp>
      <p:sp>
        <p:nvSpPr>
          <p:cNvPr id="22" name="TextBox 22"/>
          <p:cNvSpPr txBox="1"/>
          <p:nvPr/>
        </p:nvSpPr>
        <p:spPr>
          <a:xfrm>
            <a:off x="3249139" y="4859442"/>
            <a:ext cx="8482109" cy="371897"/>
          </a:xfrm>
          <a:prstGeom prst="rect">
            <a:avLst/>
          </a:prstGeom>
        </p:spPr>
        <p:txBody>
          <a:bodyPr lIns="0" tIns="0" rIns="0" bIns="0" rtlCol="0" anchor="t">
            <a:spAutoFit/>
          </a:bodyPr>
          <a:lstStyle/>
          <a:p>
            <a:pPr>
              <a:lnSpc>
                <a:spcPts val="2911"/>
              </a:lnSpc>
              <a:spcBef>
                <a:spcPct val="0"/>
              </a:spcBef>
            </a:pPr>
            <a:r>
              <a:rPr lang="en-US" sz="2079" b="1" spc="-41" dirty="0">
                <a:solidFill>
                  <a:srgbClr val="4A5D73"/>
                </a:solidFill>
                <a:latin typeface="Source Sans 3 Semi-Bold"/>
                <a:ea typeface="Source Sans 3 Semi-Bold"/>
                <a:cs typeface="Source Sans 3 Semi-Bold"/>
                <a:sym typeface="Source Sans 3 Semi-Bold"/>
              </a:rPr>
              <a:t>Develop the website using HTML, CSS, JavaScript and Bootstrap</a:t>
            </a:r>
          </a:p>
        </p:txBody>
      </p:sp>
      <p:sp>
        <p:nvSpPr>
          <p:cNvPr id="23" name="TextBox 23"/>
          <p:cNvSpPr txBox="1"/>
          <p:nvPr/>
        </p:nvSpPr>
        <p:spPr>
          <a:xfrm>
            <a:off x="3207623" y="5767806"/>
            <a:ext cx="8482109" cy="371897"/>
          </a:xfrm>
          <a:prstGeom prst="rect">
            <a:avLst/>
          </a:prstGeom>
        </p:spPr>
        <p:txBody>
          <a:bodyPr lIns="0" tIns="0" rIns="0" bIns="0" rtlCol="0" anchor="t">
            <a:spAutoFit/>
          </a:bodyPr>
          <a:lstStyle/>
          <a:p>
            <a:pPr>
              <a:lnSpc>
                <a:spcPts val="2911"/>
              </a:lnSpc>
              <a:spcBef>
                <a:spcPct val="0"/>
              </a:spcBef>
            </a:pPr>
            <a:r>
              <a:rPr lang="en-US" sz="2079" spc="-41" dirty="0">
                <a:solidFill>
                  <a:srgbClr val="4A5D73"/>
                </a:solidFill>
                <a:latin typeface="Source Sans 3"/>
                <a:ea typeface="Source Sans 3"/>
                <a:cs typeface="Source Sans 3"/>
                <a:sym typeface="Source Sans 3"/>
              </a:rPr>
              <a:t>Build the backend using PHP and MySQL.</a:t>
            </a:r>
          </a:p>
        </p:txBody>
      </p:sp>
      <p:sp>
        <p:nvSpPr>
          <p:cNvPr id="24" name="TextBox 24"/>
          <p:cNvSpPr txBox="1"/>
          <p:nvPr/>
        </p:nvSpPr>
        <p:spPr>
          <a:xfrm>
            <a:off x="2213822" y="6550599"/>
            <a:ext cx="1023772" cy="692497"/>
          </a:xfrm>
          <a:prstGeom prst="rect">
            <a:avLst/>
          </a:prstGeom>
        </p:spPr>
        <p:txBody>
          <a:bodyPr lIns="0" tIns="0" rIns="0" bIns="0" rtlCol="0" anchor="t">
            <a:spAutoFit/>
          </a:bodyPr>
          <a:lstStyle/>
          <a:p>
            <a:pPr algn="ctr">
              <a:lnSpc>
                <a:spcPts val="5446"/>
              </a:lnSpc>
            </a:pPr>
            <a:r>
              <a:rPr lang="en-US" sz="4996" b="1" dirty="0" smtClean="0">
                <a:solidFill>
                  <a:srgbClr val="1F2A44"/>
                </a:solidFill>
                <a:latin typeface="Libre Baskerville Bold"/>
                <a:ea typeface="Libre Baskerville Bold"/>
                <a:cs typeface="Libre Baskerville Bold"/>
                <a:sym typeface="Libre Baskerville Bold"/>
              </a:rPr>
              <a:t>04</a:t>
            </a:r>
            <a:endParaRPr lang="en-US" sz="4996" b="1" dirty="0">
              <a:solidFill>
                <a:srgbClr val="1F2A44"/>
              </a:solidFill>
              <a:latin typeface="Libre Baskerville Bold"/>
              <a:ea typeface="Libre Baskerville Bold"/>
              <a:cs typeface="Libre Baskerville Bold"/>
              <a:sym typeface="Libre Baskerville Bold"/>
            </a:endParaRPr>
          </a:p>
        </p:txBody>
      </p:sp>
      <p:sp>
        <p:nvSpPr>
          <p:cNvPr id="25" name="TextBox 25"/>
          <p:cNvSpPr txBox="1"/>
          <p:nvPr/>
        </p:nvSpPr>
        <p:spPr>
          <a:xfrm>
            <a:off x="3207114" y="6556781"/>
            <a:ext cx="8482109" cy="371897"/>
          </a:xfrm>
          <a:prstGeom prst="rect">
            <a:avLst/>
          </a:prstGeom>
        </p:spPr>
        <p:txBody>
          <a:bodyPr lIns="0" tIns="0" rIns="0" bIns="0" rtlCol="0" anchor="t">
            <a:spAutoFit/>
          </a:bodyPr>
          <a:lstStyle/>
          <a:p>
            <a:pPr>
              <a:lnSpc>
                <a:spcPts val="2911"/>
              </a:lnSpc>
              <a:spcBef>
                <a:spcPct val="0"/>
              </a:spcBef>
            </a:pPr>
            <a:r>
              <a:rPr lang="en-US" sz="2079" spc="-41" dirty="0">
                <a:solidFill>
                  <a:srgbClr val="4A5D73"/>
                </a:solidFill>
                <a:latin typeface="Source Sans 3"/>
                <a:ea typeface="Source Sans 3"/>
                <a:cs typeface="Source Sans 3"/>
                <a:sym typeface="Source Sans 3"/>
              </a:rPr>
              <a:t>Develop a secure admin dashboard for content management.</a:t>
            </a:r>
          </a:p>
        </p:txBody>
      </p:sp>
      <p:sp>
        <p:nvSpPr>
          <p:cNvPr id="26" name="TextBox 26"/>
          <p:cNvSpPr txBox="1"/>
          <p:nvPr/>
        </p:nvSpPr>
        <p:spPr>
          <a:xfrm>
            <a:off x="2225367" y="7413121"/>
            <a:ext cx="1023772" cy="692497"/>
          </a:xfrm>
          <a:prstGeom prst="rect">
            <a:avLst/>
          </a:prstGeom>
        </p:spPr>
        <p:txBody>
          <a:bodyPr lIns="0" tIns="0" rIns="0" bIns="0" rtlCol="0" anchor="t">
            <a:spAutoFit/>
          </a:bodyPr>
          <a:lstStyle/>
          <a:p>
            <a:pPr algn="ctr">
              <a:lnSpc>
                <a:spcPts val="5446"/>
              </a:lnSpc>
            </a:pPr>
            <a:r>
              <a:rPr lang="en-US" sz="4996" b="1" dirty="0" smtClean="0">
                <a:solidFill>
                  <a:srgbClr val="1F2A44"/>
                </a:solidFill>
                <a:latin typeface="Libre Baskerville Bold"/>
                <a:ea typeface="Libre Baskerville Bold"/>
                <a:cs typeface="Libre Baskerville Bold"/>
                <a:sym typeface="Libre Baskerville Bold"/>
              </a:rPr>
              <a:t>05</a:t>
            </a:r>
            <a:endParaRPr lang="en-US" sz="4996" b="1" dirty="0">
              <a:solidFill>
                <a:srgbClr val="1F2A44"/>
              </a:solidFill>
              <a:latin typeface="Libre Baskerville Bold"/>
              <a:ea typeface="Libre Baskerville Bold"/>
              <a:cs typeface="Libre Baskerville Bold"/>
              <a:sym typeface="Libre Baskerville Bold"/>
            </a:endParaRPr>
          </a:p>
        </p:txBody>
      </p:sp>
      <p:sp>
        <p:nvSpPr>
          <p:cNvPr id="27" name="TextBox 27"/>
          <p:cNvSpPr txBox="1"/>
          <p:nvPr/>
        </p:nvSpPr>
        <p:spPr>
          <a:xfrm>
            <a:off x="3218659" y="7472266"/>
            <a:ext cx="8482109" cy="371897"/>
          </a:xfrm>
          <a:prstGeom prst="rect">
            <a:avLst/>
          </a:prstGeom>
        </p:spPr>
        <p:txBody>
          <a:bodyPr lIns="0" tIns="0" rIns="0" bIns="0" rtlCol="0" anchor="t">
            <a:spAutoFit/>
          </a:bodyPr>
          <a:lstStyle/>
          <a:p>
            <a:pPr>
              <a:lnSpc>
                <a:spcPts val="2911"/>
              </a:lnSpc>
              <a:spcBef>
                <a:spcPct val="0"/>
              </a:spcBef>
            </a:pPr>
            <a:r>
              <a:rPr lang="en-US" sz="2079" spc="-41" dirty="0">
                <a:solidFill>
                  <a:srgbClr val="4A5D73"/>
                </a:solidFill>
                <a:latin typeface="Source Sans 3"/>
                <a:ea typeface="Source Sans 3"/>
                <a:cs typeface="Source Sans 3"/>
                <a:sym typeface="Source Sans 3"/>
              </a:rPr>
              <a:t>Test and evaluate the system's functionality and usability.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9404764" y="6841771"/>
            <a:ext cx="6096443" cy="2258847"/>
            <a:chOff x="0" y="0"/>
            <a:chExt cx="1605647" cy="594923"/>
          </a:xfrm>
        </p:grpSpPr>
        <p:sp>
          <p:nvSpPr>
            <p:cNvPr id="6" name="Freeform 6"/>
            <p:cNvSpPr/>
            <p:nvPr/>
          </p:nvSpPr>
          <p:spPr>
            <a:xfrm>
              <a:off x="0" y="0"/>
              <a:ext cx="1605647" cy="594923"/>
            </a:xfrm>
            <a:custGeom>
              <a:avLst/>
              <a:gdLst/>
              <a:ahLst/>
              <a:cxnLst/>
              <a:rect l="l" t="t" r="r" b="b"/>
              <a:pathLst>
                <a:path w="1605647" h="594923">
                  <a:moveTo>
                    <a:pt x="64765" y="0"/>
                  </a:moveTo>
                  <a:lnTo>
                    <a:pt x="1540882" y="0"/>
                  </a:lnTo>
                  <a:cubicBezTo>
                    <a:pt x="1576651" y="0"/>
                    <a:pt x="1605647" y="28996"/>
                    <a:pt x="1605647" y="64765"/>
                  </a:cubicBezTo>
                  <a:lnTo>
                    <a:pt x="1605647" y="530157"/>
                  </a:lnTo>
                  <a:cubicBezTo>
                    <a:pt x="1605647" y="547334"/>
                    <a:pt x="1598824" y="563807"/>
                    <a:pt x="1586678" y="575953"/>
                  </a:cubicBezTo>
                  <a:cubicBezTo>
                    <a:pt x="1574532" y="588099"/>
                    <a:pt x="1558059" y="594923"/>
                    <a:pt x="1540882" y="594923"/>
                  </a:cubicBezTo>
                  <a:lnTo>
                    <a:pt x="64765" y="594923"/>
                  </a:lnTo>
                  <a:cubicBezTo>
                    <a:pt x="28996" y="594923"/>
                    <a:pt x="0" y="565926"/>
                    <a:pt x="0" y="530157"/>
                  </a:cubicBezTo>
                  <a:lnTo>
                    <a:pt x="0" y="64765"/>
                  </a:lnTo>
                  <a:cubicBezTo>
                    <a:pt x="0" y="28996"/>
                    <a:pt x="28996" y="0"/>
                    <a:pt x="64765" y="0"/>
                  </a:cubicBezTo>
                  <a:close/>
                </a:path>
              </a:pathLst>
            </a:custGeom>
            <a:ln w="38100" cap="rnd">
              <a:solidFill>
                <a:srgbClr val="E5E7EB"/>
              </a:solidFill>
              <a:prstDash val="solid"/>
              <a:round/>
            </a:ln>
          </p:spPr>
        </p:sp>
        <p:sp>
          <p:nvSpPr>
            <p:cNvPr id="7" name="TextBox 7"/>
            <p:cNvSpPr txBox="1"/>
            <p:nvPr/>
          </p:nvSpPr>
          <p:spPr>
            <a:xfrm>
              <a:off x="0" y="-38100"/>
              <a:ext cx="1605647" cy="633023"/>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1028703" y="6001430"/>
            <a:ext cx="7143287" cy="3256873"/>
            <a:chOff x="0" y="0"/>
            <a:chExt cx="1106682" cy="504575"/>
          </a:xfrm>
        </p:grpSpPr>
        <p:sp>
          <p:nvSpPr>
            <p:cNvPr id="9" name="Freeform 9"/>
            <p:cNvSpPr/>
            <p:nvPr/>
          </p:nvSpPr>
          <p:spPr>
            <a:xfrm>
              <a:off x="0" y="0"/>
              <a:ext cx="1106682" cy="504575"/>
            </a:xfrm>
            <a:custGeom>
              <a:avLst/>
              <a:gdLst/>
              <a:ahLst/>
              <a:cxnLst/>
              <a:rect l="l" t="t" r="r" b="b"/>
              <a:pathLst>
                <a:path w="1106682" h="504575">
                  <a:moveTo>
                    <a:pt x="54190" y="0"/>
                  </a:moveTo>
                  <a:lnTo>
                    <a:pt x="1052492" y="0"/>
                  </a:lnTo>
                  <a:cubicBezTo>
                    <a:pt x="1082420" y="0"/>
                    <a:pt x="1106682" y="24262"/>
                    <a:pt x="1106682" y="54190"/>
                  </a:cubicBezTo>
                  <a:lnTo>
                    <a:pt x="1106682" y="450385"/>
                  </a:lnTo>
                  <a:cubicBezTo>
                    <a:pt x="1106682" y="480313"/>
                    <a:pt x="1082420" y="504575"/>
                    <a:pt x="1052492" y="504575"/>
                  </a:cubicBezTo>
                  <a:lnTo>
                    <a:pt x="54190" y="504575"/>
                  </a:lnTo>
                  <a:cubicBezTo>
                    <a:pt x="24262" y="504575"/>
                    <a:pt x="0" y="480313"/>
                    <a:pt x="0" y="450385"/>
                  </a:cubicBezTo>
                  <a:lnTo>
                    <a:pt x="0" y="54190"/>
                  </a:lnTo>
                  <a:cubicBezTo>
                    <a:pt x="0" y="24262"/>
                    <a:pt x="24262" y="0"/>
                    <a:pt x="54190" y="0"/>
                  </a:cubicBezTo>
                  <a:close/>
                </a:path>
              </a:pathLst>
            </a:custGeom>
            <a:blipFill>
              <a:blip r:embed="rId2"/>
              <a:stretch>
                <a:fillRect l="-102" r="-102"/>
              </a:stretch>
            </a:blipFill>
          </p:spPr>
        </p:sp>
      </p:grpSp>
      <p:sp>
        <p:nvSpPr>
          <p:cNvPr id="10" name="TextBox 10"/>
          <p:cNvSpPr txBox="1"/>
          <p:nvPr/>
        </p:nvSpPr>
        <p:spPr>
          <a:xfrm>
            <a:off x="1355015" y="1163446"/>
            <a:ext cx="2823587" cy="333425"/>
          </a:xfrm>
          <a:prstGeom prst="rect">
            <a:avLst/>
          </a:prstGeom>
        </p:spPr>
        <p:txBody>
          <a:bodyPr lIns="0" tIns="0" rIns="0" bIns="0" rtlCol="0" anchor="t">
            <a:spAutoFit/>
          </a:bodyPr>
          <a:lstStyle/>
          <a:p>
            <a:pPr>
              <a:lnSpc>
                <a:spcPts val="2563"/>
              </a:lnSpc>
              <a:spcBef>
                <a:spcPct val="0"/>
              </a:spcBef>
            </a:pPr>
            <a:r>
              <a:rPr lang="en-US" sz="1831" b="1" spc="-36">
                <a:solidFill>
                  <a:srgbClr val="4A5D73"/>
                </a:solidFill>
                <a:latin typeface="Source Sans 3 Semi-Bold"/>
                <a:ea typeface="Source Sans 3 Semi-Bold"/>
                <a:cs typeface="Source Sans 3 Semi-Bold"/>
                <a:sym typeface="Source Sans 3 Semi-Bold"/>
              </a:rPr>
              <a:t>AlbaHeritage</a:t>
            </a:r>
          </a:p>
        </p:txBody>
      </p:sp>
      <p:sp>
        <p:nvSpPr>
          <p:cNvPr id="11" name="TextBox 11"/>
          <p:cNvSpPr txBox="1"/>
          <p:nvPr/>
        </p:nvSpPr>
        <p:spPr>
          <a:xfrm>
            <a:off x="7732207" y="1163446"/>
            <a:ext cx="2823587" cy="333425"/>
          </a:xfrm>
          <a:prstGeom prst="rect">
            <a:avLst/>
          </a:prstGeom>
        </p:spPr>
        <p:txBody>
          <a:bodyPr lIns="0" tIns="0" rIns="0" bIns="0" rtlCol="0" anchor="t">
            <a:spAutoFit/>
          </a:bodyPr>
          <a:lstStyle/>
          <a:p>
            <a:pPr algn="ctr">
              <a:lnSpc>
                <a:spcPts val="2563"/>
              </a:lnSpc>
              <a:spcBef>
                <a:spcPct val="0"/>
              </a:spcBef>
            </a:pPr>
            <a:r>
              <a:rPr lang="en-US" sz="1831" b="1" spc="-36">
                <a:solidFill>
                  <a:srgbClr val="4A5D73"/>
                </a:solidFill>
                <a:latin typeface="Source Sans 3 Semi-Bold"/>
                <a:ea typeface="Source Sans 3 Semi-Bold"/>
                <a:cs typeface="Source Sans 3 Semi-Bold"/>
                <a:sym typeface="Source Sans 3 Semi-Bold"/>
              </a:rPr>
              <a:t>2026</a:t>
            </a:r>
          </a:p>
        </p:txBody>
      </p:sp>
      <p:sp>
        <p:nvSpPr>
          <p:cNvPr id="12" name="TextBox 12"/>
          <p:cNvSpPr txBox="1"/>
          <p:nvPr/>
        </p:nvSpPr>
        <p:spPr>
          <a:xfrm>
            <a:off x="12855890" y="1163446"/>
            <a:ext cx="3930367" cy="333425"/>
          </a:xfrm>
          <a:prstGeom prst="rect">
            <a:avLst/>
          </a:prstGeom>
        </p:spPr>
        <p:txBody>
          <a:bodyPr lIns="0" tIns="0" rIns="0" bIns="0" rtlCol="0" anchor="t">
            <a:spAutoFit/>
          </a:bodyPr>
          <a:lstStyle/>
          <a:p>
            <a:pPr algn="r">
              <a:lnSpc>
                <a:spcPts val="2563"/>
              </a:lnSpc>
              <a:spcBef>
                <a:spcPct val="0"/>
              </a:spcBef>
            </a:pPr>
            <a:r>
              <a:rPr lang="en-US" sz="1831" b="1" spc="-36">
                <a:solidFill>
                  <a:srgbClr val="4A5D73"/>
                </a:solidFill>
                <a:latin typeface="Source Sans 3 Semi-Bold"/>
                <a:ea typeface="Source Sans 3 Semi-Bold"/>
                <a:cs typeface="Source Sans 3 Semi-Bold"/>
                <a:sym typeface="Source Sans 3 Semi-Bold"/>
              </a:rPr>
              <a:t>Presented by Emriona Bushaj</a:t>
            </a:r>
          </a:p>
        </p:txBody>
      </p:sp>
      <p:sp>
        <p:nvSpPr>
          <p:cNvPr id="13" name="TextBox 13"/>
          <p:cNvSpPr txBox="1"/>
          <p:nvPr/>
        </p:nvSpPr>
        <p:spPr>
          <a:xfrm>
            <a:off x="1181101" y="2694045"/>
            <a:ext cx="7962900" cy="2795637"/>
          </a:xfrm>
          <a:prstGeom prst="rect">
            <a:avLst/>
          </a:prstGeom>
        </p:spPr>
        <p:txBody>
          <a:bodyPr lIns="0" tIns="0" rIns="0" bIns="0" rtlCol="0" anchor="t">
            <a:spAutoFit/>
          </a:bodyPr>
          <a:lstStyle/>
          <a:p>
            <a:pPr>
              <a:lnSpc>
                <a:spcPts val="10892"/>
              </a:lnSpc>
            </a:pPr>
            <a:r>
              <a:rPr lang="en-US" sz="9992" b="1">
                <a:solidFill>
                  <a:srgbClr val="1F2A44"/>
                </a:solidFill>
                <a:latin typeface="Libre Baskerville Bold"/>
                <a:ea typeface="Libre Baskerville Bold"/>
                <a:cs typeface="Libre Baskerville Bold"/>
                <a:sym typeface="Libre Baskerville Bold"/>
              </a:rPr>
              <a:t>Literature Review</a:t>
            </a:r>
          </a:p>
        </p:txBody>
      </p:sp>
      <p:sp>
        <p:nvSpPr>
          <p:cNvPr id="14" name="TextBox 14"/>
          <p:cNvSpPr txBox="1"/>
          <p:nvPr/>
        </p:nvSpPr>
        <p:spPr>
          <a:xfrm>
            <a:off x="8838150" y="2551170"/>
            <a:ext cx="8421153" cy="4501232"/>
          </a:xfrm>
          <a:prstGeom prst="rect">
            <a:avLst/>
          </a:prstGeom>
        </p:spPr>
        <p:txBody>
          <a:bodyPr lIns="0" tIns="0" rIns="0" bIns="0" rtlCol="0" anchor="t">
            <a:spAutoFit/>
          </a:bodyPr>
          <a:lstStyle/>
          <a:p>
            <a:pPr>
              <a:lnSpc>
                <a:spcPts val="2748"/>
              </a:lnSpc>
              <a:spcBef>
                <a:spcPct val="0"/>
              </a:spcBef>
            </a:pPr>
            <a:r>
              <a:rPr lang="en-US" sz="1963" b="1" spc="-39" dirty="0">
                <a:solidFill>
                  <a:srgbClr val="4A5D73"/>
                </a:solidFill>
                <a:latin typeface="Source Sans 3 Semi-Bold"/>
                <a:ea typeface="Source Sans 3 Semi-Bold"/>
                <a:cs typeface="Source Sans 3 Semi-Bold"/>
                <a:sym typeface="Source Sans 3 Semi-Bold"/>
              </a:rPr>
              <a:t>Research on digital heritage platforms identified several common limitations:</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Heritage information is fragmented across multiple sources.</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Existing platforms provide limited user interaction.</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Many systems lack multilingual accessibility.</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Administrative management tools are often limited or unavailable.</a:t>
            </a:r>
          </a:p>
          <a:p>
            <a:pPr>
              <a:lnSpc>
                <a:spcPts val="2748"/>
              </a:lnSpc>
              <a:spcBef>
                <a:spcPct val="0"/>
              </a:spcBef>
            </a:pPr>
            <a:r>
              <a:rPr lang="en-US" sz="1963" b="1" spc="-39" dirty="0">
                <a:solidFill>
                  <a:srgbClr val="4A5D73"/>
                </a:solidFill>
                <a:latin typeface="Source Sans 3 Semi-Bold"/>
                <a:ea typeface="Source Sans 3 Semi-Bold"/>
                <a:cs typeface="Source Sans 3 Semi-Bold"/>
                <a:sym typeface="Source Sans 3 Semi-Bold"/>
              </a:rPr>
              <a:t>Studies also show that digital platforms improve:</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Cultural preservation</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Public accessibility</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Tourism promotion</a:t>
            </a:r>
          </a:p>
          <a:p>
            <a:pPr marL="423770" lvl="1" indent="-211884">
              <a:lnSpc>
                <a:spcPts val="2748"/>
              </a:lnSpc>
              <a:spcBef>
                <a:spcPct val="0"/>
              </a:spcBef>
              <a:buFont typeface="Arial"/>
              <a:buChar char="•"/>
            </a:pPr>
            <a:r>
              <a:rPr lang="en-US" sz="1963" b="1" spc="-39" dirty="0">
                <a:solidFill>
                  <a:srgbClr val="4A5D73"/>
                </a:solidFill>
                <a:latin typeface="Source Sans 3 Semi-Bold"/>
                <a:ea typeface="Source Sans 3 Semi-Bold"/>
                <a:cs typeface="Source Sans 3 Semi-Bold"/>
                <a:sym typeface="Source Sans 3 Semi-Bold"/>
              </a:rPr>
              <a:t>User engagement</a:t>
            </a:r>
          </a:p>
          <a:p>
            <a:pPr>
              <a:lnSpc>
                <a:spcPts val="2748"/>
              </a:lnSpc>
              <a:spcBef>
                <a:spcPct val="0"/>
              </a:spcBef>
            </a:pPr>
            <a:r>
              <a:rPr lang="en-US" sz="1963" b="1" spc="-39" dirty="0" err="1">
                <a:solidFill>
                  <a:srgbClr val="4A5D73"/>
                </a:solidFill>
                <a:latin typeface="Source Sans 3 Semi-Bold"/>
                <a:ea typeface="Source Sans 3 Semi-Bold"/>
                <a:cs typeface="Source Sans 3 Semi-Bold"/>
                <a:sym typeface="Source Sans 3 Semi-Bold"/>
              </a:rPr>
              <a:t>AlbaHeritage</a:t>
            </a:r>
            <a:r>
              <a:rPr lang="en-US" sz="1963" b="1" spc="-39" dirty="0">
                <a:solidFill>
                  <a:srgbClr val="4A5D73"/>
                </a:solidFill>
                <a:latin typeface="Source Sans 3 Semi-Bold"/>
                <a:ea typeface="Source Sans 3 Semi-Bold"/>
                <a:cs typeface="Source Sans 3 Semi-Bold"/>
                <a:sym typeface="Source Sans 3 Semi-Bold"/>
              </a:rPr>
              <a:t> addresses these challenges through a responsive, database-driven platform with a secure administration dashboard.</a:t>
            </a:r>
          </a:p>
          <a:p>
            <a:pPr>
              <a:lnSpc>
                <a:spcPts val="2748"/>
              </a:lnSpc>
              <a:spcBef>
                <a:spcPct val="0"/>
              </a:spcBef>
            </a:pPr>
            <a:endParaRPr lang="en-US" sz="1963" b="1" spc="-39" dirty="0">
              <a:solidFill>
                <a:srgbClr val="4A5D73"/>
              </a:solidFill>
              <a:latin typeface="Source Sans 3 Semi-Bold"/>
              <a:ea typeface="Source Sans 3 Semi-Bold"/>
              <a:cs typeface="Source Sans 3 Semi-Bold"/>
              <a:sym typeface="Source Sans 3 Semi-Bold"/>
            </a:endParaRPr>
          </a:p>
        </p:txBody>
      </p:sp>
      <p:sp>
        <p:nvSpPr>
          <p:cNvPr id="15" name="TextBox 15"/>
          <p:cNvSpPr txBox="1"/>
          <p:nvPr/>
        </p:nvSpPr>
        <p:spPr>
          <a:xfrm>
            <a:off x="10651401" y="7372255"/>
            <a:ext cx="4408979" cy="1795363"/>
          </a:xfrm>
          <a:prstGeom prst="rect">
            <a:avLst/>
          </a:prstGeom>
        </p:spPr>
        <p:txBody>
          <a:bodyPr lIns="0" tIns="0" rIns="0" bIns="0" rtlCol="0" anchor="t">
            <a:spAutoFit/>
          </a:bodyPr>
          <a:lstStyle/>
          <a:p>
            <a:pPr>
              <a:lnSpc>
                <a:spcPts val="2755"/>
              </a:lnSpc>
            </a:pPr>
            <a:r>
              <a:rPr lang="en-US" sz="1967" b="1" spc="-39" dirty="0">
                <a:solidFill>
                  <a:srgbClr val="4A5D73"/>
                </a:solidFill>
                <a:latin typeface="Source Sans 3 Semi-Bold"/>
                <a:ea typeface="Source Sans 3 Semi-Bold"/>
                <a:cs typeface="Source Sans 3 Semi-Bold"/>
                <a:sym typeface="Source Sans 3 Semi-Bold"/>
              </a:rPr>
              <a:t>📂 Fragmented heritage information</a:t>
            </a:r>
          </a:p>
          <a:p>
            <a:pPr>
              <a:lnSpc>
                <a:spcPts val="2755"/>
              </a:lnSpc>
            </a:pPr>
            <a:r>
              <a:rPr lang="en-US" sz="1967" b="1" spc="-39" dirty="0">
                <a:solidFill>
                  <a:srgbClr val="4A5D73"/>
                </a:solidFill>
                <a:latin typeface="Source Sans 3 Semi-Bold"/>
                <a:ea typeface="Source Sans 3 Semi-Bold"/>
                <a:cs typeface="Source Sans 3 Semi-Bold"/>
                <a:sym typeface="Source Sans 3 Semi-Bold"/>
              </a:rPr>
              <a:t>🌍 Limited accessibility</a:t>
            </a:r>
          </a:p>
          <a:p>
            <a:pPr>
              <a:lnSpc>
                <a:spcPts val="2755"/>
              </a:lnSpc>
            </a:pPr>
            <a:r>
              <a:rPr lang="en-US" sz="1967" b="1" spc="-39" dirty="0">
                <a:solidFill>
                  <a:srgbClr val="4A5D73"/>
                </a:solidFill>
                <a:latin typeface="Source Sans 3 Semi-Bold"/>
                <a:ea typeface="Source Sans 3 Semi-Bold"/>
                <a:cs typeface="Source Sans 3 Semi-Bold"/>
                <a:sym typeface="Source Sans 3 Semi-Bold"/>
              </a:rPr>
              <a:t>👤 Low user interaction</a:t>
            </a:r>
          </a:p>
          <a:p>
            <a:pPr>
              <a:lnSpc>
                <a:spcPts val="2755"/>
              </a:lnSpc>
            </a:pPr>
            <a:r>
              <a:rPr lang="en-US" sz="1967" b="1" spc="-39" dirty="0">
                <a:solidFill>
                  <a:srgbClr val="4A5D73"/>
                </a:solidFill>
                <a:latin typeface="Source Sans 3 Semi-Bold"/>
                <a:ea typeface="Source Sans 3 Semi-Bold"/>
                <a:cs typeface="Source Sans 3 Semi-Bold"/>
                <a:sym typeface="Source Sans 3 Semi-Bold"/>
              </a:rPr>
              <a:t>⚙️ Lack of content management tools</a:t>
            </a:r>
          </a:p>
          <a:p>
            <a:pPr>
              <a:lnSpc>
                <a:spcPts val="2755"/>
              </a:lnSpc>
            </a:pPr>
            <a:endParaRPr lang="en-US" sz="1967" b="1" spc="-39" dirty="0">
              <a:solidFill>
                <a:srgbClr val="4A5D73"/>
              </a:solidFill>
              <a:latin typeface="Source Sans 3 Semi-Bold"/>
              <a:ea typeface="Source Sans 3 Semi-Bold"/>
              <a:cs typeface="Source Sans 3 Semi-Bold"/>
              <a:sym typeface="Source Sans 3 Semi-Bold"/>
            </a:endParaRPr>
          </a:p>
        </p:txBody>
      </p:sp>
      <p:sp>
        <p:nvSpPr>
          <p:cNvPr id="16" name="TextBox 16"/>
          <p:cNvSpPr txBox="1"/>
          <p:nvPr/>
        </p:nvSpPr>
        <p:spPr>
          <a:xfrm>
            <a:off x="10984105" y="6861049"/>
            <a:ext cx="2937760" cy="448841"/>
          </a:xfrm>
          <a:prstGeom prst="rect">
            <a:avLst/>
          </a:prstGeom>
        </p:spPr>
        <p:txBody>
          <a:bodyPr lIns="0" tIns="0" rIns="0" bIns="0" rtlCol="0" anchor="t">
            <a:spAutoFit/>
          </a:bodyPr>
          <a:lstStyle/>
          <a:p>
            <a:pPr>
              <a:lnSpc>
                <a:spcPts val="3497"/>
              </a:lnSpc>
              <a:spcBef>
                <a:spcPct val="0"/>
              </a:spcBef>
            </a:pPr>
            <a:r>
              <a:rPr lang="en-US" sz="2499" b="1" spc="-49" dirty="0">
                <a:solidFill>
                  <a:srgbClr val="4A5D73"/>
                </a:solidFill>
                <a:latin typeface="Source Sans 3 Bold"/>
                <a:ea typeface="Source Sans 3 Bold"/>
                <a:cs typeface="Source Sans 3 Bold"/>
                <a:sym typeface="Source Sans 3 Bold"/>
              </a:rPr>
              <a:t>Key Gaps Identified: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181100" y="1181102"/>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9691438" y="6915151"/>
            <a:ext cx="5084107" cy="0"/>
          </a:xfrm>
          <a:prstGeom prst="line">
            <a:avLst/>
          </a:prstGeom>
          <a:ln w="38100" cap="flat">
            <a:solidFill>
              <a:srgbClr val="4A5D73"/>
            </a:solidFill>
            <a:prstDash val="solid"/>
            <a:headEnd type="none" w="sm" len="sm"/>
            <a:tailEnd type="none" w="sm" len="sm"/>
          </a:ln>
        </p:spPr>
      </p:sp>
      <p:sp>
        <p:nvSpPr>
          <p:cNvPr id="6" name="AutoShape 6"/>
          <p:cNvSpPr/>
          <p:nvPr/>
        </p:nvSpPr>
        <p:spPr>
          <a:xfrm>
            <a:off x="9691438" y="7746967"/>
            <a:ext cx="5084107" cy="0"/>
          </a:xfrm>
          <a:prstGeom prst="line">
            <a:avLst/>
          </a:prstGeom>
          <a:ln w="38100" cap="flat">
            <a:solidFill>
              <a:srgbClr val="4A5D73"/>
            </a:solidFill>
            <a:prstDash val="solid"/>
            <a:headEnd type="none" w="sm" len="sm"/>
            <a:tailEnd type="none" w="sm" len="sm"/>
          </a:ln>
        </p:spPr>
      </p:sp>
      <p:sp>
        <p:nvSpPr>
          <p:cNvPr id="7" name="AutoShape 7"/>
          <p:cNvSpPr/>
          <p:nvPr/>
        </p:nvSpPr>
        <p:spPr>
          <a:xfrm>
            <a:off x="9691438" y="8597835"/>
            <a:ext cx="5084107" cy="0"/>
          </a:xfrm>
          <a:prstGeom prst="line">
            <a:avLst/>
          </a:prstGeom>
          <a:ln w="38100" cap="flat">
            <a:solidFill>
              <a:srgbClr val="4A5D73"/>
            </a:solidFill>
            <a:prstDash val="solid"/>
            <a:headEnd type="none" w="sm" len="sm"/>
            <a:tailEnd type="none" w="sm" len="sm"/>
          </a:ln>
        </p:spPr>
      </p:sp>
      <p:grpSp>
        <p:nvGrpSpPr>
          <p:cNvPr id="8" name="Group 8"/>
          <p:cNvGrpSpPr/>
          <p:nvPr/>
        </p:nvGrpSpPr>
        <p:grpSpPr>
          <a:xfrm>
            <a:off x="1333500" y="4246530"/>
            <a:ext cx="6829680" cy="5011771"/>
            <a:chOff x="0" y="0"/>
            <a:chExt cx="1058096" cy="776454"/>
          </a:xfrm>
        </p:grpSpPr>
        <p:sp>
          <p:nvSpPr>
            <p:cNvPr id="9" name="Freeform 9"/>
            <p:cNvSpPr/>
            <p:nvPr/>
          </p:nvSpPr>
          <p:spPr>
            <a:xfrm>
              <a:off x="0" y="0"/>
              <a:ext cx="1058096" cy="776454"/>
            </a:xfrm>
            <a:custGeom>
              <a:avLst/>
              <a:gdLst/>
              <a:ahLst/>
              <a:cxnLst/>
              <a:rect l="l" t="t" r="r" b="b"/>
              <a:pathLst>
                <a:path w="1058096" h="776454">
                  <a:moveTo>
                    <a:pt x="56678" y="0"/>
                  </a:moveTo>
                  <a:lnTo>
                    <a:pt x="1001418" y="0"/>
                  </a:lnTo>
                  <a:cubicBezTo>
                    <a:pt x="1016450" y="0"/>
                    <a:pt x="1030866" y="5971"/>
                    <a:pt x="1041495" y="16601"/>
                  </a:cubicBezTo>
                  <a:cubicBezTo>
                    <a:pt x="1052125" y="27230"/>
                    <a:pt x="1058096" y="41646"/>
                    <a:pt x="1058096" y="56678"/>
                  </a:cubicBezTo>
                  <a:lnTo>
                    <a:pt x="1058096" y="719776"/>
                  </a:lnTo>
                  <a:cubicBezTo>
                    <a:pt x="1058096" y="734808"/>
                    <a:pt x="1052125" y="749224"/>
                    <a:pt x="1041495" y="759854"/>
                  </a:cubicBezTo>
                  <a:cubicBezTo>
                    <a:pt x="1030866" y="770483"/>
                    <a:pt x="1016450" y="776454"/>
                    <a:pt x="1001418" y="776454"/>
                  </a:cubicBezTo>
                  <a:lnTo>
                    <a:pt x="56678" y="776454"/>
                  </a:lnTo>
                  <a:cubicBezTo>
                    <a:pt x="25376" y="776454"/>
                    <a:pt x="0" y="751079"/>
                    <a:pt x="0" y="719776"/>
                  </a:cubicBezTo>
                  <a:lnTo>
                    <a:pt x="0" y="56678"/>
                  </a:lnTo>
                  <a:cubicBezTo>
                    <a:pt x="0" y="25376"/>
                    <a:pt x="25376" y="0"/>
                    <a:pt x="56678" y="0"/>
                  </a:cubicBezTo>
                  <a:close/>
                </a:path>
              </a:pathLst>
            </a:custGeom>
            <a:blipFill>
              <a:blip r:embed="rId2"/>
              <a:stretch>
                <a:fillRect l="-4" r="-4"/>
              </a:stretch>
            </a:blipFill>
          </p:spPr>
        </p:sp>
      </p:grpSp>
      <p:sp>
        <p:nvSpPr>
          <p:cNvPr id="10" name="TextBox 10"/>
          <p:cNvSpPr txBox="1"/>
          <p:nvPr/>
        </p:nvSpPr>
        <p:spPr>
          <a:xfrm>
            <a:off x="1507416" y="1325370"/>
            <a:ext cx="2823587" cy="307777"/>
          </a:xfrm>
          <a:prstGeom prst="rect">
            <a:avLst/>
          </a:prstGeom>
        </p:spPr>
        <p:txBody>
          <a:bodyPr lIns="0" tIns="0" rIns="0" bIns="0" rtlCol="0" anchor="t">
            <a:spAutoFit/>
          </a:bodyPr>
          <a:lstStyle/>
          <a:p>
            <a:pPr>
              <a:lnSpc>
                <a:spcPts val="2379"/>
              </a:lnSpc>
              <a:spcBef>
                <a:spcPct val="0"/>
              </a:spcBef>
            </a:pPr>
            <a:r>
              <a:rPr lang="en-US" sz="1698" b="1" spc="-33">
                <a:solidFill>
                  <a:srgbClr val="4A5D73"/>
                </a:solidFill>
                <a:latin typeface="Source Sans 3 Semi-Bold"/>
                <a:ea typeface="Source Sans 3 Semi-Bold"/>
                <a:cs typeface="Source Sans 3 Semi-Bold"/>
                <a:sym typeface="Source Sans 3 Semi-Bold"/>
              </a:rPr>
              <a:t>AlbaHeritage</a:t>
            </a:r>
          </a:p>
        </p:txBody>
      </p:sp>
      <p:sp>
        <p:nvSpPr>
          <p:cNvPr id="11" name="TextBox 11"/>
          <p:cNvSpPr txBox="1"/>
          <p:nvPr/>
        </p:nvSpPr>
        <p:spPr>
          <a:xfrm>
            <a:off x="8037007" y="1330313"/>
            <a:ext cx="2823587" cy="307777"/>
          </a:xfrm>
          <a:prstGeom prst="rect">
            <a:avLst/>
          </a:prstGeom>
        </p:spPr>
        <p:txBody>
          <a:bodyPr lIns="0" tIns="0" rIns="0" bIns="0" rtlCol="0" anchor="t">
            <a:spAutoFit/>
          </a:bodyPr>
          <a:lstStyle/>
          <a:p>
            <a:pPr algn="ctr">
              <a:lnSpc>
                <a:spcPts val="2379"/>
              </a:lnSpc>
              <a:spcBef>
                <a:spcPct val="0"/>
              </a:spcBef>
            </a:pPr>
            <a:r>
              <a:rPr lang="en-US" sz="1698" b="1" spc="-33">
                <a:solidFill>
                  <a:srgbClr val="4A5D73"/>
                </a:solidFill>
                <a:latin typeface="Source Sans 3 Semi-Bold"/>
                <a:ea typeface="Source Sans 3 Semi-Bold"/>
                <a:cs typeface="Source Sans 3 Semi-Bold"/>
                <a:sym typeface="Source Sans 3 Semi-Bold"/>
              </a:rPr>
              <a:t>2026</a:t>
            </a:r>
          </a:p>
        </p:txBody>
      </p:sp>
      <p:sp>
        <p:nvSpPr>
          <p:cNvPr id="12" name="TextBox 12"/>
          <p:cNvSpPr txBox="1"/>
          <p:nvPr/>
        </p:nvSpPr>
        <p:spPr>
          <a:xfrm>
            <a:off x="13160691" y="1330313"/>
            <a:ext cx="3930367" cy="307777"/>
          </a:xfrm>
          <a:prstGeom prst="rect">
            <a:avLst/>
          </a:prstGeom>
        </p:spPr>
        <p:txBody>
          <a:bodyPr lIns="0" tIns="0" rIns="0" bIns="0" rtlCol="0" anchor="t">
            <a:spAutoFit/>
          </a:bodyPr>
          <a:lstStyle/>
          <a:p>
            <a:pPr algn="r">
              <a:lnSpc>
                <a:spcPts val="2379"/>
              </a:lnSpc>
              <a:spcBef>
                <a:spcPct val="0"/>
              </a:spcBef>
            </a:pPr>
            <a:r>
              <a:rPr lang="en-US" sz="1698" b="1" spc="-33">
                <a:solidFill>
                  <a:srgbClr val="4A5D73"/>
                </a:solidFill>
                <a:latin typeface="Source Sans 3 Semi-Bold"/>
                <a:ea typeface="Source Sans 3 Semi-Bold"/>
                <a:cs typeface="Source Sans 3 Semi-Bold"/>
                <a:sym typeface="Source Sans 3 Semi-Bold"/>
              </a:rPr>
              <a:t>Presented by Emriona Bushaj</a:t>
            </a:r>
          </a:p>
        </p:txBody>
      </p:sp>
      <p:sp>
        <p:nvSpPr>
          <p:cNvPr id="13" name="TextBox 13"/>
          <p:cNvSpPr txBox="1"/>
          <p:nvPr/>
        </p:nvSpPr>
        <p:spPr>
          <a:xfrm>
            <a:off x="1333502" y="2651127"/>
            <a:ext cx="9527095" cy="1397819"/>
          </a:xfrm>
          <a:prstGeom prst="rect">
            <a:avLst/>
          </a:prstGeom>
        </p:spPr>
        <p:txBody>
          <a:bodyPr lIns="0" tIns="0" rIns="0" bIns="0" rtlCol="0" anchor="t">
            <a:spAutoFit/>
          </a:bodyPr>
          <a:lstStyle/>
          <a:p>
            <a:pPr>
              <a:lnSpc>
                <a:spcPts val="10892"/>
              </a:lnSpc>
            </a:pPr>
            <a:r>
              <a:rPr lang="en-US" sz="9992" b="1">
                <a:solidFill>
                  <a:srgbClr val="1F2A44"/>
                </a:solidFill>
                <a:latin typeface="Libre Baskerville Bold"/>
                <a:ea typeface="Libre Baskerville Bold"/>
                <a:cs typeface="Libre Baskerville Bold"/>
                <a:sym typeface="Libre Baskerville Bold"/>
              </a:rPr>
              <a:t>Methodology</a:t>
            </a:r>
          </a:p>
        </p:txBody>
      </p:sp>
      <p:sp>
        <p:nvSpPr>
          <p:cNvPr id="14" name="TextBox 14"/>
          <p:cNvSpPr txBox="1"/>
          <p:nvPr/>
        </p:nvSpPr>
        <p:spPr>
          <a:xfrm>
            <a:off x="9691439" y="6295965"/>
            <a:ext cx="4175444" cy="307777"/>
          </a:xfrm>
          <a:prstGeom prst="rect">
            <a:avLst/>
          </a:prstGeom>
        </p:spPr>
        <p:txBody>
          <a:bodyPr lIns="0" tIns="0" rIns="0" bIns="0" rtlCol="0" anchor="t">
            <a:spAutoFit/>
          </a:bodyPr>
          <a:lstStyle/>
          <a:p>
            <a:pPr>
              <a:lnSpc>
                <a:spcPts val="2379"/>
              </a:lnSpc>
              <a:spcBef>
                <a:spcPct val="0"/>
              </a:spcBef>
            </a:pPr>
            <a:r>
              <a:rPr lang="en-US" sz="1698" b="1" spc="-33" dirty="0">
                <a:solidFill>
                  <a:srgbClr val="4A5D73"/>
                </a:solidFill>
                <a:latin typeface="Source Sans 3 Semi-Bold"/>
                <a:ea typeface="Source Sans 3 Semi-Bold"/>
                <a:cs typeface="Source Sans 3 Semi-Bold"/>
                <a:sym typeface="Source Sans 3 Semi-Bold"/>
              </a:rPr>
              <a:t>Requirements, Literature </a:t>
            </a:r>
            <a:r>
              <a:rPr lang="en-US" sz="1698" b="1" spc="-33" dirty="0" smtClean="0">
                <a:solidFill>
                  <a:srgbClr val="4A5D73"/>
                </a:solidFill>
                <a:latin typeface="Source Sans 3 Semi-Bold"/>
                <a:ea typeface="Source Sans 3 Semi-Bold"/>
                <a:cs typeface="Source Sans 3 Semi-Bold"/>
                <a:sym typeface="Source Sans 3 Semi-Bold"/>
              </a:rPr>
              <a:t>Review</a:t>
            </a:r>
            <a:endParaRPr lang="en-US" sz="1698" b="1" spc="-33" dirty="0">
              <a:solidFill>
                <a:srgbClr val="4A5D73"/>
              </a:solidFill>
              <a:latin typeface="Source Sans 3 Semi-Bold"/>
              <a:ea typeface="Source Sans 3 Semi-Bold"/>
              <a:cs typeface="Source Sans 3 Semi-Bold"/>
              <a:sym typeface="Source Sans 3 Semi-Bold"/>
            </a:endParaRPr>
          </a:p>
        </p:txBody>
      </p:sp>
      <p:sp>
        <p:nvSpPr>
          <p:cNvPr id="15" name="TextBox 15"/>
          <p:cNvSpPr txBox="1"/>
          <p:nvPr/>
        </p:nvSpPr>
        <p:spPr>
          <a:xfrm>
            <a:off x="9691438" y="7127781"/>
            <a:ext cx="4391544" cy="615553"/>
          </a:xfrm>
          <a:prstGeom prst="rect">
            <a:avLst/>
          </a:prstGeom>
        </p:spPr>
        <p:txBody>
          <a:bodyPr lIns="0" tIns="0" rIns="0" bIns="0" rtlCol="0" anchor="t">
            <a:spAutoFit/>
          </a:bodyPr>
          <a:lstStyle/>
          <a:p>
            <a:pPr>
              <a:lnSpc>
                <a:spcPts val="2379"/>
              </a:lnSpc>
              <a:spcBef>
                <a:spcPct val="0"/>
              </a:spcBef>
            </a:pPr>
            <a:r>
              <a:rPr lang="en-US" sz="1698" b="1" spc="-33" dirty="0">
                <a:solidFill>
                  <a:srgbClr val="4A5D73"/>
                </a:solidFill>
                <a:latin typeface="Source Sans 3 Semi-Bold"/>
                <a:ea typeface="Source Sans 3 Semi-Bold"/>
                <a:cs typeface="Source Sans 3 Semi-Bold"/>
                <a:sym typeface="Source Sans 3 Semi-Bold"/>
              </a:rPr>
              <a:t>Database Design, Frontend, Backend, </a:t>
            </a:r>
            <a:r>
              <a:rPr lang="en-US" sz="1698" b="1" spc="-33" dirty="0" smtClean="0">
                <a:solidFill>
                  <a:srgbClr val="4A5D73"/>
                </a:solidFill>
                <a:latin typeface="Source Sans 3 Semi-Bold"/>
                <a:ea typeface="Source Sans 3 Semi-Bold"/>
                <a:cs typeface="Source Sans 3 Semi-Bold"/>
                <a:sym typeface="Source Sans 3 Semi-Bold"/>
              </a:rPr>
              <a:t>Integration ongoing</a:t>
            </a:r>
            <a:endParaRPr lang="en-US" sz="1698" b="1" spc="-33" dirty="0">
              <a:solidFill>
                <a:srgbClr val="4A5D73"/>
              </a:solidFill>
              <a:latin typeface="Source Sans 3 Semi-Bold"/>
              <a:ea typeface="Source Sans 3 Semi-Bold"/>
              <a:cs typeface="Source Sans 3 Semi-Bold"/>
              <a:sym typeface="Source Sans 3 Semi-Bold"/>
            </a:endParaRPr>
          </a:p>
        </p:txBody>
      </p:sp>
      <p:sp>
        <p:nvSpPr>
          <p:cNvPr id="16" name="TextBox 16"/>
          <p:cNvSpPr txBox="1"/>
          <p:nvPr/>
        </p:nvSpPr>
        <p:spPr>
          <a:xfrm>
            <a:off x="9691438" y="7978648"/>
            <a:ext cx="4391544" cy="307777"/>
          </a:xfrm>
          <a:prstGeom prst="rect">
            <a:avLst/>
          </a:prstGeom>
        </p:spPr>
        <p:txBody>
          <a:bodyPr lIns="0" tIns="0" rIns="0" bIns="0" rtlCol="0" anchor="t">
            <a:spAutoFit/>
          </a:bodyPr>
          <a:lstStyle/>
          <a:p>
            <a:pPr>
              <a:lnSpc>
                <a:spcPts val="2379"/>
              </a:lnSpc>
              <a:spcBef>
                <a:spcPct val="0"/>
              </a:spcBef>
            </a:pPr>
            <a:r>
              <a:rPr lang="en-US" sz="1698" b="1" spc="-33">
                <a:solidFill>
                  <a:srgbClr val="4A5D73"/>
                </a:solidFill>
                <a:latin typeface="Source Sans 3 Semi-Bold"/>
                <a:ea typeface="Source Sans 3 Semi-Bold"/>
                <a:cs typeface="Source Sans 3 Semi-Bold"/>
                <a:sym typeface="Source Sans 3 Semi-Bold"/>
              </a:rPr>
              <a:t>Testing  currently ongoing</a:t>
            </a:r>
          </a:p>
        </p:txBody>
      </p:sp>
      <p:sp>
        <p:nvSpPr>
          <p:cNvPr id="17" name="TextBox 17"/>
          <p:cNvSpPr txBox="1"/>
          <p:nvPr/>
        </p:nvSpPr>
        <p:spPr>
          <a:xfrm>
            <a:off x="8597412" y="5537169"/>
            <a:ext cx="8100872" cy="307777"/>
          </a:xfrm>
          <a:prstGeom prst="rect">
            <a:avLst/>
          </a:prstGeom>
        </p:spPr>
        <p:txBody>
          <a:bodyPr lIns="0" tIns="0" rIns="0" bIns="0" rtlCol="0" anchor="t">
            <a:spAutoFit/>
          </a:bodyPr>
          <a:lstStyle/>
          <a:p>
            <a:pPr>
              <a:lnSpc>
                <a:spcPts val="2379"/>
              </a:lnSpc>
              <a:spcBef>
                <a:spcPct val="0"/>
              </a:spcBef>
            </a:pPr>
            <a:r>
              <a:rPr lang="en-US" sz="1698" b="1" spc="-33">
                <a:solidFill>
                  <a:srgbClr val="4A5D73"/>
                </a:solidFill>
                <a:latin typeface="Source Sans 3 Bold"/>
                <a:ea typeface="Source Sans 3 Bold"/>
                <a:cs typeface="Source Sans 3 Bold"/>
                <a:sym typeface="Source Sans 3 Bold"/>
              </a:rPr>
              <a:t>Incremental Development approach — stages completed and in progress:</a:t>
            </a:r>
          </a:p>
        </p:txBody>
      </p:sp>
      <p:sp>
        <p:nvSpPr>
          <p:cNvPr id="19" name="TextBox 19"/>
          <p:cNvSpPr txBox="1"/>
          <p:nvPr/>
        </p:nvSpPr>
        <p:spPr>
          <a:xfrm>
            <a:off x="8597413" y="6250022"/>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01</a:t>
            </a:r>
          </a:p>
        </p:txBody>
      </p:sp>
      <p:sp>
        <p:nvSpPr>
          <p:cNvPr id="20" name="TextBox 20"/>
          <p:cNvSpPr txBox="1"/>
          <p:nvPr/>
        </p:nvSpPr>
        <p:spPr>
          <a:xfrm>
            <a:off x="8597413" y="7081839"/>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02</a:t>
            </a:r>
          </a:p>
        </p:txBody>
      </p:sp>
      <p:sp>
        <p:nvSpPr>
          <p:cNvPr id="21" name="TextBox 21"/>
          <p:cNvSpPr txBox="1"/>
          <p:nvPr/>
        </p:nvSpPr>
        <p:spPr>
          <a:xfrm>
            <a:off x="8597413" y="7932705"/>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03</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28701" y="6043905"/>
            <a:ext cx="5203212" cy="3214396"/>
            <a:chOff x="0" y="0"/>
            <a:chExt cx="1370393" cy="846590"/>
          </a:xfrm>
        </p:grpSpPr>
        <p:sp>
          <p:nvSpPr>
            <p:cNvPr id="6" name="Freeform 6"/>
            <p:cNvSpPr/>
            <p:nvPr/>
          </p:nvSpPr>
          <p:spPr>
            <a:xfrm>
              <a:off x="0" y="0"/>
              <a:ext cx="1370393" cy="846590"/>
            </a:xfrm>
            <a:custGeom>
              <a:avLst/>
              <a:gdLst/>
              <a:ahLst/>
              <a:cxnLst/>
              <a:rect l="l" t="t" r="r" b="b"/>
              <a:pathLst>
                <a:path w="1370393" h="846590">
                  <a:moveTo>
                    <a:pt x="75883" y="0"/>
                  </a:moveTo>
                  <a:lnTo>
                    <a:pt x="1294510" y="0"/>
                  </a:lnTo>
                  <a:cubicBezTo>
                    <a:pt x="1314635" y="0"/>
                    <a:pt x="1333937" y="7995"/>
                    <a:pt x="1348168" y="22226"/>
                  </a:cubicBezTo>
                  <a:cubicBezTo>
                    <a:pt x="1362399" y="36457"/>
                    <a:pt x="1370393" y="55758"/>
                    <a:pt x="1370393" y="75883"/>
                  </a:cubicBezTo>
                  <a:lnTo>
                    <a:pt x="1370393" y="770706"/>
                  </a:lnTo>
                  <a:cubicBezTo>
                    <a:pt x="1370393" y="790832"/>
                    <a:pt x="1362399" y="810133"/>
                    <a:pt x="1348168" y="824364"/>
                  </a:cubicBezTo>
                  <a:cubicBezTo>
                    <a:pt x="1333937" y="838595"/>
                    <a:pt x="1314635" y="846590"/>
                    <a:pt x="1294510" y="846590"/>
                  </a:cubicBezTo>
                  <a:lnTo>
                    <a:pt x="75883" y="846590"/>
                  </a:lnTo>
                  <a:cubicBezTo>
                    <a:pt x="55758" y="846590"/>
                    <a:pt x="36457" y="838595"/>
                    <a:pt x="22226" y="824364"/>
                  </a:cubicBezTo>
                  <a:cubicBezTo>
                    <a:pt x="7995" y="810133"/>
                    <a:pt x="0" y="790832"/>
                    <a:pt x="0" y="770706"/>
                  </a:cubicBezTo>
                  <a:lnTo>
                    <a:pt x="0" y="75883"/>
                  </a:lnTo>
                  <a:cubicBezTo>
                    <a:pt x="0" y="55758"/>
                    <a:pt x="7995" y="36457"/>
                    <a:pt x="22226" y="22226"/>
                  </a:cubicBezTo>
                  <a:cubicBezTo>
                    <a:pt x="36457" y="7995"/>
                    <a:pt x="55758" y="0"/>
                    <a:pt x="75883" y="0"/>
                  </a:cubicBezTo>
                  <a:close/>
                </a:path>
              </a:pathLst>
            </a:custGeom>
            <a:ln w="38100" cap="rnd">
              <a:solidFill>
                <a:srgbClr val="E5E7EB"/>
              </a:solidFill>
              <a:prstDash val="solid"/>
              <a:round/>
            </a:ln>
          </p:spPr>
        </p:sp>
        <p:sp>
          <p:nvSpPr>
            <p:cNvPr id="7" name="TextBox 7"/>
            <p:cNvSpPr txBox="1"/>
            <p:nvPr/>
          </p:nvSpPr>
          <p:spPr>
            <a:xfrm>
              <a:off x="0" y="-38100"/>
              <a:ext cx="1370393" cy="88469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6542395" y="6043905"/>
            <a:ext cx="5203212" cy="3214396"/>
            <a:chOff x="0" y="0"/>
            <a:chExt cx="1370393" cy="846590"/>
          </a:xfrm>
        </p:grpSpPr>
        <p:sp>
          <p:nvSpPr>
            <p:cNvPr id="9" name="Freeform 9"/>
            <p:cNvSpPr/>
            <p:nvPr/>
          </p:nvSpPr>
          <p:spPr>
            <a:xfrm>
              <a:off x="0" y="0"/>
              <a:ext cx="1370393" cy="846590"/>
            </a:xfrm>
            <a:custGeom>
              <a:avLst/>
              <a:gdLst/>
              <a:ahLst/>
              <a:cxnLst/>
              <a:rect l="l" t="t" r="r" b="b"/>
              <a:pathLst>
                <a:path w="1370393" h="846590">
                  <a:moveTo>
                    <a:pt x="75883" y="0"/>
                  </a:moveTo>
                  <a:lnTo>
                    <a:pt x="1294510" y="0"/>
                  </a:lnTo>
                  <a:cubicBezTo>
                    <a:pt x="1314635" y="0"/>
                    <a:pt x="1333937" y="7995"/>
                    <a:pt x="1348168" y="22226"/>
                  </a:cubicBezTo>
                  <a:cubicBezTo>
                    <a:pt x="1362399" y="36457"/>
                    <a:pt x="1370393" y="55758"/>
                    <a:pt x="1370393" y="75883"/>
                  </a:cubicBezTo>
                  <a:lnTo>
                    <a:pt x="1370393" y="770706"/>
                  </a:lnTo>
                  <a:cubicBezTo>
                    <a:pt x="1370393" y="790832"/>
                    <a:pt x="1362399" y="810133"/>
                    <a:pt x="1348168" y="824364"/>
                  </a:cubicBezTo>
                  <a:cubicBezTo>
                    <a:pt x="1333937" y="838595"/>
                    <a:pt x="1314635" y="846590"/>
                    <a:pt x="1294510" y="846590"/>
                  </a:cubicBezTo>
                  <a:lnTo>
                    <a:pt x="75883" y="846590"/>
                  </a:lnTo>
                  <a:cubicBezTo>
                    <a:pt x="55758" y="846590"/>
                    <a:pt x="36457" y="838595"/>
                    <a:pt x="22226" y="824364"/>
                  </a:cubicBezTo>
                  <a:cubicBezTo>
                    <a:pt x="7995" y="810133"/>
                    <a:pt x="0" y="790832"/>
                    <a:pt x="0" y="770706"/>
                  </a:cubicBezTo>
                  <a:lnTo>
                    <a:pt x="0" y="75883"/>
                  </a:lnTo>
                  <a:cubicBezTo>
                    <a:pt x="0" y="55758"/>
                    <a:pt x="7995" y="36457"/>
                    <a:pt x="22226" y="22226"/>
                  </a:cubicBezTo>
                  <a:cubicBezTo>
                    <a:pt x="36457" y="7995"/>
                    <a:pt x="55758" y="0"/>
                    <a:pt x="75883" y="0"/>
                  </a:cubicBezTo>
                  <a:close/>
                </a:path>
              </a:pathLst>
            </a:custGeom>
            <a:ln w="38100" cap="rnd">
              <a:solidFill>
                <a:srgbClr val="E5E7EB"/>
              </a:solidFill>
              <a:prstDash val="solid"/>
              <a:round/>
            </a:ln>
          </p:spPr>
        </p:sp>
        <p:sp>
          <p:nvSpPr>
            <p:cNvPr id="10" name="TextBox 10"/>
            <p:cNvSpPr txBox="1"/>
            <p:nvPr/>
          </p:nvSpPr>
          <p:spPr>
            <a:xfrm>
              <a:off x="0" y="-38100"/>
              <a:ext cx="1370393" cy="88469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2059931" y="6043905"/>
            <a:ext cx="5203212" cy="3214396"/>
            <a:chOff x="0" y="0"/>
            <a:chExt cx="1370393" cy="846590"/>
          </a:xfrm>
        </p:grpSpPr>
        <p:sp>
          <p:nvSpPr>
            <p:cNvPr id="12" name="Freeform 12"/>
            <p:cNvSpPr/>
            <p:nvPr/>
          </p:nvSpPr>
          <p:spPr>
            <a:xfrm>
              <a:off x="0" y="0"/>
              <a:ext cx="1370393" cy="846590"/>
            </a:xfrm>
            <a:custGeom>
              <a:avLst/>
              <a:gdLst/>
              <a:ahLst/>
              <a:cxnLst/>
              <a:rect l="l" t="t" r="r" b="b"/>
              <a:pathLst>
                <a:path w="1370393" h="846590">
                  <a:moveTo>
                    <a:pt x="75883" y="0"/>
                  </a:moveTo>
                  <a:lnTo>
                    <a:pt x="1294510" y="0"/>
                  </a:lnTo>
                  <a:cubicBezTo>
                    <a:pt x="1314635" y="0"/>
                    <a:pt x="1333937" y="7995"/>
                    <a:pt x="1348168" y="22226"/>
                  </a:cubicBezTo>
                  <a:cubicBezTo>
                    <a:pt x="1362399" y="36457"/>
                    <a:pt x="1370393" y="55758"/>
                    <a:pt x="1370393" y="75883"/>
                  </a:cubicBezTo>
                  <a:lnTo>
                    <a:pt x="1370393" y="770706"/>
                  </a:lnTo>
                  <a:cubicBezTo>
                    <a:pt x="1370393" y="790832"/>
                    <a:pt x="1362399" y="810133"/>
                    <a:pt x="1348168" y="824364"/>
                  </a:cubicBezTo>
                  <a:cubicBezTo>
                    <a:pt x="1333937" y="838595"/>
                    <a:pt x="1314635" y="846590"/>
                    <a:pt x="1294510" y="846590"/>
                  </a:cubicBezTo>
                  <a:lnTo>
                    <a:pt x="75883" y="846590"/>
                  </a:lnTo>
                  <a:cubicBezTo>
                    <a:pt x="55758" y="846590"/>
                    <a:pt x="36457" y="838595"/>
                    <a:pt x="22226" y="824364"/>
                  </a:cubicBezTo>
                  <a:cubicBezTo>
                    <a:pt x="7995" y="810133"/>
                    <a:pt x="0" y="790832"/>
                    <a:pt x="0" y="770706"/>
                  </a:cubicBezTo>
                  <a:lnTo>
                    <a:pt x="0" y="75883"/>
                  </a:lnTo>
                  <a:cubicBezTo>
                    <a:pt x="0" y="55758"/>
                    <a:pt x="7995" y="36457"/>
                    <a:pt x="22226" y="22226"/>
                  </a:cubicBezTo>
                  <a:cubicBezTo>
                    <a:pt x="36457" y="7995"/>
                    <a:pt x="55758" y="0"/>
                    <a:pt x="75883" y="0"/>
                  </a:cubicBezTo>
                  <a:close/>
                </a:path>
              </a:pathLst>
            </a:custGeom>
            <a:ln w="38100" cap="rnd">
              <a:solidFill>
                <a:srgbClr val="E5E7EB"/>
              </a:solidFill>
              <a:prstDash val="solid"/>
              <a:round/>
            </a:ln>
          </p:spPr>
        </p:sp>
        <p:sp>
          <p:nvSpPr>
            <p:cNvPr id="13" name="TextBox 13"/>
            <p:cNvSpPr txBox="1"/>
            <p:nvPr/>
          </p:nvSpPr>
          <p:spPr>
            <a:xfrm>
              <a:off x="0" y="-38100"/>
              <a:ext cx="1370393" cy="884690"/>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1355015" y="1163446"/>
            <a:ext cx="2823587" cy="359073"/>
          </a:xfrm>
          <a:prstGeom prst="rect">
            <a:avLst/>
          </a:prstGeom>
        </p:spPr>
        <p:txBody>
          <a:bodyPr lIns="0" tIns="0" rIns="0" bIns="0" rtlCol="0" anchor="t">
            <a:spAutoFit/>
          </a:bodyPr>
          <a:lstStyle/>
          <a:p>
            <a:pPr>
              <a:lnSpc>
                <a:spcPts val="2783"/>
              </a:lnSpc>
              <a:spcBef>
                <a:spcPct val="0"/>
              </a:spcBef>
            </a:pPr>
            <a:r>
              <a:rPr lang="en-US" sz="1987" b="1" spc="-39">
                <a:solidFill>
                  <a:srgbClr val="4A5D73"/>
                </a:solidFill>
                <a:latin typeface="Source Sans 3 Semi-Bold"/>
                <a:ea typeface="Source Sans 3 Semi-Bold"/>
                <a:cs typeface="Source Sans 3 Semi-Bold"/>
                <a:sym typeface="Source Sans 3 Semi-Bold"/>
              </a:rPr>
              <a:t>AlbaHeritage</a:t>
            </a:r>
          </a:p>
        </p:txBody>
      </p:sp>
      <p:sp>
        <p:nvSpPr>
          <p:cNvPr id="15" name="TextBox 15"/>
          <p:cNvSpPr txBox="1"/>
          <p:nvPr/>
        </p:nvSpPr>
        <p:spPr>
          <a:xfrm>
            <a:off x="7732207" y="1163446"/>
            <a:ext cx="2823587" cy="359073"/>
          </a:xfrm>
          <a:prstGeom prst="rect">
            <a:avLst/>
          </a:prstGeom>
        </p:spPr>
        <p:txBody>
          <a:bodyPr lIns="0" tIns="0" rIns="0" bIns="0" rtlCol="0" anchor="t">
            <a:spAutoFit/>
          </a:bodyPr>
          <a:lstStyle/>
          <a:p>
            <a:pPr algn="ctr">
              <a:lnSpc>
                <a:spcPts val="2783"/>
              </a:lnSpc>
              <a:spcBef>
                <a:spcPct val="0"/>
              </a:spcBef>
            </a:pPr>
            <a:r>
              <a:rPr lang="en-US" sz="1987" b="1" spc="-39">
                <a:solidFill>
                  <a:srgbClr val="4A5D73"/>
                </a:solidFill>
                <a:latin typeface="Source Sans 3 Semi-Bold"/>
                <a:ea typeface="Source Sans 3 Semi-Bold"/>
                <a:cs typeface="Source Sans 3 Semi-Bold"/>
                <a:sym typeface="Source Sans 3 Semi-Bold"/>
              </a:rPr>
              <a:t>2026</a:t>
            </a:r>
          </a:p>
        </p:txBody>
      </p:sp>
      <p:sp>
        <p:nvSpPr>
          <p:cNvPr id="16" name="TextBox 16"/>
          <p:cNvSpPr txBox="1"/>
          <p:nvPr/>
        </p:nvSpPr>
        <p:spPr>
          <a:xfrm>
            <a:off x="12855890" y="1172971"/>
            <a:ext cx="3930367" cy="320601"/>
          </a:xfrm>
          <a:prstGeom prst="rect">
            <a:avLst/>
          </a:prstGeom>
        </p:spPr>
        <p:txBody>
          <a:bodyPr lIns="0" tIns="0" rIns="0" bIns="0" rtlCol="0" anchor="t">
            <a:spAutoFit/>
          </a:bodyPr>
          <a:lstStyle/>
          <a:p>
            <a:pPr algn="r">
              <a:lnSpc>
                <a:spcPts val="2503"/>
              </a:lnSpc>
              <a:spcBef>
                <a:spcPct val="0"/>
              </a:spcBef>
            </a:pPr>
            <a:r>
              <a:rPr lang="en-US" sz="1787" b="1" spc="-35">
                <a:solidFill>
                  <a:srgbClr val="4A5D73"/>
                </a:solidFill>
                <a:latin typeface="Source Sans 3 Semi-Bold"/>
                <a:ea typeface="Source Sans 3 Semi-Bold"/>
                <a:cs typeface="Source Sans 3 Semi-Bold"/>
                <a:sym typeface="Source Sans 3 Semi-Bold"/>
              </a:rPr>
              <a:t>Emriona Bushaj, BSc Applied Computing</a:t>
            </a:r>
          </a:p>
        </p:txBody>
      </p:sp>
      <p:sp>
        <p:nvSpPr>
          <p:cNvPr id="17" name="TextBox 17"/>
          <p:cNvSpPr txBox="1"/>
          <p:nvPr/>
        </p:nvSpPr>
        <p:spPr>
          <a:xfrm>
            <a:off x="1776411" y="2346327"/>
            <a:ext cx="14735179" cy="1397819"/>
          </a:xfrm>
          <a:prstGeom prst="rect">
            <a:avLst/>
          </a:prstGeom>
        </p:spPr>
        <p:txBody>
          <a:bodyPr lIns="0" tIns="0" rIns="0" bIns="0" rtlCol="0" anchor="t">
            <a:spAutoFit/>
          </a:bodyPr>
          <a:lstStyle/>
          <a:p>
            <a:pPr algn="ctr">
              <a:lnSpc>
                <a:spcPts val="10892"/>
              </a:lnSpc>
            </a:pPr>
            <a:r>
              <a:rPr lang="en-US" sz="9992" b="1">
                <a:solidFill>
                  <a:srgbClr val="1F2A44"/>
                </a:solidFill>
                <a:latin typeface="Libre Baskerville Bold"/>
                <a:ea typeface="Libre Baskerville Bold"/>
                <a:cs typeface="Libre Baskerville Bold"/>
                <a:sym typeface="Libre Baskerville Bold"/>
              </a:rPr>
              <a:t>Technologies Used</a:t>
            </a:r>
          </a:p>
        </p:txBody>
      </p:sp>
      <p:sp>
        <p:nvSpPr>
          <p:cNvPr id="18" name="TextBox 18"/>
          <p:cNvSpPr txBox="1"/>
          <p:nvPr/>
        </p:nvSpPr>
        <p:spPr>
          <a:xfrm>
            <a:off x="5825227" y="4927568"/>
            <a:ext cx="6637551" cy="641201"/>
          </a:xfrm>
          <a:prstGeom prst="rect">
            <a:avLst/>
          </a:prstGeom>
        </p:spPr>
        <p:txBody>
          <a:bodyPr lIns="0" tIns="0" rIns="0" bIns="0" rtlCol="0" anchor="t">
            <a:spAutoFit/>
          </a:bodyPr>
          <a:lstStyle/>
          <a:p>
            <a:pPr>
              <a:lnSpc>
                <a:spcPts val="2453"/>
              </a:lnSpc>
              <a:spcBef>
                <a:spcPct val="0"/>
              </a:spcBef>
            </a:pPr>
            <a:r>
              <a:rPr lang="en-US" sz="1752" b="1" spc="-35" dirty="0">
                <a:solidFill>
                  <a:srgbClr val="4A5D73"/>
                </a:solidFill>
                <a:latin typeface="Source Sans 3 Bold"/>
                <a:ea typeface="Source Sans 3 Bold"/>
                <a:cs typeface="Source Sans 3 Bold"/>
                <a:sym typeface="Source Sans 3 Bold"/>
              </a:rPr>
              <a:t>The following technologies </a:t>
            </a:r>
            <a:r>
              <a:rPr lang="en-US" sz="1752" b="1" spc="-35" dirty="0" smtClean="0">
                <a:solidFill>
                  <a:srgbClr val="4A5D73"/>
                </a:solidFill>
                <a:latin typeface="Source Sans 3 Bold"/>
                <a:ea typeface="Source Sans 3 Bold"/>
                <a:cs typeface="Source Sans 3 Bold"/>
                <a:sym typeface="Source Sans 3 Bold"/>
              </a:rPr>
              <a:t>were and will be </a:t>
            </a:r>
            <a:r>
              <a:rPr lang="en-US" sz="1752" b="1" spc="-35" dirty="0">
                <a:solidFill>
                  <a:srgbClr val="4A5D73"/>
                </a:solidFill>
                <a:latin typeface="Source Sans 3 Bold"/>
                <a:ea typeface="Source Sans 3 Bold"/>
                <a:cs typeface="Source Sans 3 Bold"/>
                <a:sym typeface="Source Sans 3 Bold"/>
              </a:rPr>
              <a:t>used to build the </a:t>
            </a:r>
            <a:r>
              <a:rPr lang="en-US" sz="1752" b="1" spc="-35" dirty="0" err="1">
                <a:solidFill>
                  <a:srgbClr val="4A5D73"/>
                </a:solidFill>
                <a:latin typeface="Source Sans 3 Bold"/>
                <a:ea typeface="Source Sans 3 Bold"/>
                <a:cs typeface="Source Sans 3 Bold"/>
                <a:sym typeface="Source Sans 3 Bold"/>
              </a:rPr>
              <a:t>AlbaHeritage</a:t>
            </a:r>
            <a:r>
              <a:rPr lang="en-US" sz="1752" b="1" spc="-35" dirty="0">
                <a:solidFill>
                  <a:srgbClr val="4A5D73"/>
                </a:solidFill>
                <a:latin typeface="Source Sans 3 Bold"/>
                <a:ea typeface="Source Sans 3 Bold"/>
                <a:cs typeface="Source Sans 3 Bold"/>
                <a:sym typeface="Source Sans 3 Bold"/>
              </a:rPr>
              <a:t> platform:</a:t>
            </a:r>
          </a:p>
        </p:txBody>
      </p:sp>
      <p:sp>
        <p:nvSpPr>
          <p:cNvPr id="19" name="TextBox 19"/>
          <p:cNvSpPr txBox="1"/>
          <p:nvPr/>
        </p:nvSpPr>
        <p:spPr>
          <a:xfrm>
            <a:off x="1299047" y="6414702"/>
            <a:ext cx="1023772" cy="487313"/>
          </a:xfrm>
          <a:prstGeom prst="rect">
            <a:avLst/>
          </a:prstGeom>
        </p:spPr>
        <p:txBody>
          <a:bodyPr lIns="0" tIns="0" rIns="0" bIns="0" rtlCol="0" anchor="t">
            <a:spAutoFit/>
          </a:bodyPr>
          <a:lstStyle/>
          <a:p>
            <a:pPr algn="ctr">
              <a:lnSpc>
                <a:spcPts val="3820"/>
              </a:lnSpc>
            </a:pPr>
            <a:r>
              <a:rPr lang="en-US" sz="3504" b="1">
                <a:solidFill>
                  <a:srgbClr val="1F2A44"/>
                </a:solidFill>
                <a:latin typeface="Libre Baskerville Bold"/>
                <a:ea typeface="Libre Baskerville Bold"/>
                <a:cs typeface="Libre Baskerville Bold"/>
                <a:sym typeface="Libre Baskerville Bold"/>
              </a:rPr>
              <a:t>01</a:t>
            </a:r>
          </a:p>
        </p:txBody>
      </p:sp>
      <p:sp>
        <p:nvSpPr>
          <p:cNvPr id="20" name="TextBox 20"/>
          <p:cNvSpPr txBox="1"/>
          <p:nvPr/>
        </p:nvSpPr>
        <p:spPr>
          <a:xfrm>
            <a:off x="6821526" y="6414702"/>
            <a:ext cx="1023772" cy="487313"/>
          </a:xfrm>
          <a:prstGeom prst="rect">
            <a:avLst/>
          </a:prstGeom>
        </p:spPr>
        <p:txBody>
          <a:bodyPr lIns="0" tIns="0" rIns="0" bIns="0" rtlCol="0" anchor="t">
            <a:spAutoFit/>
          </a:bodyPr>
          <a:lstStyle/>
          <a:p>
            <a:pPr algn="ctr">
              <a:lnSpc>
                <a:spcPts val="3820"/>
              </a:lnSpc>
            </a:pPr>
            <a:r>
              <a:rPr lang="en-US" sz="3504" b="1">
                <a:solidFill>
                  <a:srgbClr val="1F2A44"/>
                </a:solidFill>
                <a:latin typeface="Libre Baskerville Bold"/>
                <a:ea typeface="Libre Baskerville Bold"/>
                <a:cs typeface="Libre Baskerville Bold"/>
                <a:sym typeface="Libre Baskerville Bold"/>
              </a:rPr>
              <a:t>02</a:t>
            </a:r>
          </a:p>
        </p:txBody>
      </p:sp>
      <p:sp>
        <p:nvSpPr>
          <p:cNvPr id="21" name="TextBox 21"/>
          <p:cNvSpPr txBox="1"/>
          <p:nvPr/>
        </p:nvSpPr>
        <p:spPr>
          <a:xfrm>
            <a:off x="12344003" y="6414702"/>
            <a:ext cx="1023772" cy="487313"/>
          </a:xfrm>
          <a:prstGeom prst="rect">
            <a:avLst/>
          </a:prstGeom>
        </p:spPr>
        <p:txBody>
          <a:bodyPr lIns="0" tIns="0" rIns="0" bIns="0" rtlCol="0" anchor="t">
            <a:spAutoFit/>
          </a:bodyPr>
          <a:lstStyle/>
          <a:p>
            <a:pPr algn="ctr">
              <a:lnSpc>
                <a:spcPts val="3820"/>
              </a:lnSpc>
            </a:pPr>
            <a:r>
              <a:rPr lang="en-US" sz="3504" b="1">
                <a:solidFill>
                  <a:srgbClr val="1F2A44"/>
                </a:solidFill>
                <a:latin typeface="Libre Baskerville Bold"/>
                <a:ea typeface="Libre Baskerville Bold"/>
                <a:cs typeface="Libre Baskerville Bold"/>
                <a:sym typeface="Libre Baskerville Bold"/>
              </a:rPr>
              <a:t>03</a:t>
            </a:r>
          </a:p>
        </p:txBody>
      </p:sp>
      <p:sp>
        <p:nvSpPr>
          <p:cNvPr id="22" name="TextBox 22"/>
          <p:cNvSpPr txBox="1"/>
          <p:nvPr/>
        </p:nvSpPr>
        <p:spPr>
          <a:xfrm>
            <a:off x="1499766" y="7115470"/>
            <a:ext cx="4261083" cy="2175666"/>
          </a:xfrm>
          <a:prstGeom prst="rect">
            <a:avLst/>
          </a:prstGeom>
        </p:spPr>
        <p:txBody>
          <a:bodyPr lIns="0" tIns="0" rIns="0" bIns="0" rtlCol="0" anchor="t">
            <a:spAutoFit/>
          </a:bodyPr>
          <a:lstStyle/>
          <a:p>
            <a:pPr>
              <a:lnSpc>
                <a:spcPts val="2783"/>
              </a:lnSpc>
              <a:spcBef>
                <a:spcPct val="0"/>
              </a:spcBef>
            </a:pPr>
            <a:r>
              <a:rPr lang="en-US" sz="1987" b="1" spc="-39">
                <a:solidFill>
                  <a:srgbClr val="4A5D73"/>
                </a:solidFill>
                <a:latin typeface="Source Sans 3 Semi-Bold"/>
                <a:ea typeface="Source Sans 3 Semi-Bold"/>
                <a:cs typeface="Source Sans 3 Semi-Bold"/>
                <a:sym typeface="Source Sans 3 Semi-Bold"/>
              </a:rPr>
              <a:t> Frontend</a:t>
            </a:r>
          </a:p>
          <a:p>
            <a:pPr marL="429158" lvl="1" indent="-214579">
              <a:lnSpc>
                <a:spcPts val="2783"/>
              </a:lnSpc>
              <a:spcBef>
                <a:spcPct val="0"/>
              </a:spcBef>
              <a:buFont typeface="Arial"/>
              <a:buChar char="•"/>
            </a:pPr>
            <a:r>
              <a:rPr lang="en-US" sz="1987" b="1" spc="-39">
                <a:solidFill>
                  <a:srgbClr val="4A5D73"/>
                </a:solidFill>
                <a:latin typeface="Source Sans 3 Semi-Bold"/>
                <a:ea typeface="Source Sans 3 Semi-Bold"/>
                <a:cs typeface="Source Sans 3 Semi-Bold"/>
                <a:sym typeface="Source Sans 3 Semi-Bold"/>
              </a:rPr>
              <a:t>HTML – Website structure</a:t>
            </a:r>
          </a:p>
          <a:p>
            <a:pPr marL="429158" lvl="1" indent="-214579">
              <a:lnSpc>
                <a:spcPts val="2783"/>
              </a:lnSpc>
              <a:spcBef>
                <a:spcPct val="0"/>
              </a:spcBef>
              <a:buFont typeface="Arial"/>
              <a:buChar char="•"/>
            </a:pPr>
            <a:r>
              <a:rPr lang="en-US" sz="1987" b="1" spc="-39">
                <a:solidFill>
                  <a:srgbClr val="4A5D73"/>
                </a:solidFill>
                <a:latin typeface="Source Sans 3 Semi-Bold"/>
                <a:ea typeface="Source Sans 3 Semi-Bold"/>
                <a:cs typeface="Source Sans 3 Semi-Bold"/>
                <a:sym typeface="Source Sans 3 Semi-Bold"/>
              </a:rPr>
              <a:t>CSS – Styling and layout</a:t>
            </a:r>
          </a:p>
          <a:p>
            <a:pPr marL="429158" lvl="1" indent="-214579">
              <a:lnSpc>
                <a:spcPts val="2783"/>
              </a:lnSpc>
              <a:spcBef>
                <a:spcPct val="0"/>
              </a:spcBef>
              <a:buFont typeface="Arial"/>
              <a:buChar char="•"/>
            </a:pPr>
            <a:r>
              <a:rPr lang="en-US" sz="1987" b="1" spc="-39">
                <a:solidFill>
                  <a:srgbClr val="4A5D73"/>
                </a:solidFill>
                <a:latin typeface="Source Sans 3 Semi-Bold"/>
                <a:ea typeface="Source Sans 3 Semi-Bold"/>
                <a:cs typeface="Source Sans 3 Semi-Bold"/>
                <a:sym typeface="Source Sans 3 Semi-Bold"/>
              </a:rPr>
              <a:t>Bootstrap – Responsive design</a:t>
            </a:r>
          </a:p>
          <a:p>
            <a:pPr marL="429158" lvl="1" indent="-214579">
              <a:lnSpc>
                <a:spcPts val="2783"/>
              </a:lnSpc>
              <a:spcBef>
                <a:spcPct val="0"/>
              </a:spcBef>
              <a:buFont typeface="Arial"/>
              <a:buChar char="•"/>
            </a:pPr>
            <a:r>
              <a:rPr lang="en-US" sz="1987" b="1" spc="-39">
                <a:solidFill>
                  <a:srgbClr val="4A5D73"/>
                </a:solidFill>
                <a:latin typeface="Source Sans 3 Semi-Bold"/>
                <a:ea typeface="Source Sans 3 Semi-Bold"/>
                <a:cs typeface="Source Sans 3 Semi-Bold"/>
                <a:sym typeface="Source Sans 3 Semi-Bold"/>
              </a:rPr>
              <a:t>JavaScript – Interactive functionality</a:t>
            </a:r>
          </a:p>
          <a:p>
            <a:pPr>
              <a:lnSpc>
                <a:spcPts val="2783"/>
              </a:lnSpc>
              <a:spcBef>
                <a:spcPct val="0"/>
              </a:spcBef>
            </a:pPr>
            <a:endParaRPr lang="en-US" sz="1987" b="1" spc="-39">
              <a:solidFill>
                <a:srgbClr val="4A5D73"/>
              </a:solidFill>
              <a:latin typeface="Source Sans 3 Semi-Bold"/>
              <a:ea typeface="Source Sans 3 Semi-Bold"/>
              <a:cs typeface="Source Sans 3 Semi-Bold"/>
              <a:sym typeface="Source Sans 3 Semi-Bold"/>
            </a:endParaRPr>
          </a:p>
        </p:txBody>
      </p:sp>
      <p:sp>
        <p:nvSpPr>
          <p:cNvPr id="23" name="TextBox 23"/>
          <p:cNvSpPr txBox="1"/>
          <p:nvPr/>
        </p:nvSpPr>
        <p:spPr>
          <a:xfrm>
            <a:off x="6821526" y="7359010"/>
            <a:ext cx="4261083" cy="1795363"/>
          </a:xfrm>
          <a:prstGeom prst="rect">
            <a:avLst/>
          </a:prstGeom>
        </p:spPr>
        <p:txBody>
          <a:bodyPr lIns="0" tIns="0" rIns="0" bIns="0" rtlCol="0" anchor="t">
            <a:spAutoFit/>
          </a:bodyPr>
          <a:lstStyle/>
          <a:p>
            <a:pPr>
              <a:lnSpc>
                <a:spcPts val="2783"/>
              </a:lnSpc>
              <a:spcBef>
                <a:spcPct val="0"/>
              </a:spcBef>
            </a:pPr>
            <a:r>
              <a:rPr lang="en-US" sz="1987" b="1" spc="-39">
                <a:solidFill>
                  <a:srgbClr val="4A5D73"/>
                </a:solidFill>
                <a:latin typeface="Source Sans 3 Semi-Bold"/>
                <a:ea typeface="Source Sans 3 Semi-Bold"/>
                <a:cs typeface="Source Sans 3 Semi-Bold"/>
                <a:sym typeface="Source Sans 3 Semi-Bold"/>
              </a:rPr>
              <a:t> Backend</a:t>
            </a:r>
          </a:p>
          <a:p>
            <a:pPr marL="429158" lvl="1" indent="-214579">
              <a:lnSpc>
                <a:spcPts val="2783"/>
              </a:lnSpc>
              <a:spcBef>
                <a:spcPct val="0"/>
              </a:spcBef>
              <a:buFont typeface="Arial"/>
              <a:buChar char="•"/>
            </a:pPr>
            <a:r>
              <a:rPr lang="en-US" sz="1987" b="1" spc="-39">
                <a:solidFill>
                  <a:srgbClr val="4A5D73"/>
                </a:solidFill>
                <a:latin typeface="Source Sans 3 Semi-Bold"/>
                <a:ea typeface="Source Sans 3 Semi-Bold"/>
                <a:cs typeface="Source Sans 3 Semi-Bold"/>
                <a:sym typeface="Source Sans 3 Semi-Bold"/>
              </a:rPr>
              <a:t>PHP – Server-side processing</a:t>
            </a:r>
          </a:p>
          <a:p>
            <a:pPr marL="429158" lvl="1" indent="-214579">
              <a:lnSpc>
                <a:spcPts val="2783"/>
              </a:lnSpc>
              <a:spcBef>
                <a:spcPct val="0"/>
              </a:spcBef>
              <a:buFont typeface="Arial"/>
              <a:buChar char="•"/>
            </a:pPr>
            <a:r>
              <a:rPr lang="en-US" sz="1987" b="1" spc="-39">
                <a:solidFill>
                  <a:srgbClr val="4A5D73"/>
                </a:solidFill>
                <a:latin typeface="Source Sans 3 Semi-Bold"/>
                <a:ea typeface="Source Sans 3 Semi-Bold"/>
                <a:cs typeface="Source Sans 3 Semi-Bold"/>
                <a:sym typeface="Source Sans 3 Semi-Bold"/>
              </a:rPr>
              <a:t>MySQL – Data storage and management</a:t>
            </a:r>
          </a:p>
          <a:p>
            <a:pPr>
              <a:lnSpc>
                <a:spcPts val="2783"/>
              </a:lnSpc>
              <a:spcBef>
                <a:spcPct val="0"/>
              </a:spcBef>
            </a:pPr>
            <a:endParaRPr lang="en-US" sz="1987" b="1" spc="-39">
              <a:solidFill>
                <a:srgbClr val="4A5D73"/>
              </a:solidFill>
              <a:latin typeface="Source Sans 3 Semi-Bold"/>
              <a:ea typeface="Source Sans 3 Semi-Bold"/>
              <a:cs typeface="Source Sans 3 Semi-Bold"/>
              <a:sym typeface="Source Sans 3 Semi-Bold"/>
            </a:endParaRPr>
          </a:p>
        </p:txBody>
      </p:sp>
      <p:sp>
        <p:nvSpPr>
          <p:cNvPr id="24" name="TextBox 24"/>
          <p:cNvSpPr txBox="1"/>
          <p:nvPr/>
        </p:nvSpPr>
        <p:spPr>
          <a:xfrm>
            <a:off x="12404305" y="7291680"/>
            <a:ext cx="4514467" cy="1813055"/>
          </a:xfrm>
          <a:prstGeom prst="rect">
            <a:avLst/>
          </a:prstGeom>
        </p:spPr>
        <p:txBody>
          <a:bodyPr lIns="0" tIns="0" rIns="0" bIns="0" rtlCol="0" anchor="t">
            <a:spAutoFit/>
          </a:bodyPr>
          <a:lstStyle/>
          <a:p>
            <a:pPr>
              <a:lnSpc>
                <a:spcPts val="2783"/>
              </a:lnSpc>
              <a:spcBef>
                <a:spcPct val="0"/>
              </a:spcBef>
            </a:pPr>
            <a:r>
              <a:rPr lang="en-US" sz="1987" b="1" spc="-39" dirty="0">
                <a:solidFill>
                  <a:srgbClr val="4A5D73"/>
                </a:solidFill>
                <a:latin typeface="Source Sans 3 Semi-Bold"/>
                <a:ea typeface="Source Sans 3 Semi-Bold"/>
                <a:cs typeface="Source Sans 3 Semi-Bold"/>
                <a:sym typeface="Source Sans 3 Semi-Bold"/>
              </a:rPr>
              <a:t>Development Environment</a:t>
            </a:r>
          </a:p>
          <a:p>
            <a:pPr marL="429158" lvl="1" indent="-214579">
              <a:lnSpc>
                <a:spcPts val="2783"/>
              </a:lnSpc>
              <a:spcBef>
                <a:spcPct val="0"/>
              </a:spcBef>
              <a:buFont typeface="Arial"/>
              <a:buChar char="•"/>
            </a:pPr>
            <a:r>
              <a:rPr lang="en-US" sz="1987" b="1" spc="-39" dirty="0" err="1">
                <a:solidFill>
                  <a:srgbClr val="4A5D73"/>
                </a:solidFill>
                <a:latin typeface="Source Sans 3 Semi-Bold"/>
                <a:ea typeface="Source Sans 3 Semi-Bold"/>
                <a:cs typeface="Source Sans 3 Semi-Bold"/>
                <a:sym typeface="Source Sans 3 Semi-Bold"/>
              </a:rPr>
              <a:t>WampServer</a:t>
            </a:r>
            <a:r>
              <a:rPr lang="en-US" sz="1987" b="1" spc="-39" dirty="0">
                <a:solidFill>
                  <a:srgbClr val="4A5D73"/>
                </a:solidFill>
                <a:latin typeface="Source Sans 3 Semi-Bold"/>
                <a:ea typeface="Source Sans 3 Semi-Bold"/>
                <a:cs typeface="Source Sans 3 Semi-Bold"/>
                <a:sym typeface="Source Sans 3 Semi-Bold"/>
              </a:rPr>
              <a:t> – Local web server</a:t>
            </a:r>
          </a:p>
          <a:p>
            <a:pPr marL="429158" lvl="1" indent="-214579">
              <a:lnSpc>
                <a:spcPts val="2783"/>
              </a:lnSpc>
              <a:spcBef>
                <a:spcPct val="0"/>
              </a:spcBef>
              <a:buFont typeface="Arial"/>
              <a:buChar char="•"/>
            </a:pPr>
            <a:r>
              <a:rPr lang="en-US" sz="1987" b="1" spc="-39" dirty="0" err="1">
                <a:solidFill>
                  <a:srgbClr val="4A5D73"/>
                </a:solidFill>
                <a:latin typeface="Source Sans 3 Semi-Bold"/>
                <a:ea typeface="Source Sans 3 Semi-Bold"/>
                <a:cs typeface="Source Sans 3 Semi-Bold"/>
                <a:sym typeface="Source Sans 3 Semi-Bold"/>
              </a:rPr>
              <a:t>phpMyAdmin</a:t>
            </a:r>
            <a:r>
              <a:rPr lang="en-US" sz="1987" b="1" spc="-39" dirty="0">
                <a:solidFill>
                  <a:srgbClr val="4A5D73"/>
                </a:solidFill>
                <a:latin typeface="Source Sans 3 Semi-Bold"/>
                <a:ea typeface="Source Sans 3 Semi-Bold"/>
                <a:cs typeface="Source Sans 3 Semi-Bold"/>
                <a:sym typeface="Source Sans 3 Semi-Bold"/>
              </a:rPr>
              <a:t> – Database management</a:t>
            </a:r>
          </a:p>
          <a:p>
            <a:pPr marL="429158" lvl="1" indent="-214579">
              <a:lnSpc>
                <a:spcPts val="2783"/>
              </a:lnSpc>
              <a:spcBef>
                <a:spcPct val="0"/>
              </a:spcBef>
              <a:buFont typeface="Arial"/>
              <a:buChar char="•"/>
            </a:pPr>
            <a:r>
              <a:rPr lang="en-US" sz="1987" b="1" spc="-39" dirty="0" smtClean="0">
                <a:solidFill>
                  <a:srgbClr val="4A5D73"/>
                </a:solidFill>
                <a:latin typeface="Source Sans 3 Semi-Bold"/>
                <a:ea typeface="Source Sans 3 Semi-Bold"/>
                <a:cs typeface="Source Sans 3 Semi-Bold"/>
                <a:sym typeface="Source Sans 3 Semi-Bold"/>
              </a:rPr>
              <a:t>Visual SC</a:t>
            </a:r>
            <a:r>
              <a:rPr lang="en-US" sz="1987" b="1" spc="-39" dirty="0" smtClean="0">
                <a:solidFill>
                  <a:srgbClr val="4A5D73"/>
                </a:solidFill>
                <a:latin typeface="Source Sans 3 Semi-Bold"/>
                <a:ea typeface="Source Sans 3 Semi-Bold"/>
                <a:cs typeface="Source Sans 3 Semi-Bold"/>
                <a:sym typeface="Source Sans 3 Semi-Bold"/>
              </a:rPr>
              <a:t> </a:t>
            </a:r>
            <a:r>
              <a:rPr lang="en-US" sz="1987" b="1" spc="-39" dirty="0">
                <a:solidFill>
                  <a:srgbClr val="4A5D73"/>
                </a:solidFill>
                <a:latin typeface="Source Sans 3 Semi-Bold"/>
                <a:ea typeface="Source Sans 3 Semi-Bold"/>
                <a:cs typeface="Source Sans 3 Semi-Bold"/>
                <a:sym typeface="Source Sans 3 Semi-Bold"/>
              </a:rPr>
              <a:t>– Code development</a:t>
            </a:r>
          </a:p>
          <a:p>
            <a:pPr>
              <a:lnSpc>
                <a:spcPts val="2783"/>
              </a:lnSpc>
              <a:spcBef>
                <a:spcPct val="0"/>
              </a:spcBef>
            </a:pPr>
            <a:endParaRPr lang="en-US" sz="1987" b="1" spc="-39" dirty="0">
              <a:solidFill>
                <a:srgbClr val="4A5D73"/>
              </a:solidFill>
              <a:latin typeface="Source Sans 3 Semi-Bold"/>
              <a:ea typeface="Source Sans 3 Semi-Bold"/>
              <a:cs typeface="Source Sans 3 Semi-Bold"/>
              <a:sym typeface="Source Sans 3 Semi-Bol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1467697" y="2241551"/>
            <a:ext cx="5791603" cy="7016751"/>
            <a:chOff x="0" y="0"/>
            <a:chExt cx="897271" cy="1087078"/>
          </a:xfrm>
        </p:grpSpPr>
        <p:sp>
          <p:nvSpPr>
            <p:cNvPr id="6" name="Freeform 6"/>
            <p:cNvSpPr/>
            <p:nvPr/>
          </p:nvSpPr>
          <p:spPr>
            <a:xfrm>
              <a:off x="0" y="0"/>
              <a:ext cx="897271" cy="1087078"/>
            </a:xfrm>
            <a:custGeom>
              <a:avLst/>
              <a:gdLst/>
              <a:ahLst/>
              <a:cxnLst/>
              <a:rect l="l" t="t" r="r" b="b"/>
              <a:pathLst>
                <a:path w="897271" h="1087078">
                  <a:moveTo>
                    <a:pt x="66837" y="0"/>
                  </a:moveTo>
                  <a:lnTo>
                    <a:pt x="830433" y="0"/>
                  </a:lnTo>
                  <a:cubicBezTo>
                    <a:pt x="848160" y="0"/>
                    <a:pt x="865160" y="7042"/>
                    <a:pt x="877694" y="19576"/>
                  </a:cubicBezTo>
                  <a:cubicBezTo>
                    <a:pt x="890229" y="32111"/>
                    <a:pt x="897271" y="49111"/>
                    <a:pt x="897271" y="66837"/>
                  </a:cubicBezTo>
                  <a:lnTo>
                    <a:pt x="897271" y="1020241"/>
                  </a:lnTo>
                  <a:cubicBezTo>
                    <a:pt x="897271" y="1037967"/>
                    <a:pt x="890229" y="1054967"/>
                    <a:pt x="877694" y="1067502"/>
                  </a:cubicBezTo>
                  <a:cubicBezTo>
                    <a:pt x="865160" y="1080036"/>
                    <a:pt x="848160" y="1087078"/>
                    <a:pt x="830433" y="1087078"/>
                  </a:cubicBezTo>
                  <a:lnTo>
                    <a:pt x="66837" y="1087078"/>
                  </a:lnTo>
                  <a:cubicBezTo>
                    <a:pt x="29924" y="1087078"/>
                    <a:pt x="0" y="1057154"/>
                    <a:pt x="0" y="1020241"/>
                  </a:cubicBezTo>
                  <a:lnTo>
                    <a:pt x="0" y="66837"/>
                  </a:lnTo>
                  <a:cubicBezTo>
                    <a:pt x="0" y="29924"/>
                    <a:pt x="29924" y="0"/>
                    <a:pt x="66837" y="0"/>
                  </a:cubicBezTo>
                  <a:close/>
                </a:path>
              </a:pathLst>
            </a:custGeom>
            <a:blipFill>
              <a:blip r:embed="rId2"/>
              <a:stretch>
                <a:fillRect t="-121" b="-121"/>
              </a:stretch>
            </a:blipFill>
          </p:spPr>
        </p:sp>
      </p:grpSp>
      <p:sp>
        <p:nvSpPr>
          <p:cNvPr id="7" name="TextBox 7"/>
          <p:cNvSpPr txBox="1"/>
          <p:nvPr/>
        </p:nvSpPr>
        <p:spPr>
          <a:xfrm>
            <a:off x="1355015" y="1182496"/>
            <a:ext cx="2823587" cy="320601"/>
          </a:xfrm>
          <a:prstGeom prst="rect">
            <a:avLst/>
          </a:prstGeom>
        </p:spPr>
        <p:txBody>
          <a:bodyPr lIns="0" tIns="0" rIns="0" bIns="0" rtlCol="0" anchor="t">
            <a:spAutoFit/>
          </a:bodyPr>
          <a:lstStyle/>
          <a:p>
            <a:pPr>
              <a:lnSpc>
                <a:spcPts val="2471"/>
              </a:lnSpc>
              <a:spcBef>
                <a:spcPct val="0"/>
              </a:spcBef>
            </a:pPr>
            <a:r>
              <a:rPr lang="en-US" sz="1765" b="1" spc="-35">
                <a:solidFill>
                  <a:srgbClr val="4A5D73"/>
                </a:solidFill>
                <a:latin typeface="Source Sans 3 Semi-Bold"/>
                <a:ea typeface="Source Sans 3 Semi-Bold"/>
                <a:cs typeface="Source Sans 3 Semi-Bold"/>
                <a:sym typeface="Source Sans 3 Semi-Bold"/>
              </a:rPr>
              <a:t>AlbaHeritage</a:t>
            </a:r>
          </a:p>
        </p:txBody>
      </p:sp>
      <p:sp>
        <p:nvSpPr>
          <p:cNvPr id="8" name="TextBox 8"/>
          <p:cNvSpPr txBox="1"/>
          <p:nvPr/>
        </p:nvSpPr>
        <p:spPr>
          <a:xfrm>
            <a:off x="7884608" y="1187436"/>
            <a:ext cx="2823587" cy="320601"/>
          </a:xfrm>
          <a:prstGeom prst="rect">
            <a:avLst/>
          </a:prstGeom>
        </p:spPr>
        <p:txBody>
          <a:bodyPr lIns="0" tIns="0" rIns="0" bIns="0" rtlCol="0" anchor="t">
            <a:spAutoFit/>
          </a:bodyPr>
          <a:lstStyle/>
          <a:p>
            <a:pPr algn="ctr">
              <a:lnSpc>
                <a:spcPts val="2471"/>
              </a:lnSpc>
              <a:spcBef>
                <a:spcPct val="0"/>
              </a:spcBef>
            </a:pPr>
            <a:r>
              <a:rPr lang="en-US" sz="1765" b="1" spc="-35">
                <a:solidFill>
                  <a:srgbClr val="4A5D73"/>
                </a:solidFill>
                <a:latin typeface="Source Sans 3 Semi-Bold"/>
                <a:ea typeface="Source Sans 3 Semi-Bold"/>
                <a:cs typeface="Source Sans 3 Semi-Bold"/>
                <a:sym typeface="Source Sans 3 Semi-Bold"/>
              </a:rPr>
              <a:t>2026</a:t>
            </a:r>
          </a:p>
        </p:txBody>
      </p:sp>
      <p:sp>
        <p:nvSpPr>
          <p:cNvPr id="9" name="TextBox 9"/>
          <p:cNvSpPr txBox="1"/>
          <p:nvPr/>
        </p:nvSpPr>
        <p:spPr>
          <a:xfrm>
            <a:off x="13008290" y="1187436"/>
            <a:ext cx="3930367" cy="320601"/>
          </a:xfrm>
          <a:prstGeom prst="rect">
            <a:avLst/>
          </a:prstGeom>
        </p:spPr>
        <p:txBody>
          <a:bodyPr lIns="0" tIns="0" rIns="0" bIns="0" rtlCol="0" anchor="t">
            <a:spAutoFit/>
          </a:bodyPr>
          <a:lstStyle/>
          <a:p>
            <a:pPr algn="r">
              <a:lnSpc>
                <a:spcPts val="2471"/>
              </a:lnSpc>
              <a:spcBef>
                <a:spcPct val="0"/>
              </a:spcBef>
            </a:pPr>
            <a:r>
              <a:rPr lang="en-US" sz="1765" b="1" spc="-35">
                <a:solidFill>
                  <a:srgbClr val="4A5D73"/>
                </a:solidFill>
                <a:latin typeface="Source Sans 3 Semi-Bold"/>
                <a:ea typeface="Source Sans 3 Semi-Bold"/>
                <a:cs typeface="Source Sans 3 Semi-Bold"/>
                <a:sym typeface="Source Sans 3 Semi-Bold"/>
              </a:rPr>
              <a:t>Presented by Emriona  Bushaj</a:t>
            </a:r>
          </a:p>
        </p:txBody>
      </p:sp>
      <p:sp>
        <p:nvSpPr>
          <p:cNvPr id="10" name="TextBox 10"/>
          <p:cNvSpPr txBox="1"/>
          <p:nvPr/>
        </p:nvSpPr>
        <p:spPr>
          <a:xfrm>
            <a:off x="1028701" y="2759401"/>
            <a:ext cx="7962900" cy="2625804"/>
          </a:xfrm>
          <a:prstGeom prst="rect">
            <a:avLst/>
          </a:prstGeom>
        </p:spPr>
        <p:txBody>
          <a:bodyPr lIns="0" tIns="0" rIns="0" bIns="0" rtlCol="0" anchor="t">
            <a:spAutoFit/>
          </a:bodyPr>
          <a:lstStyle/>
          <a:p>
            <a:pPr>
              <a:lnSpc>
                <a:spcPts val="10218"/>
              </a:lnSpc>
            </a:pPr>
            <a:r>
              <a:rPr lang="en-US" sz="9374" b="1">
                <a:solidFill>
                  <a:srgbClr val="1F2A44"/>
                </a:solidFill>
                <a:latin typeface="Libre Baskerville Bold"/>
                <a:ea typeface="Libre Baskerville Bold"/>
                <a:cs typeface="Libre Baskerville Bold"/>
                <a:sym typeface="Libre Baskerville Bold"/>
              </a:rPr>
              <a:t>System Architecture</a:t>
            </a:r>
          </a:p>
        </p:txBody>
      </p:sp>
      <p:sp>
        <p:nvSpPr>
          <p:cNvPr id="11" name="TextBox 11"/>
          <p:cNvSpPr txBox="1"/>
          <p:nvPr/>
        </p:nvSpPr>
        <p:spPr>
          <a:xfrm>
            <a:off x="1441865" y="5536324"/>
            <a:ext cx="7854537" cy="3783087"/>
          </a:xfrm>
          <a:prstGeom prst="rect">
            <a:avLst/>
          </a:prstGeom>
        </p:spPr>
        <p:txBody>
          <a:bodyPr lIns="0" tIns="0" rIns="0" bIns="0" rtlCol="0" anchor="t">
            <a:spAutoFit/>
          </a:bodyPr>
          <a:lstStyle/>
          <a:p>
            <a:pPr>
              <a:lnSpc>
                <a:spcPts val="3031"/>
              </a:lnSpc>
              <a:spcBef>
                <a:spcPct val="0"/>
              </a:spcBef>
            </a:pPr>
            <a:r>
              <a:rPr lang="en-US" sz="2165" b="1" spc="-43" dirty="0">
                <a:solidFill>
                  <a:srgbClr val="4A5D73"/>
                </a:solidFill>
                <a:latin typeface="Source Sans 3 Semi-Bold"/>
                <a:ea typeface="Source Sans 3 Semi-Bold"/>
                <a:cs typeface="Source Sans 3 Semi-Bold"/>
                <a:sym typeface="Source Sans 3 Semi-Bold"/>
              </a:rPr>
              <a:t>The </a:t>
            </a:r>
            <a:r>
              <a:rPr lang="en-US" sz="2165" b="1" spc="-43" dirty="0" err="1">
                <a:solidFill>
                  <a:srgbClr val="4A5D73"/>
                </a:solidFill>
                <a:latin typeface="Source Sans 3 Semi-Bold"/>
                <a:ea typeface="Source Sans 3 Semi-Bold"/>
                <a:cs typeface="Source Sans 3 Semi-Bold"/>
                <a:sym typeface="Source Sans 3 Semi-Bold"/>
              </a:rPr>
              <a:t>AlbaHeritage</a:t>
            </a:r>
            <a:r>
              <a:rPr lang="en-US" sz="2165" b="1" spc="-43" dirty="0">
                <a:solidFill>
                  <a:srgbClr val="4A5D73"/>
                </a:solidFill>
                <a:latin typeface="Source Sans 3 Semi-Bold"/>
                <a:ea typeface="Source Sans 3 Semi-Bold"/>
                <a:cs typeface="Source Sans 3 Semi-Bold"/>
                <a:sym typeface="Source Sans 3 Semi-Bold"/>
              </a:rPr>
              <a:t> platform follows a three-tier architecture consisting of:</a:t>
            </a:r>
          </a:p>
          <a:p>
            <a:pPr marL="467483" lvl="1" indent="-233742">
              <a:lnSpc>
                <a:spcPts val="3031"/>
              </a:lnSpc>
              <a:spcBef>
                <a:spcPct val="0"/>
              </a:spcBef>
              <a:buFont typeface="Arial"/>
              <a:buChar char="•"/>
            </a:pPr>
            <a:r>
              <a:rPr lang="en-US" sz="2165" b="1" spc="-43" dirty="0">
                <a:solidFill>
                  <a:srgbClr val="4A5D73"/>
                </a:solidFill>
                <a:latin typeface="Source Sans 3 Semi-Bold"/>
                <a:ea typeface="Source Sans 3 Semi-Bold"/>
                <a:cs typeface="Source Sans 3 Semi-Bold"/>
                <a:sym typeface="Source Sans 3 Semi-Bold"/>
              </a:rPr>
              <a:t>Presentation Layer – HTML, CSS, Bootstrap and JavaScript provide the user interface.</a:t>
            </a:r>
          </a:p>
          <a:p>
            <a:pPr marL="467483" lvl="1" indent="-233742">
              <a:lnSpc>
                <a:spcPts val="3031"/>
              </a:lnSpc>
              <a:spcBef>
                <a:spcPct val="0"/>
              </a:spcBef>
              <a:buFont typeface="Arial"/>
              <a:buChar char="•"/>
            </a:pPr>
            <a:r>
              <a:rPr lang="en-US" sz="2165" b="1" spc="-43" dirty="0">
                <a:solidFill>
                  <a:srgbClr val="4A5D73"/>
                </a:solidFill>
                <a:latin typeface="Source Sans 3 Semi-Bold"/>
                <a:ea typeface="Source Sans 3 Semi-Bold"/>
                <a:cs typeface="Source Sans 3 Semi-Bold"/>
                <a:sym typeface="Source Sans 3 Semi-Bold"/>
              </a:rPr>
              <a:t>Application Layer – PHP processes requests, authentication and business logic.</a:t>
            </a:r>
          </a:p>
          <a:p>
            <a:pPr marL="467483" lvl="1" indent="-233742">
              <a:lnSpc>
                <a:spcPts val="3031"/>
              </a:lnSpc>
              <a:spcBef>
                <a:spcPct val="0"/>
              </a:spcBef>
              <a:buFont typeface="Arial"/>
              <a:buChar char="•"/>
            </a:pPr>
            <a:r>
              <a:rPr lang="en-US" sz="2165" b="1" spc="-43" dirty="0">
                <a:solidFill>
                  <a:srgbClr val="4A5D73"/>
                </a:solidFill>
                <a:latin typeface="Source Sans 3 Semi-Bold"/>
                <a:ea typeface="Source Sans 3 Semi-Bold"/>
                <a:cs typeface="Source Sans 3 Semi-Bold"/>
                <a:sym typeface="Source Sans 3 Semi-Bold"/>
              </a:rPr>
              <a:t>Data Layer – MySQL stores heritage sites, images, users and administrator data.</a:t>
            </a:r>
          </a:p>
          <a:p>
            <a:pPr>
              <a:lnSpc>
                <a:spcPts val="3031"/>
              </a:lnSpc>
              <a:spcBef>
                <a:spcPct val="0"/>
              </a:spcBef>
            </a:pPr>
            <a:endParaRPr lang="en-US" sz="2165" b="1" spc="-43" dirty="0">
              <a:solidFill>
                <a:srgbClr val="4A5D73"/>
              </a:solidFill>
              <a:latin typeface="Source Sans 3 Semi-Bold"/>
              <a:ea typeface="Source Sans 3 Semi-Bold"/>
              <a:cs typeface="Source Sans 3 Semi-Bold"/>
              <a:sym typeface="Source Sans 3 Semi-Bold"/>
            </a:endParaRPr>
          </a:p>
          <a:p>
            <a:pPr>
              <a:lnSpc>
                <a:spcPts val="2471"/>
              </a:lnSpc>
              <a:spcBef>
                <a:spcPct val="0"/>
              </a:spcBef>
            </a:pPr>
            <a:r>
              <a:rPr lang="en-US" sz="1765" b="1" spc="-35" dirty="0">
                <a:solidFill>
                  <a:srgbClr val="4A5D73"/>
                </a:solidFill>
                <a:latin typeface="Source Sans 3 Semi-Bold"/>
                <a:ea typeface="Source Sans 3 Semi-Bold"/>
                <a:cs typeface="Source Sans 3 Semi-Bold"/>
                <a:sym typeface="Source Sans 3 Semi-Bold"/>
              </a:rPr>
              <a:t>.</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9404766" y="5873122"/>
            <a:ext cx="7140359" cy="3385179"/>
            <a:chOff x="0" y="0"/>
            <a:chExt cx="1880588" cy="891569"/>
          </a:xfrm>
        </p:grpSpPr>
        <p:sp>
          <p:nvSpPr>
            <p:cNvPr id="6" name="Freeform 6"/>
            <p:cNvSpPr/>
            <p:nvPr/>
          </p:nvSpPr>
          <p:spPr>
            <a:xfrm>
              <a:off x="0" y="0"/>
              <a:ext cx="1880589" cy="891570"/>
            </a:xfrm>
            <a:custGeom>
              <a:avLst/>
              <a:gdLst/>
              <a:ahLst/>
              <a:cxnLst/>
              <a:rect l="l" t="t" r="r" b="b"/>
              <a:pathLst>
                <a:path w="1880589" h="891570">
                  <a:moveTo>
                    <a:pt x="55297" y="0"/>
                  </a:moveTo>
                  <a:lnTo>
                    <a:pt x="1825292" y="0"/>
                  </a:lnTo>
                  <a:cubicBezTo>
                    <a:pt x="1855831" y="0"/>
                    <a:pt x="1880589" y="24757"/>
                    <a:pt x="1880589" y="55297"/>
                  </a:cubicBezTo>
                  <a:lnTo>
                    <a:pt x="1880589" y="836273"/>
                  </a:lnTo>
                  <a:cubicBezTo>
                    <a:pt x="1880589" y="866812"/>
                    <a:pt x="1855831" y="891570"/>
                    <a:pt x="1825292" y="891570"/>
                  </a:cubicBezTo>
                  <a:lnTo>
                    <a:pt x="55297" y="891570"/>
                  </a:lnTo>
                  <a:cubicBezTo>
                    <a:pt x="24757" y="891570"/>
                    <a:pt x="0" y="866812"/>
                    <a:pt x="0" y="836273"/>
                  </a:cubicBezTo>
                  <a:lnTo>
                    <a:pt x="0" y="55297"/>
                  </a:lnTo>
                  <a:cubicBezTo>
                    <a:pt x="0" y="24757"/>
                    <a:pt x="24757" y="0"/>
                    <a:pt x="55297" y="0"/>
                  </a:cubicBezTo>
                  <a:close/>
                </a:path>
              </a:pathLst>
            </a:custGeom>
            <a:ln w="38100" cap="rnd">
              <a:solidFill>
                <a:srgbClr val="E5E7EB"/>
              </a:solidFill>
              <a:prstDash val="solid"/>
              <a:round/>
            </a:ln>
          </p:spPr>
        </p:sp>
        <p:sp>
          <p:nvSpPr>
            <p:cNvPr id="7" name="TextBox 7"/>
            <p:cNvSpPr txBox="1"/>
            <p:nvPr/>
          </p:nvSpPr>
          <p:spPr>
            <a:xfrm>
              <a:off x="0" y="-38100"/>
              <a:ext cx="1880588" cy="929669"/>
            </a:xfrm>
            <a:prstGeom prst="rect">
              <a:avLst/>
            </a:prstGeom>
          </p:spPr>
          <p:txBody>
            <a:bodyPr lIns="50800" tIns="50800" rIns="50800" bIns="50800" rtlCol="0" anchor="ctr"/>
            <a:lstStyle/>
            <a:p>
              <a:pPr algn="ctr">
                <a:lnSpc>
                  <a:spcPts val="2659"/>
                </a:lnSpc>
                <a:spcBef>
                  <a:spcPct val="0"/>
                </a:spcBef>
              </a:pPr>
              <a:endParaRPr/>
            </a:p>
          </p:txBody>
        </p:sp>
      </p:grpSp>
      <p:sp>
        <p:nvSpPr>
          <p:cNvPr id="10" name="TextBox 10"/>
          <p:cNvSpPr txBox="1"/>
          <p:nvPr/>
        </p:nvSpPr>
        <p:spPr>
          <a:xfrm>
            <a:off x="1355015" y="1182496"/>
            <a:ext cx="2823587" cy="218008"/>
          </a:xfrm>
          <a:prstGeom prst="rect">
            <a:avLst/>
          </a:prstGeom>
        </p:spPr>
        <p:txBody>
          <a:bodyPr lIns="0" tIns="0" rIns="0" bIns="0" rtlCol="0" anchor="t">
            <a:spAutoFit/>
          </a:bodyPr>
          <a:lstStyle/>
          <a:p>
            <a:pP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AlbaHeritage</a:t>
            </a:r>
          </a:p>
        </p:txBody>
      </p:sp>
      <p:sp>
        <p:nvSpPr>
          <p:cNvPr id="11" name="TextBox 11"/>
          <p:cNvSpPr txBox="1"/>
          <p:nvPr/>
        </p:nvSpPr>
        <p:spPr>
          <a:xfrm>
            <a:off x="7732207" y="1153922"/>
            <a:ext cx="2823587" cy="448841"/>
          </a:xfrm>
          <a:prstGeom prst="rect">
            <a:avLst/>
          </a:prstGeom>
        </p:spPr>
        <p:txBody>
          <a:bodyPr lIns="0" tIns="0" rIns="0" bIns="0" rtlCol="0" anchor="t">
            <a:spAutoFit/>
          </a:bodyPr>
          <a:lstStyle/>
          <a:p>
            <a:pPr algn="ctr">
              <a:lnSpc>
                <a:spcPts val="3497"/>
              </a:lnSpc>
              <a:spcBef>
                <a:spcPct val="0"/>
              </a:spcBef>
            </a:pPr>
            <a:r>
              <a:rPr lang="en-US" sz="2499" b="1" spc="-49">
                <a:solidFill>
                  <a:srgbClr val="4A5D73"/>
                </a:solidFill>
                <a:latin typeface="Source Sans 3 Semi-Bold"/>
                <a:ea typeface="Source Sans 3 Semi-Bold"/>
                <a:cs typeface="Source Sans 3 Semi-Bold"/>
                <a:sym typeface="Source Sans 3 Semi-Bold"/>
              </a:rPr>
              <a:t>2026</a:t>
            </a:r>
          </a:p>
        </p:txBody>
      </p:sp>
      <p:sp>
        <p:nvSpPr>
          <p:cNvPr id="12" name="TextBox 12"/>
          <p:cNvSpPr txBox="1"/>
          <p:nvPr/>
        </p:nvSpPr>
        <p:spPr>
          <a:xfrm>
            <a:off x="12855890" y="1182496"/>
            <a:ext cx="3930367" cy="218008"/>
          </a:xfrm>
          <a:prstGeom prst="rect">
            <a:avLst/>
          </a:prstGeom>
        </p:spPr>
        <p:txBody>
          <a:bodyPr lIns="0" tIns="0" rIns="0" bIns="0" rtlCol="0" anchor="t">
            <a:spAutoFit/>
          </a:bodyPr>
          <a:lstStyle/>
          <a:p>
            <a:pPr algn="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Presented by Emriona Bushaj</a:t>
            </a:r>
          </a:p>
        </p:txBody>
      </p:sp>
      <p:sp>
        <p:nvSpPr>
          <p:cNvPr id="13" name="TextBox 13"/>
          <p:cNvSpPr txBox="1"/>
          <p:nvPr/>
        </p:nvSpPr>
        <p:spPr>
          <a:xfrm>
            <a:off x="1181101" y="2674995"/>
            <a:ext cx="7962900" cy="2200674"/>
          </a:xfrm>
          <a:prstGeom prst="rect">
            <a:avLst/>
          </a:prstGeom>
        </p:spPr>
        <p:txBody>
          <a:bodyPr lIns="0" tIns="0" rIns="0" bIns="0" rtlCol="0" anchor="t">
            <a:spAutoFit/>
          </a:bodyPr>
          <a:lstStyle/>
          <a:p>
            <a:pPr>
              <a:lnSpc>
                <a:spcPts val="8582"/>
              </a:lnSpc>
            </a:pPr>
            <a:r>
              <a:rPr lang="en-US" sz="7874" b="1">
                <a:solidFill>
                  <a:srgbClr val="1F2A44"/>
                </a:solidFill>
                <a:latin typeface="Libre Baskerville Bold"/>
                <a:ea typeface="Libre Baskerville Bold"/>
                <a:cs typeface="Libre Baskerville Bold"/>
                <a:sym typeface="Libre Baskerville Bold"/>
              </a:rPr>
              <a:t>Functionalities Implemented</a:t>
            </a:r>
          </a:p>
        </p:txBody>
      </p:sp>
      <p:sp>
        <p:nvSpPr>
          <p:cNvPr id="14" name="TextBox 14"/>
          <p:cNvSpPr txBox="1"/>
          <p:nvPr/>
        </p:nvSpPr>
        <p:spPr>
          <a:xfrm>
            <a:off x="9404766" y="2541645"/>
            <a:ext cx="7854537" cy="1641475"/>
          </a:xfrm>
          <a:prstGeom prst="rect">
            <a:avLst/>
          </a:prstGeom>
        </p:spPr>
        <p:txBody>
          <a:bodyPr lIns="0" tIns="0" rIns="0" bIns="0" rtlCol="0" anchor="t">
            <a:spAutoFit/>
          </a:bodyPr>
          <a:lstStyle/>
          <a:p>
            <a:pPr>
              <a:lnSpc>
                <a:spcPts val="3218"/>
              </a:lnSpc>
              <a:spcBef>
                <a:spcPct val="0"/>
              </a:spcBef>
            </a:pPr>
            <a:r>
              <a:rPr lang="en-US" sz="2299" b="1" spc="-45" dirty="0">
                <a:solidFill>
                  <a:srgbClr val="4A5D73"/>
                </a:solidFill>
                <a:latin typeface="Source Sans 3 Semi-Bold"/>
                <a:ea typeface="Source Sans 3 Semi-Bold"/>
                <a:cs typeface="Source Sans 3 Semi-Bold"/>
                <a:sym typeface="Source Sans 3 Semi-Bold"/>
              </a:rPr>
              <a:t>The current prototype includes a fully functional public website and an administrator dashboard. Core features have been implemented using HTML, CSS, Bootstrap, JavaScript, PHP and MySQL</a:t>
            </a:r>
            <a:r>
              <a:rPr lang="en-US" sz="2299" b="1" spc="-45" dirty="0" smtClean="0">
                <a:solidFill>
                  <a:srgbClr val="4A5D73"/>
                </a:solidFill>
                <a:latin typeface="Source Sans 3 Semi-Bold"/>
                <a:ea typeface="Source Sans 3 Semi-Bold"/>
                <a:cs typeface="Source Sans 3 Semi-Bold"/>
                <a:sym typeface="Source Sans 3 Semi-Bold"/>
              </a:rPr>
              <a:t>. (Still working on it)</a:t>
            </a:r>
            <a:endParaRPr lang="en-US" sz="2299" b="1" spc="-45" dirty="0">
              <a:solidFill>
                <a:srgbClr val="4A5D73"/>
              </a:solidFill>
              <a:latin typeface="Source Sans 3 Semi-Bold"/>
              <a:ea typeface="Source Sans 3 Semi-Bold"/>
              <a:cs typeface="Source Sans 3 Semi-Bold"/>
              <a:sym typeface="Source Sans 3 Semi-Bold"/>
            </a:endParaRPr>
          </a:p>
        </p:txBody>
      </p:sp>
      <p:sp>
        <p:nvSpPr>
          <p:cNvPr id="15" name="TextBox 15"/>
          <p:cNvSpPr txBox="1"/>
          <p:nvPr/>
        </p:nvSpPr>
        <p:spPr>
          <a:xfrm>
            <a:off x="9916144" y="6045777"/>
            <a:ext cx="5744660" cy="3231654"/>
          </a:xfrm>
          <a:prstGeom prst="rect">
            <a:avLst/>
          </a:prstGeom>
        </p:spPr>
        <p:txBody>
          <a:bodyPr lIns="0" tIns="0" rIns="0" bIns="0" rtlCol="0" anchor="t">
            <a:spAutoFit/>
          </a:bodyPr>
          <a:lstStyle/>
          <a:p>
            <a:pPr>
              <a:lnSpc>
                <a:spcPts val="2072"/>
              </a:lnSpc>
            </a:pPr>
            <a:r>
              <a:rPr lang="en-US" sz="1480" b="1" spc="-29" dirty="0">
                <a:solidFill>
                  <a:srgbClr val="4A5D73"/>
                </a:solidFill>
                <a:latin typeface="Source Sans 3 Semi-Bold"/>
                <a:ea typeface="Source Sans 3 Semi-Bold"/>
                <a:cs typeface="Source Sans 3 Semi-Bold"/>
                <a:sym typeface="Source Sans 3 Semi-Bold"/>
              </a:rPr>
              <a:t>🌐 Public Website</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Homepage with navigation</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Heritage Sites page</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Search functionality</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Responsive design</a:t>
            </a:r>
          </a:p>
          <a:p>
            <a:pPr>
              <a:lnSpc>
                <a:spcPts val="2072"/>
              </a:lnSpc>
            </a:pPr>
            <a:r>
              <a:rPr lang="en-US" sz="1480" b="1" spc="-29" dirty="0">
                <a:solidFill>
                  <a:srgbClr val="4A5D73"/>
                </a:solidFill>
                <a:latin typeface="Source Sans 3 Semi-Bold"/>
                <a:ea typeface="Source Sans 3 Semi-Bold"/>
                <a:cs typeface="Source Sans 3 Semi-Bold"/>
                <a:sym typeface="Source Sans 3 Semi-Bold"/>
              </a:rPr>
              <a:t>🔐 Admin </a:t>
            </a:r>
            <a:r>
              <a:rPr lang="en-US" sz="1480" b="1" spc="-29" dirty="0" smtClean="0">
                <a:solidFill>
                  <a:srgbClr val="4A5D73"/>
                </a:solidFill>
                <a:latin typeface="Source Sans 3 Semi-Bold"/>
                <a:ea typeface="Source Sans 3 Semi-Bold"/>
                <a:cs typeface="Source Sans 3 Semi-Bold"/>
                <a:sym typeface="Source Sans 3 Semi-Bold"/>
              </a:rPr>
              <a:t>Dashboard (ongoing)</a:t>
            </a:r>
            <a:endParaRPr lang="en-US" sz="1480" b="1" spc="-29" dirty="0">
              <a:solidFill>
                <a:srgbClr val="4A5D73"/>
              </a:solidFill>
              <a:latin typeface="Source Sans 3 Semi-Bold"/>
              <a:ea typeface="Source Sans 3 Semi-Bold"/>
              <a:cs typeface="Source Sans 3 Semi-Bold"/>
              <a:sym typeface="Source Sans 3 Semi-Bold"/>
            </a:endParaRP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Secure admin login</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Dashboard</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Add heritage sites</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Upload images</a:t>
            </a:r>
          </a:p>
          <a:p>
            <a:pPr marL="319581" lvl="1" indent="-159790">
              <a:lnSpc>
                <a:spcPts val="2072"/>
              </a:lnSpc>
              <a:buFont typeface="Arial"/>
              <a:buChar char="•"/>
            </a:pPr>
            <a:r>
              <a:rPr lang="en-US" sz="1480" b="1" spc="-29" dirty="0">
                <a:solidFill>
                  <a:srgbClr val="4A5D73"/>
                </a:solidFill>
                <a:latin typeface="Source Sans 3 Semi-Bold"/>
                <a:ea typeface="Source Sans 3 Semi-Bold"/>
                <a:cs typeface="Source Sans 3 Semi-Bold"/>
                <a:sym typeface="Source Sans 3 Semi-Bold"/>
              </a:rPr>
              <a:t>✔ Store data in MySQL</a:t>
            </a:r>
          </a:p>
          <a:p>
            <a:pPr>
              <a:lnSpc>
                <a:spcPts val="2072"/>
              </a:lnSpc>
            </a:pPr>
            <a:endParaRPr lang="en-US" sz="1480" b="1" spc="-29" dirty="0">
              <a:solidFill>
                <a:srgbClr val="4A5D73"/>
              </a:solidFill>
              <a:latin typeface="Source Sans 3 Semi-Bold"/>
              <a:ea typeface="Source Sans 3 Semi-Bold"/>
              <a:cs typeface="Source Sans 3 Semi-Bold"/>
              <a:sym typeface="Source Sans 3 Semi-Bold"/>
            </a:endParaRPr>
          </a:p>
        </p:txBody>
      </p:sp>
      <p:sp>
        <p:nvSpPr>
          <p:cNvPr id="16" name="TextBox 16"/>
          <p:cNvSpPr txBox="1"/>
          <p:nvPr/>
        </p:nvSpPr>
        <p:spPr>
          <a:xfrm>
            <a:off x="9613956" y="4823361"/>
            <a:ext cx="4146507" cy="448841"/>
          </a:xfrm>
          <a:prstGeom prst="rect">
            <a:avLst/>
          </a:prstGeom>
        </p:spPr>
        <p:txBody>
          <a:bodyPr lIns="0" tIns="0" rIns="0" bIns="0" rtlCol="0" anchor="t">
            <a:spAutoFit/>
          </a:bodyPr>
          <a:lstStyle/>
          <a:p>
            <a:pPr>
              <a:lnSpc>
                <a:spcPts val="3497"/>
              </a:lnSpc>
              <a:spcBef>
                <a:spcPct val="0"/>
              </a:spcBef>
            </a:pPr>
            <a:r>
              <a:rPr lang="en-US" sz="2499" b="1" spc="-49">
                <a:solidFill>
                  <a:srgbClr val="4A5D73"/>
                </a:solidFill>
                <a:latin typeface="Source Sans 3 Bold"/>
                <a:ea typeface="Source Sans 3 Bold"/>
                <a:cs typeface="Source Sans 3 Bold"/>
                <a:sym typeface="Source Sans 3 Bold"/>
              </a:rPr>
              <a:t>Implemented Features:</a:t>
            </a:r>
          </a:p>
        </p:txBody>
      </p:sp>
      <p:pic>
        <p:nvPicPr>
          <p:cNvPr id="17" name="Picture 16"/>
          <p:cNvPicPr>
            <a:picLocks noChangeAspect="1"/>
          </p:cNvPicPr>
          <p:nvPr/>
        </p:nvPicPr>
        <p:blipFill>
          <a:blip r:embed="rId2"/>
          <a:stretch>
            <a:fillRect/>
          </a:stretch>
        </p:blipFill>
        <p:spPr>
          <a:xfrm>
            <a:off x="1600200" y="5405877"/>
            <a:ext cx="6674906" cy="3879174"/>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10042031" y="7826840"/>
            <a:ext cx="7082967" cy="0"/>
          </a:xfrm>
          <a:prstGeom prst="line">
            <a:avLst/>
          </a:prstGeom>
          <a:ln w="38100" cap="flat">
            <a:solidFill>
              <a:srgbClr val="4A5D73"/>
            </a:solidFill>
            <a:prstDash val="solid"/>
            <a:headEnd type="none" w="sm" len="sm"/>
            <a:tailEnd type="none" w="sm" len="sm"/>
          </a:ln>
        </p:spPr>
      </p:sp>
      <p:sp>
        <p:nvSpPr>
          <p:cNvPr id="6" name="AutoShape 6"/>
          <p:cNvSpPr/>
          <p:nvPr/>
        </p:nvSpPr>
        <p:spPr>
          <a:xfrm>
            <a:off x="10163951" y="9334500"/>
            <a:ext cx="7082967" cy="0"/>
          </a:xfrm>
          <a:prstGeom prst="line">
            <a:avLst/>
          </a:prstGeom>
          <a:ln w="38100" cap="flat">
            <a:solidFill>
              <a:srgbClr val="4A5D73"/>
            </a:solidFill>
            <a:prstDash val="solid"/>
            <a:headEnd type="none" w="sm" len="sm"/>
            <a:tailEnd type="none" w="sm" len="sm"/>
          </a:ln>
        </p:spPr>
      </p:sp>
      <p:sp>
        <p:nvSpPr>
          <p:cNvPr id="7" name="AutoShape 7"/>
          <p:cNvSpPr/>
          <p:nvPr/>
        </p:nvSpPr>
        <p:spPr>
          <a:xfrm>
            <a:off x="10042031" y="8724900"/>
            <a:ext cx="7082967" cy="0"/>
          </a:xfrm>
          <a:prstGeom prst="line">
            <a:avLst/>
          </a:prstGeom>
          <a:ln w="38100" cap="flat">
            <a:solidFill>
              <a:srgbClr val="4A5D73"/>
            </a:solidFill>
            <a:prstDash val="solid"/>
            <a:headEnd type="none" w="sm" len="sm"/>
            <a:tailEnd type="none" w="sm" len="sm"/>
          </a:ln>
        </p:spPr>
      </p:sp>
      <p:grpSp>
        <p:nvGrpSpPr>
          <p:cNvPr id="8" name="Group 8"/>
          <p:cNvGrpSpPr/>
          <p:nvPr/>
        </p:nvGrpSpPr>
        <p:grpSpPr>
          <a:xfrm>
            <a:off x="12822918" y="3977437"/>
            <a:ext cx="4558303" cy="2545215"/>
            <a:chOff x="0" y="0"/>
            <a:chExt cx="1006916" cy="562231"/>
          </a:xfrm>
        </p:grpSpPr>
        <p:sp>
          <p:nvSpPr>
            <p:cNvPr id="9" name="Freeform 9"/>
            <p:cNvSpPr/>
            <p:nvPr/>
          </p:nvSpPr>
          <p:spPr>
            <a:xfrm>
              <a:off x="0" y="0"/>
              <a:ext cx="1006916" cy="562231"/>
            </a:xfrm>
            <a:custGeom>
              <a:avLst/>
              <a:gdLst/>
              <a:ahLst/>
              <a:cxnLst/>
              <a:rect l="l" t="t" r="r" b="b"/>
              <a:pathLst>
                <a:path w="1006916" h="562231">
                  <a:moveTo>
                    <a:pt x="84921" y="0"/>
                  </a:moveTo>
                  <a:lnTo>
                    <a:pt x="921995" y="0"/>
                  </a:lnTo>
                  <a:cubicBezTo>
                    <a:pt x="968896" y="0"/>
                    <a:pt x="1006916" y="38020"/>
                    <a:pt x="1006916" y="84921"/>
                  </a:cubicBezTo>
                  <a:lnTo>
                    <a:pt x="1006916" y="477310"/>
                  </a:lnTo>
                  <a:cubicBezTo>
                    <a:pt x="1006916" y="499832"/>
                    <a:pt x="997969" y="521432"/>
                    <a:pt x="982044" y="537358"/>
                  </a:cubicBezTo>
                  <a:cubicBezTo>
                    <a:pt x="966118" y="553284"/>
                    <a:pt x="944518" y="562231"/>
                    <a:pt x="921995" y="562231"/>
                  </a:cubicBezTo>
                  <a:lnTo>
                    <a:pt x="84921" y="562231"/>
                  </a:lnTo>
                  <a:cubicBezTo>
                    <a:pt x="62399" y="562231"/>
                    <a:pt x="40799" y="553284"/>
                    <a:pt x="24873" y="537358"/>
                  </a:cubicBezTo>
                  <a:cubicBezTo>
                    <a:pt x="8947" y="521432"/>
                    <a:pt x="0" y="499832"/>
                    <a:pt x="0" y="477310"/>
                  </a:cubicBezTo>
                  <a:lnTo>
                    <a:pt x="0" y="84921"/>
                  </a:lnTo>
                  <a:cubicBezTo>
                    <a:pt x="0" y="62399"/>
                    <a:pt x="8947" y="40799"/>
                    <a:pt x="24873" y="24873"/>
                  </a:cubicBezTo>
                  <a:cubicBezTo>
                    <a:pt x="40799" y="8947"/>
                    <a:pt x="62399" y="0"/>
                    <a:pt x="84921" y="0"/>
                  </a:cubicBezTo>
                  <a:close/>
                </a:path>
              </a:pathLst>
            </a:custGeom>
            <a:blipFill>
              <a:blip r:embed="rId2"/>
              <a:stretch>
                <a:fillRect t="-34683" b="-34683"/>
              </a:stretch>
            </a:blipFill>
          </p:spPr>
        </p:sp>
      </p:grpSp>
      <p:grpSp>
        <p:nvGrpSpPr>
          <p:cNvPr id="10" name="Group 10"/>
          <p:cNvGrpSpPr/>
          <p:nvPr/>
        </p:nvGrpSpPr>
        <p:grpSpPr>
          <a:xfrm>
            <a:off x="6635741" y="4099765"/>
            <a:ext cx="5408712" cy="2488705"/>
            <a:chOff x="0" y="0"/>
            <a:chExt cx="1221899" cy="562231"/>
          </a:xfrm>
        </p:grpSpPr>
        <p:sp>
          <p:nvSpPr>
            <p:cNvPr id="11" name="Freeform 11"/>
            <p:cNvSpPr/>
            <p:nvPr/>
          </p:nvSpPr>
          <p:spPr>
            <a:xfrm>
              <a:off x="0" y="0"/>
              <a:ext cx="1221899" cy="562231"/>
            </a:xfrm>
            <a:custGeom>
              <a:avLst/>
              <a:gdLst/>
              <a:ahLst/>
              <a:cxnLst/>
              <a:rect l="l" t="t" r="r" b="b"/>
              <a:pathLst>
                <a:path w="1221899" h="562231">
                  <a:moveTo>
                    <a:pt x="71569" y="0"/>
                  </a:moveTo>
                  <a:lnTo>
                    <a:pt x="1150330" y="0"/>
                  </a:lnTo>
                  <a:cubicBezTo>
                    <a:pt x="1169311" y="0"/>
                    <a:pt x="1187515" y="7540"/>
                    <a:pt x="1200937" y="20962"/>
                  </a:cubicBezTo>
                  <a:cubicBezTo>
                    <a:pt x="1214358" y="34384"/>
                    <a:pt x="1221899" y="52588"/>
                    <a:pt x="1221899" y="71569"/>
                  </a:cubicBezTo>
                  <a:lnTo>
                    <a:pt x="1221899" y="490662"/>
                  </a:lnTo>
                  <a:cubicBezTo>
                    <a:pt x="1221899" y="509643"/>
                    <a:pt x="1214358" y="527847"/>
                    <a:pt x="1200937" y="541269"/>
                  </a:cubicBezTo>
                  <a:cubicBezTo>
                    <a:pt x="1187515" y="554691"/>
                    <a:pt x="1169311" y="562231"/>
                    <a:pt x="1150330" y="562231"/>
                  </a:cubicBezTo>
                  <a:lnTo>
                    <a:pt x="71569" y="562231"/>
                  </a:lnTo>
                  <a:cubicBezTo>
                    <a:pt x="52588" y="562231"/>
                    <a:pt x="34384" y="554691"/>
                    <a:pt x="20962" y="541269"/>
                  </a:cubicBezTo>
                  <a:cubicBezTo>
                    <a:pt x="7540" y="527847"/>
                    <a:pt x="0" y="509643"/>
                    <a:pt x="0" y="490662"/>
                  </a:cubicBezTo>
                  <a:lnTo>
                    <a:pt x="0" y="71569"/>
                  </a:lnTo>
                  <a:cubicBezTo>
                    <a:pt x="0" y="52588"/>
                    <a:pt x="7540" y="34384"/>
                    <a:pt x="20962" y="20962"/>
                  </a:cubicBezTo>
                  <a:cubicBezTo>
                    <a:pt x="34384" y="7540"/>
                    <a:pt x="52588" y="0"/>
                    <a:pt x="71569" y="0"/>
                  </a:cubicBezTo>
                  <a:close/>
                </a:path>
              </a:pathLst>
            </a:custGeom>
            <a:blipFill>
              <a:blip r:embed="rId3"/>
              <a:stretch>
                <a:fillRect l="-34427" r="-34427"/>
              </a:stretch>
            </a:blipFill>
          </p:spPr>
        </p:sp>
      </p:grpSp>
      <p:grpSp>
        <p:nvGrpSpPr>
          <p:cNvPr id="12" name="Group 12"/>
          <p:cNvGrpSpPr/>
          <p:nvPr/>
        </p:nvGrpSpPr>
        <p:grpSpPr>
          <a:xfrm>
            <a:off x="1402275" y="4209199"/>
            <a:ext cx="4614855" cy="2576792"/>
            <a:chOff x="0" y="0"/>
            <a:chExt cx="1006916" cy="562231"/>
          </a:xfrm>
        </p:grpSpPr>
        <p:sp>
          <p:nvSpPr>
            <p:cNvPr id="13" name="Freeform 13"/>
            <p:cNvSpPr/>
            <p:nvPr/>
          </p:nvSpPr>
          <p:spPr>
            <a:xfrm>
              <a:off x="0" y="0"/>
              <a:ext cx="1006916" cy="562231"/>
            </a:xfrm>
            <a:custGeom>
              <a:avLst/>
              <a:gdLst/>
              <a:ahLst/>
              <a:cxnLst/>
              <a:rect l="l" t="t" r="r" b="b"/>
              <a:pathLst>
                <a:path w="1006916" h="562231">
                  <a:moveTo>
                    <a:pt x="83880" y="0"/>
                  </a:moveTo>
                  <a:lnTo>
                    <a:pt x="923036" y="0"/>
                  </a:lnTo>
                  <a:cubicBezTo>
                    <a:pt x="969362" y="0"/>
                    <a:pt x="1006916" y="37555"/>
                    <a:pt x="1006916" y="83880"/>
                  </a:cubicBezTo>
                  <a:lnTo>
                    <a:pt x="1006916" y="478351"/>
                  </a:lnTo>
                  <a:cubicBezTo>
                    <a:pt x="1006916" y="500597"/>
                    <a:pt x="998079" y="521932"/>
                    <a:pt x="982348" y="537663"/>
                  </a:cubicBezTo>
                  <a:cubicBezTo>
                    <a:pt x="966618" y="553394"/>
                    <a:pt x="945282" y="562231"/>
                    <a:pt x="923036" y="562231"/>
                  </a:cubicBezTo>
                  <a:lnTo>
                    <a:pt x="83880" y="562231"/>
                  </a:lnTo>
                  <a:cubicBezTo>
                    <a:pt x="37555" y="562231"/>
                    <a:pt x="0" y="524676"/>
                    <a:pt x="0" y="478351"/>
                  </a:cubicBezTo>
                  <a:lnTo>
                    <a:pt x="0" y="83880"/>
                  </a:lnTo>
                  <a:cubicBezTo>
                    <a:pt x="0" y="37555"/>
                    <a:pt x="37555" y="0"/>
                    <a:pt x="83880" y="0"/>
                  </a:cubicBezTo>
                  <a:close/>
                </a:path>
              </a:pathLst>
            </a:custGeom>
            <a:blipFill>
              <a:blip r:embed="rId4"/>
              <a:stretch>
                <a:fillRect l="-9718" r="-9718"/>
              </a:stretch>
            </a:blipFill>
          </p:spPr>
        </p:sp>
      </p:grpSp>
      <p:sp>
        <p:nvSpPr>
          <p:cNvPr id="14" name="TextBox 14"/>
          <p:cNvSpPr txBox="1"/>
          <p:nvPr/>
        </p:nvSpPr>
        <p:spPr>
          <a:xfrm>
            <a:off x="1324535" y="1691617"/>
            <a:ext cx="7739983" cy="2359620"/>
          </a:xfrm>
          <a:prstGeom prst="rect">
            <a:avLst/>
          </a:prstGeom>
        </p:spPr>
        <p:txBody>
          <a:bodyPr wrap="square" lIns="0" tIns="0" rIns="0" bIns="0" rtlCol="0" anchor="t">
            <a:spAutoFit/>
          </a:bodyPr>
          <a:lstStyle/>
          <a:p>
            <a:pPr>
              <a:lnSpc>
                <a:spcPts val="9153"/>
              </a:lnSpc>
            </a:pPr>
            <a:r>
              <a:rPr lang="en-US" sz="6600" b="1" dirty="0">
                <a:solidFill>
                  <a:srgbClr val="1F2A44"/>
                </a:solidFill>
                <a:latin typeface="Libre Baskerville Bold"/>
                <a:ea typeface="Libre Baskerville Bold"/>
                <a:cs typeface="Libre Baskerville Bold"/>
                <a:sym typeface="Libre Baskerville Bold"/>
              </a:rPr>
              <a:t>Current Website Progress</a:t>
            </a:r>
          </a:p>
        </p:txBody>
      </p:sp>
      <p:sp>
        <p:nvSpPr>
          <p:cNvPr id="15" name="TextBox 15"/>
          <p:cNvSpPr txBox="1"/>
          <p:nvPr/>
        </p:nvSpPr>
        <p:spPr>
          <a:xfrm>
            <a:off x="1355015" y="1163446"/>
            <a:ext cx="2823587" cy="410369"/>
          </a:xfrm>
          <a:prstGeom prst="rect">
            <a:avLst/>
          </a:prstGeom>
        </p:spPr>
        <p:txBody>
          <a:bodyPr lIns="0" tIns="0" rIns="0" bIns="0" rtlCol="0" anchor="t">
            <a:spAutoFit/>
          </a:bodyPr>
          <a:lstStyle/>
          <a:p>
            <a:pPr>
              <a:lnSpc>
                <a:spcPts val="3187"/>
              </a:lnSpc>
              <a:spcBef>
                <a:spcPct val="0"/>
              </a:spcBef>
            </a:pPr>
            <a:r>
              <a:rPr lang="en-US" sz="2275" b="1" spc="-45">
                <a:solidFill>
                  <a:srgbClr val="4A5D73"/>
                </a:solidFill>
                <a:latin typeface="Source Sans 3 Semi-Bold"/>
                <a:ea typeface="Source Sans 3 Semi-Bold"/>
                <a:cs typeface="Source Sans 3 Semi-Bold"/>
                <a:sym typeface="Source Sans 3 Semi-Bold"/>
              </a:rPr>
              <a:t>AlbaHeritage</a:t>
            </a:r>
          </a:p>
        </p:txBody>
      </p:sp>
      <p:sp>
        <p:nvSpPr>
          <p:cNvPr id="16" name="TextBox 16"/>
          <p:cNvSpPr txBox="1"/>
          <p:nvPr/>
        </p:nvSpPr>
        <p:spPr>
          <a:xfrm>
            <a:off x="7732207" y="1163446"/>
            <a:ext cx="2823587" cy="410369"/>
          </a:xfrm>
          <a:prstGeom prst="rect">
            <a:avLst/>
          </a:prstGeom>
        </p:spPr>
        <p:txBody>
          <a:bodyPr lIns="0" tIns="0" rIns="0" bIns="0" rtlCol="0" anchor="t">
            <a:spAutoFit/>
          </a:bodyPr>
          <a:lstStyle/>
          <a:p>
            <a:pPr algn="ctr">
              <a:lnSpc>
                <a:spcPts val="3187"/>
              </a:lnSpc>
              <a:spcBef>
                <a:spcPct val="0"/>
              </a:spcBef>
            </a:pPr>
            <a:r>
              <a:rPr lang="en-US" sz="2275" b="1" spc="-45">
                <a:solidFill>
                  <a:srgbClr val="4A5D73"/>
                </a:solidFill>
                <a:latin typeface="Source Sans 3 Semi-Bold"/>
                <a:ea typeface="Source Sans 3 Semi-Bold"/>
                <a:cs typeface="Source Sans 3 Semi-Bold"/>
                <a:sym typeface="Source Sans 3 Semi-Bold"/>
              </a:rPr>
              <a:t>2026</a:t>
            </a:r>
          </a:p>
        </p:txBody>
      </p:sp>
      <p:sp>
        <p:nvSpPr>
          <p:cNvPr id="17" name="TextBox 17"/>
          <p:cNvSpPr txBox="1"/>
          <p:nvPr/>
        </p:nvSpPr>
        <p:spPr>
          <a:xfrm>
            <a:off x="12855890" y="1163445"/>
            <a:ext cx="3930367" cy="410369"/>
          </a:xfrm>
          <a:prstGeom prst="rect">
            <a:avLst/>
          </a:prstGeom>
        </p:spPr>
        <p:txBody>
          <a:bodyPr lIns="0" tIns="0" rIns="0" bIns="0" rtlCol="0" anchor="t">
            <a:spAutoFit/>
          </a:bodyPr>
          <a:lstStyle/>
          <a:p>
            <a:pPr algn="r">
              <a:lnSpc>
                <a:spcPts val="3187"/>
              </a:lnSpc>
              <a:spcBef>
                <a:spcPct val="0"/>
              </a:spcBef>
            </a:pPr>
            <a:r>
              <a:rPr lang="en-US" sz="2275" b="1" spc="-45">
                <a:solidFill>
                  <a:srgbClr val="4A5D73"/>
                </a:solidFill>
                <a:latin typeface="Source Sans 3 Semi-Bold"/>
                <a:ea typeface="Source Sans 3 Semi-Bold"/>
                <a:cs typeface="Source Sans 3 Semi-Bold"/>
                <a:sym typeface="Source Sans 3 Semi-Bold"/>
              </a:rPr>
              <a:t>Presenter: Emriona Bushaj</a:t>
            </a:r>
          </a:p>
        </p:txBody>
      </p:sp>
      <p:sp>
        <p:nvSpPr>
          <p:cNvPr id="18" name="TextBox 18"/>
          <p:cNvSpPr txBox="1"/>
          <p:nvPr/>
        </p:nvSpPr>
        <p:spPr>
          <a:xfrm>
            <a:off x="10171519" y="7516820"/>
            <a:ext cx="1289573" cy="333425"/>
          </a:xfrm>
          <a:prstGeom prst="rect">
            <a:avLst/>
          </a:prstGeom>
        </p:spPr>
        <p:txBody>
          <a:bodyPr lIns="0" tIns="0" rIns="0" bIns="0" rtlCol="0" anchor="t">
            <a:spAutoFit/>
          </a:bodyPr>
          <a:lstStyle/>
          <a:p>
            <a:pPr>
              <a:lnSpc>
                <a:spcPts val="2563"/>
              </a:lnSpc>
              <a:spcBef>
                <a:spcPct val="0"/>
              </a:spcBef>
            </a:pPr>
            <a:r>
              <a:rPr lang="en-US" sz="1831" b="1" spc="-36" dirty="0">
                <a:solidFill>
                  <a:srgbClr val="4A5D73"/>
                </a:solidFill>
                <a:latin typeface="Source Sans 3 Bold"/>
                <a:ea typeface="Source Sans 3 Bold"/>
                <a:cs typeface="Source Sans 3 Bold"/>
                <a:sym typeface="Source Sans 3 Bold"/>
              </a:rPr>
              <a:t>Homepage:</a:t>
            </a:r>
          </a:p>
        </p:txBody>
      </p:sp>
      <p:sp>
        <p:nvSpPr>
          <p:cNvPr id="19" name="TextBox 19"/>
          <p:cNvSpPr txBox="1"/>
          <p:nvPr/>
        </p:nvSpPr>
        <p:spPr>
          <a:xfrm>
            <a:off x="10163952" y="8049465"/>
            <a:ext cx="1435880" cy="666849"/>
          </a:xfrm>
          <a:prstGeom prst="rect">
            <a:avLst/>
          </a:prstGeom>
        </p:spPr>
        <p:txBody>
          <a:bodyPr lIns="0" tIns="0" rIns="0" bIns="0" rtlCol="0" anchor="t">
            <a:spAutoFit/>
          </a:bodyPr>
          <a:lstStyle/>
          <a:p>
            <a:pPr>
              <a:lnSpc>
                <a:spcPts val="2563"/>
              </a:lnSpc>
              <a:spcBef>
                <a:spcPct val="0"/>
              </a:spcBef>
            </a:pPr>
            <a:r>
              <a:rPr lang="en-US" sz="1831" b="1" spc="-36" dirty="0">
                <a:solidFill>
                  <a:srgbClr val="4A5D73"/>
                </a:solidFill>
                <a:latin typeface="Source Sans 3 Bold"/>
                <a:ea typeface="Source Sans 3 Bold"/>
                <a:cs typeface="Source Sans 3 Bold"/>
                <a:sym typeface="Source Sans 3 Bold"/>
              </a:rPr>
              <a:t>Heritage Sites:</a:t>
            </a:r>
          </a:p>
        </p:txBody>
      </p:sp>
      <p:sp>
        <p:nvSpPr>
          <p:cNvPr id="20" name="TextBox 20"/>
          <p:cNvSpPr txBox="1"/>
          <p:nvPr/>
        </p:nvSpPr>
        <p:spPr>
          <a:xfrm>
            <a:off x="10163951" y="8794143"/>
            <a:ext cx="1738108" cy="333425"/>
          </a:xfrm>
          <a:prstGeom prst="rect">
            <a:avLst/>
          </a:prstGeom>
        </p:spPr>
        <p:txBody>
          <a:bodyPr lIns="0" tIns="0" rIns="0" bIns="0" rtlCol="0" anchor="t">
            <a:spAutoFit/>
          </a:bodyPr>
          <a:lstStyle/>
          <a:p>
            <a:pPr>
              <a:lnSpc>
                <a:spcPts val="2563"/>
              </a:lnSpc>
              <a:spcBef>
                <a:spcPct val="0"/>
              </a:spcBef>
            </a:pPr>
            <a:r>
              <a:rPr lang="en-US" sz="1831" b="1" spc="-36" dirty="0">
                <a:solidFill>
                  <a:srgbClr val="4A5D73"/>
                </a:solidFill>
                <a:latin typeface="Source Sans 3 Bold"/>
                <a:ea typeface="Source Sans 3 Bold"/>
                <a:cs typeface="Source Sans 3 Bold"/>
                <a:sym typeface="Source Sans 3 Bold"/>
              </a:rPr>
              <a:t>Admin Panel:</a:t>
            </a:r>
          </a:p>
        </p:txBody>
      </p:sp>
      <p:sp>
        <p:nvSpPr>
          <p:cNvPr id="21" name="TextBox 21"/>
          <p:cNvSpPr txBox="1"/>
          <p:nvPr/>
        </p:nvSpPr>
        <p:spPr>
          <a:xfrm>
            <a:off x="11566596" y="7446497"/>
            <a:ext cx="5781391" cy="410369"/>
          </a:xfrm>
          <a:prstGeom prst="rect">
            <a:avLst/>
          </a:prstGeom>
        </p:spPr>
        <p:txBody>
          <a:bodyPr lIns="0" tIns="0" rIns="0" bIns="0" rtlCol="0" anchor="t">
            <a:spAutoFit/>
          </a:bodyPr>
          <a:lstStyle/>
          <a:p>
            <a:pPr>
              <a:lnSpc>
                <a:spcPts val="3187"/>
              </a:lnSpc>
              <a:spcBef>
                <a:spcPct val="0"/>
              </a:spcBef>
            </a:pPr>
            <a:r>
              <a:rPr lang="en-US" sz="2275" b="1" spc="-45" dirty="0">
                <a:solidFill>
                  <a:srgbClr val="4A5D73"/>
                </a:solidFill>
                <a:latin typeface="Source Sans 3 Semi-Bold"/>
                <a:ea typeface="Source Sans 3 Semi-Bold"/>
                <a:cs typeface="Source Sans 3 Semi-Bold"/>
                <a:sym typeface="Source Sans 3 Semi-Bold"/>
              </a:rPr>
              <a:t>Responsive layout, navigation, featured sites</a:t>
            </a:r>
          </a:p>
        </p:txBody>
      </p:sp>
      <p:sp>
        <p:nvSpPr>
          <p:cNvPr id="22" name="TextBox 22"/>
          <p:cNvSpPr txBox="1"/>
          <p:nvPr/>
        </p:nvSpPr>
        <p:spPr>
          <a:xfrm>
            <a:off x="11388530" y="8194814"/>
            <a:ext cx="5367247" cy="410369"/>
          </a:xfrm>
          <a:prstGeom prst="rect">
            <a:avLst/>
          </a:prstGeom>
        </p:spPr>
        <p:txBody>
          <a:bodyPr lIns="0" tIns="0" rIns="0" bIns="0" rtlCol="0" anchor="t">
            <a:spAutoFit/>
          </a:bodyPr>
          <a:lstStyle/>
          <a:p>
            <a:pPr>
              <a:lnSpc>
                <a:spcPts val="3187"/>
              </a:lnSpc>
              <a:spcBef>
                <a:spcPct val="0"/>
              </a:spcBef>
            </a:pPr>
            <a:r>
              <a:rPr lang="en-US" sz="2275" b="1" spc="-45" dirty="0" smtClean="0">
                <a:solidFill>
                  <a:srgbClr val="4A5D73"/>
                </a:solidFill>
                <a:latin typeface="Source Sans 3 Semi-Bold"/>
                <a:ea typeface="Source Sans 3 Semi-Bold"/>
                <a:cs typeface="Source Sans 3 Semi-Bold"/>
                <a:sym typeface="Source Sans 3 Semi-Bold"/>
              </a:rPr>
              <a:t>    Search </a:t>
            </a:r>
            <a:r>
              <a:rPr lang="en-US" sz="2275" b="1" spc="-45" dirty="0">
                <a:solidFill>
                  <a:srgbClr val="4A5D73"/>
                </a:solidFill>
                <a:latin typeface="Source Sans 3 Semi-Bold"/>
                <a:ea typeface="Source Sans 3 Semi-Bold"/>
                <a:cs typeface="Source Sans 3 Semi-Bold"/>
                <a:sym typeface="Source Sans 3 Semi-Bold"/>
              </a:rPr>
              <a:t>functionality, site listings</a:t>
            </a:r>
          </a:p>
        </p:txBody>
      </p:sp>
      <p:sp>
        <p:nvSpPr>
          <p:cNvPr id="23" name="TextBox 23"/>
          <p:cNvSpPr txBox="1"/>
          <p:nvPr/>
        </p:nvSpPr>
        <p:spPr>
          <a:xfrm>
            <a:off x="11599832" y="8755672"/>
            <a:ext cx="5096461" cy="410369"/>
          </a:xfrm>
          <a:prstGeom prst="rect">
            <a:avLst/>
          </a:prstGeom>
        </p:spPr>
        <p:txBody>
          <a:bodyPr lIns="0" tIns="0" rIns="0" bIns="0" rtlCol="0" anchor="t">
            <a:spAutoFit/>
          </a:bodyPr>
          <a:lstStyle/>
          <a:p>
            <a:pPr>
              <a:lnSpc>
                <a:spcPts val="3187"/>
              </a:lnSpc>
              <a:spcBef>
                <a:spcPct val="0"/>
              </a:spcBef>
            </a:pPr>
            <a:r>
              <a:rPr lang="en-US" sz="2000" b="1" spc="-45" dirty="0">
                <a:solidFill>
                  <a:srgbClr val="4A5D73"/>
                </a:solidFill>
                <a:latin typeface="Source Sans 3 Semi-Bold"/>
                <a:ea typeface="Source Sans 3 Semi-Bold"/>
                <a:cs typeface="Source Sans 3 Semi-Bold"/>
                <a:sym typeface="Source Sans 3 Semi-Bold"/>
              </a:rPr>
              <a:t>Login, Dashboard, Add Site, Upload Images</a:t>
            </a:r>
          </a:p>
        </p:txBody>
      </p:sp>
      <p:sp>
        <p:nvSpPr>
          <p:cNvPr id="24" name="TextBox 24"/>
          <p:cNvSpPr txBox="1"/>
          <p:nvPr/>
        </p:nvSpPr>
        <p:spPr>
          <a:xfrm>
            <a:off x="1485562" y="7493559"/>
            <a:ext cx="7854537" cy="2051844"/>
          </a:xfrm>
          <a:prstGeom prst="rect">
            <a:avLst/>
          </a:prstGeom>
        </p:spPr>
        <p:txBody>
          <a:bodyPr lIns="0" tIns="0" rIns="0" bIns="0" rtlCol="0" anchor="t">
            <a:spAutoFit/>
          </a:bodyPr>
          <a:lstStyle/>
          <a:p>
            <a:pPr>
              <a:lnSpc>
                <a:spcPts val="3187"/>
              </a:lnSpc>
              <a:spcBef>
                <a:spcPct val="0"/>
              </a:spcBef>
            </a:pPr>
            <a:r>
              <a:rPr lang="en-US" sz="2275" b="1" spc="-45" dirty="0">
                <a:solidFill>
                  <a:srgbClr val="4A5D73"/>
                </a:solidFill>
                <a:latin typeface="Source Sans 3 Semi-Bold"/>
                <a:ea typeface="Source Sans 3 Semi-Bold"/>
                <a:cs typeface="Source Sans 3 Semi-Bold"/>
                <a:sym typeface="Source Sans 3 Semi-Bold"/>
              </a:rPr>
              <a:t>These screenshots show the working prototype built using PHP and MySQL. The public site includes the homepage, heritage site listings, and search. The admin dashboard supports login, adding new sites, uploading images, and storing data in </a:t>
            </a:r>
            <a:r>
              <a:rPr lang="en-US" sz="2275" b="1" spc="-45" dirty="0" smtClean="0">
                <a:solidFill>
                  <a:srgbClr val="4A5D73"/>
                </a:solidFill>
                <a:latin typeface="Source Sans 3 Semi-Bold"/>
                <a:ea typeface="Source Sans 3 Semi-Bold"/>
                <a:cs typeface="Source Sans 3 Semi-Bold"/>
                <a:sym typeface="Source Sans 3 Semi-Bold"/>
              </a:rPr>
              <a:t>MySQL (ongoing).</a:t>
            </a:r>
            <a:endParaRPr lang="en-US" sz="2275" b="1" spc="-45" dirty="0">
              <a:solidFill>
                <a:srgbClr val="4A5D73"/>
              </a:solidFill>
              <a:latin typeface="Source Sans 3 Semi-Bold"/>
              <a:ea typeface="Source Sans 3 Semi-Bold"/>
              <a:cs typeface="Source Sans 3 Semi-Bold"/>
              <a:sym typeface="Source Sans 3 Semi-Bold"/>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028701" y="6043905"/>
            <a:ext cx="5203212" cy="3214396"/>
            <a:chOff x="0" y="0"/>
            <a:chExt cx="1370393" cy="846590"/>
          </a:xfrm>
        </p:grpSpPr>
        <p:sp>
          <p:nvSpPr>
            <p:cNvPr id="6" name="Freeform 6"/>
            <p:cNvSpPr/>
            <p:nvPr/>
          </p:nvSpPr>
          <p:spPr>
            <a:xfrm>
              <a:off x="0" y="0"/>
              <a:ext cx="1370393" cy="846590"/>
            </a:xfrm>
            <a:custGeom>
              <a:avLst/>
              <a:gdLst/>
              <a:ahLst/>
              <a:cxnLst/>
              <a:rect l="l" t="t" r="r" b="b"/>
              <a:pathLst>
                <a:path w="1370393" h="846590">
                  <a:moveTo>
                    <a:pt x="75883" y="0"/>
                  </a:moveTo>
                  <a:lnTo>
                    <a:pt x="1294510" y="0"/>
                  </a:lnTo>
                  <a:cubicBezTo>
                    <a:pt x="1314635" y="0"/>
                    <a:pt x="1333937" y="7995"/>
                    <a:pt x="1348168" y="22226"/>
                  </a:cubicBezTo>
                  <a:cubicBezTo>
                    <a:pt x="1362399" y="36457"/>
                    <a:pt x="1370393" y="55758"/>
                    <a:pt x="1370393" y="75883"/>
                  </a:cubicBezTo>
                  <a:lnTo>
                    <a:pt x="1370393" y="770706"/>
                  </a:lnTo>
                  <a:cubicBezTo>
                    <a:pt x="1370393" y="790832"/>
                    <a:pt x="1362399" y="810133"/>
                    <a:pt x="1348168" y="824364"/>
                  </a:cubicBezTo>
                  <a:cubicBezTo>
                    <a:pt x="1333937" y="838595"/>
                    <a:pt x="1314635" y="846590"/>
                    <a:pt x="1294510" y="846590"/>
                  </a:cubicBezTo>
                  <a:lnTo>
                    <a:pt x="75883" y="846590"/>
                  </a:lnTo>
                  <a:cubicBezTo>
                    <a:pt x="55758" y="846590"/>
                    <a:pt x="36457" y="838595"/>
                    <a:pt x="22226" y="824364"/>
                  </a:cubicBezTo>
                  <a:cubicBezTo>
                    <a:pt x="7995" y="810133"/>
                    <a:pt x="0" y="790832"/>
                    <a:pt x="0" y="770706"/>
                  </a:cubicBezTo>
                  <a:lnTo>
                    <a:pt x="0" y="75883"/>
                  </a:lnTo>
                  <a:cubicBezTo>
                    <a:pt x="0" y="55758"/>
                    <a:pt x="7995" y="36457"/>
                    <a:pt x="22226" y="22226"/>
                  </a:cubicBezTo>
                  <a:cubicBezTo>
                    <a:pt x="36457" y="7995"/>
                    <a:pt x="55758" y="0"/>
                    <a:pt x="75883" y="0"/>
                  </a:cubicBezTo>
                  <a:close/>
                </a:path>
              </a:pathLst>
            </a:custGeom>
            <a:ln w="38100" cap="rnd">
              <a:solidFill>
                <a:srgbClr val="E5E7EB"/>
              </a:solidFill>
              <a:prstDash val="solid"/>
              <a:round/>
            </a:ln>
          </p:spPr>
        </p:sp>
        <p:sp>
          <p:nvSpPr>
            <p:cNvPr id="7" name="TextBox 7"/>
            <p:cNvSpPr txBox="1"/>
            <p:nvPr/>
          </p:nvSpPr>
          <p:spPr>
            <a:xfrm>
              <a:off x="0" y="-38100"/>
              <a:ext cx="1370393" cy="884690"/>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6542395" y="6043905"/>
            <a:ext cx="5203212" cy="3214396"/>
            <a:chOff x="0" y="0"/>
            <a:chExt cx="1370393" cy="846590"/>
          </a:xfrm>
        </p:grpSpPr>
        <p:sp>
          <p:nvSpPr>
            <p:cNvPr id="9" name="Freeform 9"/>
            <p:cNvSpPr/>
            <p:nvPr/>
          </p:nvSpPr>
          <p:spPr>
            <a:xfrm>
              <a:off x="0" y="0"/>
              <a:ext cx="1370393" cy="846590"/>
            </a:xfrm>
            <a:custGeom>
              <a:avLst/>
              <a:gdLst/>
              <a:ahLst/>
              <a:cxnLst/>
              <a:rect l="l" t="t" r="r" b="b"/>
              <a:pathLst>
                <a:path w="1370393" h="846590">
                  <a:moveTo>
                    <a:pt x="75883" y="0"/>
                  </a:moveTo>
                  <a:lnTo>
                    <a:pt x="1294510" y="0"/>
                  </a:lnTo>
                  <a:cubicBezTo>
                    <a:pt x="1314635" y="0"/>
                    <a:pt x="1333937" y="7995"/>
                    <a:pt x="1348168" y="22226"/>
                  </a:cubicBezTo>
                  <a:cubicBezTo>
                    <a:pt x="1362399" y="36457"/>
                    <a:pt x="1370393" y="55758"/>
                    <a:pt x="1370393" y="75883"/>
                  </a:cubicBezTo>
                  <a:lnTo>
                    <a:pt x="1370393" y="770706"/>
                  </a:lnTo>
                  <a:cubicBezTo>
                    <a:pt x="1370393" y="790832"/>
                    <a:pt x="1362399" y="810133"/>
                    <a:pt x="1348168" y="824364"/>
                  </a:cubicBezTo>
                  <a:cubicBezTo>
                    <a:pt x="1333937" y="838595"/>
                    <a:pt x="1314635" y="846590"/>
                    <a:pt x="1294510" y="846590"/>
                  </a:cubicBezTo>
                  <a:lnTo>
                    <a:pt x="75883" y="846590"/>
                  </a:lnTo>
                  <a:cubicBezTo>
                    <a:pt x="55758" y="846590"/>
                    <a:pt x="36457" y="838595"/>
                    <a:pt x="22226" y="824364"/>
                  </a:cubicBezTo>
                  <a:cubicBezTo>
                    <a:pt x="7995" y="810133"/>
                    <a:pt x="0" y="790832"/>
                    <a:pt x="0" y="770706"/>
                  </a:cubicBezTo>
                  <a:lnTo>
                    <a:pt x="0" y="75883"/>
                  </a:lnTo>
                  <a:cubicBezTo>
                    <a:pt x="0" y="55758"/>
                    <a:pt x="7995" y="36457"/>
                    <a:pt x="22226" y="22226"/>
                  </a:cubicBezTo>
                  <a:cubicBezTo>
                    <a:pt x="36457" y="7995"/>
                    <a:pt x="55758" y="0"/>
                    <a:pt x="75883" y="0"/>
                  </a:cubicBezTo>
                  <a:close/>
                </a:path>
              </a:pathLst>
            </a:custGeom>
            <a:ln w="38100" cap="rnd">
              <a:solidFill>
                <a:srgbClr val="E5E7EB"/>
              </a:solidFill>
              <a:prstDash val="solid"/>
              <a:round/>
            </a:ln>
          </p:spPr>
        </p:sp>
        <p:sp>
          <p:nvSpPr>
            <p:cNvPr id="10" name="TextBox 10"/>
            <p:cNvSpPr txBox="1"/>
            <p:nvPr/>
          </p:nvSpPr>
          <p:spPr>
            <a:xfrm>
              <a:off x="0" y="-38100"/>
              <a:ext cx="1370393" cy="884690"/>
            </a:xfrm>
            <a:prstGeom prst="rect">
              <a:avLst/>
            </a:prstGeom>
          </p:spPr>
          <p:txBody>
            <a:bodyPr lIns="50800" tIns="50800" rIns="50800" bIns="50800" rtlCol="0" anchor="ctr"/>
            <a:lstStyle/>
            <a:p>
              <a:pPr algn="ctr">
                <a:lnSpc>
                  <a:spcPts val="2659"/>
                </a:lnSpc>
                <a:spcBef>
                  <a:spcPct val="0"/>
                </a:spcBef>
              </a:pPr>
              <a:endParaRPr/>
            </a:p>
          </p:txBody>
        </p:sp>
      </p:grpSp>
      <p:grpSp>
        <p:nvGrpSpPr>
          <p:cNvPr id="11" name="Group 11"/>
          <p:cNvGrpSpPr/>
          <p:nvPr/>
        </p:nvGrpSpPr>
        <p:grpSpPr>
          <a:xfrm>
            <a:off x="12059931" y="6043905"/>
            <a:ext cx="5203212" cy="3214396"/>
            <a:chOff x="0" y="0"/>
            <a:chExt cx="1370393" cy="846590"/>
          </a:xfrm>
        </p:grpSpPr>
        <p:sp>
          <p:nvSpPr>
            <p:cNvPr id="12" name="Freeform 12"/>
            <p:cNvSpPr/>
            <p:nvPr/>
          </p:nvSpPr>
          <p:spPr>
            <a:xfrm>
              <a:off x="0" y="0"/>
              <a:ext cx="1370393" cy="846590"/>
            </a:xfrm>
            <a:custGeom>
              <a:avLst/>
              <a:gdLst/>
              <a:ahLst/>
              <a:cxnLst/>
              <a:rect l="l" t="t" r="r" b="b"/>
              <a:pathLst>
                <a:path w="1370393" h="846590">
                  <a:moveTo>
                    <a:pt x="75883" y="0"/>
                  </a:moveTo>
                  <a:lnTo>
                    <a:pt x="1294510" y="0"/>
                  </a:lnTo>
                  <a:cubicBezTo>
                    <a:pt x="1314635" y="0"/>
                    <a:pt x="1333937" y="7995"/>
                    <a:pt x="1348168" y="22226"/>
                  </a:cubicBezTo>
                  <a:cubicBezTo>
                    <a:pt x="1362399" y="36457"/>
                    <a:pt x="1370393" y="55758"/>
                    <a:pt x="1370393" y="75883"/>
                  </a:cubicBezTo>
                  <a:lnTo>
                    <a:pt x="1370393" y="770706"/>
                  </a:lnTo>
                  <a:cubicBezTo>
                    <a:pt x="1370393" y="790832"/>
                    <a:pt x="1362399" y="810133"/>
                    <a:pt x="1348168" y="824364"/>
                  </a:cubicBezTo>
                  <a:cubicBezTo>
                    <a:pt x="1333937" y="838595"/>
                    <a:pt x="1314635" y="846590"/>
                    <a:pt x="1294510" y="846590"/>
                  </a:cubicBezTo>
                  <a:lnTo>
                    <a:pt x="75883" y="846590"/>
                  </a:lnTo>
                  <a:cubicBezTo>
                    <a:pt x="55758" y="846590"/>
                    <a:pt x="36457" y="838595"/>
                    <a:pt x="22226" y="824364"/>
                  </a:cubicBezTo>
                  <a:cubicBezTo>
                    <a:pt x="7995" y="810133"/>
                    <a:pt x="0" y="790832"/>
                    <a:pt x="0" y="770706"/>
                  </a:cubicBezTo>
                  <a:lnTo>
                    <a:pt x="0" y="75883"/>
                  </a:lnTo>
                  <a:cubicBezTo>
                    <a:pt x="0" y="55758"/>
                    <a:pt x="7995" y="36457"/>
                    <a:pt x="22226" y="22226"/>
                  </a:cubicBezTo>
                  <a:cubicBezTo>
                    <a:pt x="36457" y="7995"/>
                    <a:pt x="55758" y="0"/>
                    <a:pt x="75883" y="0"/>
                  </a:cubicBezTo>
                  <a:close/>
                </a:path>
              </a:pathLst>
            </a:custGeom>
            <a:ln w="38100" cap="rnd">
              <a:solidFill>
                <a:srgbClr val="E5E7EB"/>
              </a:solidFill>
              <a:prstDash val="solid"/>
              <a:round/>
            </a:ln>
          </p:spPr>
        </p:sp>
        <p:sp>
          <p:nvSpPr>
            <p:cNvPr id="13" name="TextBox 13"/>
            <p:cNvSpPr txBox="1"/>
            <p:nvPr/>
          </p:nvSpPr>
          <p:spPr>
            <a:xfrm>
              <a:off x="0" y="-38100"/>
              <a:ext cx="1370393" cy="884690"/>
            </a:xfrm>
            <a:prstGeom prst="rect">
              <a:avLst/>
            </a:prstGeom>
          </p:spPr>
          <p:txBody>
            <a:bodyPr lIns="50800" tIns="50800" rIns="50800" bIns="50800" rtlCol="0" anchor="ctr"/>
            <a:lstStyle/>
            <a:p>
              <a:pPr algn="ctr">
                <a:lnSpc>
                  <a:spcPts val="2659"/>
                </a:lnSpc>
                <a:spcBef>
                  <a:spcPct val="0"/>
                </a:spcBef>
              </a:pPr>
              <a:endParaRPr/>
            </a:p>
          </p:txBody>
        </p:sp>
      </p:grpSp>
      <p:sp>
        <p:nvSpPr>
          <p:cNvPr id="14" name="TextBox 14"/>
          <p:cNvSpPr txBox="1"/>
          <p:nvPr/>
        </p:nvSpPr>
        <p:spPr>
          <a:xfrm>
            <a:off x="1355015" y="1172971"/>
            <a:ext cx="2823587" cy="294953"/>
          </a:xfrm>
          <a:prstGeom prst="rect">
            <a:avLst/>
          </a:prstGeom>
        </p:spPr>
        <p:txBody>
          <a:bodyPr lIns="0" tIns="0" rIns="0" bIns="0" rtlCol="0" anchor="t">
            <a:spAutoFit/>
          </a:bodyPr>
          <a:lstStyle/>
          <a:p>
            <a:pPr>
              <a:lnSpc>
                <a:spcPts val="2269"/>
              </a:lnSpc>
              <a:spcBef>
                <a:spcPct val="0"/>
              </a:spcBef>
            </a:pPr>
            <a:r>
              <a:rPr lang="en-US" sz="1620" b="1" spc="-32">
                <a:solidFill>
                  <a:srgbClr val="4A5D73"/>
                </a:solidFill>
                <a:latin typeface="Source Sans 3 Semi-Bold"/>
                <a:ea typeface="Source Sans 3 Semi-Bold"/>
                <a:cs typeface="Source Sans 3 Semi-Bold"/>
                <a:sym typeface="Source Sans 3 Semi-Bold"/>
              </a:rPr>
              <a:t>AlbaHeritage</a:t>
            </a:r>
          </a:p>
        </p:txBody>
      </p:sp>
      <p:sp>
        <p:nvSpPr>
          <p:cNvPr id="15" name="TextBox 15"/>
          <p:cNvSpPr txBox="1"/>
          <p:nvPr/>
        </p:nvSpPr>
        <p:spPr>
          <a:xfrm>
            <a:off x="7732207" y="1172971"/>
            <a:ext cx="2823587" cy="283539"/>
          </a:xfrm>
          <a:prstGeom prst="rect">
            <a:avLst/>
          </a:prstGeom>
        </p:spPr>
        <p:txBody>
          <a:bodyPr lIns="0" tIns="0" rIns="0" bIns="0" rtlCol="0" anchor="t">
            <a:spAutoFit/>
          </a:bodyPr>
          <a:lstStyle/>
          <a:p>
            <a:pPr algn="ctr">
              <a:lnSpc>
                <a:spcPts val="2269"/>
              </a:lnSpc>
              <a:spcBef>
                <a:spcPct val="0"/>
              </a:spcBef>
            </a:pPr>
            <a:r>
              <a:rPr lang="en-US" sz="1620" b="1" spc="-32" dirty="0" smtClean="0">
                <a:solidFill>
                  <a:srgbClr val="4A5D73"/>
                </a:solidFill>
                <a:latin typeface="Source Sans 3 Semi-Bold"/>
                <a:ea typeface="Source Sans 3 Semi-Bold"/>
                <a:cs typeface="Source Sans 3 Semi-Bold"/>
                <a:sym typeface="Source Sans 3 Semi-Bold"/>
              </a:rPr>
              <a:t>2026</a:t>
            </a:r>
            <a:endParaRPr lang="en-US" sz="1620" b="1" spc="-32" dirty="0">
              <a:solidFill>
                <a:srgbClr val="4A5D73"/>
              </a:solidFill>
              <a:latin typeface="Source Sans 3 Semi-Bold"/>
              <a:ea typeface="Source Sans 3 Semi-Bold"/>
              <a:cs typeface="Source Sans 3 Semi-Bold"/>
              <a:sym typeface="Source Sans 3 Semi-Bold"/>
            </a:endParaRPr>
          </a:p>
        </p:txBody>
      </p:sp>
      <p:sp>
        <p:nvSpPr>
          <p:cNvPr id="16" name="TextBox 16"/>
          <p:cNvSpPr txBox="1"/>
          <p:nvPr/>
        </p:nvSpPr>
        <p:spPr>
          <a:xfrm>
            <a:off x="12855890" y="1172971"/>
            <a:ext cx="3930367" cy="294953"/>
          </a:xfrm>
          <a:prstGeom prst="rect">
            <a:avLst/>
          </a:prstGeom>
        </p:spPr>
        <p:txBody>
          <a:bodyPr lIns="0" tIns="0" rIns="0" bIns="0" rtlCol="0" anchor="t">
            <a:spAutoFit/>
          </a:bodyPr>
          <a:lstStyle/>
          <a:p>
            <a:pPr algn="r">
              <a:lnSpc>
                <a:spcPts val="2269"/>
              </a:lnSpc>
              <a:spcBef>
                <a:spcPct val="0"/>
              </a:spcBef>
            </a:pPr>
            <a:r>
              <a:rPr lang="en-US" sz="1620" b="1" spc="-32">
                <a:solidFill>
                  <a:srgbClr val="4A5D73"/>
                </a:solidFill>
                <a:latin typeface="Source Sans 3 Semi-Bold"/>
                <a:ea typeface="Source Sans 3 Semi-Bold"/>
                <a:cs typeface="Source Sans 3 Semi-Bold"/>
                <a:sym typeface="Source Sans 3 Semi-Bold"/>
              </a:rPr>
              <a:t>Presented by Emriona Bushaj</a:t>
            </a:r>
          </a:p>
        </p:txBody>
      </p:sp>
      <p:sp>
        <p:nvSpPr>
          <p:cNvPr id="17" name="TextBox 17"/>
          <p:cNvSpPr txBox="1"/>
          <p:nvPr/>
        </p:nvSpPr>
        <p:spPr>
          <a:xfrm>
            <a:off x="1776411" y="2346327"/>
            <a:ext cx="14735179" cy="1397819"/>
          </a:xfrm>
          <a:prstGeom prst="rect">
            <a:avLst/>
          </a:prstGeom>
        </p:spPr>
        <p:txBody>
          <a:bodyPr lIns="0" tIns="0" rIns="0" bIns="0" rtlCol="0" anchor="t">
            <a:spAutoFit/>
          </a:bodyPr>
          <a:lstStyle/>
          <a:p>
            <a:pPr algn="ctr">
              <a:lnSpc>
                <a:spcPts val="10892"/>
              </a:lnSpc>
            </a:pPr>
            <a:r>
              <a:rPr lang="en-US" sz="9992" b="1">
                <a:solidFill>
                  <a:srgbClr val="1F2A44"/>
                </a:solidFill>
                <a:latin typeface="Libre Baskerville Bold"/>
                <a:ea typeface="Libre Baskerville Bold"/>
                <a:cs typeface="Libre Baskerville Bold"/>
                <a:sym typeface="Libre Baskerville Bold"/>
              </a:rPr>
              <a:t>Design Overview</a:t>
            </a:r>
          </a:p>
        </p:txBody>
      </p:sp>
      <p:sp>
        <p:nvSpPr>
          <p:cNvPr id="18" name="TextBox 18"/>
          <p:cNvSpPr txBox="1"/>
          <p:nvPr/>
        </p:nvSpPr>
        <p:spPr>
          <a:xfrm>
            <a:off x="5825227" y="4898992"/>
            <a:ext cx="6637551" cy="872034"/>
          </a:xfrm>
          <a:prstGeom prst="rect">
            <a:avLst/>
          </a:prstGeom>
        </p:spPr>
        <p:txBody>
          <a:bodyPr lIns="0" tIns="0" rIns="0" bIns="0" rtlCol="0" anchor="t">
            <a:spAutoFit/>
          </a:bodyPr>
          <a:lstStyle/>
          <a:p>
            <a:pPr>
              <a:lnSpc>
                <a:spcPts val="3405"/>
              </a:lnSpc>
              <a:spcBef>
                <a:spcPct val="0"/>
              </a:spcBef>
            </a:pPr>
            <a:r>
              <a:rPr lang="en-US" sz="2432" b="1" spc="-48">
                <a:solidFill>
                  <a:srgbClr val="4A5D73"/>
                </a:solidFill>
                <a:latin typeface="Source Sans 3 Bold"/>
                <a:ea typeface="Source Sans 3 Bold"/>
                <a:cs typeface="Source Sans 3 Bold"/>
                <a:sym typeface="Source Sans 3 Bold"/>
              </a:rPr>
              <a:t>User flow summary for visitors and administrators:</a:t>
            </a:r>
          </a:p>
        </p:txBody>
      </p:sp>
      <p:sp>
        <p:nvSpPr>
          <p:cNvPr id="19" name="TextBox 19"/>
          <p:cNvSpPr txBox="1"/>
          <p:nvPr/>
        </p:nvSpPr>
        <p:spPr>
          <a:xfrm>
            <a:off x="1299047" y="6443276"/>
            <a:ext cx="1023772" cy="679673"/>
          </a:xfrm>
          <a:prstGeom prst="rect">
            <a:avLst/>
          </a:prstGeom>
        </p:spPr>
        <p:txBody>
          <a:bodyPr lIns="0" tIns="0" rIns="0" bIns="0" rtlCol="0" anchor="t">
            <a:spAutoFit/>
          </a:bodyPr>
          <a:lstStyle/>
          <a:p>
            <a:pPr algn="ctr">
              <a:lnSpc>
                <a:spcPts val="5303"/>
              </a:lnSpc>
            </a:pPr>
            <a:r>
              <a:rPr lang="en-US" sz="4865" b="1">
                <a:solidFill>
                  <a:srgbClr val="1F2A44"/>
                </a:solidFill>
                <a:latin typeface="Libre Baskerville Bold"/>
                <a:ea typeface="Libre Baskerville Bold"/>
                <a:cs typeface="Libre Baskerville Bold"/>
                <a:sym typeface="Libre Baskerville Bold"/>
              </a:rPr>
              <a:t>01</a:t>
            </a:r>
          </a:p>
        </p:txBody>
      </p:sp>
      <p:sp>
        <p:nvSpPr>
          <p:cNvPr id="20" name="TextBox 20"/>
          <p:cNvSpPr txBox="1"/>
          <p:nvPr/>
        </p:nvSpPr>
        <p:spPr>
          <a:xfrm>
            <a:off x="6821526" y="6443276"/>
            <a:ext cx="1023772" cy="679673"/>
          </a:xfrm>
          <a:prstGeom prst="rect">
            <a:avLst/>
          </a:prstGeom>
        </p:spPr>
        <p:txBody>
          <a:bodyPr lIns="0" tIns="0" rIns="0" bIns="0" rtlCol="0" anchor="t">
            <a:spAutoFit/>
          </a:bodyPr>
          <a:lstStyle/>
          <a:p>
            <a:pPr algn="ctr">
              <a:lnSpc>
                <a:spcPts val="5303"/>
              </a:lnSpc>
            </a:pPr>
            <a:r>
              <a:rPr lang="en-US" sz="4865" b="1">
                <a:solidFill>
                  <a:srgbClr val="1F2A44"/>
                </a:solidFill>
                <a:latin typeface="Libre Baskerville Bold"/>
                <a:ea typeface="Libre Baskerville Bold"/>
                <a:cs typeface="Libre Baskerville Bold"/>
                <a:sym typeface="Libre Baskerville Bold"/>
              </a:rPr>
              <a:t>02</a:t>
            </a:r>
          </a:p>
        </p:txBody>
      </p:sp>
      <p:sp>
        <p:nvSpPr>
          <p:cNvPr id="21" name="TextBox 21"/>
          <p:cNvSpPr txBox="1"/>
          <p:nvPr/>
        </p:nvSpPr>
        <p:spPr>
          <a:xfrm>
            <a:off x="12344003" y="6443276"/>
            <a:ext cx="1023772" cy="679673"/>
          </a:xfrm>
          <a:prstGeom prst="rect">
            <a:avLst/>
          </a:prstGeom>
        </p:spPr>
        <p:txBody>
          <a:bodyPr lIns="0" tIns="0" rIns="0" bIns="0" rtlCol="0" anchor="t">
            <a:spAutoFit/>
          </a:bodyPr>
          <a:lstStyle/>
          <a:p>
            <a:pPr algn="ctr">
              <a:lnSpc>
                <a:spcPts val="5303"/>
              </a:lnSpc>
            </a:pPr>
            <a:r>
              <a:rPr lang="en-US" sz="4865" b="1">
                <a:solidFill>
                  <a:srgbClr val="1F2A44"/>
                </a:solidFill>
                <a:latin typeface="Libre Baskerville Bold"/>
                <a:ea typeface="Libre Baskerville Bold"/>
                <a:cs typeface="Libre Baskerville Bold"/>
                <a:sym typeface="Libre Baskerville Bold"/>
              </a:rPr>
              <a:t>13</a:t>
            </a:r>
          </a:p>
        </p:txBody>
      </p:sp>
      <p:sp>
        <p:nvSpPr>
          <p:cNvPr id="22" name="TextBox 22"/>
          <p:cNvSpPr txBox="1"/>
          <p:nvPr/>
        </p:nvSpPr>
        <p:spPr>
          <a:xfrm>
            <a:off x="1355016" y="7829844"/>
            <a:ext cx="4261083" cy="884858"/>
          </a:xfrm>
          <a:prstGeom prst="rect">
            <a:avLst/>
          </a:prstGeom>
        </p:spPr>
        <p:txBody>
          <a:bodyPr lIns="0" tIns="0" rIns="0" bIns="0" rtlCol="0" anchor="t">
            <a:spAutoFit/>
          </a:bodyPr>
          <a:lstStyle/>
          <a:p>
            <a:pPr>
              <a:lnSpc>
                <a:spcPts val="2269"/>
              </a:lnSpc>
              <a:spcBef>
                <a:spcPct val="0"/>
              </a:spcBef>
            </a:pPr>
            <a:r>
              <a:rPr lang="en-US" sz="1620" b="1" spc="-32">
                <a:solidFill>
                  <a:srgbClr val="4A5D73"/>
                </a:solidFill>
                <a:latin typeface="Source Sans 3 Semi-Bold"/>
                <a:ea typeface="Source Sans 3 Semi-Bold"/>
                <a:cs typeface="Source Sans 3 Semi-Bold"/>
                <a:sym typeface="Source Sans 3 Semi-Bold"/>
              </a:rPr>
              <a:t>Visitor Flow:</a:t>
            </a:r>
          </a:p>
          <a:p>
            <a:pPr>
              <a:lnSpc>
                <a:spcPts val="2269"/>
              </a:lnSpc>
              <a:spcBef>
                <a:spcPct val="0"/>
              </a:spcBef>
            </a:pPr>
            <a:r>
              <a:rPr lang="en-US" sz="1620" b="1" spc="-32">
                <a:solidFill>
                  <a:srgbClr val="4A5D73"/>
                </a:solidFill>
                <a:latin typeface="Source Sans 3 Semi-Bold"/>
                <a:ea typeface="Source Sans 3 Semi-Bold"/>
                <a:cs typeface="Source Sans 3 Semi-Bold"/>
                <a:sym typeface="Source Sans 3 Semi-Bold"/>
              </a:rPr>
              <a:t>Homepage → Explore Sites → Search → View Information</a:t>
            </a:r>
          </a:p>
        </p:txBody>
      </p:sp>
      <p:sp>
        <p:nvSpPr>
          <p:cNvPr id="23" name="TextBox 23"/>
          <p:cNvSpPr txBox="1"/>
          <p:nvPr/>
        </p:nvSpPr>
        <p:spPr>
          <a:xfrm>
            <a:off x="6861061" y="7829844"/>
            <a:ext cx="4261083" cy="884858"/>
          </a:xfrm>
          <a:prstGeom prst="rect">
            <a:avLst/>
          </a:prstGeom>
        </p:spPr>
        <p:txBody>
          <a:bodyPr lIns="0" tIns="0" rIns="0" bIns="0" rtlCol="0" anchor="t">
            <a:spAutoFit/>
          </a:bodyPr>
          <a:lstStyle/>
          <a:p>
            <a:pPr>
              <a:lnSpc>
                <a:spcPts val="2269"/>
              </a:lnSpc>
              <a:spcBef>
                <a:spcPct val="0"/>
              </a:spcBef>
            </a:pPr>
            <a:r>
              <a:rPr lang="en-US" sz="1620" b="1" spc="-32" dirty="0">
                <a:solidFill>
                  <a:srgbClr val="4A5D73"/>
                </a:solidFill>
                <a:latin typeface="Source Sans 3 Semi-Bold"/>
                <a:ea typeface="Source Sans 3 Semi-Bold"/>
                <a:cs typeface="Source Sans 3 Semi-Bold"/>
                <a:sym typeface="Source Sans 3 Semi-Bold"/>
              </a:rPr>
              <a:t>Admin Flow:</a:t>
            </a:r>
          </a:p>
          <a:p>
            <a:pPr>
              <a:lnSpc>
                <a:spcPts val="2269"/>
              </a:lnSpc>
              <a:spcBef>
                <a:spcPct val="0"/>
              </a:spcBef>
            </a:pPr>
            <a:r>
              <a:rPr lang="en-US" sz="1620" b="1" spc="-32" dirty="0">
                <a:solidFill>
                  <a:srgbClr val="4A5D73"/>
                </a:solidFill>
                <a:latin typeface="Source Sans 3 Semi-Bold"/>
                <a:ea typeface="Source Sans 3 Semi-Bold"/>
                <a:cs typeface="Source Sans 3 Semi-Bold"/>
                <a:sym typeface="Source Sans 3 Semi-Bold"/>
              </a:rPr>
              <a:t>Login → Dashboard → Add Site → Save to Database → Website </a:t>
            </a:r>
            <a:r>
              <a:rPr lang="en-US" sz="1620" b="1" spc="-32" dirty="0" smtClean="0">
                <a:solidFill>
                  <a:srgbClr val="4A5D73"/>
                </a:solidFill>
                <a:latin typeface="Source Sans 3 Semi-Bold"/>
                <a:ea typeface="Source Sans 3 Semi-Bold"/>
                <a:cs typeface="Source Sans 3 Semi-Bold"/>
                <a:sym typeface="Source Sans 3 Semi-Bold"/>
              </a:rPr>
              <a:t>Updates (ongoing)</a:t>
            </a:r>
            <a:endParaRPr lang="en-US" sz="1620" b="1" spc="-32" dirty="0">
              <a:solidFill>
                <a:srgbClr val="4A5D73"/>
              </a:solidFill>
              <a:latin typeface="Source Sans 3 Semi-Bold"/>
              <a:ea typeface="Source Sans 3 Semi-Bold"/>
              <a:cs typeface="Source Sans 3 Semi-Bold"/>
              <a:sym typeface="Source Sans 3 Semi-Bold"/>
            </a:endParaRPr>
          </a:p>
        </p:txBody>
      </p:sp>
      <p:sp>
        <p:nvSpPr>
          <p:cNvPr id="24" name="TextBox 24"/>
          <p:cNvSpPr txBox="1"/>
          <p:nvPr/>
        </p:nvSpPr>
        <p:spPr>
          <a:xfrm>
            <a:off x="12462776" y="7829844"/>
            <a:ext cx="4514467" cy="589905"/>
          </a:xfrm>
          <a:prstGeom prst="rect">
            <a:avLst/>
          </a:prstGeom>
        </p:spPr>
        <p:txBody>
          <a:bodyPr lIns="0" tIns="0" rIns="0" bIns="0" rtlCol="0" anchor="t">
            <a:spAutoFit/>
          </a:bodyPr>
          <a:lstStyle/>
          <a:p>
            <a:pPr>
              <a:lnSpc>
                <a:spcPts val="2269"/>
              </a:lnSpc>
              <a:spcBef>
                <a:spcPct val="0"/>
              </a:spcBef>
            </a:pPr>
            <a:r>
              <a:rPr lang="en-US" sz="1620" b="1" spc="-32">
                <a:solidFill>
                  <a:srgbClr val="4A5D73"/>
                </a:solidFill>
                <a:latin typeface="Source Sans 3 Semi-Bold"/>
                <a:ea typeface="Source Sans 3 Semi-Bold"/>
                <a:cs typeface="Source Sans 3 Semi-Bold"/>
                <a:sym typeface="Source Sans 3 Semi-Bold"/>
              </a:rPr>
              <a:t>Both flows are designed for simplicity, clarity, and ease of navigation.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181100" y="1181102"/>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sp>
        <p:nvSpPr>
          <p:cNvPr id="5" name="AutoShape 5"/>
          <p:cNvSpPr/>
          <p:nvPr/>
        </p:nvSpPr>
        <p:spPr>
          <a:xfrm>
            <a:off x="9691438" y="6915151"/>
            <a:ext cx="5084107" cy="0"/>
          </a:xfrm>
          <a:prstGeom prst="line">
            <a:avLst/>
          </a:prstGeom>
          <a:ln w="38100" cap="flat">
            <a:solidFill>
              <a:srgbClr val="4A5D73"/>
            </a:solidFill>
            <a:prstDash val="solid"/>
            <a:headEnd type="none" w="sm" len="sm"/>
            <a:tailEnd type="none" w="sm" len="sm"/>
          </a:ln>
        </p:spPr>
      </p:sp>
      <p:sp>
        <p:nvSpPr>
          <p:cNvPr id="6" name="AutoShape 6"/>
          <p:cNvSpPr/>
          <p:nvPr/>
        </p:nvSpPr>
        <p:spPr>
          <a:xfrm>
            <a:off x="9691438" y="7746967"/>
            <a:ext cx="5084107" cy="0"/>
          </a:xfrm>
          <a:prstGeom prst="line">
            <a:avLst/>
          </a:prstGeom>
          <a:ln w="38100" cap="flat">
            <a:solidFill>
              <a:srgbClr val="4A5D73"/>
            </a:solidFill>
            <a:prstDash val="solid"/>
            <a:headEnd type="none" w="sm" len="sm"/>
            <a:tailEnd type="none" w="sm" len="sm"/>
          </a:ln>
        </p:spPr>
      </p:sp>
      <p:sp>
        <p:nvSpPr>
          <p:cNvPr id="7" name="AutoShape 7"/>
          <p:cNvSpPr/>
          <p:nvPr/>
        </p:nvSpPr>
        <p:spPr>
          <a:xfrm>
            <a:off x="9691438" y="8597835"/>
            <a:ext cx="5084107" cy="0"/>
          </a:xfrm>
          <a:prstGeom prst="line">
            <a:avLst/>
          </a:prstGeom>
          <a:ln w="38100" cap="flat">
            <a:solidFill>
              <a:srgbClr val="4A5D73"/>
            </a:solidFill>
            <a:prstDash val="solid"/>
            <a:headEnd type="none" w="sm" len="sm"/>
            <a:tailEnd type="none" w="sm" len="sm"/>
          </a:ln>
        </p:spPr>
      </p:sp>
      <p:grpSp>
        <p:nvGrpSpPr>
          <p:cNvPr id="8" name="Group 8"/>
          <p:cNvGrpSpPr/>
          <p:nvPr/>
        </p:nvGrpSpPr>
        <p:grpSpPr>
          <a:xfrm>
            <a:off x="1333500" y="4246530"/>
            <a:ext cx="6829680" cy="5011771"/>
            <a:chOff x="0" y="0"/>
            <a:chExt cx="1058096" cy="776454"/>
          </a:xfrm>
        </p:grpSpPr>
        <p:sp>
          <p:nvSpPr>
            <p:cNvPr id="9" name="Freeform 9"/>
            <p:cNvSpPr/>
            <p:nvPr/>
          </p:nvSpPr>
          <p:spPr>
            <a:xfrm>
              <a:off x="0" y="0"/>
              <a:ext cx="1058096" cy="776454"/>
            </a:xfrm>
            <a:custGeom>
              <a:avLst/>
              <a:gdLst/>
              <a:ahLst/>
              <a:cxnLst/>
              <a:rect l="l" t="t" r="r" b="b"/>
              <a:pathLst>
                <a:path w="1058096" h="776454">
                  <a:moveTo>
                    <a:pt x="56678" y="0"/>
                  </a:moveTo>
                  <a:lnTo>
                    <a:pt x="1001418" y="0"/>
                  </a:lnTo>
                  <a:cubicBezTo>
                    <a:pt x="1016450" y="0"/>
                    <a:pt x="1030866" y="5971"/>
                    <a:pt x="1041495" y="16601"/>
                  </a:cubicBezTo>
                  <a:cubicBezTo>
                    <a:pt x="1052125" y="27230"/>
                    <a:pt x="1058096" y="41646"/>
                    <a:pt x="1058096" y="56678"/>
                  </a:cubicBezTo>
                  <a:lnTo>
                    <a:pt x="1058096" y="719776"/>
                  </a:lnTo>
                  <a:cubicBezTo>
                    <a:pt x="1058096" y="734808"/>
                    <a:pt x="1052125" y="749224"/>
                    <a:pt x="1041495" y="759854"/>
                  </a:cubicBezTo>
                  <a:cubicBezTo>
                    <a:pt x="1030866" y="770483"/>
                    <a:pt x="1016450" y="776454"/>
                    <a:pt x="1001418" y="776454"/>
                  </a:cubicBezTo>
                  <a:lnTo>
                    <a:pt x="56678" y="776454"/>
                  </a:lnTo>
                  <a:cubicBezTo>
                    <a:pt x="25376" y="776454"/>
                    <a:pt x="0" y="751079"/>
                    <a:pt x="0" y="719776"/>
                  </a:cubicBezTo>
                  <a:lnTo>
                    <a:pt x="0" y="56678"/>
                  </a:lnTo>
                  <a:cubicBezTo>
                    <a:pt x="0" y="25376"/>
                    <a:pt x="25376" y="0"/>
                    <a:pt x="56678" y="0"/>
                  </a:cubicBezTo>
                  <a:close/>
                </a:path>
              </a:pathLst>
            </a:custGeom>
            <a:blipFill>
              <a:blip r:embed="rId2"/>
              <a:stretch>
                <a:fillRect l="-4" r="-4"/>
              </a:stretch>
            </a:blipFill>
          </p:spPr>
        </p:sp>
      </p:grpSp>
      <p:sp>
        <p:nvSpPr>
          <p:cNvPr id="10" name="TextBox 10"/>
          <p:cNvSpPr txBox="1"/>
          <p:nvPr/>
        </p:nvSpPr>
        <p:spPr>
          <a:xfrm>
            <a:off x="1507416" y="1334895"/>
            <a:ext cx="2823587" cy="218008"/>
          </a:xfrm>
          <a:prstGeom prst="rect">
            <a:avLst/>
          </a:prstGeom>
        </p:spPr>
        <p:txBody>
          <a:bodyPr lIns="0" tIns="0" rIns="0" bIns="0" rtlCol="0" anchor="t">
            <a:spAutoFit/>
          </a:bodyPr>
          <a:lstStyle/>
          <a:p>
            <a:pP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AlbaHeritage</a:t>
            </a:r>
          </a:p>
        </p:txBody>
      </p:sp>
      <p:sp>
        <p:nvSpPr>
          <p:cNvPr id="11" name="TextBox 11"/>
          <p:cNvSpPr txBox="1"/>
          <p:nvPr/>
        </p:nvSpPr>
        <p:spPr>
          <a:xfrm>
            <a:off x="8037007" y="1339836"/>
            <a:ext cx="2823587" cy="218008"/>
          </a:xfrm>
          <a:prstGeom prst="rect">
            <a:avLst/>
          </a:prstGeom>
        </p:spPr>
        <p:txBody>
          <a:bodyPr lIns="0" tIns="0" rIns="0" bIns="0" rtlCol="0" anchor="t">
            <a:spAutoFit/>
          </a:bodyPr>
          <a:lstStyle/>
          <a:p>
            <a:pPr algn="ct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2025</a:t>
            </a:r>
          </a:p>
        </p:txBody>
      </p:sp>
      <p:sp>
        <p:nvSpPr>
          <p:cNvPr id="12" name="TextBox 12"/>
          <p:cNvSpPr txBox="1"/>
          <p:nvPr/>
        </p:nvSpPr>
        <p:spPr>
          <a:xfrm>
            <a:off x="13160691" y="1339836"/>
            <a:ext cx="3930367" cy="218008"/>
          </a:xfrm>
          <a:prstGeom prst="rect">
            <a:avLst/>
          </a:prstGeom>
        </p:spPr>
        <p:txBody>
          <a:bodyPr lIns="0" tIns="0" rIns="0" bIns="0" rtlCol="0" anchor="t">
            <a:spAutoFit/>
          </a:bodyPr>
          <a:lstStyle/>
          <a:p>
            <a:pPr algn="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Presented by Emriona  Bushaj</a:t>
            </a:r>
          </a:p>
        </p:txBody>
      </p:sp>
      <p:sp>
        <p:nvSpPr>
          <p:cNvPr id="13" name="TextBox 13"/>
          <p:cNvSpPr txBox="1"/>
          <p:nvPr/>
        </p:nvSpPr>
        <p:spPr>
          <a:xfrm>
            <a:off x="1333502" y="2593976"/>
            <a:ext cx="9527095" cy="1461939"/>
          </a:xfrm>
          <a:prstGeom prst="rect">
            <a:avLst/>
          </a:prstGeom>
        </p:spPr>
        <p:txBody>
          <a:bodyPr lIns="0" tIns="0" rIns="0" bIns="0" rtlCol="0" anchor="t">
            <a:spAutoFit/>
          </a:bodyPr>
          <a:lstStyle/>
          <a:p>
            <a:pPr>
              <a:lnSpc>
                <a:spcPts val="5700"/>
              </a:lnSpc>
            </a:pPr>
            <a:r>
              <a:rPr lang="en-US" sz="5229" b="1">
                <a:solidFill>
                  <a:srgbClr val="1F2A44"/>
                </a:solidFill>
                <a:latin typeface="Libre Baskerville Bold"/>
                <a:ea typeface="Libre Baskerville Bold"/>
                <a:cs typeface="Libre Baskerville Bold"/>
                <a:sym typeface="Libre Baskerville Bold"/>
              </a:rPr>
              <a:t>Current Progress &amp; Remaining Work</a:t>
            </a:r>
          </a:p>
        </p:txBody>
      </p:sp>
      <p:sp>
        <p:nvSpPr>
          <p:cNvPr id="14" name="TextBox 14"/>
          <p:cNvSpPr txBox="1"/>
          <p:nvPr/>
        </p:nvSpPr>
        <p:spPr>
          <a:xfrm>
            <a:off x="9691439" y="6305488"/>
            <a:ext cx="4175444" cy="450764"/>
          </a:xfrm>
          <a:prstGeom prst="rect">
            <a:avLst/>
          </a:prstGeom>
        </p:spPr>
        <p:txBody>
          <a:bodyPr lIns="0" tIns="0" rIns="0" bIns="0" rtlCol="0" anchor="t">
            <a:spAutoFit/>
          </a:bodyPr>
          <a:lstStyle/>
          <a:p>
            <a:pPr>
              <a:lnSpc>
                <a:spcPts val="1679"/>
              </a:lnSpc>
              <a:spcBef>
                <a:spcPct val="0"/>
              </a:spcBef>
            </a:pPr>
            <a:r>
              <a:rPr lang="en-US" b="1" spc="-24" dirty="0">
                <a:solidFill>
                  <a:srgbClr val="4A5D73"/>
                </a:solidFill>
                <a:latin typeface="Source Sans 3 Semi-Bold"/>
                <a:ea typeface="Source Sans 3 Semi-Bold"/>
                <a:cs typeface="Source Sans 3 Semi-Bold"/>
                <a:sym typeface="Source Sans 3 Semi-Bold"/>
              </a:rPr>
              <a:t>Literature Review, Requirements, Database </a:t>
            </a:r>
            <a:r>
              <a:rPr lang="en-US" b="1" spc="-24" dirty="0" smtClean="0">
                <a:solidFill>
                  <a:srgbClr val="4A5D73"/>
                </a:solidFill>
                <a:latin typeface="Source Sans 3 Semi-Bold"/>
                <a:ea typeface="Source Sans 3 Semi-Bold"/>
                <a:cs typeface="Source Sans 3 Semi-Bold"/>
                <a:sym typeface="Source Sans 3 Semi-Bold"/>
              </a:rPr>
              <a:t>Design (ongoing)</a:t>
            </a:r>
            <a:endParaRPr lang="en-US" b="1" spc="-24" dirty="0">
              <a:solidFill>
                <a:srgbClr val="4A5D73"/>
              </a:solidFill>
              <a:latin typeface="Source Sans 3 Semi-Bold"/>
              <a:ea typeface="Source Sans 3 Semi-Bold"/>
              <a:cs typeface="Source Sans 3 Semi-Bold"/>
              <a:sym typeface="Source Sans 3 Semi-Bold"/>
            </a:endParaRPr>
          </a:p>
        </p:txBody>
      </p:sp>
      <p:sp>
        <p:nvSpPr>
          <p:cNvPr id="15" name="TextBox 15"/>
          <p:cNvSpPr txBox="1"/>
          <p:nvPr/>
        </p:nvSpPr>
        <p:spPr>
          <a:xfrm>
            <a:off x="9691438" y="7137304"/>
            <a:ext cx="4391544" cy="232756"/>
          </a:xfrm>
          <a:prstGeom prst="rect">
            <a:avLst/>
          </a:prstGeom>
        </p:spPr>
        <p:txBody>
          <a:bodyPr lIns="0" tIns="0" rIns="0" bIns="0" rtlCol="0" anchor="t">
            <a:spAutoFit/>
          </a:bodyPr>
          <a:lstStyle/>
          <a:p>
            <a:pPr>
              <a:lnSpc>
                <a:spcPts val="1679"/>
              </a:lnSpc>
              <a:spcBef>
                <a:spcPct val="0"/>
              </a:spcBef>
            </a:pPr>
            <a:r>
              <a:rPr lang="en-US" b="1" spc="-24" dirty="0">
                <a:solidFill>
                  <a:srgbClr val="4A5D73"/>
                </a:solidFill>
                <a:latin typeface="Source Sans 3 Semi-Bold"/>
                <a:ea typeface="Source Sans 3 Semi-Bold"/>
                <a:cs typeface="Source Sans 3 Semi-Bold"/>
                <a:sym typeface="Source Sans 3 Semi-Bold"/>
              </a:rPr>
              <a:t>Frontend, Admin Dashboard, Login, Search</a:t>
            </a:r>
          </a:p>
        </p:txBody>
      </p:sp>
      <p:sp>
        <p:nvSpPr>
          <p:cNvPr id="16" name="TextBox 16"/>
          <p:cNvSpPr txBox="1"/>
          <p:nvPr/>
        </p:nvSpPr>
        <p:spPr>
          <a:xfrm>
            <a:off x="9691438" y="7988173"/>
            <a:ext cx="4391544" cy="668773"/>
          </a:xfrm>
          <a:prstGeom prst="rect">
            <a:avLst/>
          </a:prstGeom>
        </p:spPr>
        <p:txBody>
          <a:bodyPr lIns="0" tIns="0" rIns="0" bIns="0" rtlCol="0" anchor="t">
            <a:spAutoFit/>
          </a:bodyPr>
          <a:lstStyle/>
          <a:p>
            <a:pPr>
              <a:lnSpc>
                <a:spcPts val="1679"/>
              </a:lnSpc>
              <a:spcBef>
                <a:spcPct val="0"/>
              </a:spcBef>
            </a:pPr>
            <a:r>
              <a:rPr lang="en-US" b="1" spc="-24" dirty="0">
                <a:solidFill>
                  <a:srgbClr val="4A5D73"/>
                </a:solidFill>
                <a:latin typeface="Source Sans 3 Semi-Bold"/>
                <a:ea typeface="Source Sans 3 Semi-Bold"/>
                <a:cs typeface="Source Sans 3 Semi-Bold"/>
                <a:sym typeface="Source Sans 3 Semi-Bold"/>
              </a:rPr>
              <a:t>Integration complete — Gallery, Bilingual support, User accounts, Reviews &amp; Usability Testing </a:t>
            </a:r>
            <a:r>
              <a:rPr lang="en-US" b="1" spc="-24" dirty="0" smtClean="0">
                <a:solidFill>
                  <a:srgbClr val="4A5D73"/>
                </a:solidFill>
                <a:latin typeface="Source Sans 3 Semi-Bold"/>
                <a:ea typeface="Source Sans 3 Semi-Bold"/>
                <a:cs typeface="Source Sans 3 Semi-Bold"/>
                <a:sym typeface="Source Sans 3 Semi-Bold"/>
              </a:rPr>
              <a:t>remaining (ongoing)</a:t>
            </a:r>
            <a:endParaRPr lang="en-US" b="1" spc="-24" dirty="0">
              <a:solidFill>
                <a:srgbClr val="4A5D73"/>
              </a:solidFill>
              <a:latin typeface="Source Sans 3 Semi-Bold"/>
              <a:ea typeface="Source Sans 3 Semi-Bold"/>
              <a:cs typeface="Source Sans 3 Semi-Bold"/>
              <a:sym typeface="Source Sans 3 Semi-Bold"/>
            </a:endParaRPr>
          </a:p>
        </p:txBody>
      </p:sp>
      <p:sp>
        <p:nvSpPr>
          <p:cNvPr id="17" name="TextBox 17"/>
          <p:cNvSpPr txBox="1"/>
          <p:nvPr/>
        </p:nvSpPr>
        <p:spPr>
          <a:xfrm>
            <a:off x="8597412" y="5546693"/>
            <a:ext cx="8100872" cy="218008"/>
          </a:xfrm>
          <a:prstGeom prst="rect">
            <a:avLst/>
          </a:prstGeom>
        </p:spPr>
        <p:txBody>
          <a:bodyPr lIns="0" tIns="0" rIns="0" bIns="0" rtlCol="0" anchor="t">
            <a:spAutoFit/>
          </a:bodyPr>
          <a:lstStyle/>
          <a:p>
            <a:pPr>
              <a:lnSpc>
                <a:spcPts val="1679"/>
              </a:lnSpc>
              <a:spcBef>
                <a:spcPct val="0"/>
              </a:spcBef>
            </a:pPr>
            <a:r>
              <a:rPr lang="en-US" sz="2800" b="1" spc="-24">
                <a:solidFill>
                  <a:srgbClr val="4A5D73"/>
                </a:solidFill>
                <a:latin typeface="Source Sans 3 Bold"/>
                <a:ea typeface="Source Sans 3 Bold"/>
                <a:cs typeface="Source Sans 3 Bold"/>
                <a:sym typeface="Source Sans 3 Bold"/>
              </a:rPr>
              <a:t>Project completion status and outstanding tasks:</a:t>
            </a:r>
          </a:p>
        </p:txBody>
      </p:sp>
      <p:sp>
        <p:nvSpPr>
          <p:cNvPr id="18" name="TextBox 18"/>
          <p:cNvSpPr txBox="1"/>
          <p:nvPr/>
        </p:nvSpPr>
        <p:spPr>
          <a:xfrm>
            <a:off x="8597413" y="8864536"/>
            <a:ext cx="8493644" cy="240450"/>
          </a:xfrm>
          <a:prstGeom prst="rect">
            <a:avLst/>
          </a:prstGeom>
        </p:spPr>
        <p:txBody>
          <a:bodyPr lIns="0" tIns="0" rIns="0" bIns="0" rtlCol="0" anchor="t">
            <a:spAutoFit/>
          </a:bodyPr>
          <a:lstStyle/>
          <a:p>
            <a:pPr>
              <a:lnSpc>
                <a:spcPts val="1679"/>
              </a:lnSpc>
              <a:spcBef>
                <a:spcPct val="0"/>
              </a:spcBef>
            </a:pPr>
            <a:r>
              <a:rPr lang="en-US" sz="2000" b="1" spc="-24" dirty="0">
                <a:solidFill>
                  <a:srgbClr val="4A5D73"/>
                </a:solidFill>
                <a:latin typeface="Source Sans 3 Bold"/>
                <a:ea typeface="Source Sans 3 Bold"/>
                <a:cs typeface="Source Sans 3 Bold"/>
                <a:sym typeface="Source Sans 3 Bold"/>
              </a:rPr>
              <a:t>Final evaluation and enhancements are the key remaining milestones.</a:t>
            </a:r>
          </a:p>
        </p:txBody>
      </p:sp>
      <p:sp>
        <p:nvSpPr>
          <p:cNvPr id="19" name="TextBox 19"/>
          <p:cNvSpPr txBox="1"/>
          <p:nvPr/>
        </p:nvSpPr>
        <p:spPr>
          <a:xfrm>
            <a:off x="8597413" y="6250022"/>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a:t>
            </a:r>
          </a:p>
        </p:txBody>
      </p:sp>
      <p:sp>
        <p:nvSpPr>
          <p:cNvPr id="20" name="TextBox 20"/>
          <p:cNvSpPr txBox="1"/>
          <p:nvPr/>
        </p:nvSpPr>
        <p:spPr>
          <a:xfrm>
            <a:off x="8597413" y="7081839"/>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a:t>
            </a:r>
          </a:p>
        </p:txBody>
      </p:sp>
      <p:sp>
        <p:nvSpPr>
          <p:cNvPr id="21" name="TextBox 21"/>
          <p:cNvSpPr txBox="1"/>
          <p:nvPr/>
        </p:nvSpPr>
        <p:spPr>
          <a:xfrm>
            <a:off x="8597413" y="7932705"/>
            <a:ext cx="1023772" cy="692497"/>
          </a:xfrm>
          <a:prstGeom prst="rect">
            <a:avLst/>
          </a:prstGeom>
        </p:spPr>
        <p:txBody>
          <a:bodyPr lIns="0" tIns="0" rIns="0" bIns="0" rtlCol="0" anchor="t">
            <a:spAutoFit/>
          </a:bodyPr>
          <a:lstStyle/>
          <a:p>
            <a:pPr algn="ctr">
              <a:lnSpc>
                <a:spcPts val="5446"/>
              </a:lnSpc>
            </a:pPr>
            <a:r>
              <a:rPr lang="en-US" sz="4996" b="1">
                <a:solidFill>
                  <a:srgbClr val="1F2A44"/>
                </a:solidFill>
                <a:latin typeface="Libre Baskerville Bold"/>
                <a:ea typeface="Libre Baskerville Bold"/>
                <a:cs typeface="Libre Baskerville Bold"/>
                <a:sym typeface="Libre Baskerville Bold"/>
              </a:rPr>
              <a:t>⏳</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grpSp>
        <p:nvGrpSpPr>
          <p:cNvPr id="5" name="Group 5"/>
          <p:cNvGrpSpPr/>
          <p:nvPr/>
        </p:nvGrpSpPr>
        <p:grpSpPr>
          <a:xfrm>
            <a:off x="1324536" y="5001817"/>
            <a:ext cx="7664357" cy="3629025"/>
            <a:chOff x="0" y="0"/>
            <a:chExt cx="1187409" cy="562231"/>
          </a:xfrm>
        </p:grpSpPr>
        <p:sp>
          <p:nvSpPr>
            <p:cNvPr id="6" name="Freeform 6"/>
            <p:cNvSpPr/>
            <p:nvPr/>
          </p:nvSpPr>
          <p:spPr>
            <a:xfrm>
              <a:off x="0" y="0"/>
              <a:ext cx="1187409" cy="562231"/>
            </a:xfrm>
            <a:custGeom>
              <a:avLst/>
              <a:gdLst/>
              <a:ahLst/>
              <a:cxnLst/>
              <a:rect l="l" t="t" r="r" b="b"/>
              <a:pathLst>
                <a:path w="1187409" h="562231">
                  <a:moveTo>
                    <a:pt x="50506" y="0"/>
                  </a:moveTo>
                  <a:lnTo>
                    <a:pt x="1136903" y="0"/>
                  </a:lnTo>
                  <a:cubicBezTo>
                    <a:pt x="1164797" y="0"/>
                    <a:pt x="1187409" y="22612"/>
                    <a:pt x="1187409" y="50506"/>
                  </a:cubicBezTo>
                  <a:lnTo>
                    <a:pt x="1187409" y="511725"/>
                  </a:lnTo>
                  <a:cubicBezTo>
                    <a:pt x="1187409" y="539619"/>
                    <a:pt x="1164797" y="562231"/>
                    <a:pt x="1136903" y="562231"/>
                  </a:cubicBezTo>
                  <a:lnTo>
                    <a:pt x="50506" y="562231"/>
                  </a:lnTo>
                  <a:cubicBezTo>
                    <a:pt x="22612" y="562231"/>
                    <a:pt x="0" y="539619"/>
                    <a:pt x="0" y="511725"/>
                  </a:cubicBezTo>
                  <a:lnTo>
                    <a:pt x="0" y="50506"/>
                  </a:lnTo>
                  <a:cubicBezTo>
                    <a:pt x="0" y="22612"/>
                    <a:pt x="22612" y="0"/>
                    <a:pt x="50506" y="0"/>
                  </a:cubicBezTo>
                  <a:close/>
                </a:path>
              </a:pathLst>
            </a:custGeom>
            <a:blipFill>
              <a:blip r:embed="rId2"/>
              <a:stretch>
                <a:fillRect l="-105" r="-105"/>
              </a:stretch>
            </a:blipFill>
          </p:spPr>
        </p:sp>
      </p:grpSp>
      <p:sp>
        <p:nvSpPr>
          <p:cNvPr id="7" name="TextBox 7"/>
          <p:cNvSpPr txBox="1"/>
          <p:nvPr/>
        </p:nvSpPr>
        <p:spPr>
          <a:xfrm>
            <a:off x="1355015" y="1172970"/>
            <a:ext cx="2823587" cy="333425"/>
          </a:xfrm>
          <a:prstGeom prst="rect">
            <a:avLst/>
          </a:prstGeom>
        </p:spPr>
        <p:txBody>
          <a:bodyPr lIns="0" tIns="0" rIns="0" bIns="0" rtlCol="0" anchor="t">
            <a:spAutoFit/>
          </a:bodyPr>
          <a:lstStyle/>
          <a:p>
            <a:pPr>
              <a:lnSpc>
                <a:spcPts val="2599"/>
              </a:lnSpc>
              <a:spcBef>
                <a:spcPct val="0"/>
              </a:spcBef>
            </a:pPr>
            <a:r>
              <a:rPr lang="en-US" sz="1857" b="1" spc="-37">
                <a:solidFill>
                  <a:srgbClr val="4A5D73"/>
                </a:solidFill>
                <a:latin typeface="Source Sans 3 Semi-Bold"/>
                <a:ea typeface="Source Sans 3 Semi-Bold"/>
                <a:cs typeface="Source Sans 3 Semi-Bold"/>
                <a:sym typeface="Source Sans 3 Semi-Bold"/>
              </a:rPr>
              <a:t>AlbaHeritage</a:t>
            </a:r>
          </a:p>
        </p:txBody>
      </p:sp>
      <p:sp>
        <p:nvSpPr>
          <p:cNvPr id="8" name="TextBox 8"/>
          <p:cNvSpPr txBox="1"/>
          <p:nvPr/>
        </p:nvSpPr>
        <p:spPr>
          <a:xfrm>
            <a:off x="7884608" y="1177912"/>
            <a:ext cx="2823587" cy="333425"/>
          </a:xfrm>
          <a:prstGeom prst="rect">
            <a:avLst/>
          </a:prstGeom>
        </p:spPr>
        <p:txBody>
          <a:bodyPr lIns="0" tIns="0" rIns="0" bIns="0" rtlCol="0" anchor="t">
            <a:spAutoFit/>
          </a:bodyPr>
          <a:lstStyle/>
          <a:p>
            <a:pPr algn="ctr">
              <a:lnSpc>
                <a:spcPts val="2599"/>
              </a:lnSpc>
              <a:spcBef>
                <a:spcPct val="0"/>
              </a:spcBef>
            </a:pPr>
            <a:r>
              <a:rPr lang="en-US" sz="1857" b="1" spc="-37">
                <a:solidFill>
                  <a:srgbClr val="4A5D73"/>
                </a:solidFill>
                <a:latin typeface="Source Sans 3 Semi-Bold"/>
                <a:ea typeface="Source Sans 3 Semi-Bold"/>
                <a:cs typeface="Source Sans 3 Semi-Bold"/>
                <a:sym typeface="Source Sans 3 Semi-Bold"/>
              </a:rPr>
              <a:t>2026</a:t>
            </a:r>
          </a:p>
        </p:txBody>
      </p:sp>
      <p:sp>
        <p:nvSpPr>
          <p:cNvPr id="9" name="TextBox 9"/>
          <p:cNvSpPr txBox="1"/>
          <p:nvPr/>
        </p:nvSpPr>
        <p:spPr>
          <a:xfrm>
            <a:off x="13008290" y="1177912"/>
            <a:ext cx="3930367" cy="337604"/>
          </a:xfrm>
          <a:prstGeom prst="rect">
            <a:avLst/>
          </a:prstGeom>
        </p:spPr>
        <p:txBody>
          <a:bodyPr lIns="0" tIns="0" rIns="0" bIns="0" rtlCol="0" anchor="t">
            <a:spAutoFit/>
          </a:bodyPr>
          <a:lstStyle/>
          <a:p>
            <a:pPr algn="r">
              <a:lnSpc>
                <a:spcPts val="2599"/>
              </a:lnSpc>
              <a:spcBef>
                <a:spcPct val="0"/>
              </a:spcBef>
            </a:pPr>
            <a:r>
              <a:rPr lang="en-US" sz="1857" b="1" spc="-37">
                <a:solidFill>
                  <a:srgbClr val="4A5D73"/>
                </a:solidFill>
                <a:latin typeface="Source Sans 3 Semi-Bold"/>
                <a:ea typeface="Source Sans 3 Semi-Bold"/>
                <a:cs typeface="Source Sans 3 Semi-Bold"/>
                <a:sym typeface="Source Sans 3 Semi-Bold"/>
              </a:rPr>
              <a:t>Emriona Bushaj, BSc Applied Computing</a:t>
            </a:r>
          </a:p>
        </p:txBody>
      </p:sp>
      <p:sp>
        <p:nvSpPr>
          <p:cNvPr id="10" name="TextBox 10"/>
          <p:cNvSpPr txBox="1"/>
          <p:nvPr/>
        </p:nvSpPr>
        <p:spPr>
          <a:xfrm>
            <a:off x="1181102" y="2498727"/>
            <a:ext cx="9527095" cy="1397819"/>
          </a:xfrm>
          <a:prstGeom prst="rect">
            <a:avLst/>
          </a:prstGeom>
        </p:spPr>
        <p:txBody>
          <a:bodyPr lIns="0" tIns="0" rIns="0" bIns="0" rtlCol="0" anchor="t">
            <a:spAutoFit/>
          </a:bodyPr>
          <a:lstStyle/>
          <a:p>
            <a:pPr>
              <a:lnSpc>
                <a:spcPts val="10892"/>
              </a:lnSpc>
            </a:pPr>
            <a:r>
              <a:rPr lang="en-US" sz="9992" b="1">
                <a:solidFill>
                  <a:srgbClr val="1F2A44"/>
                </a:solidFill>
                <a:latin typeface="Libre Baskerville Bold"/>
                <a:ea typeface="Libre Baskerville Bold"/>
                <a:cs typeface="Libre Baskerville Bold"/>
                <a:sym typeface="Libre Baskerville Bold"/>
              </a:rPr>
              <a:t>Conclusion</a:t>
            </a:r>
          </a:p>
        </p:txBody>
      </p:sp>
      <p:sp>
        <p:nvSpPr>
          <p:cNvPr id="11" name="TextBox 11"/>
          <p:cNvSpPr txBox="1"/>
          <p:nvPr/>
        </p:nvSpPr>
        <p:spPr>
          <a:xfrm>
            <a:off x="9525002" y="5530227"/>
            <a:ext cx="7854537" cy="2667397"/>
          </a:xfrm>
          <a:prstGeom prst="rect">
            <a:avLst/>
          </a:prstGeom>
        </p:spPr>
        <p:txBody>
          <a:bodyPr lIns="0" tIns="0" rIns="0" bIns="0" rtlCol="0" anchor="t">
            <a:spAutoFit/>
          </a:bodyPr>
          <a:lstStyle/>
          <a:p>
            <a:pPr>
              <a:lnSpc>
                <a:spcPts val="2599"/>
              </a:lnSpc>
              <a:spcBef>
                <a:spcPct val="0"/>
              </a:spcBef>
            </a:pPr>
            <a:r>
              <a:rPr lang="en-US" sz="1857" b="1" spc="-37" dirty="0" err="1">
                <a:solidFill>
                  <a:srgbClr val="4A5D73"/>
                </a:solidFill>
                <a:latin typeface="Source Sans 3 Semi-Bold"/>
                <a:ea typeface="Source Sans 3 Semi-Bold"/>
                <a:cs typeface="Source Sans 3 Semi-Bold"/>
                <a:sym typeface="Source Sans 3 Semi-Bold"/>
              </a:rPr>
              <a:t>AlbaHeritage</a:t>
            </a:r>
            <a:r>
              <a:rPr lang="en-US" sz="1857" b="1" spc="-37" dirty="0">
                <a:solidFill>
                  <a:srgbClr val="4A5D73"/>
                </a:solidFill>
                <a:latin typeface="Source Sans 3 Semi-Bold"/>
                <a:ea typeface="Source Sans 3 Semi-Bold"/>
                <a:cs typeface="Source Sans 3 Semi-Bold"/>
                <a:sym typeface="Source Sans 3 Semi-Bold"/>
              </a:rPr>
              <a:t> has progressed to a fully functional prototype, demonstrating the viability of a unified digital platform for Albanian cultural heritage.</a:t>
            </a:r>
          </a:p>
          <a:p>
            <a:pPr>
              <a:lnSpc>
                <a:spcPts val="2599"/>
              </a:lnSpc>
              <a:spcBef>
                <a:spcPct val="0"/>
              </a:spcBef>
            </a:pPr>
            <a:r>
              <a:rPr lang="en-US" sz="1857" b="1" spc="-37" dirty="0">
                <a:solidFill>
                  <a:srgbClr val="4A5D73"/>
                </a:solidFill>
                <a:latin typeface="Source Sans 3 Semi-Bold"/>
                <a:ea typeface="Source Sans 3 Semi-Bold"/>
                <a:cs typeface="Source Sans 3 Semi-Bold"/>
                <a:sym typeface="Source Sans 3 Semi-Bold"/>
              </a:rPr>
              <a:t>✔ Responsive frontend (HTML, CSS, Bootstrap)</a:t>
            </a:r>
          </a:p>
          <a:p>
            <a:pPr>
              <a:lnSpc>
                <a:spcPts val="2599"/>
              </a:lnSpc>
              <a:spcBef>
                <a:spcPct val="0"/>
              </a:spcBef>
            </a:pPr>
            <a:r>
              <a:rPr lang="en-US" sz="1857" b="1" spc="-37" dirty="0">
                <a:solidFill>
                  <a:srgbClr val="4A5D73"/>
                </a:solidFill>
                <a:latin typeface="Source Sans 3 Semi-Bold"/>
                <a:ea typeface="Source Sans 3 Semi-Bold"/>
                <a:cs typeface="Source Sans 3 Semi-Bold"/>
                <a:sym typeface="Source Sans 3 Semi-Bold"/>
              </a:rPr>
              <a:t>✔ PHP backend with dynamic </a:t>
            </a:r>
            <a:r>
              <a:rPr lang="en-US" sz="1857" b="1" spc="-37" dirty="0" smtClean="0">
                <a:solidFill>
                  <a:srgbClr val="4A5D73"/>
                </a:solidFill>
                <a:latin typeface="Source Sans 3 Semi-Bold"/>
                <a:ea typeface="Source Sans 3 Semi-Bold"/>
                <a:cs typeface="Source Sans 3 Semi-Bold"/>
                <a:sym typeface="Source Sans 3 Semi-Bold"/>
              </a:rPr>
              <a:t>content (ongoing)</a:t>
            </a:r>
            <a:endParaRPr lang="en-US" sz="1857" b="1" spc="-37" dirty="0">
              <a:solidFill>
                <a:srgbClr val="4A5D73"/>
              </a:solidFill>
              <a:latin typeface="Source Sans 3 Semi-Bold"/>
              <a:ea typeface="Source Sans 3 Semi-Bold"/>
              <a:cs typeface="Source Sans 3 Semi-Bold"/>
              <a:sym typeface="Source Sans 3 Semi-Bold"/>
            </a:endParaRPr>
          </a:p>
          <a:p>
            <a:pPr>
              <a:lnSpc>
                <a:spcPts val="2599"/>
              </a:lnSpc>
              <a:spcBef>
                <a:spcPct val="0"/>
              </a:spcBef>
            </a:pPr>
            <a:r>
              <a:rPr lang="en-US" sz="1857" b="1" spc="-37" dirty="0">
                <a:solidFill>
                  <a:srgbClr val="4A5D73"/>
                </a:solidFill>
                <a:latin typeface="Source Sans 3 Semi-Bold"/>
                <a:ea typeface="Source Sans 3 Semi-Bold"/>
                <a:cs typeface="Source Sans 3 Semi-Bold"/>
                <a:sym typeface="Source Sans 3 Semi-Bold"/>
              </a:rPr>
              <a:t>✔ MySQL database  fully </a:t>
            </a:r>
            <a:r>
              <a:rPr lang="en-US" sz="1857" b="1" spc="-37" dirty="0" smtClean="0">
                <a:solidFill>
                  <a:srgbClr val="4A5D73"/>
                </a:solidFill>
                <a:latin typeface="Source Sans 3 Semi-Bold"/>
                <a:ea typeface="Source Sans 3 Semi-Bold"/>
                <a:cs typeface="Source Sans 3 Semi-Bold"/>
                <a:sym typeface="Source Sans 3 Semi-Bold"/>
              </a:rPr>
              <a:t>integrated (ongoing)</a:t>
            </a:r>
            <a:endParaRPr lang="en-US" sz="1857" b="1" spc="-37" dirty="0">
              <a:solidFill>
                <a:srgbClr val="4A5D73"/>
              </a:solidFill>
              <a:latin typeface="Source Sans 3 Semi-Bold"/>
              <a:ea typeface="Source Sans 3 Semi-Bold"/>
              <a:cs typeface="Source Sans 3 Semi-Bold"/>
              <a:sym typeface="Source Sans 3 Semi-Bold"/>
            </a:endParaRPr>
          </a:p>
          <a:p>
            <a:pPr>
              <a:lnSpc>
                <a:spcPts val="2599"/>
              </a:lnSpc>
              <a:spcBef>
                <a:spcPct val="0"/>
              </a:spcBef>
            </a:pPr>
            <a:r>
              <a:rPr lang="en-US" sz="1857" b="1" spc="-37" dirty="0">
                <a:solidFill>
                  <a:srgbClr val="4A5D73"/>
                </a:solidFill>
                <a:latin typeface="Source Sans 3 Semi-Bold"/>
                <a:ea typeface="Source Sans 3 Semi-Bold"/>
                <a:cs typeface="Source Sans 3 Semi-Bold"/>
                <a:sym typeface="Source Sans 3 Semi-Bold"/>
              </a:rPr>
              <a:t>✔ Secure admin dashboard</a:t>
            </a:r>
          </a:p>
          <a:p>
            <a:pPr>
              <a:lnSpc>
                <a:spcPts val="2599"/>
              </a:lnSpc>
              <a:spcBef>
                <a:spcPct val="0"/>
              </a:spcBef>
            </a:pPr>
            <a:r>
              <a:rPr lang="en-US" sz="1857" b="1" spc="-37" dirty="0">
                <a:solidFill>
                  <a:srgbClr val="4A5D73"/>
                </a:solidFill>
                <a:latin typeface="Source Sans 3 Semi-Bold"/>
                <a:ea typeface="Source Sans 3 Semi-Bold"/>
                <a:cs typeface="Source Sans 3 Semi-Bold"/>
                <a:sym typeface="Source Sans 3 Semi-Bold"/>
              </a:rPr>
              <a:t>Next Steps: Image gallery, bilingual support, user accounts, usability testing, and final evaluation</a:t>
            </a:r>
            <a:r>
              <a:rPr lang="en-US" sz="1857" b="1" spc="-37" dirty="0" smtClean="0">
                <a:solidFill>
                  <a:srgbClr val="4A5D73"/>
                </a:solidFill>
                <a:latin typeface="Source Sans 3 Semi-Bold"/>
                <a:ea typeface="Source Sans 3 Semi-Bold"/>
                <a:cs typeface="Source Sans 3 Semi-Bold"/>
                <a:sym typeface="Source Sans 3 Semi-Bold"/>
              </a:rPr>
              <a:t>. (ongoing)</a:t>
            </a:r>
            <a:endParaRPr lang="en-US" sz="1857" b="1" spc="-37" dirty="0">
              <a:solidFill>
                <a:srgbClr val="4A5D73"/>
              </a:solidFill>
              <a:latin typeface="Source Sans 3 Semi-Bold"/>
              <a:ea typeface="Source Sans 3 Semi-Bold"/>
              <a:cs typeface="Source Sans 3 Semi-Bold"/>
              <a:sym typeface="Source Sans 3 Semi-Bold"/>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9FAFB"/>
        </a:solidFill>
        <a:effectLst/>
      </p:bgPr>
    </p:bg>
    <p:spTree>
      <p:nvGrpSpPr>
        <p:cNvPr id="1" name=""/>
        <p:cNvGrpSpPr/>
        <p:nvPr/>
      </p:nvGrpSpPr>
      <p:grpSpPr>
        <a:xfrm>
          <a:off x="0" y="0"/>
          <a:ext cx="0" cy="0"/>
          <a:chOff x="0" y="0"/>
          <a:chExt cx="0" cy="0"/>
        </a:xfrm>
      </p:grpSpPr>
      <p:grpSp>
        <p:nvGrpSpPr>
          <p:cNvPr id="2" name="Group 2"/>
          <p:cNvGrpSpPr/>
          <p:nvPr/>
        </p:nvGrpSpPr>
        <p:grpSpPr>
          <a:xfrm>
            <a:off x="1028701" y="1028701"/>
            <a:ext cx="16230600" cy="730287"/>
            <a:chOff x="0" y="0"/>
            <a:chExt cx="4274726" cy="192339"/>
          </a:xfrm>
        </p:grpSpPr>
        <p:sp>
          <p:nvSpPr>
            <p:cNvPr id="3" name="Freeform 3"/>
            <p:cNvSpPr/>
            <p:nvPr/>
          </p:nvSpPr>
          <p:spPr>
            <a:xfrm>
              <a:off x="0" y="0"/>
              <a:ext cx="4274726" cy="192339"/>
            </a:xfrm>
            <a:custGeom>
              <a:avLst/>
              <a:gdLst/>
              <a:ahLst/>
              <a:cxnLst/>
              <a:rect l="l" t="t" r="r" b="b"/>
              <a:pathLst>
                <a:path w="4274726" h="192339">
                  <a:moveTo>
                    <a:pt x="24327" y="0"/>
                  </a:moveTo>
                  <a:lnTo>
                    <a:pt x="4250399" y="0"/>
                  </a:lnTo>
                  <a:cubicBezTo>
                    <a:pt x="4263834" y="0"/>
                    <a:pt x="4274726" y="10891"/>
                    <a:pt x="4274726" y="24327"/>
                  </a:cubicBezTo>
                  <a:lnTo>
                    <a:pt x="4274726" y="168012"/>
                  </a:lnTo>
                  <a:cubicBezTo>
                    <a:pt x="4274726" y="181447"/>
                    <a:pt x="4263834" y="192339"/>
                    <a:pt x="4250399" y="192339"/>
                  </a:cubicBezTo>
                  <a:lnTo>
                    <a:pt x="24327" y="192339"/>
                  </a:lnTo>
                  <a:cubicBezTo>
                    <a:pt x="10891" y="192339"/>
                    <a:pt x="0" y="181447"/>
                    <a:pt x="0" y="168012"/>
                  </a:cubicBezTo>
                  <a:lnTo>
                    <a:pt x="0" y="24327"/>
                  </a:lnTo>
                  <a:cubicBezTo>
                    <a:pt x="0" y="10891"/>
                    <a:pt x="10891" y="0"/>
                    <a:pt x="24327" y="0"/>
                  </a:cubicBezTo>
                  <a:close/>
                </a:path>
              </a:pathLst>
            </a:custGeom>
            <a:ln w="38100" cap="rnd">
              <a:solidFill>
                <a:srgbClr val="E5E7EB"/>
              </a:solidFill>
              <a:prstDash val="solid"/>
              <a:round/>
            </a:ln>
          </p:spPr>
        </p:sp>
        <p:sp>
          <p:nvSpPr>
            <p:cNvPr id="4" name="TextBox 4"/>
            <p:cNvSpPr txBox="1"/>
            <p:nvPr/>
          </p:nvSpPr>
          <p:spPr>
            <a:xfrm>
              <a:off x="0" y="-38100"/>
              <a:ext cx="4274726" cy="230439"/>
            </a:xfrm>
            <a:prstGeom prst="rect">
              <a:avLst/>
            </a:prstGeom>
          </p:spPr>
          <p:txBody>
            <a:bodyPr lIns="50800" tIns="50800" rIns="50800" bIns="50800" rtlCol="0" anchor="ctr"/>
            <a:lstStyle/>
            <a:p>
              <a:pPr algn="ctr">
                <a:lnSpc>
                  <a:spcPts val="2659"/>
                </a:lnSpc>
                <a:spcBef>
                  <a:spcPct val="0"/>
                </a:spcBef>
              </a:pPr>
              <a:endParaRPr/>
            </a:p>
          </p:txBody>
        </p:sp>
      </p:grpSp>
      <p:sp>
        <p:nvSpPr>
          <p:cNvPr id="5" name="TextBox 5"/>
          <p:cNvSpPr txBox="1"/>
          <p:nvPr/>
        </p:nvSpPr>
        <p:spPr>
          <a:xfrm>
            <a:off x="1355015" y="1182496"/>
            <a:ext cx="2823587" cy="218008"/>
          </a:xfrm>
          <a:prstGeom prst="rect">
            <a:avLst/>
          </a:prstGeom>
        </p:spPr>
        <p:txBody>
          <a:bodyPr lIns="0" tIns="0" rIns="0" bIns="0" rtlCol="0" anchor="t">
            <a:spAutoFit/>
          </a:bodyPr>
          <a:lstStyle/>
          <a:p>
            <a:pP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AlbaHeritage</a:t>
            </a:r>
          </a:p>
        </p:txBody>
      </p:sp>
      <p:sp>
        <p:nvSpPr>
          <p:cNvPr id="6" name="TextBox 6"/>
          <p:cNvSpPr txBox="1"/>
          <p:nvPr/>
        </p:nvSpPr>
        <p:spPr>
          <a:xfrm>
            <a:off x="7884608" y="1187435"/>
            <a:ext cx="2823587" cy="218008"/>
          </a:xfrm>
          <a:prstGeom prst="rect">
            <a:avLst/>
          </a:prstGeom>
        </p:spPr>
        <p:txBody>
          <a:bodyPr lIns="0" tIns="0" rIns="0" bIns="0" rtlCol="0" anchor="t">
            <a:spAutoFit/>
          </a:bodyPr>
          <a:lstStyle/>
          <a:p>
            <a:pPr algn="ct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2026</a:t>
            </a:r>
          </a:p>
        </p:txBody>
      </p:sp>
      <p:sp>
        <p:nvSpPr>
          <p:cNvPr id="7" name="TextBox 7"/>
          <p:cNvSpPr txBox="1"/>
          <p:nvPr/>
        </p:nvSpPr>
        <p:spPr>
          <a:xfrm>
            <a:off x="13008290" y="1187435"/>
            <a:ext cx="3930367" cy="218008"/>
          </a:xfrm>
          <a:prstGeom prst="rect">
            <a:avLst/>
          </a:prstGeom>
        </p:spPr>
        <p:txBody>
          <a:bodyPr lIns="0" tIns="0" rIns="0" bIns="0" rtlCol="0" anchor="t">
            <a:spAutoFit/>
          </a:bodyPr>
          <a:lstStyle/>
          <a:p>
            <a:pPr algn="r">
              <a:lnSpc>
                <a:spcPts val="1679"/>
              </a:lnSpc>
              <a:spcBef>
                <a:spcPct val="0"/>
              </a:spcBef>
            </a:pPr>
            <a:r>
              <a:rPr lang="en-US" sz="1200" b="1" spc="-24">
                <a:solidFill>
                  <a:srgbClr val="4A5D73"/>
                </a:solidFill>
                <a:latin typeface="Source Sans 3 Semi-Bold"/>
                <a:ea typeface="Source Sans 3 Semi-Bold"/>
                <a:cs typeface="Source Sans 3 Semi-Bold"/>
                <a:sym typeface="Source Sans 3 Semi-Bold"/>
              </a:rPr>
              <a:t>Presented by Emriona Bushaj</a:t>
            </a:r>
          </a:p>
        </p:txBody>
      </p:sp>
      <p:sp>
        <p:nvSpPr>
          <p:cNvPr id="8" name="TextBox 8"/>
          <p:cNvSpPr txBox="1"/>
          <p:nvPr/>
        </p:nvSpPr>
        <p:spPr>
          <a:xfrm>
            <a:off x="2606923" y="2498727"/>
            <a:ext cx="13074159" cy="1397819"/>
          </a:xfrm>
          <a:prstGeom prst="rect">
            <a:avLst/>
          </a:prstGeom>
        </p:spPr>
        <p:txBody>
          <a:bodyPr lIns="0" tIns="0" rIns="0" bIns="0" rtlCol="0" anchor="t">
            <a:spAutoFit/>
          </a:bodyPr>
          <a:lstStyle/>
          <a:p>
            <a:pPr algn="ctr">
              <a:lnSpc>
                <a:spcPts val="10892"/>
              </a:lnSpc>
            </a:pPr>
            <a:r>
              <a:rPr lang="en-US" sz="9992" b="1">
                <a:solidFill>
                  <a:srgbClr val="1F2A44"/>
                </a:solidFill>
                <a:latin typeface="Libre Baskerville Bold"/>
                <a:ea typeface="Libre Baskerville Bold"/>
                <a:cs typeface="Libre Baskerville Bold"/>
                <a:sym typeface="Libre Baskerville Bold"/>
              </a:rPr>
              <a:t>References</a:t>
            </a:r>
          </a:p>
        </p:txBody>
      </p:sp>
      <p:sp>
        <p:nvSpPr>
          <p:cNvPr id="9" name="TextBox 9"/>
          <p:cNvSpPr txBox="1"/>
          <p:nvPr/>
        </p:nvSpPr>
        <p:spPr>
          <a:xfrm>
            <a:off x="5840258" y="4381502"/>
            <a:ext cx="6607489" cy="872034"/>
          </a:xfrm>
          <a:prstGeom prst="rect">
            <a:avLst/>
          </a:prstGeom>
        </p:spPr>
        <p:txBody>
          <a:bodyPr wrap="square" lIns="0" tIns="0" rIns="0" bIns="0" rtlCol="0" anchor="t">
            <a:spAutoFit/>
          </a:bodyPr>
          <a:lstStyle/>
          <a:p>
            <a:pPr>
              <a:lnSpc>
                <a:spcPts val="1679"/>
              </a:lnSpc>
            </a:pPr>
            <a:r>
              <a:rPr lang="en-US" sz="1200" b="1" spc="-24" dirty="0">
                <a:solidFill>
                  <a:srgbClr val="4A5D73"/>
                </a:solidFill>
                <a:latin typeface="Source Sans 3 Semi-Bold"/>
                <a:ea typeface="Source Sans 3 Semi-Bold"/>
                <a:cs typeface="Source Sans 3 Semi-Bold"/>
                <a:sym typeface="Source Sans 3 Semi-Bold"/>
              </a:rPr>
              <a:t>• UNESCO (2022). Cultural Heritage and Digital Preservation. UNESCO Publishing.</a:t>
            </a:r>
          </a:p>
          <a:p>
            <a:pPr>
              <a:lnSpc>
                <a:spcPts val="1679"/>
              </a:lnSpc>
            </a:pPr>
            <a:r>
              <a:rPr lang="en-US" sz="1200" b="1" spc="-24" dirty="0">
                <a:solidFill>
                  <a:srgbClr val="4A5D73"/>
                </a:solidFill>
                <a:latin typeface="Source Sans 3 Semi-Bold"/>
                <a:ea typeface="Source Sans 3 Semi-Bold"/>
                <a:cs typeface="Source Sans 3 Semi-Bold"/>
                <a:sym typeface="Source Sans 3 Semi-Bold"/>
              </a:rPr>
              <a:t>• OECD (2021). Digital Government and Cultural Engagement. OECD Publications.</a:t>
            </a:r>
          </a:p>
          <a:p>
            <a:pPr>
              <a:lnSpc>
                <a:spcPts val="1679"/>
              </a:lnSpc>
            </a:pPr>
            <a:r>
              <a:rPr lang="en-US" sz="1200" b="1" spc="-24" dirty="0">
                <a:solidFill>
                  <a:srgbClr val="4A5D73"/>
                </a:solidFill>
                <a:latin typeface="Source Sans 3 Semi-Bold"/>
                <a:ea typeface="Source Sans 3 Semi-Bold"/>
                <a:cs typeface="Source Sans 3 Semi-Bold"/>
                <a:sym typeface="Source Sans 3 Semi-Bold"/>
              </a:rPr>
              <a:t>• Google (2022). Multilingual Accessibility Report. Google Research.</a:t>
            </a:r>
          </a:p>
          <a:p>
            <a:pPr>
              <a:lnSpc>
                <a:spcPts val="1679"/>
              </a:lnSpc>
            </a:pPr>
            <a:r>
              <a:rPr lang="en-US" sz="1200" b="1" spc="-24" dirty="0">
                <a:solidFill>
                  <a:srgbClr val="4A5D73"/>
                </a:solidFill>
                <a:latin typeface="Source Sans 3 Semi-Bold"/>
                <a:ea typeface="Source Sans 3 Semi-Bold"/>
                <a:cs typeface="Source Sans 3 Semi-Bold"/>
                <a:sym typeface="Source Sans 3 Semi-Bold"/>
              </a:rPr>
              <a:t>• </a:t>
            </a:r>
            <a:r>
              <a:rPr lang="en-US" sz="1200" b="1" spc="-24" dirty="0" err="1">
                <a:solidFill>
                  <a:srgbClr val="4A5D73"/>
                </a:solidFill>
                <a:latin typeface="Source Sans 3 Semi-Bold"/>
                <a:ea typeface="Source Sans 3 Semi-Bold"/>
                <a:cs typeface="Source Sans 3 Semi-Bold"/>
                <a:sym typeface="Source Sans 3 Semi-Bold"/>
              </a:rPr>
              <a:t>Buhalis</a:t>
            </a:r>
            <a:r>
              <a:rPr lang="en-US" sz="1200" b="1" spc="-24" dirty="0">
                <a:solidFill>
                  <a:srgbClr val="4A5D73"/>
                </a:solidFill>
                <a:latin typeface="Source Sans 3 Semi-Bold"/>
                <a:ea typeface="Source Sans 3 Semi-Bold"/>
                <a:cs typeface="Source Sans 3 Semi-Bold"/>
                <a:sym typeface="Source Sans 3 Semi-Bold"/>
              </a:rPr>
              <a:t>, D. (2003). </a:t>
            </a:r>
            <a:r>
              <a:rPr lang="en-US" sz="1200" b="1" spc="-24" dirty="0" err="1">
                <a:solidFill>
                  <a:srgbClr val="4A5D73"/>
                </a:solidFill>
                <a:latin typeface="Source Sans 3 Semi-Bold"/>
                <a:ea typeface="Source Sans 3 Semi-Bold"/>
                <a:cs typeface="Source Sans 3 Semi-Bold"/>
                <a:sym typeface="Source Sans 3 Semi-Bold"/>
              </a:rPr>
              <a:t>eTourism</a:t>
            </a:r>
            <a:r>
              <a:rPr lang="en-US" sz="1200" b="1" spc="-24" dirty="0">
                <a:solidFill>
                  <a:srgbClr val="4A5D73"/>
                </a:solidFill>
                <a:latin typeface="Source Sans 3 Semi-Bold"/>
                <a:ea typeface="Source Sans 3 Semi-Bold"/>
                <a:cs typeface="Source Sans 3 Semi-Bold"/>
                <a:sym typeface="Source Sans 3 Semi-Bold"/>
              </a:rPr>
              <a:t>: Information Technology for Strategic Tourism Management. Pearson.</a:t>
            </a:r>
          </a:p>
        </p:txBody>
      </p:sp>
      <p:sp>
        <p:nvSpPr>
          <p:cNvPr id="10" name="TextBox 10"/>
          <p:cNvSpPr txBox="1"/>
          <p:nvPr/>
        </p:nvSpPr>
        <p:spPr>
          <a:xfrm>
            <a:off x="5840258" y="5524500"/>
            <a:ext cx="7647145" cy="872034"/>
          </a:xfrm>
          <a:prstGeom prst="rect">
            <a:avLst/>
          </a:prstGeom>
        </p:spPr>
        <p:txBody>
          <a:bodyPr wrap="square" lIns="0" tIns="0" rIns="0" bIns="0" rtlCol="0" anchor="t">
            <a:spAutoFit/>
          </a:bodyPr>
          <a:lstStyle/>
          <a:p>
            <a:pPr>
              <a:lnSpc>
                <a:spcPts val="1679"/>
              </a:lnSpc>
            </a:pPr>
            <a:r>
              <a:rPr lang="en-US" sz="1200" b="1" spc="-24" dirty="0">
                <a:solidFill>
                  <a:srgbClr val="4A5D73"/>
                </a:solidFill>
                <a:latin typeface="Source Sans 3 Semi-Bold"/>
                <a:ea typeface="Source Sans 3 Semi-Bold"/>
                <a:cs typeface="Source Sans 3 Semi-Bold"/>
                <a:sym typeface="Source Sans 3 Semi-Bold"/>
              </a:rPr>
              <a:t>• </a:t>
            </a:r>
            <a:r>
              <a:rPr lang="en-US" sz="1200" b="1" spc="-24" dirty="0" err="1">
                <a:solidFill>
                  <a:srgbClr val="4A5D73"/>
                </a:solidFill>
                <a:latin typeface="Source Sans 3 Semi-Bold"/>
                <a:ea typeface="Source Sans 3 Semi-Bold"/>
                <a:cs typeface="Source Sans 3 Semi-Bold"/>
                <a:sym typeface="Source Sans 3 Semi-Bold"/>
              </a:rPr>
              <a:t>Buhalis</a:t>
            </a:r>
            <a:r>
              <a:rPr lang="en-US" sz="1200" b="1" spc="-24" dirty="0">
                <a:solidFill>
                  <a:srgbClr val="4A5D73"/>
                </a:solidFill>
                <a:latin typeface="Source Sans 3 Semi-Bold"/>
                <a:ea typeface="Source Sans 3 Semi-Bold"/>
                <a:cs typeface="Source Sans 3 Semi-Bold"/>
                <a:sym typeface="Source Sans 3 Semi-Bold"/>
              </a:rPr>
              <a:t>, D. &amp; Law, R. (2008). Progress in information technology and tourism management. Tourism Management, 29(4).</a:t>
            </a:r>
          </a:p>
          <a:p>
            <a:pPr>
              <a:lnSpc>
                <a:spcPts val="1679"/>
              </a:lnSpc>
            </a:pPr>
            <a:r>
              <a:rPr lang="en-US" sz="1200" b="1" spc="-24" dirty="0">
                <a:solidFill>
                  <a:srgbClr val="4A5D73"/>
                </a:solidFill>
                <a:latin typeface="Source Sans 3 Semi-Bold"/>
                <a:ea typeface="Source Sans 3 Semi-Bold"/>
                <a:cs typeface="Source Sans 3 Semi-Bold"/>
                <a:sym typeface="Source Sans 3 Semi-Bold"/>
              </a:rPr>
              <a:t>• Nielsen, J. (2020). Usability Engineering and Web Design Principles. Nielsen Norman Group.</a:t>
            </a:r>
          </a:p>
          <a:p>
            <a:pPr>
              <a:lnSpc>
                <a:spcPts val="1679"/>
              </a:lnSpc>
            </a:pPr>
            <a:r>
              <a:rPr lang="en-US" sz="1200" b="1" spc="-24" dirty="0">
                <a:solidFill>
                  <a:srgbClr val="4A5D73"/>
                </a:solidFill>
                <a:latin typeface="Source Sans 3 Semi-Bold"/>
                <a:ea typeface="Source Sans 3 Semi-Bold"/>
                <a:cs typeface="Source Sans 3 Semi-Bold"/>
                <a:sym typeface="Source Sans 3 Semi-Bold"/>
              </a:rPr>
              <a:t>• </a:t>
            </a:r>
            <a:r>
              <a:rPr lang="en-US" sz="1200" b="1" spc="-24" dirty="0" err="1">
                <a:solidFill>
                  <a:srgbClr val="4A5D73"/>
                </a:solidFill>
                <a:latin typeface="Source Sans 3 Semi-Bold"/>
                <a:ea typeface="Source Sans 3 Semi-Bold"/>
                <a:cs typeface="Source Sans 3 Semi-Bold"/>
                <a:sym typeface="Source Sans 3 Semi-Bold"/>
              </a:rPr>
              <a:t>Sommerville</a:t>
            </a:r>
            <a:r>
              <a:rPr lang="en-US" sz="1200" b="1" spc="-24" dirty="0">
                <a:solidFill>
                  <a:srgbClr val="4A5D73"/>
                </a:solidFill>
                <a:latin typeface="Source Sans 3 Semi-Bold"/>
                <a:ea typeface="Source Sans 3 Semi-Bold"/>
                <a:cs typeface="Source Sans 3 Semi-Bold"/>
                <a:sym typeface="Source Sans 3 Semi-Bold"/>
              </a:rPr>
              <a:t>, I. (2021). Software Engineering (10th ed.). Pearson Education.</a:t>
            </a:r>
          </a:p>
          <a:p>
            <a:pPr>
              <a:lnSpc>
                <a:spcPts val="1679"/>
              </a:lnSpc>
            </a:pPr>
            <a:r>
              <a:rPr lang="en-US" sz="1200" b="1" spc="-24" dirty="0">
                <a:solidFill>
                  <a:srgbClr val="4A5D73"/>
                </a:solidFill>
                <a:latin typeface="Source Sans 3 Semi-Bold"/>
                <a:ea typeface="Source Sans 3 Semi-Bold"/>
                <a:cs typeface="Source Sans 3 Semi-Bold"/>
                <a:sym typeface="Source Sans 3 Semi-Bold"/>
              </a:rPr>
              <a:t>• W3C WCAG 2.2 (2023). Web Content Accessibility Guidelines. World Wide Web Consortium.</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TM03457510[[fn=Savon]]</Template>
  <TotalTime>236</TotalTime>
  <Words>1181</Words>
  <Application>Microsoft Office PowerPoint</Application>
  <PresentationFormat>Custom</PresentationFormat>
  <Paragraphs>196</Paragraphs>
  <Slides>15</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Source Sans 3 Semi-Bold</vt:lpstr>
      <vt:lpstr>Source Sans 3</vt:lpstr>
      <vt:lpstr>Century Gothic</vt:lpstr>
      <vt:lpstr>Garamond</vt:lpstr>
      <vt:lpstr>Source Sans 3 Bold</vt:lpstr>
      <vt:lpstr>Libre Baskerville Bold</vt:lpstr>
      <vt:lpstr>Arial</vt:lpstr>
      <vt:lpstr>Savon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AlbaHeritage: Digital Albanian Heritage</dc:title>
  <cp:lastModifiedBy>user</cp:lastModifiedBy>
  <cp:revision>11</cp:revision>
  <dcterms:created xsi:type="dcterms:W3CDTF">2006-08-16T00:00:00Z</dcterms:created>
  <dcterms:modified xsi:type="dcterms:W3CDTF">2026-07-03T13:26:56Z</dcterms:modified>
  <dc:identifier>DAHOQ58sbYs</dc:identifier>
</cp:coreProperties>
</file>