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5" r:id="rId1"/>
  </p:sldMasterIdLst>
  <p:notesMasterIdLst>
    <p:notesMasterId r:id="rId17"/>
  </p:notesMasterIdLst>
  <p:sldIdLst>
    <p:sldId id="256" r:id="rId2"/>
    <p:sldId id="257" r:id="rId3"/>
    <p:sldId id="258" r:id="rId4"/>
    <p:sldId id="261" r:id="rId5"/>
    <p:sldId id="264" r:id="rId6"/>
    <p:sldId id="267" r:id="rId7"/>
    <p:sldId id="271" r:id="rId8"/>
    <p:sldId id="272" r:id="rId9"/>
    <p:sldId id="273" r:id="rId10"/>
    <p:sldId id="274" r:id="rId11"/>
    <p:sldId id="275" r:id="rId12"/>
    <p:sldId id="276" r:id="rId13"/>
    <p:sldId id="277" r:id="rId14"/>
    <p:sldId id="278" r:id="rId15"/>
    <p:sldId id="269" r:id="rId16"/>
  </p:sldIdLst>
  <p:sldSz cx="18288000" cy="10287000"/>
  <p:notesSz cx="6858000" cy="9144000"/>
  <p:embeddedFontLst>
    <p:embeddedFont>
      <p:font typeface="Calibri" panose="020F0502020204030204" pitchFamily="34" charset="0"/>
      <p:regular r:id="rId18"/>
      <p:bold r:id="rId19"/>
      <p:italic r:id="rId20"/>
      <p:boldItalic r:id="rId21"/>
    </p:embeddedFont>
    <p:embeddedFont>
      <p:font typeface="Gilda Display" panose="020B0604020202020204" charset="0"/>
      <p:regular r:id="rId22"/>
    </p:embeddedFont>
    <p:embeddedFont>
      <p:font typeface="Inter" panose="02000503000000020004" pitchFamily="2" charset="0"/>
      <p:regular r:id="rId23"/>
      <p:bold r:id="rId24"/>
      <p:italic r:id="rId25"/>
      <p:boldItalic r:id="rId26"/>
    </p:embeddedFont>
    <p:embeddedFont>
      <p:font typeface="Inter Light" panose="02000403000000020004" pitchFamily="2"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397" autoAdjust="0"/>
    <p:restoredTop sz="91348" autoAdjust="0"/>
  </p:normalViewPr>
  <p:slideViewPr>
    <p:cSldViewPr snapToGrid="0">
      <p:cViewPr varScale="1">
        <p:scale>
          <a:sx n="73" d="100"/>
          <a:sy n="73" d="100"/>
        </p:scale>
        <p:origin x="894" y="78"/>
      </p:cViewPr>
      <p:guideLst>
        <p:guide orient="horz" pos="2160"/>
        <p:guide pos="2880"/>
      </p:guideLst>
    </p:cSldViewPr>
  </p:slideViewPr>
  <p:notesTextViewPr>
    <p:cViewPr>
      <p:scale>
        <a:sx n="1" d="1"/>
        <a:sy n="1" d="1"/>
      </p:scale>
      <p:origin x="0" y="-252"/>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sin Al Tamzid Nasif" userId="217a666877575768" providerId="LiveId" clId="{479743AD-5E7C-4EF5-B14B-E3F2644A72DF}"/>
    <pc:docChg chg="undo custSel modSld">
      <pc:chgData name="Hasin Al Tamzid Nasif" userId="217a666877575768" providerId="LiveId" clId="{479743AD-5E7C-4EF5-B14B-E3F2644A72DF}" dt="2026-02-18T18:30:27.510" v="28"/>
      <pc:docMkLst>
        <pc:docMk/>
      </pc:docMkLst>
      <pc:sldChg chg="modSp mod">
        <pc:chgData name="Hasin Al Tamzid Nasif" userId="217a666877575768" providerId="LiveId" clId="{479743AD-5E7C-4EF5-B14B-E3F2644A72DF}" dt="2026-02-16T15:56:17.176" v="2" actId="1076"/>
        <pc:sldMkLst>
          <pc:docMk/>
          <pc:sldMk cId="0" sldId="257"/>
        </pc:sldMkLst>
        <pc:spChg chg="mod">
          <ac:chgData name="Hasin Al Tamzid Nasif" userId="217a666877575768" providerId="LiveId" clId="{479743AD-5E7C-4EF5-B14B-E3F2644A72DF}" dt="2026-02-16T15:56:17.176" v="2" actId="1076"/>
          <ac:spMkLst>
            <pc:docMk/>
            <pc:sldMk cId="0" sldId="257"/>
            <ac:spMk id="6" creationId="{20E6C606-2735-B6E1-D41B-893C2D703F00}"/>
          </ac:spMkLst>
        </pc:spChg>
      </pc:sldChg>
      <pc:sldChg chg="modSp mod">
        <pc:chgData name="Hasin Al Tamzid Nasif" userId="217a666877575768" providerId="LiveId" clId="{479743AD-5E7C-4EF5-B14B-E3F2644A72DF}" dt="2026-02-16T15:56:42.051" v="5" actId="1076"/>
        <pc:sldMkLst>
          <pc:docMk/>
          <pc:sldMk cId="0" sldId="267"/>
        </pc:sldMkLst>
        <pc:spChg chg="mod">
          <ac:chgData name="Hasin Al Tamzid Nasif" userId="217a666877575768" providerId="LiveId" clId="{479743AD-5E7C-4EF5-B14B-E3F2644A72DF}" dt="2026-02-16T15:56:42.051" v="5" actId="1076"/>
          <ac:spMkLst>
            <pc:docMk/>
            <pc:sldMk cId="0" sldId="267"/>
            <ac:spMk id="4" creationId="{124DE051-45BF-BA2C-C80D-4DA8BC5BFB89}"/>
          </ac:spMkLst>
        </pc:spChg>
        <pc:picChg chg="mod">
          <ac:chgData name="Hasin Al Tamzid Nasif" userId="217a666877575768" providerId="LiveId" clId="{479743AD-5E7C-4EF5-B14B-E3F2644A72DF}" dt="2026-02-16T15:56:38.289" v="4" actId="14100"/>
          <ac:picMkLst>
            <pc:docMk/>
            <pc:sldMk cId="0" sldId="267"/>
            <ac:picMk id="3" creationId="{11E74FD3-CDE0-52D7-6FC7-A4707417117F}"/>
          </ac:picMkLst>
        </pc:picChg>
      </pc:sldChg>
      <pc:sldChg chg="modSp mod">
        <pc:chgData name="Hasin Al Tamzid Nasif" userId="217a666877575768" providerId="LiveId" clId="{479743AD-5E7C-4EF5-B14B-E3F2644A72DF}" dt="2026-02-16T17:54:31.388" v="25" actId="12788"/>
        <pc:sldMkLst>
          <pc:docMk/>
          <pc:sldMk cId="0" sldId="269"/>
        </pc:sldMkLst>
        <pc:spChg chg="mod">
          <ac:chgData name="Hasin Al Tamzid Nasif" userId="217a666877575768" providerId="LiveId" clId="{479743AD-5E7C-4EF5-B14B-E3F2644A72DF}" dt="2026-02-16T17:54:31.388" v="25" actId="12788"/>
          <ac:spMkLst>
            <pc:docMk/>
            <pc:sldMk cId="0" sldId="269"/>
            <ac:spMk id="3" creationId="{EFE9402F-F0B3-7558-BFE1-9263EE6D079F}"/>
          </ac:spMkLst>
        </pc:spChg>
        <pc:spChg chg="mod">
          <ac:chgData name="Hasin Al Tamzid Nasif" userId="217a666877575768" providerId="LiveId" clId="{479743AD-5E7C-4EF5-B14B-E3F2644A72DF}" dt="2026-02-16T17:54:26.330" v="23" actId="1076"/>
          <ac:spMkLst>
            <pc:docMk/>
            <pc:sldMk cId="0" sldId="269"/>
            <ac:spMk id="328" creationId="{00000000-0000-0000-0000-000000000000}"/>
          </ac:spMkLst>
        </pc:spChg>
        <pc:grpChg chg="mod">
          <ac:chgData name="Hasin Al Tamzid Nasif" userId="217a666877575768" providerId="LiveId" clId="{479743AD-5E7C-4EF5-B14B-E3F2644A72DF}" dt="2026-02-16T17:54:31.388" v="25" actId="12788"/>
          <ac:grpSpMkLst>
            <pc:docMk/>
            <pc:sldMk cId="0" sldId="269"/>
            <ac:grpSpMk id="278" creationId="{00000000-0000-0000-0000-000000000000}"/>
          </ac:grpSpMkLst>
        </pc:grpChg>
      </pc:sldChg>
      <pc:sldChg chg="modSp mod">
        <pc:chgData name="Hasin Al Tamzid Nasif" userId="217a666877575768" providerId="LiveId" clId="{479743AD-5E7C-4EF5-B14B-E3F2644A72DF}" dt="2026-02-16T15:57:01.143" v="6" actId="732"/>
        <pc:sldMkLst>
          <pc:docMk/>
          <pc:sldMk cId="4123402886" sldId="273"/>
        </pc:sldMkLst>
        <pc:picChg chg="mod modCrop">
          <ac:chgData name="Hasin Al Tamzid Nasif" userId="217a666877575768" providerId="LiveId" clId="{479743AD-5E7C-4EF5-B14B-E3F2644A72DF}" dt="2026-02-16T15:57:01.143" v="6" actId="732"/>
          <ac:picMkLst>
            <pc:docMk/>
            <pc:sldMk cId="4123402886" sldId="273"/>
            <ac:picMk id="3" creationId="{AA0530A8-DB29-CD41-4769-97897FD2C054}"/>
          </ac:picMkLst>
        </pc:picChg>
      </pc:sldChg>
      <pc:sldChg chg="modSp mod">
        <pc:chgData name="Hasin Al Tamzid Nasif" userId="217a666877575768" providerId="LiveId" clId="{479743AD-5E7C-4EF5-B14B-E3F2644A72DF}" dt="2026-02-16T15:57:21.011" v="8" actId="732"/>
        <pc:sldMkLst>
          <pc:docMk/>
          <pc:sldMk cId="3603718689" sldId="275"/>
        </pc:sldMkLst>
        <pc:picChg chg="mod modCrop">
          <ac:chgData name="Hasin Al Tamzid Nasif" userId="217a666877575768" providerId="LiveId" clId="{479743AD-5E7C-4EF5-B14B-E3F2644A72DF}" dt="2026-02-16T15:57:21.011" v="8" actId="732"/>
          <ac:picMkLst>
            <pc:docMk/>
            <pc:sldMk cId="3603718689" sldId="275"/>
            <ac:picMk id="3" creationId="{32E033FF-5264-4C8C-C7FF-93BDB5C3A62B}"/>
          </ac:picMkLst>
        </pc:picChg>
      </pc:sldChg>
      <pc:sldChg chg="modSp mod modNotesTx">
        <pc:chgData name="Hasin Al Tamzid Nasif" userId="217a666877575768" providerId="LiveId" clId="{479743AD-5E7C-4EF5-B14B-E3F2644A72DF}" dt="2026-02-18T18:30:27.510" v="28"/>
        <pc:sldMkLst>
          <pc:docMk/>
          <pc:sldMk cId="1313866562" sldId="276"/>
        </pc:sldMkLst>
        <pc:spChg chg="mod">
          <ac:chgData name="Hasin Al Tamzid Nasif" userId="217a666877575768" providerId="LiveId" clId="{479743AD-5E7C-4EF5-B14B-E3F2644A72DF}" dt="2026-02-16T17:52:16.600" v="13"/>
          <ac:spMkLst>
            <pc:docMk/>
            <pc:sldMk cId="1313866562" sldId="276"/>
            <ac:spMk id="5" creationId="{A5AA9511-4694-38AE-1AC5-06C6B977C081}"/>
          </ac:spMkLst>
        </pc:spChg>
      </pc:sldChg>
      <pc:sldChg chg="modSp mod modNotesTx">
        <pc:chgData name="Hasin Al Tamzid Nasif" userId="217a666877575768" providerId="LiveId" clId="{479743AD-5E7C-4EF5-B14B-E3F2644A72DF}" dt="2026-02-18T18:30:19.206" v="27"/>
        <pc:sldMkLst>
          <pc:docMk/>
          <pc:sldMk cId="1765529868" sldId="277"/>
        </pc:sldMkLst>
        <pc:spChg chg="mod">
          <ac:chgData name="Hasin Al Tamzid Nasif" userId="217a666877575768" providerId="LiveId" clId="{479743AD-5E7C-4EF5-B14B-E3F2644A72DF}" dt="2026-02-16T17:52:05.999" v="12"/>
          <ac:spMkLst>
            <pc:docMk/>
            <pc:sldMk cId="1765529868" sldId="277"/>
            <ac:spMk id="4" creationId="{F9A6E03A-887D-C7A3-55D9-1F1E677862EB}"/>
          </ac:spMkLst>
        </pc:spChg>
      </pc:sldChg>
      <pc:sldChg chg="modSp mod modNotesTx">
        <pc:chgData name="Hasin Al Tamzid Nasif" userId="217a666877575768" providerId="LiveId" clId="{479743AD-5E7C-4EF5-B14B-E3F2644A72DF}" dt="2026-02-18T18:30:08.477" v="26"/>
        <pc:sldMkLst>
          <pc:docMk/>
          <pc:sldMk cId="1614812598" sldId="278"/>
        </pc:sldMkLst>
        <pc:picChg chg="mod">
          <ac:chgData name="Hasin Al Tamzid Nasif" userId="217a666877575768" providerId="LiveId" clId="{479743AD-5E7C-4EF5-B14B-E3F2644A72DF}" dt="2026-02-16T15:57:36.235" v="11" actId="14100"/>
          <ac:picMkLst>
            <pc:docMk/>
            <pc:sldMk cId="1614812598" sldId="278"/>
            <ac:picMk id="3" creationId="{2AD789D4-44B5-E00F-B9B6-C9993853B50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Hello/afternoon, esteemed colleagues, market players and other researchers. I present one of the most urgent modern issues that changes our industry: the integration of Artificial Intelligence and the collaborative relationship between it and human service excellence in the hotel and hospitality industry.</a:t>
            </a:r>
            <a:endParaRPr dirty="0"/>
          </a:p>
        </p:txBody>
      </p:sp>
      <p:sp>
        <p:nvSpPr>
          <p:cNvPr id="57" name="Google Shape;57;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9" name="Google Shape;69;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AI has become a current signature that is redefining the worldwide hospitality industry, as pointed out by Ivanov and Webster (2019) and Roberts (2025). The current technological revolution is changing operations, service delivery, and workforce structure in an unprecedented manner. The most important issue is where to find the balance between operational efficiency and human touch that constitutes hospitality excellence.</a:t>
            </a:r>
          </a:p>
          <a:p>
            <a:pPr marL="158750" indent="0">
              <a:buNone/>
            </a:pPr>
            <a:r>
              <a:rPr lang="en-US" sz="1100" b="0" i="0" u="none" strike="noStrike" cap="none" dirty="0">
                <a:solidFill>
                  <a:srgbClr val="000000"/>
                </a:solidFill>
                <a:effectLst/>
                <a:latin typeface="Arial"/>
                <a:ea typeface="Arial"/>
                <a:cs typeface="Arial"/>
                <a:sym typeface="Arial"/>
              </a:rPr>
              <a:t>Hospitality is an industry that is based on personal relationships and emotional intelligence. </a:t>
            </a:r>
            <a:r>
              <a:rPr lang="en-US" sz="1100" b="0" i="0" u="none" strike="noStrike" cap="none" dirty="0" err="1">
                <a:solidFill>
                  <a:srgbClr val="000000"/>
                </a:solidFill>
                <a:effectLst/>
                <a:latin typeface="Arial"/>
                <a:ea typeface="Arial"/>
                <a:cs typeface="Arial"/>
                <a:sym typeface="Arial"/>
              </a:rPr>
              <a:t>Wavei</a:t>
            </a:r>
            <a:r>
              <a:rPr lang="en-US" sz="1100" b="0" i="0" u="none" strike="noStrike" cap="none" dirty="0">
                <a:solidFill>
                  <a:srgbClr val="000000"/>
                </a:solidFill>
                <a:effectLst/>
                <a:latin typeface="Arial"/>
                <a:ea typeface="Arial"/>
                <a:cs typeface="Arial"/>
                <a:sym typeface="Arial"/>
              </a:rPr>
              <a:t>, Lo and </a:t>
            </a:r>
            <a:r>
              <a:rPr lang="en-US" sz="1100" b="0" i="0" u="none" strike="noStrike" cap="none" dirty="0" err="1">
                <a:solidFill>
                  <a:srgbClr val="000000"/>
                </a:solidFill>
                <a:effectLst/>
                <a:latin typeface="Arial"/>
                <a:ea typeface="Arial"/>
                <a:cs typeface="Arial"/>
                <a:sym typeface="Arial"/>
              </a:rPr>
              <a:t>Gedecho</a:t>
            </a:r>
            <a:r>
              <a:rPr lang="en-US" sz="1100" b="0" i="0" u="none" strike="noStrike" cap="none" dirty="0">
                <a:solidFill>
                  <a:srgbClr val="000000"/>
                </a:solidFill>
                <a:effectLst/>
                <a:latin typeface="Arial"/>
                <a:ea typeface="Arial"/>
                <a:cs typeface="Arial"/>
                <a:sym typeface="Arial"/>
              </a:rPr>
              <a:t> (2025) also indicate that the human factor cannot be substituted in the provision of authentic guest experiences. However, scale requires efficiency and </a:t>
            </a:r>
            <a:r>
              <a:rPr lang="en-US" sz="1100" b="0" i="0" u="none" strike="noStrike" cap="none" dirty="0" err="1">
                <a:solidFill>
                  <a:srgbClr val="000000"/>
                </a:solidFill>
                <a:effectLst/>
                <a:latin typeface="Arial"/>
                <a:ea typeface="Arial"/>
                <a:cs typeface="Arial"/>
                <a:sym typeface="Arial"/>
              </a:rPr>
              <a:t>personalisation</a:t>
            </a:r>
            <a:r>
              <a:rPr lang="en-US" sz="1100" b="0" i="0" u="none" strike="noStrike" cap="none" dirty="0">
                <a:solidFill>
                  <a:srgbClr val="000000"/>
                </a:solidFill>
                <a:effectLst/>
                <a:latin typeface="Arial"/>
                <a:ea typeface="Arial"/>
                <a:cs typeface="Arial"/>
                <a:sym typeface="Arial"/>
              </a:rPr>
              <a:t> at scale due to operational pressure. As Cooper and Hall (2023) point out, the key to maintaining a competitive edge is to comprehend the way artificial and human intelligence can work together. According to Sharma, Singh and Tyagi (2024), the strategic implementation pathways play an important role in thriving in this changing technological environment.</a:t>
            </a:r>
          </a:p>
          <a:p>
            <a:pPr marL="158750" indent="0">
              <a:buNone/>
            </a:pPr>
            <a:endParaRPr lang="en-US" sz="1100" b="0" i="0" u="none" strike="noStrike" cap="none" dirty="0">
              <a:solidFill>
                <a:srgbClr val="000000"/>
              </a:solidFill>
              <a:effectLst/>
              <a:latin typeface="Arial"/>
              <a:ea typeface="Arial"/>
              <a:cs typeface="Arial"/>
              <a:sym typeface="Arial"/>
            </a:endParaRPr>
          </a:p>
        </p:txBody>
      </p:sp>
      <p:sp>
        <p:nvSpPr>
          <p:cNvPr id="97" name="Google Shape;9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 modern literature, it is possible to observe a paradigm change in the </a:t>
            </a:r>
            <a:r>
              <a:rPr lang="en-US" dirty="0" err="1"/>
              <a:t>conceptualisation</a:t>
            </a:r>
            <a:r>
              <a:rPr lang="en-US" dirty="0"/>
              <a:t> of AI implementation. Instead of considering technology as a substitute, the most prominent scholars should consider AI as an improvement, and this was expressed by </a:t>
            </a:r>
            <a:r>
              <a:rPr lang="en-US" dirty="0" err="1"/>
              <a:t>Chkoniya</a:t>
            </a:r>
            <a:r>
              <a:rPr lang="en-US" dirty="0"/>
              <a:t> (2021). This paradigm of cooperation is in line with models of value creation in which technology increases the contribution of humans, developed by Clegg, </a:t>
            </a:r>
            <a:r>
              <a:rPr lang="en-US" dirty="0" err="1"/>
              <a:t>Skyttermoen</a:t>
            </a:r>
            <a:r>
              <a:rPr lang="en-US" dirty="0"/>
              <a:t> and </a:t>
            </a:r>
            <a:r>
              <a:rPr lang="en-US" dirty="0" err="1"/>
              <a:t>Vaagaasar</a:t>
            </a:r>
            <a:r>
              <a:rPr lang="en-US" dirty="0"/>
              <a:t> (2020) and Melton, Yates and Iles-Smith (2011). Dixit (2020) relies on the theoretical framework based on organisational </a:t>
            </a:r>
            <a:r>
              <a:rPr lang="en-US" dirty="0" err="1"/>
              <a:t>behaviour</a:t>
            </a:r>
            <a:r>
              <a:rPr lang="en-US" dirty="0"/>
              <a:t>, information systems, and hospitality management. According to Brotherton (2015) and Robson (2016), contemporary research needs to concentrate on the practical implementation strategies.</a:t>
            </a:r>
          </a:p>
          <a:p>
            <a:pPr marL="0" lvl="0" indent="0" algn="l" rtl="0">
              <a:spcBef>
                <a:spcPts val="0"/>
              </a:spcBef>
              <a:spcAft>
                <a:spcPts val="0"/>
              </a:spcAft>
              <a:buNone/>
            </a:pPr>
            <a:r>
              <a:rPr lang="en-US" dirty="0"/>
              <a:t>Roberts (2025) shows that the current AI includes advanced </a:t>
            </a:r>
            <a:r>
              <a:rPr lang="en-US" dirty="0" err="1"/>
              <a:t>personalisation</a:t>
            </a:r>
            <a:r>
              <a:rPr lang="en-US" dirty="0"/>
              <a:t> engines, predictive analytics and sentiment analysis systems. Nevertheless, Ivanov and Webster (2019) have an important condition for this: the level of technological complexity should be equal to the demands of the guests to interact with a person. Santos and Silva (2019) and Kumar (2021) demonstrate the strength of AI and present obstacles to preserving the authenticity of services.</a:t>
            </a:r>
          </a:p>
          <a:p>
            <a:pPr marL="0" lvl="0" indent="0" algn="l" rtl="0">
              <a:spcBef>
                <a:spcPts val="0"/>
              </a:spcBef>
              <a:spcAft>
                <a:spcPts val="0"/>
              </a:spcAft>
              <a:buNone/>
            </a:pPr>
            <a:r>
              <a:rPr lang="en-US" dirty="0"/>
              <a:t>According to the Department for Science, Innovation and Technology (2026), important implications for the </a:t>
            </a:r>
            <a:r>
              <a:rPr lang="en-US" dirty="0" err="1"/>
              <a:t>labour</a:t>
            </a:r>
            <a:r>
              <a:rPr lang="en-US" dirty="0"/>
              <a:t> market can be revealed. </a:t>
            </a:r>
            <a:r>
              <a:rPr lang="en-US" dirty="0" err="1"/>
              <a:t>Wavei</a:t>
            </a:r>
            <a:r>
              <a:rPr lang="en-US" dirty="0"/>
              <a:t>, Lo and </a:t>
            </a:r>
            <a:r>
              <a:rPr lang="en-US" dirty="0" err="1"/>
              <a:t>Gedecho</a:t>
            </a:r>
            <a:r>
              <a:rPr lang="en-US" dirty="0"/>
              <a:t> (2025) demonstrate that the main preconditions of the successful implementation of AI are the strong development of human capital within the regulatory frameworks found by Ette (2025). Tribe (2009) poses philosophical questions. According to Danzer and Zeidler (2025), human decision-making is not the same as the work of algorithms, and hybrid models are required to work.</a:t>
            </a:r>
          </a:p>
          <a:p>
            <a:pPr marL="0" lvl="0" indent="0" algn="l" rtl="0">
              <a:spcBef>
                <a:spcPts val="0"/>
              </a:spcBef>
              <a:spcAft>
                <a:spcPts val="0"/>
              </a:spcAft>
              <a:buNone/>
            </a:pPr>
            <a:endParaRPr dirty="0"/>
          </a:p>
        </p:txBody>
      </p:sp>
      <p:sp>
        <p:nvSpPr>
          <p:cNvPr id="144" name="Google Shape;144;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According to the World Trade </a:t>
            </a:r>
            <a:r>
              <a:rPr lang="en-US" dirty="0" err="1"/>
              <a:t>Organisation</a:t>
            </a:r>
            <a:r>
              <a:rPr lang="en-US" dirty="0"/>
              <a:t> (2026), the application of AI in large volumes offers both an opportunity and a challenge in terms of positioning in the competition and compliance with regulations. This transformation is being formed in contrast to climate change pressures reported by Dawson, Lemelin and Stewart (2012) and sustainability imperatives by Costa and Costa (2022). According to Cooper and Hall (2023), contemporary tourism should incorporate AI into the categories of environmental responsibility, social equity, and sustainability.</a:t>
            </a:r>
          </a:p>
          <a:p>
            <a:pPr marL="0" lvl="0" indent="0" algn="l" rtl="0">
              <a:spcBef>
                <a:spcPts val="0"/>
              </a:spcBef>
              <a:spcAft>
                <a:spcPts val="0"/>
              </a:spcAft>
              <a:buNone/>
            </a:pPr>
            <a:r>
              <a:rPr lang="en-US" dirty="0"/>
              <a:t>Sharma, Singh and Tyagi (2024) unveil a swiftly growing consumption of technology and, at the same time, expose a continued issue in the implementation. The views of Prideaux, Laws and Faulkner (2007) are still applicable because </a:t>
            </a:r>
            <a:r>
              <a:rPr lang="en-US" dirty="0" err="1"/>
              <a:t>organisations</a:t>
            </a:r>
            <a:r>
              <a:rPr lang="en-US" dirty="0"/>
              <a:t> go through AI-related disruptions. Faulkner, </a:t>
            </a:r>
            <a:r>
              <a:rPr lang="en-US" dirty="0" err="1"/>
              <a:t>Moscardo</a:t>
            </a:r>
            <a:r>
              <a:rPr lang="en-US" dirty="0"/>
              <a:t> and Laws (2001) and Krippendorf (2011) provide the historical background. The literature review offers the conclusive result that AI applications need advanced planning strategies to strike a balance between the efficiency of operations and the experience of authenticity, employee training, and regulatory considerations, as suggested by </a:t>
            </a:r>
            <a:r>
              <a:rPr lang="en-US" dirty="0" err="1"/>
              <a:t>Wavei</a:t>
            </a:r>
            <a:r>
              <a:rPr lang="en-US" dirty="0"/>
              <a:t>, Lo and </a:t>
            </a:r>
            <a:r>
              <a:rPr lang="en-US" dirty="0" err="1"/>
              <a:t>Gedecho</a:t>
            </a:r>
            <a:r>
              <a:rPr lang="en-US" dirty="0"/>
              <a:t> (2025) and the British Columbia Law Institute (2024).</a:t>
            </a:r>
          </a:p>
          <a:p>
            <a:pPr marL="0" lvl="0" indent="0" algn="l" rtl="0">
              <a:spcBef>
                <a:spcPts val="0"/>
              </a:spcBef>
              <a:spcAft>
                <a:spcPts val="0"/>
              </a:spcAft>
              <a:buNone/>
            </a:pPr>
            <a:endParaRPr dirty="0"/>
          </a:p>
        </p:txBody>
      </p:sp>
      <p:sp>
        <p:nvSpPr>
          <p:cNvPr id="195" name="Google Shape;195;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paper applies the qualitative analysis framework involving a systematic review of literature and PESTEL analysis to study the AI-human cooperation in the hospitality sector. The combination of peer-reviewed journals, industry reports, and 2019-2026 policy documents was used as a method of data collection due to their covering the current developments of AI implementation (Brotherton, 2015; Robson, 2016).</a:t>
            </a:r>
          </a:p>
          <a:p>
            <a:pPr marL="0" lvl="0" indent="0" algn="l" rtl="0">
              <a:spcBef>
                <a:spcPts val="0"/>
              </a:spcBef>
              <a:spcAft>
                <a:spcPts val="0"/>
              </a:spcAft>
              <a:buNone/>
            </a:pPr>
            <a:r>
              <a:rPr lang="en-US" dirty="0"/>
              <a:t>The analytical method </a:t>
            </a:r>
            <a:r>
              <a:rPr lang="en-US" dirty="0" err="1"/>
              <a:t>utilises</a:t>
            </a:r>
            <a:r>
              <a:rPr lang="en-US" dirty="0"/>
              <a:t> the PESTEL framework to evaluate the impact of AI implementation with a systematic evaluation of the effects in Political, Economic, Social, Technological, Environmental, and Legal aspects. The criteria of credibility of source favored peer-reviewed academic sources, governmental reports on policies, and publications of reputable industry sources. Thematic synthesis facilitated the identification of shared patterns, whereas triangulation contributed to the improvement of analytical </a:t>
            </a:r>
            <a:r>
              <a:rPr lang="en-US" dirty="0" err="1"/>
              <a:t>rigour</a:t>
            </a:r>
            <a:r>
              <a:rPr lang="en-US" dirty="0"/>
              <a:t> caused by cross-validation, which is advised by Brotherton (2015).</a:t>
            </a:r>
          </a:p>
          <a:p>
            <a:pPr marL="0" lvl="0" indent="0" algn="l" rtl="0">
              <a:spcBef>
                <a:spcPts val="0"/>
              </a:spcBef>
              <a:spcAft>
                <a:spcPts val="0"/>
              </a:spcAft>
              <a:buNone/>
            </a:pPr>
            <a:endParaRPr dirty="0"/>
          </a:p>
        </p:txBody>
      </p:sp>
      <p:sp>
        <p:nvSpPr>
          <p:cNvPr id="247" name="Google Shape;247;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a:extLst>
            <a:ext uri="{FF2B5EF4-FFF2-40B4-BE49-F238E27FC236}">
              <a16:creationId xmlns:a16="http://schemas.microsoft.com/office/drawing/2014/main" id="{4F5B0D95-8496-90B1-130F-B5324BFA6415}"/>
            </a:ext>
          </a:extLst>
        </p:cNvPr>
        <p:cNvGrpSpPr/>
        <p:nvPr/>
      </p:nvGrpSpPr>
      <p:grpSpPr>
        <a:xfrm>
          <a:off x="0" y="0"/>
          <a:ext cx="0" cy="0"/>
          <a:chOff x="0" y="0"/>
          <a:chExt cx="0" cy="0"/>
        </a:xfrm>
      </p:grpSpPr>
      <p:sp>
        <p:nvSpPr>
          <p:cNvPr id="143" name="Google Shape;143;p6:notes">
            <a:extLst>
              <a:ext uri="{FF2B5EF4-FFF2-40B4-BE49-F238E27FC236}">
                <a16:creationId xmlns:a16="http://schemas.microsoft.com/office/drawing/2014/main" id="{C9A358B8-20A2-00C5-A2A8-A1DCD8E0ECA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industry strategies are influenced by the political structures of AI use. The British Columbia Law Institute (2024) discloses that regulatory uncertainty makes it daunting to find a way in and out of the distribution of responsibility between human operators and automated systems. Ette (2025) shows that the hospitality operators face a disproportional compliance pressure as AI adds to the complexity of compliance. The reactions of industries towards regulation prefer active participation in regulation, which generates a competitive disadvantage. According to the World Trade </a:t>
            </a:r>
            <a:r>
              <a:rPr lang="en-US" dirty="0" err="1"/>
              <a:t>Organisation</a:t>
            </a:r>
            <a:r>
              <a:rPr lang="en-US" dirty="0"/>
              <a:t> (2026), cross-border regulatory divergence needs to be coordinated at the international level.</a:t>
            </a:r>
            <a:endParaRPr dirty="0"/>
          </a:p>
        </p:txBody>
      </p:sp>
      <p:sp>
        <p:nvSpPr>
          <p:cNvPr id="144" name="Google Shape;144;p6:notes">
            <a:extLst>
              <a:ext uri="{FF2B5EF4-FFF2-40B4-BE49-F238E27FC236}">
                <a16:creationId xmlns:a16="http://schemas.microsoft.com/office/drawing/2014/main" id="{0F0BD62B-A05D-DB24-2134-3275A0718D4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2186559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a:extLst>
            <a:ext uri="{FF2B5EF4-FFF2-40B4-BE49-F238E27FC236}">
              <a16:creationId xmlns:a16="http://schemas.microsoft.com/office/drawing/2014/main" id="{23FA6E32-EAAA-7763-D0F3-0B892C1E3DD6}"/>
            </a:ext>
          </a:extLst>
        </p:cNvPr>
        <p:cNvGrpSpPr/>
        <p:nvPr/>
      </p:nvGrpSpPr>
      <p:grpSpPr>
        <a:xfrm>
          <a:off x="0" y="0"/>
          <a:ext cx="0" cy="0"/>
          <a:chOff x="0" y="0"/>
          <a:chExt cx="0" cy="0"/>
        </a:xfrm>
      </p:grpSpPr>
      <p:sp>
        <p:nvSpPr>
          <p:cNvPr id="194" name="Google Shape;194;p9:notes">
            <a:extLst>
              <a:ext uri="{FF2B5EF4-FFF2-40B4-BE49-F238E27FC236}">
                <a16:creationId xmlns:a16="http://schemas.microsoft.com/office/drawing/2014/main" id="{8C705A8F-881C-8A36-ADDC-C619A4682D5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Economic impacts that Mill (2012) highlights are accelerated because AI implementation needs heavy capital investment and operational transformation cost. The Department for Science, Innovation and Technology (2026) indicate that there are efficiency benefits and workforce transition problems that are caused by </a:t>
            </a:r>
            <a:r>
              <a:rPr lang="en-US" dirty="0" err="1"/>
              <a:t>labour</a:t>
            </a:r>
            <a:r>
              <a:rPr lang="en-US" dirty="0"/>
              <a:t> market disruptions. The reactions of industries vary: big players invest millions of dollars into advanced AI-controlled systems to allow service differentiation, whereas low-cost carriers strive to automate their processes and build a competitive gap and reinforce market segmentation. Among the strengths, there is an increase in the efficiency and management of revenues. The disadvantages include the excessive cost of implementation and threats of obsolescence caused by technology. According to Costa and Costa (2022), AI adoption should include the aspect of sustainability.</a:t>
            </a:r>
            <a:endParaRPr dirty="0"/>
          </a:p>
        </p:txBody>
      </p:sp>
      <p:sp>
        <p:nvSpPr>
          <p:cNvPr id="195" name="Google Shape;195;p9:notes">
            <a:extLst>
              <a:ext uri="{FF2B5EF4-FFF2-40B4-BE49-F238E27FC236}">
                <a16:creationId xmlns:a16="http://schemas.microsoft.com/office/drawing/2014/main" id="{3DD51F00-19D7-285A-E350-B9AB743149B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77752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09B96F68-3E97-DD79-1477-94D0036EBECD}"/>
            </a:ext>
          </a:extLst>
        </p:cNvPr>
        <p:cNvGrpSpPr/>
        <p:nvPr/>
      </p:nvGrpSpPr>
      <p:grpSpPr>
        <a:xfrm>
          <a:off x="0" y="0"/>
          <a:ext cx="0" cy="0"/>
          <a:chOff x="0" y="0"/>
          <a:chExt cx="0" cy="0"/>
        </a:xfrm>
      </p:grpSpPr>
      <p:sp>
        <p:nvSpPr>
          <p:cNvPr id="96" name="Google Shape;96;p3:notes">
            <a:extLst>
              <a:ext uri="{FF2B5EF4-FFF2-40B4-BE49-F238E27FC236}">
                <a16:creationId xmlns:a16="http://schemas.microsoft.com/office/drawing/2014/main" id="{560314BF-4126-57AD-786F-E26BCE35476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Social aspects play a great role in influencing the experience of employees and guests. Roberts (2025) records how AI is making possible unmatched </a:t>
            </a:r>
            <a:r>
              <a:rPr lang="en-US" sz="1100" b="0" i="0" u="none" strike="noStrike" cap="none" dirty="0" err="1">
                <a:solidFill>
                  <a:srgbClr val="000000"/>
                </a:solidFill>
                <a:effectLst/>
                <a:latin typeface="Arial"/>
                <a:ea typeface="Arial"/>
                <a:cs typeface="Arial"/>
                <a:sym typeface="Arial"/>
              </a:rPr>
              <a:t>personalisation</a:t>
            </a:r>
            <a:r>
              <a:rPr lang="en-US" sz="1100" b="0" i="0" u="none" strike="noStrike" cap="none" dirty="0">
                <a:solidFill>
                  <a:srgbClr val="000000"/>
                </a:solidFill>
                <a:effectLst/>
                <a:latin typeface="Arial"/>
                <a:ea typeface="Arial"/>
                <a:cs typeface="Arial"/>
                <a:sym typeface="Arial"/>
              </a:rPr>
              <a:t> of relationships, where guest relationship management is now a predictive paradigm. Nevertheless, </a:t>
            </a:r>
            <a:r>
              <a:rPr lang="en-US" sz="1100" b="0" i="0" u="none" strike="noStrike" cap="none" dirty="0" err="1">
                <a:solidFill>
                  <a:srgbClr val="000000"/>
                </a:solidFill>
                <a:effectLst/>
                <a:latin typeface="Arial"/>
                <a:ea typeface="Arial"/>
                <a:cs typeface="Arial"/>
                <a:sym typeface="Arial"/>
              </a:rPr>
              <a:t>Wavei</a:t>
            </a:r>
            <a:r>
              <a:rPr lang="en-US" sz="1100" b="0" i="0" u="none" strike="noStrike" cap="none" dirty="0">
                <a:solidFill>
                  <a:srgbClr val="000000"/>
                </a:solidFill>
                <a:effectLst/>
                <a:latin typeface="Arial"/>
                <a:ea typeface="Arial"/>
                <a:cs typeface="Arial"/>
                <a:sym typeface="Arial"/>
              </a:rPr>
              <a:t>, Lo and </a:t>
            </a:r>
            <a:r>
              <a:rPr lang="en-US" sz="1100" b="0" i="0" u="none" strike="noStrike" cap="none" dirty="0" err="1">
                <a:solidFill>
                  <a:srgbClr val="000000"/>
                </a:solidFill>
                <a:effectLst/>
                <a:latin typeface="Arial"/>
                <a:ea typeface="Arial"/>
                <a:cs typeface="Arial"/>
                <a:sym typeface="Arial"/>
              </a:rPr>
              <a:t>Gedecho</a:t>
            </a:r>
            <a:r>
              <a:rPr lang="en-US" sz="1100" b="0" i="0" u="none" strike="noStrike" cap="none" dirty="0">
                <a:solidFill>
                  <a:srgbClr val="000000"/>
                </a:solidFill>
                <a:effectLst/>
                <a:latin typeface="Arial"/>
                <a:ea typeface="Arial"/>
                <a:cs typeface="Arial"/>
                <a:sym typeface="Arial"/>
              </a:rPr>
              <a:t> (2025) prove that frontline employee knowledge management is extremely important to achieve genuine hospitality experiences that AI will not be able to reproduce. The industry reactions are focused on the hybrid strategy in which AI can be used to perform routine tasks, and the human staff can concentrate on the emotionally sensitive interactions. Such advantages as better consistency and increased </a:t>
            </a:r>
            <a:r>
              <a:rPr lang="en-US" sz="1100" b="0" i="0" u="none" strike="noStrike" cap="none" dirty="0" err="1">
                <a:solidFill>
                  <a:srgbClr val="000000"/>
                </a:solidFill>
                <a:effectLst/>
                <a:latin typeface="Arial"/>
                <a:ea typeface="Arial"/>
                <a:cs typeface="Arial"/>
                <a:sym typeface="Arial"/>
              </a:rPr>
              <a:t>personalisation</a:t>
            </a:r>
            <a:r>
              <a:rPr lang="en-US" sz="1100" b="0" i="0" u="none" strike="noStrike" cap="none" dirty="0">
                <a:solidFill>
                  <a:srgbClr val="000000"/>
                </a:solidFill>
                <a:effectLst/>
                <a:latin typeface="Arial"/>
                <a:ea typeface="Arial"/>
                <a:cs typeface="Arial"/>
                <a:sym typeface="Arial"/>
              </a:rPr>
              <a:t> are possible. The drawbacks include deskilling risks, the feeling of being a guest, and </a:t>
            </a:r>
            <a:r>
              <a:rPr lang="en-US" sz="1100" b="0" i="0" u="none" strike="noStrike" cap="none" dirty="0" err="1">
                <a:solidFill>
                  <a:srgbClr val="000000"/>
                </a:solidFill>
                <a:effectLst/>
                <a:latin typeface="Arial"/>
                <a:ea typeface="Arial"/>
                <a:cs typeface="Arial"/>
                <a:sym typeface="Arial"/>
              </a:rPr>
              <a:t>depersonalisation</a:t>
            </a:r>
            <a:r>
              <a:rPr lang="en-US" sz="1100" b="0" i="0" u="none" strike="noStrike" cap="none" dirty="0">
                <a:solidFill>
                  <a:srgbClr val="000000"/>
                </a:solidFill>
                <a:effectLst/>
                <a:latin typeface="Arial"/>
                <a:ea typeface="Arial"/>
                <a:cs typeface="Arial"/>
                <a:sym typeface="Arial"/>
              </a:rPr>
              <a:t> of the service, which ruin the main value proposition of hospitality, as </a:t>
            </a:r>
            <a:r>
              <a:rPr lang="en-US" sz="1100" b="0" i="0" u="none" strike="noStrike" cap="none" dirty="0" err="1">
                <a:solidFill>
                  <a:srgbClr val="000000"/>
                </a:solidFill>
                <a:effectLst/>
                <a:latin typeface="Arial"/>
                <a:ea typeface="Arial"/>
                <a:cs typeface="Arial"/>
                <a:sym typeface="Arial"/>
              </a:rPr>
              <a:t>Batabyal</a:t>
            </a:r>
            <a:r>
              <a:rPr lang="en-US" sz="1100" b="0" i="0" u="none" strike="noStrike" cap="none" dirty="0">
                <a:solidFill>
                  <a:srgbClr val="000000"/>
                </a:solidFill>
                <a:effectLst/>
                <a:latin typeface="Arial"/>
                <a:ea typeface="Arial"/>
                <a:cs typeface="Arial"/>
                <a:sym typeface="Arial"/>
              </a:rPr>
              <a:t> and Das (2019) warn.</a:t>
            </a:r>
          </a:p>
        </p:txBody>
      </p:sp>
      <p:sp>
        <p:nvSpPr>
          <p:cNvPr id="97" name="Google Shape;97;p3:notes">
            <a:extLst>
              <a:ext uri="{FF2B5EF4-FFF2-40B4-BE49-F238E27FC236}">
                <a16:creationId xmlns:a16="http://schemas.microsoft.com/office/drawing/2014/main" id="{BB34D352-4E9C-B9BB-4369-C309ADBD371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087830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1C3C847D-5076-7A15-FA0E-EAF02FADCE09}"/>
            </a:ext>
          </a:extLst>
        </p:cNvPr>
        <p:cNvGrpSpPr/>
        <p:nvPr/>
      </p:nvGrpSpPr>
      <p:grpSpPr>
        <a:xfrm>
          <a:off x="0" y="0"/>
          <a:ext cx="0" cy="0"/>
          <a:chOff x="0" y="0"/>
          <a:chExt cx="0" cy="0"/>
        </a:xfrm>
      </p:grpSpPr>
      <p:sp>
        <p:nvSpPr>
          <p:cNvPr id="246" name="Google Shape;246;p12:notes">
            <a:extLst>
              <a:ext uri="{FF2B5EF4-FFF2-40B4-BE49-F238E27FC236}">
                <a16:creationId xmlns:a16="http://schemas.microsoft.com/office/drawing/2014/main" id="{138BB7EF-01C5-8339-71E4-834068D62E5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Continuous adaptation pressures are brought about by technological advancement reported by </a:t>
            </a:r>
            <a:r>
              <a:rPr lang="en-US" dirty="0" err="1"/>
              <a:t>Chkoniya</a:t>
            </a:r>
            <a:r>
              <a:rPr lang="en-US" dirty="0"/>
              <a:t> (2021). </a:t>
            </a:r>
            <a:r>
              <a:rPr lang="en-US" dirty="0" err="1"/>
              <a:t>Socaci</a:t>
            </a:r>
            <a:r>
              <a:rPr lang="en-US" dirty="0"/>
              <a:t> (2020) discusses environmental considerations in the context of AI implementation as energy management systems, waste reduction algorithms and resource </a:t>
            </a:r>
            <a:r>
              <a:rPr lang="en-US" dirty="0" err="1"/>
              <a:t>optimisation</a:t>
            </a:r>
            <a:r>
              <a:rPr lang="en-US" dirty="0"/>
              <a:t> tools. The responses that the industry takes are AI-driven environmental management, which deals with lowering energy consumption, cutting food waste, which is among the issues brought up by Danzer and Zeidler (2025), and </a:t>
            </a:r>
            <a:r>
              <a:rPr lang="en-US" dirty="0" err="1"/>
              <a:t>optimisation</a:t>
            </a:r>
            <a:r>
              <a:rPr lang="en-US" dirty="0"/>
              <a:t> of the supply chain. Strengths include the reduction of environmental impacts and cost savings in operation. Limitations are the energy consumption and the complexity of the implementation of AI systems. Sharma, Singh and Tyagi (2024) mention that the use of technology should be regenerative, not only in regard to the environmental sustainability objectives but also authenticity in the experiences of guests.</a:t>
            </a:r>
            <a:endParaRPr dirty="0"/>
          </a:p>
        </p:txBody>
      </p:sp>
      <p:sp>
        <p:nvSpPr>
          <p:cNvPr id="247" name="Google Shape;247;p12:notes">
            <a:extLst>
              <a:ext uri="{FF2B5EF4-FFF2-40B4-BE49-F238E27FC236}">
                <a16:creationId xmlns:a16="http://schemas.microsoft.com/office/drawing/2014/main" id="{EA199395-C348-197D-EB00-61A2087B0AD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881619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2375762C-57B8-5D12-A128-5CE4DCBE25D3}"/>
            </a:ext>
          </a:extLst>
        </p:cNvPr>
        <p:cNvGrpSpPr/>
        <p:nvPr/>
      </p:nvGrpSpPr>
      <p:grpSpPr>
        <a:xfrm>
          <a:off x="0" y="0"/>
          <a:ext cx="0" cy="0"/>
          <a:chOff x="0" y="0"/>
          <a:chExt cx="0" cy="0"/>
        </a:xfrm>
      </p:grpSpPr>
      <p:sp>
        <p:nvSpPr>
          <p:cNvPr id="96" name="Google Shape;96;p3:notes">
            <a:extLst>
              <a:ext uri="{FF2B5EF4-FFF2-40B4-BE49-F238E27FC236}">
                <a16:creationId xmlns:a16="http://schemas.microsoft.com/office/drawing/2014/main" id="{5DAEC6D6-84E7-BAB9-B319-3C0505CBFA3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This study confirms that ideal AI-human cooperation should possess the equitable integration that supports and not substitutes human abilities. It will require extensive structures, including regulatory adherence, staff advancement, visitor satisfaction and environmental sustainability. Authentic hospitality cannot be provided by technology only. AI should increase human functionality without sacrificing interpersonal relations, which </a:t>
            </a:r>
            <a:r>
              <a:rPr lang="en-US" sz="1100" b="0" i="0" u="none" strike="noStrike" cap="none" dirty="0" err="1">
                <a:solidFill>
                  <a:srgbClr val="000000"/>
                </a:solidFill>
                <a:effectLst/>
                <a:latin typeface="Arial"/>
                <a:ea typeface="Arial"/>
                <a:cs typeface="Arial"/>
                <a:sym typeface="Arial"/>
              </a:rPr>
              <a:t>characterise</a:t>
            </a:r>
            <a:r>
              <a:rPr lang="en-US" sz="1100" b="0" i="0" u="none" strike="noStrike" cap="none" dirty="0">
                <a:solidFill>
                  <a:srgbClr val="000000"/>
                </a:solidFill>
                <a:effectLst/>
                <a:latin typeface="Arial"/>
                <a:ea typeface="Arial"/>
                <a:cs typeface="Arial"/>
                <a:sym typeface="Arial"/>
              </a:rPr>
              <a:t> sectoral excellence. It is not a matter of opposing technology and humanity, but a coordinated balance of the complementary forces and saving the humane aspect of hospitality.</a:t>
            </a:r>
          </a:p>
        </p:txBody>
      </p:sp>
      <p:sp>
        <p:nvSpPr>
          <p:cNvPr id="97" name="Google Shape;97;p3:notes">
            <a:extLst>
              <a:ext uri="{FF2B5EF4-FFF2-40B4-BE49-F238E27FC236}">
                <a16:creationId xmlns:a16="http://schemas.microsoft.com/office/drawing/2014/main" id="{5F70FEA4-AACB-7E22-9495-5D2412D7F5F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83840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a:extLst>
            <a:ext uri="{FF2B5EF4-FFF2-40B4-BE49-F238E27FC236}">
              <a16:creationId xmlns:a16="http://schemas.microsoft.com/office/drawing/2014/main" id="{26C5407F-70DC-95C2-0D9F-5CFADAE0DF5D}"/>
            </a:ext>
          </a:extLst>
        </p:cNvPr>
        <p:cNvGrpSpPr/>
        <p:nvPr/>
      </p:nvGrpSpPr>
      <p:grpSpPr>
        <a:xfrm>
          <a:off x="0" y="0"/>
          <a:ext cx="0" cy="0"/>
          <a:chOff x="0" y="0"/>
          <a:chExt cx="0" cy="0"/>
        </a:xfrm>
      </p:grpSpPr>
      <p:sp>
        <p:nvSpPr>
          <p:cNvPr id="143" name="Google Shape;143;p6:notes">
            <a:extLst>
              <a:ext uri="{FF2B5EF4-FFF2-40B4-BE49-F238E27FC236}">
                <a16:creationId xmlns:a16="http://schemas.microsoft.com/office/drawing/2014/main" id="{FE15929B-EF8E-B180-E580-134EEA02842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I provide strategic recommendations based on detailed analysis. To begin with, organisations need to implement incremental implementation where augmentation is emphasised more than automation. AI​‍​‌‍​‍‌​‍​‌‍​‍‌ should not be a substitute for human efforts. Besides that, development should be carried out in a way that the workforce can use AI and still provide good services. The training should concentrate on AI literacy and hospitality skills, and hybrid skill sets should be created.</a:t>
            </a:r>
          </a:p>
          <a:p>
            <a:pPr marL="0" marR="0" algn="just">
              <a:lnSpc>
                <a:spcPct val="150000"/>
              </a:lnSpc>
              <a:spcBef>
                <a:spcPts val="0"/>
              </a:spcBef>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Besides that, there should be a proactive regulation involvement. Organisations have to be engaged in the determination of frameworks of liability, data protection, and ethical AI standards. Industry associations should also collaborate with policymakers to establish some governance structures that would guarantee that innovation and consumer protection are balanced.</a:t>
            </a:r>
          </a:p>
          <a:p>
            <a:pPr marL="0" marR="0" algn="just">
              <a:lnSpc>
                <a:spcPct val="150000"/>
              </a:lnSpc>
              <a:spcBef>
                <a:spcPts val="0"/>
              </a:spcBef>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Lastly, AI adoption should be a sustainability principle-based approach that, on the one hand, gives the technologies a chance to embody environmental goals and, on the other hand, makes them environmentally friendly. This is to comprise, among other things, a lifecycle assessment, the use of renewable energy, and algorithm optimisation for both resource conservation and revenue ​‍​‌‍​‍‌​‍​‌‍​‍‌maximisation.</a:t>
            </a:r>
          </a:p>
        </p:txBody>
      </p:sp>
      <p:sp>
        <p:nvSpPr>
          <p:cNvPr id="144" name="Google Shape;144;p6:notes">
            <a:extLst>
              <a:ext uri="{FF2B5EF4-FFF2-40B4-BE49-F238E27FC236}">
                <a16:creationId xmlns:a16="http://schemas.microsoft.com/office/drawing/2014/main" id="{1D57CAB7-8A5B-B90C-1685-27C284194AF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20349135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a:extLst>
            <a:ext uri="{FF2B5EF4-FFF2-40B4-BE49-F238E27FC236}">
              <a16:creationId xmlns:a16="http://schemas.microsoft.com/office/drawing/2014/main" id="{C0B6ECC1-4CC8-A80A-CF0E-8065ED96E90E}"/>
            </a:ext>
          </a:extLst>
        </p:cNvPr>
        <p:cNvGrpSpPr/>
        <p:nvPr/>
      </p:nvGrpSpPr>
      <p:grpSpPr>
        <a:xfrm>
          <a:off x="0" y="0"/>
          <a:ext cx="0" cy="0"/>
          <a:chOff x="0" y="0"/>
          <a:chExt cx="0" cy="0"/>
        </a:xfrm>
      </p:grpSpPr>
      <p:sp>
        <p:nvSpPr>
          <p:cNvPr id="96" name="Google Shape;96;p3:notes">
            <a:extLst>
              <a:ext uri="{FF2B5EF4-FFF2-40B4-BE49-F238E27FC236}">
                <a16:creationId xmlns:a16="http://schemas.microsoft.com/office/drawing/2014/main" id="{75B2DD8A-32D4-6162-FBAA-E350D86B997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Fourth,​‍​‌‍​‍‌​‍​‌‍​‍‌ organisations should develop proper evaluation systems that can measure the success of AI implementation in the areas of guest satisfaction, employee well-being, operational efficiency, and service quality. Evaluation systems should be capable of combining both quantitative and qualitative feedback, thus providing detailed insights into the impact of AI on the essential promise of human connection in the hospitality ​‍​‌‍​‍‌​‍​‌‍​‍‌industry.</a:t>
            </a:r>
          </a:p>
          <a:p>
            <a:pPr marL="0" marR="0" algn="just">
              <a:lnSpc>
                <a:spcPct val="150000"/>
              </a:lnSpc>
              <a:spcBef>
                <a:spcPts val="0"/>
              </a:spcBef>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Furthermore, the knowledge-sharing systems in collaboration should be created, which has been suggested as the best practice (Sharma, Singh and Tyagi, 2024) and which will allow disseminating best practices and learning AI applications. Learning collectively can be expedited by forums taking place nationwide in the industry, as proposed by the World Trade Organisation (2026). Finally, strategic leadership commitment and responsive adaptive management in line with the changing technological capabilities are the key to effective AI-human collaboration. </a:t>
            </a:r>
          </a:p>
        </p:txBody>
      </p:sp>
      <p:sp>
        <p:nvSpPr>
          <p:cNvPr id="97" name="Google Shape;97;p3:notes">
            <a:extLst>
              <a:ext uri="{FF2B5EF4-FFF2-40B4-BE49-F238E27FC236}">
                <a16:creationId xmlns:a16="http://schemas.microsoft.com/office/drawing/2014/main" id="{25205678-1C4D-C1C9-1C1B-A9D707A3D92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36200734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3074F496-3F3F-D98A-5284-FCDD3AD82B17}"/>
            </a:ext>
          </a:extLst>
        </p:cNvPr>
        <p:cNvGrpSpPr/>
        <p:nvPr/>
      </p:nvGrpSpPr>
      <p:grpSpPr>
        <a:xfrm>
          <a:off x="0" y="0"/>
          <a:ext cx="0" cy="0"/>
          <a:chOff x="0" y="0"/>
          <a:chExt cx="0" cy="0"/>
        </a:xfrm>
      </p:grpSpPr>
      <p:sp>
        <p:nvSpPr>
          <p:cNvPr id="246" name="Google Shape;246;p12:notes">
            <a:extLst>
              <a:ext uri="{FF2B5EF4-FFF2-40B4-BE49-F238E27FC236}">
                <a16:creationId xmlns:a16="http://schemas.microsoft.com/office/drawing/2014/main" id="{BAB12865-2EA0-ECBC-FB11-AA16E8E188D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Going through this epochal time, it is important to remember that artificial intelligence is an instrument, though mighty, nonetheless, an instrument. Hospitality has always been human in nature. The problem that we face is the ability to use technology to increase our ability to be truly connected and have memorable experiences. AI is already here. The challenge is how we are going to make sure that it benefits our utmost dreams and does not lower the much-needed humanity in us. Thank​‍​‌‍​‍‌​‍​‌‍​‍‌ you for your attention, and I would be happy to answer your ​‍​‌‍​‍‌​‍​‌‍​‍‌questions..</a:t>
            </a:r>
          </a:p>
        </p:txBody>
      </p:sp>
      <p:sp>
        <p:nvSpPr>
          <p:cNvPr id="247" name="Google Shape;247;p12:notes">
            <a:extLst>
              <a:ext uri="{FF2B5EF4-FFF2-40B4-BE49-F238E27FC236}">
                <a16:creationId xmlns:a16="http://schemas.microsoft.com/office/drawing/2014/main" id="{310C65C4-9018-CF2E-C7DA-C45C72370CF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extLst>
      <p:ext uri="{BB962C8B-B14F-4D97-AF65-F5344CB8AC3E}">
        <p14:creationId xmlns:p14="http://schemas.microsoft.com/office/powerpoint/2010/main" val="11700584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73" name="Google Shape;273;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rgbClr val="841038"/>
        </a:solidFill>
        <a:effectLst/>
      </p:bgPr>
    </p:bg>
    <p:spTree>
      <p:nvGrpSpPr>
        <p:cNvPr id="1" name="Shape 15"/>
        <p:cNvGrpSpPr/>
        <p:nvPr/>
      </p:nvGrpSpPr>
      <p:grpSpPr>
        <a:xfrm>
          <a:off x="0" y="0"/>
          <a:ext cx="0" cy="0"/>
          <a:chOff x="0" y="0"/>
          <a:chExt cx="0" cy="0"/>
        </a:xfrm>
      </p:grpSpPr>
      <p:grpSp>
        <p:nvGrpSpPr>
          <p:cNvPr id="16" name="Google Shape;16;p3"/>
          <p:cNvGrpSpPr/>
          <p:nvPr/>
        </p:nvGrpSpPr>
        <p:grpSpPr>
          <a:xfrm>
            <a:off x="1290735" y="1762513"/>
            <a:ext cx="3322838" cy="967667"/>
            <a:chOff x="0" y="0"/>
            <a:chExt cx="4430451" cy="1290223"/>
          </a:xfrm>
        </p:grpSpPr>
        <p:sp>
          <p:nvSpPr>
            <p:cNvPr id="17" name="Google Shape;17;p3"/>
            <p:cNvSpPr/>
            <p:nvPr/>
          </p:nvSpPr>
          <p:spPr>
            <a:xfrm>
              <a:off x="0" y="0"/>
              <a:ext cx="1638851" cy="1290223"/>
            </a:xfrm>
            <a:custGeom>
              <a:avLst/>
              <a:gdLst/>
              <a:ahLst/>
              <a:cxnLst/>
              <a:rect l="l" t="t" r="r" b="b"/>
              <a:pathLst>
                <a:path w="1638851" h="1290223" extrusionOk="0">
                  <a:moveTo>
                    <a:pt x="0" y="0"/>
                  </a:moveTo>
                  <a:lnTo>
                    <a:pt x="1638851" y="0"/>
                  </a:lnTo>
                  <a:lnTo>
                    <a:pt x="1638851" y="1290223"/>
                  </a:lnTo>
                  <a:lnTo>
                    <a:pt x="0" y="1290223"/>
                  </a:lnTo>
                  <a:lnTo>
                    <a:pt x="0" y="0"/>
                  </a:lnTo>
                  <a:close/>
                </a:path>
              </a:pathLst>
            </a:custGeom>
            <a:blipFill rotWithShape="1">
              <a:blip r:embed="rId2">
                <a:alphaModFix/>
              </a:blip>
              <a:stretch>
                <a:fillRect/>
              </a:stretch>
            </a:blipFill>
            <a:ln>
              <a:noFill/>
            </a:ln>
          </p:spPr>
          <p:txBody>
            <a:bodyPr/>
            <a:lstStyle/>
            <a:p>
              <a:endParaRPr lang="en-GB"/>
            </a:p>
          </p:txBody>
        </p:sp>
        <p:sp>
          <p:nvSpPr>
            <p:cNvPr id="18" name="Google Shape;18;p3"/>
            <p:cNvSpPr txBox="1"/>
            <p:nvPr/>
          </p:nvSpPr>
          <p:spPr>
            <a:xfrm>
              <a:off x="1727751" y="407621"/>
              <a:ext cx="2702700" cy="775800"/>
            </a:xfrm>
            <a:prstGeom prst="rect">
              <a:avLst/>
            </a:prstGeom>
            <a:noFill/>
            <a:ln>
              <a:noFill/>
            </a:ln>
          </p:spPr>
          <p:txBody>
            <a:bodyPr spcFirstLastPara="1" wrap="square" lIns="0" tIns="0" rIns="0" bIns="0" anchor="t" anchorCtr="0">
              <a:spAutoFit/>
            </a:bodyPr>
            <a:lstStyle/>
            <a:p>
              <a:pPr marL="0" marR="0" lvl="0" indent="0" algn="l" rtl="0">
                <a:lnSpc>
                  <a:spcPct val="110000"/>
                </a:lnSpc>
                <a:spcBef>
                  <a:spcPts val="0"/>
                </a:spcBef>
                <a:spcAft>
                  <a:spcPts val="0"/>
                </a:spcAft>
                <a:buNone/>
              </a:pPr>
              <a:r>
                <a:rPr lang="en-US" sz="1800" b="1" i="0" u="none" strike="noStrike" cap="none">
                  <a:solidFill>
                    <a:srgbClr val="FFF7E6"/>
                  </a:solidFill>
                  <a:latin typeface="Inter"/>
                  <a:ea typeface="Inter"/>
                  <a:cs typeface="Inter"/>
                  <a:sym typeface="Inter"/>
                </a:rPr>
                <a:t>CRIMSWEST</a:t>
              </a:r>
              <a:endParaRPr/>
            </a:p>
            <a:p>
              <a:pPr marL="0" marR="0" lvl="0" indent="0" algn="l" rtl="0">
                <a:lnSpc>
                  <a:spcPct val="110000"/>
                </a:lnSpc>
                <a:spcBef>
                  <a:spcPts val="0"/>
                </a:spcBef>
                <a:spcAft>
                  <a:spcPts val="0"/>
                </a:spcAft>
                <a:buNone/>
              </a:pPr>
              <a:r>
                <a:rPr lang="en-US" sz="1800" b="1" i="0" u="none" strike="noStrike" cap="none">
                  <a:solidFill>
                    <a:srgbClr val="FFF7E6"/>
                  </a:solidFill>
                  <a:latin typeface="Inter"/>
                  <a:ea typeface="Inter"/>
                  <a:cs typeface="Inter"/>
                  <a:sym typeface="Inter"/>
                </a:rPr>
                <a:t>INSTITUTE</a:t>
              </a:r>
              <a:endParaRPr/>
            </a:p>
          </p:txBody>
        </p:sp>
      </p:grpSp>
      <p:pic>
        <p:nvPicPr>
          <p:cNvPr id="19" name="Google Shape;19;p3"/>
          <p:cNvPicPr preferRelativeResize="0"/>
          <p:nvPr/>
        </p:nvPicPr>
        <p:blipFill rotWithShape="1">
          <a:blip r:embed="rId3">
            <a:alphaModFix/>
          </a:blip>
          <a:srcRect t="30843"/>
          <a:stretch/>
        </p:blipFill>
        <p:spPr>
          <a:xfrm>
            <a:off x="6517375" y="0"/>
            <a:ext cx="5253225" cy="4058375"/>
          </a:xfrm>
          <a:prstGeom prst="rect">
            <a:avLst/>
          </a:prstGeom>
          <a:noFill/>
          <a:ln>
            <a:noFill/>
          </a:ln>
        </p:spPr>
      </p:pic>
      <p:pic>
        <p:nvPicPr>
          <p:cNvPr id="20" name="Google Shape;20;p3"/>
          <p:cNvPicPr preferRelativeResize="0"/>
          <p:nvPr/>
        </p:nvPicPr>
        <p:blipFill rotWithShape="1">
          <a:blip r:embed="rId4">
            <a:alphaModFix/>
          </a:blip>
          <a:srcRect l="19736" b="58092"/>
          <a:stretch/>
        </p:blipFill>
        <p:spPr>
          <a:xfrm>
            <a:off x="0" y="7331850"/>
            <a:ext cx="3886899" cy="2955150"/>
          </a:xfrm>
          <a:prstGeom prst="rect">
            <a:avLst/>
          </a:prstGeom>
          <a:noFill/>
          <a:ln>
            <a:noFill/>
          </a:ln>
        </p:spPr>
      </p:pic>
      <p:sp>
        <p:nvSpPr>
          <p:cNvPr id="21" name="Google Shape;21;p3"/>
          <p:cNvSpPr txBox="1">
            <a:spLocks noGrp="1"/>
          </p:cNvSpPr>
          <p:nvPr>
            <p:ph type="title"/>
          </p:nvPr>
        </p:nvSpPr>
        <p:spPr>
          <a:xfrm>
            <a:off x="991175" y="3226213"/>
            <a:ext cx="9803700" cy="3104700"/>
          </a:xfrm>
          <a:prstGeom prst="rect">
            <a:avLst/>
          </a:prstGeom>
          <a:noFill/>
          <a:ln>
            <a:noFill/>
          </a:ln>
        </p:spPr>
        <p:txBody>
          <a:bodyPr spcFirstLastPara="1" wrap="square" lIns="91425" tIns="45700" rIns="91425" bIns="45700" anchor="t" anchorCtr="0">
            <a:normAutofit/>
          </a:bodyPr>
          <a:lstStyle>
            <a:lvl1pPr marR="0" lvl="0" algn="l">
              <a:lnSpc>
                <a:spcPct val="80000"/>
              </a:lnSpc>
              <a:spcBef>
                <a:spcPts val="0"/>
              </a:spcBef>
              <a:spcAft>
                <a:spcPts val="0"/>
              </a:spcAft>
              <a:buClr>
                <a:srgbClr val="FFF7E6"/>
              </a:buClr>
              <a:buSzPts val="12000"/>
              <a:buFont typeface="Gilda Display"/>
              <a:buNone/>
              <a:defRPr sz="12000" i="0" u="none" strike="noStrike" cap="none">
                <a:solidFill>
                  <a:srgbClr val="FFF7E6"/>
                </a:solidFill>
                <a:latin typeface="Gilda Display"/>
                <a:ea typeface="Gilda Display"/>
                <a:cs typeface="Gilda Display"/>
                <a:sym typeface="Gilda Dis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2" name="Google Shape;22;p3"/>
          <p:cNvSpPr txBox="1">
            <a:spLocks noGrp="1"/>
          </p:cNvSpPr>
          <p:nvPr>
            <p:ph type="title" idx="2"/>
          </p:nvPr>
        </p:nvSpPr>
        <p:spPr>
          <a:xfrm>
            <a:off x="991175" y="8118588"/>
            <a:ext cx="9803700" cy="405900"/>
          </a:xfrm>
          <a:prstGeom prst="rect">
            <a:avLst/>
          </a:prstGeom>
          <a:noFill/>
          <a:ln>
            <a:noFill/>
          </a:ln>
        </p:spPr>
        <p:txBody>
          <a:bodyPr spcFirstLastPara="1" wrap="square" lIns="91425" tIns="45700" rIns="91425" bIns="45700" anchor="t" anchorCtr="0">
            <a:normAutofit/>
          </a:bodyPr>
          <a:lstStyle>
            <a:lvl1pPr marR="0" lvl="0" algn="l" rtl="0">
              <a:lnSpc>
                <a:spcPct val="80000"/>
              </a:lnSpc>
              <a:spcBef>
                <a:spcPts val="0"/>
              </a:spcBef>
              <a:spcAft>
                <a:spcPts val="0"/>
              </a:spcAft>
              <a:buClr>
                <a:srgbClr val="FFF7E6"/>
              </a:buClr>
              <a:buSzPts val="2500"/>
              <a:buFont typeface="Inter"/>
              <a:buNone/>
              <a:defRPr sz="2500" i="0" u="none" strike="noStrike" cap="none">
                <a:solidFill>
                  <a:srgbClr val="FFF7E6"/>
                </a:solidFill>
                <a:latin typeface="Inter"/>
                <a:ea typeface="Inter"/>
                <a:cs typeface="Inter"/>
                <a:sym typeface="Inter"/>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23" name="Google Shape;23;p3"/>
          <p:cNvSpPr>
            <a:spLocks noGrp="1"/>
          </p:cNvSpPr>
          <p:nvPr>
            <p:ph type="pic" idx="3"/>
          </p:nvPr>
        </p:nvSpPr>
        <p:spPr>
          <a:xfrm>
            <a:off x="11372275" y="1275750"/>
            <a:ext cx="5902500" cy="7735500"/>
          </a:xfrm>
          <a:prstGeom prst="roundRect">
            <a:avLst>
              <a:gd name="adj" fmla="val 5868"/>
            </a:avLst>
          </a:prstGeom>
          <a:noFill/>
          <a:ln>
            <a:no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bg>
      <p:bgPr>
        <a:solidFill>
          <a:srgbClr val="FFF7E6"/>
        </a:solidFill>
        <a:effectLst/>
      </p:bgPr>
    </p:bg>
    <p:spTree>
      <p:nvGrpSpPr>
        <p:cNvPr id="1" name="Shape 24"/>
        <p:cNvGrpSpPr/>
        <p:nvPr/>
      </p:nvGrpSpPr>
      <p:grpSpPr>
        <a:xfrm>
          <a:off x="0" y="0"/>
          <a:ext cx="0" cy="0"/>
          <a:chOff x="0" y="0"/>
          <a:chExt cx="0" cy="0"/>
        </a:xfrm>
      </p:grpSpPr>
      <p:pic>
        <p:nvPicPr>
          <p:cNvPr id="25" name="Google Shape;25;p4"/>
          <p:cNvPicPr preferRelativeResize="0"/>
          <p:nvPr/>
        </p:nvPicPr>
        <p:blipFill>
          <a:blip r:embed="rId2">
            <a:alphaModFix/>
          </a:blip>
          <a:stretch>
            <a:fillRect/>
          </a:stretch>
        </p:blipFill>
        <p:spPr>
          <a:xfrm>
            <a:off x="5779759" y="-1823321"/>
            <a:ext cx="3943681" cy="4131947"/>
          </a:xfrm>
          <a:prstGeom prst="rect">
            <a:avLst/>
          </a:prstGeom>
          <a:noFill/>
          <a:ln>
            <a:noFill/>
          </a:ln>
        </p:spPr>
      </p:pic>
      <p:pic>
        <p:nvPicPr>
          <p:cNvPr id="26" name="Google Shape;26;p4"/>
          <p:cNvPicPr preferRelativeResize="0"/>
          <p:nvPr/>
        </p:nvPicPr>
        <p:blipFill>
          <a:blip r:embed="rId3">
            <a:alphaModFix/>
          </a:blip>
          <a:stretch>
            <a:fillRect/>
          </a:stretch>
        </p:blipFill>
        <p:spPr>
          <a:xfrm>
            <a:off x="14818096" y="7583219"/>
            <a:ext cx="3645365" cy="4248555"/>
          </a:xfrm>
          <a:prstGeom prst="rect">
            <a:avLst/>
          </a:prstGeom>
          <a:noFill/>
          <a:ln>
            <a:noFill/>
          </a:ln>
        </p:spPr>
      </p:pic>
      <p:sp>
        <p:nvSpPr>
          <p:cNvPr id="27" name="Google Shape;27;p4"/>
          <p:cNvSpPr txBox="1">
            <a:spLocks noGrp="1"/>
          </p:cNvSpPr>
          <p:nvPr>
            <p:ph type="title"/>
          </p:nvPr>
        </p:nvSpPr>
        <p:spPr>
          <a:xfrm>
            <a:off x="7615375" y="1378953"/>
            <a:ext cx="9803700" cy="2981700"/>
          </a:xfrm>
          <a:prstGeom prst="rect">
            <a:avLst/>
          </a:prstGeom>
          <a:noFill/>
          <a:ln>
            <a:noFill/>
          </a:ln>
        </p:spPr>
        <p:txBody>
          <a:bodyPr spcFirstLastPara="1" wrap="square" lIns="91425" tIns="45700" rIns="91425" bIns="45700" anchor="t" anchorCtr="0">
            <a:normAutofit/>
          </a:bodyPr>
          <a:lstStyle>
            <a:lvl1pPr marR="0" lvl="0" algn="l">
              <a:lnSpc>
                <a:spcPct val="80000"/>
              </a:lnSpc>
              <a:spcBef>
                <a:spcPts val="0"/>
              </a:spcBef>
              <a:spcAft>
                <a:spcPts val="0"/>
              </a:spcAft>
              <a:buSzPts val="12000"/>
              <a:buFont typeface="Gilda Display"/>
              <a:buNone/>
              <a:defRPr sz="12000" i="0" u="none" strike="noStrike" cap="none">
                <a:latin typeface="Gilda Display"/>
                <a:ea typeface="Gilda Display"/>
                <a:cs typeface="Gilda Display"/>
                <a:sym typeface="Gilda Dis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8" name="Google Shape;28;p4"/>
          <p:cNvSpPr>
            <a:spLocks noGrp="1"/>
          </p:cNvSpPr>
          <p:nvPr>
            <p:ph type="pic" idx="2"/>
          </p:nvPr>
        </p:nvSpPr>
        <p:spPr>
          <a:xfrm>
            <a:off x="1298875" y="1275750"/>
            <a:ext cx="5902500" cy="7735500"/>
          </a:xfrm>
          <a:prstGeom prst="roundRect">
            <a:avLst>
              <a:gd name="adj" fmla="val 5868"/>
            </a:avLst>
          </a:prstGeom>
          <a:noFill/>
          <a:ln>
            <a:noFill/>
          </a:ln>
        </p:spPr>
        <p:txBody>
          <a:bodyPr/>
          <a:lstStyle/>
          <a:p>
            <a:endParaRPr lang="en-GB"/>
          </a:p>
        </p:txBody>
      </p:sp>
      <p:sp>
        <p:nvSpPr>
          <p:cNvPr id="29" name="Google Shape;29;p4"/>
          <p:cNvSpPr txBox="1">
            <a:spLocks noGrp="1"/>
          </p:cNvSpPr>
          <p:nvPr>
            <p:ph type="body" idx="1"/>
          </p:nvPr>
        </p:nvSpPr>
        <p:spPr>
          <a:xfrm>
            <a:off x="7615375" y="5370800"/>
            <a:ext cx="9803700" cy="34542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1pPr>
            <a:lvl2pPr marL="914400" marR="0" lvl="1" indent="-355600" algn="l">
              <a:spcBef>
                <a:spcPts val="56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2pPr>
            <a:lvl3pPr marL="1371600" marR="0" lvl="2" indent="-355600" algn="l">
              <a:spcBef>
                <a:spcPts val="48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3pPr>
            <a:lvl4pPr marL="1828800" marR="0" lvl="3" indent="-355600" algn="l">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4pPr>
            <a:lvl5pPr marL="2286000" marR="0" lvl="4" indent="-355600" algn="l">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5pPr>
            <a:lvl6pPr marL="2743200" marR="0" lvl="5" indent="-355600" algn="l">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6pPr>
            <a:lvl7pPr marL="3200400" marR="0" lvl="6" indent="-355600" algn="l">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7pPr>
            <a:lvl8pPr marL="3657600" marR="0" lvl="7" indent="-355600" algn="l">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8pPr>
            <a:lvl9pPr marL="4114800" marR="0" lvl="8" indent="-355600" algn="l">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Content 1">
  <p:cSld name="OBJECT_1">
    <p:bg>
      <p:bgPr>
        <a:solidFill>
          <a:srgbClr val="DECEBE"/>
        </a:solidFill>
        <a:effectLst/>
      </p:bgPr>
    </p:bg>
    <p:spTree>
      <p:nvGrpSpPr>
        <p:cNvPr id="1" name="Shape 30"/>
        <p:cNvGrpSpPr/>
        <p:nvPr/>
      </p:nvGrpSpPr>
      <p:grpSpPr>
        <a:xfrm>
          <a:off x="0" y="0"/>
          <a:ext cx="0" cy="0"/>
          <a:chOff x="0" y="0"/>
          <a:chExt cx="0" cy="0"/>
        </a:xfrm>
      </p:grpSpPr>
      <p:pic>
        <p:nvPicPr>
          <p:cNvPr id="31" name="Google Shape;31;p5"/>
          <p:cNvPicPr preferRelativeResize="0"/>
          <p:nvPr/>
        </p:nvPicPr>
        <p:blipFill>
          <a:blip r:embed="rId2">
            <a:alphaModFix/>
          </a:blip>
          <a:stretch>
            <a:fillRect/>
          </a:stretch>
        </p:blipFill>
        <p:spPr>
          <a:xfrm>
            <a:off x="7280684" y="-1866621"/>
            <a:ext cx="3943681" cy="4131947"/>
          </a:xfrm>
          <a:prstGeom prst="rect">
            <a:avLst/>
          </a:prstGeom>
          <a:noFill/>
          <a:ln>
            <a:noFill/>
          </a:ln>
        </p:spPr>
      </p:pic>
      <p:pic>
        <p:nvPicPr>
          <p:cNvPr id="32" name="Google Shape;32;p5"/>
          <p:cNvPicPr preferRelativeResize="0"/>
          <p:nvPr/>
        </p:nvPicPr>
        <p:blipFill>
          <a:blip r:embed="rId3">
            <a:alphaModFix/>
          </a:blip>
          <a:stretch>
            <a:fillRect/>
          </a:stretch>
        </p:blipFill>
        <p:spPr>
          <a:xfrm>
            <a:off x="-537354" y="7121419"/>
            <a:ext cx="3645365" cy="4248555"/>
          </a:xfrm>
          <a:prstGeom prst="rect">
            <a:avLst/>
          </a:prstGeom>
          <a:noFill/>
          <a:ln>
            <a:noFill/>
          </a:ln>
        </p:spPr>
      </p:pic>
      <p:sp>
        <p:nvSpPr>
          <p:cNvPr id="33" name="Google Shape;33;p5"/>
          <p:cNvSpPr txBox="1">
            <a:spLocks noGrp="1"/>
          </p:cNvSpPr>
          <p:nvPr>
            <p:ph type="title"/>
          </p:nvPr>
        </p:nvSpPr>
        <p:spPr>
          <a:xfrm>
            <a:off x="1077750" y="1378953"/>
            <a:ext cx="9803700" cy="2981700"/>
          </a:xfrm>
          <a:prstGeom prst="rect">
            <a:avLst/>
          </a:prstGeom>
          <a:noFill/>
          <a:ln>
            <a:noFill/>
          </a:ln>
        </p:spPr>
        <p:txBody>
          <a:bodyPr spcFirstLastPara="1" wrap="square" lIns="91425" tIns="45700" rIns="91425" bIns="45700" anchor="t" anchorCtr="0">
            <a:normAutofit/>
          </a:bodyPr>
          <a:lstStyle>
            <a:lvl1pPr marR="0" lvl="0" algn="l">
              <a:lnSpc>
                <a:spcPct val="80000"/>
              </a:lnSpc>
              <a:spcBef>
                <a:spcPts val="0"/>
              </a:spcBef>
              <a:spcAft>
                <a:spcPts val="0"/>
              </a:spcAft>
              <a:buSzPts val="12000"/>
              <a:buFont typeface="Gilda Display"/>
              <a:buNone/>
              <a:defRPr sz="12000" i="0" u="none" strike="noStrike" cap="none">
                <a:latin typeface="Gilda Display"/>
                <a:ea typeface="Gilda Display"/>
                <a:cs typeface="Gilda Display"/>
                <a:sym typeface="Gilda Dis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34" name="Google Shape;34;p5"/>
          <p:cNvSpPr>
            <a:spLocks noGrp="1"/>
          </p:cNvSpPr>
          <p:nvPr>
            <p:ph type="pic" idx="2"/>
          </p:nvPr>
        </p:nvSpPr>
        <p:spPr>
          <a:xfrm>
            <a:off x="11372275" y="1275750"/>
            <a:ext cx="5902500" cy="7735500"/>
          </a:xfrm>
          <a:prstGeom prst="roundRect">
            <a:avLst>
              <a:gd name="adj" fmla="val 5868"/>
            </a:avLst>
          </a:prstGeom>
          <a:noFill/>
          <a:ln>
            <a:noFill/>
          </a:ln>
        </p:spPr>
        <p:txBody>
          <a:bodyPr/>
          <a:lstStyle/>
          <a:p>
            <a:endParaRPr lang="en-GB"/>
          </a:p>
        </p:txBody>
      </p:sp>
      <p:sp>
        <p:nvSpPr>
          <p:cNvPr id="35" name="Google Shape;35;p5"/>
          <p:cNvSpPr txBox="1">
            <a:spLocks noGrp="1"/>
          </p:cNvSpPr>
          <p:nvPr>
            <p:ph type="body" idx="1"/>
          </p:nvPr>
        </p:nvSpPr>
        <p:spPr>
          <a:xfrm>
            <a:off x="1077750" y="5370800"/>
            <a:ext cx="9803700" cy="34542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1pPr>
            <a:lvl2pPr marL="914400" marR="0" lvl="1" indent="-355600" algn="l">
              <a:spcBef>
                <a:spcPts val="56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2pPr>
            <a:lvl3pPr marL="1371600" marR="0" lvl="2" indent="-355600" algn="l">
              <a:spcBef>
                <a:spcPts val="48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3pPr>
            <a:lvl4pPr marL="1828800" marR="0" lvl="3" indent="-355600" algn="l">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4pPr>
            <a:lvl5pPr marL="2286000" marR="0" lvl="4" indent="-355600" algn="l">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5pPr>
            <a:lvl6pPr marL="2743200" marR="0" lvl="5" indent="-355600" algn="l">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6pPr>
            <a:lvl7pPr marL="3200400" marR="0" lvl="6" indent="-355600" algn="l">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7pPr>
            <a:lvl8pPr marL="3657600" marR="0" lvl="7" indent="-355600" algn="l">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8pPr>
            <a:lvl9pPr marL="4114800" marR="0" lvl="8" indent="-355600" algn="l">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rgbClr val="841038"/>
        </a:solidFill>
        <a:effectLst/>
      </p:bgPr>
    </p:bg>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991175" y="974863"/>
            <a:ext cx="9803700" cy="3104700"/>
          </a:xfrm>
          <a:prstGeom prst="rect">
            <a:avLst/>
          </a:prstGeom>
          <a:noFill/>
          <a:ln>
            <a:noFill/>
          </a:ln>
        </p:spPr>
        <p:txBody>
          <a:bodyPr spcFirstLastPara="1" wrap="square" lIns="91425" tIns="45700" rIns="91425" bIns="45700" anchor="t" anchorCtr="0">
            <a:normAutofit/>
          </a:bodyPr>
          <a:lstStyle>
            <a:lvl1pPr marR="0" lvl="0" algn="l">
              <a:lnSpc>
                <a:spcPct val="80000"/>
              </a:lnSpc>
              <a:spcBef>
                <a:spcPts val="0"/>
              </a:spcBef>
              <a:spcAft>
                <a:spcPts val="0"/>
              </a:spcAft>
              <a:buClr>
                <a:srgbClr val="FFF7E6"/>
              </a:buClr>
              <a:buSzPts val="12000"/>
              <a:buFont typeface="Gilda Display"/>
              <a:buNone/>
              <a:defRPr sz="12000" i="0" u="none" strike="noStrike" cap="none">
                <a:solidFill>
                  <a:srgbClr val="FFF7E6"/>
                </a:solidFill>
                <a:latin typeface="Gilda Display"/>
                <a:ea typeface="Gilda Display"/>
                <a:cs typeface="Gilda Display"/>
                <a:sym typeface="Gilda Dis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38" name="Google Shape;38;p6"/>
          <p:cNvSpPr txBox="1">
            <a:spLocks noGrp="1"/>
          </p:cNvSpPr>
          <p:nvPr>
            <p:ph type="body" idx="1"/>
          </p:nvPr>
        </p:nvSpPr>
        <p:spPr>
          <a:xfrm>
            <a:off x="12382500" y="974875"/>
            <a:ext cx="5036700" cy="31047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1pPr>
            <a:lvl2pPr marL="914400" marR="0" lvl="1" indent="-355600" algn="l">
              <a:spcBef>
                <a:spcPts val="56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2pPr>
            <a:lvl3pPr marL="1371600" marR="0" lvl="2" indent="-355600" algn="l">
              <a:spcBef>
                <a:spcPts val="48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3pPr>
            <a:lvl4pPr marL="1828800" marR="0" lvl="3" indent="-355600" algn="l">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4pPr>
            <a:lvl5pPr marL="2286000" marR="0" lvl="4" indent="-355600" algn="l">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5pPr>
            <a:lvl6pPr marL="2743200" marR="0" lvl="5" indent="-355600" algn="l">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6pPr>
            <a:lvl7pPr marL="3200400" marR="0" lvl="6" indent="-355600" algn="l">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7pPr>
            <a:lvl8pPr marL="3657600" marR="0" lvl="7" indent="-355600" algn="l">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8pPr>
            <a:lvl9pPr marL="4114800" marR="0" lvl="8" indent="-355600" algn="l">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9pPr>
          </a:lstStyle>
          <a:p>
            <a:endParaRPr/>
          </a:p>
        </p:txBody>
      </p:sp>
      <p:sp>
        <p:nvSpPr>
          <p:cNvPr id="39" name="Google Shape;39;p6"/>
          <p:cNvSpPr>
            <a:spLocks noGrp="1"/>
          </p:cNvSpPr>
          <p:nvPr>
            <p:ph type="pic" idx="2"/>
          </p:nvPr>
        </p:nvSpPr>
        <p:spPr>
          <a:xfrm>
            <a:off x="991175" y="5125625"/>
            <a:ext cx="16428000" cy="4708200"/>
          </a:xfrm>
          <a:prstGeom prst="roundRect">
            <a:avLst>
              <a:gd name="adj" fmla="val 5868"/>
            </a:avLst>
          </a:prstGeom>
          <a:noFill/>
          <a:ln>
            <a:noFill/>
          </a:ln>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2">
  <p:cSld name="SECTION_HEADER_2">
    <p:bg>
      <p:bgPr>
        <a:solidFill>
          <a:srgbClr val="DECEBE"/>
        </a:solidFill>
        <a:effectLst/>
      </p:bgPr>
    </p:bg>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991175" y="6127013"/>
            <a:ext cx="9803700" cy="3104700"/>
          </a:xfrm>
          <a:prstGeom prst="rect">
            <a:avLst/>
          </a:prstGeom>
          <a:noFill/>
          <a:ln>
            <a:noFill/>
          </a:ln>
        </p:spPr>
        <p:txBody>
          <a:bodyPr spcFirstLastPara="1" wrap="square" lIns="91425" tIns="45700" rIns="91425" bIns="45700" anchor="t" anchorCtr="0">
            <a:normAutofit/>
          </a:bodyPr>
          <a:lstStyle>
            <a:lvl1pPr marR="0" lvl="0" algn="l">
              <a:lnSpc>
                <a:spcPct val="80000"/>
              </a:lnSpc>
              <a:spcBef>
                <a:spcPts val="0"/>
              </a:spcBef>
              <a:spcAft>
                <a:spcPts val="0"/>
              </a:spcAft>
              <a:buSzPts val="12000"/>
              <a:buFont typeface="Gilda Display"/>
              <a:buNone/>
              <a:defRPr sz="12000" i="0" u="none" strike="noStrike" cap="none">
                <a:latin typeface="Gilda Display"/>
                <a:ea typeface="Gilda Display"/>
                <a:cs typeface="Gilda Display"/>
                <a:sym typeface="Gilda Display"/>
              </a:defRPr>
            </a:lvl1pPr>
            <a:lvl2pPr lvl="1">
              <a:spcBef>
                <a:spcPts val="0"/>
              </a:spcBef>
              <a:spcAft>
                <a:spcPts val="0"/>
              </a:spcAft>
              <a:buClr>
                <a:srgbClr val="841038"/>
              </a:buClr>
              <a:buSzPts val="1400"/>
              <a:buNone/>
              <a:defRPr sz="1800">
                <a:solidFill>
                  <a:srgbClr val="841038"/>
                </a:solidFill>
              </a:defRPr>
            </a:lvl2pPr>
            <a:lvl3pPr lvl="2">
              <a:spcBef>
                <a:spcPts val="0"/>
              </a:spcBef>
              <a:spcAft>
                <a:spcPts val="0"/>
              </a:spcAft>
              <a:buClr>
                <a:srgbClr val="841038"/>
              </a:buClr>
              <a:buSzPts val="1400"/>
              <a:buNone/>
              <a:defRPr sz="1800">
                <a:solidFill>
                  <a:srgbClr val="841038"/>
                </a:solidFill>
              </a:defRPr>
            </a:lvl3pPr>
            <a:lvl4pPr lvl="3">
              <a:spcBef>
                <a:spcPts val="0"/>
              </a:spcBef>
              <a:spcAft>
                <a:spcPts val="0"/>
              </a:spcAft>
              <a:buClr>
                <a:srgbClr val="841038"/>
              </a:buClr>
              <a:buSzPts val="1400"/>
              <a:buNone/>
              <a:defRPr sz="1800">
                <a:solidFill>
                  <a:srgbClr val="841038"/>
                </a:solidFill>
              </a:defRPr>
            </a:lvl4pPr>
            <a:lvl5pPr lvl="4">
              <a:spcBef>
                <a:spcPts val="0"/>
              </a:spcBef>
              <a:spcAft>
                <a:spcPts val="0"/>
              </a:spcAft>
              <a:buClr>
                <a:srgbClr val="841038"/>
              </a:buClr>
              <a:buSzPts val="1400"/>
              <a:buNone/>
              <a:defRPr sz="1800">
                <a:solidFill>
                  <a:srgbClr val="841038"/>
                </a:solidFill>
              </a:defRPr>
            </a:lvl5pPr>
            <a:lvl6pPr lvl="5">
              <a:spcBef>
                <a:spcPts val="0"/>
              </a:spcBef>
              <a:spcAft>
                <a:spcPts val="0"/>
              </a:spcAft>
              <a:buClr>
                <a:srgbClr val="841038"/>
              </a:buClr>
              <a:buSzPts val="1400"/>
              <a:buNone/>
              <a:defRPr sz="1800">
                <a:solidFill>
                  <a:srgbClr val="841038"/>
                </a:solidFill>
              </a:defRPr>
            </a:lvl6pPr>
            <a:lvl7pPr lvl="6">
              <a:spcBef>
                <a:spcPts val="0"/>
              </a:spcBef>
              <a:spcAft>
                <a:spcPts val="0"/>
              </a:spcAft>
              <a:buClr>
                <a:srgbClr val="841038"/>
              </a:buClr>
              <a:buSzPts val="1400"/>
              <a:buNone/>
              <a:defRPr sz="1800">
                <a:solidFill>
                  <a:srgbClr val="841038"/>
                </a:solidFill>
              </a:defRPr>
            </a:lvl7pPr>
            <a:lvl8pPr lvl="7">
              <a:spcBef>
                <a:spcPts val="0"/>
              </a:spcBef>
              <a:spcAft>
                <a:spcPts val="0"/>
              </a:spcAft>
              <a:buClr>
                <a:srgbClr val="841038"/>
              </a:buClr>
              <a:buSzPts val="1400"/>
              <a:buNone/>
              <a:defRPr sz="1800">
                <a:solidFill>
                  <a:srgbClr val="841038"/>
                </a:solidFill>
              </a:defRPr>
            </a:lvl8pPr>
            <a:lvl9pPr lvl="8">
              <a:spcBef>
                <a:spcPts val="0"/>
              </a:spcBef>
              <a:spcAft>
                <a:spcPts val="0"/>
              </a:spcAft>
              <a:buClr>
                <a:srgbClr val="841038"/>
              </a:buClr>
              <a:buSzPts val="1400"/>
              <a:buNone/>
              <a:defRPr sz="1800">
                <a:solidFill>
                  <a:srgbClr val="841038"/>
                </a:solidFill>
              </a:defRPr>
            </a:lvl9pPr>
          </a:lstStyle>
          <a:p>
            <a:endParaRPr/>
          </a:p>
        </p:txBody>
      </p:sp>
      <p:sp>
        <p:nvSpPr>
          <p:cNvPr id="42" name="Google Shape;42;p7"/>
          <p:cNvSpPr txBox="1">
            <a:spLocks noGrp="1"/>
          </p:cNvSpPr>
          <p:nvPr>
            <p:ph type="body" idx="1"/>
          </p:nvPr>
        </p:nvSpPr>
        <p:spPr>
          <a:xfrm>
            <a:off x="12382500" y="6127025"/>
            <a:ext cx="5036700" cy="31047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SzPts val="2000"/>
              <a:buFont typeface="Inter Light"/>
              <a:buChar char="•"/>
              <a:defRPr sz="2000" i="0" u="none" strike="noStrike" cap="none">
                <a:latin typeface="Inter Light"/>
                <a:ea typeface="Inter Light"/>
                <a:cs typeface="Inter Light"/>
                <a:sym typeface="Inter Light"/>
              </a:defRPr>
            </a:lvl1pPr>
            <a:lvl2pPr marL="914400" marR="0" lvl="1" indent="-355600" algn="l">
              <a:spcBef>
                <a:spcPts val="560"/>
              </a:spcBef>
              <a:spcAft>
                <a:spcPts val="0"/>
              </a:spcAft>
              <a:buSzPts val="2000"/>
              <a:buFont typeface="Inter Light"/>
              <a:buChar char="–"/>
              <a:defRPr sz="2000" i="0" u="none" strike="noStrike" cap="none">
                <a:latin typeface="Inter Light"/>
                <a:ea typeface="Inter Light"/>
                <a:cs typeface="Inter Light"/>
                <a:sym typeface="Inter Light"/>
              </a:defRPr>
            </a:lvl2pPr>
            <a:lvl3pPr marL="1371600" marR="0" lvl="2" indent="-355600" algn="l">
              <a:spcBef>
                <a:spcPts val="480"/>
              </a:spcBef>
              <a:spcAft>
                <a:spcPts val="0"/>
              </a:spcAft>
              <a:buSzPts val="2000"/>
              <a:buFont typeface="Inter Light"/>
              <a:buChar char="•"/>
              <a:defRPr sz="2000" i="0" u="none" strike="noStrike" cap="none">
                <a:latin typeface="Inter Light"/>
                <a:ea typeface="Inter Light"/>
                <a:cs typeface="Inter Light"/>
                <a:sym typeface="Inter Light"/>
              </a:defRPr>
            </a:lvl3pPr>
            <a:lvl4pPr marL="1828800" marR="0" lvl="3" indent="-355600" algn="l">
              <a:spcBef>
                <a:spcPts val="400"/>
              </a:spcBef>
              <a:spcAft>
                <a:spcPts val="0"/>
              </a:spcAft>
              <a:buSzPts val="2000"/>
              <a:buFont typeface="Inter Light"/>
              <a:buChar char="–"/>
              <a:defRPr sz="2000" i="0" u="none" strike="noStrike" cap="none">
                <a:latin typeface="Inter Light"/>
                <a:ea typeface="Inter Light"/>
                <a:cs typeface="Inter Light"/>
                <a:sym typeface="Inter Light"/>
              </a:defRPr>
            </a:lvl4pPr>
            <a:lvl5pPr marL="2286000" marR="0" lvl="4" indent="-355600" algn="l">
              <a:spcBef>
                <a:spcPts val="400"/>
              </a:spcBef>
              <a:spcAft>
                <a:spcPts val="0"/>
              </a:spcAft>
              <a:buSzPts val="2000"/>
              <a:buFont typeface="Inter Light"/>
              <a:buChar char="»"/>
              <a:defRPr sz="2000" i="0" u="none" strike="noStrike" cap="none">
                <a:latin typeface="Inter Light"/>
                <a:ea typeface="Inter Light"/>
                <a:cs typeface="Inter Light"/>
                <a:sym typeface="Inter Light"/>
              </a:defRPr>
            </a:lvl5pPr>
            <a:lvl6pPr marL="2743200" marR="0" lvl="5" indent="-355600" algn="l">
              <a:spcBef>
                <a:spcPts val="400"/>
              </a:spcBef>
              <a:spcAft>
                <a:spcPts val="0"/>
              </a:spcAft>
              <a:buSzPts val="2000"/>
              <a:buFont typeface="Inter Light"/>
              <a:buChar char="•"/>
              <a:defRPr sz="2000" i="0" u="none" strike="noStrike" cap="none">
                <a:latin typeface="Inter Light"/>
                <a:ea typeface="Inter Light"/>
                <a:cs typeface="Inter Light"/>
                <a:sym typeface="Inter Light"/>
              </a:defRPr>
            </a:lvl6pPr>
            <a:lvl7pPr marL="3200400" marR="0" lvl="6" indent="-355600" algn="l">
              <a:spcBef>
                <a:spcPts val="400"/>
              </a:spcBef>
              <a:spcAft>
                <a:spcPts val="0"/>
              </a:spcAft>
              <a:buSzPts val="2000"/>
              <a:buFont typeface="Inter Light"/>
              <a:buChar char="•"/>
              <a:defRPr sz="2000" i="0" u="none" strike="noStrike" cap="none">
                <a:latin typeface="Inter Light"/>
                <a:ea typeface="Inter Light"/>
                <a:cs typeface="Inter Light"/>
                <a:sym typeface="Inter Light"/>
              </a:defRPr>
            </a:lvl7pPr>
            <a:lvl8pPr marL="3657600" marR="0" lvl="7" indent="-355600" algn="l">
              <a:spcBef>
                <a:spcPts val="400"/>
              </a:spcBef>
              <a:spcAft>
                <a:spcPts val="0"/>
              </a:spcAft>
              <a:buSzPts val="2000"/>
              <a:buFont typeface="Inter Light"/>
              <a:buChar char="•"/>
              <a:defRPr sz="2000" i="0" u="none" strike="noStrike" cap="none">
                <a:latin typeface="Inter Light"/>
                <a:ea typeface="Inter Light"/>
                <a:cs typeface="Inter Light"/>
                <a:sym typeface="Inter Light"/>
              </a:defRPr>
            </a:lvl8pPr>
            <a:lvl9pPr marL="4114800" marR="0" lvl="8" indent="-355600" algn="l">
              <a:spcBef>
                <a:spcPts val="400"/>
              </a:spcBef>
              <a:spcAft>
                <a:spcPts val="0"/>
              </a:spcAft>
              <a:buSzPts val="2000"/>
              <a:buFont typeface="Inter Light"/>
              <a:buChar char="•"/>
              <a:defRPr sz="2000" i="0" u="none" strike="noStrike" cap="none">
                <a:latin typeface="Inter Light"/>
                <a:ea typeface="Inter Light"/>
                <a:cs typeface="Inter Light"/>
                <a:sym typeface="Inter Light"/>
              </a:defRPr>
            </a:lvl9pPr>
          </a:lstStyle>
          <a:p>
            <a:endParaRPr/>
          </a:p>
        </p:txBody>
      </p:sp>
      <p:sp>
        <p:nvSpPr>
          <p:cNvPr id="43" name="Google Shape;43;p7"/>
          <p:cNvSpPr>
            <a:spLocks noGrp="1"/>
          </p:cNvSpPr>
          <p:nvPr>
            <p:ph type="pic" idx="2"/>
          </p:nvPr>
        </p:nvSpPr>
        <p:spPr>
          <a:xfrm>
            <a:off x="991175" y="507450"/>
            <a:ext cx="16428000" cy="4708200"/>
          </a:xfrm>
          <a:prstGeom prst="roundRect">
            <a:avLst>
              <a:gd name="adj" fmla="val 5868"/>
            </a:avLst>
          </a:prstGeom>
          <a:noFill/>
          <a:ln>
            <a:noFill/>
          </a:ln>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1">
  <p:cSld name="SECTION_HEADER_1">
    <p:bg>
      <p:bgPr>
        <a:solidFill>
          <a:srgbClr val="841038"/>
        </a:solidFill>
        <a:effectLst/>
      </p:bgPr>
    </p:bg>
    <p:spTree>
      <p:nvGrpSpPr>
        <p:cNvPr id="1" name="Shape 44"/>
        <p:cNvGrpSpPr/>
        <p:nvPr/>
      </p:nvGrpSpPr>
      <p:grpSpPr>
        <a:xfrm>
          <a:off x="0" y="0"/>
          <a:ext cx="0" cy="0"/>
          <a:chOff x="0" y="0"/>
          <a:chExt cx="0" cy="0"/>
        </a:xfrm>
      </p:grpSpPr>
      <p:sp>
        <p:nvSpPr>
          <p:cNvPr id="45" name="Google Shape;45;p8"/>
          <p:cNvSpPr txBox="1">
            <a:spLocks noGrp="1"/>
          </p:cNvSpPr>
          <p:nvPr>
            <p:ph type="title"/>
          </p:nvPr>
        </p:nvSpPr>
        <p:spPr>
          <a:xfrm>
            <a:off x="991175" y="974871"/>
            <a:ext cx="9803700" cy="2043600"/>
          </a:xfrm>
          <a:prstGeom prst="rect">
            <a:avLst/>
          </a:prstGeom>
          <a:noFill/>
          <a:ln>
            <a:noFill/>
          </a:ln>
        </p:spPr>
        <p:txBody>
          <a:bodyPr spcFirstLastPara="1" wrap="square" lIns="91425" tIns="45700" rIns="91425" bIns="45700" anchor="t" anchorCtr="0">
            <a:normAutofit/>
          </a:bodyPr>
          <a:lstStyle>
            <a:lvl1pPr marR="0" lvl="0" algn="l">
              <a:lnSpc>
                <a:spcPct val="80000"/>
              </a:lnSpc>
              <a:spcBef>
                <a:spcPts val="0"/>
              </a:spcBef>
              <a:spcAft>
                <a:spcPts val="0"/>
              </a:spcAft>
              <a:buClr>
                <a:srgbClr val="FFF7E6"/>
              </a:buClr>
              <a:buSzPts val="12000"/>
              <a:buFont typeface="Gilda Display"/>
              <a:buNone/>
              <a:defRPr sz="12000" i="0" u="none" strike="noStrike" cap="none">
                <a:solidFill>
                  <a:srgbClr val="FFF7E6"/>
                </a:solidFill>
                <a:latin typeface="Gilda Display"/>
                <a:ea typeface="Gilda Display"/>
                <a:cs typeface="Gilda Display"/>
                <a:sym typeface="Gilda Dis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46" name="Google Shape;46;p8"/>
          <p:cNvSpPr txBox="1">
            <a:spLocks noGrp="1"/>
          </p:cNvSpPr>
          <p:nvPr>
            <p:ph type="body" idx="1"/>
          </p:nvPr>
        </p:nvSpPr>
        <p:spPr>
          <a:xfrm>
            <a:off x="12382500" y="974879"/>
            <a:ext cx="5036700" cy="2043600"/>
          </a:xfrm>
          <a:prstGeom prst="rect">
            <a:avLst/>
          </a:prstGeom>
          <a:noFill/>
          <a:ln>
            <a:noFill/>
          </a:ln>
        </p:spPr>
        <p:txBody>
          <a:bodyPr spcFirstLastPara="1" wrap="square" lIns="91425" tIns="45700" rIns="91425" bIns="45700" anchor="t" anchorCtr="0">
            <a:normAutofit/>
          </a:bodyPr>
          <a:lstStyle>
            <a:lvl1pPr marL="457200" marR="0" lvl="0" indent="-355600" algn="l">
              <a:spcBef>
                <a:spcPts val="64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1pPr>
            <a:lvl2pPr marL="914400" marR="0" lvl="1" indent="-355600" algn="l">
              <a:spcBef>
                <a:spcPts val="56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2pPr>
            <a:lvl3pPr marL="1371600" marR="0" lvl="2" indent="-355600" algn="l">
              <a:spcBef>
                <a:spcPts val="48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3pPr>
            <a:lvl4pPr marL="1828800" marR="0" lvl="3" indent="-355600" algn="l">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4pPr>
            <a:lvl5pPr marL="2286000" marR="0" lvl="4" indent="-355600" algn="l">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5pPr>
            <a:lvl6pPr marL="2743200" marR="0" lvl="5" indent="-355600" algn="l">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6pPr>
            <a:lvl7pPr marL="3200400" marR="0" lvl="6" indent="-355600" algn="l">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7pPr>
            <a:lvl8pPr marL="3657600" marR="0" lvl="7" indent="-355600" algn="l">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8pPr>
            <a:lvl9pPr marL="4114800" marR="0" lvl="8" indent="-355600" algn="l">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9pPr>
          </a:lstStyle>
          <a:p>
            <a:endParaRPr/>
          </a:p>
        </p:txBody>
      </p:sp>
      <p:grpSp>
        <p:nvGrpSpPr>
          <p:cNvPr id="47" name="Google Shape;47;p8"/>
          <p:cNvGrpSpPr/>
          <p:nvPr/>
        </p:nvGrpSpPr>
        <p:grpSpPr>
          <a:xfrm>
            <a:off x="1028700" y="3579901"/>
            <a:ext cx="7972499" cy="5704997"/>
            <a:chOff x="0" y="-38100"/>
            <a:chExt cx="2099739" cy="2007600"/>
          </a:xfrm>
        </p:grpSpPr>
        <p:sp>
          <p:nvSpPr>
            <p:cNvPr id="48" name="Google Shape;48;p8"/>
            <p:cNvSpPr/>
            <p:nvPr/>
          </p:nvSpPr>
          <p:spPr>
            <a:xfrm>
              <a:off x="0" y="0"/>
              <a:ext cx="2099739" cy="1969366"/>
            </a:xfrm>
            <a:custGeom>
              <a:avLst/>
              <a:gdLst/>
              <a:ahLst/>
              <a:cxnLst/>
              <a:rect l="l" t="t" r="r" b="b"/>
              <a:pathLst>
                <a:path w="2099739" h="1969366" extrusionOk="0">
                  <a:moveTo>
                    <a:pt x="50496" y="0"/>
                  </a:moveTo>
                  <a:lnTo>
                    <a:pt x="2049242" y="0"/>
                  </a:lnTo>
                  <a:cubicBezTo>
                    <a:pt x="2077131" y="0"/>
                    <a:pt x="2099739" y="22608"/>
                    <a:pt x="2099739" y="50496"/>
                  </a:cubicBezTo>
                  <a:lnTo>
                    <a:pt x="2099739" y="1918870"/>
                  </a:lnTo>
                  <a:cubicBezTo>
                    <a:pt x="2099739" y="1946758"/>
                    <a:pt x="2077131" y="1969366"/>
                    <a:pt x="2049242" y="1969366"/>
                  </a:cubicBezTo>
                  <a:lnTo>
                    <a:pt x="50496" y="1969366"/>
                  </a:lnTo>
                  <a:cubicBezTo>
                    <a:pt x="22608" y="1969366"/>
                    <a:pt x="0" y="1946758"/>
                    <a:pt x="0" y="1918870"/>
                  </a:cubicBezTo>
                  <a:lnTo>
                    <a:pt x="0" y="50496"/>
                  </a:lnTo>
                  <a:cubicBezTo>
                    <a:pt x="0" y="22608"/>
                    <a:pt x="22608" y="0"/>
                    <a:pt x="50496" y="0"/>
                  </a:cubicBezTo>
                  <a:close/>
                </a:path>
              </a:pathLst>
            </a:custGeom>
            <a:solidFill>
              <a:srgbClr val="B623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8"/>
            <p:cNvSpPr txBox="1"/>
            <p:nvPr/>
          </p:nvSpPr>
          <p:spPr>
            <a:xfrm>
              <a:off x="0" y="-38100"/>
              <a:ext cx="2099700" cy="20076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50" name="Google Shape;50;p8"/>
          <p:cNvGrpSpPr/>
          <p:nvPr/>
        </p:nvGrpSpPr>
        <p:grpSpPr>
          <a:xfrm>
            <a:off x="9286852" y="3579901"/>
            <a:ext cx="7972499" cy="5704997"/>
            <a:chOff x="0" y="-38100"/>
            <a:chExt cx="2099739" cy="2007600"/>
          </a:xfrm>
        </p:grpSpPr>
        <p:sp>
          <p:nvSpPr>
            <p:cNvPr id="51" name="Google Shape;51;p8"/>
            <p:cNvSpPr/>
            <p:nvPr/>
          </p:nvSpPr>
          <p:spPr>
            <a:xfrm>
              <a:off x="0" y="0"/>
              <a:ext cx="2099739" cy="1969366"/>
            </a:xfrm>
            <a:custGeom>
              <a:avLst/>
              <a:gdLst/>
              <a:ahLst/>
              <a:cxnLst/>
              <a:rect l="l" t="t" r="r" b="b"/>
              <a:pathLst>
                <a:path w="2099739" h="1969366" extrusionOk="0">
                  <a:moveTo>
                    <a:pt x="50496" y="0"/>
                  </a:moveTo>
                  <a:lnTo>
                    <a:pt x="2049242" y="0"/>
                  </a:lnTo>
                  <a:cubicBezTo>
                    <a:pt x="2077131" y="0"/>
                    <a:pt x="2099739" y="22608"/>
                    <a:pt x="2099739" y="50496"/>
                  </a:cubicBezTo>
                  <a:lnTo>
                    <a:pt x="2099739" y="1918870"/>
                  </a:lnTo>
                  <a:cubicBezTo>
                    <a:pt x="2099739" y="1946758"/>
                    <a:pt x="2077131" y="1969366"/>
                    <a:pt x="2049242" y="1969366"/>
                  </a:cubicBezTo>
                  <a:lnTo>
                    <a:pt x="50496" y="1969366"/>
                  </a:lnTo>
                  <a:cubicBezTo>
                    <a:pt x="22608" y="1969366"/>
                    <a:pt x="0" y="1946758"/>
                    <a:pt x="0" y="1918870"/>
                  </a:cubicBezTo>
                  <a:lnTo>
                    <a:pt x="0" y="50496"/>
                  </a:lnTo>
                  <a:cubicBezTo>
                    <a:pt x="0" y="22608"/>
                    <a:pt x="22608" y="0"/>
                    <a:pt x="50496" y="0"/>
                  </a:cubicBezTo>
                  <a:close/>
                </a:path>
              </a:pathLst>
            </a:custGeom>
            <a:solidFill>
              <a:srgbClr val="B623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8"/>
            <p:cNvSpPr txBox="1"/>
            <p:nvPr/>
          </p:nvSpPr>
          <p:spPr>
            <a:xfrm>
              <a:off x="0" y="-38100"/>
              <a:ext cx="2099700" cy="2007600"/>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3" name="Google Shape;53;p8"/>
          <p:cNvSpPr txBox="1">
            <a:spLocks noGrp="1"/>
          </p:cNvSpPr>
          <p:nvPr>
            <p:ph type="body" idx="2"/>
          </p:nvPr>
        </p:nvSpPr>
        <p:spPr>
          <a:xfrm>
            <a:off x="1832825" y="4317450"/>
            <a:ext cx="6378900" cy="4156500"/>
          </a:xfrm>
          <a:prstGeom prst="rect">
            <a:avLst/>
          </a:prstGeom>
          <a:noFill/>
          <a:ln>
            <a:noFill/>
          </a:ln>
        </p:spPr>
        <p:txBody>
          <a:bodyPr spcFirstLastPara="1" wrap="square" lIns="91425" tIns="45700" rIns="91425" bIns="45700" anchor="t" anchorCtr="0">
            <a:normAutofit/>
          </a:bodyPr>
          <a:lstStyle>
            <a:lvl1pPr marL="457200" marR="0" lvl="0" indent="-355600" algn="l" rtl="0">
              <a:spcBef>
                <a:spcPts val="64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1pPr>
            <a:lvl2pPr marL="914400" marR="0" lvl="1" indent="-355600" algn="l" rtl="0">
              <a:spcBef>
                <a:spcPts val="56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2pPr>
            <a:lvl3pPr marL="1371600" marR="0" lvl="2" indent="-355600" algn="l" rtl="0">
              <a:spcBef>
                <a:spcPts val="48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3pPr>
            <a:lvl4pPr marL="1828800" marR="0" lvl="3" indent="-355600" algn="l" rtl="0">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4pPr>
            <a:lvl5pPr marL="2286000" marR="0" lvl="4" indent="-355600" algn="l" rtl="0">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5pPr>
            <a:lvl6pPr marL="2743200" marR="0" lvl="5" indent="-355600" algn="l" rtl="0">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6pPr>
            <a:lvl7pPr marL="3200400" marR="0" lvl="6" indent="-355600" algn="l" rtl="0">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7pPr>
            <a:lvl8pPr marL="3657600" marR="0" lvl="7" indent="-355600" algn="l" rtl="0">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8pPr>
            <a:lvl9pPr marL="4114800" marR="0" lvl="8" indent="-355600" algn="l" rtl="0">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9pPr>
          </a:lstStyle>
          <a:p>
            <a:endParaRPr/>
          </a:p>
        </p:txBody>
      </p:sp>
      <p:sp>
        <p:nvSpPr>
          <p:cNvPr id="54" name="Google Shape;54;p8"/>
          <p:cNvSpPr txBox="1">
            <a:spLocks noGrp="1"/>
          </p:cNvSpPr>
          <p:nvPr>
            <p:ph type="body" idx="3"/>
          </p:nvPr>
        </p:nvSpPr>
        <p:spPr>
          <a:xfrm>
            <a:off x="10083650" y="4317450"/>
            <a:ext cx="6378900" cy="4156500"/>
          </a:xfrm>
          <a:prstGeom prst="rect">
            <a:avLst/>
          </a:prstGeom>
          <a:noFill/>
          <a:ln>
            <a:noFill/>
          </a:ln>
        </p:spPr>
        <p:txBody>
          <a:bodyPr spcFirstLastPara="1" wrap="square" lIns="91425" tIns="45700" rIns="91425" bIns="45700" anchor="t" anchorCtr="0">
            <a:normAutofit/>
          </a:bodyPr>
          <a:lstStyle>
            <a:lvl1pPr marL="457200" marR="0" lvl="0" indent="-355600" algn="l" rtl="0">
              <a:spcBef>
                <a:spcPts val="64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1pPr>
            <a:lvl2pPr marL="914400" marR="0" lvl="1" indent="-355600" algn="l" rtl="0">
              <a:spcBef>
                <a:spcPts val="56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2pPr>
            <a:lvl3pPr marL="1371600" marR="0" lvl="2" indent="-355600" algn="l" rtl="0">
              <a:spcBef>
                <a:spcPts val="48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3pPr>
            <a:lvl4pPr marL="1828800" marR="0" lvl="3" indent="-355600" algn="l" rtl="0">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4pPr>
            <a:lvl5pPr marL="2286000" marR="0" lvl="4" indent="-355600" algn="l" rtl="0">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5pPr>
            <a:lvl6pPr marL="2743200" marR="0" lvl="5" indent="-355600" algn="l" rtl="0">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6pPr>
            <a:lvl7pPr marL="3200400" marR="0" lvl="6" indent="-355600" algn="l" rtl="0">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7pPr>
            <a:lvl8pPr marL="3657600" marR="0" lvl="7" indent="-355600" algn="l" rtl="0">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8pPr>
            <a:lvl9pPr marL="4114800" marR="0" lvl="8" indent="-355600" algn="l" rtl="0">
              <a:spcBef>
                <a:spcPts val="400"/>
              </a:spcBef>
              <a:spcAft>
                <a:spcPts val="0"/>
              </a:spcAft>
              <a:buClr>
                <a:srgbClr val="FFF7E6"/>
              </a:buClr>
              <a:buSzPts val="2000"/>
              <a:buFont typeface="Inter Light"/>
              <a:buChar char="•"/>
              <a:defRPr sz="2000" i="0" u="none" strike="noStrike" cap="none">
                <a:solidFill>
                  <a:srgbClr val="FFF7E6"/>
                </a:solidFill>
                <a:latin typeface="Inter Light"/>
                <a:ea typeface="Inter Light"/>
                <a:cs typeface="Inter Light"/>
                <a:sym typeface="Inter Light"/>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rgbClr val="841038"/>
              </a:buClr>
              <a:buSzPts val="4400"/>
              <a:buFont typeface="Gilda Display"/>
              <a:buNone/>
              <a:defRPr sz="4400" i="0" u="none" strike="noStrike" cap="none">
                <a:solidFill>
                  <a:srgbClr val="841038"/>
                </a:solidFill>
                <a:latin typeface="Gilda Display"/>
                <a:ea typeface="Gilda Display"/>
                <a:cs typeface="Gilda Display"/>
                <a:sym typeface="Gilda Dis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355600" algn="l" rtl="0">
              <a:spcBef>
                <a:spcPts val="64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1pPr>
            <a:lvl2pPr marL="914400" marR="0" lvl="1" indent="-355600" algn="l" rtl="0">
              <a:spcBef>
                <a:spcPts val="56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2pPr>
            <a:lvl3pPr marL="1371600" marR="0" lvl="2" indent="-355600" algn="l" rtl="0">
              <a:spcBef>
                <a:spcPts val="48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3pPr>
            <a:lvl4pPr marL="1828800" marR="0" lvl="3" indent="-355600" algn="l" rtl="0">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4pPr>
            <a:lvl5pPr marL="2286000" marR="0" lvl="4" indent="-355600" algn="l" rtl="0">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5pPr>
            <a:lvl6pPr marL="2743200" marR="0" lvl="5" indent="-355600" algn="l" rtl="0">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6pPr>
            <a:lvl7pPr marL="3200400" marR="0" lvl="6" indent="-355600" algn="l" rtl="0">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7pPr>
            <a:lvl8pPr marL="3657600" marR="0" lvl="7" indent="-355600" algn="l" rtl="0">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8pPr>
            <a:lvl9pPr marL="4114800" marR="0" lvl="8" indent="-355600" algn="l" rtl="0">
              <a:spcBef>
                <a:spcPts val="400"/>
              </a:spcBef>
              <a:spcAft>
                <a:spcPts val="0"/>
              </a:spcAft>
              <a:buClr>
                <a:srgbClr val="841038"/>
              </a:buClr>
              <a:buSzPts val="2000"/>
              <a:buFont typeface="Inter Light"/>
              <a:buChar char="•"/>
              <a:defRPr sz="2000" i="0" u="none" strike="noStrike" cap="none">
                <a:solidFill>
                  <a:srgbClr val="841038"/>
                </a:solidFill>
                <a:latin typeface="Inter Light"/>
                <a:ea typeface="Inter Light"/>
                <a:cs typeface="Inter Light"/>
                <a:sym typeface="Inter Light"/>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8" Type="http://schemas.openxmlformats.org/officeDocument/2006/relationships/hyperlink" Target="https://www.b2binternational.com/2025/04/03/pestle-analysis/" TargetMode="External"/><Relationship Id="rId3" Type="http://schemas.openxmlformats.org/officeDocument/2006/relationships/hyperlink" Target="https://www.bcli.org/wp-content/uploads/Report-AI-and-civil-liability-final.pdf" TargetMode="External"/><Relationship Id="rId7" Type="http://schemas.openxmlformats.org/officeDocument/2006/relationships/hyperlink" Target="https://dig.watch/updates/green-ai-and-the-battle-between-progress-and-sustainability"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hospitalityinsights.ehl.edu/ai-in-hospitality" TargetMode="External"/><Relationship Id="rId5" Type="http://schemas.openxmlformats.org/officeDocument/2006/relationships/hyperlink" Target="https://www.linkedin.com/pulse/sustainable-ai-saving-planet-while-scaling-future-gomez--jcdpf" TargetMode="External"/><Relationship Id="rId10" Type="http://schemas.openxmlformats.org/officeDocument/2006/relationships/hyperlink" Target="https://www.wto.org/english/res_e/booksp_e/wtr25_e.pdf" TargetMode="External"/><Relationship Id="rId4" Type="http://schemas.openxmlformats.org/officeDocument/2006/relationships/hyperlink" Target="https://www.ukhospitality.org.uk/focus-deregulation-on-most-over-burdened-sectors/?utm_source" TargetMode="External"/><Relationship Id="rId9" Type="http://schemas.openxmlformats.org/officeDocument/2006/relationships/hyperlink" Target="https://www.ukhospitality.org.uk/how-ai-is-powering-a-new-era-of-guest-experience/?utm_sour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41038"/>
        </a:solidFill>
        <a:effectLst/>
      </p:bgPr>
    </p:bg>
    <p:spTree>
      <p:nvGrpSpPr>
        <p:cNvPr id="1" name="Shape 58"/>
        <p:cNvGrpSpPr/>
        <p:nvPr/>
      </p:nvGrpSpPr>
      <p:grpSpPr>
        <a:xfrm>
          <a:off x="0" y="0"/>
          <a:ext cx="0" cy="0"/>
          <a:chOff x="0" y="0"/>
          <a:chExt cx="0" cy="0"/>
        </a:xfrm>
      </p:grpSpPr>
      <p:sp>
        <p:nvSpPr>
          <p:cNvPr id="60" name="Google Shape;60;p9"/>
          <p:cNvSpPr/>
          <p:nvPr/>
        </p:nvSpPr>
        <p:spPr>
          <a:xfrm>
            <a:off x="1290735" y="2390076"/>
            <a:ext cx="1229138" cy="967667"/>
          </a:xfrm>
          <a:custGeom>
            <a:avLst/>
            <a:gdLst/>
            <a:ahLst/>
            <a:cxnLst/>
            <a:rect l="l" t="t" r="r" b="b"/>
            <a:pathLst>
              <a:path w="1638851" h="1290223" extrusionOk="0">
                <a:moveTo>
                  <a:pt x="0" y="0"/>
                </a:moveTo>
                <a:lnTo>
                  <a:pt x="1638851" y="0"/>
                </a:lnTo>
                <a:lnTo>
                  <a:pt x="1638851" y="1290223"/>
                </a:lnTo>
                <a:lnTo>
                  <a:pt x="0" y="1290223"/>
                </a:lnTo>
                <a:lnTo>
                  <a:pt x="0" y="0"/>
                </a:lnTo>
                <a:close/>
              </a:path>
            </a:pathLst>
          </a:custGeom>
          <a:blipFill rotWithShape="1">
            <a:blip r:embed="rId3">
              <a:alphaModFix/>
            </a:blip>
            <a:stretch>
              <a:fillRect/>
            </a:stretch>
          </a:blipFill>
          <a:ln>
            <a:noFill/>
          </a:ln>
        </p:spPr>
        <p:txBody>
          <a:bodyPr/>
          <a:lstStyle/>
          <a:p>
            <a:endParaRPr lang="en-GB"/>
          </a:p>
        </p:txBody>
      </p:sp>
      <p:sp>
        <p:nvSpPr>
          <p:cNvPr id="62" name="Google Shape;62;p9"/>
          <p:cNvSpPr txBox="1"/>
          <p:nvPr/>
        </p:nvSpPr>
        <p:spPr>
          <a:xfrm>
            <a:off x="746536" y="3689255"/>
            <a:ext cx="9029179" cy="2908489"/>
          </a:xfrm>
          <a:prstGeom prst="rect">
            <a:avLst/>
          </a:prstGeom>
          <a:noFill/>
          <a:ln>
            <a:noFill/>
          </a:ln>
        </p:spPr>
        <p:txBody>
          <a:bodyPr spcFirstLastPara="1" wrap="square" lIns="0" tIns="0" rIns="0" bIns="0" anchor="t" anchorCtr="0">
            <a:spAutoFit/>
          </a:bodyPr>
          <a:lstStyle/>
          <a:p>
            <a:pPr marL="0" marR="0" lvl="0" indent="0" algn="l" rtl="0">
              <a:lnSpc>
                <a:spcPct val="126002"/>
              </a:lnSpc>
              <a:spcBef>
                <a:spcPts val="0"/>
              </a:spcBef>
              <a:spcAft>
                <a:spcPts val="0"/>
              </a:spcAft>
              <a:buNone/>
            </a:pPr>
            <a:r>
              <a:rPr lang="en-US" sz="5000" b="0" i="0" u="none" strike="noStrike" cap="none" dirty="0">
                <a:solidFill>
                  <a:srgbClr val="FFF7E6"/>
                </a:solidFill>
                <a:latin typeface="Gilda Display"/>
                <a:ea typeface="Gilda Display"/>
                <a:cs typeface="Gilda Display"/>
                <a:sym typeface="Gilda Display"/>
              </a:rPr>
              <a:t>Artificial Intelligence and Human Collaboration in the Hotel and Hospitality Industry</a:t>
            </a:r>
            <a:endParaRPr sz="5000" dirty="0"/>
          </a:p>
        </p:txBody>
      </p:sp>
      <p:sp>
        <p:nvSpPr>
          <p:cNvPr id="63" name="Google Shape;63;p9"/>
          <p:cNvSpPr txBox="1"/>
          <p:nvPr/>
        </p:nvSpPr>
        <p:spPr>
          <a:xfrm>
            <a:off x="1290735" y="1013919"/>
            <a:ext cx="10822155" cy="991041"/>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2300" b="0" i="0" u="none" strike="noStrike" cap="none" dirty="0">
                <a:solidFill>
                  <a:srgbClr val="FFF7E6"/>
                </a:solidFill>
                <a:latin typeface="Inter Light"/>
                <a:ea typeface="Inter Light"/>
                <a:cs typeface="Inter Light"/>
                <a:sym typeface="Inter Light"/>
              </a:rPr>
              <a:t>Module: Contemporary Themes in the Hotel and Hospitality Sector</a:t>
            </a:r>
          </a:p>
          <a:p>
            <a:pPr marL="0" marR="0" lvl="0" indent="0" algn="l" rtl="0">
              <a:lnSpc>
                <a:spcPct val="140000"/>
              </a:lnSpc>
              <a:spcBef>
                <a:spcPts val="0"/>
              </a:spcBef>
              <a:spcAft>
                <a:spcPts val="0"/>
              </a:spcAft>
              <a:buNone/>
            </a:pPr>
            <a:r>
              <a:rPr lang="en-US" sz="2300" b="0" i="0" u="none" strike="noStrike" cap="none" dirty="0">
                <a:solidFill>
                  <a:srgbClr val="FFF7E6"/>
                </a:solidFill>
                <a:latin typeface="Inter Light"/>
                <a:ea typeface="Inter Light"/>
                <a:cs typeface="Inter Light"/>
                <a:sym typeface="Inter Light"/>
              </a:rPr>
              <a:t>Module code: BMIH6001</a:t>
            </a:r>
          </a:p>
        </p:txBody>
      </p:sp>
      <p:pic>
        <p:nvPicPr>
          <p:cNvPr id="64" name="Google Shape;64;p9"/>
          <p:cNvPicPr preferRelativeResize="0"/>
          <p:nvPr/>
        </p:nvPicPr>
        <p:blipFill rotWithShape="1">
          <a:blip r:embed="rId4">
            <a:alphaModFix/>
          </a:blip>
          <a:srcRect t="30843"/>
          <a:stretch/>
        </p:blipFill>
        <p:spPr>
          <a:xfrm>
            <a:off x="6517376" y="0"/>
            <a:ext cx="4270074" cy="2908489"/>
          </a:xfrm>
          <a:prstGeom prst="rect">
            <a:avLst/>
          </a:prstGeom>
          <a:noFill/>
          <a:ln>
            <a:noFill/>
          </a:ln>
        </p:spPr>
      </p:pic>
      <p:pic>
        <p:nvPicPr>
          <p:cNvPr id="65" name="Google Shape;65;p9"/>
          <p:cNvPicPr preferRelativeResize="0"/>
          <p:nvPr/>
        </p:nvPicPr>
        <p:blipFill rotWithShape="1">
          <a:blip r:embed="rId5">
            <a:alphaModFix/>
          </a:blip>
          <a:srcRect l="19736" b="58092"/>
          <a:stretch/>
        </p:blipFill>
        <p:spPr>
          <a:xfrm>
            <a:off x="0" y="7331850"/>
            <a:ext cx="3886899" cy="2955150"/>
          </a:xfrm>
          <a:prstGeom prst="rect">
            <a:avLst/>
          </a:prstGeom>
          <a:noFill/>
          <a:ln>
            <a:noFill/>
          </a:ln>
        </p:spPr>
      </p:pic>
      <p:pic>
        <p:nvPicPr>
          <p:cNvPr id="3" name="Picture 2" descr="A hotel with a sign and luggage&#10;&#10;AI-generated content may be incorrect.">
            <a:extLst>
              <a:ext uri="{FF2B5EF4-FFF2-40B4-BE49-F238E27FC236}">
                <a16:creationId xmlns:a16="http://schemas.microsoft.com/office/drawing/2014/main" id="{B5E14883-DA82-9E48-6E23-B9A954EA20AD}"/>
              </a:ext>
            </a:extLst>
          </p:cNvPr>
          <p:cNvPicPr>
            <a:picLocks noChangeAspect="1"/>
          </p:cNvPicPr>
          <p:nvPr/>
        </p:nvPicPr>
        <p:blipFill>
          <a:blip r:embed="rId6"/>
          <a:stretch>
            <a:fillRect/>
          </a:stretch>
        </p:blipFill>
        <p:spPr>
          <a:xfrm>
            <a:off x="10118005" y="2597597"/>
            <a:ext cx="8169995" cy="560728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ECEBE"/>
        </a:solidFill>
        <a:effectLst/>
      </p:bgPr>
    </p:bg>
    <p:spTree>
      <p:nvGrpSpPr>
        <p:cNvPr id="1" name="Shape 70"/>
        <p:cNvGrpSpPr/>
        <p:nvPr/>
      </p:nvGrpSpPr>
      <p:grpSpPr>
        <a:xfrm>
          <a:off x="0" y="0"/>
          <a:ext cx="0" cy="0"/>
          <a:chOff x="0" y="0"/>
          <a:chExt cx="0" cy="0"/>
        </a:xfrm>
      </p:grpSpPr>
      <p:sp>
        <p:nvSpPr>
          <p:cNvPr id="86" name="Google Shape;86;p10"/>
          <p:cNvSpPr txBox="1"/>
          <p:nvPr/>
        </p:nvSpPr>
        <p:spPr>
          <a:xfrm>
            <a:off x="6643890" y="499309"/>
            <a:ext cx="7079382" cy="969496"/>
          </a:xfrm>
          <a:prstGeom prst="rect">
            <a:avLst/>
          </a:prstGeom>
          <a:noFill/>
          <a:ln>
            <a:noFill/>
          </a:ln>
        </p:spPr>
        <p:txBody>
          <a:bodyPr spcFirstLastPara="1" wrap="square" lIns="0" tIns="0" rIns="0" bIns="0" anchor="t" anchorCtr="0">
            <a:spAutoFit/>
          </a:bodyPr>
          <a:lstStyle/>
          <a:p>
            <a:pPr marL="0" marR="0" lvl="0" indent="0" algn="l" rtl="0">
              <a:lnSpc>
                <a:spcPct val="126002"/>
              </a:lnSpc>
              <a:spcBef>
                <a:spcPts val="0"/>
              </a:spcBef>
              <a:spcAft>
                <a:spcPts val="0"/>
              </a:spcAft>
              <a:buNone/>
            </a:pPr>
            <a:r>
              <a:rPr lang="en-US" sz="5000" b="0" i="0" u="none" strike="noStrike" cap="none" dirty="0">
                <a:solidFill>
                  <a:srgbClr val="841038"/>
                </a:solidFill>
                <a:latin typeface="Gilda Display"/>
                <a:ea typeface="Gilda Display"/>
                <a:cs typeface="Gilda Display"/>
                <a:sym typeface="Gilda Display"/>
              </a:rPr>
              <a:t>Table of Content</a:t>
            </a:r>
            <a:endParaRPr sz="5000" dirty="0"/>
          </a:p>
        </p:txBody>
      </p:sp>
      <p:pic>
        <p:nvPicPr>
          <p:cNvPr id="93" name="Google Shape;93;p10"/>
          <p:cNvPicPr preferRelativeResize="0"/>
          <p:nvPr/>
        </p:nvPicPr>
        <p:blipFill>
          <a:blip r:embed="rId3">
            <a:alphaModFix/>
          </a:blip>
          <a:stretch>
            <a:fillRect/>
          </a:stretch>
        </p:blipFill>
        <p:spPr>
          <a:xfrm>
            <a:off x="-410976" y="-1081916"/>
            <a:ext cx="3943681" cy="4131947"/>
          </a:xfrm>
          <a:prstGeom prst="rect">
            <a:avLst/>
          </a:prstGeom>
          <a:noFill/>
          <a:ln>
            <a:noFill/>
          </a:ln>
        </p:spPr>
      </p:pic>
      <p:pic>
        <p:nvPicPr>
          <p:cNvPr id="94" name="Google Shape;94;p10"/>
          <p:cNvPicPr preferRelativeResize="0"/>
          <p:nvPr/>
        </p:nvPicPr>
        <p:blipFill>
          <a:blip r:embed="rId4">
            <a:alphaModFix/>
          </a:blip>
          <a:stretch>
            <a:fillRect/>
          </a:stretch>
        </p:blipFill>
        <p:spPr>
          <a:xfrm>
            <a:off x="14818096" y="7583219"/>
            <a:ext cx="3645365" cy="4248555"/>
          </a:xfrm>
          <a:prstGeom prst="rect">
            <a:avLst/>
          </a:prstGeom>
          <a:noFill/>
          <a:ln>
            <a:noFill/>
          </a:ln>
        </p:spPr>
      </p:pic>
      <p:sp>
        <p:nvSpPr>
          <p:cNvPr id="6" name="TextBox 5">
            <a:extLst>
              <a:ext uri="{FF2B5EF4-FFF2-40B4-BE49-F238E27FC236}">
                <a16:creationId xmlns:a16="http://schemas.microsoft.com/office/drawing/2014/main" id="{20E6C606-2735-B6E1-D41B-893C2D703F00}"/>
              </a:ext>
            </a:extLst>
          </p:cNvPr>
          <p:cNvSpPr txBox="1"/>
          <p:nvPr/>
        </p:nvSpPr>
        <p:spPr>
          <a:xfrm>
            <a:off x="3714193" y="1468805"/>
            <a:ext cx="10859614" cy="7999049"/>
          </a:xfrm>
          <a:prstGeom prst="rect">
            <a:avLst/>
          </a:prstGeom>
          <a:noFill/>
        </p:spPr>
        <p:txBody>
          <a:bodyPr wrap="square" rtlCol="0">
            <a:spAutoFit/>
          </a:bodyPr>
          <a:lstStyle/>
          <a:p>
            <a:pPr marL="342900" indent="-342900">
              <a:lnSpc>
                <a:spcPct val="200000"/>
              </a:lnSpc>
              <a:buFont typeface="+mj-lt"/>
              <a:buAutoNum type="arabicPeriod"/>
            </a:pPr>
            <a:r>
              <a:rPr lang="en-GB" sz="2000" b="1" dirty="0"/>
              <a:t>INTRODUCTION - THE CONTEMPORARY THEME</a:t>
            </a:r>
          </a:p>
          <a:p>
            <a:pPr marL="342900" indent="-342900">
              <a:lnSpc>
                <a:spcPct val="200000"/>
              </a:lnSpc>
              <a:buFont typeface="+mj-lt"/>
              <a:buAutoNum type="arabicPeriod"/>
            </a:pPr>
            <a:r>
              <a:rPr lang="en-GB" sz="2000" b="1" dirty="0"/>
              <a:t>LITERATURE REVIEW - THEORETICAL FOUNDATIONS</a:t>
            </a:r>
          </a:p>
          <a:p>
            <a:pPr marL="342900" indent="-342900">
              <a:lnSpc>
                <a:spcPct val="200000"/>
              </a:lnSpc>
              <a:buFont typeface="+mj-lt"/>
              <a:buAutoNum type="arabicPeriod"/>
            </a:pPr>
            <a:r>
              <a:rPr lang="en-GB" sz="2000" b="1" dirty="0"/>
              <a:t>LITERATURE REVIEW - GLOBAL CONTEXT</a:t>
            </a:r>
          </a:p>
          <a:p>
            <a:pPr marL="342900" indent="-342900">
              <a:lnSpc>
                <a:spcPct val="200000"/>
              </a:lnSpc>
              <a:buFont typeface="+mj-lt"/>
              <a:buAutoNum type="arabicPeriod"/>
            </a:pPr>
            <a:r>
              <a:rPr lang="en-GB" sz="2000" b="1" dirty="0"/>
              <a:t>METHODOLOGY</a:t>
            </a:r>
          </a:p>
          <a:p>
            <a:pPr marL="342900" indent="-342900">
              <a:lnSpc>
                <a:spcPct val="200000"/>
              </a:lnSpc>
              <a:buFont typeface="+mj-lt"/>
              <a:buAutoNum type="arabicPeriod"/>
            </a:pPr>
            <a:r>
              <a:rPr lang="en-GB" sz="2000" b="1" dirty="0"/>
              <a:t>THEME IMPACT ANALYSIS - POLITICAL &amp; LEGAL</a:t>
            </a:r>
          </a:p>
          <a:p>
            <a:pPr marL="342900" indent="-342900">
              <a:lnSpc>
                <a:spcPct val="200000"/>
              </a:lnSpc>
              <a:buFont typeface="+mj-lt"/>
              <a:buAutoNum type="arabicPeriod"/>
            </a:pPr>
            <a:r>
              <a:rPr lang="en-GB" sz="2000" b="1" dirty="0"/>
              <a:t>THEME IMPACT ANALYSIS - ECONOMIC &amp; OPERATIONAL</a:t>
            </a:r>
          </a:p>
          <a:p>
            <a:pPr marL="342900" indent="-342900">
              <a:lnSpc>
                <a:spcPct val="200000"/>
              </a:lnSpc>
              <a:buFont typeface="+mj-lt"/>
              <a:buAutoNum type="arabicPeriod"/>
            </a:pPr>
            <a:r>
              <a:rPr lang="en-GB" sz="2000" b="1" dirty="0"/>
              <a:t>THEME IMPACT ANALYSIS - SOCIAL &amp; EXPERIENTIAL</a:t>
            </a:r>
          </a:p>
          <a:p>
            <a:pPr marL="342900" indent="-342900">
              <a:lnSpc>
                <a:spcPct val="200000"/>
              </a:lnSpc>
              <a:buFont typeface="+mj-lt"/>
              <a:buAutoNum type="arabicPeriod"/>
            </a:pPr>
            <a:r>
              <a:rPr lang="en-GB" sz="2000" b="1" dirty="0"/>
              <a:t>THEME IMPACT ANALYSIS - TECHNOLOGICAL &amp; ENVIRONMENTAL</a:t>
            </a:r>
            <a:endParaRPr lang="en-GB" sz="2000" dirty="0"/>
          </a:p>
          <a:p>
            <a:pPr marL="342900" indent="-342900">
              <a:lnSpc>
                <a:spcPct val="200000"/>
              </a:lnSpc>
              <a:buFont typeface="+mj-lt"/>
              <a:buAutoNum type="arabicPeriod"/>
            </a:pPr>
            <a:r>
              <a:rPr lang="en-GB" sz="2000" b="1" dirty="0"/>
              <a:t>CONCLUSION</a:t>
            </a:r>
          </a:p>
          <a:p>
            <a:pPr marL="342900" indent="-342900">
              <a:lnSpc>
                <a:spcPct val="200000"/>
              </a:lnSpc>
              <a:buFont typeface="+mj-lt"/>
              <a:buAutoNum type="arabicPeriod"/>
            </a:pPr>
            <a:r>
              <a:rPr lang="en-GB" sz="2000" b="1" dirty="0"/>
              <a:t>RECOMMENDATIONS - STRATEGIC IMPLEMENTATION</a:t>
            </a:r>
          </a:p>
          <a:p>
            <a:pPr marL="342900" indent="-342900">
              <a:lnSpc>
                <a:spcPct val="200000"/>
              </a:lnSpc>
              <a:buFont typeface="+mj-lt"/>
              <a:buAutoNum type="arabicPeriod"/>
            </a:pPr>
            <a:r>
              <a:rPr lang="en-GB" sz="2000" b="1" dirty="0"/>
              <a:t>RECOMMENDATIONS - EVALUATION &amp; COLLABORATION</a:t>
            </a:r>
          </a:p>
          <a:p>
            <a:pPr marL="342900" indent="-342900">
              <a:lnSpc>
                <a:spcPct val="200000"/>
              </a:lnSpc>
              <a:buFont typeface="+mj-lt"/>
              <a:buAutoNum type="arabicPeriod"/>
            </a:pPr>
            <a:r>
              <a:rPr lang="en-GB" sz="2000" b="1" dirty="0"/>
              <a:t>FINAL THOUGHTS &amp; QUESTIONS</a:t>
            </a:r>
          </a:p>
          <a:p>
            <a:pPr marL="342900" indent="-342900">
              <a:lnSpc>
                <a:spcPct val="200000"/>
              </a:lnSpc>
              <a:buFont typeface="+mj-lt"/>
              <a:buAutoNum type="arabicPeriod"/>
            </a:pPr>
            <a:r>
              <a:rPr lang="en-GB" sz="2000" b="1" dirty="0"/>
              <a:t>REFERENCES</a:t>
            </a:r>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841038"/>
        </a:solidFill>
        <a:effectLst/>
      </p:bgPr>
    </p:bg>
    <p:spTree>
      <p:nvGrpSpPr>
        <p:cNvPr id="1" name="Shape 98"/>
        <p:cNvGrpSpPr/>
        <p:nvPr/>
      </p:nvGrpSpPr>
      <p:grpSpPr>
        <a:xfrm>
          <a:off x="0" y="0"/>
          <a:ext cx="0" cy="0"/>
          <a:chOff x="0" y="0"/>
          <a:chExt cx="0" cy="0"/>
        </a:xfrm>
      </p:grpSpPr>
      <p:sp>
        <p:nvSpPr>
          <p:cNvPr id="99" name="Google Shape;99;p11"/>
          <p:cNvSpPr txBox="1"/>
          <p:nvPr/>
        </p:nvSpPr>
        <p:spPr>
          <a:xfrm>
            <a:off x="1028699" y="1172694"/>
            <a:ext cx="15344004" cy="969496"/>
          </a:xfrm>
          <a:prstGeom prst="rect">
            <a:avLst/>
          </a:prstGeom>
          <a:noFill/>
          <a:ln>
            <a:noFill/>
          </a:ln>
        </p:spPr>
        <p:txBody>
          <a:bodyPr spcFirstLastPara="1" wrap="square" lIns="0" tIns="0" rIns="0" bIns="0" anchor="t" anchorCtr="0">
            <a:spAutoFit/>
          </a:bodyPr>
          <a:lstStyle/>
          <a:p>
            <a:pPr marL="0" marR="0" lvl="0" indent="0" algn="l" rtl="0">
              <a:lnSpc>
                <a:spcPct val="126000"/>
              </a:lnSpc>
              <a:spcBef>
                <a:spcPts val="0"/>
              </a:spcBef>
              <a:spcAft>
                <a:spcPts val="0"/>
              </a:spcAft>
              <a:buNone/>
            </a:pPr>
            <a:r>
              <a:rPr lang="en-US" sz="5000" b="1" i="0" u="none" strike="noStrike" cap="none" dirty="0">
                <a:solidFill>
                  <a:srgbClr val="FFF7E6"/>
                </a:solidFill>
                <a:latin typeface="Gilda Display"/>
                <a:ea typeface="Gilda Display"/>
                <a:cs typeface="Gilda Display"/>
                <a:sym typeface="Gilda Display"/>
              </a:rPr>
              <a:t>INTRODUCTION - THE CONTEMPORARY THEME</a:t>
            </a:r>
            <a:endParaRPr sz="5000" b="1" dirty="0"/>
          </a:p>
        </p:txBody>
      </p:sp>
      <p:sp>
        <p:nvSpPr>
          <p:cNvPr id="100" name="Google Shape;100;p11"/>
          <p:cNvSpPr txBox="1"/>
          <p:nvPr/>
        </p:nvSpPr>
        <p:spPr>
          <a:xfrm>
            <a:off x="10515600" y="2063473"/>
            <a:ext cx="6978703" cy="6463308"/>
          </a:xfrm>
          <a:prstGeom prst="rect">
            <a:avLst/>
          </a:prstGeom>
          <a:noFill/>
          <a:ln>
            <a:noFill/>
          </a:ln>
        </p:spPr>
        <p:txBody>
          <a:bodyPr spcFirstLastPara="1" wrap="square" lIns="0" tIns="0" rIns="0" bIns="0" anchor="t" anchorCtr="0">
            <a:spAutoFit/>
          </a:bodyPr>
          <a:lstStyle/>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AI is redefining the global hospitality industry</a:t>
            </a:r>
          </a:p>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Balance needed between operational efficiency and human touch</a:t>
            </a:r>
          </a:p>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Strategic implementation crucial for competitive advantage</a:t>
            </a:r>
            <a:endParaRPr sz="3000" dirty="0">
              <a:latin typeface="Inter Light"/>
              <a:ea typeface="Inter Light"/>
              <a:cs typeface="Inter Light"/>
              <a:sym typeface="Inter Light"/>
            </a:endParaRPr>
          </a:p>
        </p:txBody>
      </p:sp>
      <p:pic>
        <p:nvPicPr>
          <p:cNvPr id="102" name="Google Shape;102;p11"/>
          <p:cNvPicPr preferRelativeResize="0"/>
          <p:nvPr/>
        </p:nvPicPr>
        <p:blipFill>
          <a:blip r:embed="rId3">
            <a:alphaModFix/>
          </a:blip>
          <a:stretch>
            <a:fillRect/>
          </a:stretch>
        </p:blipFill>
        <p:spPr>
          <a:xfrm>
            <a:off x="7126793" y="6069982"/>
            <a:ext cx="4689325" cy="4003525"/>
          </a:xfrm>
          <a:prstGeom prst="rect">
            <a:avLst/>
          </a:prstGeom>
          <a:noFill/>
          <a:ln>
            <a:noFill/>
          </a:ln>
        </p:spPr>
      </p:pic>
      <p:pic>
        <p:nvPicPr>
          <p:cNvPr id="3" name="Picture 2" descr="A robot standing in a room&#10;&#10;AI-generated content may be incorrect.">
            <a:extLst>
              <a:ext uri="{FF2B5EF4-FFF2-40B4-BE49-F238E27FC236}">
                <a16:creationId xmlns:a16="http://schemas.microsoft.com/office/drawing/2014/main" id="{869833BE-2C51-5741-48A6-2F933AF4EA31}"/>
              </a:ext>
            </a:extLst>
          </p:cNvPr>
          <p:cNvPicPr>
            <a:picLocks noChangeAspect="1"/>
          </p:cNvPicPr>
          <p:nvPr/>
        </p:nvPicPr>
        <p:blipFill>
          <a:blip r:embed="rId4"/>
          <a:stretch>
            <a:fillRect/>
          </a:stretch>
        </p:blipFill>
        <p:spPr>
          <a:xfrm>
            <a:off x="899959" y="3035856"/>
            <a:ext cx="9191168" cy="5156673"/>
          </a:xfrm>
          <a:prstGeom prst="rect">
            <a:avLst/>
          </a:prstGeom>
        </p:spPr>
      </p:pic>
      <p:sp>
        <p:nvSpPr>
          <p:cNvPr id="4" name="TextBox 3">
            <a:extLst>
              <a:ext uri="{FF2B5EF4-FFF2-40B4-BE49-F238E27FC236}">
                <a16:creationId xmlns:a16="http://schemas.microsoft.com/office/drawing/2014/main" id="{BC2E49A2-504A-9B5B-F437-494AC86C6D8A}"/>
              </a:ext>
            </a:extLst>
          </p:cNvPr>
          <p:cNvSpPr txBox="1"/>
          <p:nvPr/>
        </p:nvSpPr>
        <p:spPr>
          <a:xfrm>
            <a:off x="1136822" y="8526781"/>
            <a:ext cx="5214551" cy="461665"/>
          </a:xfrm>
          <a:prstGeom prst="rect">
            <a:avLst/>
          </a:prstGeom>
          <a:noFill/>
        </p:spPr>
        <p:txBody>
          <a:bodyPr wrap="square" rtlCol="0">
            <a:spAutoFit/>
          </a:bodyPr>
          <a:lstStyle/>
          <a:p>
            <a:r>
              <a:rPr lang="en-US" sz="2400" dirty="0">
                <a:solidFill>
                  <a:schemeClr val="tx2"/>
                </a:solidFill>
              </a:rPr>
              <a:t>Source: Mercier, 2025</a:t>
            </a:r>
            <a:endParaRPr lang="en-GB" sz="2400" dirty="0">
              <a:solidFill>
                <a:schemeClr val="tx2"/>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841038"/>
        </a:solidFill>
        <a:effectLst/>
      </p:bgPr>
    </p:bg>
    <p:spTree>
      <p:nvGrpSpPr>
        <p:cNvPr id="1" name="Shape 145"/>
        <p:cNvGrpSpPr/>
        <p:nvPr/>
      </p:nvGrpSpPr>
      <p:grpSpPr>
        <a:xfrm>
          <a:off x="0" y="0"/>
          <a:ext cx="0" cy="0"/>
          <a:chOff x="0" y="0"/>
          <a:chExt cx="0" cy="0"/>
        </a:xfrm>
      </p:grpSpPr>
      <p:sp>
        <p:nvSpPr>
          <p:cNvPr id="146" name="Google Shape;146;p14"/>
          <p:cNvSpPr/>
          <p:nvPr/>
        </p:nvSpPr>
        <p:spPr>
          <a:xfrm rot="5400000">
            <a:off x="2522766" y="4189378"/>
            <a:ext cx="3635585" cy="2723384"/>
          </a:xfrm>
          <a:custGeom>
            <a:avLst/>
            <a:gdLst/>
            <a:ahLst/>
            <a:cxnLst/>
            <a:rect l="l" t="t" r="r" b="b"/>
            <a:pathLst>
              <a:path w="3635585" h="2723384" extrusionOk="0">
                <a:moveTo>
                  <a:pt x="0" y="0"/>
                </a:moveTo>
                <a:lnTo>
                  <a:pt x="3635585" y="0"/>
                </a:lnTo>
                <a:lnTo>
                  <a:pt x="3635585" y="2723384"/>
                </a:lnTo>
                <a:lnTo>
                  <a:pt x="0" y="2723384"/>
                </a:lnTo>
                <a:lnTo>
                  <a:pt x="0" y="0"/>
                </a:lnTo>
                <a:close/>
              </a:path>
            </a:pathLst>
          </a:custGeom>
          <a:blipFill rotWithShape="1">
            <a:blip r:embed="rId3">
              <a:alphaModFix/>
            </a:blip>
            <a:stretch>
              <a:fillRect/>
            </a:stretch>
          </a:blipFill>
          <a:ln>
            <a:noFill/>
          </a:ln>
        </p:spPr>
        <p:txBody>
          <a:bodyPr/>
          <a:lstStyle/>
          <a:p>
            <a:endParaRPr lang="en-GB"/>
          </a:p>
        </p:txBody>
      </p:sp>
      <p:sp>
        <p:nvSpPr>
          <p:cNvPr id="147" name="Google Shape;147;p14"/>
          <p:cNvSpPr txBox="1"/>
          <p:nvPr/>
        </p:nvSpPr>
        <p:spPr>
          <a:xfrm>
            <a:off x="499433" y="714029"/>
            <a:ext cx="10118948" cy="1477328"/>
          </a:xfrm>
          <a:prstGeom prst="rect">
            <a:avLst/>
          </a:prstGeom>
          <a:noFill/>
          <a:ln>
            <a:noFill/>
          </a:ln>
        </p:spPr>
        <p:txBody>
          <a:bodyPr spcFirstLastPara="1" wrap="square" lIns="0" tIns="0" rIns="0" bIns="0" anchor="t" anchorCtr="0">
            <a:spAutoFit/>
          </a:bodyPr>
          <a:lstStyle/>
          <a:p>
            <a:pPr marL="0" marR="0" lvl="0" indent="0" algn="l" rtl="0">
              <a:lnSpc>
                <a:spcPct val="95999"/>
              </a:lnSpc>
              <a:spcBef>
                <a:spcPts val="0"/>
              </a:spcBef>
              <a:spcAft>
                <a:spcPts val="0"/>
              </a:spcAft>
              <a:buNone/>
            </a:pPr>
            <a:r>
              <a:rPr lang="en-US" sz="5000" b="0" i="0" u="none" strike="noStrike" cap="none" dirty="0">
                <a:solidFill>
                  <a:srgbClr val="FFF7E6"/>
                </a:solidFill>
                <a:latin typeface="Gilda Display"/>
                <a:ea typeface="Gilda Display"/>
                <a:cs typeface="Gilda Display"/>
                <a:sym typeface="Gilda Display"/>
              </a:rPr>
              <a:t>LITERATURE REVIEW - THEORETICAL FOUNDATIONS</a:t>
            </a:r>
            <a:endParaRPr sz="5000" dirty="0"/>
          </a:p>
        </p:txBody>
      </p:sp>
      <p:grpSp>
        <p:nvGrpSpPr>
          <p:cNvPr id="149" name="Google Shape;149;p14"/>
          <p:cNvGrpSpPr/>
          <p:nvPr/>
        </p:nvGrpSpPr>
        <p:grpSpPr>
          <a:xfrm>
            <a:off x="10485967" y="1452693"/>
            <a:ext cx="7302600" cy="7622098"/>
            <a:chOff x="0" y="-38100"/>
            <a:chExt cx="2099739" cy="2007466"/>
          </a:xfrm>
        </p:grpSpPr>
        <p:sp>
          <p:nvSpPr>
            <p:cNvPr id="150" name="Google Shape;150;p14"/>
            <p:cNvSpPr/>
            <p:nvPr/>
          </p:nvSpPr>
          <p:spPr>
            <a:xfrm>
              <a:off x="0" y="0"/>
              <a:ext cx="2099739" cy="1969366"/>
            </a:xfrm>
            <a:custGeom>
              <a:avLst/>
              <a:gdLst/>
              <a:ahLst/>
              <a:cxnLst/>
              <a:rect l="l" t="t" r="r" b="b"/>
              <a:pathLst>
                <a:path w="2099739" h="1969366" extrusionOk="0">
                  <a:moveTo>
                    <a:pt x="50496" y="0"/>
                  </a:moveTo>
                  <a:lnTo>
                    <a:pt x="2049242" y="0"/>
                  </a:lnTo>
                  <a:cubicBezTo>
                    <a:pt x="2077131" y="0"/>
                    <a:pt x="2099739" y="22608"/>
                    <a:pt x="2099739" y="50496"/>
                  </a:cubicBezTo>
                  <a:lnTo>
                    <a:pt x="2099739" y="1918870"/>
                  </a:lnTo>
                  <a:cubicBezTo>
                    <a:pt x="2099739" y="1946758"/>
                    <a:pt x="2077131" y="1969366"/>
                    <a:pt x="2049242" y="1969366"/>
                  </a:cubicBezTo>
                  <a:lnTo>
                    <a:pt x="50496" y="1969366"/>
                  </a:lnTo>
                  <a:cubicBezTo>
                    <a:pt x="22608" y="1969366"/>
                    <a:pt x="0" y="1946758"/>
                    <a:pt x="0" y="1918870"/>
                  </a:cubicBezTo>
                  <a:lnTo>
                    <a:pt x="0" y="50496"/>
                  </a:lnTo>
                  <a:cubicBezTo>
                    <a:pt x="0" y="22608"/>
                    <a:pt x="22608" y="0"/>
                    <a:pt x="50496" y="0"/>
                  </a:cubicBezTo>
                  <a:close/>
                </a:path>
              </a:pathLst>
            </a:custGeom>
            <a:solidFill>
              <a:srgbClr val="B623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4"/>
            <p:cNvSpPr txBox="1"/>
            <p:nvPr/>
          </p:nvSpPr>
          <p:spPr>
            <a:xfrm>
              <a:off x="0" y="-38100"/>
              <a:ext cx="2099739" cy="2007466"/>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8" name="Google Shape;148;p14"/>
          <p:cNvSpPr txBox="1"/>
          <p:nvPr/>
        </p:nvSpPr>
        <p:spPr>
          <a:xfrm>
            <a:off x="10618381" y="3123677"/>
            <a:ext cx="7302600" cy="4431983"/>
          </a:xfrm>
          <a:prstGeom prst="rect">
            <a:avLst/>
          </a:prstGeom>
          <a:noFill/>
          <a:ln>
            <a:noFill/>
          </a:ln>
        </p:spPr>
        <p:txBody>
          <a:bodyPr spcFirstLastPara="1" wrap="square" lIns="0" tIns="0" rIns="0" bIns="0" anchor="t" anchorCtr="0">
            <a:spAutoFit/>
          </a:bodyPr>
          <a:lstStyle/>
          <a:p>
            <a:pPr marL="342900" marR="0" lvl="0" indent="-342900" algn="l" rtl="0">
              <a:lnSpc>
                <a:spcPct val="200000"/>
              </a:lnSpc>
              <a:spcBef>
                <a:spcPts val="0"/>
              </a:spcBef>
              <a:spcAft>
                <a:spcPts val="0"/>
              </a:spcAft>
              <a:buFont typeface="Arial" panose="020B0604020202020204" pitchFamily="34" charset="0"/>
              <a:buChar char="•"/>
            </a:pPr>
            <a:r>
              <a:rPr lang="en-US" sz="2400" b="0" i="0" u="none" strike="noStrike" cap="none" dirty="0">
                <a:solidFill>
                  <a:srgbClr val="FFF7E6"/>
                </a:solidFill>
                <a:latin typeface="Inter Light"/>
                <a:ea typeface="Inter Light"/>
                <a:cs typeface="Inter Light"/>
                <a:sym typeface="Inter Light"/>
              </a:rPr>
              <a:t>AI as enhancement rather than replacement</a:t>
            </a:r>
          </a:p>
          <a:p>
            <a:pPr marL="342900" marR="0" lvl="0" indent="-342900" algn="l" rtl="0">
              <a:lnSpc>
                <a:spcPct val="200000"/>
              </a:lnSpc>
              <a:spcBef>
                <a:spcPts val="0"/>
              </a:spcBef>
              <a:spcAft>
                <a:spcPts val="0"/>
              </a:spcAft>
              <a:buFont typeface="Arial" panose="020B0604020202020204" pitchFamily="34" charset="0"/>
              <a:buChar char="•"/>
            </a:pPr>
            <a:r>
              <a:rPr lang="en-US" sz="2400" b="0" i="0" u="none" strike="noStrike" cap="none" dirty="0">
                <a:solidFill>
                  <a:srgbClr val="FFF7E6"/>
                </a:solidFill>
                <a:latin typeface="Inter Light"/>
                <a:ea typeface="Inter Light"/>
                <a:cs typeface="Inter Light"/>
                <a:sym typeface="Inter Light"/>
              </a:rPr>
              <a:t>Advanced personalization, predictive analytics, sentiment analysis</a:t>
            </a:r>
          </a:p>
          <a:p>
            <a:pPr marL="342900" marR="0" lvl="0" indent="-342900" algn="l" rtl="0">
              <a:lnSpc>
                <a:spcPct val="200000"/>
              </a:lnSpc>
              <a:spcBef>
                <a:spcPts val="0"/>
              </a:spcBef>
              <a:spcAft>
                <a:spcPts val="0"/>
              </a:spcAft>
              <a:buFont typeface="Arial" panose="020B0604020202020204" pitchFamily="34" charset="0"/>
              <a:buChar char="•"/>
            </a:pPr>
            <a:r>
              <a:rPr lang="en-US" sz="2400" b="0" i="0" u="none" strike="noStrike" cap="none" dirty="0">
                <a:solidFill>
                  <a:srgbClr val="FFF7E6"/>
                </a:solidFill>
                <a:latin typeface="Inter Light"/>
                <a:ea typeface="Inter Light"/>
                <a:cs typeface="Inter Light"/>
                <a:sym typeface="Inter Light"/>
              </a:rPr>
              <a:t>Human capital development and regulatory frameworks are essential</a:t>
            </a:r>
          </a:p>
          <a:p>
            <a:pPr marL="342900" marR="0" lvl="0" indent="-342900" algn="l" rtl="0">
              <a:lnSpc>
                <a:spcPct val="200000"/>
              </a:lnSpc>
              <a:spcBef>
                <a:spcPts val="0"/>
              </a:spcBef>
              <a:spcAft>
                <a:spcPts val="0"/>
              </a:spcAft>
              <a:buFont typeface="Arial" panose="020B0604020202020204" pitchFamily="34" charset="0"/>
              <a:buChar char="•"/>
            </a:pPr>
            <a:r>
              <a:rPr lang="en-US" sz="2400" b="0" i="0" u="none" strike="noStrike" cap="none" dirty="0">
                <a:solidFill>
                  <a:srgbClr val="FFF7E6"/>
                </a:solidFill>
                <a:latin typeface="Inter Light"/>
                <a:ea typeface="Inter Light"/>
                <a:cs typeface="Inter Light"/>
                <a:sym typeface="Inter Light"/>
              </a:rPr>
              <a:t>Hybrid models required for decision-making</a:t>
            </a:r>
            <a:endParaRPr sz="1200" dirty="0"/>
          </a:p>
        </p:txBody>
      </p:sp>
      <p:pic>
        <p:nvPicPr>
          <p:cNvPr id="3" name="Picture 2" descr="A hand on a white machine&#10;&#10;AI-generated content may be incorrect.">
            <a:extLst>
              <a:ext uri="{FF2B5EF4-FFF2-40B4-BE49-F238E27FC236}">
                <a16:creationId xmlns:a16="http://schemas.microsoft.com/office/drawing/2014/main" id="{4D44BF06-34D6-51B9-C705-12026855DA58}"/>
              </a:ext>
            </a:extLst>
          </p:cNvPr>
          <p:cNvPicPr>
            <a:picLocks noChangeAspect="1"/>
          </p:cNvPicPr>
          <p:nvPr/>
        </p:nvPicPr>
        <p:blipFill>
          <a:blip r:embed="rId4"/>
          <a:stretch>
            <a:fillRect/>
          </a:stretch>
        </p:blipFill>
        <p:spPr>
          <a:xfrm>
            <a:off x="750876" y="2784625"/>
            <a:ext cx="8689685" cy="6076994"/>
          </a:xfrm>
          <a:prstGeom prst="rect">
            <a:avLst/>
          </a:prstGeom>
        </p:spPr>
      </p:pic>
      <p:sp>
        <p:nvSpPr>
          <p:cNvPr id="4" name="TextBox 3">
            <a:extLst>
              <a:ext uri="{FF2B5EF4-FFF2-40B4-BE49-F238E27FC236}">
                <a16:creationId xmlns:a16="http://schemas.microsoft.com/office/drawing/2014/main" id="{27D537B4-4AFB-3FE0-5E1E-0E677CF3449B}"/>
              </a:ext>
            </a:extLst>
          </p:cNvPr>
          <p:cNvSpPr txBox="1"/>
          <p:nvPr/>
        </p:nvSpPr>
        <p:spPr>
          <a:xfrm>
            <a:off x="1087395" y="9111306"/>
            <a:ext cx="5214551" cy="461665"/>
          </a:xfrm>
          <a:prstGeom prst="rect">
            <a:avLst/>
          </a:prstGeom>
          <a:noFill/>
        </p:spPr>
        <p:txBody>
          <a:bodyPr wrap="square" rtlCol="0">
            <a:spAutoFit/>
          </a:bodyPr>
          <a:lstStyle/>
          <a:p>
            <a:r>
              <a:rPr lang="en-US" sz="2400" dirty="0">
                <a:solidFill>
                  <a:schemeClr val="tx2"/>
                </a:solidFill>
              </a:rPr>
              <a:t>Source: Mercier, 2025</a:t>
            </a:r>
            <a:endParaRPr lang="en-GB" sz="2400" dirty="0">
              <a:solidFill>
                <a:schemeClr val="tx2"/>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841038"/>
        </a:solidFill>
        <a:effectLst/>
      </p:bgPr>
    </p:bg>
    <p:spTree>
      <p:nvGrpSpPr>
        <p:cNvPr id="1" name="Shape 196"/>
        <p:cNvGrpSpPr/>
        <p:nvPr/>
      </p:nvGrpSpPr>
      <p:grpSpPr>
        <a:xfrm>
          <a:off x="0" y="0"/>
          <a:ext cx="0" cy="0"/>
          <a:chOff x="0" y="0"/>
          <a:chExt cx="0" cy="0"/>
        </a:xfrm>
      </p:grpSpPr>
      <p:sp>
        <p:nvSpPr>
          <p:cNvPr id="197" name="Google Shape;197;p17"/>
          <p:cNvSpPr/>
          <p:nvPr/>
        </p:nvSpPr>
        <p:spPr>
          <a:xfrm rot="969370">
            <a:off x="-2746529" y="3086100"/>
            <a:ext cx="5493058" cy="4114800"/>
          </a:xfrm>
          <a:custGeom>
            <a:avLst/>
            <a:gdLst/>
            <a:ahLst/>
            <a:cxnLst/>
            <a:rect l="l" t="t" r="r" b="b"/>
            <a:pathLst>
              <a:path w="5493058" h="4114800" extrusionOk="0">
                <a:moveTo>
                  <a:pt x="0" y="0"/>
                </a:moveTo>
                <a:lnTo>
                  <a:pt x="5493058" y="0"/>
                </a:lnTo>
                <a:lnTo>
                  <a:pt x="5493058" y="4114800"/>
                </a:lnTo>
                <a:lnTo>
                  <a:pt x="0" y="4114800"/>
                </a:lnTo>
                <a:lnTo>
                  <a:pt x="0" y="0"/>
                </a:lnTo>
                <a:close/>
              </a:path>
            </a:pathLst>
          </a:custGeom>
          <a:blipFill rotWithShape="1">
            <a:blip r:embed="rId3">
              <a:alphaModFix/>
            </a:blip>
            <a:stretch>
              <a:fillRect/>
            </a:stretch>
          </a:blipFill>
          <a:ln>
            <a:noFill/>
          </a:ln>
        </p:spPr>
        <p:txBody>
          <a:bodyPr/>
          <a:lstStyle/>
          <a:p>
            <a:endParaRPr lang="en-GB"/>
          </a:p>
        </p:txBody>
      </p:sp>
      <p:sp>
        <p:nvSpPr>
          <p:cNvPr id="198" name="Google Shape;198;p17"/>
          <p:cNvSpPr/>
          <p:nvPr/>
        </p:nvSpPr>
        <p:spPr>
          <a:xfrm rot="969370">
            <a:off x="15541471" y="8229600"/>
            <a:ext cx="5493058" cy="4114800"/>
          </a:xfrm>
          <a:custGeom>
            <a:avLst/>
            <a:gdLst/>
            <a:ahLst/>
            <a:cxnLst/>
            <a:rect l="l" t="t" r="r" b="b"/>
            <a:pathLst>
              <a:path w="5493058" h="4114800" extrusionOk="0">
                <a:moveTo>
                  <a:pt x="0" y="0"/>
                </a:moveTo>
                <a:lnTo>
                  <a:pt x="5493058" y="0"/>
                </a:lnTo>
                <a:lnTo>
                  <a:pt x="5493058" y="4114800"/>
                </a:lnTo>
                <a:lnTo>
                  <a:pt x="0" y="4114800"/>
                </a:lnTo>
                <a:lnTo>
                  <a:pt x="0" y="0"/>
                </a:lnTo>
                <a:close/>
              </a:path>
            </a:pathLst>
          </a:custGeom>
          <a:blipFill rotWithShape="1">
            <a:blip r:embed="rId3">
              <a:alphaModFix/>
            </a:blip>
            <a:stretch>
              <a:fillRect/>
            </a:stretch>
          </a:blipFill>
          <a:ln>
            <a:noFill/>
          </a:ln>
        </p:spPr>
        <p:txBody>
          <a:bodyPr/>
          <a:lstStyle/>
          <a:p>
            <a:endParaRPr lang="en-GB"/>
          </a:p>
        </p:txBody>
      </p:sp>
      <p:sp>
        <p:nvSpPr>
          <p:cNvPr id="199" name="Google Shape;199;p17"/>
          <p:cNvSpPr txBox="1"/>
          <p:nvPr/>
        </p:nvSpPr>
        <p:spPr>
          <a:xfrm>
            <a:off x="874926" y="7436298"/>
            <a:ext cx="7034303" cy="1277273"/>
          </a:xfrm>
          <a:prstGeom prst="rect">
            <a:avLst/>
          </a:prstGeom>
          <a:noFill/>
          <a:ln>
            <a:noFill/>
          </a:ln>
        </p:spPr>
        <p:txBody>
          <a:bodyPr spcFirstLastPara="1" wrap="square" lIns="0" tIns="0" rIns="0" bIns="0" anchor="t" anchorCtr="0">
            <a:spAutoFit/>
          </a:bodyPr>
          <a:lstStyle/>
          <a:p>
            <a:pPr marL="0" marR="0" lvl="0" indent="0" algn="l" rtl="0">
              <a:lnSpc>
                <a:spcPct val="82998"/>
              </a:lnSpc>
              <a:spcBef>
                <a:spcPts val="0"/>
              </a:spcBef>
              <a:spcAft>
                <a:spcPts val="0"/>
              </a:spcAft>
              <a:buNone/>
            </a:pPr>
            <a:r>
              <a:rPr lang="en-US" sz="5000" b="0" i="0" u="none" strike="noStrike" cap="none" dirty="0">
                <a:solidFill>
                  <a:srgbClr val="FFF7E6"/>
                </a:solidFill>
                <a:latin typeface="Gilda Display"/>
                <a:ea typeface="Gilda Display"/>
                <a:cs typeface="Gilda Display"/>
                <a:sym typeface="Gilda Display"/>
              </a:rPr>
              <a:t>LITERATURE REVIEW - GLOBAL CONTEXT</a:t>
            </a:r>
            <a:endParaRPr sz="5000" dirty="0"/>
          </a:p>
        </p:txBody>
      </p:sp>
      <p:sp>
        <p:nvSpPr>
          <p:cNvPr id="200" name="Google Shape;200;p17"/>
          <p:cNvSpPr txBox="1"/>
          <p:nvPr/>
        </p:nvSpPr>
        <p:spPr>
          <a:xfrm>
            <a:off x="8838705" y="5923349"/>
            <a:ext cx="8707890" cy="3921073"/>
          </a:xfrm>
          <a:prstGeom prst="rect">
            <a:avLst/>
          </a:prstGeom>
          <a:noFill/>
          <a:ln>
            <a:noFill/>
          </a:ln>
        </p:spPr>
        <p:txBody>
          <a:bodyPr spcFirstLastPara="1" wrap="square" lIns="0" tIns="0" rIns="0" bIns="0" anchor="t" anchorCtr="0">
            <a:spAutoFit/>
          </a:bodyPr>
          <a:lstStyle/>
          <a:p>
            <a:pPr marL="457200" marR="0" lvl="0" indent="-457200" algn="l" rtl="0">
              <a:lnSpc>
                <a:spcPct val="140000"/>
              </a:lnSpc>
              <a:spcBef>
                <a:spcPts val="0"/>
              </a:spcBef>
              <a:spcAft>
                <a:spcPts val="0"/>
              </a:spcAft>
              <a:buFont typeface="Arial" panose="020B0604020202020204" pitchFamily="34" charset="0"/>
              <a:buChar char="•"/>
            </a:pPr>
            <a:r>
              <a:rPr lang="en-US" sz="2600" i="0" u="none" strike="noStrike" cap="none" dirty="0">
                <a:solidFill>
                  <a:srgbClr val="FFF7E6"/>
                </a:solidFill>
                <a:latin typeface="Inter Light"/>
                <a:ea typeface="Inter Light"/>
                <a:cs typeface="Inter Light"/>
                <a:sym typeface="Inter Light"/>
              </a:rPr>
              <a:t>AI adoption presents opportunities and challenges globally</a:t>
            </a:r>
          </a:p>
          <a:p>
            <a:pPr marL="457200" marR="0" lvl="0" indent="-457200" algn="l" rtl="0">
              <a:lnSpc>
                <a:spcPct val="140000"/>
              </a:lnSpc>
              <a:spcBef>
                <a:spcPts val="0"/>
              </a:spcBef>
              <a:spcAft>
                <a:spcPts val="0"/>
              </a:spcAft>
              <a:buFont typeface="Arial" panose="020B0604020202020204" pitchFamily="34" charset="0"/>
              <a:buChar char="•"/>
            </a:pPr>
            <a:r>
              <a:rPr lang="en-US" sz="2600" i="0" u="none" strike="noStrike" cap="none" dirty="0">
                <a:solidFill>
                  <a:srgbClr val="FFF7E6"/>
                </a:solidFill>
                <a:latin typeface="Inter Light"/>
                <a:ea typeface="Inter Light"/>
                <a:cs typeface="Inter Light"/>
                <a:sym typeface="Inter Light"/>
              </a:rPr>
              <a:t>Must integrate with environmental responsibility and sustainability</a:t>
            </a:r>
          </a:p>
          <a:p>
            <a:pPr marL="457200" marR="0" lvl="0" indent="-457200" algn="l" rtl="0">
              <a:lnSpc>
                <a:spcPct val="140000"/>
              </a:lnSpc>
              <a:spcBef>
                <a:spcPts val="0"/>
              </a:spcBef>
              <a:spcAft>
                <a:spcPts val="0"/>
              </a:spcAft>
              <a:buFont typeface="Arial" panose="020B0604020202020204" pitchFamily="34" charset="0"/>
              <a:buChar char="•"/>
            </a:pPr>
            <a:r>
              <a:rPr lang="en-US" sz="2600" i="0" u="none" strike="noStrike" cap="none" dirty="0">
                <a:solidFill>
                  <a:srgbClr val="FFF7E6"/>
                </a:solidFill>
                <a:latin typeface="Inter Light"/>
                <a:ea typeface="Inter Light"/>
                <a:cs typeface="Inter Light"/>
                <a:sym typeface="Inter Light"/>
              </a:rPr>
              <a:t>Advanced planning needed to balance efficiency with authenticity</a:t>
            </a:r>
          </a:p>
          <a:p>
            <a:pPr marL="457200" marR="0" lvl="0" indent="-457200" algn="l" rtl="0">
              <a:lnSpc>
                <a:spcPct val="140000"/>
              </a:lnSpc>
              <a:spcBef>
                <a:spcPts val="0"/>
              </a:spcBef>
              <a:spcAft>
                <a:spcPts val="0"/>
              </a:spcAft>
              <a:buFont typeface="Arial" panose="020B0604020202020204" pitchFamily="34" charset="0"/>
              <a:buChar char="•"/>
            </a:pPr>
            <a:r>
              <a:rPr lang="en-US" sz="2600" i="0" u="none" strike="noStrike" cap="none" dirty="0">
                <a:solidFill>
                  <a:srgbClr val="FFF7E6"/>
                </a:solidFill>
                <a:latin typeface="Inter Light"/>
                <a:ea typeface="Inter Light"/>
                <a:cs typeface="Inter Light"/>
                <a:sym typeface="Inter Light"/>
              </a:rPr>
              <a:t>Employee training and regulatory compliance critical</a:t>
            </a:r>
            <a:endParaRPr dirty="0">
              <a:latin typeface="Inter Light"/>
              <a:ea typeface="Inter Light"/>
              <a:cs typeface="Inter Light"/>
              <a:sym typeface="Inter Light"/>
            </a:endParaRPr>
          </a:p>
        </p:txBody>
      </p:sp>
      <p:pic>
        <p:nvPicPr>
          <p:cNvPr id="3" name="Picture 2" descr="A cart with towels on it&#10;&#10;AI-generated content may be incorrect.">
            <a:extLst>
              <a:ext uri="{FF2B5EF4-FFF2-40B4-BE49-F238E27FC236}">
                <a16:creationId xmlns:a16="http://schemas.microsoft.com/office/drawing/2014/main" id="{A5B9C986-B6FC-2F90-D322-19D393E3196C}"/>
              </a:ext>
            </a:extLst>
          </p:cNvPr>
          <p:cNvPicPr>
            <a:picLocks noChangeAspect="1"/>
          </p:cNvPicPr>
          <p:nvPr/>
        </p:nvPicPr>
        <p:blipFill>
          <a:blip r:embed="rId4"/>
          <a:stretch>
            <a:fillRect/>
          </a:stretch>
        </p:blipFill>
        <p:spPr>
          <a:xfrm>
            <a:off x="874926" y="763473"/>
            <a:ext cx="15942620" cy="4648786"/>
          </a:xfrm>
          <a:prstGeom prst="rect">
            <a:avLst/>
          </a:prstGeom>
        </p:spPr>
      </p:pic>
      <p:sp>
        <p:nvSpPr>
          <p:cNvPr id="4" name="TextBox 3">
            <a:extLst>
              <a:ext uri="{FF2B5EF4-FFF2-40B4-BE49-F238E27FC236}">
                <a16:creationId xmlns:a16="http://schemas.microsoft.com/office/drawing/2014/main" id="{74EFF2DC-7E08-ED83-7FC4-0B521BEC1665}"/>
              </a:ext>
            </a:extLst>
          </p:cNvPr>
          <p:cNvSpPr txBox="1"/>
          <p:nvPr/>
        </p:nvSpPr>
        <p:spPr>
          <a:xfrm>
            <a:off x="1210962" y="5461684"/>
            <a:ext cx="5214551" cy="461665"/>
          </a:xfrm>
          <a:prstGeom prst="rect">
            <a:avLst/>
          </a:prstGeom>
          <a:noFill/>
        </p:spPr>
        <p:txBody>
          <a:bodyPr wrap="square" rtlCol="0">
            <a:spAutoFit/>
          </a:bodyPr>
          <a:lstStyle/>
          <a:p>
            <a:r>
              <a:rPr lang="en-US" sz="2400" dirty="0">
                <a:solidFill>
                  <a:schemeClr val="tx2"/>
                </a:solidFill>
              </a:rPr>
              <a:t>Source: Mercier, 2025</a:t>
            </a:r>
            <a:endParaRPr lang="en-GB" sz="2400" dirty="0">
              <a:solidFill>
                <a:schemeClr val="tx2"/>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ECEBE"/>
        </a:solidFill>
        <a:effectLst/>
      </p:bgPr>
    </p:bg>
    <p:spTree>
      <p:nvGrpSpPr>
        <p:cNvPr id="1" name="Shape 248"/>
        <p:cNvGrpSpPr/>
        <p:nvPr/>
      </p:nvGrpSpPr>
      <p:grpSpPr>
        <a:xfrm>
          <a:off x="0" y="0"/>
          <a:ext cx="0" cy="0"/>
          <a:chOff x="0" y="0"/>
          <a:chExt cx="0" cy="0"/>
        </a:xfrm>
      </p:grpSpPr>
      <p:sp>
        <p:nvSpPr>
          <p:cNvPr id="249" name="Google Shape;249;p20"/>
          <p:cNvSpPr txBox="1"/>
          <p:nvPr/>
        </p:nvSpPr>
        <p:spPr>
          <a:xfrm>
            <a:off x="8536425" y="1418450"/>
            <a:ext cx="8132840" cy="1107996"/>
          </a:xfrm>
          <a:prstGeom prst="rect">
            <a:avLst/>
          </a:prstGeom>
          <a:noFill/>
          <a:ln>
            <a:noFill/>
          </a:ln>
        </p:spPr>
        <p:txBody>
          <a:bodyPr spcFirstLastPara="1" wrap="square" lIns="0" tIns="0" rIns="0" bIns="0" anchor="t" anchorCtr="0">
            <a:spAutoFit/>
          </a:bodyPr>
          <a:lstStyle/>
          <a:p>
            <a:pPr marL="0" marR="0" lvl="0" indent="0" algn="l" rtl="0">
              <a:lnSpc>
                <a:spcPct val="96000"/>
              </a:lnSpc>
              <a:spcBef>
                <a:spcPts val="0"/>
              </a:spcBef>
              <a:spcAft>
                <a:spcPts val="0"/>
              </a:spcAft>
              <a:buNone/>
            </a:pPr>
            <a:r>
              <a:rPr lang="en-US" sz="7500" b="0" i="0" u="none" strike="noStrike" cap="none" dirty="0">
                <a:solidFill>
                  <a:srgbClr val="841038"/>
                </a:solidFill>
                <a:latin typeface="Gilda Display"/>
                <a:ea typeface="Gilda Display"/>
                <a:cs typeface="Gilda Display"/>
                <a:sym typeface="Gilda Display"/>
              </a:rPr>
              <a:t>METHODOLOGY</a:t>
            </a:r>
            <a:endParaRPr dirty="0"/>
          </a:p>
        </p:txBody>
      </p:sp>
      <p:sp>
        <p:nvSpPr>
          <p:cNvPr id="255" name="Google Shape;255;p20"/>
          <p:cNvSpPr txBox="1"/>
          <p:nvPr/>
        </p:nvSpPr>
        <p:spPr>
          <a:xfrm>
            <a:off x="8972921" y="3634850"/>
            <a:ext cx="8676900" cy="5601533"/>
          </a:xfrm>
          <a:prstGeom prst="rect">
            <a:avLst/>
          </a:prstGeom>
          <a:noFill/>
          <a:ln>
            <a:noFill/>
          </a:ln>
        </p:spPr>
        <p:txBody>
          <a:bodyPr spcFirstLastPara="1" wrap="square" lIns="0" tIns="0" rIns="0" bIns="0" anchor="t" anchorCtr="0">
            <a:spAutoFit/>
          </a:bodyPr>
          <a:lstStyle/>
          <a:p>
            <a:pPr marL="457200" marR="0" lvl="0" indent="-457200" algn="l" rtl="0">
              <a:lnSpc>
                <a:spcPct val="200000"/>
              </a:lnSpc>
              <a:spcBef>
                <a:spcPts val="0"/>
              </a:spcBef>
              <a:spcAft>
                <a:spcPts val="0"/>
              </a:spcAft>
              <a:buFont typeface="Arial" panose="020B0604020202020204" pitchFamily="34" charset="0"/>
              <a:buChar char="•"/>
            </a:pPr>
            <a:r>
              <a:rPr lang="en-US" sz="2600" b="0" i="0" u="none" strike="noStrike" cap="none" dirty="0">
                <a:solidFill>
                  <a:srgbClr val="841038"/>
                </a:solidFill>
                <a:latin typeface="Inter"/>
                <a:ea typeface="Inter"/>
                <a:cs typeface="Inter"/>
                <a:sym typeface="Inter"/>
              </a:rPr>
              <a:t>Qualitative analysis using systematic literature review</a:t>
            </a:r>
          </a:p>
          <a:p>
            <a:pPr marL="457200" marR="0" lvl="0" indent="-457200" algn="l" rtl="0">
              <a:lnSpc>
                <a:spcPct val="200000"/>
              </a:lnSpc>
              <a:spcBef>
                <a:spcPts val="0"/>
              </a:spcBef>
              <a:spcAft>
                <a:spcPts val="0"/>
              </a:spcAft>
              <a:buFont typeface="Arial" panose="020B0604020202020204" pitchFamily="34" charset="0"/>
              <a:buChar char="•"/>
            </a:pPr>
            <a:r>
              <a:rPr lang="en-US" sz="2600" b="0" i="0" u="none" strike="noStrike" cap="none" dirty="0">
                <a:solidFill>
                  <a:srgbClr val="841038"/>
                </a:solidFill>
                <a:latin typeface="Inter"/>
                <a:ea typeface="Inter"/>
                <a:cs typeface="Inter"/>
                <a:sym typeface="Inter"/>
              </a:rPr>
              <a:t>PESTEL framework analysis</a:t>
            </a:r>
          </a:p>
          <a:p>
            <a:pPr marL="457200" marR="0" lvl="0" indent="-457200" algn="l" rtl="0">
              <a:lnSpc>
                <a:spcPct val="200000"/>
              </a:lnSpc>
              <a:spcBef>
                <a:spcPts val="0"/>
              </a:spcBef>
              <a:spcAft>
                <a:spcPts val="0"/>
              </a:spcAft>
              <a:buFont typeface="Arial" panose="020B0604020202020204" pitchFamily="34" charset="0"/>
              <a:buChar char="•"/>
            </a:pPr>
            <a:r>
              <a:rPr lang="en-US" sz="2600" b="0" i="0" u="none" strike="noStrike" cap="none" dirty="0">
                <a:solidFill>
                  <a:srgbClr val="841038"/>
                </a:solidFill>
                <a:latin typeface="Inter"/>
                <a:ea typeface="Inter"/>
                <a:cs typeface="Inter"/>
                <a:sym typeface="Inter"/>
              </a:rPr>
              <a:t>Data from peer-reviewed journals, industry reports, policy documents (2019-2026)</a:t>
            </a:r>
          </a:p>
          <a:p>
            <a:pPr marL="457200" marR="0" lvl="0" indent="-457200" algn="l" rtl="0">
              <a:lnSpc>
                <a:spcPct val="200000"/>
              </a:lnSpc>
              <a:spcBef>
                <a:spcPts val="0"/>
              </a:spcBef>
              <a:spcAft>
                <a:spcPts val="0"/>
              </a:spcAft>
              <a:buFont typeface="Arial" panose="020B0604020202020204" pitchFamily="34" charset="0"/>
              <a:buChar char="•"/>
            </a:pPr>
            <a:r>
              <a:rPr lang="en-US" sz="2600" b="0" i="0" u="none" strike="noStrike" cap="none" dirty="0">
                <a:solidFill>
                  <a:srgbClr val="841038"/>
                </a:solidFill>
                <a:latin typeface="Inter"/>
                <a:ea typeface="Inter"/>
                <a:cs typeface="Inter"/>
                <a:sym typeface="Inter"/>
              </a:rPr>
              <a:t>Thematic synthesis and triangulation for analytical rigor</a:t>
            </a:r>
            <a:endParaRPr dirty="0"/>
          </a:p>
        </p:txBody>
      </p:sp>
      <p:sp>
        <p:nvSpPr>
          <p:cNvPr id="256" name="Google Shape;256;p20"/>
          <p:cNvSpPr/>
          <p:nvPr/>
        </p:nvSpPr>
        <p:spPr>
          <a:xfrm rot="967356">
            <a:off x="14905207" y="8158057"/>
            <a:ext cx="5489229" cy="4111931"/>
          </a:xfrm>
          <a:custGeom>
            <a:avLst/>
            <a:gdLst/>
            <a:ahLst/>
            <a:cxnLst/>
            <a:rect l="l" t="t" r="r" b="b"/>
            <a:pathLst>
              <a:path w="5493058" h="4114800" extrusionOk="0">
                <a:moveTo>
                  <a:pt x="0" y="0"/>
                </a:moveTo>
                <a:lnTo>
                  <a:pt x="5493058" y="0"/>
                </a:lnTo>
                <a:lnTo>
                  <a:pt x="5493058" y="4114800"/>
                </a:lnTo>
                <a:lnTo>
                  <a:pt x="0" y="4114800"/>
                </a:lnTo>
                <a:lnTo>
                  <a:pt x="0" y="0"/>
                </a:lnTo>
                <a:close/>
              </a:path>
            </a:pathLst>
          </a:custGeom>
          <a:blipFill rotWithShape="1">
            <a:blip r:embed="rId3">
              <a:alphaModFix/>
            </a:blip>
            <a:stretch>
              <a:fillRect/>
            </a:stretch>
          </a:blipFill>
          <a:ln>
            <a:noFill/>
          </a:ln>
        </p:spPr>
        <p:txBody>
          <a:bodyPr/>
          <a:lstStyle/>
          <a:p>
            <a:endParaRPr lang="en-GB"/>
          </a:p>
        </p:txBody>
      </p:sp>
      <p:sp>
        <p:nvSpPr>
          <p:cNvPr id="258" name="Google Shape;258;p20"/>
          <p:cNvSpPr/>
          <p:nvPr/>
        </p:nvSpPr>
        <p:spPr>
          <a:xfrm rot="965649">
            <a:off x="4092299" y="-1220879"/>
            <a:ext cx="4359309" cy="3265519"/>
          </a:xfrm>
          <a:custGeom>
            <a:avLst/>
            <a:gdLst/>
            <a:ahLst/>
            <a:cxnLst/>
            <a:rect l="l" t="t" r="r" b="b"/>
            <a:pathLst>
              <a:path w="5493058" h="4114800" extrusionOk="0">
                <a:moveTo>
                  <a:pt x="0" y="0"/>
                </a:moveTo>
                <a:lnTo>
                  <a:pt x="5493058" y="0"/>
                </a:lnTo>
                <a:lnTo>
                  <a:pt x="5493058" y="4114800"/>
                </a:lnTo>
                <a:lnTo>
                  <a:pt x="0" y="4114800"/>
                </a:lnTo>
                <a:lnTo>
                  <a:pt x="0" y="0"/>
                </a:lnTo>
                <a:close/>
              </a:path>
            </a:pathLst>
          </a:custGeom>
          <a:blipFill rotWithShape="1">
            <a:blip r:embed="rId3">
              <a:alphaModFix/>
            </a:blip>
            <a:stretch>
              <a:fillRect/>
            </a:stretch>
          </a:blipFill>
          <a:ln>
            <a:noFill/>
          </a:ln>
        </p:spPr>
        <p:txBody>
          <a:bodyPr/>
          <a:lstStyle/>
          <a:p>
            <a:endParaRPr lang="en-GB"/>
          </a:p>
        </p:txBody>
      </p:sp>
      <p:pic>
        <p:nvPicPr>
          <p:cNvPr id="3" name="Picture 2" descr="A diagram of a company&#10;&#10;AI-generated content may be incorrect.">
            <a:extLst>
              <a:ext uri="{FF2B5EF4-FFF2-40B4-BE49-F238E27FC236}">
                <a16:creationId xmlns:a16="http://schemas.microsoft.com/office/drawing/2014/main" id="{11E74FD3-CDE0-52D7-6FC7-A4707417117F}"/>
              </a:ext>
            </a:extLst>
          </p:cNvPr>
          <p:cNvPicPr>
            <a:picLocks noChangeAspect="1"/>
          </p:cNvPicPr>
          <p:nvPr/>
        </p:nvPicPr>
        <p:blipFill>
          <a:blip r:embed="rId4"/>
          <a:stretch>
            <a:fillRect/>
          </a:stretch>
        </p:blipFill>
        <p:spPr>
          <a:xfrm>
            <a:off x="854520" y="3322434"/>
            <a:ext cx="7286678" cy="4379682"/>
          </a:xfrm>
          <a:prstGeom prst="rect">
            <a:avLst/>
          </a:prstGeom>
        </p:spPr>
      </p:pic>
      <p:sp>
        <p:nvSpPr>
          <p:cNvPr id="4" name="TextBox 3">
            <a:extLst>
              <a:ext uri="{FF2B5EF4-FFF2-40B4-BE49-F238E27FC236}">
                <a16:creationId xmlns:a16="http://schemas.microsoft.com/office/drawing/2014/main" id="{124DE051-45BF-BA2C-C80D-4DA8BC5BFB89}"/>
              </a:ext>
            </a:extLst>
          </p:cNvPr>
          <p:cNvSpPr txBox="1"/>
          <p:nvPr/>
        </p:nvSpPr>
        <p:spPr>
          <a:xfrm>
            <a:off x="1023718" y="7816529"/>
            <a:ext cx="5214551" cy="461665"/>
          </a:xfrm>
          <a:prstGeom prst="rect">
            <a:avLst/>
          </a:prstGeom>
          <a:noFill/>
        </p:spPr>
        <p:txBody>
          <a:bodyPr wrap="square" rtlCol="0">
            <a:spAutoFit/>
          </a:bodyPr>
          <a:lstStyle/>
          <a:p>
            <a:r>
              <a:rPr lang="en-US" sz="2400" dirty="0">
                <a:solidFill>
                  <a:schemeClr val="tx1"/>
                </a:solidFill>
              </a:rPr>
              <a:t>Source: Ormston, 2025</a:t>
            </a:r>
            <a:endParaRPr lang="en-GB" sz="2400" dirty="0">
              <a:solidFill>
                <a:schemeClr val="tx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841038"/>
        </a:solidFill>
        <a:effectLst/>
      </p:bgPr>
    </p:bg>
    <p:spTree>
      <p:nvGrpSpPr>
        <p:cNvPr id="1" name="Shape 145">
          <a:extLst>
            <a:ext uri="{FF2B5EF4-FFF2-40B4-BE49-F238E27FC236}">
              <a16:creationId xmlns:a16="http://schemas.microsoft.com/office/drawing/2014/main" id="{0EA50681-7988-469F-270A-3FDFC5470C3D}"/>
            </a:ext>
          </a:extLst>
        </p:cNvPr>
        <p:cNvGrpSpPr/>
        <p:nvPr/>
      </p:nvGrpSpPr>
      <p:grpSpPr>
        <a:xfrm>
          <a:off x="0" y="0"/>
          <a:ext cx="0" cy="0"/>
          <a:chOff x="0" y="0"/>
          <a:chExt cx="0" cy="0"/>
        </a:xfrm>
      </p:grpSpPr>
      <p:sp>
        <p:nvSpPr>
          <p:cNvPr id="146" name="Google Shape;146;p14">
            <a:extLst>
              <a:ext uri="{FF2B5EF4-FFF2-40B4-BE49-F238E27FC236}">
                <a16:creationId xmlns:a16="http://schemas.microsoft.com/office/drawing/2014/main" id="{BE61330A-9814-CA92-D079-637CF9E7FD59}"/>
              </a:ext>
            </a:extLst>
          </p:cNvPr>
          <p:cNvSpPr/>
          <p:nvPr/>
        </p:nvSpPr>
        <p:spPr>
          <a:xfrm rot="5400000">
            <a:off x="2522766" y="4189378"/>
            <a:ext cx="3635585" cy="2723384"/>
          </a:xfrm>
          <a:custGeom>
            <a:avLst/>
            <a:gdLst/>
            <a:ahLst/>
            <a:cxnLst/>
            <a:rect l="l" t="t" r="r" b="b"/>
            <a:pathLst>
              <a:path w="3635585" h="2723384" extrusionOk="0">
                <a:moveTo>
                  <a:pt x="0" y="0"/>
                </a:moveTo>
                <a:lnTo>
                  <a:pt x="3635585" y="0"/>
                </a:lnTo>
                <a:lnTo>
                  <a:pt x="3635585" y="2723384"/>
                </a:lnTo>
                <a:lnTo>
                  <a:pt x="0" y="2723384"/>
                </a:lnTo>
                <a:lnTo>
                  <a:pt x="0" y="0"/>
                </a:lnTo>
                <a:close/>
              </a:path>
            </a:pathLst>
          </a:custGeom>
          <a:blipFill rotWithShape="1">
            <a:blip r:embed="rId3">
              <a:alphaModFix/>
            </a:blip>
            <a:stretch>
              <a:fillRect/>
            </a:stretch>
          </a:blipFill>
          <a:ln>
            <a:noFill/>
          </a:ln>
        </p:spPr>
        <p:txBody>
          <a:bodyPr/>
          <a:lstStyle/>
          <a:p>
            <a:endParaRPr lang="en-GB"/>
          </a:p>
        </p:txBody>
      </p:sp>
      <p:sp>
        <p:nvSpPr>
          <p:cNvPr id="147" name="Google Shape;147;p14">
            <a:extLst>
              <a:ext uri="{FF2B5EF4-FFF2-40B4-BE49-F238E27FC236}">
                <a16:creationId xmlns:a16="http://schemas.microsoft.com/office/drawing/2014/main" id="{A004D9B1-EB22-75D9-C75C-6A94F3955E5C}"/>
              </a:ext>
            </a:extLst>
          </p:cNvPr>
          <p:cNvSpPr txBox="1"/>
          <p:nvPr/>
        </p:nvSpPr>
        <p:spPr>
          <a:xfrm>
            <a:off x="499432" y="714029"/>
            <a:ext cx="16651745" cy="738664"/>
          </a:xfrm>
          <a:prstGeom prst="rect">
            <a:avLst/>
          </a:prstGeom>
          <a:noFill/>
          <a:ln>
            <a:noFill/>
          </a:ln>
        </p:spPr>
        <p:txBody>
          <a:bodyPr spcFirstLastPara="1" wrap="square" lIns="0" tIns="0" rIns="0" bIns="0" anchor="t" anchorCtr="0">
            <a:spAutoFit/>
          </a:bodyPr>
          <a:lstStyle/>
          <a:p>
            <a:pPr marL="0" marR="0" lvl="0" indent="0" algn="l" rtl="0">
              <a:lnSpc>
                <a:spcPct val="95999"/>
              </a:lnSpc>
              <a:spcBef>
                <a:spcPts val="0"/>
              </a:spcBef>
              <a:spcAft>
                <a:spcPts val="0"/>
              </a:spcAft>
              <a:buNone/>
            </a:pPr>
            <a:r>
              <a:rPr lang="en-US" sz="5000" b="0" i="0" u="none" strike="noStrike" cap="none" dirty="0">
                <a:solidFill>
                  <a:srgbClr val="FFF7E6"/>
                </a:solidFill>
                <a:latin typeface="Gilda Display"/>
                <a:ea typeface="Gilda Display"/>
                <a:cs typeface="Gilda Display"/>
                <a:sym typeface="Gilda Display"/>
              </a:rPr>
              <a:t>THEME IMPACT ANALYSIS - POLITICAL &amp; LEGAL</a:t>
            </a:r>
            <a:endParaRPr sz="5000" dirty="0"/>
          </a:p>
        </p:txBody>
      </p:sp>
      <p:grpSp>
        <p:nvGrpSpPr>
          <p:cNvPr id="149" name="Google Shape;149;p14">
            <a:extLst>
              <a:ext uri="{FF2B5EF4-FFF2-40B4-BE49-F238E27FC236}">
                <a16:creationId xmlns:a16="http://schemas.microsoft.com/office/drawing/2014/main" id="{74853EDD-A1E4-67B8-2F6C-C7056FFBFB91}"/>
              </a:ext>
            </a:extLst>
          </p:cNvPr>
          <p:cNvGrpSpPr/>
          <p:nvPr/>
        </p:nvGrpSpPr>
        <p:grpSpPr>
          <a:xfrm>
            <a:off x="10485967" y="1452693"/>
            <a:ext cx="7302600" cy="7622098"/>
            <a:chOff x="0" y="-38100"/>
            <a:chExt cx="2099739" cy="2007466"/>
          </a:xfrm>
        </p:grpSpPr>
        <p:sp>
          <p:nvSpPr>
            <p:cNvPr id="150" name="Google Shape;150;p14">
              <a:extLst>
                <a:ext uri="{FF2B5EF4-FFF2-40B4-BE49-F238E27FC236}">
                  <a16:creationId xmlns:a16="http://schemas.microsoft.com/office/drawing/2014/main" id="{56C34A04-5DA1-0D7D-97CD-330E2424869F}"/>
                </a:ext>
              </a:extLst>
            </p:cNvPr>
            <p:cNvSpPr/>
            <p:nvPr/>
          </p:nvSpPr>
          <p:spPr>
            <a:xfrm>
              <a:off x="0" y="0"/>
              <a:ext cx="2099739" cy="1969366"/>
            </a:xfrm>
            <a:custGeom>
              <a:avLst/>
              <a:gdLst/>
              <a:ahLst/>
              <a:cxnLst/>
              <a:rect l="l" t="t" r="r" b="b"/>
              <a:pathLst>
                <a:path w="2099739" h="1969366" extrusionOk="0">
                  <a:moveTo>
                    <a:pt x="50496" y="0"/>
                  </a:moveTo>
                  <a:lnTo>
                    <a:pt x="2049242" y="0"/>
                  </a:lnTo>
                  <a:cubicBezTo>
                    <a:pt x="2077131" y="0"/>
                    <a:pt x="2099739" y="22608"/>
                    <a:pt x="2099739" y="50496"/>
                  </a:cubicBezTo>
                  <a:lnTo>
                    <a:pt x="2099739" y="1918870"/>
                  </a:lnTo>
                  <a:cubicBezTo>
                    <a:pt x="2099739" y="1946758"/>
                    <a:pt x="2077131" y="1969366"/>
                    <a:pt x="2049242" y="1969366"/>
                  </a:cubicBezTo>
                  <a:lnTo>
                    <a:pt x="50496" y="1969366"/>
                  </a:lnTo>
                  <a:cubicBezTo>
                    <a:pt x="22608" y="1969366"/>
                    <a:pt x="0" y="1946758"/>
                    <a:pt x="0" y="1918870"/>
                  </a:cubicBezTo>
                  <a:lnTo>
                    <a:pt x="0" y="50496"/>
                  </a:lnTo>
                  <a:cubicBezTo>
                    <a:pt x="0" y="22608"/>
                    <a:pt x="22608" y="0"/>
                    <a:pt x="50496" y="0"/>
                  </a:cubicBezTo>
                  <a:close/>
                </a:path>
              </a:pathLst>
            </a:custGeom>
            <a:solidFill>
              <a:srgbClr val="B623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4">
              <a:extLst>
                <a:ext uri="{FF2B5EF4-FFF2-40B4-BE49-F238E27FC236}">
                  <a16:creationId xmlns:a16="http://schemas.microsoft.com/office/drawing/2014/main" id="{D62E681B-CCAC-EDFB-BC02-E317D852ADBB}"/>
                </a:ext>
              </a:extLst>
            </p:cNvPr>
            <p:cNvSpPr txBox="1"/>
            <p:nvPr/>
          </p:nvSpPr>
          <p:spPr>
            <a:xfrm>
              <a:off x="0" y="-38100"/>
              <a:ext cx="2099739" cy="2007466"/>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8" name="Google Shape;148;p14">
            <a:extLst>
              <a:ext uri="{FF2B5EF4-FFF2-40B4-BE49-F238E27FC236}">
                <a16:creationId xmlns:a16="http://schemas.microsoft.com/office/drawing/2014/main" id="{BA24382D-F9E6-649A-D4E3-42DF0D3FFB28}"/>
              </a:ext>
            </a:extLst>
          </p:cNvPr>
          <p:cNvSpPr txBox="1"/>
          <p:nvPr/>
        </p:nvSpPr>
        <p:spPr>
          <a:xfrm>
            <a:off x="10618381" y="3123677"/>
            <a:ext cx="7302600" cy="4431983"/>
          </a:xfrm>
          <a:prstGeom prst="rect">
            <a:avLst/>
          </a:prstGeom>
          <a:noFill/>
          <a:ln>
            <a:noFill/>
          </a:ln>
        </p:spPr>
        <p:txBody>
          <a:bodyPr spcFirstLastPara="1" wrap="square" lIns="0" tIns="0" rIns="0" bIns="0" anchor="t" anchorCtr="0">
            <a:spAutoFit/>
          </a:bodyPr>
          <a:lstStyle/>
          <a:p>
            <a:pPr marL="342900" marR="0" lvl="0" indent="-342900" algn="l" rtl="0">
              <a:lnSpc>
                <a:spcPct val="200000"/>
              </a:lnSpc>
              <a:spcBef>
                <a:spcPts val="0"/>
              </a:spcBef>
              <a:spcAft>
                <a:spcPts val="0"/>
              </a:spcAft>
              <a:buFont typeface="Arial" panose="020B0604020202020204" pitchFamily="34" charset="0"/>
              <a:buChar char="•"/>
            </a:pPr>
            <a:r>
              <a:rPr lang="en-US" sz="2400" b="0" i="0" u="none" strike="noStrike" cap="none" dirty="0">
                <a:solidFill>
                  <a:srgbClr val="FFF7E6"/>
                </a:solidFill>
                <a:latin typeface="Inter Light"/>
                <a:ea typeface="Inter Light"/>
                <a:cs typeface="Inter Light"/>
                <a:sym typeface="Inter Light"/>
              </a:rPr>
              <a:t>Regulatory uncertainty in AI distribution of responsibility</a:t>
            </a:r>
          </a:p>
          <a:p>
            <a:pPr marL="342900" marR="0" lvl="0" indent="-342900" algn="l" rtl="0">
              <a:lnSpc>
                <a:spcPct val="200000"/>
              </a:lnSpc>
              <a:spcBef>
                <a:spcPts val="0"/>
              </a:spcBef>
              <a:spcAft>
                <a:spcPts val="0"/>
              </a:spcAft>
              <a:buFont typeface="Arial" panose="020B0604020202020204" pitchFamily="34" charset="0"/>
              <a:buChar char="•"/>
            </a:pPr>
            <a:r>
              <a:rPr lang="en-US" sz="2400" b="0" i="0" u="none" strike="noStrike" cap="none" dirty="0">
                <a:solidFill>
                  <a:srgbClr val="FFF7E6"/>
                </a:solidFill>
                <a:latin typeface="Inter Light"/>
                <a:ea typeface="Inter Light"/>
                <a:cs typeface="Inter Light"/>
                <a:sym typeface="Inter Light"/>
              </a:rPr>
              <a:t>Compliance pressures are increasing for hospitality operators</a:t>
            </a:r>
          </a:p>
          <a:p>
            <a:pPr marL="342900" marR="0" lvl="0" indent="-342900" algn="l" rtl="0">
              <a:lnSpc>
                <a:spcPct val="200000"/>
              </a:lnSpc>
              <a:spcBef>
                <a:spcPts val="0"/>
              </a:spcBef>
              <a:spcAft>
                <a:spcPts val="0"/>
              </a:spcAft>
              <a:buFont typeface="Arial" panose="020B0604020202020204" pitchFamily="34" charset="0"/>
              <a:buChar char="•"/>
            </a:pPr>
            <a:r>
              <a:rPr lang="en-US" sz="2400" b="0" i="0" u="none" strike="noStrike" cap="none" dirty="0">
                <a:solidFill>
                  <a:srgbClr val="FFF7E6"/>
                </a:solidFill>
                <a:latin typeface="Inter Light"/>
                <a:ea typeface="Inter Light"/>
                <a:cs typeface="Inter Light"/>
                <a:sym typeface="Inter Light"/>
              </a:rPr>
              <a:t>Cross-border regulatory divergence requires international coordination</a:t>
            </a:r>
            <a:endParaRPr sz="1200" dirty="0"/>
          </a:p>
        </p:txBody>
      </p:sp>
      <p:pic>
        <p:nvPicPr>
          <p:cNvPr id="3" name="Picture 2" descr="A hand holding a tray&#10;&#10;AI-generated content may be incorrect.">
            <a:extLst>
              <a:ext uri="{FF2B5EF4-FFF2-40B4-BE49-F238E27FC236}">
                <a16:creationId xmlns:a16="http://schemas.microsoft.com/office/drawing/2014/main" id="{F77FC2A4-647C-2576-C7BB-F22FA656DE53}"/>
              </a:ext>
            </a:extLst>
          </p:cNvPr>
          <p:cNvPicPr>
            <a:picLocks noChangeAspect="1"/>
          </p:cNvPicPr>
          <p:nvPr/>
        </p:nvPicPr>
        <p:blipFill>
          <a:blip r:embed="rId4"/>
          <a:stretch>
            <a:fillRect/>
          </a:stretch>
        </p:blipFill>
        <p:spPr>
          <a:xfrm>
            <a:off x="861318" y="2172585"/>
            <a:ext cx="8702812" cy="5592836"/>
          </a:xfrm>
          <a:prstGeom prst="rect">
            <a:avLst/>
          </a:prstGeom>
        </p:spPr>
      </p:pic>
      <p:sp>
        <p:nvSpPr>
          <p:cNvPr id="4" name="TextBox 3">
            <a:extLst>
              <a:ext uri="{FF2B5EF4-FFF2-40B4-BE49-F238E27FC236}">
                <a16:creationId xmlns:a16="http://schemas.microsoft.com/office/drawing/2014/main" id="{F142AB73-C406-8E6B-446F-A7358705278A}"/>
              </a:ext>
            </a:extLst>
          </p:cNvPr>
          <p:cNvSpPr txBox="1"/>
          <p:nvPr/>
        </p:nvSpPr>
        <p:spPr>
          <a:xfrm>
            <a:off x="1186249" y="7947461"/>
            <a:ext cx="5214551" cy="461665"/>
          </a:xfrm>
          <a:prstGeom prst="rect">
            <a:avLst/>
          </a:prstGeom>
          <a:noFill/>
        </p:spPr>
        <p:txBody>
          <a:bodyPr wrap="square" rtlCol="0">
            <a:spAutoFit/>
          </a:bodyPr>
          <a:lstStyle/>
          <a:p>
            <a:r>
              <a:rPr lang="en-US" sz="2400" dirty="0">
                <a:solidFill>
                  <a:schemeClr val="tx2"/>
                </a:solidFill>
              </a:rPr>
              <a:t>Source: Mercier, 2025</a:t>
            </a:r>
            <a:endParaRPr lang="en-GB" sz="2400" dirty="0">
              <a:solidFill>
                <a:schemeClr val="tx2"/>
              </a:solidFill>
            </a:endParaRPr>
          </a:p>
        </p:txBody>
      </p:sp>
    </p:spTree>
    <p:extLst>
      <p:ext uri="{BB962C8B-B14F-4D97-AF65-F5344CB8AC3E}">
        <p14:creationId xmlns:p14="http://schemas.microsoft.com/office/powerpoint/2010/main" val="284512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841038"/>
        </a:solidFill>
        <a:effectLst/>
      </p:bgPr>
    </p:bg>
    <p:spTree>
      <p:nvGrpSpPr>
        <p:cNvPr id="1" name="Shape 196">
          <a:extLst>
            <a:ext uri="{FF2B5EF4-FFF2-40B4-BE49-F238E27FC236}">
              <a16:creationId xmlns:a16="http://schemas.microsoft.com/office/drawing/2014/main" id="{922376C9-2B50-B851-43F4-580DDA569C3B}"/>
            </a:ext>
          </a:extLst>
        </p:cNvPr>
        <p:cNvGrpSpPr/>
        <p:nvPr/>
      </p:nvGrpSpPr>
      <p:grpSpPr>
        <a:xfrm>
          <a:off x="0" y="0"/>
          <a:ext cx="0" cy="0"/>
          <a:chOff x="0" y="0"/>
          <a:chExt cx="0" cy="0"/>
        </a:xfrm>
      </p:grpSpPr>
      <p:sp>
        <p:nvSpPr>
          <p:cNvPr id="197" name="Google Shape;197;p17">
            <a:extLst>
              <a:ext uri="{FF2B5EF4-FFF2-40B4-BE49-F238E27FC236}">
                <a16:creationId xmlns:a16="http://schemas.microsoft.com/office/drawing/2014/main" id="{69BAA34D-D4AE-B092-CCD6-9501B9A50D2F}"/>
              </a:ext>
            </a:extLst>
          </p:cNvPr>
          <p:cNvSpPr/>
          <p:nvPr/>
        </p:nvSpPr>
        <p:spPr>
          <a:xfrm rot="969370">
            <a:off x="-2746529" y="3086100"/>
            <a:ext cx="5493058" cy="4114800"/>
          </a:xfrm>
          <a:custGeom>
            <a:avLst/>
            <a:gdLst/>
            <a:ahLst/>
            <a:cxnLst/>
            <a:rect l="l" t="t" r="r" b="b"/>
            <a:pathLst>
              <a:path w="5493058" h="4114800" extrusionOk="0">
                <a:moveTo>
                  <a:pt x="0" y="0"/>
                </a:moveTo>
                <a:lnTo>
                  <a:pt x="5493058" y="0"/>
                </a:lnTo>
                <a:lnTo>
                  <a:pt x="5493058" y="4114800"/>
                </a:lnTo>
                <a:lnTo>
                  <a:pt x="0" y="4114800"/>
                </a:lnTo>
                <a:lnTo>
                  <a:pt x="0" y="0"/>
                </a:lnTo>
                <a:close/>
              </a:path>
            </a:pathLst>
          </a:custGeom>
          <a:blipFill rotWithShape="1">
            <a:blip r:embed="rId3">
              <a:alphaModFix/>
            </a:blip>
            <a:stretch>
              <a:fillRect/>
            </a:stretch>
          </a:blipFill>
          <a:ln>
            <a:noFill/>
          </a:ln>
        </p:spPr>
        <p:txBody>
          <a:bodyPr/>
          <a:lstStyle/>
          <a:p>
            <a:endParaRPr lang="en-GB"/>
          </a:p>
        </p:txBody>
      </p:sp>
      <p:sp>
        <p:nvSpPr>
          <p:cNvPr id="198" name="Google Shape;198;p17">
            <a:extLst>
              <a:ext uri="{FF2B5EF4-FFF2-40B4-BE49-F238E27FC236}">
                <a16:creationId xmlns:a16="http://schemas.microsoft.com/office/drawing/2014/main" id="{EB7657AB-2C6C-BB32-2E46-18B4DDFED8B3}"/>
              </a:ext>
            </a:extLst>
          </p:cNvPr>
          <p:cNvSpPr/>
          <p:nvPr/>
        </p:nvSpPr>
        <p:spPr>
          <a:xfrm rot="969370">
            <a:off x="15541471" y="8229600"/>
            <a:ext cx="5493058" cy="4114800"/>
          </a:xfrm>
          <a:custGeom>
            <a:avLst/>
            <a:gdLst/>
            <a:ahLst/>
            <a:cxnLst/>
            <a:rect l="l" t="t" r="r" b="b"/>
            <a:pathLst>
              <a:path w="5493058" h="4114800" extrusionOk="0">
                <a:moveTo>
                  <a:pt x="0" y="0"/>
                </a:moveTo>
                <a:lnTo>
                  <a:pt x="5493058" y="0"/>
                </a:lnTo>
                <a:lnTo>
                  <a:pt x="5493058" y="4114800"/>
                </a:lnTo>
                <a:lnTo>
                  <a:pt x="0" y="4114800"/>
                </a:lnTo>
                <a:lnTo>
                  <a:pt x="0" y="0"/>
                </a:lnTo>
                <a:close/>
              </a:path>
            </a:pathLst>
          </a:custGeom>
          <a:blipFill rotWithShape="1">
            <a:blip r:embed="rId3">
              <a:alphaModFix/>
            </a:blip>
            <a:stretch>
              <a:fillRect/>
            </a:stretch>
          </a:blipFill>
          <a:ln>
            <a:noFill/>
          </a:ln>
        </p:spPr>
        <p:txBody>
          <a:bodyPr/>
          <a:lstStyle/>
          <a:p>
            <a:endParaRPr lang="en-GB"/>
          </a:p>
        </p:txBody>
      </p:sp>
      <p:sp>
        <p:nvSpPr>
          <p:cNvPr id="199" name="Google Shape;199;p17">
            <a:extLst>
              <a:ext uri="{FF2B5EF4-FFF2-40B4-BE49-F238E27FC236}">
                <a16:creationId xmlns:a16="http://schemas.microsoft.com/office/drawing/2014/main" id="{C64D313C-6045-73C1-5B33-E5FBCDFE37D8}"/>
              </a:ext>
            </a:extLst>
          </p:cNvPr>
          <p:cNvSpPr txBox="1"/>
          <p:nvPr/>
        </p:nvSpPr>
        <p:spPr>
          <a:xfrm>
            <a:off x="569631" y="7448655"/>
            <a:ext cx="8574369" cy="1915909"/>
          </a:xfrm>
          <a:prstGeom prst="rect">
            <a:avLst/>
          </a:prstGeom>
          <a:noFill/>
          <a:ln>
            <a:noFill/>
          </a:ln>
        </p:spPr>
        <p:txBody>
          <a:bodyPr spcFirstLastPara="1" wrap="square" lIns="0" tIns="0" rIns="0" bIns="0" anchor="t" anchorCtr="0">
            <a:spAutoFit/>
          </a:bodyPr>
          <a:lstStyle/>
          <a:p>
            <a:pPr marL="0" marR="0" lvl="0" indent="0" algn="l" rtl="0">
              <a:lnSpc>
                <a:spcPct val="82998"/>
              </a:lnSpc>
              <a:spcBef>
                <a:spcPts val="0"/>
              </a:spcBef>
              <a:spcAft>
                <a:spcPts val="0"/>
              </a:spcAft>
              <a:buNone/>
            </a:pPr>
            <a:r>
              <a:rPr lang="en-US" sz="5000" b="0" i="0" u="none" strike="noStrike" cap="none" dirty="0">
                <a:solidFill>
                  <a:srgbClr val="FFF7E6"/>
                </a:solidFill>
                <a:latin typeface="Gilda Display"/>
                <a:ea typeface="Gilda Display"/>
                <a:cs typeface="Gilda Display"/>
                <a:sym typeface="Gilda Display"/>
              </a:rPr>
              <a:t>THEME IMPACT ANALYSIS - ECONOMIC &amp; OPERATIONAL</a:t>
            </a:r>
            <a:endParaRPr sz="5000" dirty="0"/>
          </a:p>
        </p:txBody>
      </p:sp>
      <p:sp>
        <p:nvSpPr>
          <p:cNvPr id="200" name="Google Shape;200;p17">
            <a:extLst>
              <a:ext uri="{FF2B5EF4-FFF2-40B4-BE49-F238E27FC236}">
                <a16:creationId xmlns:a16="http://schemas.microsoft.com/office/drawing/2014/main" id="{F2346D3F-998A-9F03-6824-8ECD90293BAB}"/>
              </a:ext>
            </a:extLst>
          </p:cNvPr>
          <p:cNvSpPr txBox="1"/>
          <p:nvPr/>
        </p:nvSpPr>
        <p:spPr>
          <a:xfrm>
            <a:off x="8838705" y="5923349"/>
            <a:ext cx="8707890" cy="3360920"/>
          </a:xfrm>
          <a:prstGeom prst="rect">
            <a:avLst/>
          </a:prstGeom>
          <a:noFill/>
          <a:ln>
            <a:noFill/>
          </a:ln>
        </p:spPr>
        <p:txBody>
          <a:bodyPr spcFirstLastPara="1" wrap="square" lIns="0" tIns="0" rIns="0" bIns="0" anchor="t" anchorCtr="0">
            <a:spAutoFit/>
          </a:bodyPr>
          <a:lstStyle/>
          <a:p>
            <a:pPr marL="457200" marR="0" lvl="0" indent="-457200" algn="l" rtl="0">
              <a:lnSpc>
                <a:spcPct val="140000"/>
              </a:lnSpc>
              <a:spcBef>
                <a:spcPts val="0"/>
              </a:spcBef>
              <a:spcAft>
                <a:spcPts val="0"/>
              </a:spcAft>
              <a:buFont typeface="Arial" panose="020B0604020202020204" pitchFamily="34" charset="0"/>
              <a:buChar char="•"/>
            </a:pPr>
            <a:r>
              <a:rPr lang="en-US" sz="2600" i="0" u="none" strike="noStrike" cap="none" dirty="0">
                <a:solidFill>
                  <a:srgbClr val="FFF7E6"/>
                </a:solidFill>
                <a:latin typeface="Inter Light"/>
                <a:ea typeface="Inter Light"/>
                <a:cs typeface="Inter Light"/>
                <a:sym typeface="Inter Light"/>
              </a:rPr>
              <a:t>Heavy capital investment and operational transformation costs</a:t>
            </a:r>
          </a:p>
          <a:p>
            <a:pPr marL="457200" marR="0" lvl="0" indent="-457200" algn="l" rtl="0">
              <a:lnSpc>
                <a:spcPct val="140000"/>
              </a:lnSpc>
              <a:spcBef>
                <a:spcPts val="0"/>
              </a:spcBef>
              <a:spcAft>
                <a:spcPts val="0"/>
              </a:spcAft>
              <a:buFont typeface="Arial" panose="020B0604020202020204" pitchFamily="34" charset="0"/>
              <a:buChar char="•"/>
            </a:pPr>
            <a:r>
              <a:rPr lang="en-US" sz="2600" i="0" u="none" strike="noStrike" cap="none" dirty="0">
                <a:solidFill>
                  <a:srgbClr val="FFF7E6"/>
                </a:solidFill>
                <a:latin typeface="Inter Light"/>
                <a:ea typeface="Inter Light"/>
                <a:cs typeface="Inter Light"/>
                <a:sym typeface="Inter Light"/>
              </a:rPr>
              <a:t>Efficiency gains vs. workforce transition challenges</a:t>
            </a:r>
          </a:p>
          <a:p>
            <a:pPr marL="457200" marR="0" lvl="0" indent="-457200" algn="l" rtl="0">
              <a:lnSpc>
                <a:spcPct val="140000"/>
              </a:lnSpc>
              <a:spcBef>
                <a:spcPts val="0"/>
              </a:spcBef>
              <a:spcAft>
                <a:spcPts val="0"/>
              </a:spcAft>
              <a:buFont typeface="Arial" panose="020B0604020202020204" pitchFamily="34" charset="0"/>
              <a:buChar char="•"/>
            </a:pPr>
            <a:r>
              <a:rPr lang="en-US" sz="2600" i="0" u="none" strike="noStrike" cap="none" dirty="0">
                <a:solidFill>
                  <a:srgbClr val="FFF7E6"/>
                </a:solidFill>
                <a:latin typeface="Inter Light"/>
                <a:ea typeface="Inter Light"/>
                <a:cs typeface="Inter Light"/>
                <a:sym typeface="Inter Light"/>
              </a:rPr>
              <a:t>Market segmentation between advanced AI adopters and budget operators</a:t>
            </a:r>
          </a:p>
          <a:p>
            <a:pPr marL="457200" marR="0" lvl="0" indent="-457200" algn="l" rtl="0">
              <a:lnSpc>
                <a:spcPct val="140000"/>
              </a:lnSpc>
              <a:spcBef>
                <a:spcPts val="0"/>
              </a:spcBef>
              <a:spcAft>
                <a:spcPts val="0"/>
              </a:spcAft>
              <a:buFont typeface="Arial" panose="020B0604020202020204" pitchFamily="34" charset="0"/>
              <a:buChar char="•"/>
            </a:pPr>
            <a:r>
              <a:rPr lang="en-US" sz="2600" i="0" u="none" strike="noStrike" cap="none" dirty="0">
                <a:solidFill>
                  <a:srgbClr val="FFF7E6"/>
                </a:solidFill>
                <a:latin typeface="Inter Light"/>
                <a:ea typeface="Inter Light"/>
                <a:cs typeface="Inter Light"/>
                <a:sym typeface="Inter Light"/>
              </a:rPr>
              <a:t>Sustainability must be integrated into AI adoption</a:t>
            </a:r>
            <a:endParaRPr dirty="0">
              <a:latin typeface="Inter Light"/>
              <a:ea typeface="Inter Light"/>
              <a:cs typeface="Inter Light"/>
              <a:sym typeface="Inter Light"/>
            </a:endParaRPr>
          </a:p>
        </p:txBody>
      </p:sp>
      <p:pic>
        <p:nvPicPr>
          <p:cNvPr id="3" name="Picture 2" descr="A person using a touch screen&#10;&#10;AI-generated content may be incorrect.">
            <a:extLst>
              <a:ext uri="{FF2B5EF4-FFF2-40B4-BE49-F238E27FC236}">
                <a16:creationId xmlns:a16="http://schemas.microsoft.com/office/drawing/2014/main" id="{377AF04B-3636-43B1-E534-301738330C3F}"/>
              </a:ext>
            </a:extLst>
          </p:cNvPr>
          <p:cNvPicPr>
            <a:picLocks noChangeAspect="1"/>
          </p:cNvPicPr>
          <p:nvPr/>
        </p:nvPicPr>
        <p:blipFill>
          <a:blip r:embed="rId4"/>
          <a:stretch>
            <a:fillRect/>
          </a:stretch>
        </p:blipFill>
        <p:spPr>
          <a:xfrm>
            <a:off x="1382464" y="922435"/>
            <a:ext cx="15523072" cy="4477467"/>
          </a:xfrm>
          <a:prstGeom prst="rect">
            <a:avLst/>
          </a:prstGeom>
        </p:spPr>
      </p:pic>
      <p:sp>
        <p:nvSpPr>
          <p:cNvPr id="4" name="TextBox 3">
            <a:extLst>
              <a:ext uri="{FF2B5EF4-FFF2-40B4-BE49-F238E27FC236}">
                <a16:creationId xmlns:a16="http://schemas.microsoft.com/office/drawing/2014/main" id="{78BFCC80-4B8C-2939-7E32-EA1FA4666A72}"/>
              </a:ext>
            </a:extLst>
          </p:cNvPr>
          <p:cNvSpPr txBox="1"/>
          <p:nvPr/>
        </p:nvSpPr>
        <p:spPr>
          <a:xfrm>
            <a:off x="2096893" y="5847899"/>
            <a:ext cx="5214551" cy="461665"/>
          </a:xfrm>
          <a:prstGeom prst="rect">
            <a:avLst/>
          </a:prstGeom>
          <a:noFill/>
        </p:spPr>
        <p:txBody>
          <a:bodyPr wrap="square" rtlCol="0">
            <a:spAutoFit/>
          </a:bodyPr>
          <a:lstStyle/>
          <a:p>
            <a:r>
              <a:rPr lang="en-US" sz="2400" dirty="0">
                <a:solidFill>
                  <a:schemeClr val="tx2"/>
                </a:solidFill>
              </a:rPr>
              <a:t>Source: Mercier, 2025</a:t>
            </a:r>
            <a:endParaRPr lang="en-GB" sz="2400" dirty="0">
              <a:solidFill>
                <a:schemeClr val="tx2"/>
              </a:solidFill>
            </a:endParaRPr>
          </a:p>
        </p:txBody>
      </p:sp>
    </p:spTree>
    <p:extLst>
      <p:ext uri="{BB962C8B-B14F-4D97-AF65-F5344CB8AC3E}">
        <p14:creationId xmlns:p14="http://schemas.microsoft.com/office/powerpoint/2010/main" val="3114108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841038"/>
        </a:solidFill>
        <a:effectLst/>
      </p:bgPr>
    </p:bg>
    <p:spTree>
      <p:nvGrpSpPr>
        <p:cNvPr id="1" name="Shape 98">
          <a:extLst>
            <a:ext uri="{FF2B5EF4-FFF2-40B4-BE49-F238E27FC236}">
              <a16:creationId xmlns:a16="http://schemas.microsoft.com/office/drawing/2014/main" id="{95EAEC7E-D09E-DE48-29CF-612831291BC8}"/>
            </a:ext>
          </a:extLst>
        </p:cNvPr>
        <p:cNvGrpSpPr/>
        <p:nvPr/>
      </p:nvGrpSpPr>
      <p:grpSpPr>
        <a:xfrm>
          <a:off x="0" y="0"/>
          <a:ext cx="0" cy="0"/>
          <a:chOff x="0" y="0"/>
          <a:chExt cx="0" cy="0"/>
        </a:xfrm>
      </p:grpSpPr>
      <p:sp>
        <p:nvSpPr>
          <p:cNvPr id="99" name="Google Shape;99;p11">
            <a:extLst>
              <a:ext uri="{FF2B5EF4-FFF2-40B4-BE49-F238E27FC236}">
                <a16:creationId xmlns:a16="http://schemas.microsoft.com/office/drawing/2014/main" id="{44AED2DC-E261-3161-A4F4-C0E446802859}"/>
              </a:ext>
            </a:extLst>
          </p:cNvPr>
          <p:cNvSpPr txBox="1"/>
          <p:nvPr/>
        </p:nvSpPr>
        <p:spPr>
          <a:xfrm>
            <a:off x="1058047" y="516747"/>
            <a:ext cx="16826815" cy="969496"/>
          </a:xfrm>
          <a:prstGeom prst="rect">
            <a:avLst/>
          </a:prstGeom>
          <a:noFill/>
          <a:ln>
            <a:noFill/>
          </a:ln>
        </p:spPr>
        <p:txBody>
          <a:bodyPr spcFirstLastPara="1" wrap="square" lIns="0" tIns="0" rIns="0" bIns="0" anchor="t" anchorCtr="0">
            <a:spAutoFit/>
          </a:bodyPr>
          <a:lstStyle/>
          <a:p>
            <a:pPr marL="0" marR="0" lvl="0" indent="0" algn="l" rtl="0">
              <a:lnSpc>
                <a:spcPct val="126000"/>
              </a:lnSpc>
              <a:spcBef>
                <a:spcPts val="0"/>
              </a:spcBef>
              <a:spcAft>
                <a:spcPts val="0"/>
              </a:spcAft>
              <a:buNone/>
            </a:pPr>
            <a:r>
              <a:rPr lang="en-US" sz="5000" b="1" i="0" u="none" strike="noStrike" cap="none" dirty="0">
                <a:solidFill>
                  <a:srgbClr val="FFF7E6"/>
                </a:solidFill>
                <a:latin typeface="Gilda Display"/>
                <a:ea typeface="Gilda Display"/>
                <a:cs typeface="Gilda Display"/>
                <a:sym typeface="Gilda Display"/>
              </a:rPr>
              <a:t>THEME IMPACT ANALYSIS - SOCIAL &amp; EXPERIENTIAL</a:t>
            </a:r>
            <a:endParaRPr sz="5000" b="1" dirty="0"/>
          </a:p>
        </p:txBody>
      </p:sp>
      <p:sp>
        <p:nvSpPr>
          <p:cNvPr id="100" name="Google Shape;100;p11">
            <a:extLst>
              <a:ext uri="{FF2B5EF4-FFF2-40B4-BE49-F238E27FC236}">
                <a16:creationId xmlns:a16="http://schemas.microsoft.com/office/drawing/2014/main" id="{3A226DB4-8F51-7A7B-3FDB-1C0F686C97DD}"/>
              </a:ext>
            </a:extLst>
          </p:cNvPr>
          <p:cNvSpPr txBox="1"/>
          <p:nvPr/>
        </p:nvSpPr>
        <p:spPr>
          <a:xfrm>
            <a:off x="10515600" y="2063473"/>
            <a:ext cx="6978703" cy="7386638"/>
          </a:xfrm>
          <a:prstGeom prst="rect">
            <a:avLst/>
          </a:prstGeom>
          <a:noFill/>
          <a:ln>
            <a:noFill/>
          </a:ln>
        </p:spPr>
        <p:txBody>
          <a:bodyPr spcFirstLastPara="1" wrap="square" lIns="0" tIns="0" rIns="0" bIns="0" anchor="t" anchorCtr="0">
            <a:spAutoFit/>
          </a:bodyPr>
          <a:lstStyle/>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AI enables unprecedented </a:t>
            </a:r>
            <a:r>
              <a:rPr lang="en-US" sz="3000" i="0" u="none" strike="noStrike" cap="none" dirty="0" err="1">
                <a:solidFill>
                  <a:srgbClr val="FFF7E6"/>
                </a:solidFill>
                <a:latin typeface="Inter Light"/>
                <a:ea typeface="Inter Light"/>
                <a:cs typeface="Inter Light"/>
                <a:sym typeface="Inter Light"/>
              </a:rPr>
              <a:t>personalisation</a:t>
            </a:r>
            <a:endParaRPr lang="en-US" sz="3000" i="0" u="none" strike="noStrike" cap="none" dirty="0">
              <a:solidFill>
                <a:srgbClr val="FFF7E6"/>
              </a:solidFill>
              <a:latin typeface="Inter Light"/>
              <a:ea typeface="Inter Light"/>
              <a:cs typeface="Inter Light"/>
              <a:sym typeface="Inter Light"/>
            </a:endParaRPr>
          </a:p>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Human frontline knowledge crucial for authentic experiences</a:t>
            </a:r>
          </a:p>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Hybrid strategy: AI for routine tasks, humans for emotional interactions</a:t>
            </a:r>
          </a:p>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Risks: deskilling, depersonalization of service</a:t>
            </a:r>
            <a:endParaRPr sz="3000" dirty="0">
              <a:latin typeface="Inter Light"/>
              <a:ea typeface="Inter Light"/>
              <a:cs typeface="Inter Light"/>
              <a:sym typeface="Inter Light"/>
            </a:endParaRPr>
          </a:p>
        </p:txBody>
      </p:sp>
      <p:pic>
        <p:nvPicPr>
          <p:cNvPr id="102" name="Google Shape;102;p11">
            <a:extLst>
              <a:ext uri="{FF2B5EF4-FFF2-40B4-BE49-F238E27FC236}">
                <a16:creationId xmlns:a16="http://schemas.microsoft.com/office/drawing/2014/main" id="{83521B34-CA58-B2E8-6862-9DA01A6E7B6E}"/>
              </a:ext>
            </a:extLst>
          </p:cNvPr>
          <p:cNvPicPr preferRelativeResize="0"/>
          <p:nvPr/>
        </p:nvPicPr>
        <p:blipFill>
          <a:blip r:embed="rId3">
            <a:alphaModFix/>
          </a:blip>
          <a:stretch>
            <a:fillRect/>
          </a:stretch>
        </p:blipFill>
        <p:spPr>
          <a:xfrm>
            <a:off x="7126793" y="6069982"/>
            <a:ext cx="4689325" cy="4003525"/>
          </a:xfrm>
          <a:prstGeom prst="rect">
            <a:avLst/>
          </a:prstGeom>
          <a:noFill/>
          <a:ln>
            <a:noFill/>
          </a:ln>
        </p:spPr>
      </p:pic>
      <p:pic>
        <p:nvPicPr>
          <p:cNvPr id="3" name="Picture 2" descr="A close-up of a test tube&#10;&#10;AI-generated content may be incorrect.">
            <a:extLst>
              <a:ext uri="{FF2B5EF4-FFF2-40B4-BE49-F238E27FC236}">
                <a16:creationId xmlns:a16="http://schemas.microsoft.com/office/drawing/2014/main" id="{AA0530A8-DB29-CD41-4769-97897FD2C054}"/>
              </a:ext>
            </a:extLst>
          </p:cNvPr>
          <p:cNvPicPr>
            <a:picLocks noChangeAspect="1"/>
          </p:cNvPicPr>
          <p:nvPr/>
        </p:nvPicPr>
        <p:blipFill rotWithShape="1">
          <a:blip r:embed="rId4"/>
          <a:srcRect t="1088"/>
          <a:stretch/>
        </p:blipFill>
        <p:spPr>
          <a:xfrm>
            <a:off x="1058047" y="2295525"/>
            <a:ext cx="8694714" cy="6354205"/>
          </a:xfrm>
          <a:prstGeom prst="rect">
            <a:avLst/>
          </a:prstGeom>
        </p:spPr>
      </p:pic>
      <p:sp>
        <p:nvSpPr>
          <p:cNvPr id="4" name="TextBox 3">
            <a:extLst>
              <a:ext uri="{FF2B5EF4-FFF2-40B4-BE49-F238E27FC236}">
                <a16:creationId xmlns:a16="http://schemas.microsoft.com/office/drawing/2014/main" id="{4ED7982D-CA12-6E61-6B6A-D578F4FAA480}"/>
              </a:ext>
            </a:extLst>
          </p:cNvPr>
          <p:cNvSpPr txBox="1"/>
          <p:nvPr/>
        </p:nvSpPr>
        <p:spPr>
          <a:xfrm>
            <a:off x="1297460" y="8899953"/>
            <a:ext cx="5214551" cy="461665"/>
          </a:xfrm>
          <a:prstGeom prst="rect">
            <a:avLst/>
          </a:prstGeom>
          <a:noFill/>
        </p:spPr>
        <p:txBody>
          <a:bodyPr wrap="square" rtlCol="0">
            <a:spAutoFit/>
          </a:bodyPr>
          <a:lstStyle/>
          <a:p>
            <a:r>
              <a:rPr lang="en-US" sz="2400" dirty="0">
                <a:solidFill>
                  <a:schemeClr val="tx2"/>
                </a:solidFill>
              </a:rPr>
              <a:t>Source: Mercier, 2025</a:t>
            </a:r>
            <a:endParaRPr lang="en-GB" sz="2400" dirty="0">
              <a:solidFill>
                <a:schemeClr val="tx2"/>
              </a:solidFill>
            </a:endParaRPr>
          </a:p>
        </p:txBody>
      </p:sp>
    </p:spTree>
    <p:extLst>
      <p:ext uri="{BB962C8B-B14F-4D97-AF65-F5344CB8AC3E}">
        <p14:creationId xmlns:p14="http://schemas.microsoft.com/office/powerpoint/2010/main" val="4123402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ECEBE"/>
        </a:solidFill>
        <a:effectLst/>
      </p:bgPr>
    </p:bg>
    <p:spTree>
      <p:nvGrpSpPr>
        <p:cNvPr id="1" name="Shape 248">
          <a:extLst>
            <a:ext uri="{FF2B5EF4-FFF2-40B4-BE49-F238E27FC236}">
              <a16:creationId xmlns:a16="http://schemas.microsoft.com/office/drawing/2014/main" id="{BDF368E7-B8F6-02ED-4F71-628638098430}"/>
            </a:ext>
          </a:extLst>
        </p:cNvPr>
        <p:cNvGrpSpPr/>
        <p:nvPr/>
      </p:nvGrpSpPr>
      <p:grpSpPr>
        <a:xfrm>
          <a:off x="0" y="0"/>
          <a:ext cx="0" cy="0"/>
          <a:chOff x="0" y="0"/>
          <a:chExt cx="0" cy="0"/>
        </a:xfrm>
      </p:grpSpPr>
      <p:sp>
        <p:nvSpPr>
          <p:cNvPr id="249" name="Google Shape;249;p20">
            <a:extLst>
              <a:ext uri="{FF2B5EF4-FFF2-40B4-BE49-F238E27FC236}">
                <a16:creationId xmlns:a16="http://schemas.microsoft.com/office/drawing/2014/main" id="{D62E41C0-0B34-3765-4BD3-0EACF6D5ECA3}"/>
              </a:ext>
            </a:extLst>
          </p:cNvPr>
          <p:cNvSpPr txBox="1"/>
          <p:nvPr/>
        </p:nvSpPr>
        <p:spPr>
          <a:xfrm>
            <a:off x="761746" y="1324666"/>
            <a:ext cx="17649821" cy="1477328"/>
          </a:xfrm>
          <a:prstGeom prst="rect">
            <a:avLst/>
          </a:prstGeom>
          <a:noFill/>
          <a:ln>
            <a:noFill/>
          </a:ln>
        </p:spPr>
        <p:txBody>
          <a:bodyPr spcFirstLastPara="1" wrap="square" lIns="0" tIns="0" rIns="0" bIns="0" anchor="t" anchorCtr="0">
            <a:spAutoFit/>
          </a:bodyPr>
          <a:lstStyle/>
          <a:p>
            <a:pPr marL="0" marR="0" lvl="0" indent="0" algn="l" rtl="0">
              <a:lnSpc>
                <a:spcPct val="96000"/>
              </a:lnSpc>
              <a:spcBef>
                <a:spcPts val="0"/>
              </a:spcBef>
              <a:spcAft>
                <a:spcPts val="0"/>
              </a:spcAft>
              <a:buNone/>
            </a:pPr>
            <a:r>
              <a:rPr lang="en-US" sz="5000" b="0" i="0" u="none" strike="noStrike" cap="none" dirty="0">
                <a:solidFill>
                  <a:srgbClr val="841038"/>
                </a:solidFill>
                <a:latin typeface="Gilda Display"/>
                <a:ea typeface="Gilda Display"/>
                <a:cs typeface="Gilda Display"/>
                <a:sym typeface="Gilda Display"/>
              </a:rPr>
              <a:t>THEME IMPACT ANALYSIS - TECHNOLOGICAL &amp; ENVIRONMENTAL</a:t>
            </a:r>
            <a:endParaRPr sz="5000" dirty="0"/>
          </a:p>
        </p:txBody>
      </p:sp>
      <p:sp>
        <p:nvSpPr>
          <p:cNvPr id="255" name="Google Shape;255;p20">
            <a:extLst>
              <a:ext uri="{FF2B5EF4-FFF2-40B4-BE49-F238E27FC236}">
                <a16:creationId xmlns:a16="http://schemas.microsoft.com/office/drawing/2014/main" id="{5A57FCDD-254A-9EE0-3EEF-A93F3463F7DB}"/>
              </a:ext>
            </a:extLst>
          </p:cNvPr>
          <p:cNvSpPr txBox="1"/>
          <p:nvPr/>
        </p:nvSpPr>
        <p:spPr>
          <a:xfrm>
            <a:off x="8972921" y="3634850"/>
            <a:ext cx="8676900" cy="5601533"/>
          </a:xfrm>
          <a:prstGeom prst="rect">
            <a:avLst/>
          </a:prstGeom>
          <a:noFill/>
          <a:ln>
            <a:noFill/>
          </a:ln>
        </p:spPr>
        <p:txBody>
          <a:bodyPr spcFirstLastPara="1" wrap="square" lIns="0" tIns="0" rIns="0" bIns="0" anchor="t" anchorCtr="0">
            <a:spAutoFit/>
          </a:bodyPr>
          <a:lstStyle/>
          <a:p>
            <a:pPr marL="457200" marR="0" lvl="0" indent="-457200" algn="l" rtl="0">
              <a:lnSpc>
                <a:spcPct val="200000"/>
              </a:lnSpc>
              <a:spcBef>
                <a:spcPts val="0"/>
              </a:spcBef>
              <a:spcAft>
                <a:spcPts val="0"/>
              </a:spcAft>
              <a:buFont typeface="Arial" panose="020B0604020202020204" pitchFamily="34" charset="0"/>
              <a:buChar char="•"/>
            </a:pPr>
            <a:r>
              <a:rPr lang="en-US" sz="2600" b="0" i="0" u="none" strike="noStrike" cap="none" dirty="0">
                <a:solidFill>
                  <a:srgbClr val="841038"/>
                </a:solidFill>
                <a:latin typeface="Inter"/>
                <a:ea typeface="Inter"/>
                <a:cs typeface="Inter"/>
                <a:sym typeface="Inter"/>
              </a:rPr>
              <a:t>Continuous technological adaptation required</a:t>
            </a:r>
          </a:p>
          <a:p>
            <a:pPr marL="457200" marR="0" lvl="0" indent="-457200" algn="l" rtl="0">
              <a:lnSpc>
                <a:spcPct val="200000"/>
              </a:lnSpc>
              <a:spcBef>
                <a:spcPts val="0"/>
              </a:spcBef>
              <a:spcAft>
                <a:spcPts val="0"/>
              </a:spcAft>
              <a:buFont typeface="Arial" panose="020B0604020202020204" pitchFamily="34" charset="0"/>
              <a:buChar char="•"/>
            </a:pPr>
            <a:r>
              <a:rPr lang="en-US" sz="2600" b="0" i="0" u="none" strike="noStrike" cap="none" dirty="0">
                <a:solidFill>
                  <a:srgbClr val="841038"/>
                </a:solidFill>
                <a:latin typeface="Inter"/>
                <a:ea typeface="Inter"/>
                <a:cs typeface="Inter"/>
                <a:sym typeface="Inter"/>
              </a:rPr>
              <a:t>AI-driven environmental management (energy, waste, supply chain)</a:t>
            </a:r>
          </a:p>
          <a:p>
            <a:pPr marL="457200" marR="0" lvl="0" indent="-457200" algn="l" rtl="0">
              <a:lnSpc>
                <a:spcPct val="200000"/>
              </a:lnSpc>
              <a:spcBef>
                <a:spcPts val="0"/>
              </a:spcBef>
              <a:spcAft>
                <a:spcPts val="0"/>
              </a:spcAft>
              <a:buFont typeface="Arial" panose="020B0604020202020204" pitchFamily="34" charset="0"/>
              <a:buChar char="•"/>
            </a:pPr>
            <a:r>
              <a:rPr lang="en-US" sz="2600" b="0" i="0" u="none" strike="noStrike" cap="none" dirty="0">
                <a:solidFill>
                  <a:srgbClr val="841038"/>
                </a:solidFill>
                <a:latin typeface="Inter"/>
                <a:ea typeface="Inter"/>
                <a:cs typeface="Inter"/>
                <a:sym typeface="Inter"/>
              </a:rPr>
              <a:t>Benefits: reduced environmental impact, operational cost savings</a:t>
            </a:r>
          </a:p>
          <a:p>
            <a:pPr marL="457200" marR="0" lvl="0" indent="-457200" algn="l" rtl="0">
              <a:lnSpc>
                <a:spcPct val="200000"/>
              </a:lnSpc>
              <a:spcBef>
                <a:spcPts val="0"/>
              </a:spcBef>
              <a:spcAft>
                <a:spcPts val="0"/>
              </a:spcAft>
              <a:buFont typeface="Arial" panose="020B0604020202020204" pitchFamily="34" charset="0"/>
              <a:buChar char="•"/>
            </a:pPr>
            <a:r>
              <a:rPr lang="en-US" sz="2600" b="0" i="0" u="none" strike="noStrike" cap="none" dirty="0">
                <a:solidFill>
                  <a:srgbClr val="841038"/>
                </a:solidFill>
                <a:latin typeface="Inter"/>
                <a:ea typeface="Inter"/>
                <a:cs typeface="Inter"/>
                <a:sym typeface="Inter"/>
              </a:rPr>
              <a:t>Challenges: AI system energy consumption and implementation complexity</a:t>
            </a:r>
            <a:endParaRPr dirty="0"/>
          </a:p>
        </p:txBody>
      </p:sp>
      <p:sp>
        <p:nvSpPr>
          <p:cNvPr id="256" name="Google Shape;256;p20">
            <a:extLst>
              <a:ext uri="{FF2B5EF4-FFF2-40B4-BE49-F238E27FC236}">
                <a16:creationId xmlns:a16="http://schemas.microsoft.com/office/drawing/2014/main" id="{E7080E33-B290-EDF9-83A9-DD56FD98BFEF}"/>
              </a:ext>
            </a:extLst>
          </p:cNvPr>
          <p:cNvSpPr/>
          <p:nvPr/>
        </p:nvSpPr>
        <p:spPr>
          <a:xfrm rot="967356">
            <a:off x="14905207" y="8158057"/>
            <a:ext cx="5489229" cy="4111931"/>
          </a:xfrm>
          <a:custGeom>
            <a:avLst/>
            <a:gdLst/>
            <a:ahLst/>
            <a:cxnLst/>
            <a:rect l="l" t="t" r="r" b="b"/>
            <a:pathLst>
              <a:path w="5493058" h="4114800" extrusionOk="0">
                <a:moveTo>
                  <a:pt x="0" y="0"/>
                </a:moveTo>
                <a:lnTo>
                  <a:pt x="5493058" y="0"/>
                </a:lnTo>
                <a:lnTo>
                  <a:pt x="5493058" y="4114800"/>
                </a:lnTo>
                <a:lnTo>
                  <a:pt x="0" y="4114800"/>
                </a:lnTo>
                <a:lnTo>
                  <a:pt x="0" y="0"/>
                </a:lnTo>
                <a:close/>
              </a:path>
            </a:pathLst>
          </a:custGeom>
          <a:blipFill rotWithShape="1">
            <a:blip r:embed="rId3">
              <a:alphaModFix/>
            </a:blip>
            <a:stretch>
              <a:fillRect/>
            </a:stretch>
          </a:blipFill>
          <a:ln>
            <a:noFill/>
          </a:ln>
        </p:spPr>
        <p:txBody>
          <a:bodyPr/>
          <a:lstStyle/>
          <a:p>
            <a:endParaRPr lang="en-GB"/>
          </a:p>
        </p:txBody>
      </p:sp>
      <p:sp>
        <p:nvSpPr>
          <p:cNvPr id="258" name="Google Shape;258;p20">
            <a:extLst>
              <a:ext uri="{FF2B5EF4-FFF2-40B4-BE49-F238E27FC236}">
                <a16:creationId xmlns:a16="http://schemas.microsoft.com/office/drawing/2014/main" id="{1F892DF3-99D7-D566-E1F1-DA35F6CD2600}"/>
              </a:ext>
            </a:extLst>
          </p:cNvPr>
          <p:cNvSpPr/>
          <p:nvPr/>
        </p:nvSpPr>
        <p:spPr>
          <a:xfrm rot="965649">
            <a:off x="4092299" y="-1220879"/>
            <a:ext cx="4359309" cy="3265519"/>
          </a:xfrm>
          <a:custGeom>
            <a:avLst/>
            <a:gdLst/>
            <a:ahLst/>
            <a:cxnLst/>
            <a:rect l="l" t="t" r="r" b="b"/>
            <a:pathLst>
              <a:path w="5493058" h="4114800" extrusionOk="0">
                <a:moveTo>
                  <a:pt x="0" y="0"/>
                </a:moveTo>
                <a:lnTo>
                  <a:pt x="5493058" y="0"/>
                </a:lnTo>
                <a:lnTo>
                  <a:pt x="5493058" y="4114800"/>
                </a:lnTo>
                <a:lnTo>
                  <a:pt x="0" y="4114800"/>
                </a:lnTo>
                <a:lnTo>
                  <a:pt x="0" y="0"/>
                </a:lnTo>
                <a:close/>
              </a:path>
            </a:pathLst>
          </a:custGeom>
          <a:blipFill rotWithShape="1">
            <a:blip r:embed="rId3">
              <a:alphaModFix/>
            </a:blip>
            <a:stretch>
              <a:fillRect/>
            </a:stretch>
          </a:blipFill>
          <a:ln>
            <a:noFill/>
          </a:ln>
        </p:spPr>
        <p:txBody>
          <a:bodyPr/>
          <a:lstStyle/>
          <a:p>
            <a:endParaRPr lang="en-GB"/>
          </a:p>
        </p:txBody>
      </p:sp>
      <p:pic>
        <p:nvPicPr>
          <p:cNvPr id="3" name="Picture 2" descr="A hand touching a finger&#10;&#10;AI-generated content may be incorrect.">
            <a:extLst>
              <a:ext uri="{FF2B5EF4-FFF2-40B4-BE49-F238E27FC236}">
                <a16:creationId xmlns:a16="http://schemas.microsoft.com/office/drawing/2014/main" id="{F82B706E-1D1B-336F-1372-1AB1AF9966DD}"/>
              </a:ext>
            </a:extLst>
          </p:cNvPr>
          <p:cNvPicPr>
            <a:picLocks noChangeAspect="1"/>
          </p:cNvPicPr>
          <p:nvPr/>
        </p:nvPicPr>
        <p:blipFill>
          <a:blip r:embed="rId4"/>
          <a:stretch>
            <a:fillRect/>
          </a:stretch>
        </p:blipFill>
        <p:spPr>
          <a:xfrm>
            <a:off x="638179" y="3372863"/>
            <a:ext cx="7793762" cy="5264509"/>
          </a:xfrm>
          <a:prstGeom prst="rect">
            <a:avLst/>
          </a:prstGeom>
        </p:spPr>
      </p:pic>
      <p:sp>
        <p:nvSpPr>
          <p:cNvPr id="4" name="TextBox 3">
            <a:extLst>
              <a:ext uri="{FF2B5EF4-FFF2-40B4-BE49-F238E27FC236}">
                <a16:creationId xmlns:a16="http://schemas.microsoft.com/office/drawing/2014/main" id="{2E189359-B61B-3D47-1631-B08ECE5CB601}"/>
              </a:ext>
            </a:extLst>
          </p:cNvPr>
          <p:cNvSpPr txBox="1"/>
          <p:nvPr/>
        </p:nvSpPr>
        <p:spPr>
          <a:xfrm>
            <a:off x="1117821" y="8746576"/>
            <a:ext cx="5214551" cy="461665"/>
          </a:xfrm>
          <a:prstGeom prst="rect">
            <a:avLst/>
          </a:prstGeom>
          <a:noFill/>
        </p:spPr>
        <p:txBody>
          <a:bodyPr wrap="square" rtlCol="0">
            <a:spAutoFit/>
          </a:bodyPr>
          <a:lstStyle/>
          <a:p>
            <a:r>
              <a:rPr lang="en-US" sz="2400" dirty="0">
                <a:solidFill>
                  <a:schemeClr val="tx1"/>
                </a:solidFill>
              </a:rPr>
              <a:t>Source: Mercier, 2025</a:t>
            </a:r>
            <a:endParaRPr lang="en-GB" sz="2400" dirty="0">
              <a:solidFill>
                <a:schemeClr val="tx1"/>
              </a:solidFill>
            </a:endParaRPr>
          </a:p>
        </p:txBody>
      </p:sp>
    </p:spTree>
    <p:extLst>
      <p:ext uri="{BB962C8B-B14F-4D97-AF65-F5344CB8AC3E}">
        <p14:creationId xmlns:p14="http://schemas.microsoft.com/office/powerpoint/2010/main" val="3879963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841038"/>
        </a:solidFill>
        <a:effectLst/>
      </p:bgPr>
    </p:bg>
    <p:spTree>
      <p:nvGrpSpPr>
        <p:cNvPr id="1" name="Shape 98">
          <a:extLst>
            <a:ext uri="{FF2B5EF4-FFF2-40B4-BE49-F238E27FC236}">
              <a16:creationId xmlns:a16="http://schemas.microsoft.com/office/drawing/2014/main" id="{46DE208C-29FD-3C73-9B1A-761C9DCA4DFA}"/>
            </a:ext>
          </a:extLst>
        </p:cNvPr>
        <p:cNvGrpSpPr/>
        <p:nvPr/>
      </p:nvGrpSpPr>
      <p:grpSpPr>
        <a:xfrm>
          <a:off x="0" y="0"/>
          <a:ext cx="0" cy="0"/>
          <a:chOff x="0" y="0"/>
          <a:chExt cx="0" cy="0"/>
        </a:xfrm>
      </p:grpSpPr>
      <p:sp>
        <p:nvSpPr>
          <p:cNvPr id="99" name="Google Shape;99;p11">
            <a:extLst>
              <a:ext uri="{FF2B5EF4-FFF2-40B4-BE49-F238E27FC236}">
                <a16:creationId xmlns:a16="http://schemas.microsoft.com/office/drawing/2014/main" id="{4F8E116A-D74E-3145-BF02-EC870BE654CC}"/>
              </a:ext>
            </a:extLst>
          </p:cNvPr>
          <p:cNvSpPr txBox="1"/>
          <p:nvPr/>
        </p:nvSpPr>
        <p:spPr>
          <a:xfrm>
            <a:off x="1058047" y="516747"/>
            <a:ext cx="16826815" cy="969496"/>
          </a:xfrm>
          <a:prstGeom prst="rect">
            <a:avLst/>
          </a:prstGeom>
          <a:noFill/>
          <a:ln>
            <a:noFill/>
          </a:ln>
        </p:spPr>
        <p:txBody>
          <a:bodyPr spcFirstLastPara="1" wrap="square" lIns="0" tIns="0" rIns="0" bIns="0" anchor="t" anchorCtr="0">
            <a:spAutoFit/>
          </a:bodyPr>
          <a:lstStyle/>
          <a:p>
            <a:pPr marL="0" marR="0" lvl="0" indent="0" algn="l" rtl="0">
              <a:lnSpc>
                <a:spcPct val="126000"/>
              </a:lnSpc>
              <a:spcBef>
                <a:spcPts val="0"/>
              </a:spcBef>
              <a:spcAft>
                <a:spcPts val="0"/>
              </a:spcAft>
              <a:buNone/>
            </a:pPr>
            <a:r>
              <a:rPr lang="en-US" sz="5000" b="1" i="0" u="none" strike="noStrike" cap="none" dirty="0">
                <a:solidFill>
                  <a:srgbClr val="FFF7E6"/>
                </a:solidFill>
                <a:latin typeface="Gilda Display"/>
                <a:ea typeface="Gilda Display"/>
                <a:cs typeface="Gilda Display"/>
                <a:sym typeface="Gilda Display"/>
              </a:rPr>
              <a:t>CONCLUSION</a:t>
            </a:r>
            <a:endParaRPr sz="5000" b="1" dirty="0"/>
          </a:p>
        </p:txBody>
      </p:sp>
      <p:sp>
        <p:nvSpPr>
          <p:cNvPr id="100" name="Google Shape;100;p11">
            <a:extLst>
              <a:ext uri="{FF2B5EF4-FFF2-40B4-BE49-F238E27FC236}">
                <a16:creationId xmlns:a16="http://schemas.microsoft.com/office/drawing/2014/main" id="{F28DE5E5-02E9-D382-5B94-74CD7BB0E64C}"/>
              </a:ext>
            </a:extLst>
          </p:cNvPr>
          <p:cNvSpPr txBox="1"/>
          <p:nvPr/>
        </p:nvSpPr>
        <p:spPr>
          <a:xfrm>
            <a:off x="9897762" y="2063473"/>
            <a:ext cx="7596541" cy="7386638"/>
          </a:xfrm>
          <a:prstGeom prst="rect">
            <a:avLst/>
          </a:prstGeom>
          <a:noFill/>
          <a:ln>
            <a:noFill/>
          </a:ln>
        </p:spPr>
        <p:txBody>
          <a:bodyPr spcFirstLastPara="1" wrap="square" lIns="0" tIns="0" rIns="0" bIns="0" anchor="t" anchorCtr="0">
            <a:spAutoFit/>
          </a:bodyPr>
          <a:lstStyle/>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AI-human cooperation requires equitable integration</a:t>
            </a:r>
          </a:p>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Technology should augment, not replace, human abilities</a:t>
            </a:r>
          </a:p>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Success requires regulatory adherence, staff development, guest satisfaction</a:t>
            </a:r>
          </a:p>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Balance complementary forces while preserving human aspects</a:t>
            </a:r>
            <a:endParaRPr sz="3000" dirty="0">
              <a:latin typeface="Inter Light"/>
              <a:ea typeface="Inter Light"/>
              <a:cs typeface="Inter Light"/>
              <a:sym typeface="Inter Light"/>
            </a:endParaRPr>
          </a:p>
        </p:txBody>
      </p:sp>
      <p:pic>
        <p:nvPicPr>
          <p:cNvPr id="102" name="Google Shape;102;p11">
            <a:extLst>
              <a:ext uri="{FF2B5EF4-FFF2-40B4-BE49-F238E27FC236}">
                <a16:creationId xmlns:a16="http://schemas.microsoft.com/office/drawing/2014/main" id="{96DF3126-0054-AE58-E3E5-3D55B525A65C}"/>
              </a:ext>
            </a:extLst>
          </p:cNvPr>
          <p:cNvPicPr preferRelativeResize="0"/>
          <p:nvPr/>
        </p:nvPicPr>
        <p:blipFill>
          <a:blip r:embed="rId3">
            <a:alphaModFix/>
          </a:blip>
          <a:stretch>
            <a:fillRect/>
          </a:stretch>
        </p:blipFill>
        <p:spPr>
          <a:xfrm>
            <a:off x="6799337" y="6069982"/>
            <a:ext cx="3518555" cy="4003525"/>
          </a:xfrm>
          <a:prstGeom prst="rect">
            <a:avLst/>
          </a:prstGeom>
          <a:noFill/>
          <a:ln>
            <a:noFill/>
          </a:ln>
        </p:spPr>
      </p:pic>
      <p:pic>
        <p:nvPicPr>
          <p:cNvPr id="3" name="Picture 2" descr="A person drinking from a wine glass&#10;&#10;AI-generated content may be incorrect.">
            <a:extLst>
              <a:ext uri="{FF2B5EF4-FFF2-40B4-BE49-F238E27FC236}">
                <a16:creationId xmlns:a16="http://schemas.microsoft.com/office/drawing/2014/main" id="{32E033FF-5264-4C8C-C7FF-93BDB5C3A62B}"/>
              </a:ext>
            </a:extLst>
          </p:cNvPr>
          <p:cNvPicPr>
            <a:picLocks noChangeAspect="1"/>
          </p:cNvPicPr>
          <p:nvPr/>
        </p:nvPicPr>
        <p:blipFill rotWithShape="1">
          <a:blip r:embed="rId4"/>
          <a:srcRect t="1126" b="-1"/>
          <a:stretch/>
        </p:blipFill>
        <p:spPr>
          <a:xfrm>
            <a:off x="623375" y="1924050"/>
            <a:ext cx="8520625" cy="6023410"/>
          </a:xfrm>
          <a:prstGeom prst="rect">
            <a:avLst/>
          </a:prstGeom>
        </p:spPr>
      </p:pic>
      <p:sp>
        <p:nvSpPr>
          <p:cNvPr id="4" name="TextBox 3">
            <a:extLst>
              <a:ext uri="{FF2B5EF4-FFF2-40B4-BE49-F238E27FC236}">
                <a16:creationId xmlns:a16="http://schemas.microsoft.com/office/drawing/2014/main" id="{859E9F46-A03C-971E-7EC9-51969093D422}"/>
              </a:ext>
            </a:extLst>
          </p:cNvPr>
          <p:cNvSpPr txBox="1"/>
          <p:nvPr/>
        </p:nvSpPr>
        <p:spPr>
          <a:xfrm>
            <a:off x="1186249" y="7947461"/>
            <a:ext cx="5214551" cy="461665"/>
          </a:xfrm>
          <a:prstGeom prst="rect">
            <a:avLst/>
          </a:prstGeom>
          <a:noFill/>
        </p:spPr>
        <p:txBody>
          <a:bodyPr wrap="square" rtlCol="0">
            <a:spAutoFit/>
          </a:bodyPr>
          <a:lstStyle/>
          <a:p>
            <a:r>
              <a:rPr lang="en-US" sz="2400" dirty="0">
                <a:solidFill>
                  <a:schemeClr val="tx2"/>
                </a:solidFill>
              </a:rPr>
              <a:t>Source: Mercier, 2025</a:t>
            </a:r>
            <a:endParaRPr lang="en-GB" sz="2400" dirty="0">
              <a:solidFill>
                <a:schemeClr val="tx2"/>
              </a:solidFill>
            </a:endParaRPr>
          </a:p>
        </p:txBody>
      </p:sp>
    </p:spTree>
    <p:extLst>
      <p:ext uri="{BB962C8B-B14F-4D97-AF65-F5344CB8AC3E}">
        <p14:creationId xmlns:p14="http://schemas.microsoft.com/office/powerpoint/2010/main" val="3603718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841038"/>
        </a:solidFill>
        <a:effectLst/>
      </p:bgPr>
    </p:bg>
    <p:spTree>
      <p:nvGrpSpPr>
        <p:cNvPr id="1" name="Shape 145">
          <a:extLst>
            <a:ext uri="{FF2B5EF4-FFF2-40B4-BE49-F238E27FC236}">
              <a16:creationId xmlns:a16="http://schemas.microsoft.com/office/drawing/2014/main" id="{CD51F4DE-54A5-B0C9-C20D-F1C6E7532269}"/>
            </a:ext>
          </a:extLst>
        </p:cNvPr>
        <p:cNvGrpSpPr/>
        <p:nvPr/>
      </p:nvGrpSpPr>
      <p:grpSpPr>
        <a:xfrm>
          <a:off x="0" y="0"/>
          <a:ext cx="0" cy="0"/>
          <a:chOff x="0" y="0"/>
          <a:chExt cx="0" cy="0"/>
        </a:xfrm>
      </p:grpSpPr>
      <p:sp>
        <p:nvSpPr>
          <p:cNvPr id="146" name="Google Shape;146;p14">
            <a:extLst>
              <a:ext uri="{FF2B5EF4-FFF2-40B4-BE49-F238E27FC236}">
                <a16:creationId xmlns:a16="http://schemas.microsoft.com/office/drawing/2014/main" id="{0524D7A0-CD34-3CD1-9950-ABD0D9173DAE}"/>
              </a:ext>
            </a:extLst>
          </p:cNvPr>
          <p:cNvSpPr/>
          <p:nvPr/>
        </p:nvSpPr>
        <p:spPr>
          <a:xfrm rot="5400000">
            <a:off x="2522766" y="4189378"/>
            <a:ext cx="3635585" cy="2723384"/>
          </a:xfrm>
          <a:custGeom>
            <a:avLst/>
            <a:gdLst/>
            <a:ahLst/>
            <a:cxnLst/>
            <a:rect l="l" t="t" r="r" b="b"/>
            <a:pathLst>
              <a:path w="3635585" h="2723384" extrusionOk="0">
                <a:moveTo>
                  <a:pt x="0" y="0"/>
                </a:moveTo>
                <a:lnTo>
                  <a:pt x="3635585" y="0"/>
                </a:lnTo>
                <a:lnTo>
                  <a:pt x="3635585" y="2723384"/>
                </a:lnTo>
                <a:lnTo>
                  <a:pt x="0" y="2723384"/>
                </a:lnTo>
                <a:lnTo>
                  <a:pt x="0" y="0"/>
                </a:lnTo>
                <a:close/>
              </a:path>
            </a:pathLst>
          </a:custGeom>
          <a:blipFill rotWithShape="1">
            <a:blip r:embed="rId3">
              <a:alphaModFix/>
            </a:blip>
            <a:stretch>
              <a:fillRect/>
            </a:stretch>
          </a:blipFill>
          <a:ln>
            <a:noFill/>
          </a:ln>
        </p:spPr>
        <p:txBody>
          <a:bodyPr/>
          <a:lstStyle/>
          <a:p>
            <a:endParaRPr lang="en-GB"/>
          </a:p>
        </p:txBody>
      </p:sp>
      <p:sp>
        <p:nvSpPr>
          <p:cNvPr id="147" name="Google Shape;147;p14">
            <a:extLst>
              <a:ext uri="{FF2B5EF4-FFF2-40B4-BE49-F238E27FC236}">
                <a16:creationId xmlns:a16="http://schemas.microsoft.com/office/drawing/2014/main" id="{05D20414-E632-6854-911E-AA42FAF48C25}"/>
              </a:ext>
            </a:extLst>
          </p:cNvPr>
          <p:cNvSpPr txBox="1"/>
          <p:nvPr/>
        </p:nvSpPr>
        <p:spPr>
          <a:xfrm>
            <a:off x="499432" y="714029"/>
            <a:ext cx="16651745" cy="1477328"/>
          </a:xfrm>
          <a:prstGeom prst="rect">
            <a:avLst/>
          </a:prstGeom>
          <a:noFill/>
          <a:ln>
            <a:noFill/>
          </a:ln>
        </p:spPr>
        <p:txBody>
          <a:bodyPr spcFirstLastPara="1" wrap="square" lIns="0" tIns="0" rIns="0" bIns="0" anchor="t" anchorCtr="0">
            <a:spAutoFit/>
          </a:bodyPr>
          <a:lstStyle/>
          <a:p>
            <a:pPr marL="0" marR="0" lvl="0" indent="0" algn="l" rtl="0">
              <a:lnSpc>
                <a:spcPct val="95999"/>
              </a:lnSpc>
              <a:spcBef>
                <a:spcPts val="0"/>
              </a:spcBef>
              <a:spcAft>
                <a:spcPts val="0"/>
              </a:spcAft>
              <a:buNone/>
            </a:pPr>
            <a:r>
              <a:rPr lang="en-US" sz="5000" b="0" i="0" u="none" strike="noStrike" cap="none" dirty="0">
                <a:solidFill>
                  <a:srgbClr val="FFF7E6"/>
                </a:solidFill>
                <a:latin typeface="Gilda Display"/>
                <a:ea typeface="Gilda Display"/>
                <a:cs typeface="Gilda Display"/>
                <a:sym typeface="Gilda Display"/>
              </a:rPr>
              <a:t>RECOMMENDATIONS - STRATEGIC IMPLEMENTATION</a:t>
            </a:r>
            <a:endParaRPr sz="5000" dirty="0"/>
          </a:p>
        </p:txBody>
      </p:sp>
      <p:grpSp>
        <p:nvGrpSpPr>
          <p:cNvPr id="149" name="Google Shape;149;p14">
            <a:extLst>
              <a:ext uri="{FF2B5EF4-FFF2-40B4-BE49-F238E27FC236}">
                <a16:creationId xmlns:a16="http://schemas.microsoft.com/office/drawing/2014/main" id="{F4A8419C-2CE7-321E-5B3C-139D719E3B84}"/>
              </a:ext>
            </a:extLst>
          </p:cNvPr>
          <p:cNvGrpSpPr/>
          <p:nvPr/>
        </p:nvGrpSpPr>
        <p:grpSpPr>
          <a:xfrm>
            <a:off x="10485967" y="1452693"/>
            <a:ext cx="7302600" cy="7622098"/>
            <a:chOff x="0" y="-38100"/>
            <a:chExt cx="2099739" cy="2007466"/>
          </a:xfrm>
        </p:grpSpPr>
        <p:sp>
          <p:nvSpPr>
            <p:cNvPr id="150" name="Google Shape;150;p14">
              <a:extLst>
                <a:ext uri="{FF2B5EF4-FFF2-40B4-BE49-F238E27FC236}">
                  <a16:creationId xmlns:a16="http://schemas.microsoft.com/office/drawing/2014/main" id="{25277A44-9849-FF52-F9B6-70FBBE7A85A4}"/>
                </a:ext>
              </a:extLst>
            </p:cNvPr>
            <p:cNvSpPr/>
            <p:nvPr/>
          </p:nvSpPr>
          <p:spPr>
            <a:xfrm>
              <a:off x="0" y="0"/>
              <a:ext cx="2099739" cy="1969366"/>
            </a:xfrm>
            <a:custGeom>
              <a:avLst/>
              <a:gdLst/>
              <a:ahLst/>
              <a:cxnLst/>
              <a:rect l="l" t="t" r="r" b="b"/>
              <a:pathLst>
                <a:path w="2099739" h="1969366" extrusionOk="0">
                  <a:moveTo>
                    <a:pt x="50496" y="0"/>
                  </a:moveTo>
                  <a:lnTo>
                    <a:pt x="2049242" y="0"/>
                  </a:lnTo>
                  <a:cubicBezTo>
                    <a:pt x="2077131" y="0"/>
                    <a:pt x="2099739" y="22608"/>
                    <a:pt x="2099739" y="50496"/>
                  </a:cubicBezTo>
                  <a:lnTo>
                    <a:pt x="2099739" y="1918870"/>
                  </a:lnTo>
                  <a:cubicBezTo>
                    <a:pt x="2099739" y="1946758"/>
                    <a:pt x="2077131" y="1969366"/>
                    <a:pt x="2049242" y="1969366"/>
                  </a:cubicBezTo>
                  <a:lnTo>
                    <a:pt x="50496" y="1969366"/>
                  </a:lnTo>
                  <a:cubicBezTo>
                    <a:pt x="22608" y="1969366"/>
                    <a:pt x="0" y="1946758"/>
                    <a:pt x="0" y="1918870"/>
                  </a:cubicBezTo>
                  <a:lnTo>
                    <a:pt x="0" y="50496"/>
                  </a:lnTo>
                  <a:cubicBezTo>
                    <a:pt x="0" y="22608"/>
                    <a:pt x="22608" y="0"/>
                    <a:pt x="50496" y="0"/>
                  </a:cubicBezTo>
                  <a:close/>
                </a:path>
              </a:pathLst>
            </a:custGeom>
            <a:solidFill>
              <a:srgbClr val="B623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4">
              <a:extLst>
                <a:ext uri="{FF2B5EF4-FFF2-40B4-BE49-F238E27FC236}">
                  <a16:creationId xmlns:a16="http://schemas.microsoft.com/office/drawing/2014/main" id="{EB1421D9-D863-B50C-A6BA-B5BC70447DCD}"/>
                </a:ext>
              </a:extLst>
            </p:cNvPr>
            <p:cNvSpPr txBox="1"/>
            <p:nvPr/>
          </p:nvSpPr>
          <p:spPr>
            <a:xfrm>
              <a:off x="0" y="-38100"/>
              <a:ext cx="2099739" cy="2007466"/>
            </a:xfrm>
            <a:prstGeom prst="rect">
              <a:avLst/>
            </a:prstGeom>
            <a:noFill/>
            <a:ln>
              <a:noFill/>
            </a:ln>
          </p:spPr>
          <p:txBody>
            <a:bodyPr spcFirstLastPara="1" wrap="square" lIns="50800" tIns="50800" rIns="50800" bIns="50800" anchor="ctr" anchorCtr="0">
              <a:noAutofit/>
            </a:bodyPr>
            <a:lstStyle/>
            <a:p>
              <a:pPr marL="0" marR="0" lvl="0" indent="0" algn="ctr" rtl="0">
                <a:lnSpc>
                  <a:spcPct val="147722"/>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8" name="Google Shape;148;p14">
            <a:extLst>
              <a:ext uri="{FF2B5EF4-FFF2-40B4-BE49-F238E27FC236}">
                <a16:creationId xmlns:a16="http://schemas.microsoft.com/office/drawing/2014/main" id="{C8D4D8A4-1C7C-F354-0F4E-ECED3F37BF05}"/>
              </a:ext>
            </a:extLst>
          </p:cNvPr>
          <p:cNvSpPr txBox="1"/>
          <p:nvPr/>
        </p:nvSpPr>
        <p:spPr>
          <a:xfrm>
            <a:off x="10618381" y="3123677"/>
            <a:ext cx="7302600" cy="4431983"/>
          </a:xfrm>
          <a:prstGeom prst="rect">
            <a:avLst/>
          </a:prstGeom>
          <a:noFill/>
          <a:ln>
            <a:noFill/>
          </a:ln>
        </p:spPr>
        <p:txBody>
          <a:bodyPr spcFirstLastPara="1" wrap="square" lIns="0" tIns="0" rIns="0" bIns="0" anchor="t" anchorCtr="0">
            <a:spAutoFit/>
          </a:bodyPr>
          <a:lstStyle/>
          <a:p>
            <a:pPr marL="342900" marR="0" lvl="0" indent="-342900" algn="l" rtl="0">
              <a:lnSpc>
                <a:spcPct val="200000"/>
              </a:lnSpc>
              <a:spcBef>
                <a:spcPts val="0"/>
              </a:spcBef>
              <a:spcAft>
                <a:spcPts val="0"/>
              </a:spcAft>
              <a:buFont typeface="Arial" panose="020B0604020202020204" pitchFamily="34" charset="0"/>
              <a:buChar char="•"/>
            </a:pPr>
            <a:r>
              <a:rPr lang="en-US" sz="2400" b="0" i="0" u="none" strike="noStrike" cap="none" dirty="0">
                <a:solidFill>
                  <a:srgbClr val="FFF7E6"/>
                </a:solidFill>
                <a:latin typeface="Inter Light"/>
                <a:ea typeface="Inter Light"/>
                <a:cs typeface="Inter Light"/>
                <a:sym typeface="Inter Light"/>
              </a:rPr>
              <a:t>Incremental implementation </a:t>
            </a:r>
            <a:r>
              <a:rPr lang="en-US" sz="2400" b="0" i="0" u="none" strike="noStrike" cap="none" dirty="0" err="1">
                <a:solidFill>
                  <a:srgbClr val="FFF7E6"/>
                </a:solidFill>
                <a:latin typeface="Inter Light"/>
                <a:ea typeface="Inter Light"/>
                <a:cs typeface="Inter Light"/>
                <a:sym typeface="Inter Light"/>
              </a:rPr>
              <a:t>emphasising</a:t>
            </a:r>
            <a:r>
              <a:rPr lang="en-US" sz="2400" b="0" i="0" u="none" strike="noStrike" cap="none" dirty="0">
                <a:solidFill>
                  <a:srgbClr val="FFF7E6"/>
                </a:solidFill>
                <a:latin typeface="Inter Light"/>
                <a:ea typeface="Inter Light"/>
                <a:cs typeface="Inter Light"/>
                <a:sym typeface="Inter Light"/>
              </a:rPr>
              <a:t> augmentation over automation</a:t>
            </a:r>
          </a:p>
          <a:p>
            <a:pPr marL="342900" marR="0" lvl="0" indent="-342900" algn="l" rtl="0">
              <a:lnSpc>
                <a:spcPct val="200000"/>
              </a:lnSpc>
              <a:spcBef>
                <a:spcPts val="0"/>
              </a:spcBef>
              <a:spcAft>
                <a:spcPts val="0"/>
              </a:spcAft>
              <a:buFont typeface="Arial" panose="020B0604020202020204" pitchFamily="34" charset="0"/>
              <a:buChar char="•"/>
            </a:pPr>
            <a:r>
              <a:rPr lang="en-US" sz="2400" b="0" i="0" u="none" strike="noStrike" cap="none" dirty="0">
                <a:solidFill>
                  <a:srgbClr val="FFF7E6"/>
                </a:solidFill>
                <a:latin typeface="Inter Light"/>
                <a:ea typeface="Inter Light"/>
                <a:cs typeface="Inter Light"/>
                <a:sym typeface="Inter Light"/>
              </a:rPr>
              <a:t>Training focused on AI literacy and hybrid skill sets</a:t>
            </a:r>
          </a:p>
          <a:p>
            <a:pPr marL="342900" marR="0" lvl="0" indent="-342900" algn="l" rtl="0">
              <a:lnSpc>
                <a:spcPct val="200000"/>
              </a:lnSpc>
              <a:spcBef>
                <a:spcPts val="0"/>
              </a:spcBef>
              <a:spcAft>
                <a:spcPts val="0"/>
              </a:spcAft>
              <a:buFont typeface="Arial" panose="020B0604020202020204" pitchFamily="34" charset="0"/>
              <a:buChar char="•"/>
            </a:pPr>
            <a:r>
              <a:rPr lang="en-US" sz="2400" b="0" i="0" u="none" strike="noStrike" cap="none" dirty="0">
                <a:solidFill>
                  <a:srgbClr val="FFF7E6"/>
                </a:solidFill>
                <a:latin typeface="Inter Light"/>
                <a:ea typeface="Inter Light"/>
                <a:cs typeface="Inter Light"/>
                <a:sym typeface="Inter Light"/>
              </a:rPr>
              <a:t>Proactive regulatory involvement</a:t>
            </a:r>
          </a:p>
          <a:p>
            <a:pPr marL="342900" marR="0" lvl="0" indent="-342900" algn="l" rtl="0">
              <a:lnSpc>
                <a:spcPct val="200000"/>
              </a:lnSpc>
              <a:spcBef>
                <a:spcPts val="0"/>
              </a:spcBef>
              <a:spcAft>
                <a:spcPts val="0"/>
              </a:spcAft>
              <a:buFont typeface="Arial" panose="020B0604020202020204" pitchFamily="34" charset="0"/>
              <a:buChar char="•"/>
            </a:pPr>
            <a:r>
              <a:rPr lang="en-US" sz="2400" b="0" i="0" u="none" strike="noStrike" cap="none" dirty="0">
                <a:solidFill>
                  <a:srgbClr val="FFF7E6"/>
                </a:solidFill>
                <a:latin typeface="Inter Light"/>
                <a:ea typeface="Inter Light"/>
                <a:cs typeface="Inter Light"/>
                <a:sym typeface="Inter Light"/>
              </a:rPr>
              <a:t>Sustainability-guided AI implementation</a:t>
            </a:r>
            <a:endParaRPr sz="1200" dirty="0"/>
          </a:p>
        </p:txBody>
      </p:sp>
      <p:pic>
        <p:nvPicPr>
          <p:cNvPr id="4" name="Picture 3" descr="A green symbols of a brain and a plant&#10;&#10;AI-generated content may be incorrect.">
            <a:extLst>
              <a:ext uri="{FF2B5EF4-FFF2-40B4-BE49-F238E27FC236}">
                <a16:creationId xmlns:a16="http://schemas.microsoft.com/office/drawing/2014/main" id="{BA3961B6-A82B-63E3-901F-75F1C8FF6E89}"/>
              </a:ext>
            </a:extLst>
          </p:cNvPr>
          <p:cNvPicPr>
            <a:picLocks noChangeAspect="1"/>
          </p:cNvPicPr>
          <p:nvPr/>
        </p:nvPicPr>
        <p:blipFill>
          <a:blip r:embed="rId4"/>
          <a:stretch>
            <a:fillRect/>
          </a:stretch>
        </p:blipFill>
        <p:spPr>
          <a:xfrm>
            <a:off x="596953" y="2675540"/>
            <a:ext cx="9086916" cy="5915068"/>
          </a:xfrm>
          <a:prstGeom prst="rect">
            <a:avLst/>
          </a:prstGeom>
        </p:spPr>
      </p:pic>
      <p:sp>
        <p:nvSpPr>
          <p:cNvPr id="5" name="TextBox 4">
            <a:extLst>
              <a:ext uri="{FF2B5EF4-FFF2-40B4-BE49-F238E27FC236}">
                <a16:creationId xmlns:a16="http://schemas.microsoft.com/office/drawing/2014/main" id="{A5AA9511-4694-38AE-1AC5-06C6B977C081}"/>
              </a:ext>
            </a:extLst>
          </p:cNvPr>
          <p:cNvSpPr txBox="1"/>
          <p:nvPr/>
        </p:nvSpPr>
        <p:spPr>
          <a:xfrm>
            <a:off x="1297460" y="8899953"/>
            <a:ext cx="5214551" cy="461665"/>
          </a:xfrm>
          <a:prstGeom prst="rect">
            <a:avLst/>
          </a:prstGeom>
          <a:noFill/>
        </p:spPr>
        <p:txBody>
          <a:bodyPr wrap="square" rtlCol="0">
            <a:spAutoFit/>
          </a:bodyPr>
          <a:lstStyle/>
          <a:p>
            <a:r>
              <a:rPr lang="en-US" sz="2400" dirty="0">
                <a:solidFill>
                  <a:schemeClr val="tx2"/>
                </a:solidFill>
              </a:rPr>
              <a:t>Source</a:t>
            </a:r>
            <a:r>
              <a:rPr lang="en-US" sz="2400">
                <a:solidFill>
                  <a:schemeClr val="tx2"/>
                </a:solidFill>
              </a:rPr>
              <a:t>: Milićević, 2025</a:t>
            </a:r>
            <a:endParaRPr lang="en-GB" sz="2400" dirty="0">
              <a:solidFill>
                <a:schemeClr val="tx2"/>
              </a:solidFill>
            </a:endParaRPr>
          </a:p>
        </p:txBody>
      </p:sp>
    </p:spTree>
    <p:extLst>
      <p:ext uri="{BB962C8B-B14F-4D97-AF65-F5344CB8AC3E}">
        <p14:creationId xmlns:p14="http://schemas.microsoft.com/office/powerpoint/2010/main" val="13138665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841038"/>
        </a:solidFill>
        <a:effectLst/>
      </p:bgPr>
    </p:bg>
    <p:spTree>
      <p:nvGrpSpPr>
        <p:cNvPr id="1" name="Shape 98">
          <a:extLst>
            <a:ext uri="{FF2B5EF4-FFF2-40B4-BE49-F238E27FC236}">
              <a16:creationId xmlns:a16="http://schemas.microsoft.com/office/drawing/2014/main" id="{8CB922E0-1427-8A3F-0B47-ECF78B5A42EF}"/>
            </a:ext>
          </a:extLst>
        </p:cNvPr>
        <p:cNvGrpSpPr/>
        <p:nvPr/>
      </p:nvGrpSpPr>
      <p:grpSpPr>
        <a:xfrm>
          <a:off x="0" y="0"/>
          <a:ext cx="0" cy="0"/>
          <a:chOff x="0" y="0"/>
          <a:chExt cx="0" cy="0"/>
        </a:xfrm>
      </p:grpSpPr>
      <p:sp>
        <p:nvSpPr>
          <p:cNvPr id="99" name="Google Shape;99;p11">
            <a:extLst>
              <a:ext uri="{FF2B5EF4-FFF2-40B4-BE49-F238E27FC236}">
                <a16:creationId xmlns:a16="http://schemas.microsoft.com/office/drawing/2014/main" id="{ECCC404D-1C9A-973E-A21F-48EF4E14973A}"/>
              </a:ext>
            </a:extLst>
          </p:cNvPr>
          <p:cNvSpPr txBox="1"/>
          <p:nvPr/>
        </p:nvSpPr>
        <p:spPr>
          <a:xfrm>
            <a:off x="1058047" y="516747"/>
            <a:ext cx="16826815" cy="1938992"/>
          </a:xfrm>
          <a:prstGeom prst="rect">
            <a:avLst/>
          </a:prstGeom>
          <a:noFill/>
          <a:ln>
            <a:noFill/>
          </a:ln>
        </p:spPr>
        <p:txBody>
          <a:bodyPr spcFirstLastPara="1" wrap="square" lIns="0" tIns="0" rIns="0" bIns="0" anchor="t" anchorCtr="0">
            <a:spAutoFit/>
          </a:bodyPr>
          <a:lstStyle/>
          <a:p>
            <a:pPr marL="0" marR="0" lvl="0" indent="0" algn="l" rtl="0">
              <a:lnSpc>
                <a:spcPct val="126000"/>
              </a:lnSpc>
              <a:spcBef>
                <a:spcPts val="0"/>
              </a:spcBef>
              <a:spcAft>
                <a:spcPts val="0"/>
              </a:spcAft>
              <a:buNone/>
            </a:pPr>
            <a:r>
              <a:rPr lang="en-US" sz="5000" b="1" i="0" u="none" strike="noStrike" cap="none" dirty="0">
                <a:solidFill>
                  <a:srgbClr val="FFF7E6"/>
                </a:solidFill>
                <a:latin typeface="Gilda Display"/>
                <a:ea typeface="Gilda Display"/>
                <a:cs typeface="Gilda Display"/>
                <a:sym typeface="Gilda Display"/>
              </a:rPr>
              <a:t>RECOMMENDATIONS - EVALUATION &amp; COLLABORATION</a:t>
            </a:r>
            <a:endParaRPr lang="en-GB" sz="5000" b="1" dirty="0"/>
          </a:p>
        </p:txBody>
      </p:sp>
      <p:sp>
        <p:nvSpPr>
          <p:cNvPr id="100" name="Google Shape;100;p11">
            <a:extLst>
              <a:ext uri="{FF2B5EF4-FFF2-40B4-BE49-F238E27FC236}">
                <a16:creationId xmlns:a16="http://schemas.microsoft.com/office/drawing/2014/main" id="{9BF7633D-19A6-99BD-CD23-49A7104BB332}"/>
              </a:ext>
            </a:extLst>
          </p:cNvPr>
          <p:cNvSpPr txBox="1"/>
          <p:nvPr/>
        </p:nvSpPr>
        <p:spPr>
          <a:xfrm>
            <a:off x="9897762" y="2063473"/>
            <a:ext cx="7596541" cy="7386638"/>
          </a:xfrm>
          <a:prstGeom prst="rect">
            <a:avLst/>
          </a:prstGeom>
          <a:noFill/>
          <a:ln>
            <a:noFill/>
          </a:ln>
        </p:spPr>
        <p:txBody>
          <a:bodyPr spcFirstLastPara="1" wrap="square" lIns="0" tIns="0" rIns="0" bIns="0" anchor="t" anchorCtr="0">
            <a:spAutoFit/>
          </a:bodyPr>
          <a:lstStyle/>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Effective evaluation systems for multiple metrics</a:t>
            </a:r>
          </a:p>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Knowledge-sharing systems across industry</a:t>
            </a:r>
          </a:p>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Industry forums for best practice dissemination</a:t>
            </a:r>
          </a:p>
          <a:p>
            <a:pPr marL="342900" marR="0" lvl="0" indent="-342900" algn="l" rtl="0">
              <a:lnSpc>
                <a:spcPct val="200000"/>
              </a:lnSpc>
              <a:spcBef>
                <a:spcPts val="0"/>
              </a:spcBef>
              <a:spcAft>
                <a:spcPts val="0"/>
              </a:spcAft>
              <a:buFont typeface="Arial" panose="020B0604020202020204" pitchFamily="34" charset="0"/>
              <a:buChar char="•"/>
            </a:pPr>
            <a:r>
              <a:rPr lang="en-US" sz="3000" i="0" u="none" strike="noStrike" cap="none" dirty="0">
                <a:solidFill>
                  <a:srgbClr val="FFF7E6"/>
                </a:solidFill>
                <a:latin typeface="Inter Light"/>
                <a:ea typeface="Inter Light"/>
                <a:cs typeface="Inter Light"/>
                <a:sym typeface="Inter Light"/>
              </a:rPr>
              <a:t>Strategic leadership commitment and adaptive management</a:t>
            </a:r>
            <a:endParaRPr sz="3000" dirty="0">
              <a:latin typeface="Inter Light"/>
              <a:ea typeface="Inter Light"/>
              <a:cs typeface="Inter Light"/>
              <a:sym typeface="Inter Light"/>
            </a:endParaRPr>
          </a:p>
        </p:txBody>
      </p:sp>
      <p:pic>
        <p:nvPicPr>
          <p:cNvPr id="102" name="Google Shape;102;p11">
            <a:extLst>
              <a:ext uri="{FF2B5EF4-FFF2-40B4-BE49-F238E27FC236}">
                <a16:creationId xmlns:a16="http://schemas.microsoft.com/office/drawing/2014/main" id="{969EF13F-0869-01BF-69A5-5A0065116158}"/>
              </a:ext>
            </a:extLst>
          </p:cNvPr>
          <p:cNvPicPr preferRelativeResize="0"/>
          <p:nvPr/>
        </p:nvPicPr>
        <p:blipFill>
          <a:blip r:embed="rId3">
            <a:alphaModFix/>
          </a:blip>
          <a:stretch>
            <a:fillRect/>
          </a:stretch>
        </p:blipFill>
        <p:spPr>
          <a:xfrm>
            <a:off x="6799337" y="6069982"/>
            <a:ext cx="3518555" cy="4003525"/>
          </a:xfrm>
          <a:prstGeom prst="rect">
            <a:avLst/>
          </a:prstGeom>
          <a:noFill/>
          <a:ln>
            <a:noFill/>
          </a:ln>
        </p:spPr>
      </p:pic>
      <p:pic>
        <p:nvPicPr>
          <p:cNvPr id="3" name="Picture 2" descr="A tree with a circuit board and a green tree&#10;&#10;AI-generated content may be incorrect.">
            <a:extLst>
              <a:ext uri="{FF2B5EF4-FFF2-40B4-BE49-F238E27FC236}">
                <a16:creationId xmlns:a16="http://schemas.microsoft.com/office/drawing/2014/main" id="{593075DB-E7EA-46C1-A4B4-AC40E917CAA8}"/>
              </a:ext>
            </a:extLst>
          </p:cNvPr>
          <p:cNvPicPr>
            <a:picLocks noChangeAspect="1"/>
          </p:cNvPicPr>
          <p:nvPr/>
        </p:nvPicPr>
        <p:blipFill>
          <a:blip r:embed="rId4"/>
          <a:stretch>
            <a:fillRect/>
          </a:stretch>
        </p:blipFill>
        <p:spPr>
          <a:xfrm>
            <a:off x="518949" y="2699244"/>
            <a:ext cx="9144067" cy="6115095"/>
          </a:xfrm>
          <a:prstGeom prst="rect">
            <a:avLst/>
          </a:prstGeom>
        </p:spPr>
      </p:pic>
      <p:sp>
        <p:nvSpPr>
          <p:cNvPr id="4" name="TextBox 3">
            <a:extLst>
              <a:ext uri="{FF2B5EF4-FFF2-40B4-BE49-F238E27FC236}">
                <a16:creationId xmlns:a16="http://schemas.microsoft.com/office/drawing/2014/main" id="{F9A6E03A-887D-C7A3-55D9-1F1E677862EB}"/>
              </a:ext>
            </a:extLst>
          </p:cNvPr>
          <p:cNvSpPr txBox="1"/>
          <p:nvPr/>
        </p:nvSpPr>
        <p:spPr>
          <a:xfrm>
            <a:off x="1297460" y="8899953"/>
            <a:ext cx="5214551" cy="461665"/>
          </a:xfrm>
          <a:prstGeom prst="rect">
            <a:avLst/>
          </a:prstGeom>
          <a:noFill/>
        </p:spPr>
        <p:txBody>
          <a:bodyPr wrap="square" rtlCol="0">
            <a:spAutoFit/>
          </a:bodyPr>
          <a:lstStyle/>
          <a:p>
            <a:r>
              <a:rPr lang="en-US" sz="2400" dirty="0">
                <a:solidFill>
                  <a:schemeClr val="tx2"/>
                </a:solidFill>
              </a:rPr>
              <a:t>Source</a:t>
            </a:r>
            <a:r>
              <a:rPr lang="en-US" sz="2400">
                <a:solidFill>
                  <a:schemeClr val="tx2"/>
                </a:solidFill>
              </a:rPr>
              <a:t>: Gomez, 2025</a:t>
            </a:r>
            <a:endParaRPr lang="en-GB" sz="2400" dirty="0">
              <a:solidFill>
                <a:schemeClr val="tx2"/>
              </a:solidFill>
            </a:endParaRPr>
          </a:p>
        </p:txBody>
      </p:sp>
    </p:spTree>
    <p:extLst>
      <p:ext uri="{BB962C8B-B14F-4D97-AF65-F5344CB8AC3E}">
        <p14:creationId xmlns:p14="http://schemas.microsoft.com/office/powerpoint/2010/main" val="1765529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ECEBE"/>
        </a:solidFill>
        <a:effectLst/>
      </p:bgPr>
    </p:bg>
    <p:spTree>
      <p:nvGrpSpPr>
        <p:cNvPr id="1" name="Shape 248">
          <a:extLst>
            <a:ext uri="{FF2B5EF4-FFF2-40B4-BE49-F238E27FC236}">
              <a16:creationId xmlns:a16="http://schemas.microsoft.com/office/drawing/2014/main" id="{80D0DA43-B408-A21C-377D-FE6453DD7090}"/>
            </a:ext>
          </a:extLst>
        </p:cNvPr>
        <p:cNvGrpSpPr/>
        <p:nvPr/>
      </p:nvGrpSpPr>
      <p:grpSpPr>
        <a:xfrm>
          <a:off x="0" y="0"/>
          <a:ext cx="0" cy="0"/>
          <a:chOff x="0" y="0"/>
          <a:chExt cx="0" cy="0"/>
        </a:xfrm>
      </p:grpSpPr>
      <p:sp>
        <p:nvSpPr>
          <p:cNvPr id="249" name="Google Shape;249;p20">
            <a:extLst>
              <a:ext uri="{FF2B5EF4-FFF2-40B4-BE49-F238E27FC236}">
                <a16:creationId xmlns:a16="http://schemas.microsoft.com/office/drawing/2014/main" id="{1BA4A318-0A24-E65D-4C9B-EB2E13473A94}"/>
              </a:ext>
            </a:extLst>
          </p:cNvPr>
          <p:cNvSpPr txBox="1"/>
          <p:nvPr/>
        </p:nvSpPr>
        <p:spPr>
          <a:xfrm>
            <a:off x="4337299" y="999946"/>
            <a:ext cx="11063670" cy="738664"/>
          </a:xfrm>
          <a:prstGeom prst="rect">
            <a:avLst/>
          </a:prstGeom>
          <a:noFill/>
          <a:ln>
            <a:noFill/>
          </a:ln>
        </p:spPr>
        <p:txBody>
          <a:bodyPr spcFirstLastPara="1" wrap="square" lIns="0" tIns="0" rIns="0" bIns="0" anchor="t" anchorCtr="0">
            <a:spAutoFit/>
          </a:bodyPr>
          <a:lstStyle/>
          <a:p>
            <a:pPr marL="0" marR="0" lvl="0" indent="0" algn="l" rtl="0">
              <a:lnSpc>
                <a:spcPct val="96000"/>
              </a:lnSpc>
              <a:spcBef>
                <a:spcPts val="0"/>
              </a:spcBef>
              <a:spcAft>
                <a:spcPts val="0"/>
              </a:spcAft>
              <a:buNone/>
            </a:pPr>
            <a:r>
              <a:rPr lang="en-US" sz="5000" b="0" i="0" u="none" strike="noStrike" cap="none" dirty="0">
                <a:solidFill>
                  <a:srgbClr val="841038"/>
                </a:solidFill>
                <a:latin typeface="Gilda Display"/>
                <a:ea typeface="Gilda Display"/>
                <a:cs typeface="Gilda Display"/>
                <a:sym typeface="Gilda Display"/>
              </a:rPr>
              <a:t>FINAL THOUGHTS &amp; QUESTIONS</a:t>
            </a:r>
            <a:endParaRPr sz="5000" dirty="0"/>
          </a:p>
        </p:txBody>
      </p:sp>
      <p:sp>
        <p:nvSpPr>
          <p:cNvPr id="256" name="Google Shape;256;p20">
            <a:extLst>
              <a:ext uri="{FF2B5EF4-FFF2-40B4-BE49-F238E27FC236}">
                <a16:creationId xmlns:a16="http://schemas.microsoft.com/office/drawing/2014/main" id="{431CC0BE-B1A1-6794-77D0-EB60FB4D52B5}"/>
              </a:ext>
            </a:extLst>
          </p:cNvPr>
          <p:cNvSpPr/>
          <p:nvPr/>
        </p:nvSpPr>
        <p:spPr>
          <a:xfrm rot="967356">
            <a:off x="14905207" y="8158057"/>
            <a:ext cx="5489229" cy="4111931"/>
          </a:xfrm>
          <a:custGeom>
            <a:avLst/>
            <a:gdLst/>
            <a:ahLst/>
            <a:cxnLst/>
            <a:rect l="l" t="t" r="r" b="b"/>
            <a:pathLst>
              <a:path w="5493058" h="4114800" extrusionOk="0">
                <a:moveTo>
                  <a:pt x="0" y="0"/>
                </a:moveTo>
                <a:lnTo>
                  <a:pt x="5493058" y="0"/>
                </a:lnTo>
                <a:lnTo>
                  <a:pt x="5493058" y="4114800"/>
                </a:lnTo>
                <a:lnTo>
                  <a:pt x="0" y="4114800"/>
                </a:lnTo>
                <a:lnTo>
                  <a:pt x="0" y="0"/>
                </a:lnTo>
                <a:close/>
              </a:path>
            </a:pathLst>
          </a:custGeom>
          <a:blipFill rotWithShape="1">
            <a:blip r:embed="rId3">
              <a:alphaModFix/>
            </a:blip>
            <a:stretch>
              <a:fillRect/>
            </a:stretch>
          </a:blipFill>
          <a:ln>
            <a:noFill/>
          </a:ln>
        </p:spPr>
        <p:txBody>
          <a:bodyPr/>
          <a:lstStyle/>
          <a:p>
            <a:endParaRPr lang="en-GB"/>
          </a:p>
        </p:txBody>
      </p:sp>
      <p:pic>
        <p:nvPicPr>
          <p:cNvPr id="3" name="Picture 2" descr="A hands holding light bulbs and question marks&#10;&#10;AI-generated content may be incorrect.">
            <a:extLst>
              <a:ext uri="{FF2B5EF4-FFF2-40B4-BE49-F238E27FC236}">
                <a16:creationId xmlns:a16="http://schemas.microsoft.com/office/drawing/2014/main" id="{2AD789D4-44B5-E00F-B9B6-C9993853B504}"/>
              </a:ext>
            </a:extLst>
          </p:cNvPr>
          <p:cNvPicPr>
            <a:picLocks noChangeAspect="1"/>
          </p:cNvPicPr>
          <p:nvPr/>
        </p:nvPicPr>
        <p:blipFill>
          <a:blip r:embed="rId4"/>
          <a:stretch>
            <a:fillRect/>
          </a:stretch>
        </p:blipFill>
        <p:spPr>
          <a:xfrm>
            <a:off x="1881051" y="2095865"/>
            <a:ext cx="14525898" cy="8001724"/>
          </a:xfrm>
          <a:prstGeom prst="rect">
            <a:avLst/>
          </a:prstGeom>
        </p:spPr>
      </p:pic>
      <p:sp>
        <p:nvSpPr>
          <p:cNvPr id="258" name="Google Shape;258;p20">
            <a:extLst>
              <a:ext uri="{FF2B5EF4-FFF2-40B4-BE49-F238E27FC236}">
                <a16:creationId xmlns:a16="http://schemas.microsoft.com/office/drawing/2014/main" id="{4621CDB6-DA5D-A9AD-3DB8-6B4F98792EE4}"/>
              </a:ext>
            </a:extLst>
          </p:cNvPr>
          <p:cNvSpPr/>
          <p:nvPr/>
        </p:nvSpPr>
        <p:spPr>
          <a:xfrm rot="965649">
            <a:off x="13221314" y="1540190"/>
            <a:ext cx="4359309" cy="3265519"/>
          </a:xfrm>
          <a:custGeom>
            <a:avLst/>
            <a:gdLst/>
            <a:ahLst/>
            <a:cxnLst/>
            <a:rect l="l" t="t" r="r" b="b"/>
            <a:pathLst>
              <a:path w="5493058" h="4114800" extrusionOk="0">
                <a:moveTo>
                  <a:pt x="0" y="0"/>
                </a:moveTo>
                <a:lnTo>
                  <a:pt x="5493058" y="0"/>
                </a:lnTo>
                <a:lnTo>
                  <a:pt x="5493058" y="4114800"/>
                </a:lnTo>
                <a:lnTo>
                  <a:pt x="0" y="4114800"/>
                </a:lnTo>
                <a:lnTo>
                  <a:pt x="0" y="0"/>
                </a:lnTo>
                <a:close/>
              </a:path>
            </a:pathLst>
          </a:custGeom>
          <a:blipFill rotWithShape="1">
            <a:blip r:embed="rId3">
              <a:alphaModFix/>
            </a:blip>
            <a:stretch>
              <a:fillRect/>
            </a:stretch>
          </a:blipFill>
          <a:ln>
            <a:noFill/>
          </a:ln>
        </p:spPr>
        <p:txBody>
          <a:bodyPr/>
          <a:lstStyle/>
          <a:p>
            <a:endParaRPr lang="en-GB"/>
          </a:p>
        </p:txBody>
      </p:sp>
    </p:spTree>
    <p:extLst>
      <p:ext uri="{BB962C8B-B14F-4D97-AF65-F5344CB8AC3E}">
        <p14:creationId xmlns:p14="http://schemas.microsoft.com/office/powerpoint/2010/main" val="16148125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DECEBE"/>
        </a:solidFill>
        <a:effectLst/>
      </p:bgPr>
    </p:bg>
    <p:spTree>
      <p:nvGrpSpPr>
        <p:cNvPr id="1" name="Shape 274"/>
        <p:cNvGrpSpPr/>
        <p:nvPr/>
      </p:nvGrpSpPr>
      <p:grpSpPr>
        <a:xfrm>
          <a:off x="0" y="0"/>
          <a:ext cx="0" cy="0"/>
          <a:chOff x="0" y="0"/>
          <a:chExt cx="0" cy="0"/>
        </a:xfrm>
      </p:grpSpPr>
      <p:grpSp>
        <p:nvGrpSpPr>
          <p:cNvPr id="278" name="Google Shape;278;p22"/>
          <p:cNvGrpSpPr/>
          <p:nvPr/>
        </p:nvGrpSpPr>
        <p:grpSpPr>
          <a:xfrm>
            <a:off x="1000897" y="1421669"/>
            <a:ext cx="16572239" cy="8470562"/>
            <a:chOff x="0" y="-28575"/>
            <a:chExt cx="3032225" cy="1977631"/>
          </a:xfrm>
        </p:grpSpPr>
        <p:sp>
          <p:nvSpPr>
            <p:cNvPr id="279" name="Google Shape;279;p22"/>
            <p:cNvSpPr/>
            <p:nvPr/>
          </p:nvSpPr>
          <p:spPr>
            <a:xfrm>
              <a:off x="0" y="0"/>
              <a:ext cx="3032225" cy="1949056"/>
            </a:xfrm>
            <a:custGeom>
              <a:avLst/>
              <a:gdLst/>
              <a:ahLst/>
              <a:cxnLst/>
              <a:rect l="l" t="t" r="r" b="b"/>
              <a:pathLst>
                <a:path w="3032225" h="1949056" extrusionOk="0">
                  <a:moveTo>
                    <a:pt x="13449" y="0"/>
                  </a:moveTo>
                  <a:lnTo>
                    <a:pt x="3018776" y="0"/>
                  </a:lnTo>
                  <a:cubicBezTo>
                    <a:pt x="3022343" y="0"/>
                    <a:pt x="3025764" y="1417"/>
                    <a:pt x="3028286" y="3939"/>
                  </a:cubicBezTo>
                  <a:cubicBezTo>
                    <a:pt x="3030808" y="6461"/>
                    <a:pt x="3032225" y="9882"/>
                    <a:pt x="3032225" y="13449"/>
                  </a:cubicBezTo>
                  <a:lnTo>
                    <a:pt x="3032225" y="1935607"/>
                  </a:lnTo>
                  <a:cubicBezTo>
                    <a:pt x="3032225" y="1939174"/>
                    <a:pt x="3030808" y="1942595"/>
                    <a:pt x="3028286" y="1945117"/>
                  </a:cubicBezTo>
                  <a:cubicBezTo>
                    <a:pt x="3025764" y="1947639"/>
                    <a:pt x="3022343" y="1949056"/>
                    <a:pt x="3018776" y="1949056"/>
                  </a:cubicBezTo>
                  <a:lnTo>
                    <a:pt x="13449" y="1949056"/>
                  </a:lnTo>
                  <a:cubicBezTo>
                    <a:pt x="9882" y="1949056"/>
                    <a:pt x="6461" y="1947639"/>
                    <a:pt x="3939" y="1945117"/>
                  </a:cubicBezTo>
                  <a:cubicBezTo>
                    <a:pt x="1417" y="1942595"/>
                    <a:pt x="0" y="1939174"/>
                    <a:pt x="0" y="1935607"/>
                  </a:cubicBezTo>
                  <a:lnTo>
                    <a:pt x="0" y="13449"/>
                  </a:lnTo>
                  <a:cubicBezTo>
                    <a:pt x="0" y="9882"/>
                    <a:pt x="1417" y="6461"/>
                    <a:pt x="3939" y="3939"/>
                  </a:cubicBezTo>
                  <a:cubicBezTo>
                    <a:pt x="6461" y="1417"/>
                    <a:pt x="9882" y="0"/>
                    <a:pt x="13449" y="0"/>
                  </a:cubicBezTo>
                  <a:close/>
                </a:path>
              </a:pathLst>
            </a:custGeom>
            <a:solidFill>
              <a:srgbClr val="FFF7E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2"/>
            <p:cNvSpPr txBox="1"/>
            <p:nvPr/>
          </p:nvSpPr>
          <p:spPr>
            <a:xfrm>
              <a:off x="0" y="-28575"/>
              <a:ext cx="3032225" cy="1977631"/>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302" name="Google Shape;302;p22"/>
          <p:cNvGrpSpPr/>
          <p:nvPr/>
        </p:nvGrpSpPr>
        <p:grpSpPr>
          <a:xfrm>
            <a:off x="4696916" y="8261080"/>
            <a:ext cx="725897" cy="725897"/>
            <a:chOff x="0" y="0"/>
            <a:chExt cx="812800" cy="812800"/>
          </a:xfrm>
        </p:grpSpPr>
        <p:sp>
          <p:nvSpPr>
            <p:cNvPr id="303" name="Google Shape;303;p22"/>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ECEB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2"/>
            <p:cNvSpPr txBox="1"/>
            <p:nvPr/>
          </p:nvSpPr>
          <p:spPr>
            <a:xfrm>
              <a:off x="76200" y="47625"/>
              <a:ext cx="660400" cy="688975"/>
            </a:xfrm>
            <a:prstGeom prst="rect">
              <a:avLst/>
            </a:prstGeom>
            <a:noFill/>
            <a:ln>
              <a:noFill/>
            </a:ln>
          </p:spPr>
          <p:txBody>
            <a:bodyPr spcFirstLastPara="1" wrap="square" lIns="50800" tIns="50800" rIns="50800" bIns="50800" anchor="ctr" anchorCtr="0">
              <a:noAutofit/>
            </a:bodyPr>
            <a:lstStyle/>
            <a:p>
              <a:pPr marL="0" marR="0" lvl="0" indent="0" algn="ctr" rtl="0">
                <a:lnSpc>
                  <a:spcPct val="136944"/>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28" name="Google Shape;328;p22"/>
          <p:cNvSpPr txBox="1"/>
          <p:nvPr/>
        </p:nvSpPr>
        <p:spPr>
          <a:xfrm>
            <a:off x="5469973" y="466761"/>
            <a:ext cx="7348200" cy="1077300"/>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6999" b="0" i="0" u="none" strike="noStrike" cap="none" dirty="0">
                <a:solidFill>
                  <a:srgbClr val="841038"/>
                </a:solidFill>
                <a:latin typeface="Gilda Display"/>
                <a:ea typeface="Gilda Display"/>
                <a:cs typeface="Gilda Display"/>
                <a:sym typeface="Gilda Display"/>
              </a:rPr>
              <a:t>References</a:t>
            </a:r>
            <a:endParaRPr dirty="0"/>
          </a:p>
        </p:txBody>
      </p:sp>
      <p:sp>
        <p:nvSpPr>
          <p:cNvPr id="3" name="TextBox 2">
            <a:extLst>
              <a:ext uri="{FF2B5EF4-FFF2-40B4-BE49-F238E27FC236}">
                <a16:creationId xmlns:a16="http://schemas.microsoft.com/office/drawing/2014/main" id="{EFE9402F-F0B3-7558-BFE1-9263EE6D079F}"/>
              </a:ext>
            </a:extLst>
          </p:cNvPr>
          <p:cNvSpPr txBox="1"/>
          <p:nvPr/>
        </p:nvSpPr>
        <p:spPr>
          <a:xfrm>
            <a:off x="1316908" y="1871299"/>
            <a:ext cx="15940216" cy="7571303"/>
          </a:xfrm>
          <a:prstGeom prst="rect">
            <a:avLst/>
          </a:prstGeom>
          <a:noFill/>
        </p:spPr>
        <p:txBody>
          <a:bodyPr wrap="square">
            <a:spAutoFit/>
          </a:bodyPr>
          <a:lstStyle/>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Batabyal, D. and Das, D.K. (eds) (2019) </a:t>
            </a:r>
            <a:r>
              <a:rPr lang="en-GB" sz="1100" i="1" kern="100">
                <a:effectLst/>
                <a:latin typeface="+mj-lt"/>
                <a:ea typeface="Aptos" panose="020B0004020202020204" pitchFamily="34" charset="0"/>
                <a:cs typeface="Times New Roman" panose="02020603050405020304" pitchFamily="18" charset="0"/>
              </a:rPr>
              <a:t>Global trends, practices, and challenges in contemporary tourism and hospitality management.</a:t>
            </a:r>
            <a:r>
              <a:rPr lang="en-GB" sz="1100" kern="100">
                <a:effectLst/>
                <a:latin typeface="+mj-lt"/>
                <a:ea typeface="Aptos" panose="020B0004020202020204" pitchFamily="34" charset="0"/>
                <a:cs typeface="Times New Roman" panose="02020603050405020304" pitchFamily="18" charset="0"/>
              </a:rPr>
              <a:t> Hershey, Pennsylvania: Business Science Reference, an imprint of IGI Global.</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British Columbia Law Institute (2024) </a:t>
            </a:r>
            <a:r>
              <a:rPr lang="en-GB" sz="1100" i="1" kern="100">
                <a:effectLst/>
                <a:latin typeface="+mj-lt"/>
                <a:ea typeface="Aptos" panose="020B0004020202020204" pitchFamily="34" charset="0"/>
                <a:cs typeface="Times New Roman" panose="02020603050405020304" pitchFamily="18" charset="0"/>
              </a:rPr>
              <a:t>Report on Artificial Intelligence and civil liability.</a:t>
            </a:r>
            <a:r>
              <a:rPr lang="en-GB" sz="1100" kern="100">
                <a:effectLst/>
                <a:latin typeface="+mj-lt"/>
                <a:ea typeface="Aptos" panose="020B0004020202020204" pitchFamily="34" charset="0"/>
                <a:cs typeface="Times New Roman" panose="02020603050405020304" pitchFamily="18" charset="0"/>
              </a:rPr>
              <a:t> Available at: </a:t>
            </a:r>
            <a:r>
              <a:rPr lang="en-GB" sz="1100" u="sng" kern="100">
                <a:solidFill>
                  <a:srgbClr val="467886"/>
                </a:solidFill>
                <a:effectLst/>
                <a:latin typeface="+mj-lt"/>
                <a:ea typeface="Aptos" panose="020B0004020202020204" pitchFamily="34" charset="0"/>
                <a:cs typeface="Times New Roman" panose="02020603050405020304" pitchFamily="18" charset="0"/>
                <a:hlinkClick r:id="rId3"/>
              </a:rPr>
              <a:t>https://www.bcli.org/wp-content/uploads/Report-AI-and-civil-liability-final.pdf</a:t>
            </a:r>
            <a:r>
              <a:rPr lang="en-GB" sz="1100" kern="100">
                <a:effectLst/>
                <a:latin typeface="+mj-lt"/>
                <a:ea typeface="Aptos" panose="020B0004020202020204" pitchFamily="34" charset="0"/>
                <a:cs typeface="Times New Roman" panose="02020603050405020304" pitchFamily="18" charset="0"/>
              </a:rPr>
              <a:t> (Accessed: 07 February 2026).</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Brotherton, B. (2015) </a:t>
            </a:r>
            <a:r>
              <a:rPr lang="en-GB" sz="1100" i="1" kern="100">
                <a:effectLst/>
                <a:latin typeface="+mj-lt"/>
                <a:ea typeface="Aptos" panose="020B0004020202020204" pitchFamily="34" charset="0"/>
                <a:cs typeface="Times New Roman" panose="02020603050405020304" pitchFamily="18" charset="0"/>
              </a:rPr>
              <a:t>Researching hospitality &amp; tourism.</a:t>
            </a:r>
            <a:r>
              <a:rPr lang="en-GB" sz="1100" kern="100">
                <a:effectLst/>
                <a:latin typeface="+mj-lt"/>
                <a:ea typeface="Aptos" panose="020B0004020202020204" pitchFamily="34" charset="0"/>
                <a:cs typeface="Times New Roman" panose="02020603050405020304" pitchFamily="18" charset="0"/>
              </a:rPr>
              <a:t> 2nd edn. London: Sage.</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Chkoniya, V. (ed.) (2021) </a:t>
            </a:r>
            <a:r>
              <a:rPr lang="en-GB" sz="1100" i="1" kern="100">
                <a:effectLst/>
                <a:latin typeface="+mj-lt"/>
                <a:ea typeface="Aptos" panose="020B0004020202020204" pitchFamily="34" charset="0"/>
                <a:cs typeface="Times New Roman" panose="02020603050405020304" pitchFamily="18" charset="0"/>
              </a:rPr>
              <a:t>Handbook of research on applied data science and artificial intelligence in business and industry.</a:t>
            </a:r>
            <a:r>
              <a:rPr lang="en-GB" sz="1100" kern="100">
                <a:effectLst/>
                <a:latin typeface="+mj-lt"/>
                <a:ea typeface="Aptos" panose="020B0004020202020204" pitchFamily="34" charset="0"/>
                <a:cs typeface="Times New Roman" panose="02020603050405020304" pitchFamily="18" charset="0"/>
              </a:rPr>
              <a:t> Hershey, Pennsylvania: IGI Global.</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Clegg, S.R., Skyttermoen, T. and Vaagaasar, A.L. (2020) </a:t>
            </a:r>
            <a:r>
              <a:rPr lang="en-GB" sz="1100" i="1" kern="100">
                <a:effectLst/>
                <a:latin typeface="+mj-lt"/>
                <a:ea typeface="Aptos" panose="020B0004020202020204" pitchFamily="34" charset="0"/>
                <a:cs typeface="Times New Roman" panose="02020603050405020304" pitchFamily="18" charset="0"/>
              </a:rPr>
              <a:t>Project management: a value creation approach.</a:t>
            </a:r>
            <a:r>
              <a:rPr lang="en-GB" sz="1100" kern="100">
                <a:effectLst/>
                <a:latin typeface="+mj-lt"/>
                <a:ea typeface="Aptos" panose="020B0004020202020204" pitchFamily="34" charset="0"/>
                <a:cs typeface="Times New Roman" panose="02020603050405020304" pitchFamily="18" charset="0"/>
              </a:rPr>
              <a:t> London: Sage.</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Cooper, C. and Hall, C.M. (2023) </a:t>
            </a:r>
            <a:r>
              <a:rPr lang="en-GB" sz="1100" i="1" kern="100">
                <a:effectLst/>
                <a:latin typeface="+mj-lt"/>
                <a:ea typeface="Aptos" panose="020B0004020202020204" pitchFamily="34" charset="0"/>
                <a:cs typeface="Times New Roman" panose="02020603050405020304" pitchFamily="18" charset="0"/>
              </a:rPr>
              <a:t>Contemporary tourism: an international approach.</a:t>
            </a:r>
            <a:r>
              <a:rPr lang="en-GB" sz="1100" kern="100">
                <a:effectLst/>
                <a:latin typeface="+mj-lt"/>
                <a:ea typeface="Aptos" panose="020B0004020202020204" pitchFamily="34" charset="0"/>
                <a:cs typeface="Times New Roman" panose="02020603050405020304" pitchFamily="18" charset="0"/>
              </a:rPr>
              <a:t> 5th edn. Oxford: Goodfellow Publishers Limited.</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Costa, V. and Costa, C. (eds) (2022) </a:t>
            </a:r>
            <a:r>
              <a:rPr lang="en-GB" sz="1100" i="1" kern="100">
                <a:effectLst/>
                <a:latin typeface="+mj-lt"/>
                <a:ea typeface="Aptos" panose="020B0004020202020204" pitchFamily="34" charset="0"/>
                <a:cs typeface="Times New Roman" panose="02020603050405020304" pitchFamily="18" charset="0"/>
              </a:rPr>
              <a:t>Sustainability and competitiveness in the hospitality industry.</a:t>
            </a:r>
            <a:r>
              <a:rPr lang="en-GB" sz="1100" kern="100">
                <a:effectLst/>
                <a:latin typeface="+mj-lt"/>
                <a:ea typeface="Aptos" panose="020B0004020202020204" pitchFamily="34" charset="0"/>
                <a:cs typeface="Times New Roman" panose="02020603050405020304" pitchFamily="18" charset="0"/>
              </a:rPr>
              <a:t> Hershey, Pennsylvania: Business Science Reference.</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Danzer, A. and Zeidler, H. (2025) </a:t>
            </a:r>
            <a:r>
              <a:rPr lang="en-GB" sz="1100" i="1" kern="100">
                <a:effectLst/>
                <a:latin typeface="+mj-lt"/>
                <a:ea typeface="Aptos" panose="020B0004020202020204" pitchFamily="34" charset="0"/>
                <a:cs typeface="Times New Roman" panose="02020603050405020304" pitchFamily="18" charset="0"/>
              </a:rPr>
              <a:t>Food waste and dynamic inconsistency: a behavioral economics perspective.</a:t>
            </a:r>
            <a:r>
              <a:rPr lang="en-GB" sz="1100" kern="100">
                <a:effectLst/>
                <a:latin typeface="+mj-lt"/>
                <a:ea typeface="Aptos" panose="020B0004020202020204" pitchFamily="34" charset="0"/>
                <a:cs typeface="Times New Roman" panose="02020603050405020304" pitchFamily="18" charset="0"/>
              </a:rPr>
              <a:t> IZA - Institute of Labor Economics.</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Dawson, J., Lemelin, H. and Stewart, E. (2012) </a:t>
            </a:r>
            <a:r>
              <a:rPr lang="en-GB" sz="1100" i="1" kern="100">
                <a:effectLst/>
                <a:latin typeface="+mj-lt"/>
                <a:ea typeface="Aptos" panose="020B0004020202020204" pitchFamily="34" charset="0"/>
                <a:cs typeface="Times New Roman" panose="02020603050405020304" pitchFamily="18" charset="0"/>
              </a:rPr>
              <a:t>Last chance tourism: adapting tourism opportunities in a changing world.</a:t>
            </a:r>
            <a:r>
              <a:rPr lang="en-GB" sz="1100" kern="100">
                <a:effectLst/>
                <a:latin typeface="+mj-lt"/>
                <a:ea typeface="Aptos" panose="020B0004020202020204" pitchFamily="34" charset="0"/>
                <a:cs typeface="Times New Roman" panose="02020603050405020304" pitchFamily="18" charset="0"/>
              </a:rPr>
              <a:t> London: Routledge.</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Dixit, S.K. (2020) 'Managing hospitality organizations: achieving excellence in the guest experience (second edition): by Robert C. Ford and Michael C. Sturman', </a:t>
            </a:r>
            <a:r>
              <a:rPr lang="en-GB" sz="1100" i="1" kern="100">
                <a:effectLst/>
                <a:latin typeface="+mj-lt"/>
                <a:ea typeface="Aptos" panose="020B0004020202020204" pitchFamily="34" charset="0"/>
                <a:cs typeface="Times New Roman" panose="02020603050405020304" pitchFamily="18" charset="0"/>
              </a:rPr>
              <a:t>Sage Publications Inc.</a:t>
            </a:r>
            <a:r>
              <a:rPr lang="en-GB" sz="1100" kern="100">
                <a:effectLst/>
                <a:latin typeface="+mj-lt"/>
                <a:ea typeface="Aptos" panose="020B0004020202020204" pitchFamily="34" charset="0"/>
                <a:cs typeface="Times New Roman" panose="02020603050405020304" pitchFamily="18" charset="0"/>
              </a:rPr>
              <a:t> 2019, 544.</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Ette, S. (2025) </a:t>
            </a:r>
            <a:r>
              <a:rPr lang="en-GB" sz="1100" i="1" kern="100">
                <a:effectLst/>
                <a:latin typeface="+mj-lt"/>
                <a:ea typeface="Aptos" panose="020B0004020202020204" pitchFamily="34" charset="0"/>
                <a:cs typeface="Times New Roman" panose="02020603050405020304" pitchFamily="18" charset="0"/>
              </a:rPr>
              <a:t>Focus deregulation on most over-burdened sectors, UKHospitality.</a:t>
            </a:r>
            <a:r>
              <a:rPr lang="en-GB" sz="1100" kern="100">
                <a:effectLst/>
                <a:latin typeface="+mj-lt"/>
                <a:ea typeface="Aptos" panose="020B0004020202020204" pitchFamily="34" charset="0"/>
                <a:cs typeface="Times New Roman" panose="02020603050405020304" pitchFamily="18" charset="0"/>
              </a:rPr>
              <a:t> Available at: </a:t>
            </a:r>
            <a:r>
              <a:rPr lang="en-GB" sz="1100" u="sng" kern="100">
                <a:solidFill>
                  <a:srgbClr val="467886"/>
                </a:solidFill>
                <a:effectLst/>
                <a:latin typeface="+mj-lt"/>
                <a:ea typeface="Aptos" panose="020B0004020202020204" pitchFamily="34" charset="0"/>
                <a:cs typeface="Times New Roman" panose="02020603050405020304" pitchFamily="18" charset="0"/>
                <a:hlinkClick r:id="rId4"/>
              </a:rPr>
              <a:t>https://www.ukhospitality.org.uk/focus-deregulation-on-most-over-burdened-sectors/?utm_source</a:t>
            </a:r>
            <a:r>
              <a:rPr lang="en-GB" sz="1100" kern="100">
                <a:effectLst/>
                <a:latin typeface="+mj-lt"/>
                <a:ea typeface="Aptos" panose="020B0004020202020204" pitchFamily="34" charset="0"/>
                <a:cs typeface="Times New Roman" panose="02020603050405020304" pitchFamily="18" charset="0"/>
              </a:rPr>
              <a:t> (Accessed: 04 February 2026).</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Faulkner, B., Moscardo, G. and Laws, E. (2001) </a:t>
            </a:r>
            <a:r>
              <a:rPr lang="en-GB" sz="1100" i="1" kern="100">
                <a:effectLst/>
                <a:latin typeface="+mj-lt"/>
                <a:ea typeface="Aptos" panose="020B0004020202020204" pitchFamily="34" charset="0"/>
                <a:cs typeface="Times New Roman" panose="02020603050405020304" pitchFamily="18" charset="0"/>
              </a:rPr>
              <a:t>Tourism in the twenty-first century: reflections on experience.</a:t>
            </a:r>
            <a:r>
              <a:rPr lang="en-GB" sz="1100" kern="100">
                <a:effectLst/>
                <a:latin typeface="+mj-lt"/>
                <a:ea typeface="Aptos" panose="020B0004020202020204" pitchFamily="34" charset="0"/>
                <a:cs typeface="Times New Roman" panose="02020603050405020304" pitchFamily="18" charset="0"/>
              </a:rPr>
              <a:t> Continuum.</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Gomez, O. (2025) </a:t>
            </a:r>
            <a:r>
              <a:rPr lang="en-GB" sz="1100" i="1" kern="100">
                <a:effectLst/>
                <a:latin typeface="+mj-lt"/>
                <a:ea typeface="Aptos" panose="020B0004020202020204" pitchFamily="34" charset="0"/>
                <a:cs typeface="Times New Roman" panose="02020603050405020304" pitchFamily="18" charset="0"/>
              </a:rPr>
              <a:t>Sustainable AI: Saving the Planet While Scaling the Future</a:t>
            </a:r>
            <a:r>
              <a:rPr lang="en-GB" sz="1100" kern="100">
                <a:effectLst/>
                <a:latin typeface="+mj-lt"/>
                <a:ea typeface="Aptos" panose="020B0004020202020204" pitchFamily="34" charset="0"/>
                <a:cs typeface="Times New Roman" panose="02020603050405020304" pitchFamily="18" charset="0"/>
              </a:rPr>
              <a:t>. LinkedIn. Available at: </a:t>
            </a:r>
            <a:r>
              <a:rPr lang="en-GB" sz="1100" u="sng" kern="100">
                <a:solidFill>
                  <a:srgbClr val="467886"/>
                </a:solidFill>
                <a:effectLst/>
                <a:latin typeface="+mj-lt"/>
                <a:ea typeface="Aptos" panose="020B0004020202020204" pitchFamily="34" charset="0"/>
                <a:cs typeface="Times New Roman" panose="02020603050405020304" pitchFamily="18" charset="0"/>
                <a:hlinkClick r:id="rId5"/>
              </a:rPr>
              <a:t>https://www.linkedin.com/pulse/sustainable-ai-saving-planet-while-scaling-future-gomez--jcdpf</a:t>
            </a:r>
            <a:r>
              <a:rPr lang="en-GB" sz="1100" kern="100">
                <a:effectLst/>
                <a:latin typeface="+mj-lt"/>
                <a:ea typeface="Aptos" panose="020B0004020202020204" pitchFamily="34" charset="0"/>
                <a:cs typeface="Times New Roman" panose="02020603050405020304" pitchFamily="18" charset="0"/>
              </a:rPr>
              <a:t> (Accessed: 16 February 2026). </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Ivanov, S. and Webster, C. (eds) (2019) </a:t>
            </a:r>
            <a:r>
              <a:rPr lang="en-GB" sz="1100" i="1" kern="100">
                <a:effectLst/>
                <a:latin typeface="+mj-lt"/>
                <a:ea typeface="Aptos" panose="020B0004020202020204" pitchFamily="34" charset="0"/>
                <a:cs typeface="Times New Roman" panose="02020603050405020304" pitchFamily="18" charset="0"/>
              </a:rPr>
              <a:t>Robots, artificial intelligence, and service automation in travel, tourism and hospitality.</a:t>
            </a:r>
            <a:r>
              <a:rPr lang="en-GB" sz="1100" kern="100">
                <a:effectLst/>
                <a:latin typeface="+mj-lt"/>
                <a:ea typeface="Aptos" panose="020B0004020202020204" pitchFamily="34" charset="0"/>
                <a:cs typeface="Times New Roman" panose="02020603050405020304" pitchFamily="18" charset="0"/>
              </a:rPr>
              <a:t> 1st edn. Emerald Publishing.</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Krippendorf, J. (2011) </a:t>
            </a:r>
            <a:r>
              <a:rPr lang="en-GB" sz="1100" i="1" kern="100">
                <a:effectLst/>
                <a:latin typeface="+mj-lt"/>
                <a:ea typeface="Aptos" panose="020B0004020202020204" pitchFamily="34" charset="0"/>
                <a:cs typeface="Times New Roman" panose="02020603050405020304" pitchFamily="18" charset="0"/>
              </a:rPr>
              <a:t>The holiday makers: understanding the impact of leisure &amp; travel.</a:t>
            </a:r>
            <a:r>
              <a:rPr lang="en-GB" sz="1100" kern="100">
                <a:effectLst/>
                <a:latin typeface="+mj-lt"/>
                <a:ea typeface="Aptos" panose="020B0004020202020204" pitchFamily="34" charset="0"/>
                <a:cs typeface="Times New Roman" panose="02020603050405020304" pitchFamily="18" charset="0"/>
              </a:rPr>
              <a:t> Butterworth-Heinemann.</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Kumar, P. (2021). Digital marketing in hospitality and tourism. </a:t>
            </a:r>
            <a:r>
              <a:rPr lang="en-GB" sz="1100" i="1" kern="100">
                <a:effectLst/>
                <a:latin typeface="+mj-lt"/>
                <a:ea typeface="Aptos" panose="020B0004020202020204" pitchFamily="34" charset="0"/>
                <a:cs typeface="Times New Roman" panose="02020603050405020304" pitchFamily="18" charset="0"/>
              </a:rPr>
              <a:t>University of South Florida (USF) M3 Publishing</a:t>
            </a:r>
            <a:r>
              <a:rPr lang="en-GB" sz="1100" kern="100">
                <a:effectLst/>
                <a:latin typeface="+mj-lt"/>
                <a:ea typeface="Aptos" panose="020B0004020202020204" pitchFamily="34" charset="0"/>
                <a:cs typeface="Times New Roman" panose="02020603050405020304" pitchFamily="18" charset="0"/>
              </a:rPr>
              <a:t>, </a:t>
            </a:r>
            <a:r>
              <a:rPr lang="en-GB" sz="1100" i="1" kern="100">
                <a:effectLst/>
                <a:latin typeface="+mj-lt"/>
                <a:ea typeface="Aptos" panose="020B0004020202020204" pitchFamily="34" charset="0"/>
                <a:cs typeface="Times New Roman" panose="02020603050405020304" pitchFamily="18" charset="0"/>
              </a:rPr>
              <a:t>17</a:t>
            </a:r>
            <a:r>
              <a:rPr lang="en-GB" sz="1100" kern="100">
                <a:effectLst/>
                <a:latin typeface="+mj-lt"/>
                <a:ea typeface="Aptos" panose="020B0004020202020204" pitchFamily="34" charset="0"/>
                <a:cs typeface="Times New Roman" panose="02020603050405020304" pitchFamily="18" charset="0"/>
              </a:rPr>
              <a:t>(9781732127593), p.3.</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Melton, T., Yates, J. and Iles-Smith, P. (2011). Project benefits management: Linking projects to the business. Butterworth-Heinemann.</a:t>
            </a:r>
          </a:p>
          <a:p>
            <a:pPr marL="342900" marR="0" lvl="0" indent="-342900" algn="just">
              <a:spcAft>
                <a:spcPts val="600"/>
              </a:spcAft>
              <a:buFont typeface="+mj-lt"/>
              <a:buAutoNum type="arabicPeriod"/>
            </a:pPr>
            <a:r>
              <a:rPr lang="en-GB" sz="1100">
                <a:effectLst/>
                <a:latin typeface="+mj-lt"/>
                <a:ea typeface="Times New Roman" panose="02020603050405020304" pitchFamily="18" charset="0"/>
              </a:rPr>
              <a:t>Mercier, V. (2025) </a:t>
            </a:r>
            <a:r>
              <a:rPr lang="en-GB" sz="1100" i="1">
                <a:effectLst/>
                <a:latin typeface="+mj-lt"/>
                <a:ea typeface="Times New Roman" panose="02020603050405020304" pitchFamily="18" charset="0"/>
              </a:rPr>
              <a:t>Ai in the hospitality industry: Benefits, Challenges &amp; What’s next</a:t>
            </a:r>
            <a:r>
              <a:rPr lang="en-GB" sz="1100">
                <a:effectLst/>
                <a:latin typeface="+mj-lt"/>
                <a:ea typeface="Times New Roman" panose="02020603050405020304" pitchFamily="18" charset="0"/>
              </a:rPr>
              <a:t>, </a:t>
            </a:r>
            <a:r>
              <a:rPr lang="en-GB" sz="1100" i="1">
                <a:effectLst/>
                <a:latin typeface="+mj-lt"/>
                <a:ea typeface="Times New Roman" panose="02020603050405020304" pitchFamily="18" charset="0"/>
              </a:rPr>
              <a:t>Hospitality News &amp; Business Insights by EHL</a:t>
            </a:r>
            <a:r>
              <a:rPr lang="en-GB" sz="1100">
                <a:effectLst/>
                <a:latin typeface="+mj-lt"/>
                <a:ea typeface="Times New Roman" panose="02020603050405020304" pitchFamily="18" charset="0"/>
              </a:rPr>
              <a:t>. Available at: </a:t>
            </a:r>
            <a:r>
              <a:rPr lang="en-GB" sz="1100" u="sng">
                <a:solidFill>
                  <a:srgbClr val="467886"/>
                </a:solidFill>
                <a:effectLst/>
                <a:latin typeface="+mj-lt"/>
                <a:ea typeface="Times New Roman" panose="02020603050405020304" pitchFamily="18" charset="0"/>
                <a:hlinkClick r:id="rId6"/>
              </a:rPr>
              <a:t>https://hospitalityinsights.ehl.edu/ai-in-hospitality</a:t>
            </a:r>
            <a:r>
              <a:rPr lang="en-GB" sz="1100">
                <a:effectLst/>
                <a:latin typeface="+mj-lt"/>
                <a:ea typeface="Times New Roman" panose="02020603050405020304" pitchFamily="18" charset="0"/>
              </a:rPr>
              <a:t> (Accessed: 15 February 2026). </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Milićević, N. (2025) </a:t>
            </a:r>
            <a:r>
              <a:rPr lang="en-GB" sz="1100" i="1" kern="100">
                <a:effectLst/>
                <a:latin typeface="+mj-lt"/>
                <a:ea typeface="Aptos" panose="020B0004020202020204" pitchFamily="34" charset="0"/>
                <a:cs typeface="Times New Roman" panose="02020603050405020304" pitchFamily="18" charset="0"/>
              </a:rPr>
              <a:t>Green AI and the battle between progress and sustainability</a:t>
            </a:r>
            <a:r>
              <a:rPr lang="en-GB" sz="1100" kern="100">
                <a:effectLst/>
                <a:latin typeface="+mj-lt"/>
                <a:ea typeface="Aptos" panose="020B0004020202020204" pitchFamily="34" charset="0"/>
                <a:cs typeface="Times New Roman" panose="02020603050405020304" pitchFamily="18" charset="0"/>
              </a:rPr>
              <a:t>. Digital Watch Observatory. Available at: </a:t>
            </a:r>
            <a:r>
              <a:rPr lang="en-GB" sz="1100" u="sng" kern="100">
                <a:solidFill>
                  <a:srgbClr val="467886"/>
                </a:solidFill>
                <a:effectLst/>
                <a:latin typeface="+mj-lt"/>
                <a:ea typeface="Aptos" panose="020B0004020202020204" pitchFamily="34" charset="0"/>
                <a:cs typeface="Times New Roman" panose="02020603050405020304" pitchFamily="18" charset="0"/>
                <a:hlinkClick r:id="rId7"/>
              </a:rPr>
              <a:t>https://dig.watch/updates/green-ai-and-the-battle-between-progress-and-sustainability</a:t>
            </a:r>
            <a:r>
              <a:rPr lang="en-GB" sz="1100" kern="100">
                <a:effectLst/>
                <a:latin typeface="+mj-lt"/>
                <a:ea typeface="Aptos" panose="020B0004020202020204" pitchFamily="34" charset="0"/>
                <a:cs typeface="Times New Roman" panose="02020603050405020304" pitchFamily="18" charset="0"/>
              </a:rPr>
              <a:t> (Accessed: 16 February 2026).</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Mill, R. (2012). </a:t>
            </a:r>
            <a:r>
              <a:rPr lang="en-GB" sz="1100" i="1" kern="100">
                <a:effectLst/>
                <a:latin typeface="+mj-lt"/>
                <a:ea typeface="Aptos" panose="020B0004020202020204" pitchFamily="34" charset="0"/>
                <a:cs typeface="Times New Roman" panose="02020603050405020304" pitchFamily="18" charset="0"/>
              </a:rPr>
              <a:t>Resorts management and operations.</a:t>
            </a:r>
            <a:r>
              <a:rPr lang="en-GB" sz="1100" kern="100">
                <a:effectLst/>
                <a:latin typeface="+mj-lt"/>
                <a:ea typeface="Aptos" panose="020B0004020202020204" pitchFamily="34" charset="0"/>
                <a:cs typeface="Times New Roman" panose="02020603050405020304" pitchFamily="18" charset="0"/>
              </a:rPr>
              <a:t> 3rd edn. London: Wiley.</a:t>
            </a:r>
          </a:p>
          <a:p>
            <a:pPr marL="342900" marR="0" lvl="0" indent="-342900" algn="just">
              <a:spcAft>
                <a:spcPts val="600"/>
              </a:spcAft>
              <a:buFont typeface="+mj-lt"/>
              <a:buAutoNum type="arabicPeriod"/>
            </a:pPr>
            <a:r>
              <a:rPr lang="en-GB" sz="1100">
                <a:effectLst/>
                <a:latin typeface="+mj-lt"/>
                <a:ea typeface="Times New Roman" panose="02020603050405020304" pitchFamily="18" charset="0"/>
              </a:rPr>
              <a:t>Ormston, A. (2025) </a:t>
            </a:r>
            <a:r>
              <a:rPr lang="en-GB" sz="1100" i="1">
                <a:effectLst/>
                <a:latin typeface="+mj-lt"/>
                <a:ea typeface="Times New Roman" panose="02020603050405020304" pitchFamily="18" charset="0"/>
              </a:rPr>
              <a:t>Pestle Analysis: A guide to understanding market influences</a:t>
            </a:r>
            <a:r>
              <a:rPr lang="en-GB" sz="1100">
                <a:effectLst/>
                <a:latin typeface="+mj-lt"/>
                <a:ea typeface="Times New Roman" panose="02020603050405020304" pitchFamily="18" charset="0"/>
              </a:rPr>
              <a:t>, </a:t>
            </a:r>
            <a:r>
              <a:rPr lang="en-GB" sz="1100" i="1">
                <a:effectLst/>
                <a:latin typeface="+mj-lt"/>
                <a:ea typeface="Times New Roman" panose="02020603050405020304" pitchFamily="18" charset="0"/>
              </a:rPr>
              <a:t>B2B International</a:t>
            </a:r>
            <a:r>
              <a:rPr lang="en-GB" sz="1100">
                <a:effectLst/>
                <a:latin typeface="+mj-lt"/>
                <a:ea typeface="Times New Roman" panose="02020603050405020304" pitchFamily="18" charset="0"/>
              </a:rPr>
              <a:t>. Available at: </a:t>
            </a:r>
            <a:r>
              <a:rPr lang="en-GB" sz="1100" u="sng">
                <a:solidFill>
                  <a:srgbClr val="467886"/>
                </a:solidFill>
                <a:effectLst/>
                <a:latin typeface="+mj-lt"/>
                <a:ea typeface="Times New Roman" panose="02020603050405020304" pitchFamily="18" charset="0"/>
                <a:hlinkClick r:id="rId8"/>
              </a:rPr>
              <a:t>https://www.b2binternational.com/2025/04/03/pestle-analysis/</a:t>
            </a:r>
            <a:r>
              <a:rPr lang="en-GB" sz="1100">
                <a:effectLst/>
                <a:latin typeface="+mj-lt"/>
                <a:ea typeface="Times New Roman" panose="02020603050405020304" pitchFamily="18" charset="0"/>
              </a:rPr>
              <a:t> (Accessed: 15 February 2026). </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Prideaux, B., Laws, E. and Faulkner, B. (2007) 'Events in Indonesia: exploring the limits to formal tourism trends forecasting methods in complex crisis situations', in </a:t>
            </a:r>
            <a:r>
              <a:rPr lang="en-GB" sz="1100" i="1" kern="100">
                <a:effectLst/>
                <a:latin typeface="+mj-lt"/>
                <a:ea typeface="Aptos" panose="020B0004020202020204" pitchFamily="34" charset="0"/>
                <a:cs typeface="Times New Roman" panose="02020603050405020304" pitchFamily="18" charset="0"/>
              </a:rPr>
              <a:t>Crisis management in tourism.</a:t>
            </a:r>
            <a:r>
              <a:rPr lang="en-GB" sz="1100" kern="100">
                <a:effectLst/>
                <a:latin typeface="+mj-lt"/>
                <a:ea typeface="Aptos" panose="020B0004020202020204" pitchFamily="34" charset="0"/>
                <a:cs typeface="Times New Roman" panose="02020603050405020304" pitchFamily="18" charset="0"/>
              </a:rPr>
              <a:t> Wallingford, UK: CABI, pp. 353-374.</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Roberts, I. (2025) </a:t>
            </a:r>
            <a:r>
              <a:rPr lang="en-GB" sz="1100" i="1" kern="100">
                <a:effectLst/>
                <a:latin typeface="+mj-lt"/>
                <a:ea typeface="Aptos" panose="020B0004020202020204" pitchFamily="34" charset="0"/>
                <a:cs typeface="Times New Roman" panose="02020603050405020304" pitchFamily="18" charset="0"/>
              </a:rPr>
              <a:t>How ai is powering a new era of guest experience, UKHospitality.</a:t>
            </a:r>
            <a:r>
              <a:rPr lang="en-GB" sz="1100" kern="100">
                <a:effectLst/>
                <a:latin typeface="+mj-lt"/>
                <a:ea typeface="Aptos" panose="020B0004020202020204" pitchFamily="34" charset="0"/>
                <a:cs typeface="Times New Roman" panose="02020603050405020304" pitchFamily="18" charset="0"/>
              </a:rPr>
              <a:t> Available at: </a:t>
            </a:r>
            <a:r>
              <a:rPr lang="en-GB" sz="1100" u="sng" kern="100">
                <a:solidFill>
                  <a:srgbClr val="467886"/>
                </a:solidFill>
                <a:effectLst/>
                <a:latin typeface="+mj-lt"/>
                <a:ea typeface="Aptos" panose="020B0004020202020204" pitchFamily="34" charset="0"/>
                <a:cs typeface="Times New Roman" panose="02020603050405020304" pitchFamily="18" charset="0"/>
                <a:hlinkClick r:id="rId9"/>
              </a:rPr>
              <a:t>https://www.ukhospitality.org.uk/how-ai-is-powering-a-new-era-of-guest-experience/?utm_source</a:t>
            </a:r>
            <a:r>
              <a:rPr lang="en-GB" sz="1100" kern="100">
                <a:effectLst/>
                <a:latin typeface="+mj-lt"/>
                <a:ea typeface="Aptos" panose="020B0004020202020204" pitchFamily="34" charset="0"/>
                <a:cs typeface="Times New Roman" panose="02020603050405020304" pitchFamily="18" charset="0"/>
              </a:rPr>
              <a:t> (Accessed: 07 February 2026).</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Robson, C. (2016) </a:t>
            </a:r>
            <a:r>
              <a:rPr lang="en-GB" sz="1100" i="1" kern="100">
                <a:effectLst/>
                <a:latin typeface="+mj-lt"/>
                <a:ea typeface="Aptos" panose="020B0004020202020204" pitchFamily="34" charset="0"/>
                <a:cs typeface="Times New Roman" panose="02020603050405020304" pitchFamily="18" charset="0"/>
              </a:rPr>
              <a:t>Real world research.</a:t>
            </a:r>
            <a:r>
              <a:rPr lang="en-GB" sz="1100" kern="100">
                <a:effectLst/>
                <a:latin typeface="+mj-lt"/>
                <a:ea typeface="Aptos" panose="020B0004020202020204" pitchFamily="34" charset="0"/>
                <a:cs typeface="Times New Roman" panose="02020603050405020304" pitchFamily="18" charset="0"/>
              </a:rPr>
              <a:t> Chichester: Wiley.</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Santos, J.D. and Silva, Ó.L. (2019) </a:t>
            </a:r>
            <a:r>
              <a:rPr lang="en-GB" sz="1100" i="1" kern="100">
                <a:effectLst/>
                <a:latin typeface="+mj-lt"/>
                <a:ea typeface="Aptos" panose="020B0004020202020204" pitchFamily="34" charset="0"/>
                <a:cs typeface="Times New Roman" panose="02020603050405020304" pitchFamily="18" charset="0"/>
              </a:rPr>
              <a:t>Digital marketing strategies for tourism, hospitality, and airline industries.</a:t>
            </a:r>
            <a:r>
              <a:rPr lang="en-GB" sz="1100" kern="100">
                <a:effectLst/>
                <a:latin typeface="+mj-lt"/>
                <a:ea typeface="Aptos" panose="020B0004020202020204" pitchFamily="34" charset="0"/>
                <a:cs typeface="Times New Roman" panose="02020603050405020304" pitchFamily="18" charset="0"/>
              </a:rPr>
              <a:t> 1st edn. Hershey: IGI Global.</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Sharma, M., Singh, A.K. and Tyagi, P. (2024) </a:t>
            </a:r>
            <a:r>
              <a:rPr lang="en-GB" sz="1100" i="1" kern="100">
                <a:effectLst/>
                <a:latin typeface="+mj-lt"/>
                <a:ea typeface="Aptos" panose="020B0004020202020204" pitchFamily="34" charset="0"/>
                <a:cs typeface="Times New Roman" panose="02020603050405020304" pitchFamily="18" charset="0"/>
              </a:rPr>
              <a:t>Proceedings of the International Conference on Innovation and Regenerative Trends in Tourism and Hospitality Industry (IRTTHI 2024).</a:t>
            </a:r>
            <a:r>
              <a:rPr lang="en-GB" sz="1100" kern="100">
                <a:effectLst/>
                <a:latin typeface="+mj-lt"/>
                <a:ea typeface="Aptos" panose="020B0004020202020204" pitchFamily="34" charset="0"/>
                <a:cs typeface="Times New Roman" panose="02020603050405020304" pitchFamily="18" charset="0"/>
              </a:rPr>
              <a:t> 1st edn. Dordrecht: Atlantis Press Zeger Karssen.</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Socaci, S.A. (ed.) (2020) </a:t>
            </a:r>
            <a:r>
              <a:rPr lang="en-GB" sz="1100" i="1" kern="100">
                <a:effectLst/>
                <a:latin typeface="+mj-lt"/>
                <a:ea typeface="Aptos" panose="020B0004020202020204" pitchFamily="34" charset="0"/>
                <a:cs typeface="Times New Roman" panose="02020603050405020304" pitchFamily="18" charset="0"/>
              </a:rPr>
              <a:t>Food preservation and waste exploitation.</a:t>
            </a:r>
            <a:r>
              <a:rPr lang="en-GB" sz="1100" kern="100">
                <a:effectLst/>
                <a:latin typeface="+mj-lt"/>
                <a:ea typeface="Aptos" panose="020B0004020202020204" pitchFamily="34" charset="0"/>
                <a:cs typeface="Times New Roman" panose="02020603050405020304" pitchFamily="18" charset="0"/>
              </a:rPr>
              <a:t> London, England: IntechOpen.</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Tribe, J. (ed.) (2009) </a:t>
            </a:r>
            <a:r>
              <a:rPr lang="en-GB" sz="1100" i="1" kern="100">
                <a:effectLst/>
                <a:latin typeface="+mj-lt"/>
                <a:ea typeface="Aptos" panose="020B0004020202020204" pitchFamily="34" charset="0"/>
                <a:cs typeface="Times New Roman" panose="02020603050405020304" pitchFamily="18" charset="0"/>
              </a:rPr>
              <a:t>Philosophical issues in tourism.</a:t>
            </a:r>
            <a:r>
              <a:rPr lang="en-GB" sz="1100" kern="100">
                <a:effectLst/>
                <a:latin typeface="+mj-lt"/>
                <a:ea typeface="Aptos" panose="020B0004020202020204" pitchFamily="34" charset="0"/>
                <a:cs typeface="Times New Roman" panose="02020603050405020304" pitchFamily="18" charset="0"/>
              </a:rPr>
              <a:t> Vol. 37. Bristol: Channel View Publications.</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Wavei, E.B., Lo, A. and Gedecho, E.K. (2025) 'Understanding frontline employees' knowledge management in key aspects of customer relationship management: insights from contemporary hotels', </a:t>
            </a:r>
            <a:r>
              <a:rPr lang="en-GB" sz="1100" i="1" kern="100">
                <a:effectLst/>
                <a:latin typeface="+mj-lt"/>
                <a:ea typeface="Aptos" panose="020B0004020202020204" pitchFamily="34" charset="0"/>
                <a:cs typeface="Times New Roman" panose="02020603050405020304" pitchFamily="18" charset="0"/>
              </a:rPr>
              <a:t>International Journal of Hospitality &amp; Tourism Administration</a:t>
            </a:r>
            <a:r>
              <a:rPr lang="en-GB" sz="1100" kern="100">
                <a:effectLst/>
                <a:latin typeface="+mj-lt"/>
                <a:ea typeface="Aptos" panose="020B0004020202020204" pitchFamily="34" charset="0"/>
                <a:cs typeface="Times New Roman" panose="02020603050405020304" pitchFamily="18" charset="0"/>
              </a:rPr>
              <a:t>, pp. 1-29.</a:t>
            </a:r>
          </a:p>
          <a:p>
            <a:pPr marL="342900" marR="0" lvl="0" indent="-342900" algn="just">
              <a:spcBef>
                <a:spcPts val="0"/>
              </a:spcBef>
              <a:spcAft>
                <a:spcPts val="600"/>
              </a:spcAft>
              <a:buFont typeface="+mj-lt"/>
              <a:buAutoNum type="arabicPeriod"/>
            </a:pPr>
            <a:r>
              <a:rPr lang="en-GB" sz="1100" kern="100">
                <a:effectLst/>
                <a:latin typeface="+mj-lt"/>
                <a:ea typeface="Aptos" panose="020B0004020202020204" pitchFamily="34" charset="0"/>
                <a:cs typeface="Times New Roman" panose="02020603050405020304" pitchFamily="18" charset="0"/>
              </a:rPr>
              <a:t>World Trade Organisation (WTO) (2026) </a:t>
            </a:r>
            <a:r>
              <a:rPr lang="en-GB" sz="1100" i="1" kern="100">
                <a:effectLst/>
                <a:latin typeface="+mj-lt"/>
                <a:ea typeface="Aptos" panose="020B0004020202020204" pitchFamily="34" charset="0"/>
                <a:cs typeface="Times New Roman" panose="02020603050405020304" pitchFamily="18" charset="0"/>
              </a:rPr>
              <a:t>World trade report 2025 making trade and AI work together to the Benefit of all.</a:t>
            </a:r>
            <a:r>
              <a:rPr lang="en-GB" sz="1100" kern="100">
                <a:effectLst/>
                <a:latin typeface="+mj-lt"/>
                <a:ea typeface="Aptos" panose="020B0004020202020204" pitchFamily="34" charset="0"/>
                <a:cs typeface="Times New Roman" panose="02020603050405020304" pitchFamily="18" charset="0"/>
              </a:rPr>
              <a:t> Available at: </a:t>
            </a:r>
            <a:r>
              <a:rPr lang="en-GB" sz="1100" u="sng" kern="100">
                <a:solidFill>
                  <a:srgbClr val="467886"/>
                </a:solidFill>
                <a:effectLst/>
                <a:latin typeface="+mj-lt"/>
                <a:ea typeface="Aptos" panose="020B0004020202020204" pitchFamily="34" charset="0"/>
                <a:cs typeface="Times New Roman" panose="02020603050405020304" pitchFamily="18" charset="0"/>
                <a:hlinkClick r:id="rId10"/>
              </a:rPr>
              <a:t>https://www.wto.org/english/res_e/booksp_e/wtr25_e.pdf</a:t>
            </a:r>
            <a:r>
              <a:rPr lang="en-GB" sz="1100" kern="100">
                <a:effectLst/>
                <a:latin typeface="+mj-lt"/>
                <a:ea typeface="Aptos" panose="020B0004020202020204" pitchFamily="34" charset="0"/>
                <a:cs typeface="Times New Roman" panose="02020603050405020304" pitchFamily="18" charset="0"/>
              </a:rPr>
              <a:t> (Accessed: 05 February 2026).</a:t>
            </a: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TotalTime>
  <Words>3628</Words>
  <Application>Microsoft Office PowerPoint</Application>
  <PresentationFormat>Custom</PresentationFormat>
  <Paragraphs>134</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Inter</vt:lpstr>
      <vt:lpstr>Inter Light</vt:lpstr>
      <vt:lpstr>Calibri</vt:lpstr>
      <vt:lpstr>Gilda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Hasin Al Tamzid Nasif</cp:lastModifiedBy>
  <cp:revision>4</cp:revision>
  <dcterms:modified xsi:type="dcterms:W3CDTF">2026-02-18T18:30:29Z</dcterms:modified>
</cp:coreProperties>
</file>