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21374100" cy="15113000"/>
  <p:notesSz cx="6858000" cy="9144000"/>
  <p:embeddedFontLst>
    <p:embeddedFont>
      <p:font typeface="Gordita" panose="020B0604020202020204" charset="0"/>
      <p:regular r:id="rId4"/>
    </p:embeddedFont>
    <p:embeddedFont>
      <p:font typeface="Gordita Bold"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2026" autoAdjust="0"/>
  </p:normalViewPr>
  <p:slideViewPr>
    <p:cSldViewPr>
      <p:cViewPr varScale="1">
        <p:scale>
          <a:sx n="46" d="100"/>
          <a:sy n="46" d="100"/>
        </p:scale>
        <p:origin x="660" y="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10" Type="http://schemas.microsoft.com/office/2016/11/relationships/changesInfo" Target="changesInfos/changesInfo1.xml"/><Relationship Id="rId4" Type="http://schemas.openxmlformats.org/officeDocument/2006/relationships/font" Target="fonts/font1.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JANDRA GIRALDO" userId="94161a20732b7efb" providerId="LiveId" clId="{A64E9058-8757-4510-A032-2B5F1B727520}"/>
    <pc:docChg chg="modSld">
      <pc:chgData name="ALEJANDRA GIRALDO" userId="94161a20732b7efb" providerId="LiveId" clId="{A64E9058-8757-4510-A032-2B5F1B727520}" dt="2025-11-11T13:56:50.102" v="88" actId="20577"/>
      <pc:docMkLst>
        <pc:docMk/>
      </pc:docMkLst>
      <pc:sldChg chg="modSp mod">
        <pc:chgData name="ALEJANDRA GIRALDO" userId="94161a20732b7efb" providerId="LiveId" clId="{A64E9058-8757-4510-A032-2B5F1B727520}" dt="2025-11-11T13:56:50.102" v="88" actId="20577"/>
        <pc:sldMkLst>
          <pc:docMk/>
          <pc:sldMk cId="0" sldId="256"/>
        </pc:sldMkLst>
        <pc:spChg chg="mod">
          <ac:chgData name="ALEJANDRA GIRALDO" userId="94161a20732b7efb" providerId="LiveId" clId="{A64E9058-8757-4510-A032-2B5F1B727520}" dt="2025-11-11T13:56:50.102" v="88" actId="20577"/>
          <ac:spMkLst>
            <pc:docMk/>
            <pc:sldMk cId="0" sldId="256"/>
            <ac:spMk id="2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A2C8D8-67C9-41BE-9202-DC1D1A2CF534}" type="datetimeFigureOut">
              <a:rPr lang="en-GB" smtClean="0"/>
              <a:t>11/11/2025</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7EB23D-8CCB-4FDE-AB7C-D460DDA4B445}" type="slidenum">
              <a:rPr lang="en-GB" smtClean="0"/>
              <a:t>‹#›</a:t>
            </a:fld>
            <a:endParaRPr lang="en-GB"/>
          </a:p>
        </p:txBody>
      </p:sp>
    </p:spTree>
    <p:extLst>
      <p:ext uri="{BB962C8B-B14F-4D97-AF65-F5344CB8AC3E}">
        <p14:creationId xmlns:p14="http://schemas.microsoft.com/office/powerpoint/2010/main" val="829598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Emotional Intelligence implies that we know our emotions and should apply our knowledge to manage our actions. Basing his case on self-awareness, self-regulation, motivation, empathy and social skills, Goleman (1995) describes five primary elements. The students can think well, create positive relationships and have better performances once they are tuned in to their feelings. Goleman says, somewhere, in a quote that reads as follows, 'If you are out of tune with your feelings yourself, you will know little of those of others.'--and this is a reminder that, when a person understands himself, he begins to achieve. In this presentation, how emotional life responds to academic life and how mindfulness and control might enhance emotional intelligence will be investigated.</a:t>
            </a:r>
          </a:p>
          <a:p>
            <a:r>
              <a:rPr lang="en-US" sz="1200" b="1" kern="1200" dirty="0">
                <a:solidFill>
                  <a:schemeClr val="tx1"/>
                </a:solidFill>
                <a:effectLst/>
                <a:latin typeface="+mn-lt"/>
                <a:ea typeface="+mn-ea"/>
                <a:cs typeface="+mn-cs"/>
              </a:rPr>
              <a:t>METHODOLOGY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this study, I have read scholarly publications authored by Goleman (1995) and Mayer and Salovey (1997). I also considered my own experiences as a student, in particular, the moments when I was struggling with stress and emotional pressure, and this impacted my learning. I used such practices of mindfulness as deep breathing and journaling to follow their effect on emotional control, concentration. These approaches also helped me to correlate theory and practice in real life, as well as the concept of how I can use emotional intelligence in my everyday life as a student.</a:t>
            </a:r>
          </a:p>
          <a:p>
            <a:r>
              <a:rPr lang="en-GB"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HOW CAN SOMEONE DEVELOP EMOTIONAL INTELLIGENCE?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Now we will explore the way a person can become emotionally intelligent. The initial component is self-awareness, and this is the basis of EI. It is being conscious of your feelings and their reasons. Journaling or emotional check-ins are some of the techniques that can improve this skill. The second one is self-regulation, which entails the control of emotions during hard circumstances. Mayer and Salovey (1997) state that regulation inhibits immediate responses and enhances superior decision-making. The third element is empathy- the capacity to know how other people feel. Empathy has been developed in the form of active listening and non-verbal observing. Goleman (1995) says that empathy plays a better role in improving communication and relationships. Last, there are social skills that are necessary in teamwork and conflict resolution. According to Riggio et al. (2020), excellent cooperation and success in group environments are predetermined by the presence of high social skills.</a:t>
            </a:r>
          </a:p>
          <a:p>
            <a:r>
              <a:rPr lang="en-GB" sz="1200" kern="1200" dirty="0">
                <a:solidFill>
                  <a:schemeClr val="tx1"/>
                </a:solidFill>
                <a:effectLst/>
                <a:latin typeface="+mn-lt"/>
                <a:ea typeface="+mn-ea"/>
                <a:cs typeface="+mn-cs"/>
              </a:rPr>
              <a:t>All these aspects combined influence our interaction, coping with stress, and relationship with other people.</a:t>
            </a:r>
          </a:p>
          <a:p>
            <a:r>
              <a:rPr lang="en-US" sz="1200" b="1" kern="1200" dirty="0">
                <a:solidFill>
                  <a:schemeClr val="tx1"/>
                </a:solidFill>
                <a:effectLst/>
                <a:latin typeface="+mn-lt"/>
                <a:ea typeface="+mn-ea"/>
                <a:cs typeface="+mn-cs"/>
              </a:rPr>
              <a:t>REFLECTING ON MY EXPERIENCE: CONTROLLING EMOTIONS AND DEVELOPING MINDFULNESS AS A STUDENT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now dwell upon my own experience as a student. I experienced anxiety and stress in exams for my final assignment. Self-awareness helped me realise that I was under stress, instead of being unresponsive to my feelings. I did deep breaths and had brief rests to re-focus. Mindfulness taught me to be present and minimise distraction, as well as become more attentive to my focus. I was dividing tasks into smaller tasks when procrastination set in and also employing self-motivation to persevere with my work. These tips allowed me to remain composed and more efficient and demonstrated the way emotional control and mindfulness can enhance health and performance.</a:t>
            </a:r>
          </a:p>
          <a:p>
            <a:r>
              <a:rPr lang="en-GB"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FACTORS FOR ACADEMIC SUCCESS AND OVERCOMING EMOTIONAL INTELLIGENCE CHALLENGES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succeed in the studies, emotional intelligence is a necessity. It assists in time management since it aids us in remaining motivated and disciplined. It also enhances concentration and self-efficacy, which enables us to have confidence in ourselves and work efficiently (Harvard Professional Development, 2019). Students are, however, challenged with vices like procrastination, which is normally due to fear of failure or lack of motivation. Stress and anxiety are also some of the factors that may impact performance, but in the case of EI, we will be able to mitigate such occurrences by controlling our emotions (Elfenbein and MacCann, 2017). The process solution to address these issues being faced by the students is to set realistic goals, get academic support through social skills and empathy, and develop resilience with mindfulness practices. In this way, we not only do better, but we also become better emotionally.</a:t>
            </a:r>
          </a:p>
          <a:p>
            <a:r>
              <a:rPr lang="en-US" sz="1200" b="1" kern="1200" dirty="0">
                <a:solidFill>
                  <a:schemeClr val="tx1"/>
                </a:solidFill>
                <a:effectLst/>
                <a:latin typeface="+mn-lt"/>
                <a:ea typeface="+mn-ea"/>
                <a:cs typeface="+mn-cs"/>
              </a:rPr>
              <a:t>CONCLUSION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emotional intelligence is a skill not only in academic life but also in life. It helps us to know ourselves, relate with others, and react positively to adversities. By applying methods such as mindfulness, self-reflection, and empathy, students will be able to control their emotions, enhance concentration, and build relationships. Emotional intelligence is what contributes to better performance, healthier interaction, and future personal growth. We become the people we are in the future by learning to control our emotions, making us not only the people we want to be but also the academic experience as well.</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Antonopoulou, H. (2024). The Value of Emotional Intelligence: Self-Awareness, Self-Regulation, Motivation, and Empathy as Key... [online] ResearchGate. Available at: https://www.researchgate.net/publication/379764627_The_Value_of_Emotional_Intelligence_Self-Awareness_Self-Regulation_Motivation_and_Empathy_as_Key_Components.</a:t>
            </a:r>
          </a:p>
          <a:p>
            <a:r>
              <a:rPr lang="en-GB" sz="1200" kern="1200" dirty="0">
                <a:solidFill>
                  <a:schemeClr val="tx1"/>
                </a:solidFill>
                <a:effectLst/>
                <a:latin typeface="+mn-lt"/>
                <a:ea typeface="+mn-ea"/>
                <a:cs typeface="+mn-cs"/>
              </a:rPr>
              <a:t>Bradberry, T. (2015). About Your Boss’ Lack Of Emotional Intelligence... Forbes. [online] 3 Feb. Available at: https://www.forbes.com/sites/travisbradberry/2015/02/03/about-your-boss-lack-of-emotional-intelligence/.</a:t>
            </a:r>
          </a:p>
          <a:p>
            <a:r>
              <a:rPr lang="en-GB" sz="1200" kern="1200" dirty="0">
                <a:solidFill>
                  <a:schemeClr val="tx1"/>
                </a:solidFill>
                <a:effectLst/>
                <a:latin typeface="+mn-lt"/>
                <a:ea typeface="+mn-ea"/>
                <a:cs typeface="+mn-cs"/>
              </a:rPr>
              <a:t>Elfenbein, H.A. and MacCann, C. (2017). A closer look at ability emotional intelligence (EI): What are its component parts, and how do they relate to each other? Social and Personality Psychology Compass, 11(7), p.e12324. </a:t>
            </a:r>
            <a:r>
              <a:rPr lang="en-GB" sz="1200" kern="1200" dirty="0" err="1">
                <a:solidFill>
                  <a:schemeClr val="tx1"/>
                </a:solidFill>
                <a:effectLst/>
                <a:latin typeface="+mn-lt"/>
                <a:ea typeface="+mn-ea"/>
                <a:cs typeface="+mn-cs"/>
              </a:rPr>
              <a:t>doi:https</a:t>
            </a:r>
            <a:r>
              <a:rPr lang="en-GB" sz="1200" kern="1200" dirty="0">
                <a:solidFill>
                  <a:schemeClr val="tx1"/>
                </a:solidFill>
                <a:effectLst/>
                <a:latin typeface="+mn-lt"/>
                <a:ea typeface="+mn-ea"/>
                <a:cs typeface="+mn-cs"/>
              </a:rPr>
              <a:t>://doi.org/10.1111/spc3.12324.</a:t>
            </a:r>
          </a:p>
          <a:p>
            <a:r>
              <a:rPr lang="en-GB" sz="1200" kern="1200" dirty="0">
                <a:solidFill>
                  <a:schemeClr val="tx1"/>
                </a:solidFill>
                <a:effectLst/>
                <a:latin typeface="+mn-lt"/>
                <a:ea typeface="+mn-ea"/>
                <a:cs typeface="+mn-cs"/>
              </a:rPr>
              <a:t>Goleman, D. (1995) Emotional Intelligence: Why It Can Matter More Than IQ. New York: Bantam Books.</a:t>
            </a:r>
          </a:p>
          <a:p>
            <a:r>
              <a:rPr lang="en-GB" sz="1200" kern="1200" dirty="0">
                <a:solidFill>
                  <a:schemeClr val="tx1"/>
                </a:solidFill>
                <a:effectLst/>
                <a:latin typeface="+mn-lt"/>
                <a:ea typeface="+mn-ea"/>
                <a:cs typeface="+mn-cs"/>
              </a:rPr>
              <a:t>Harvard Professional Development (2019). How to improve your emotional intelligence. [online] Professional Development | Harvard DCE. Available at: https://professional.dce.harvard.edu/blog/how-to-improve-your-emotional-intelligence/.</a:t>
            </a:r>
          </a:p>
          <a:p>
            <a:r>
              <a:rPr lang="en-GB" sz="1200" kern="1200" dirty="0">
                <a:solidFill>
                  <a:schemeClr val="tx1"/>
                </a:solidFill>
                <a:effectLst/>
                <a:latin typeface="+mn-lt"/>
                <a:ea typeface="+mn-ea"/>
                <a:cs typeface="+mn-cs"/>
              </a:rPr>
              <a:t>Mayer, J.D. and Salovey, P. (1997) Emotional Intelligence and the Construction and Regulation of Feelings. Applied and Preventive Psychology, 6(2), pp. 93-103.</a:t>
            </a:r>
          </a:p>
          <a:p>
            <a:r>
              <a:rPr lang="en-GB" sz="1200" kern="1200" dirty="0">
                <a:solidFill>
                  <a:schemeClr val="tx1"/>
                </a:solidFill>
                <a:effectLst/>
                <a:latin typeface="+mn-lt"/>
                <a:ea typeface="+mn-ea"/>
                <a:cs typeface="+mn-cs"/>
              </a:rPr>
              <a:t>Riggio, R.E., Carducci, B.J., Nave, C.S. and Mio, J.S. (2020). Social Skills in the Workplace. [online] ResearchGate. Available at: https://www.researchgate.net/publication/347347748_Social_Skills_in_the_Workplace.</a:t>
            </a:r>
          </a:p>
          <a:p>
            <a:br>
              <a:rPr lang="en-GB" sz="120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477EB23D-8CCB-4FDE-AB7C-D460DDA4B445}" type="slidenum">
              <a:rPr lang="en-GB" smtClean="0"/>
              <a:t>1</a:t>
            </a:fld>
            <a:endParaRPr lang="en-GB"/>
          </a:p>
        </p:txBody>
      </p:sp>
    </p:spTree>
    <p:extLst>
      <p:ext uri="{BB962C8B-B14F-4D97-AF65-F5344CB8AC3E}">
        <p14:creationId xmlns:p14="http://schemas.microsoft.com/office/powerpoint/2010/main" val="2702713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21384000" cy="2229947"/>
            <a:chOff x="0" y="0"/>
            <a:chExt cx="3689645" cy="372747"/>
          </a:xfrm>
        </p:grpSpPr>
        <p:sp>
          <p:nvSpPr>
            <p:cNvPr id="3" name="Freeform 3"/>
            <p:cNvSpPr/>
            <p:nvPr/>
          </p:nvSpPr>
          <p:spPr>
            <a:xfrm>
              <a:off x="0" y="0"/>
              <a:ext cx="3689645" cy="372747"/>
            </a:xfrm>
            <a:custGeom>
              <a:avLst/>
              <a:gdLst/>
              <a:ahLst/>
              <a:cxnLst/>
              <a:rect l="l" t="t" r="r" b="b"/>
              <a:pathLst>
                <a:path w="3689645" h="372747">
                  <a:moveTo>
                    <a:pt x="0" y="0"/>
                  </a:moveTo>
                  <a:lnTo>
                    <a:pt x="3689645" y="0"/>
                  </a:lnTo>
                  <a:lnTo>
                    <a:pt x="3689645" y="372747"/>
                  </a:lnTo>
                  <a:lnTo>
                    <a:pt x="0" y="372747"/>
                  </a:lnTo>
                  <a:close/>
                </a:path>
              </a:pathLst>
            </a:custGeom>
            <a:solidFill>
              <a:srgbClr val="375D53"/>
            </a:solidFill>
            <a:ln w="12700">
              <a:solidFill>
                <a:srgbClr val="000000"/>
              </a:solidFill>
            </a:ln>
          </p:spPr>
          <p:txBody>
            <a:bodyPr/>
            <a:lstStyle/>
            <a:p>
              <a:endParaRPr lang="en-GB"/>
            </a:p>
          </p:txBody>
        </p:sp>
      </p:grpSp>
      <p:grpSp>
        <p:nvGrpSpPr>
          <p:cNvPr id="4" name="Group 4"/>
          <p:cNvGrpSpPr/>
          <p:nvPr/>
        </p:nvGrpSpPr>
        <p:grpSpPr>
          <a:xfrm>
            <a:off x="1552" y="2229947"/>
            <a:ext cx="21384000" cy="471082"/>
            <a:chOff x="0" y="0"/>
            <a:chExt cx="5109029" cy="112550"/>
          </a:xfrm>
        </p:grpSpPr>
        <p:sp>
          <p:nvSpPr>
            <p:cNvPr id="5" name="Freeform 5"/>
            <p:cNvSpPr/>
            <p:nvPr/>
          </p:nvSpPr>
          <p:spPr>
            <a:xfrm>
              <a:off x="0" y="0"/>
              <a:ext cx="5109028" cy="112550"/>
            </a:xfrm>
            <a:custGeom>
              <a:avLst/>
              <a:gdLst/>
              <a:ahLst/>
              <a:cxnLst/>
              <a:rect l="l" t="t" r="r" b="b"/>
              <a:pathLst>
                <a:path w="5109028" h="112550">
                  <a:moveTo>
                    <a:pt x="0" y="0"/>
                  </a:moveTo>
                  <a:lnTo>
                    <a:pt x="5109028" y="0"/>
                  </a:lnTo>
                  <a:lnTo>
                    <a:pt x="5109028" y="112550"/>
                  </a:lnTo>
                  <a:lnTo>
                    <a:pt x="0" y="112550"/>
                  </a:lnTo>
                  <a:close/>
                </a:path>
              </a:pathLst>
            </a:custGeom>
            <a:solidFill>
              <a:srgbClr val="DDEB54"/>
            </a:solidFill>
          </p:spPr>
          <p:txBody>
            <a:bodyPr/>
            <a:lstStyle/>
            <a:p>
              <a:endParaRPr lang="en-GB"/>
            </a:p>
          </p:txBody>
        </p:sp>
        <p:sp>
          <p:nvSpPr>
            <p:cNvPr id="6" name="TextBox 6"/>
            <p:cNvSpPr txBox="1"/>
            <p:nvPr/>
          </p:nvSpPr>
          <p:spPr>
            <a:xfrm>
              <a:off x="0" y="-38100"/>
              <a:ext cx="5109029" cy="150650"/>
            </a:xfrm>
            <a:prstGeom prst="rect">
              <a:avLst/>
            </a:prstGeom>
          </p:spPr>
          <p:txBody>
            <a:bodyPr lIns="17500" tIns="17500" rIns="17500" bIns="17500" rtlCol="0" anchor="ctr"/>
            <a:lstStyle/>
            <a:p>
              <a:pPr algn="ctr">
                <a:lnSpc>
                  <a:spcPts val="2572"/>
                </a:lnSpc>
              </a:pPr>
              <a:endParaRPr/>
            </a:p>
          </p:txBody>
        </p:sp>
      </p:grpSp>
      <p:sp>
        <p:nvSpPr>
          <p:cNvPr id="7" name="AutoShape 7"/>
          <p:cNvSpPr/>
          <p:nvPr/>
        </p:nvSpPr>
        <p:spPr>
          <a:xfrm flipH="1">
            <a:off x="6435086" y="2701029"/>
            <a:ext cx="9524" cy="12418971"/>
          </a:xfrm>
          <a:prstGeom prst="line">
            <a:avLst/>
          </a:prstGeom>
          <a:ln w="19050" cap="flat">
            <a:solidFill>
              <a:srgbClr val="000000"/>
            </a:solidFill>
            <a:prstDash val="solid"/>
            <a:headEnd type="none" w="sm" len="sm"/>
            <a:tailEnd type="none" w="sm" len="sm"/>
          </a:ln>
        </p:spPr>
        <p:txBody>
          <a:bodyPr/>
          <a:lstStyle/>
          <a:p>
            <a:endParaRPr lang="en-GB"/>
          </a:p>
        </p:txBody>
      </p:sp>
      <p:sp>
        <p:nvSpPr>
          <p:cNvPr id="8" name="AutoShape 8"/>
          <p:cNvSpPr/>
          <p:nvPr/>
        </p:nvSpPr>
        <p:spPr>
          <a:xfrm>
            <a:off x="12354270" y="2701029"/>
            <a:ext cx="19168" cy="12418971"/>
          </a:xfrm>
          <a:prstGeom prst="line">
            <a:avLst/>
          </a:prstGeom>
          <a:ln w="19050" cap="flat">
            <a:solidFill>
              <a:srgbClr val="000000"/>
            </a:solidFill>
            <a:prstDash val="solid"/>
            <a:headEnd type="none" w="sm" len="sm"/>
            <a:tailEnd type="none" w="sm" len="sm"/>
          </a:ln>
        </p:spPr>
        <p:txBody>
          <a:bodyPr/>
          <a:lstStyle/>
          <a:p>
            <a:endParaRPr lang="en-GB"/>
          </a:p>
        </p:txBody>
      </p:sp>
      <p:sp>
        <p:nvSpPr>
          <p:cNvPr id="9" name="AutoShape 9"/>
          <p:cNvSpPr/>
          <p:nvPr/>
        </p:nvSpPr>
        <p:spPr>
          <a:xfrm flipV="1">
            <a:off x="0" y="2670168"/>
            <a:ext cx="21316596" cy="3190"/>
          </a:xfrm>
          <a:prstGeom prst="line">
            <a:avLst/>
          </a:prstGeom>
          <a:ln w="19050" cap="flat">
            <a:solidFill>
              <a:srgbClr val="000000"/>
            </a:solidFill>
            <a:prstDash val="solid"/>
            <a:headEnd type="none" w="sm" len="sm"/>
            <a:tailEnd type="none" w="sm" len="sm"/>
          </a:ln>
        </p:spPr>
        <p:txBody>
          <a:bodyPr/>
          <a:lstStyle/>
          <a:p>
            <a:endParaRPr lang="en-GB"/>
          </a:p>
        </p:txBody>
      </p:sp>
      <p:sp>
        <p:nvSpPr>
          <p:cNvPr id="10" name="Freeform 10"/>
          <p:cNvSpPr/>
          <p:nvPr/>
        </p:nvSpPr>
        <p:spPr>
          <a:xfrm>
            <a:off x="12373438" y="3090310"/>
            <a:ext cx="3846121" cy="3546412"/>
          </a:xfrm>
          <a:custGeom>
            <a:avLst/>
            <a:gdLst/>
            <a:ahLst/>
            <a:cxnLst/>
            <a:rect l="l" t="t" r="r" b="b"/>
            <a:pathLst>
              <a:path w="3846121" h="3546412">
                <a:moveTo>
                  <a:pt x="0" y="0"/>
                </a:moveTo>
                <a:lnTo>
                  <a:pt x="3846121" y="0"/>
                </a:lnTo>
                <a:lnTo>
                  <a:pt x="3846121" y="3546412"/>
                </a:lnTo>
                <a:lnTo>
                  <a:pt x="0" y="3546412"/>
                </a:lnTo>
                <a:lnTo>
                  <a:pt x="0" y="0"/>
                </a:lnTo>
                <a:close/>
              </a:path>
            </a:pathLst>
          </a:custGeom>
          <a:blipFill>
            <a:blip r:embed="rId3"/>
            <a:stretch>
              <a:fillRect l="-76304" r="-83275" b="-12606"/>
            </a:stretch>
          </a:blipFill>
        </p:spPr>
        <p:txBody>
          <a:bodyPr/>
          <a:lstStyle/>
          <a:p>
            <a:endParaRPr lang="en-GB"/>
          </a:p>
        </p:txBody>
      </p:sp>
      <p:sp>
        <p:nvSpPr>
          <p:cNvPr id="11" name="Freeform 11"/>
          <p:cNvSpPr/>
          <p:nvPr/>
        </p:nvSpPr>
        <p:spPr>
          <a:xfrm>
            <a:off x="16354883" y="3090310"/>
            <a:ext cx="4938118" cy="3830812"/>
          </a:xfrm>
          <a:custGeom>
            <a:avLst/>
            <a:gdLst/>
            <a:ahLst/>
            <a:cxnLst/>
            <a:rect l="l" t="t" r="r" b="b"/>
            <a:pathLst>
              <a:path w="4938118" h="3830812">
                <a:moveTo>
                  <a:pt x="0" y="0"/>
                </a:moveTo>
                <a:lnTo>
                  <a:pt x="4938118" y="0"/>
                </a:lnTo>
                <a:lnTo>
                  <a:pt x="4938118" y="3830811"/>
                </a:lnTo>
                <a:lnTo>
                  <a:pt x="0" y="3830811"/>
                </a:lnTo>
                <a:lnTo>
                  <a:pt x="0" y="0"/>
                </a:lnTo>
                <a:close/>
              </a:path>
            </a:pathLst>
          </a:custGeom>
          <a:blipFill>
            <a:blip r:embed="rId4"/>
            <a:stretch>
              <a:fillRect l="-3435"/>
            </a:stretch>
          </a:blipFill>
        </p:spPr>
        <p:txBody>
          <a:bodyPr/>
          <a:lstStyle/>
          <a:p>
            <a:endParaRPr lang="en-GB"/>
          </a:p>
        </p:txBody>
      </p:sp>
      <p:sp>
        <p:nvSpPr>
          <p:cNvPr id="12" name="Freeform 12"/>
          <p:cNvSpPr/>
          <p:nvPr/>
        </p:nvSpPr>
        <p:spPr>
          <a:xfrm>
            <a:off x="537845" y="8177054"/>
            <a:ext cx="5374551" cy="3180974"/>
          </a:xfrm>
          <a:custGeom>
            <a:avLst/>
            <a:gdLst/>
            <a:ahLst/>
            <a:cxnLst/>
            <a:rect l="l" t="t" r="r" b="b"/>
            <a:pathLst>
              <a:path w="5374551" h="3180974">
                <a:moveTo>
                  <a:pt x="0" y="0"/>
                </a:moveTo>
                <a:lnTo>
                  <a:pt x="5374551" y="0"/>
                </a:lnTo>
                <a:lnTo>
                  <a:pt x="5374551" y="3180974"/>
                </a:lnTo>
                <a:lnTo>
                  <a:pt x="0" y="3180974"/>
                </a:lnTo>
                <a:lnTo>
                  <a:pt x="0" y="0"/>
                </a:lnTo>
                <a:close/>
              </a:path>
            </a:pathLst>
          </a:custGeom>
          <a:blipFill>
            <a:blip r:embed="rId5"/>
            <a:stretch>
              <a:fillRect l="-8609" t="-5958" r="-10947" b="-26458"/>
            </a:stretch>
          </a:blipFill>
        </p:spPr>
        <p:txBody>
          <a:bodyPr/>
          <a:lstStyle/>
          <a:p>
            <a:endParaRPr lang="en-GB"/>
          </a:p>
        </p:txBody>
      </p:sp>
      <p:sp>
        <p:nvSpPr>
          <p:cNvPr id="13" name="Freeform 13"/>
          <p:cNvSpPr/>
          <p:nvPr/>
        </p:nvSpPr>
        <p:spPr>
          <a:xfrm>
            <a:off x="18440700" y="679840"/>
            <a:ext cx="2751986" cy="970625"/>
          </a:xfrm>
          <a:custGeom>
            <a:avLst/>
            <a:gdLst/>
            <a:ahLst/>
            <a:cxnLst/>
            <a:rect l="l" t="t" r="r" b="b"/>
            <a:pathLst>
              <a:path w="2751986" h="970625">
                <a:moveTo>
                  <a:pt x="0" y="0"/>
                </a:moveTo>
                <a:lnTo>
                  <a:pt x="2751986" y="0"/>
                </a:lnTo>
                <a:lnTo>
                  <a:pt x="2751986" y="970625"/>
                </a:lnTo>
                <a:lnTo>
                  <a:pt x="0" y="970625"/>
                </a:lnTo>
                <a:lnTo>
                  <a:pt x="0" y="0"/>
                </a:lnTo>
                <a:close/>
              </a:path>
            </a:pathLst>
          </a:custGeom>
          <a:blipFill>
            <a:blip r:embed="rId6"/>
            <a:stretch>
              <a:fillRect l="-11304" t="-21034" r="-12420" b="-25422"/>
            </a:stretch>
          </a:blipFill>
        </p:spPr>
        <p:txBody>
          <a:bodyPr/>
          <a:lstStyle/>
          <a:p>
            <a:endParaRPr lang="en-GB"/>
          </a:p>
        </p:txBody>
      </p:sp>
      <p:sp>
        <p:nvSpPr>
          <p:cNvPr id="14" name="TextBox 14"/>
          <p:cNvSpPr txBox="1"/>
          <p:nvPr/>
        </p:nvSpPr>
        <p:spPr>
          <a:xfrm>
            <a:off x="3400383" y="2296285"/>
            <a:ext cx="14583234" cy="332775"/>
          </a:xfrm>
          <a:prstGeom prst="rect">
            <a:avLst/>
          </a:prstGeom>
        </p:spPr>
        <p:txBody>
          <a:bodyPr lIns="0" tIns="0" rIns="0" bIns="0" rtlCol="0" anchor="t">
            <a:spAutoFit/>
          </a:bodyPr>
          <a:lstStyle/>
          <a:p>
            <a:pPr algn="ctr">
              <a:lnSpc>
                <a:spcPts val="2755"/>
              </a:lnSpc>
            </a:pPr>
            <a:r>
              <a:rPr lang="en-US" sz="1837" spc="101">
                <a:solidFill>
                  <a:srgbClr val="000001"/>
                </a:solidFill>
                <a:latin typeface="Gordita"/>
                <a:ea typeface="Gordita"/>
                <a:cs typeface="Gordita"/>
                <a:sym typeface="Gordita"/>
              </a:rPr>
              <a:t>DEVELOPING EMOTIONAL INTELLIGENCE FOR ACADEMIC SUCCESS AND PERSONAL GROWTH</a:t>
            </a:r>
          </a:p>
        </p:txBody>
      </p:sp>
      <p:sp>
        <p:nvSpPr>
          <p:cNvPr id="15" name="TextBox 15"/>
          <p:cNvSpPr txBox="1"/>
          <p:nvPr/>
        </p:nvSpPr>
        <p:spPr>
          <a:xfrm>
            <a:off x="6660381" y="3575801"/>
            <a:ext cx="5520892" cy="6678439"/>
          </a:xfrm>
          <a:prstGeom prst="rect">
            <a:avLst/>
          </a:prstGeom>
        </p:spPr>
        <p:txBody>
          <a:bodyPr lIns="0" tIns="0" rIns="0" bIns="0" rtlCol="0" anchor="t">
            <a:spAutoFit/>
          </a:bodyPr>
          <a:lstStyle/>
          <a:p>
            <a:pPr algn="just">
              <a:lnSpc>
                <a:spcPts val="2022"/>
              </a:lnSpc>
            </a:pPr>
            <a:r>
              <a:rPr lang="en-US" sz="1444" b="1">
                <a:solidFill>
                  <a:srgbClr val="000001"/>
                </a:solidFill>
                <a:latin typeface="Gordita Bold"/>
                <a:ea typeface="Gordita Bold"/>
                <a:cs typeface="Gordita Bold"/>
                <a:sym typeface="Gordita Bold"/>
              </a:rPr>
              <a:t>Self-Awareness:</a:t>
            </a:r>
          </a:p>
          <a:p>
            <a:pPr algn="just">
              <a:lnSpc>
                <a:spcPts val="2022"/>
              </a:lnSpc>
            </a:pPr>
            <a:r>
              <a:rPr lang="en-US" sz="1444">
                <a:solidFill>
                  <a:srgbClr val="000001"/>
                </a:solidFill>
                <a:latin typeface="Gordita"/>
                <a:ea typeface="Gordita"/>
                <a:cs typeface="Gordita"/>
                <a:sym typeface="Gordita"/>
              </a:rPr>
              <a:t> Self-awareness refers to the skill of being able to recognise and know our emotions. It is the basis of emotional intelligence as recognised by Goleman (1995). Through self-reflection, journaling and emotional check-ins, we are able to enhance our level of self-knowledge and better interpret our emotional reactions to various situations.</a:t>
            </a:r>
          </a:p>
          <a:p>
            <a:pPr algn="just">
              <a:lnSpc>
                <a:spcPts val="2022"/>
              </a:lnSpc>
            </a:pPr>
            <a:r>
              <a:rPr lang="en-US" sz="1444" b="1">
                <a:solidFill>
                  <a:srgbClr val="000001"/>
                </a:solidFill>
                <a:latin typeface="Gordita Bold"/>
                <a:ea typeface="Gordita Bold"/>
                <a:cs typeface="Gordita Bold"/>
                <a:sym typeface="Gordita Bold"/>
              </a:rPr>
              <a:t>Self-Regulation:</a:t>
            </a:r>
          </a:p>
          <a:p>
            <a:pPr algn="just">
              <a:lnSpc>
                <a:spcPts val="2022"/>
              </a:lnSpc>
            </a:pPr>
            <a:r>
              <a:rPr lang="en-US" sz="1444">
                <a:solidFill>
                  <a:srgbClr val="000001"/>
                </a:solidFill>
                <a:latin typeface="Gordita"/>
                <a:ea typeface="Gordita"/>
                <a:cs typeface="Gordita"/>
                <a:sym typeface="Gordita"/>
              </a:rPr>
              <a:t> Self-regulation is in the management of our emotions in any situation. Impulsive reactions can be controlled with the help of techniques such as deep breathing and mindfulness. Mayer and Salovey (1997) emphasise the significance of self-regulation in ensuring emotional balance that results in improved decision-making and less stress.</a:t>
            </a:r>
          </a:p>
          <a:p>
            <a:pPr algn="just">
              <a:lnSpc>
                <a:spcPts val="2022"/>
              </a:lnSpc>
            </a:pPr>
            <a:r>
              <a:rPr lang="en-US" sz="1444" b="1">
                <a:solidFill>
                  <a:srgbClr val="000001"/>
                </a:solidFill>
                <a:latin typeface="Gordita Bold"/>
                <a:ea typeface="Gordita Bold"/>
                <a:cs typeface="Gordita Bold"/>
                <a:sym typeface="Gordita Bold"/>
              </a:rPr>
              <a:t>Empathy</a:t>
            </a:r>
            <a:r>
              <a:rPr lang="en-US" sz="1444">
                <a:solidFill>
                  <a:srgbClr val="000001"/>
                </a:solidFill>
                <a:latin typeface="Gordita"/>
                <a:ea typeface="Gordita"/>
                <a:cs typeface="Gordita"/>
                <a:sym typeface="Gordita"/>
              </a:rPr>
              <a:t>:</a:t>
            </a:r>
          </a:p>
          <a:p>
            <a:pPr algn="just">
              <a:lnSpc>
                <a:spcPts val="2022"/>
              </a:lnSpc>
            </a:pPr>
            <a:r>
              <a:rPr lang="en-US" sz="1444">
                <a:solidFill>
                  <a:srgbClr val="000001"/>
                </a:solidFill>
                <a:latin typeface="Gordita"/>
                <a:ea typeface="Gordita"/>
                <a:cs typeface="Gordita"/>
                <a:sym typeface="Gordita"/>
              </a:rPr>
              <a:t> Empathy can be described as the capability to perceive the feelings of others. Empathy is built by means of listening and following nonverbal behaviour. According to Goleman (1995), empathy enhances effective communication and relationships, whether on a personal or business front.</a:t>
            </a:r>
          </a:p>
          <a:p>
            <a:pPr algn="just">
              <a:lnSpc>
                <a:spcPts val="2022"/>
              </a:lnSpc>
            </a:pPr>
            <a:r>
              <a:rPr lang="en-US" sz="1444" b="1">
                <a:solidFill>
                  <a:srgbClr val="000001"/>
                </a:solidFill>
                <a:latin typeface="Gordita Bold"/>
                <a:ea typeface="Gordita Bold"/>
                <a:cs typeface="Gordita Bold"/>
                <a:sym typeface="Gordita Bold"/>
              </a:rPr>
              <a:t>Social Skills:</a:t>
            </a:r>
          </a:p>
          <a:p>
            <a:pPr algn="just">
              <a:lnSpc>
                <a:spcPts val="2022"/>
              </a:lnSpc>
            </a:pPr>
            <a:r>
              <a:rPr lang="en-US" sz="1444">
                <a:solidFill>
                  <a:srgbClr val="000001"/>
                </a:solidFill>
                <a:latin typeface="Gordita"/>
                <a:ea typeface="Gordita"/>
                <a:cs typeface="Gordita"/>
                <a:sym typeface="Gordita"/>
              </a:rPr>
              <a:t> Social skills play a critical role in relationship development and sustenance. Such skills are nonverbal communication and conflict management. The article on social awareness by Goleman demonstrates that good social skills are important in working and succeeding in the workplace (Riggio et al., 2020).</a:t>
            </a:r>
          </a:p>
        </p:txBody>
      </p:sp>
      <p:sp>
        <p:nvSpPr>
          <p:cNvPr id="16" name="TextBox 16"/>
          <p:cNvSpPr txBox="1"/>
          <p:nvPr/>
        </p:nvSpPr>
        <p:spPr>
          <a:xfrm>
            <a:off x="7267799" y="2796279"/>
            <a:ext cx="4306055" cy="639133"/>
          </a:xfrm>
          <a:prstGeom prst="rect">
            <a:avLst/>
          </a:prstGeom>
        </p:spPr>
        <p:txBody>
          <a:bodyPr lIns="0" tIns="0" rIns="0" bIns="0" rtlCol="0" anchor="t">
            <a:spAutoFit/>
          </a:bodyPr>
          <a:lstStyle/>
          <a:p>
            <a:pPr algn="ctr">
              <a:lnSpc>
                <a:spcPts val="2572"/>
              </a:lnSpc>
            </a:pPr>
            <a:r>
              <a:rPr lang="en-US" sz="1837" b="1" spc="82" dirty="0">
                <a:solidFill>
                  <a:srgbClr val="F47051"/>
                </a:solidFill>
                <a:latin typeface="Gordita Bold"/>
                <a:ea typeface="Gordita Bold"/>
                <a:cs typeface="Gordita Bold"/>
                <a:sym typeface="Gordita Bold"/>
              </a:rPr>
              <a:t>HOW CAN SOMEONE DEVELOP EMOTIONAL INTELLIGENCE?</a:t>
            </a:r>
          </a:p>
        </p:txBody>
      </p:sp>
      <p:sp>
        <p:nvSpPr>
          <p:cNvPr id="17" name="TextBox 17"/>
          <p:cNvSpPr txBox="1"/>
          <p:nvPr/>
        </p:nvSpPr>
        <p:spPr>
          <a:xfrm>
            <a:off x="226254" y="6523418"/>
            <a:ext cx="5997734" cy="1508660"/>
          </a:xfrm>
          <a:prstGeom prst="rect">
            <a:avLst/>
          </a:prstGeom>
        </p:spPr>
        <p:txBody>
          <a:bodyPr lIns="0" tIns="0" rIns="0" bIns="0" rtlCol="0" anchor="t">
            <a:spAutoFit/>
          </a:bodyPr>
          <a:lstStyle/>
          <a:p>
            <a:pPr marL="0" lvl="0" indent="0" algn="just">
              <a:lnSpc>
                <a:spcPts val="2009"/>
              </a:lnSpc>
              <a:spcBef>
                <a:spcPct val="0"/>
              </a:spcBef>
            </a:pPr>
            <a:r>
              <a:rPr lang="en-US" sz="1339" u="none" strike="noStrike" dirty="0">
                <a:solidFill>
                  <a:srgbClr val="000001"/>
                </a:solidFill>
                <a:latin typeface="Gordita"/>
                <a:ea typeface="Gordita"/>
                <a:cs typeface="Gordita"/>
                <a:sym typeface="Gordita"/>
              </a:rPr>
              <a:t>To prepare this poster, I consulted academic papers about emotional intelligence, such as the theories of Goleman and Mayer and Salovey. I also thought about my experience as a student, how I dealt with stress and emotions. Mindfulness practices were implemented with deep breathing and journaling to improve emotional control and concentration in the course of study.</a:t>
            </a:r>
          </a:p>
        </p:txBody>
      </p:sp>
      <p:sp>
        <p:nvSpPr>
          <p:cNvPr id="18" name="TextBox 18"/>
          <p:cNvSpPr txBox="1"/>
          <p:nvPr/>
        </p:nvSpPr>
        <p:spPr>
          <a:xfrm>
            <a:off x="1619250" y="6177460"/>
            <a:ext cx="2968591" cy="315283"/>
          </a:xfrm>
          <a:prstGeom prst="rect">
            <a:avLst/>
          </a:prstGeom>
        </p:spPr>
        <p:txBody>
          <a:bodyPr lIns="0" tIns="0" rIns="0" bIns="0" rtlCol="0" anchor="t">
            <a:spAutoFit/>
          </a:bodyPr>
          <a:lstStyle/>
          <a:p>
            <a:pPr algn="ctr">
              <a:lnSpc>
                <a:spcPts val="2572"/>
              </a:lnSpc>
            </a:pPr>
            <a:r>
              <a:rPr lang="en-US" sz="1837" b="1" spc="82" dirty="0">
                <a:solidFill>
                  <a:srgbClr val="F47051"/>
                </a:solidFill>
                <a:latin typeface="Gordita Bold"/>
                <a:ea typeface="Gordita Bold"/>
                <a:cs typeface="Gordita Bold"/>
                <a:sym typeface="Gordita Bold"/>
              </a:rPr>
              <a:t>METHODOLOGY</a:t>
            </a:r>
          </a:p>
        </p:txBody>
      </p:sp>
      <p:sp>
        <p:nvSpPr>
          <p:cNvPr id="19" name="TextBox 19"/>
          <p:cNvSpPr txBox="1"/>
          <p:nvPr/>
        </p:nvSpPr>
        <p:spPr>
          <a:xfrm>
            <a:off x="189147" y="3154801"/>
            <a:ext cx="6082465" cy="2958846"/>
          </a:xfrm>
          <a:prstGeom prst="rect">
            <a:avLst/>
          </a:prstGeom>
        </p:spPr>
        <p:txBody>
          <a:bodyPr lIns="0" tIns="0" rIns="0" bIns="0" rtlCol="0" anchor="t">
            <a:spAutoFit/>
          </a:bodyPr>
          <a:lstStyle/>
          <a:p>
            <a:pPr marL="0" lvl="0" indent="0" algn="just">
              <a:lnSpc>
                <a:spcPts val="2010"/>
              </a:lnSpc>
            </a:pPr>
            <a:r>
              <a:rPr lang="en-US" sz="1340">
                <a:solidFill>
                  <a:srgbClr val="000001"/>
                </a:solidFill>
                <a:latin typeface="Gordita"/>
                <a:ea typeface="Gordita"/>
                <a:cs typeface="Gordita"/>
                <a:sym typeface="Gordita"/>
              </a:rPr>
              <a:t>The ability to be aware, identify and control our own emotions as well as the ability to be aware and capable of controlling the emotions of others, is called Emotional Intelligence (EI). Goleman (1995) presents EI with five components, namely self-awareness, self-regulation, motivation, empathy, and social skills (Antonopoulou, 2024). His quote, which states that when one is not in tune with their feelings, they will be ineffective in detecting their feelings in other people, makes an important point that without learning what you really feel, you will never be able to perceive what the other person feels. The poster will discuss how emotions can affect EI and why EI should be developed in an academic life, and how mindfulness, as well as emotional control, can help to improve EI.</a:t>
            </a:r>
          </a:p>
        </p:txBody>
      </p:sp>
      <p:sp>
        <p:nvSpPr>
          <p:cNvPr id="20" name="TextBox 20"/>
          <p:cNvSpPr txBox="1"/>
          <p:nvPr/>
        </p:nvSpPr>
        <p:spPr>
          <a:xfrm>
            <a:off x="1684485" y="2841618"/>
            <a:ext cx="2906565" cy="315283"/>
          </a:xfrm>
          <a:prstGeom prst="rect">
            <a:avLst/>
          </a:prstGeom>
        </p:spPr>
        <p:txBody>
          <a:bodyPr lIns="0" tIns="0" rIns="0" bIns="0" rtlCol="0" anchor="t">
            <a:spAutoFit/>
          </a:bodyPr>
          <a:lstStyle/>
          <a:p>
            <a:pPr algn="ctr">
              <a:lnSpc>
                <a:spcPts val="2572"/>
              </a:lnSpc>
            </a:pPr>
            <a:r>
              <a:rPr lang="en-US" sz="1837" b="1" spc="82" dirty="0">
                <a:solidFill>
                  <a:srgbClr val="F47051"/>
                </a:solidFill>
                <a:latin typeface="Gordita Bold"/>
                <a:ea typeface="Gordita Bold"/>
                <a:cs typeface="Gordita Bold"/>
                <a:sym typeface="Gordita Bold"/>
              </a:rPr>
              <a:t>INTRODUCTION</a:t>
            </a:r>
          </a:p>
        </p:txBody>
      </p:sp>
      <p:sp>
        <p:nvSpPr>
          <p:cNvPr id="21" name="TextBox 21"/>
          <p:cNvSpPr txBox="1"/>
          <p:nvPr/>
        </p:nvSpPr>
        <p:spPr>
          <a:xfrm>
            <a:off x="12497815" y="7656300"/>
            <a:ext cx="8586871" cy="5334345"/>
          </a:xfrm>
          <a:prstGeom prst="rect">
            <a:avLst/>
          </a:prstGeom>
        </p:spPr>
        <p:txBody>
          <a:bodyPr lIns="0" tIns="0" rIns="0" bIns="0" rtlCol="0" anchor="t">
            <a:spAutoFit/>
          </a:bodyPr>
          <a:lstStyle/>
          <a:p>
            <a:pPr algn="just">
              <a:lnSpc>
                <a:spcPts val="2160"/>
              </a:lnSpc>
            </a:pPr>
            <a:r>
              <a:rPr lang="en-US" sz="1439" b="1" dirty="0">
                <a:solidFill>
                  <a:srgbClr val="000001"/>
                </a:solidFill>
                <a:latin typeface="Gordita Bold"/>
                <a:ea typeface="Gordita Bold"/>
                <a:cs typeface="Gordita Bold"/>
                <a:sym typeface="Gordita Bold"/>
              </a:rPr>
              <a:t>Factors for Success:</a:t>
            </a:r>
          </a:p>
          <a:p>
            <a:pPr algn="just">
              <a:lnSpc>
                <a:spcPts val="2160"/>
              </a:lnSpc>
            </a:pPr>
            <a:r>
              <a:rPr lang="en-US" sz="1439" dirty="0">
                <a:solidFill>
                  <a:srgbClr val="000001"/>
                </a:solidFill>
                <a:latin typeface="Gordita"/>
                <a:ea typeface="Gordita"/>
                <a:cs typeface="Gordita"/>
                <a:sym typeface="Gordita"/>
              </a:rPr>
              <a:t>Time Management: Controlling emotions and being inspired helps to stay on track and be disciplined.</a:t>
            </a:r>
          </a:p>
          <a:p>
            <a:pPr algn="just">
              <a:lnSpc>
                <a:spcPts val="2160"/>
              </a:lnSpc>
            </a:pPr>
            <a:r>
              <a:rPr lang="en-US" sz="1439" dirty="0">
                <a:solidFill>
                  <a:srgbClr val="000001"/>
                </a:solidFill>
                <a:latin typeface="Gordita"/>
                <a:ea typeface="Gordita"/>
                <a:cs typeface="Gordita"/>
                <a:sym typeface="Gordita"/>
              </a:rPr>
              <a:t>Concentration and Meaning: EI assists in the ability to overcome distractions, as well as be motivated during tasks.</a:t>
            </a:r>
          </a:p>
          <a:p>
            <a:pPr algn="just">
              <a:lnSpc>
                <a:spcPts val="2160"/>
              </a:lnSpc>
            </a:pPr>
            <a:r>
              <a:rPr lang="en-US" sz="1439" dirty="0">
                <a:solidFill>
                  <a:srgbClr val="000001"/>
                </a:solidFill>
                <a:latin typeface="Gordita"/>
                <a:ea typeface="Gordita"/>
                <a:cs typeface="Gordita"/>
                <a:sym typeface="Gordita"/>
              </a:rPr>
              <a:t>Self-Efficacy: EI supports the perception of oneself as able to accomplish anything, making it more confident to take up work (Harvard Professional Development, 2019).</a:t>
            </a:r>
          </a:p>
          <a:p>
            <a:pPr algn="just">
              <a:lnSpc>
                <a:spcPts val="2160"/>
              </a:lnSpc>
            </a:pPr>
            <a:r>
              <a:rPr lang="en-US" sz="1439" b="1" dirty="0">
                <a:solidFill>
                  <a:srgbClr val="000001"/>
                </a:solidFill>
                <a:latin typeface="Gordita Bold"/>
                <a:ea typeface="Gordita Bold"/>
                <a:cs typeface="Gordita Bold"/>
                <a:sym typeface="Gordita Bold"/>
              </a:rPr>
              <a:t>Objections to Emotional Intelligence (EI):</a:t>
            </a:r>
          </a:p>
          <a:p>
            <a:pPr algn="just">
              <a:lnSpc>
                <a:spcPts val="2160"/>
              </a:lnSpc>
            </a:pPr>
            <a:r>
              <a:rPr lang="en-US" sz="1439" dirty="0">
                <a:solidFill>
                  <a:srgbClr val="000001"/>
                </a:solidFill>
                <a:latin typeface="Gordita"/>
                <a:ea typeface="Gordita"/>
                <a:cs typeface="Gordita"/>
                <a:sym typeface="Gordita"/>
              </a:rPr>
              <a:t>Procrastination: Emotional reasons, such as fear of failure and lack of motivation, are some of the causes of procrastination.</a:t>
            </a:r>
          </a:p>
          <a:p>
            <a:pPr algn="just">
              <a:lnSpc>
                <a:spcPts val="2160"/>
              </a:lnSpc>
            </a:pPr>
            <a:r>
              <a:rPr lang="en-US" sz="1439" dirty="0">
                <a:solidFill>
                  <a:srgbClr val="000001"/>
                </a:solidFill>
                <a:latin typeface="Gordita"/>
                <a:ea typeface="Gordita"/>
                <a:cs typeface="Gordita"/>
                <a:sym typeface="Gordita"/>
              </a:rPr>
              <a:t>Stress and Anxiety: These are emotions which affect performance; however, the effects of such emotions can be </a:t>
            </a:r>
            <a:r>
              <a:rPr lang="en-US" sz="1439" dirty="0" err="1">
                <a:solidFill>
                  <a:srgbClr val="000001"/>
                </a:solidFill>
                <a:latin typeface="Gordita"/>
                <a:ea typeface="Gordita"/>
                <a:cs typeface="Gordita"/>
                <a:sym typeface="Gordita"/>
              </a:rPr>
              <a:t>minimised</a:t>
            </a:r>
            <a:r>
              <a:rPr lang="en-US" sz="1439" dirty="0">
                <a:solidFill>
                  <a:srgbClr val="000001"/>
                </a:solidFill>
                <a:latin typeface="Gordita"/>
                <a:ea typeface="Gordita"/>
                <a:cs typeface="Gordita"/>
                <a:sym typeface="Gordita"/>
              </a:rPr>
              <a:t> by means of EI emotional regulation (Elfenbein and MacCann, 2017).</a:t>
            </a:r>
          </a:p>
          <a:p>
            <a:pPr algn="just">
              <a:lnSpc>
                <a:spcPts val="2160"/>
              </a:lnSpc>
            </a:pPr>
            <a:r>
              <a:rPr lang="en-US" sz="1439" b="1" dirty="0">
                <a:solidFill>
                  <a:srgbClr val="000001"/>
                </a:solidFill>
                <a:latin typeface="Gordita Bold"/>
                <a:ea typeface="Gordita Bold"/>
                <a:cs typeface="Gordita Bold"/>
                <a:sym typeface="Gordita Bold"/>
              </a:rPr>
              <a:t>Measures to defeat Bereavements:</a:t>
            </a:r>
          </a:p>
          <a:p>
            <a:pPr algn="just">
              <a:lnSpc>
                <a:spcPts val="2160"/>
              </a:lnSpc>
            </a:pPr>
            <a:r>
              <a:rPr lang="en-US" sz="1439" dirty="0">
                <a:solidFill>
                  <a:srgbClr val="000001"/>
                </a:solidFill>
                <a:latin typeface="Gordita"/>
                <a:ea typeface="Gordita"/>
                <a:cs typeface="Gordita"/>
                <a:sym typeface="Gordita"/>
              </a:rPr>
              <a:t>Achievable Goals: Dividing tasks into tiny, manageable bits would reduce the overwhelming.</a:t>
            </a:r>
          </a:p>
          <a:p>
            <a:pPr algn="just">
              <a:lnSpc>
                <a:spcPts val="2160"/>
              </a:lnSpc>
            </a:pPr>
            <a:r>
              <a:rPr lang="en-US" sz="1439" dirty="0">
                <a:solidFill>
                  <a:srgbClr val="000001"/>
                </a:solidFill>
                <a:latin typeface="Gordita"/>
                <a:ea typeface="Gordita"/>
                <a:cs typeface="Gordita"/>
                <a:sym typeface="Gordita"/>
              </a:rPr>
              <a:t>Conscript Support: Ask: Drop by academic assistance when in need, with the help of social aptitudes and empathy.</a:t>
            </a:r>
          </a:p>
          <a:p>
            <a:pPr algn="just">
              <a:lnSpc>
                <a:spcPts val="2160"/>
              </a:lnSpc>
            </a:pPr>
            <a:r>
              <a:rPr lang="en-US" sz="1439" dirty="0">
                <a:solidFill>
                  <a:srgbClr val="000001"/>
                </a:solidFill>
                <a:latin typeface="Gordita"/>
                <a:ea typeface="Gordita"/>
                <a:cs typeface="Gordita"/>
                <a:sym typeface="Gordita"/>
              </a:rPr>
              <a:t>Toughened: Become tough emotionally by discovering mindfulness and being able to control emotions.</a:t>
            </a:r>
          </a:p>
        </p:txBody>
      </p:sp>
      <p:sp>
        <p:nvSpPr>
          <p:cNvPr id="22" name="TextBox 22"/>
          <p:cNvSpPr txBox="1"/>
          <p:nvPr/>
        </p:nvSpPr>
        <p:spPr>
          <a:xfrm>
            <a:off x="226231" y="142836"/>
            <a:ext cx="15993328" cy="1973938"/>
          </a:xfrm>
          <a:prstGeom prst="rect">
            <a:avLst/>
          </a:prstGeom>
        </p:spPr>
        <p:txBody>
          <a:bodyPr lIns="0" tIns="0" rIns="0" bIns="0" rtlCol="0" anchor="t">
            <a:spAutoFit/>
          </a:bodyPr>
          <a:lstStyle/>
          <a:p>
            <a:pPr marL="396666" lvl="1" indent="-198333" algn="just">
              <a:lnSpc>
                <a:spcPts val="2572"/>
              </a:lnSpc>
              <a:buFont typeface="Arial"/>
              <a:buChar char="•"/>
            </a:pPr>
            <a:r>
              <a:rPr lang="en-US" sz="1837" spc="73" dirty="0">
                <a:solidFill>
                  <a:srgbClr val="FFFFFF"/>
                </a:solidFill>
                <a:latin typeface="Gordita"/>
                <a:ea typeface="Gordita"/>
                <a:cs typeface="Gordita"/>
                <a:sym typeface="Gordita"/>
              </a:rPr>
              <a:t>NAME: MARIA ALEJANDRA GIRALDO GRANADA</a:t>
            </a:r>
          </a:p>
          <a:p>
            <a:pPr marL="396666" lvl="1" indent="-198333" algn="just">
              <a:lnSpc>
                <a:spcPts val="2572"/>
              </a:lnSpc>
              <a:buFont typeface="Arial"/>
              <a:buChar char="•"/>
            </a:pPr>
            <a:r>
              <a:rPr lang="en-US" sz="1837" spc="73" dirty="0">
                <a:solidFill>
                  <a:srgbClr val="FFFFFF"/>
                </a:solidFill>
                <a:latin typeface="Gordita"/>
                <a:ea typeface="Gordita"/>
                <a:cs typeface="Gordita"/>
                <a:sym typeface="Gordita"/>
              </a:rPr>
              <a:t>STUDENT ID: 2322891</a:t>
            </a:r>
          </a:p>
          <a:p>
            <a:pPr marL="396666" lvl="1" indent="-198333" algn="just">
              <a:lnSpc>
                <a:spcPts val="2572"/>
              </a:lnSpc>
              <a:buFont typeface="Arial"/>
              <a:buChar char="•"/>
            </a:pPr>
            <a:r>
              <a:rPr lang="en-US" sz="1837" spc="73" dirty="0">
                <a:solidFill>
                  <a:srgbClr val="FFFFFF"/>
                </a:solidFill>
                <a:latin typeface="Gordita"/>
                <a:ea typeface="Gordita"/>
                <a:cs typeface="Gordita"/>
                <a:sym typeface="Gordita"/>
              </a:rPr>
              <a:t>MODULE CODE :  LCLM5006 </a:t>
            </a:r>
          </a:p>
          <a:p>
            <a:pPr marL="396666" lvl="1" indent="-198333" algn="just">
              <a:lnSpc>
                <a:spcPts val="2572"/>
              </a:lnSpc>
              <a:buFont typeface="Arial"/>
              <a:buChar char="•"/>
            </a:pPr>
            <a:r>
              <a:rPr lang="en-US" sz="1837" spc="73" dirty="0">
                <a:solidFill>
                  <a:srgbClr val="FFFFFF"/>
                </a:solidFill>
                <a:latin typeface="Gordita"/>
                <a:ea typeface="Gordita"/>
                <a:cs typeface="Gordita"/>
                <a:sym typeface="Gordita"/>
              </a:rPr>
              <a:t>MODULE  TITLE: DEVELOPING EMOTIONAL INTELLIGENCE SKILLS</a:t>
            </a:r>
          </a:p>
          <a:p>
            <a:pPr marL="396666" lvl="1" indent="-198333" algn="just">
              <a:lnSpc>
                <a:spcPts val="2572"/>
              </a:lnSpc>
              <a:buFont typeface="Arial"/>
              <a:buChar char="•"/>
            </a:pPr>
            <a:r>
              <a:rPr lang="en-US" sz="1837" spc="73" dirty="0">
                <a:solidFill>
                  <a:srgbClr val="FFFFFF"/>
                </a:solidFill>
                <a:latin typeface="Gordita"/>
                <a:ea typeface="Gordita"/>
                <a:cs typeface="Gordita"/>
                <a:sym typeface="Gordita"/>
              </a:rPr>
              <a:t>LECTURER'S NAME</a:t>
            </a:r>
            <a:r>
              <a:rPr lang="en-US" sz="1837" spc="73">
                <a:solidFill>
                  <a:srgbClr val="FFFFFF"/>
                </a:solidFill>
                <a:latin typeface="Gordita"/>
                <a:ea typeface="Gordita"/>
                <a:cs typeface="Gordita"/>
                <a:sym typeface="Gordita"/>
              </a:rPr>
              <a:t>: KAZEEM OSENI</a:t>
            </a:r>
            <a:endParaRPr lang="en-US" sz="1837" spc="73" dirty="0">
              <a:solidFill>
                <a:srgbClr val="FFFFFF"/>
              </a:solidFill>
              <a:latin typeface="Gordita"/>
              <a:ea typeface="Gordita"/>
              <a:cs typeface="Gordita"/>
              <a:sym typeface="Gordita"/>
            </a:endParaRPr>
          </a:p>
          <a:p>
            <a:pPr marL="396666" lvl="1" indent="-198333" algn="just">
              <a:lnSpc>
                <a:spcPts val="2572"/>
              </a:lnSpc>
              <a:buFont typeface="Arial"/>
              <a:buChar char="•"/>
            </a:pPr>
            <a:r>
              <a:rPr lang="en-US" sz="1837" spc="73" dirty="0">
                <a:solidFill>
                  <a:srgbClr val="FFFFFF"/>
                </a:solidFill>
                <a:latin typeface="Gordita"/>
                <a:ea typeface="Gordita"/>
                <a:cs typeface="Gordita"/>
                <a:sym typeface="Gordita"/>
              </a:rPr>
              <a:t>ASSIGNMENT TITLE: DEVELOPING EMOTIONAL INTELLIGENCE FOR ACADEMIC SUCCESS AND PERSONAL GROWTH</a:t>
            </a:r>
          </a:p>
        </p:txBody>
      </p:sp>
      <p:sp>
        <p:nvSpPr>
          <p:cNvPr id="23" name="TextBox 23"/>
          <p:cNvSpPr txBox="1"/>
          <p:nvPr/>
        </p:nvSpPr>
        <p:spPr>
          <a:xfrm>
            <a:off x="273983" y="11462803"/>
            <a:ext cx="5738210" cy="910205"/>
          </a:xfrm>
          <a:prstGeom prst="rect">
            <a:avLst/>
          </a:prstGeom>
        </p:spPr>
        <p:txBody>
          <a:bodyPr lIns="0" tIns="0" rIns="0" bIns="0" rtlCol="0" anchor="t">
            <a:spAutoFit/>
          </a:bodyPr>
          <a:lstStyle/>
          <a:p>
            <a:pPr algn="ctr">
              <a:lnSpc>
                <a:spcPts val="2425"/>
              </a:lnSpc>
            </a:pPr>
            <a:r>
              <a:rPr lang="en-US" sz="1732" b="1" spc="77" dirty="0">
                <a:solidFill>
                  <a:srgbClr val="F47051"/>
                </a:solidFill>
                <a:latin typeface="Gordita Bold"/>
                <a:ea typeface="Gordita Bold"/>
                <a:cs typeface="Gordita Bold"/>
                <a:sym typeface="Gordita Bold"/>
              </a:rPr>
              <a:t>REFLECTING ON MY EXPERIENCE: CONTROLLING EMOTIONS AND DEVELOPING MINDFULNESS AS A STUDENT</a:t>
            </a:r>
          </a:p>
        </p:txBody>
      </p:sp>
      <p:sp>
        <p:nvSpPr>
          <p:cNvPr id="24" name="TextBox 24"/>
          <p:cNvSpPr txBox="1"/>
          <p:nvPr/>
        </p:nvSpPr>
        <p:spPr>
          <a:xfrm>
            <a:off x="273983" y="12401582"/>
            <a:ext cx="5950005" cy="2711196"/>
          </a:xfrm>
          <a:prstGeom prst="rect">
            <a:avLst/>
          </a:prstGeom>
        </p:spPr>
        <p:txBody>
          <a:bodyPr lIns="0" tIns="0" rIns="0" bIns="0" rtlCol="0" anchor="t">
            <a:spAutoFit/>
          </a:bodyPr>
          <a:lstStyle/>
          <a:p>
            <a:pPr marL="0" lvl="0" indent="0" algn="just">
              <a:lnSpc>
                <a:spcPts val="2010"/>
              </a:lnSpc>
              <a:spcBef>
                <a:spcPct val="0"/>
              </a:spcBef>
            </a:pPr>
            <a:r>
              <a:rPr lang="en-US" sz="1340" u="none" strike="noStrike">
                <a:solidFill>
                  <a:srgbClr val="000001"/>
                </a:solidFill>
                <a:latin typeface="Gordita"/>
                <a:ea typeface="Gordita"/>
                <a:cs typeface="Gordita"/>
                <a:sym typeface="Gordita"/>
              </a:rPr>
              <a:t>During my last exam period, I felt overwhelmed by the pressure to perform well. I used self-awareness to recognize my anxiety and took short breaks to calm myself. I practiced deep breathing exercises to manage stress and stay focused. I also used mindfulness techniques, such as focusing on my breath, which helped me stay present during studying. Emotional control improved my focus and reduced distractions. For example, when I felt tempted to procrastinate, I used mindfulness to refocus and break tasks into smaller steps. These emotional regulation techniques helped me stay productive and perform better academically.</a:t>
            </a:r>
          </a:p>
          <a:p>
            <a:pPr marL="0" lvl="0" indent="0" algn="just">
              <a:lnSpc>
                <a:spcPts val="2010"/>
              </a:lnSpc>
              <a:spcBef>
                <a:spcPct val="0"/>
              </a:spcBef>
            </a:pPr>
            <a:endParaRPr lang="en-US" sz="1340" u="none" strike="noStrike">
              <a:solidFill>
                <a:srgbClr val="000001"/>
              </a:solidFill>
              <a:latin typeface="Gordita"/>
              <a:ea typeface="Gordita"/>
              <a:cs typeface="Gordita"/>
              <a:sym typeface="Gordita"/>
            </a:endParaRPr>
          </a:p>
        </p:txBody>
      </p:sp>
      <p:sp>
        <p:nvSpPr>
          <p:cNvPr id="25" name="TextBox 25"/>
          <p:cNvSpPr txBox="1"/>
          <p:nvPr/>
        </p:nvSpPr>
        <p:spPr>
          <a:xfrm>
            <a:off x="17944377" y="6397183"/>
            <a:ext cx="1759130" cy="239539"/>
          </a:xfrm>
          <a:prstGeom prst="rect">
            <a:avLst/>
          </a:prstGeom>
        </p:spPr>
        <p:txBody>
          <a:bodyPr lIns="0" tIns="0" rIns="0" bIns="0" rtlCol="0" anchor="t">
            <a:spAutoFit/>
          </a:bodyPr>
          <a:lstStyle/>
          <a:p>
            <a:pPr algn="just">
              <a:lnSpc>
                <a:spcPts val="2022"/>
              </a:lnSpc>
            </a:pPr>
            <a:r>
              <a:rPr lang="en-US" sz="1444" b="1">
                <a:solidFill>
                  <a:srgbClr val="000001"/>
                </a:solidFill>
                <a:latin typeface="Gordita Bold"/>
                <a:ea typeface="Gordita Bold"/>
                <a:cs typeface="Gordita Bold"/>
                <a:sym typeface="Gordita Bold"/>
              </a:rPr>
              <a:t>(Bradberry, 2015)</a:t>
            </a:r>
          </a:p>
        </p:txBody>
      </p:sp>
      <p:sp>
        <p:nvSpPr>
          <p:cNvPr id="26" name="TextBox 26"/>
          <p:cNvSpPr txBox="1"/>
          <p:nvPr/>
        </p:nvSpPr>
        <p:spPr>
          <a:xfrm>
            <a:off x="12497815" y="7006846"/>
            <a:ext cx="8795185" cy="910205"/>
          </a:xfrm>
          <a:prstGeom prst="rect">
            <a:avLst/>
          </a:prstGeom>
        </p:spPr>
        <p:txBody>
          <a:bodyPr lIns="0" tIns="0" rIns="0" bIns="0" rtlCol="0" anchor="t">
            <a:spAutoFit/>
          </a:bodyPr>
          <a:lstStyle/>
          <a:p>
            <a:pPr algn="ctr">
              <a:lnSpc>
                <a:spcPts val="2425"/>
              </a:lnSpc>
            </a:pPr>
            <a:r>
              <a:rPr lang="en-US" sz="1732" b="1" spc="77" dirty="0">
                <a:solidFill>
                  <a:srgbClr val="F47051"/>
                </a:solidFill>
                <a:latin typeface="Gordita Bold"/>
                <a:ea typeface="Gordita Bold"/>
                <a:cs typeface="Gordita Bold"/>
                <a:sym typeface="Gordita Bold"/>
              </a:rPr>
              <a:t>FACTORS FOR ACADEMIC SUCCESS AND OVERCOMING EMOTIONAL INTELLIGENCE CHALLENGES</a:t>
            </a:r>
          </a:p>
          <a:p>
            <a:pPr algn="ctr">
              <a:lnSpc>
                <a:spcPts val="2425"/>
              </a:lnSpc>
            </a:pPr>
            <a:endParaRPr lang="en-US" sz="1732" b="1" spc="77" dirty="0">
              <a:solidFill>
                <a:srgbClr val="F47051"/>
              </a:solidFill>
              <a:latin typeface="Gordita Bold"/>
              <a:ea typeface="Gordita Bold"/>
              <a:cs typeface="Gordita Bold"/>
              <a:sym typeface="Gordita Bold"/>
            </a:endParaRPr>
          </a:p>
        </p:txBody>
      </p:sp>
      <p:sp>
        <p:nvSpPr>
          <p:cNvPr id="27" name="TextBox 27"/>
          <p:cNvSpPr txBox="1"/>
          <p:nvPr/>
        </p:nvSpPr>
        <p:spPr>
          <a:xfrm>
            <a:off x="12752772" y="13365019"/>
            <a:ext cx="8067862" cy="1316736"/>
          </a:xfrm>
          <a:prstGeom prst="rect">
            <a:avLst/>
          </a:prstGeom>
        </p:spPr>
        <p:txBody>
          <a:bodyPr lIns="0" tIns="0" rIns="0" bIns="0" rtlCol="0" anchor="t">
            <a:spAutoFit/>
          </a:bodyPr>
          <a:lstStyle/>
          <a:p>
            <a:pPr algn="just">
              <a:lnSpc>
                <a:spcPts val="2160"/>
              </a:lnSpc>
            </a:pPr>
            <a:r>
              <a:rPr lang="en-US" sz="1439">
                <a:solidFill>
                  <a:srgbClr val="000001"/>
                </a:solidFill>
                <a:latin typeface="Gordita"/>
                <a:ea typeface="Gordita"/>
                <a:cs typeface="Gordita"/>
                <a:sym typeface="Gordita"/>
              </a:rPr>
              <a:t>Emotional intelligence is critical towards academic success through improved time management, concentration and resilience. By managing issues such as procrastination, stress, and anxiety and implementing the EI strategies, such as goal-setting and mindfulness, the students will be able to enhance their performance and overall health. It is vital to develop EI to succeed in academic and personal life.</a:t>
            </a:r>
          </a:p>
        </p:txBody>
      </p:sp>
      <p:sp>
        <p:nvSpPr>
          <p:cNvPr id="28" name="TextBox 28"/>
          <p:cNvSpPr txBox="1"/>
          <p:nvPr/>
        </p:nvSpPr>
        <p:spPr>
          <a:xfrm>
            <a:off x="15302408" y="13002582"/>
            <a:ext cx="2968591" cy="315283"/>
          </a:xfrm>
          <a:prstGeom prst="rect">
            <a:avLst/>
          </a:prstGeom>
        </p:spPr>
        <p:txBody>
          <a:bodyPr lIns="0" tIns="0" rIns="0" bIns="0" rtlCol="0" anchor="t">
            <a:spAutoFit/>
          </a:bodyPr>
          <a:lstStyle/>
          <a:p>
            <a:pPr algn="ctr">
              <a:lnSpc>
                <a:spcPts val="2572"/>
              </a:lnSpc>
            </a:pPr>
            <a:r>
              <a:rPr lang="en-US" sz="1837" b="1" spc="82" dirty="0">
                <a:solidFill>
                  <a:srgbClr val="F47051"/>
                </a:solidFill>
                <a:latin typeface="Gordita Bold"/>
                <a:ea typeface="Gordita Bold"/>
                <a:cs typeface="Gordita Bold"/>
                <a:sym typeface="Gordita Bold"/>
              </a:rPr>
              <a:t>CONCLUSION</a:t>
            </a:r>
          </a:p>
        </p:txBody>
      </p:sp>
      <p:sp>
        <p:nvSpPr>
          <p:cNvPr id="29" name="TextBox 29"/>
          <p:cNvSpPr txBox="1"/>
          <p:nvPr/>
        </p:nvSpPr>
        <p:spPr>
          <a:xfrm>
            <a:off x="7723409" y="10425690"/>
            <a:ext cx="2968591" cy="315283"/>
          </a:xfrm>
          <a:prstGeom prst="rect">
            <a:avLst/>
          </a:prstGeom>
        </p:spPr>
        <p:txBody>
          <a:bodyPr lIns="0" tIns="0" rIns="0" bIns="0" rtlCol="0" anchor="t">
            <a:spAutoFit/>
          </a:bodyPr>
          <a:lstStyle/>
          <a:p>
            <a:pPr algn="ctr">
              <a:lnSpc>
                <a:spcPts val="2572"/>
              </a:lnSpc>
            </a:pPr>
            <a:r>
              <a:rPr lang="en-US" sz="1837" b="1" spc="82" dirty="0">
                <a:solidFill>
                  <a:srgbClr val="F47051"/>
                </a:solidFill>
                <a:latin typeface="Gordita Bold"/>
                <a:ea typeface="Gordita Bold"/>
                <a:cs typeface="Gordita Bold"/>
                <a:sym typeface="Gordita Bold"/>
              </a:rPr>
              <a:t>REFERENCE </a:t>
            </a:r>
          </a:p>
        </p:txBody>
      </p:sp>
      <p:sp>
        <p:nvSpPr>
          <p:cNvPr id="30" name="TextBox 30"/>
          <p:cNvSpPr txBox="1"/>
          <p:nvPr/>
        </p:nvSpPr>
        <p:spPr>
          <a:xfrm>
            <a:off x="6587486" y="10938981"/>
            <a:ext cx="5642407" cy="4323684"/>
          </a:xfrm>
          <a:prstGeom prst="rect">
            <a:avLst/>
          </a:prstGeom>
        </p:spPr>
        <p:txBody>
          <a:bodyPr wrap="square" lIns="0" tIns="0" rIns="0" bIns="0" rtlCol="0" anchor="t">
            <a:spAutoFit/>
          </a:bodyPr>
          <a:lstStyle/>
          <a:p>
            <a:pPr algn="just">
              <a:lnSpc>
                <a:spcPts val="1283"/>
              </a:lnSpc>
            </a:pPr>
            <a:r>
              <a:rPr lang="en-US" sz="1000" b="1" dirty="0">
                <a:solidFill>
                  <a:srgbClr val="000001"/>
                </a:solidFill>
                <a:latin typeface="Gordita"/>
                <a:ea typeface="Gordita"/>
                <a:cs typeface="Gordita"/>
                <a:sym typeface="Gordita"/>
              </a:rPr>
              <a:t>Antonopoulou, H. (2024). The Value of Emotional Intelligence: Self-Awareness, Self-Regulation, Motivation, and Empathy as Key... [online] ResearchGate. Available at: https://www.researchgate.net/publication/379764627_The_Value_of_Emotional_Intelligence_Self-Awareness_Self-Regulation_Motivation_and_Empathy_as_Key_Components.</a:t>
            </a:r>
          </a:p>
          <a:p>
            <a:pPr algn="just">
              <a:lnSpc>
                <a:spcPts val="1283"/>
              </a:lnSpc>
            </a:pPr>
            <a:r>
              <a:rPr lang="en-US" sz="1000" b="1" dirty="0">
                <a:solidFill>
                  <a:srgbClr val="000001"/>
                </a:solidFill>
                <a:latin typeface="Gordita"/>
                <a:ea typeface="Gordita"/>
                <a:cs typeface="Gordita"/>
                <a:sym typeface="Gordita"/>
              </a:rPr>
              <a:t>Bradberry, T. (2015). About Your Boss’ Lack Of Emotional Intelligence... Forbes. [online] 3 Feb. Available at: https://www.forbes.com/sites/travisbradberry/2015/02/03/about-your-boss-lack-of-emotional-intelligence/.</a:t>
            </a:r>
          </a:p>
          <a:p>
            <a:pPr algn="just">
              <a:lnSpc>
                <a:spcPts val="1283"/>
              </a:lnSpc>
            </a:pPr>
            <a:r>
              <a:rPr lang="en-US" sz="1000" b="1" dirty="0">
                <a:solidFill>
                  <a:srgbClr val="000001"/>
                </a:solidFill>
                <a:latin typeface="Gordita"/>
                <a:ea typeface="Gordita"/>
                <a:cs typeface="Gordita"/>
                <a:sym typeface="Gordita"/>
              </a:rPr>
              <a:t>Elfenbein, H.A. and MacCann, C. (2017). A closer look at ability emotional intelligence (EI): What are its component parts, and how do they relate to each other? Social and Personality Psychology Compass, 11(7), p.e12324. doi:https://doi.org/10.1111/spc3.12324.</a:t>
            </a:r>
          </a:p>
          <a:p>
            <a:pPr algn="just">
              <a:lnSpc>
                <a:spcPts val="1283"/>
              </a:lnSpc>
            </a:pPr>
            <a:r>
              <a:rPr lang="en-US" sz="1000" b="1" dirty="0">
                <a:solidFill>
                  <a:srgbClr val="000001"/>
                </a:solidFill>
                <a:latin typeface="Gordita"/>
                <a:ea typeface="Gordita"/>
                <a:cs typeface="Gordita"/>
                <a:sym typeface="Gordita"/>
              </a:rPr>
              <a:t>Goleman, D. (1995) Emotional Intelligence: Why It Can Matter More Than IQ. New York: Bantam Books.</a:t>
            </a:r>
          </a:p>
          <a:p>
            <a:pPr algn="just">
              <a:lnSpc>
                <a:spcPts val="1283"/>
              </a:lnSpc>
            </a:pPr>
            <a:r>
              <a:rPr lang="en-US" sz="1000" b="1" dirty="0">
                <a:solidFill>
                  <a:srgbClr val="000001"/>
                </a:solidFill>
                <a:latin typeface="Gordita"/>
                <a:ea typeface="Gordita"/>
                <a:cs typeface="Gordita"/>
                <a:sym typeface="Gordita"/>
              </a:rPr>
              <a:t>Harvard Professional Development (2019). How to improve your emotional intelligence. [online] Professional Development | Harvard DCE. Available at: https://professional.dce.harvard.edu/blog/how-to-improve-your-emotional-intelligence/.</a:t>
            </a:r>
          </a:p>
          <a:p>
            <a:pPr algn="just">
              <a:lnSpc>
                <a:spcPts val="1283"/>
              </a:lnSpc>
            </a:pPr>
            <a:r>
              <a:rPr lang="en-US" sz="1000" b="1" dirty="0">
                <a:solidFill>
                  <a:srgbClr val="000001"/>
                </a:solidFill>
                <a:latin typeface="Gordita"/>
                <a:ea typeface="Gordita"/>
                <a:cs typeface="Gordita"/>
                <a:sym typeface="Gordita"/>
              </a:rPr>
              <a:t>Mayer, J.D. and Salovey, P. (1997) Emotional Intelligence and the Construction and Regulation of Feelings. Applied and Preventive Psychology, 6(2), pp. 93-103.</a:t>
            </a:r>
          </a:p>
          <a:p>
            <a:pPr algn="just">
              <a:lnSpc>
                <a:spcPts val="1283"/>
              </a:lnSpc>
            </a:pPr>
            <a:r>
              <a:rPr lang="en-US" sz="1000" b="1" dirty="0">
                <a:solidFill>
                  <a:srgbClr val="000001"/>
                </a:solidFill>
                <a:latin typeface="Gordita"/>
                <a:ea typeface="Gordita"/>
                <a:cs typeface="Gordita"/>
                <a:sym typeface="Gordita"/>
              </a:rPr>
              <a:t>Riggio, R.E., Carducci, B.J., Nave, C.S. and Mio, J.S. (2020). Social Skills in the Workplace. [online] ResearchGate. Available at: https://www.researchgate.net/publication/347347748_Social_Skills_in_the_Workplace.</a:t>
            </a:r>
          </a:p>
          <a:p>
            <a:pPr algn="just">
              <a:lnSpc>
                <a:spcPts val="1283"/>
              </a:lnSpc>
            </a:pPr>
            <a:endParaRPr lang="en-US" sz="1000" b="1" dirty="0">
              <a:solidFill>
                <a:srgbClr val="000001"/>
              </a:solidFill>
              <a:latin typeface="Gordita"/>
              <a:ea typeface="Gordita"/>
              <a:cs typeface="Gordita"/>
              <a:sym typeface="Gordita"/>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2433</Words>
  <Application>Microsoft Office PowerPoint</Application>
  <PresentationFormat>Custom</PresentationFormat>
  <Paragraphs>69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Calibri</vt:lpstr>
      <vt:lpstr>Arial</vt:lpstr>
      <vt:lpstr>Aptos</vt:lpstr>
      <vt:lpstr>Gordita</vt:lpstr>
      <vt:lpstr>Gordita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ALEJANDRA GIRALDO</cp:lastModifiedBy>
  <cp:revision>1</cp:revision>
  <dcterms:created xsi:type="dcterms:W3CDTF">2006-08-16T00:00:00Z</dcterms:created>
  <dcterms:modified xsi:type="dcterms:W3CDTF">2025-11-11T13:56:50Z</dcterms:modified>
  <dc:identifier>DAG36B-9LsU</dc:identifier>
</cp:coreProperties>
</file>