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5" r:id="rId9"/>
    <p:sldId id="263" r:id="rId10"/>
    <p:sldId id="264"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113" d="100"/>
          <a:sy n="113" d="100"/>
        </p:scale>
        <p:origin x="282"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CBD1BEA-4414-4A6C-AC11-CD862A9D6AA1}" type="datetimeFigureOut">
              <a:rPr lang="en-US" smtClean="0"/>
              <a:t>6/9/2022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3448434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BD1BEA-4414-4A6C-AC11-CD862A9D6AA1}" type="datetimeFigureOut">
              <a:rPr lang="en-US" smtClean="0"/>
              <a:t>6/9/2022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3435191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BD1BEA-4414-4A6C-AC11-CD862A9D6AA1}" type="datetimeFigureOut">
              <a:rPr lang="en-US" smtClean="0"/>
              <a:t>6/9/2022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3031711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BD1BEA-4414-4A6C-AC11-CD862A9D6AA1}" type="datetimeFigureOut">
              <a:rPr lang="en-US" smtClean="0"/>
              <a:t>6/9/2022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1041967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BD1BEA-4414-4A6C-AC11-CD862A9D6AA1}" type="datetimeFigureOut">
              <a:rPr lang="en-US" smtClean="0"/>
              <a:t>6/9/2022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3381020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BD1BEA-4414-4A6C-AC11-CD862A9D6AA1}" type="datetimeFigureOut">
              <a:rPr lang="en-US" smtClean="0"/>
              <a:t>6/9/2022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709106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BD1BEA-4414-4A6C-AC11-CD862A9D6AA1}" type="datetimeFigureOut">
              <a:rPr lang="en-US" smtClean="0"/>
              <a:t>6/9/2022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2406925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CBD1BEA-4414-4A6C-AC11-CD862A9D6AA1}" type="datetimeFigureOut">
              <a:rPr lang="en-US" smtClean="0"/>
              <a:t>6/9/2022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1446729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BD1BEA-4414-4A6C-AC11-CD862A9D6AA1}" type="datetimeFigureOut">
              <a:rPr lang="en-US" smtClean="0"/>
              <a:t>6/9/2022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3260586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BD1BEA-4414-4A6C-AC11-CD862A9D6AA1}" type="datetimeFigureOut">
              <a:rPr lang="en-US" smtClean="0"/>
              <a:t>6/9/2022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135740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BD1BEA-4414-4A6C-AC11-CD862A9D6AA1}" type="datetimeFigureOut">
              <a:rPr lang="en-US" smtClean="0"/>
              <a:t>6/9/2022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071200-A9C3-4670-95EB-95A078247605}"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351478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BD1BEA-4414-4A6C-AC11-CD862A9D6AA1}" type="datetimeFigureOut">
              <a:rPr lang="en-US" smtClean="0"/>
              <a:t>6/9/2022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1047967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BD1BEA-4414-4A6C-AC11-CD862A9D6AA1}" type="datetimeFigureOut">
              <a:rPr lang="en-US" smtClean="0"/>
              <a:t>6/9/2022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071200-A9C3-4670-95EB-95A07824760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2443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BD1BEA-4414-4A6C-AC11-CD862A9D6AA1}" type="datetimeFigureOut">
              <a:rPr lang="en-US" smtClean="0"/>
              <a:t>6/9/2022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18058729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BD1BEA-4414-4A6C-AC11-CD862A9D6AA1}" type="datetimeFigureOut">
              <a:rPr lang="en-US" smtClean="0"/>
              <a:t>6/9/2022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9302581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BD1BEA-4414-4A6C-AC11-CD862A9D6AA1}" type="datetimeFigureOut">
              <a:rPr lang="en-US" smtClean="0"/>
              <a:t>6/9/2022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071200-A9C3-4670-95EB-95A078247605}" type="slidenum">
              <a:rPr lang="en-US" smtClean="0"/>
              <a:t>‹#›</a:t>
            </a:fld>
            <a:endParaRPr lang="en-US"/>
          </a:p>
        </p:txBody>
      </p:sp>
    </p:spTree>
    <p:extLst>
      <p:ext uri="{BB962C8B-B14F-4D97-AF65-F5344CB8AC3E}">
        <p14:creationId xmlns:p14="http://schemas.microsoft.com/office/powerpoint/2010/main" val="916722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CBD1BEA-4414-4A6C-AC11-CD862A9D6AA1}" type="datetimeFigureOut">
              <a:rPr lang="en-US" smtClean="0"/>
              <a:t>6/9/2022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6071200-A9C3-4670-95EB-95A078247605}" type="slidenum">
              <a:rPr lang="en-US" smtClean="0"/>
              <a:t>‹#›</a:t>
            </a:fld>
            <a:endParaRPr lang="en-US"/>
          </a:p>
        </p:txBody>
      </p:sp>
    </p:spTree>
    <p:extLst>
      <p:ext uri="{BB962C8B-B14F-4D97-AF65-F5344CB8AC3E}">
        <p14:creationId xmlns:p14="http://schemas.microsoft.com/office/powerpoint/2010/main" val="2621482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98E1-5CB2-613D-C37F-706ED953C0EC}"/>
              </a:ext>
            </a:extLst>
          </p:cNvPr>
          <p:cNvSpPr>
            <a:spLocks noGrp="1"/>
          </p:cNvSpPr>
          <p:nvPr>
            <p:ph type="ctrTitle"/>
          </p:nvPr>
        </p:nvSpPr>
        <p:spPr>
          <a:xfrm>
            <a:off x="1524000" y="1122363"/>
            <a:ext cx="9144000" cy="45719"/>
          </a:xfrm>
        </p:spPr>
        <p:txBody>
          <a:bodyPr>
            <a:normAutofit fontScale="90000"/>
          </a:bodyPr>
          <a:lstStyle/>
          <a:p>
            <a:endParaRPr lang="en-US" dirty="0"/>
          </a:p>
        </p:txBody>
      </p:sp>
      <p:sp>
        <p:nvSpPr>
          <p:cNvPr id="3" name="Subtitle 2">
            <a:extLst>
              <a:ext uri="{FF2B5EF4-FFF2-40B4-BE49-F238E27FC236}">
                <a16:creationId xmlns:a16="http://schemas.microsoft.com/office/drawing/2014/main" id="{A8AD8CA1-B644-1CEF-0354-C8D6E6C33AB1}"/>
              </a:ext>
            </a:extLst>
          </p:cNvPr>
          <p:cNvSpPr>
            <a:spLocks noGrp="1"/>
          </p:cNvSpPr>
          <p:nvPr>
            <p:ph type="subTitle" idx="1"/>
          </p:nvPr>
        </p:nvSpPr>
        <p:spPr>
          <a:xfrm>
            <a:off x="1524000" y="1122363"/>
            <a:ext cx="9144000" cy="5008273"/>
          </a:xfrm>
        </p:spPr>
        <p:txBody>
          <a:bodyPr/>
          <a:lstStyle/>
          <a:p>
            <a:endParaRPr lang="en-US" dirty="0"/>
          </a:p>
          <a:p>
            <a:r>
              <a:rPr lang="en-CA" dirty="0">
                <a:solidFill>
                  <a:srgbClr val="101112"/>
                </a:solidFill>
                <a:effectLst/>
                <a:ea typeface="Calibri" panose="020F0502020204030204" pitchFamily="34" charset="0"/>
                <a:cs typeface="Arial" panose="020B0604020202020204" pitchFamily="34" charset="0"/>
              </a:rPr>
              <a:t>Progress is impossible without change, and those who cannot change their minds cannot change anything.</a:t>
            </a:r>
            <a:r>
              <a:rPr lang="en-US" dirty="0">
                <a:solidFill>
                  <a:srgbClr val="101112"/>
                </a:solidFill>
                <a:effectLst/>
                <a:ea typeface="Calibri" panose="020F0502020204030204" pitchFamily="34" charset="0"/>
                <a:cs typeface="Arial" panose="020B0604020202020204" pitchFamily="34" charset="0"/>
              </a:rPr>
              <a:t> </a:t>
            </a:r>
          </a:p>
          <a:p>
            <a:r>
              <a:rPr lang="en-US" dirty="0">
                <a:solidFill>
                  <a:srgbClr val="101112"/>
                </a:solidFill>
                <a:effectLst/>
                <a:ea typeface="Calibri" panose="020F0502020204030204" pitchFamily="34" charset="0"/>
                <a:cs typeface="Arial" panose="020B0604020202020204" pitchFamily="34" charset="0"/>
              </a:rPr>
              <a:t>(George Bernard Shaw)</a:t>
            </a:r>
          </a:p>
          <a:p>
            <a:endParaRPr lang="en-US" dirty="0">
              <a:solidFill>
                <a:srgbClr val="101112"/>
              </a:solidFill>
              <a:cs typeface="Arial" panose="020B0604020202020204" pitchFamily="34" charset="0"/>
            </a:endParaRPr>
          </a:p>
          <a:p>
            <a:endParaRPr lang="en-US" dirty="0">
              <a:solidFill>
                <a:srgbClr val="101112"/>
              </a:solidFill>
              <a:cs typeface="Arial" panose="020B0604020202020204" pitchFamily="34" charset="0"/>
            </a:endParaRPr>
          </a:p>
          <a:p>
            <a:r>
              <a:rPr lang="en-CA" dirty="0">
                <a:solidFill>
                  <a:srgbClr val="222222"/>
                </a:solidFill>
                <a:effectLst/>
                <a:ea typeface="Calibri" panose="020F0502020204030204" pitchFamily="34" charset="0"/>
                <a:cs typeface="Arial" panose="020B0604020202020204" pitchFamily="34" charset="0"/>
              </a:rPr>
              <a:t>It is not the strongest of the species that survives, nor the most intelligent that survives. It is the one that is the most adaptable to change. </a:t>
            </a:r>
          </a:p>
          <a:p>
            <a:r>
              <a:rPr lang="en-US" dirty="0">
                <a:solidFill>
                  <a:srgbClr val="101112"/>
                </a:solidFill>
                <a:effectLst/>
                <a:ea typeface="Calibri" panose="020F0502020204030204" pitchFamily="34" charset="0"/>
                <a:cs typeface="Arial" panose="020B0604020202020204" pitchFamily="34" charset="0"/>
              </a:rPr>
              <a:t>(Charles Darwin)</a:t>
            </a:r>
          </a:p>
          <a:p>
            <a:endParaRPr lang="en-US" dirty="0">
              <a:solidFill>
                <a:srgbClr val="101112"/>
              </a:solidFill>
              <a:cs typeface="Arial" panose="020B0604020202020204" pitchFamily="34" charset="0"/>
            </a:endParaRPr>
          </a:p>
          <a:p>
            <a:endParaRPr lang="en-US" dirty="0"/>
          </a:p>
        </p:txBody>
      </p:sp>
      <p:pic>
        <p:nvPicPr>
          <p:cNvPr id="9" name="Audio 8">
            <a:hlinkClick r:id="" action="ppaction://media"/>
            <a:extLst>
              <a:ext uri="{FF2B5EF4-FFF2-40B4-BE49-F238E27FC236}">
                <a16:creationId xmlns:a16="http://schemas.microsoft.com/office/drawing/2014/main" id="{39ED0FCD-9E10-03F4-34EB-14A3261CFD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066214469"/>
      </p:ext>
    </p:extLst>
  </p:cSld>
  <p:clrMapOvr>
    <a:masterClrMapping/>
  </p:clrMapOvr>
  <mc:AlternateContent xmlns:mc="http://schemas.openxmlformats.org/markup-compatibility/2006">
    <mc:Choice xmlns:p14="http://schemas.microsoft.com/office/powerpoint/2010/main" Requires="p14">
      <p:transition spd="slow" p14:dur="2000" advTm="16449"/>
    </mc:Choice>
    <mc:Fallback>
      <p:transition spd="slow" advTm="164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9E4A4-2036-BA64-575F-FD6B9480BB3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A3DBFB-7466-0FCF-909C-85609727A709}"/>
              </a:ext>
            </a:extLst>
          </p:cNvPr>
          <p:cNvSpPr>
            <a:spLocks noGrp="1"/>
          </p:cNvSpPr>
          <p:nvPr>
            <p:ph idx="1"/>
          </p:nvPr>
        </p:nvSpPr>
        <p:spPr/>
        <p:txBody>
          <a:bodyPr>
            <a:normAutofit/>
          </a:bodyPr>
          <a:lstStyle/>
          <a:p>
            <a:pPr marL="0" indent="0" algn="ctr">
              <a:buNone/>
            </a:pPr>
            <a:r>
              <a:rPr lang="en-US" sz="3600" dirty="0"/>
              <a:t>Welcome to Presentation</a:t>
            </a:r>
          </a:p>
          <a:p>
            <a:pPr marL="0" indent="0" algn="ctr">
              <a:buNone/>
            </a:pPr>
            <a:r>
              <a:rPr lang="en-US" sz="3600" dirty="0"/>
              <a:t> Project Concorde</a:t>
            </a:r>
          </a:p>
          <a:p>
            <a:pPr marL="0" indent="0" algn="ctr">
              <a:buNone/>
            </a:pPr>
            <a:r>
              <a:rPr lang="en-US" sz="3600" dirty="0"/>
              <a:t>By</a:t>
            </a:r>
          </a:p>
          <a:p>
            <a:pPr marL="0" indent="0" algn="ctr">
              <a:buNone/>
            </a:pPr>
            <a:r>
              <a:rPr lang="en-US" sz="3600" dirty="0"/>
              <a:t>Zafar Qureshi</a:t>
            </a:r>
          </a:p>
          <a:p>
            <a:pPr marL="0" indent="0" algn="ctr">
              <a:buNone/>
            </a:pPr>
            <a:r>
              <a:rPr lang="en-US" sz="3600" dirty="0"/>
              <a:t>2014878</a:t>
            </a:r>
          </a:p>
        </p:txBody>
      </p:sp>
      <p:pic>
        <p:nvPicPr>
          <p:cNvPr id="8" name="Audio 7">
            <a:hlinkClick r:id="" action="ppaction://media"/>
            <a:extLst>
              <a:ext uri="{FF2B5EF4-FFF2-40B4-BE49-F238E27FC236}">
                <a16:creationId xmlns:a16="http://schemas.microsoft.com/office/drawing/2014/main" id="{FDEEC4B2-F068-0F8E-EDB0-CAAFA38AF8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231900438"/>
      </p:ext>
    </p:extLst>
  </p:cSld>
  <p:clrMapOvr>
    <a:masterClrMapping/>
  </p:clrMapOvr>
  <mc:AlternateContent xmlns:mc="http://schemas.openxmlformats.org/markup-compatibility/2006">
    <mc:Choice xmlns:p14="http://schemas.microsoft.com/office/powerpoint/2010/main" Requires="p14">
      <p:transition spd="slow" p14:dur="2000" advTm="4612"/>
    </mc:Choice>
    <mc:Fallback>
      <p:transition spd="slow" advTm="4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1780B-5EAD-5431-4AAB-0B06FD65A025}"/>
              </a:ext>
            </a:extLst>
          </p:cNvPr>
          <p:cNvSpPr>
            <a:spLocks noGrp="1"/>
          </p:cNvSpPr>
          <p:nvPr>
            <p:ph type="title"/>
          </p:nvPr>
        </p:nvSpPr>
        <p:spPr/>
        <p:txBody>
          <a:bodyPr/>
          <a:lstStyle/>
          <a:p>
            <a:pPr algn="ctr"/>
            <a:r>
              <a:rPr lang="en-US" dirty="0">
                <a:latin typeface="+mn-lt"/>
              </a:rPr>
              <a:t>Why I chose Project Concorde?</a:t>
            </a:r>
          </a:p>
        </p:txBody>
      </p:sp>
      <p:sp>
        <p:nvSpPr>
          <p:cNvPr id="3" name="Content Placeholder 2">
            <a:extLst>
              <a:ext uri="{FF2B5EF4-FFF2-40B4-BE49-F238E27FC236}">
                <a16:creationId xmlns:a16="http://schemas.microsoft.com/office/drawing/2014/main" id="{FB1E5CD7-2A92-9B70-CA31-DB14E12AFA40}"/>
              </a:ext>
            </a:extLst>
          </p:cNvPr>
          <p:cNvSpPr>
            <a:spLocks noGrp="1"/>
          </p:cNvSpPr>
          <p:nvPr>
            <p:ph idx="1"/>
          </p:nvPr>
        </p:nvSpPr>
        <p:spPr/>
        <p:txBody>
          <a:bodyPr/>
          <a:lstStyle/>
          <a:p>
            <a:r>
              <a:rPr lang="en-US" dirty="0"/>
              <a:t>Personal Reasons:</a:t>
            </a:r>
          </a:p>
          <a:p>
            <a:r>
              <a:rPr lang="en-US" dirty="0"/>
              <a:t>I love Flying!</a:t>
            </a:r>
          </a:p>
          <a:p>
            <a:r>
              <a:rPr lang="en-US" dirty="0"/>
              <a:t>Love accepting challenges!</a:t>
            </a:r>
          </a:p>
          <a:p>
            <a:r>
              <a:rPr lang="en-US" dirty="0"/>
              <a:t>Wants to do something out of the box!</a:t>
            </a:r>
          </a:p>
          <a:p>
            <a:pPr marL="0" indent="0">
              <a:buNone/>
            </a:pPr>
            <a:endParaRPr lang="en-US" dirty="0"/>
          </a:p>
        </p:txBody>
      </p:sp>
      <p:pic>
        <p:nvPicPr>
          <p:cNvPr id="8" name="Audio 7">
            <a:hlinkClick r:id="" action="ppaction://media"/>
            <a:extLst>
              <a:ext uri="{FF2B5EF4-FFF2-40B4-BE49-F238E27FC236}">
                <a16:creationId xmlns:a16="http://schemas.microsoft.com/office/drawing/2014/main" id="{09470B3B-39D9-8155-B07F-3164A5090D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743925833"/>
      </p:ext>
    </p:extLst>
  </p:cSld>
  <p:clrMapOvr>
    <a:masterClrMapping/>
  </p:clrMapOvr>
  <mc:AlternateContent xmlns:mc="http://schemas.openxmlformats.org/markup-compatibility/2006">
    <mc:Choice xmlns:p14="http://schemas.microsoft.com/office/powerpoint/2010/main" Requires="p14">
      <p:transition spd="slow" p14:dur="2000" advTm="19492"/>
    </mc:Choice>
    <mc:Fallback>
      <p:transition spd="slow" advTm="19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0BFDC-49C7-EF3D-56D1-FE83ACBBC3C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7F37E71-B9A0-1FED-24E1-E4E77037F943}"/>
              </a:ext>
            </a:extLst>
          </p:cNvPr>
          <p:cNvSpPr>
            <a:spLocks noGrp="1"/>
          </p:cNvSpPr>
          <p:nvPr>
            <p:ph idx="1"/>
          </p:nvPr>
        </p:nvSpPr>
        <p:spPr/>
        <p:txBody>
          <a:bodyPr/>
          <a:lstStyle/>
          <a:p>
            <a:r>
              <a:rPr lang="en-US" dirty="0"/>
              <a:t>Academic Reasons:</a:t>
            </a:r>
          </a:p>
          <a:p>
            <a:r>
              <a:rPr lang="en-US" dirty="0"/>
              <a:t>Failure of Concorde in broader aspect</a:t>
            </a:r>
          </a:p>
          <a:p>
            <a:r>
              <a:rPr lang="en-US" dirty="0"/>
              <a:t>To understand the application of change models on industrial levels</a:t>
            </a:r>
          </a:p>
          <a:p>
            <a:r>
              <a:rPr lang="en-US" dirty="0"/>
              <a:t>To view the failure of Project Concorde from change models perspective </a:t>
            </a:r>
          </a:p>
        </p:txBody>
      </p:sp>
      <p:pic>
        <p:nvPicPr>
          <p:cNvPr id="8" name="Audio 7">
            <a:hlinkClick r:id="" action="ppaction://media"/>
            <a:extLst>
              <a:ext uri="{FF2B5EF4-FFF2-40B4-BE49-F238E27FC236}">
                <a16:creationId xmlns:a16="http://schemas.microsoft.com/office/drawing/2014/main" id="{4BCFD962-3658-453F-EC3B-0F6465439D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424225375"/>
      </p:ext>
    </p:extLst>
  </p:cSld>
  <p:clrMapOvr>
    <a:masterClrMapping/>
  </p:clrMapOvr>
  <mc:AlternateContent xmlns:mc="http://schemas.openxmlformats.org/markup-compatibility/2006">
    <mc:Choice xmlns:p14="http://schemas.microsoft.com/office/powerpoint/2010/main" Requires="p14">
      <p:transition spd="slow" p14:dur="2000" advTm="33307"/>
    </mc:Choice>
    <mc:Fallback>
      <p:transition spd="slow" advTm="33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2B7D8-1A0E-E731-9C69-415F1A3F3D56}"/>
              </a:ext>
            </a:extLst>
          </p:cNvPr>
          <p:cNvSpPr>
            <a:spLocks noGrp="1"/>
          </p:cNvSpPr>
          <p:nvPr>
            <p:ph type="title"/>
          </p:nvPr>
        </p:nvSpPr>
        <p:spPr/>
        <p:txBody>
          <a:bodyPr/>
          <a:lstStyle/>
          <a:p>
            <a:pPr algn="ctr"/>
            <a:r>
              <a:rPr lang="en-US" u="sng" dirty="0">
                <a:latin typeface="+mn-lt"/>
              </a:rPr>
              <a:t>Introduction</a:t>
            </a:r>
          </a:p>
        </p:txBody>
      </p:sp>
      <p:sp>
        <p:nvSpPr>
          <p:cNvPr id="3" name="Content Placeholder 2">
            <a:extLst>
              <a:ext uri="{FF2B5EF4-FFF2-40B4-BE49-F238E27FC236}">
                <a16:creationId xmlns:a16="http://schemas.microsoft.com/office/drawing/2014/main" id="{9DD0095D-2B0D-C6B1-5AFC-EB2909625EC8}"/>
              </a:ext>
            </a:extLst>
          </p:cNvPr>
          <p:cNvSpPr>
            <a:spLocks noGrp="1"/>
          </p:cNvSpPr>
          <p:nvPr>
            <p:ph idx="1"/>
          </p:nvPr>
        </p:nvSpPr>
        <p:spPr/>
        <p:txBody>
          <a:bodyPr>
            <a:normAutofit/>
          </a:bodyPr>
          <a:lstStyle/>
          <a:p>
            <a:r>
              <a:rPr lang="en-US" dirty="0"/>
              <a:t>Concorde the first supersonic plane to cross Atlantic in 3.5 hours</a:t>
            </a:r>
          </a:p>
          <a:p>
            <a:r>
              <a:rPr lang="en-US" dirty="0"/>
              <a:t>Project started in 1962 out of an irreversible agreement between governments of Britain and France.</a:t>
            </a:r>
            <a:r>
              <a:rPr lang="en-GB" dirty="0">
                <a:effectLst/>
                <a:ea typeface="DengXian" panose="02010600030101010101" pitchFamily="2" charset="-122"/>
              </a:rPr>
              <a:t>(</a:t>
            </a:r>
            <a:r>
              <a:rPr lang="en-GB" dirty="0" err="1">
                <a:effectLst/>
                <a:ea typeface="DengXian" panose="02010600030101010101" pitchFamily="2" charset="-122"/>
              </a:rPr>
              <a:t>Johnman</a:t>
            </a:r>
            <a:r>
              <a:rPr lang="en-GB" dirty="0">
                <a:effectLst/>
                <a:ea typeface="DengXian" panose="02010600030101010101" pitchFamily="2" charset="-122"/>
              </a:rPr>
              <a:t> and Lynch, 2002)</a:t>
            </a:r>
            <a:endParaRPr lang="en-US" dirty="0"/>
          </a:p>
          <a:p>
            <a:r>
              <a:rPr lang="en-US" dirty="0"/>
              <a:t>Made by 4 state owned companies; From UK </a:t>
            </a:r>
            <a:r>
              <a:rPr lang="en-GB" dirty="0">
                <a:solidFill>
                  <a:srgbClr val="202124"/>
                </a:solidFill>
                <a:effectLst/>
                <a:ea typeface="DengXian" panose="02010600030101010101" pitchFamily="2" charset="-122"/>
              </a:rPr>
              <a:t>British Aerospace and Rolls-Royce</a:t>
            </a:r>
            <a:r>
              <a:rPr lang="en-US" dirty="0">
                <a:solidFill>
                  <a:srgbClr val="202124"/>
                </a:solidFill>
                <a:effectLst/>
                <a:ea typeface="DengXian" panose="02010600030101010101" pitchFamily="2" charset="-122"/>
              </a:rPr>
              <a:t> and from France </a:t>
            </a:r>
            <a:r>
              <a:rPr lang="en-GB" dirty="0">
                <a:solidFill>
                  <a:srgbClr val="202124"/>
                </a:solidFill>
                <a:effectLst/>
                <a:ea typeface="DengXian" panose="02010600030101010101" pitchFamily="2" charset="-122"/>
              </a:rPr>
              <a:t>Aérospatiale and SNECMA.</a:t>
            </a:r>
          </a:p>
          <a:p>
            <a:r>
              <a:rPr lang="en-GB" dirty="0">
                <a:solidFill>
                  <a:srgbClr val="202124"/>
                </a:solidFill>
                <a:effectLst/>
                <a:ea typeface="DengXian" panose="02010600030101010101" pitchFamily="2" charset="-122"/>
              </a:rPr>
              <a:t>26</a:t>
            </a:r>
            <a:r>
              <a:rPr lang="en-GB" baseline="30000" dirty="0">
                <a:solidFill>
                  <a:srgbClr val="202124"/>
                </a:solidFill>
                <a:effectLst/>
                <a:ea typeface="DengXian" panose="02010600030101010101" pitchFamily="2" charset="-122"/>
              </a:rPr>
              <a:t>th</a:t>
            </a:r>
            <a:r>
              <a:rPr lang="en-GB" dirty="0">
                <a:solidFill>
                  <a:srgbClr val="202124"/>
                </a:solidFill>
                <a:effectLst/>
                <a:ea typeface="DengXian" panose="02010600030101010101" pitchFamily="2" charset="-122"/>
              </a:rPr>
              <a:t> of November,2003, Concorde was airborne for the last time and embedded in the annals of history with lots of lessons to be learn for corporate world, Politicians and academia.</a:t>
            </a:r>
            <a:endParaRPr lang="en-US" dirty="0"/>
          </a:p>
        </p:txBody>
      </p:sp>
      <p:pic>
        <p:nvPicPr>
          <p:cNvPr id="8" name="Audio 7">
            <a:hlinkClick r:id="" action="ppaction://media"/>
            <a:extLst>
              <a:ext uri="{FF2B5EF4-FFF2-40B4-BE49-F238E27FC236}">
                <a16:creationId xmlns:a16="http://schemas.microsoft.com/office/drawing/2014/main" id="{50DEAF61-686A-2473-E56B-AABE0FAB3F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086308407"/>
      </p:ext>
    </p:extLst>
  </p:cSld>
  <p:clrMapOvr>
    <a:masterClrMapping/>
  </p:clrMapOvr>
  <mc:AlternateContent xmlns:mc="http://schemas.openxmlformats.org/markup-compatibility/2006">
    <mc:Choice xmlns:p14="http://schemas.microsoft.com/office/powerpoint/2010/main" Requires="p14">
      <p:transition spd="slow" p14:dur="2000" advTm="41782"/>
    </mc:Choice>
    <mc:Fallback>
      <p:transition spd="slow" advTm="41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357E1-C0B7-0600-43D6-D0BB60D67814}"/>
              </a:ext>
            </a:extLst>
          </p:cNvPr>
          <p:cNvSpPr>
            <a:spLocks noGrp="1"/>
          </p:cNvSpPr>
          <p:nvPr>
            <p:ph type="title"/>
          </p:nvPr>
        </p:nvSpPr>
        <p:spPr/>
        <p:txBody>
          <a:bodyPr/>
          <a:lstStyle/>
          <a:p>
            <a:pPr algn="ctr"/>
            <a:r>
              <a:rPr lang="en-US" u="sng" dirty="0">
                <a:latin typeface="+mn-lt"/>
              </a:rPr>
              <a:t>Background</a:t>
            </a:r>
          </a:p>
        </p:txBody>
      </p:sp>
      <p:sp>
        <p:nvSpPr>
          <p:cNvPr id="3" name="Content Placeholder 2">
            <a:extLst>
              <a:ext uri="{FF2B5EF4-FFF2-40B4-BE49-F238E27FC236}">
                <a16:creationId xmlns:a16="http://schemas.microsoft.com/office/drawing/2014/main" id="{F56298B5-524F-092F-D651-C7594FE4F991}"/>
              </a:ext>
            </a:extLst>
          </p:cNvPr>
          <p:cNvSpPr>
            <a:spLocks noGrp="1"/>
          </p:cNvSpPr>
          <p:nvPr>
            <p:ph idx="1"/>
          </p:nvPr>
        </p:nvSpPr>
        <p:spPr/>
        <p:txBody>
          <a:bodyPr/>
          <a:lstStyle/>
          <a:p>
            <a:r>
              <a:rPr lang="en-US" dirty="0"/>
              <a:t>Why Project Concorde was initiated by British Government?</a:t>
            </a:r>
          </a:p>
          <a:p>
            <a:r>
              <a:rPr lang="en-US" dirty="0"/>
              <a:t>Britain wanted to keep its hegemony and super power image (</a:t>
            </a:r>
            <a:r>
              <a:rPr lang="en-US" dirty="0" err="1"/>
              <a:t>Meulen</a:t>
            </a:r>
            <a:r>
              <a:rPr lang="en-US" dirty="0"/>
              <a:t>, 1997)</a:t>
            </a:r>
          </a:p>
          <a:p>
            <a:r>
              <a:rPr lang="en-US" dirty="0"/>
              <a:t>A desire of British Empire to keep playing decisive role in World politics and Concorde was the manifestation of that desire. (</a:t>
            </a:r>
            <a:r>
              <a:rPr lang="en-US" dirty="0" err="1"/>
              <a:t>Johnman</a:t>
            </a:r>
            <a:r>
              <a:rPr lang="en-US" dirty="0"/>
              <a:t> and Lynch,2002)</a:t>
            </a:r>
          </a:p>
          <a:p>
            <a:r>
              <a:rPr lang="en-US" dirty="0"/>
              <a:t>To create jobs and boost up the war destroyed economy.(</a:t>
            </a:r>
            <a:r>
              <a:rPr lang="en-US" b="0" i="0" dirty="0">
                <a:solidFill>
                  <a:srgbClr val="000000"/>
                </a:solidFill>
                <a:effectLst/>
                <a:latin typeface="freight-sans-pro"/>
              </a:rPr>
              <a:t> Guillaume de Syon,2003)</a:t>
            </a:r>
            <a:endParaRPr lang="en-US" dirty="0"/>
          </a:p>
        </p:txBody>
      </p:sp>
      <p:pic>
        <p:nvPicPr>
          <p:cNvPr id="8" name="Audio 7">
            <a:hlinkClick r:id="" action="ppaction://media"/>
            <a:extLst>
              <a:ext uri="{FF2B5EF4-FFF2-40B4-BE49-F238E27FC236}">
                <a16:creationId xmlns:a16="http://schemas.microsoft.com/office/drawing/2014/main" id="{83EAF2AF-CDAF-F5F7-B3F3-56D92B103EB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703057596"/>
      </p:ext>
    </p:extLst>
  </p:cSld>
  <p:clrMapOvr>
    <a:masterClrMapping/>
  </p:clrMapOvr>
  <mc:AlternateContent xmlns:mc="http://schemas.openxmlformats.org/markup-compatibility/2006">
    <mc:Choice xmlns:p14="http://schemas.microsoft.com/office/powerpoint/2010/main" Requires="p14">
      <p:transition spd="slow" p14:dur="2000" advTm="48725"/>
    </mc:Choice>
    <mc:Fallback>
      <p:transition spd="slow" advTm="48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42CFB-CD6D-D8E2-EF05-5A33D4B4F525}"/>
              </a:ext>
            </a:extLst>
          </p:cNvPr>
          <p:cNvSpPr>
            <a:spLocks noGrp="1"/>
          </p:cNvSpPr>
          <p:nvPr>
            <p:ph type="title"/>
          </p:nvPr>
        </p:nvSpPr>
        <p:spPr/>
        <p:txBody>
          <a:bodyPr/>
          <a:lstStyle/>
          <a:p>
            <a:pPr algn="ctr"/>
            <a:r>
              <a:rPr lang="en-US" u="sng" dirty="0">
                <a:latin typeface="+mn-lt"/>
              </a:rPr>
              <a:t>Why did Concorde Fail?</a:t>
            </a:r>
          </a:p>
        </p:txBody>
      </p:sp>
      <p:sp>
        <p:nvSpPr>
          <p:cNvPr id="3" name="Content Placeholder 2">
            <a:extLst>
              <a:ext uri="{FF2B5EF4-FFF2-40B4-BE49-F238E27FC236}">
                <a16:creationId xmlns:a16="http://schemas.microsoft.com/office/drawing/2014/main" id="{298D3BFC-1EE8-AE61-A350-C8FD8A1A7B95}"/>
              </a:ext>
            </a:extLst>
          </p:cNvPr>
          <p:cNvSpPr>
            <a:spLocks noGrp="1"/>
          </p:cNvSpPr>
          <p:nvPr>
            <p:ph idx="1"/>
          </p:nvPr>
        </p:nvSpPr>
        <p:spPr/>
        <p:txBody>
          <a:bodyPr>
            <a:normAutofit/>
          </a:bodyPr>
          <a:lstStyle/>
          <a:p>
            <a:r>
              <a:rPr lang="en-US" dirty="0"/>
              <a:t>Economical reasons:</a:t>
            </a:r>
          </a:p>
          <a:p>
            <a:r>
              <a:rPr lang="en-US" dirty="0"/>
              <a:t>Commercially unviable due to fuel price, maintenance cost and seat capacity.</a:t>
            </a:r>
            <a:r>
              <a:rPr lang="en-GB" dirty="0">
                <a:effectLst/>
                <a:ea typeface="DengXian" panose="02010600030101010101" pitchFamily="2" charset="-122"/>
              </a:rPr>
              <a:t> (</a:t>
            </a:r>
            <a:r>
              <a:rPr lang="en-GB" dirty="0" err="1">
                <a:effectLst/>
                <a:ea typeface="DengXian" panose="02010600030101010101" pitchFamily="2" charset="-122"/>
              </a:rPr>
              <a:t>Arkes</a:t>
            </a:r>
            <a:r>
              <a:rPr lang="en-GB" dirty="0">
                <a:effectLst/>
                <a:ea typeface="DengXian" panose="02010600030101010101" pitchFamily="2" charset="-122"/>
              </a:rPr>
              <a:t> and Ayton, 1999)</a:t>
            </a:r>
          </a:p>
          <a:p>
            <a:r>
              <a:rPr lang="en-GB" dirty="0">
                <a:ea typeface="DengXian" panose="02010600030101010101" pitchFamily="2" charset="-122"/>
              </a:rPr>
              <a:t>Political Reasons:</a:t>
            </a:r>
          </a:p>
          <a:p>
            <a:r>
              <a:rPr lang="en-GB" dirty="0">
                <a:ea typeface="DengXian" panose="02010600030101010101" pitchFamily="2" charset="-122"/>
              </a:rPr>
              <a:t>Lack of focus from France and change in national political situation in Britain was a disaster for Concorde.(Domini and Chicot, 2018)</a:t>
            </a:r>
          </a:p>
          <a:p>
            <a:r>
              <a:rPr lang="en-US" dirty="0"/>
              <a:t>Environmental Pollution and the birth of Queen of Air! Boeing 747</a:t>
            </a:r>
          </a:p>
          <a:p>
            <a:r>
              <a:rPr lang="en-US" dirty="0"/>
              <a:t>Paris Crash in 2000</a:t>
            </a:r>
          </a:p>
        </p:txBody>
      </p:sp>
      <p:pic>
        <p:nvPicPr>
          <p:cNvPr id="8" name="Audio 7">
            <a:hlinkClick r:id="" action="ppaction://media"/>
            <a:extLst>
              <a:ext uri="{FF2B5EF4-FFF2-40B4-BE49-F238E27FC236}">
                <a16:creationId xmlns:a16="http://schemas.microsoft.com/office/drawing/2014/main" id="{2221988E-B491-E90B-E3DE-58EDA68790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610983753"/>
      </p:ext>
    </p:extLst>
  </p:cSld>
  <p:clrMapOvr>
    <a:masterClrMapping/>
  </p:clrMapOvr>
  <mc:AlternateContent xmlns:mc="http://schemas.openxmlformats.org/markup-compatibility/2006">
    <mc:Choice xmlns:p14="http://schemas.microsoft.com/office/powerpoint/2010/main" Requires="p14">
      <p:transition spd="slow" p14:dur="2000" advTm="53973"/>
    </mc:Choice>
    <mc:Fallback>
      <p:transition spd="slow" advTm="53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712EC-5FC8-7F5C-7D6B-36BDF3B02E05}"/>
              </a:ext>
            </a:extLst>
          </p:cNvPr>
          <p:cNvSpPr>
            <a:spLocks noGrp="1"/>
          </p:cNvSpPr>
          <p:nvPr>
            <p:ph type="title"/>
          </p:nvPr>
        </p:nvSpPr>
        <p:spPr/>
        <p:txBody>
          <a:bodyPr/>
          <a:lstStyle/>
          <a:p>
            <a:pPr algn="ctr"/>
            <a:r>
              <a:rPr lang="en-US" u="sng" dirty="0">
                <a:latin typeface="+mn-lt"/>
              </a:rPr>
              <a:t>Goals associated with Concorde</a:t>
            </a:r>
          </a:p>
        </p:txBody>
      </p:sp>
      <p:sp>
        <p:nvSpPr>
          <p:cNvPr id="3" name="Content Placeholder 2">
            <a:extLst>
              <a:ext uri="{FF2B5EF4-FFF2-40B4-BE49-F238E27FC236}">
                <a16:creationId xmlns:a16="http://schemas.microsoft.com/office/drawing/2014/main" id="{3F3788F6-0451-395B-BFEA-2305827A425F}"/>
              </a:ext>
            </a:extLst>
          </p:cNvPr>
          <p:cNvSpPr>
            <a:spLocks noGrp="1"/>
          </p:cNvSpPr>
          <p:nvPr>
            <p:ph idx="1"/>
          </p:nvPr>
        </p:nvSpPr>
        <p:spPr/>
        <p:txBody>
          <a:bodyPr/>
          <a:lstStyle/>
          <a:p>
            <a:r>
              <a:rPr lang="en-US" dirty="0"/>
              <a:t>A revolutionary change in Aviation industry.</a:t>
            </a:r>
          </a:p>
          <a:p>
            <a:r>
              <a:rPr lang="en-US" dirty="0"/>
              <a:t>Blue Ocean Strategy.</a:t>
            </a:r>
          </a:p>
          <a:p>
            <a:r>
              <a:rPr lang="en-US" dirty="0"/>
              <a:t>Revival of Economy.</a:t>
            </a:r>
          </a:p>
          <a:p>
            <a:r>
              <a:rPr lang="en-US" dirty="0"/>
              <a:t>Political desires.</a:t>
            </a:r>
          </a:p>
        </p:txBody>
      </p:sp>
      <p:pic>
        <p:nvPicPr>
          <p:cNvPr id="8" name="Audio 7">
            <a:hlinkClick r:id="" action="ppaction://media"/>
            <a:extLst>
              <a:ext uri="{FF2B5EF4-FFF2-40B4-BE49-F238E27FC236}">
                <a16:creationId xmlns:a16="http://schemas.microsoft.com/office/drawing/2014/main" id="{32E5719E-7743-B510-8F60-ACDFC4CAC6D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670771741"/>
      </p:ext>
    </p:extLst>
  </p:cSld>
  <p:clrMapOvr>
    <a:masterClrMapping/>
  </p:clrMapOvr>
  <mc:AlternateContent xmlns:mc="http://schemas.openxmlformats.org/markup-compatibility/2006">
    <mc:Choice xmlns:p14="http://schemas.microsoft.com/office/powerpoint/2010/main" Requires="p14">
      <p:transition spd="slow" p14:dur="2000" advTm="21952"/>
    </mc:Choice>
    <mc:Fallback>
      <p:transition spd="slow" advTm="21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780C3-4787-CC60-2B82-A369D8F472A9}"/>
              </a:ext>
            </a:extLst>
          </p:cNvPr>
          <p:cNvSpPr>
            <a:spLocks noGrp="1"/>
          </p:cNvSpPr>
          <p:nvPr>
            <p:ph type="title"/>
          </p:nvPr>
        </p:nvSpPr>
        <p:spPr/>
        <p:txBody>
          <a:bodyPr/>
          <a:lstStyle/>
          <a:p>
            <a:pPr algn="ctr"/>
            <a:r>
              <a:rPr lang="en-US" u="sng" dirty="0">
                <a:latin typeface="+mn-lt"/>
              </a:rPr>
              <a:t>Change models and Industrial Application</a:t>
            </a:r>
          </a:p>
        </p:txBody>
      </p:sp>
      <p:sp>
        <p:nvSpPr>
          <p:cNvPr id="3" name="Content Placeholder 2">
            <a:extLst>
              <a:ext uri="{FF2B5EF4-FFF2-40B4-BE49-F238E27FC236}">
                <a16:creationId xmlns:a16="http://schemas.microsoft.com/office/drawing/2014/main" id="{B8195130-E042-111D-AD72-D9954B0D5C3F}"/>
              </a:ext>
            </a:extLst>
          </p:cNvPr>
          <p:cNvSpPr>
            <a:spLocks noGrp="1"/>
          </p:cNvSpPr>
          <p:nvPr>
            <p:ph idx="1"/>
          </p:nvPr>
        </p:nvSpPr>
        <p:spPr/>
        <p:txBody>
          <a:bodyPr/>
          <a:lstStyle/>
          <a:p>
            <a:r>
              <a:rPr lang="en-US" dirty="0"/>
              <a:t>Studies proving application of change models on industrial levels.</a:t>
            </a:r>
          </a:p>
          <a:p>
            <a:r>
              <a:rPr lang="en-US" dirty="0"/>
              <a:t>Thomas and Olajide (2014) cross examined Kotter's change model on Nigerian telecommunication industry and found it appropriate to institute a sustained change in industry.</a:t>
            </a:r>
          </a:p>
          <a:p>
            <a:r>
              <a:rPr lang="en-GB" dirty="0">
                <a:solidFill>
                  <a:srgbClr val="000000"/>
                </a:solidFill>
                <a:effectLst/>
                <a:ea typeface="DengXian" panose="02010600030101010101" pitchFamily="2" charset="-122"/>
              </a:rPr>
              <a:t>Beverland and Lindgreen (2007) examined lewin’s change model of New Zealand's agricultural organizations to bring change in market orientation at industrial level.</a:t>
            </a:r>
          </a:p>
          <a:p>
            <a:r>
              <a:rPr lang="en-GB" dirty="0">
                <a:solidFill>
                  <a:srgbClr val="000000"/>
                </a:solidFill>
                <a:effectLst/>
                <a:ea typeface="DengXian" panose="02010600030101010101" pitchFamily="2" charset="-122"/>
              </a:rPr>
              <a:t>Change in fashion industry due to covid is manifestation of Mckinsey 7S model. </a:t>
            </a:r>
            <a:r>
              <a:rPr lang="en-GB" dirty="0">
                <a:solidFill>
                  <a:srgbClr val="000000"/>
                </a:solidFill>
                <a:effectLst/>
                <a:ea typeface="DengXian" panose="02010600030101010101" pitchFamily="2" charset="-122"/>
                <a:cs typeface="Arial" panose="020B0604020202020204" pitchFamily="34" charset="0"/>
              </a:rPr>
              <a:t>Mckinsey 7S model will be able to survive in new competitive market. </a:t>
            </a:r>
            <a:r>
              <a:rPr lang="en-GB" dirty="0">
                <a:effectLst/>
                <a:ea typeface="DengXian" panose="02010600030101010101" pitchFamily="2" charset="-122"/>
                <a:cs typeface="Arial" panose="020B0604020202020204" pitchFamily="34" charset="0"/>
              </a:rPr>
              <a:t>(Begr and etall,2020)</a:t>
            </a:r>
            <a:r>
              <a:rPr lang="en-GB" dirty="0">
                <a:solidFill>
                  <a:srgbClr val="000000"/>
                </a:solidFill>
                <a:effectLst/>
                <a:ea typeface="DengXian" panose="02010600030101010101" pitchFamily="2" charset="-122"/>
                <a:cs typeface="Arial" panose="020B0604020202020204" pitchFamily="34" charset="0"/>
              </a:rPr>
              <a:t> </a:t>
            </a:r>
            <a:endParaRPr lang="en-US" dirty="0">
              <a:effectLst/>
              <a:ea typeface="DengXian" panose="02010600030101010101" pitchFamily="2" charset="-122"/>
              <a:cs typeface="Arial" panose="020B0604020202020204" pitchFamily="34" charset="0"/>
            </a:endParaRPr>
          </a:p>
          <a:p>
            <a:endParaRPr lang="en-US" dirty="0"/>
          </a:p>
        </p:txBody>
      </p:sp>
      <p:pic>
        <p:nvPicPr>
          <p:cNvPr id="6" name="Audio 5">
            <a:hlinkClick r:id="" action="ppaction://media"/>
            <a:extLst>
              <a:ext uri="{FF2B5EF4-FFF2-40B4-BE49-F238E27FC236}">
                <a16:creationId xmlns:a16="http://schemas.microsoft.com/office/drawing/2014/main" id="{BF44A971-140E-79B1-E63A-96B82990EDD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716115940"/>
      </p:ext>
    </p:extLst>
  </p:cSld>
  <p:clrMapOvr>
    <a:masterClrMapping/>
  </p:clrMapOvr>
  <mc:AlternateContent xmlns:mc="http://schemas.openxmlformats.org/markup-compatibility/2006">
    <mc:Choice xmlns:p14="http://schemas.microsoft.com/office/powerpoint/2010/main" Requires="p14">
      <p:transition spd="slow" p14:dur="2000" advTm="52788"/>
    </mc:Choice>
    <mc:Fallback>
      <p:transition spd="slow" advTm="52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E5211-113E-C2A4-5E27-B764ADEF28B1}"/>
              </a:ext>
            </a:extLst>
          </p:cNvPr>
          <p:cNvSpPr>
            <a:spLocks noGrp="1"/>
          </p:cNvSpPr>
          <p:nvPr>
            <p:ph type="title"/>
          </p:nvPr>
        </p:nvSpPr>
        <p:spPr/>
        <p:txBody>
          <a:bodyPr/>
          <a:lstStyle/>
          <a:p>
            <a:pPr algn="ctr"/>
            <a:r>
              <a:rPr lang="en-US" u="sng" dirty="0">
                <a:latin typeface="+mn-lt"/>
              </a:rPr>
              <a:t>Mckinsey 7S model</a:t>
            </a:r>
          </a:p>
        </p:txBody>
      </p:sp>
      <p:sp>
        <p:nvSpPr>
          <p:cNvPr id="3" name="Content Placeholder 2">
            <a:extLst>
              <a:ext uri="{FF2B5EF4-FFF2-40B4-BE49-F238E27FC236}">
                <a16:creationId xmlns:a16="http://schemas.microsoft.com/office/drawing/2014/main" id="{CC6D1301-838E-33AD-F3F7-9BBB71A6B98F}"/>
              </a:ext>
            </a:extLst>
          </p:cNvPr>
          <p:cNvSpPr>
            <a:spLocks noGrp="1"/>
          </p:cNvSpPr>
          <p:nvPr>
            <p:ph idx="1"/>
          </p:nvPr>
        </p:nvSpPr>
        <p:spPr/>
        <p:txBody>
          <a:bodyPr>
            <a:normAutofit fontScale="92500"/>
          </a:bodyPr>
          <a:lstStyle/>
          <a:p>
            <a:r>
              <a:rPr lang="en-GB" sz="2400" dirty="0">
                <a:solidFill>
                  <a:srgbClr val="000000"/>
                </a:solidFill>
                <a:effectLst/>
                <a:ea typeface="DengXian" panose="02010600030101010101" pitchFamily="2" charset="-122"/>
              </a:rPr>
              <a:t>Mckinsey 7s model was developed in 70s to improve the effectiveness and achieve desired objectives related to change in organization through 7 key elements; Structure, Strategy, Skill, System, Shared values and Staff. </a:t>
            </a:r>
            <a:r>
              <a:rPr lang="en-GB" sz="2400" dirty="0">
                <a:effectLst/>
                <a:ea typeface="DengXian" panose="02010600030101010101" pitchFamily="2" charset="-122"/>
              </a:rPr>
              <a:t>(Cox et al., 2019)</a:t>
            </a:r>
          </a:p>
          <a:p>
            <a:r>
              <a:rPr lang="en-GB" sz="2400" dirty="0">
                <a:ea typeface="DengXian" panose="02010600030101010101" pitchFamily="2" charset="-122"/>
              </a:rPr>
              <a:t>Concorde and McKinsey 7S model: Lack of commercial and technological structure to bring change. (Domini and Chicot, 2018)</a:t>
            </a:r>
          </a:p>
          <a:p>
            <a:r>
              <a:rPr lang="en-GB" sz="2400" dirty="0">
                <a:ea typeface="DengXian" panose="02010600030101010101" pitchFamily="2" charset="-122"/>
              </a:rPr>
              <a:t>Shared values were quite different between British and French employees. (Domini and Chicot, 2018)</a:t>
            </a:r>
          </a:p>
          <a:p>
            <a:r>
              <a:rPr lang="en-GB" sz="2400" dirty="0">
                <a:ea typeface="DengXian" panose="02010600030101010101" pitchFamily="2" charset="-122"/>
              </a:rPr>
              <a:t>Staff have different goals to achieve. (Domini and Chicot, 2018)</a:t>
            </a:r>
          </a:p>
          <a:p>
            <a:endParaRPr lang="en-GB" sz="2400" dirty="0">
              <a:ea typeface="DengXian" panose="02010600030101010101" pitchFamily="2" charset="-122"/>
            </a:endParaRPr>
          </a:p>
          <a:p>
            <a:endParaRPr lang="en-GB" sz="2400" dirty="0">
              <a:ea typeface="DengXian" panose="02010600030101010101" pitchFamily="2" charset="-122"/>
            </a:endParaRPr>
          </a:p>
          <a:p>
            <a:endParaRPr lang="en-US" dirty="0"/>
          </a:p>
        </p:txBody>
      </p:sp>
      <p:pic>
        <p:nvPicPr>
          <p:cNvPr id="6" name="Audio 5">
            <a:hlinkClick r:id="" action="ppaction://media"/>
            <a:extLst>
              <a:ext uri="{FF2B5EF4-FFF2-40B4-BE49-F238E27FC236}">
                <a16:creationId xmlns:a16="http://schemas.microsoft.com/office/drawing/2014/main" id="{B5E70D96-C40D-9B7A-FDBC-5313433959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049131518"/>
      </p:ext>
    </p:extLst>
  </p:cSld>
  <p:clrMapOvr>
    <a:masterClrMapping/>
  </p:clrMapOvr>
  <mc:AlternateContent xmlns:mc="http://schemas.openxmlformats.org/markup-compatibility/2006">
    <mc:Choice xmlns:p14="http://schemas.microsoft.com/office/powerpoint/2010/main" Requires="p14">
      <p:transition spd="slow" p14:dur="2000" advTm="42363"/>
    </mc:Choice>
    <mc:Fallback>
      <p:transition spd="slow" advTm="42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A6A77-D784-49D5-BF4A-0D5C03A56F90}"/>
              </a:ext>
            </a:extLst>
          </p:cNvPr>
          <p:cNvSpPr>
            <a:spLocks noGrp="1"/>
          </p:cNvSpPr>
          <p:nvPr>
            <p:ph type="title"/>
          </p:nvPr>
        </p:nvSpPr>
        <p:spPr/>
        <p:txBody>
          <a:bodyPr/>
          <a:lstStyle/>
          <a:p>
            <a:pPr algn="ctr"/>
            <a:r>
              <a:rPr lang="en-US" u="sng" dirty="0">
                <a:latin typeface="+mn-lt"/>
              </a:rPr>
              <a:t>Kotter’s Change model</a:t>
            </a:r>
          </a:p>
        </p:txBody>
      </p:sp>
      <p:sp>
        <p:nvSpPr>
          <p:cNvPr id="3" name="Content Placeholder 2">
            <a:extLst>
              <a:ext uri="{FF2B5EF4-FFF2-40B4-BE49-F238E27FC236}">
                <a16:creationId xmlns:a16="http://schemas.microsoft.com/office/drawing/2014/main" id="{6F3424F0-5063-4B2B-9FC0-4BEB4DA55719}"/>
              </a:ext>
            </a:extLst>
          </p:cNvPr>
          <p:cNvSpPr>
            <a:spLocks noGrp="1"/>
          </p:cNvSpPr>
          <p:nvPr>
            <p:ph idx="1"/>
          </p:nvPr>
        </p:nvSpPr>
        <p:spPr/>
        <p:txBody>
          <a:bodyPr>
            <a:normAutofit fontScale="92500" lnSpcReduction="10000"/>
          </a:bodyPr>
          <a:lstStyle/>
          <a:p>
            <a:pPr marL="0" marR="0">
              <a:lnSpc>
                <a:spcPct val="107000"/>
              </a:lnSpc>
              <a:spcBef>
                <a:spcPts val="0"/>
              </a:spcBef>
              <a:spcAft>
                <a:spcPts val="800"/>
              </a:spcAft>
            </a:pPr>
            <a:r>
              <a:rPr lang="en-GB" sz="1800" dirty="0">
                <a:effectLst/>
                <a:latin typeface="Times New Roman" panose="02020603050405020304" pitchFamily="18" charset="0"/>
                <a:ea typeface="DengXian" panose="02010600030101010101" pitchFamily="2" charset="-122"/>
                <a:cs typeface="Arial" panose="020B0604020202020204" pitchFamily="34" charset="0"/>
              </a:rPr>
              <a:t>“Leading Change” book written by Harvard professor in 1996 set the 8 steps to successfully bring the change which can be sustainable. (Appelbaum et al., 2012)</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nSpc>
                <a:spcPct val="107000"/>
              </a:lnSpc>
              <a:spcBef>
                <a:spcPts val="0"/>
              </a:spcBef>
              <a:spcAft>
                <a:spcPts val="0"/>
              </a:spcAft>
              <a:buFont typeface="+mj-lt"/>
              <a:buAutoNum type="arabicPeriod"/>
            </a:pPr>
            <a:r>
              <a:rPr lang="en-US"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Creating urgency</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nSpc>
                <a:spcPct val="107000"/>
              </a:lnSpc>
              <a:spcBef>
                <a:spcPts val="0"/>
              </a:spcBef>
              <a:spcAft>
                <a:spcPts val="0"/>
              </a:spcAft>
              <a:buFont typeface="+mj-lt"/>
              <a:buAutoNum type="arabicPeriod"/>
            </a:pPr>
            <a:r>
              <a:rPr lang="en-US"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Build coalition</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nSpc>
                <a:spcPct val="107000"/>
              </a:lnSpc>
              <a:spcBef>
                <a:spcPts val="0"/>
              </a:spcBef>
              <a:spcAft>
                <a:spcPts val="0"/>
              </a:spcAft>
              <a:buFont typeface="+mj-lt"/>
              <a:buAutoNum type="arabicPeriod"/>
            </a:pPr>
            <a:r>
              <a:rPr lang="en-US"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Develop vision and strategy</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nSpc>
                <a:spcPct val="107000"/>
              </a:lnSpc>
              <a:spcBef>
                <a:spcPts val="0"/>
              </a:spcBef>
              <a:spcAft>
                <a:spcPts val="0"/>
              </a:spcAft>
              <a:buFont typeface="+mj-lt"/>
              <a:buAutoNum type="arabicPeriod"/>
            </a:pPr>
            <a:r>
              <a:rPr lang="en-US"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Removing obstacles and empowering employees</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nSpc>
                <a:spcPct val="107000"/>
              </a:lnSpc>
              <a:spcBef>
                <a:spcPts val="0"/>
              </a:spcBef>
              <a:spcAft>
                <a:spcPts val="0"/>
              </a:spcAft>
              <a:buFont typeface="+mj-lt"/>
              <a:buAutoNum type="arabicPeriod"/>
            </a:pPr>
            <a:r>
              <a:rPr lang="en-US"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Short term wins</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nSpc>
                <a:spcPct val="107000"/>
              </a:lnSpc>
              <a:spcBef>
                <a:spcPts val="0"/>
              </a:spcBef>
              <a:spcAft>
                <a:spcPts val="0"/>
              </a:spcAft>
              <a:buFont typeface="+mj-lt"/>
              <a:buAutoNum type="arabicPeriod"/>
            </a:pPr>
            <a:r>
              <a:rPr lang="en-US"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Communication</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nSpc>
                <a:spcPct val="107000"/>
              </a:lnSpc>
              <a:spcBef>
                <a:spcPts val="0"/>
              </a:spcBef>
              <a:spcAft>
                <a:spcPts val="0"/>
              </a:spcAft>
              <a:buFont typeface="+mj-lt"/>
              <a:buAutoNum type="arabicPeriod"/>
            </a:pPr>
            <a:r>
              <a:rPr lang="en-US"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Consolidating gains</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marL="342900" indent="-342900">
              <a:lnSpc>
                <a:spcPct val="107000"/>
              </a:lnSpc>
              <a:spcBef>
                <a:spcPts val="0"/>
              </a:spcBef>
              <a:spcAft>
                <a:spcPts val="800"/>
              </a:spcAft>
              <a:buFont typeface="+mj-lt"/>
              <a:buAutoNum type="arabicPeriod"/>
            </a:pPr>
            <a:r>
              <a:rPr lang="en-US"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Anchor change</a:t>
            </a:r>
            <a:br>
              <a:rPr lang="en-US"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br>
            <a:r>
              <a:rPr lang="en-US"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 proper Coalition was never built. Vision and strategy were not aligned. Lack of communication between partners and not failure to create the atmosphere to anchor the change.</a:t>
            </a:r>
            <a:r>
              <a:rPr lang="en-GB" sz="1800" dirty="0">
                <a:effectLst/>
                <a:latin typeface="Times New Roman" panose="02020603050405020304" pitchFamily="18" charset="0"/>
                <a:ea typeface="DengXian" panose="02010600030101010101" pitchFamily="2" charset="-122"/>
                <a:cs typeface="Arial" panose="020B0604020202020204" pitchFamily="34" charset="0"/>
              </a:rPr>
              <a:t> (Concorde Conspiracy e-book by Graham M Simons, 2012.)</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nSpc>
                <a:spcPct val="107000"/>
              </a:lnSpc>
              <a:spcBef>
                <a:spcPts val="0"/>
              </a:spcBef>
              <a:spcAft>
                <a:spcPts val="800"/>
              </a:spcAft>
              <a:buFont typeface="+mj-lt"/>
              <a:buAutoNum type="arabicPeriod"/>
            </a:pPr>
            <a:endParaRPr lang="en-US" sz="1800" dirty="0">
              <a:effectLst/>
              <a:latin typeface="Calibri" panose="020F0502020204030204" pitchFamily="34" charset="0"/>
              <a:ea typeface="DengXian" panose="02010600030101010101" pitchFamily="2" charset="-122"/>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2FBA6A06-813E-C9F9-8AE2-E7AA0D2C0DE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102183216"/>
      </p:ext>
    </p:extLst>
  </p:cSld>
  <p:clrMapOvr>
    <a:masterClrMapping/>
  </p:clrMapOvr>
  <mc:AlternateContent xmlns:mc="http://schemas.openxmlformats.org/markup-compatibility/2006">
    <mc:Choice xmlns:p14="http://schemas.microsoft.com/office/powerpoint/2010/main" Requires="p14">
      <p:transition spd="slow" p14:dur="2000" advTm="65629"/>
    </mc:Choice>
    <mc:Fallback>
      <p:transition spd="slow" advTm="65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E6B3A-FFFA-87F7-329F-6D2466912F89}"/>
              </a:ext>
            </a:extLst>
          </p:cNvPr>
          <p:cNvSpPr>
            <a:spLocks noGrp="1"/>
          </p:cNvSpPr>
          <p:nvPr>
            <p:ph type="title"/>
          </p:nvPr>
        </p:nvSpPr>
        <p:spPr/>
        <p:txBody>
          <a:bodyPr/>
          <a:lstStyle/>
          <a:p>
            <a:pPr algn="ctr"/>
            <a:r>
              <a:rPr lang="en-US" u="sng" dirty="0">
                <a:latin typeface="+mn-lt"/>
              </a:rPr>
              <a:t>Lewin’s Change Model</a:t>
            </a:r>
          </a:p>
        </p:txBody>
      </p:sp>
      <p:sp>
        <p:nvSpPr>
          <p:cNvPr id="3" name="Content Placeholder 2">
            <a:extLst>
              <a:ext uri="{FF2B5EF4-FFF2-40B4-BE49-F238E27FC236}">
                <a16:creationId xmlns:a16="http://schemas.microsoft.com/office/drawing/2014/main" id="{14624B06-91DA-CB16-C9A1-B53B5E3858F8}"/>
              </a:ext>
            </a:extLst>
          </p:cNvPr>
          <p:cNvSpPr>
            <a:spLocks noGrp="1"/>
          </p:cNvSpPr>
          <p:nvPr>
            <p:ph idx="1"/>
          </p:nvPr>
        </p:nvSpPr>
        <p:spPr/>
        <p:txBody>
          <a:bodyPr>
            <a:normAutofit/>
          </a:bodyPr>
          <a:lstStyle/>
          <a:p>
            <a:endParaRPr lang="en-US" sz="1800" dirty="0">
              <a:solidFill>
                <a:srgbClr val="000000"/>
              </a:solidFill>
              <a:effectLst/>
              <a:latin typeface="Times New Roman" panose="02020603050405020304" pitchFamily="18" charset="0"/>
              <a:ea typeface="DengXian" panose="02010600030101010101" pitchFamily="2" charset="-122"/>
            </a:endParaRPr>
          </a:p>
          <a:p>
            <a:r>
              <a:rPr lang="en-US" sz="1800" dirty="0">
                <a:solidFill>
                  <a:srgbClr val="000000"/>
                </a:solidFill>
                <a:effectLst/>
                <a:latin typeface="Times New Roman" panose="02020603050405020304" pitchFamily="18" charset="0"/>
                <a:ea typeface="DengXian" panose="02010600030101010101" pitchFamily="2" charset="-122"/>
              </a:rPr>
              <a:t>Burnes (2004) argued that Lewin’s three steps model, Unfreeze, change and refreeze was applicable not only for organizations but also on national level. This also sets the ground to explore the Concorde project in the view of Lewin’s planned approach.</a:t>
            </a:r>
          </a:p>
          <a:p>
            <a:r>
              <a:rPr lang="en-US" sz="1800" dirty="0">
                <a:solidFill>
                  <a:srgbClr val="000000"/>
                </a:solidFill>
                <a:effectLst/>
                <a:latin typeface="Times New Roman" panose="02020603050405020304" pitchFamily="18" charset="0"/>
                <a:ea typeface="DengXian" panose="02010600030101010101" pitchFamily="2" charset="-122"/>
                <a:cs typeface="Arial" panose="020B0604020202020204" pitchFamily="34" charset="0"/>
              </a:rPr>
              <a:t>Contemporary environment for aviation industry was not properly scanned to unfreeze the aviation industry practices.</a:t>
            </a:r>
          </a:p>
          <a:p>
            <a:r>
              <a:rPr lang="en-US" sz="1800" dirty="0">
                <a:solidFill>
                  <a:srgbClr val="000000"/>
                </a:solidFill>
                <a:effectLst/>
                <a:latin typeface="Times New Roman" panose="02020603050405020304" pitchFamily="18" charset="0"/>
                <a:ea typeface="DengXian" panose="02010600030101010101" pitchFamily="2" charset="-122"/>
                <a:cs typeface="Arial" panose="020B0604020202020204" pitchFamily="34" charset="0"/>
              </a:rPr>
              <a:t> New change was not studied beforehand to examine the sustainability.</a:t>
            </a:r>
          </a:p>
          <a:p>
            <a:r>
              <a:rPr lang="en-US" sz="1800" dirty="0">
                <a:solidFill>
                  <a:srgbClr val="000000"/>
                </a:solidFill>
                <a:latin typeface="Times New Roman" panose="02020603050405020304" pitchFamily="18" charset="0"/>
                <a:ea typeface="DengXian" panose="02010600030101010101" pitchFamily="2" charset="-122"/>
                <a:cs typeface="Arial" panose="020B0604020202020204" pitchFamily="34" charset="0"/>
              </a:rPr>
              <a:t>R</a:t>
            </a:r>
            <a:r>
              <a:rPr lang="en-US" sz="1800" dirty="0">
                <a:solidFill>
                  <a:srgbClr val="000000"/>
                </a:solidFill>
                <a:effectLst/>
                <a:latin typeface="Times New Roman" panose="02020603050405020304" pitchFamily="18" charset="0"/>
                <a:ea typeface="DengXian" panose="02010600030101010101" pitchFamily="2" charset="-122"/>
                <a:cs typeface="Arial" panose="020B0604020202020204" pitchFamily="34" charset="0"/>
              </a:rPr>
              <a:t>efreezing the change was not based on economical and commercial grounds thus resulted in failure.</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pic>
        <p:nvPicPr>
          <p:cNvPr id="6" name="Audio 5">
            <a:hlinkClick r:id="" action="ppaction://media"/>
            <a:extLst>
              <a:ext uri="{FF2B5EF4-FFF2-40B4-BE49-F238E27FC236}">
                <a16:creationId xmlns:a16="http://schemas.microsoft.com/office/drawing/2014/main" id="{E045F272-7339-90EA-B1E8-125316B9F11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948575189"/>
      </p:ext>
    </p:extLst>
  </p:cSld>
  <p:clrMapOvr>
    <a:masterClrMapping/>
  </p:clrMapOvr>
  <mc:AlternateContent xmlns:mc="http://schemas.openxmlformats.org/markup-compatibility/2006">
    <mc:Choice xmlns:p14="http://schemas.microsoft.com/office/powerpoint/2010/main" Requires="p14">
      <p:transition spd="slow" p14:dur="2000" advTm="66233"/>
    </mc:Choice>
    <mc:Fallback>
      <p:transition spd="slow" advTm="66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5BCC8-EBC7-147A-06BD-0A22C705B944}"/>
              </a:ext>
            </a:extLst>
          </p:cNvPr>
          <p:cNvSpPr>
            <a:spLocks noGrp="1"/>
          </p:cNvSpPr>
          <p:nvPr>
            <p:ph type="title"/>
          </p:nvPr>
        </p:nvSpPr>
        <p:spPr/>
        <p:txBody>
          <a:bodyPr/>
          <a:lstStyle/>
          <a:p>
            <a:pPr algn="ctr"/>
            <a:r>
              <a:rPr lang="en-US" u="sng" dirty="0">
                <a:latin typeface="+mn-lt"/>
              </a:rPr>
              <a:t>Conclusions</a:t>
            </a:r>
          </a:p>
        </p:txBody>
      </p:sp>
      <p:sp>
        <p:nvSpPr>
          <p:cNvPr id="3" name="Content Placeholder 2">
            <a:extLst>
              <a:ext uri="{FF2B5EF4-FFF2-40B4-BE49-F238E27FC236}">
                <a16:creationId xmlns:a16="http://schemas.microsoft.com/office/drawing/2014/main" id="{CD4D1D08-5CE8-393C-87EF-7B965E5986EF}"/>
              </a:ext>
            </a:extLst>
          </p:cNvPr>
          <p:cNvSpPr>
            <a:spLocks noGrp="1"/>
          </p:cNvSpPr>
          <p:nvPr>
            <p:ph idx="1"/>
          </p:nvPr>
        </p:nvSpPr>
        <p:spPr/>
        <p:txBody>
          <a:bodyPr/>
          <a:lstStyle/>
          <a:p>
            <a:r>
              <a:rPr lang="en-US" dirty="0"/>
              <a:t>Project Concorde presents opportunities to view change models on industrial level.</a:t>
            </a:r>
          </a:p>
          <a:p>
            <a:r>
              <a:rPr lang="en-US" dirty="0"/>
              <a:t>Change models can play decisive role to bring sustainable change in any industry.</a:t>
            </a:r>
          </a:p>
          <a:p>
            <a:r>
              <a:rPr lang="en-US" dirty="0"/>
              <a:t>Application of change models at industry level Increase the role of change managers.</a:t>
            </a:r>
          </a:p>
        </p:txBody>
      </p:sp>
      <p:pic>
        <p:nvPicPr>
          <p:cNvPr id="4" name="Audio 3">
            <a:hlinkClick r:id="" action="ppaction://media"/>
            <a:extLst>
              <a:ext uri="{FF2B5EF4-FFF2-40B4-BE49-F238E27FC236}">
                <a16:creationId xmlns:a16="http://schemas.microsoft.com/office/drawing/2014/main" id="{3D36A6B0-1D18-1E8F-F373-605E706F44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905815536"/>
      </p:ext>
    </p:extLst>
  </p:cSld>
  <p:clrMapOvr>
    <a:masterClrMapping/>
  </p:clrMapOvr>
  <mc:AlternateContent xmlns:mc="http://schemas.openxmlformats.org/markup-compatibility/2006">
    <mc:Choice xmlns:p14="http://schemas.microsoft.com/office/powerpoint/2010/main" Requires="p14">
      <p:transition spd="slow" p14:dur="2000" advTm="84251"/>
    </mc:Choice>
    <mc:Fallback>
      <p:transition spd="slow" advTm="84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75D26-CA47-964F-2563-14DC533D8F3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D2EA1FD-B874-0F15-74C4-0ED90C0541B0}"/>
              </a:ext>
            </a:extLst>
          </p:cNvPr>
          <p:cNvSpPr>
            <a:spLocks noGrp="1"/>
          </p:cNvSpPr>
          <p:nvPr>
            <p:ph idx="1"/>
          </p:nvPr>
        </p:nvSpPr>
        <p:spPr/>
        <p:txBody>
          <a:bodyPr>
            <a:normAutofit/>
          </a:bodyPr>
          <a:lstStyle/>
          <a:p>
            <a:pPr marL="0" indent="0" algn="ctr">
              <a:buNone/>
            </a:pPr>
            <a:r>
              <a:rPr lang="en-US" sz="6000" dirty="0"/>
              <a:t>Thank you so </a:t>
            </a:r>
          </a:p>
          <a:p>
            <a:pPr marL="0" indent="0" algn="ctr">
              <a:buNone/>
            </a:pPr>
            <a:r>
              <a:rPr lang="en-US" sz="6000" dirty="0"/>
              <a:t>much for your </a:t>
            </a:r>
          </a:p>
          <a:p>
            <a:pPr marL="0" indent="0" algn="ctr">
              <a:buNone/>
            </a:pPr>
            <a:r>
              <a:rPr lang="en-US" sz="6000" dirty="0"/>
              <a:t>time and attention!</a:t>
            </a:r>
          </a:p>
        </p:txBody>
      </p:sp>
      <p:pic>
        <p:nvPicPr>
          <p:cNvPr id="4" name="Audio 3">
            <a:hlinkClick r:id="" action="ppaction://media"/>
            <a:extLst>
              <a:ext uri="{FF2B5EF4-FFF2-40B4-BE49-F238E27FC236}">
                <a16:creationId xmlns:a16="http://schemas.microsoft.com/office/drawing/2014/main" id="{B065E756-9698-075C-C2D6-D83C62902DA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804397611"/>
      </p:ext>
    </p:extLst>
  </p:cSld>
  <p:clrMapOvr>
    <a:masterClrMapping/>
  </p:clrMapOvr>
  <mc:AlternateContent xmlns:mc="http://schemas.openxmlformats.org/markup-compatibility/2006">
    <mc:Choice xmlns:p14="http://schemas.microsoft.com/office/powerpoint/2010/main" Requires="p14">
      <p:transition spd="slow" p14:dur="2000" advTm="14011"/>
    </mc:Choice>
    <mc:Fallback>
      <p:transition spd="slow" advTm="14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172</TotalTime>
  <Words>824</Words>
  <Application>Microsoft Office PowerPoint</Application>
  <PresentationFormat>Widescreen</PresentationFormat>
  <Paragraphs>77</Paragraphs>
  <Slides>14</Slides>
  <Notes>0</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freight-sans-pro</vt:lpstr>
      <vt:lpstr>Times New Roman</vt:lpstr>
      <vt:lpstr>Trebuchet MS</vt:lpstr>
      <vt:lpstr>Wingdings 3</vt:lpstr>
      <vt:lpstr>Facet</vt:lpstr>
      <vt:lpstr>PowerPoint Presentation</vt:lpstr>
      <vt:lpstr>PowerPoint Presentation</vt:lpstr>
      <vt:lpstr>Why I chose Project Concorde?</vt:lpstr>
      <vt:lpstr>PowerPoint Presentation</vt:lpstr>
      <vt:lpstr>Introduction</vt:lpstr>
      <vt:lpstr>Background</vt:lpstr>
      <vt:lpstr>Why did Concorde Fail?</vt:lpstr>
      <vt:lpstr>Goals associated with Concorde</vt:lpstr>
      <vt:lpstr>Change models and Industrial Application</vt:lpstr>
      <vt:lpstr>Mckinsey 7S model</vt:lpstr>
      <vt:lpstr>Kotter’s Change model</vt:lpstr>
      <vt:lpstr>Lewin’s Change Model</vt:lpstr>
      <vt:lpstr>Conclusions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zafar qureshi</dc:creator>
  <cp:lastModifiedBy>zafar qureshi</cp:lastModifiedBy>
  <cp:revision>10</cp:revision>
  <dcterms:created xsi:type="dcterms:W3CDTF">2022-06-07T07:10:35Z</dcterms:created>
  <dcterms:modified xsi:type="dcterms:W3CDTF">2022-06-09T08:33:39Z</dcterms:modified>
</cp:coreProperties>
</file>