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53" r:id="rId5"/>
  </p:sldMasterIdLst>
  <p:notesMasterIdLst>
    <p:notesMasterId r:id="rId25"/>
  </p:notesMasterIdLst>
  <p:handoutMasterIdLst>
    <p:handoutMasterId r:id="rId26"/>
  </p:handoutMasterIdLst>
  <p:sldIdLst>
    <p:sldId id="294" r:id="rId6"/>
    <p:sldId id="265" r:id="rId7"/>
    <p:sldId id="278" r:id="rId8"/>
    <p:sldId id="292" r:id="rId9"/>
    <p:sldId id="293" r:id="rId10"/>
    <p:sldId id="279" r:id="rId11"/>
    <p:sldId id="280" r:id="rId12"/>
    <p:sldId id="281" r:id="rId13"/>
    <p:sldId id="282" r:id="rId14"/>
    <p:sldId id="283" r:id="rId15"/>
    <p:sldId id="289" r:id="rId16"/>
    <p:sldId id="284" r:id="rId17"/>
    <p:sldId id="285" r:id="rId18"/>
    <p:sldId id="286" r:id="rId19"/>
    <p:sldId id="287" r:id="rId20"/>
    <p:sldId id="288" r:id="rId21"/>
    <p:sldId id="276" r:id="rId22"/>
    <p:sldId id="290" r:id="rId23"/>
    <p:sldId id="291" r:id="rId24"/>
  </p:sldIdLst>
  <p:sldSz cx="9144000" cy="6858000" type="screen4x3"/>
  <p:notesSz cx="7315200" cy="96012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5pPr>
    <a:lvl6pPr marL="22860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6pPr>
    <a:lvl7pPr marL="27432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7pPr>
    <a:lvl8pPr marL="32004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8pPr>
    <a:lvl9pPr marL="36576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  <a:srgbClr val="1736B9"/>
    <a:srgbClr val="BBE0E3"/>
    <a:srgbClr val="00698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375" autoAdjust="0"/>
    <p:restoredTop sz="94660"/>
  </p:normalViewPr>
  <p:slideViewPr>
    <p:cSldViewPr>
      <p:cViewPr varScale="1">
        <p:scale>
          <a:sx n="73" d="100"/>
          <a:sy n="73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149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149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149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28769152-11C1-4CCD-9F6B-57EF193DC9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1852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l"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8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8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158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l"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8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fld id="{90918E54-CF06-43D6-899C-AEC13842EBA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63103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ＭＳ Ｐゴシック" pitchFamily="-11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0918E54-CF06-43D6-899C-AEC13842EBAA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2642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_design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7929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no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047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349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hapt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117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178120"/>
            <a:ext cx="3886200" cy="416322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78119"/>
            <a:ext cx="3886200" cy="416322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852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65817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2102404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937339"/>
            <a:ext cx="3868340" cy="340643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2102398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37327"/>
            <a:ext cx="3887391" cy="340644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599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584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636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54868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2060848"/>
            <a:ext cx="7886700" cy="4152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446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15938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855663" indent="-279400" algn="l" defTabSz="914400" rtl="0" eaLnBrk="1" latinLnBrk="0" hangingPunct="1">
        <a:lnSpc>
          <a:spcPct val="100000"/>
        </a:lnSpc>
        <a:spcBef>
          <a:spcPts val="500"/>
        </a:spcBef>
        <a:buFont typeface="Courier New" panose="02070309020205020404" pitchFamily="49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663" indent="-347663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4"/>
          <p:cNvSpPr>
            <a:spLocks noGrp="1"/>
          </p:cNvSpPr>
          <p:nvPr>
            <p:ph idx="1"/>
          </p:nvPr>
        </p:nvSpPr>
        <p:spPr>
          <a:xfrm>
            <a:off x="4149199" y="2744886"/>
            <a:ext cx="4394166" cy="2340298"/>
          </a:xfrm>
        </p:spPr>
        <p:txBody>
          <a:bodyPr/>
          <a:lstStyle/>
          <a:p>
            <a:pPr marL="0" indent="0">
              <a:spcAft>
                <a:spcPts val="600"/>
              </a:spcAft>
              <a:buNone/>
            </a:pPr>
            <a:r>
              <a:rPr lang="en-GB" sz="3200" b="1" dirty="0" smtClean="0"/>
              <a:t>Consumer Behaviour</a:t>
            </a:r>
          </a:p>
          <a:p>
            <a:pPr>
              <a:buFont typeface="Arial" pitchFamily="34" charset="0"/>
              <a:buChar char="©"/>
            </a:pPr>
            <a:r>
              <a:rPr lang="en-US" sz="2000" dirty="0" smtClean="0"/>
              <a:t>Zubin </a:t>
            </a:r>
            <a:r>
              <a:rPr lang="en-US" sz="2000" dirty="0" err="1" smtClean="0"/>
              <a:t>Sethna</a:t>
            </a:r>
            <a:r>
              <a:rPr lang="en-US" sz="2000" dirty="0" smtClean="0"/>
              <a:t> &amp; Jim Blythe</a:t>
            </a:r>
            <a:endParaRPr lang="en-GB" sz="20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49" t="12600" r="22301" b="12851"/>
          <a:stretch/>
        </p:blipFill>
        <p:spPr>
          <a:xfrm>
            <a:off x="630054" y="1667001"/>
            <a:ext cx="3221866" cy="4316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974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8"/>
          <p:cNvSpPr>
            <a:spLocks noGrp="1" noChangeArrowheads="1"/>
          </p:cNvSpPr>
          <p:nvPr>
            <p:ph type="ctrTitle"/>
          </p:nvPr>
        </p:nvSpPr>
        <p:spPr>
          <a:xfrm>
            <a:off x="685800" y="908720"/>
            <a:ext cx="7772400" cy="2387600"/>
          </a:xfrm>
        </p:spPr>
        <p:txBody>
          <a:bodyPr>
            <a:normAutofit/>
          </a:bodyPr>
          <a:lstStyle/>
          <a:p>
            <a:r>
              <a:rPr lang="en-US" sz="3600" b="1" dirty="0"/>
              <a:t>Chapter </a:t>
            </a:r>
            <a:r>
              <a:rPr lang="en-US" sz="3600" b="1" dirty="0" smtClean="0"/>
              <a:t>4</a:t>
            </a:r>
            <a:endParaRPr lang="en-US" b="1" dirty="0" smtClean="0"/>
          </a:p>
        </p:txBody>
      </p:sp>
      <p:sp>
        <p:nvSpPr>
          <p:cNvPr id="4099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1143000" y="3501008"/>
            <a:ext cx="6858000" cy="1655762"/>
          </a:xfrm>
        </p:spPr>
        <p:txBody>
          <a:bodyPr>
            <a:normAutofit/>
          </a:bodyPr>
          <a:lstStyle/>
          <a:p>
            <a:r>
              <a:rPr lang="en-US" sz="3600" b="1" dirty="0"/>
              <a:t>Consumption in B2C vs. B2B</a:t>
            </a:r>
            <a:endParaRPr lang="en-US" sz="36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Session objectives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Describe and explain the main pressures that influence industrial buyers.</a:t>
            </a:r>
          </a:p>
          <a:p>
            <a:r>
              <a:rPr lang="en-GB" dirty="0" smtClean="0"/>
              <a:t>Explain the role of the decision-making unit.</a:t>
            </a:r>
          </a:p>
          <a:p>
            <a:r>
              <a:rPr lang="en-GB" dirty="0" smtClean="0"/>
              <a:t>Explain the role of customers in driving the reseller market.</a:t>
            </a:r>
          </a:p>
          <a:p>
            <a:r>
              <a:rPr lang="en-GB" dirty="0" smtClean="0"/>
              <a:t>Describe approaches to government markets.</a:t>
            </a:r>
          </a:p>
          <a:p>
            <a:r>
              <a:rPr lang="en-GB" dirty="0" smtClean="0"/>
              <a:t>Explain how to approach institutional markets.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Show how industrial markets can be divided.</a:t>
            </a:r>
          </a:p>
          <a:p>
            <a:r>
              <a:rPr lang="en-GB" dirty="0"/>
              <a:t>Describe the different types of buying situation, and the factors that are involved for making buying decisions within those situations.</a:t>
            </a:r>
          </a:p>
          <a:p>
            <a:r>
              <a:rPr lang="en-GB" dirty="0"/>
              <a:t>Understand the role of team selling in industrial markets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548680"/>
            <a:ext cx="7886700" cy="1325563"/>
          </a:xfrm>
        </p:spPr>
        <p:txBody>
          <a:bodyPr/>
          <a:lstStyle/>
          <a:p>
            <a:r>
              <a:rPr lang="en-US" dirty="0" smtClean="0"/>
              <a:t>Session objectives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049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548680"/>
            <a:ext cx="7886700" cy="1325563"/>
          </a:xfrm>
        </p:spPr>
        <p:txBody>
          <a:bodyPr/>
          <a:lstStyle/>
          <a:p>
            <a:r>
              <a:rPr lang="en-US" dirty="0"/>
              <a:t>Differences between B2C and B2B</a:t>
            </a:r>
            <a:endParaRPr lang="en-US" dirty="0" smtClean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28650" y="2060848"/>
            <a:ext cx="7886700" cy="4152952"/>
          </a:xfrm>
        </p:spPr>
        <p:txBody>
          <a:bodyPr/>
          <a:lstStyle/>
          <a:p>
            <a:r>
              <a:rPr lang="en-US" dirty="0" err="1"/>
              <a:t>Organisational</a:t>
            </a:r>
            <a:r>
              <a:rPr lang="en-US" dirty="0"/>
              <a:t> </a:t>
            </a:r>
            <a:r>
              <a:rPr lang="en-US" dirty="0" smtClean="0"/>
              <a:t>buyer</a:t>
            </a:r>
            <a:r>
              <a:rPr lang="en-GB" dirty="0" smtClean="0"/>
              <a:t>s</a:t>
            </a:r>
          </a:p>
          <a:p>
            <a:pPr lvl="1"/>
            <a:r>
              <a:rPr lang="en-US" dirty="0"/>
              <a:t>Rational and less emotional?</a:t>
            </a:r>
          </a:p>
          <a:p>
            <a:pPr lvl="1"/>
            <a:r>
              <a:rPr lang="en-US" dirty="0"/>
              <a:t>Struggle with effective management</a:t>
            </a:r>
            <a:r>
              <a:rPr lang="en-US" dirty="0" smtClean="0"/>
              <a:t>?</a:t>
            </a:r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409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ageltdsan01\Books_Directory\Subject Folders\Business &amp; Management\Book Files\Matt\Blythe - Consumer Behaviour 3e\Development\Online material\tables and figures for slides\fig 5.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714" y="2531616"/>
            <a:ext cx="6595646" cy="3481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decision making unit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347864" y="1700808"/>
            <a:ext cx="2808808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Font typeface="Arial" charset="0"/>
              <a:buChar char="●"/>
              <a:defRPr sz="2800" b="1">
                <a:solidFill>
                  <a:schemeClr val="tx1"/>
                </a:solidFill>
                <a:latin typeface="+mn-lt"/>
                <a:ea typeface="ＭＳ Ｐゴシック" pitchFamily="-112" charset="-128"/>
                <a:cs typeface="ＭＳ Ｐゴシック" pitchFamily="-112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24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9pPr>
          </a:lstStyle>
          <a:p>
            <a:pPr eaLnBrk="1" hangingPunct="1">
              <a:buClr>
                <a:schemeClr val="tx1"/>
              </a:buClr>
              <a:buSzPct val="80000"/>
            </a:pPr>
            <a:r>
              <a:rPr lang="en-US" sz="2000" b="0" kern="0" dirty="0" smtClean="0"/>
              <a:t>Buyers</a:t>
            </a:r>
          </a:p>
          <a:p>
            <a:pPr eaLnBrk="1" hangingPunct="1">
              <a:buClr>
                <a:schemeClr val="tx1"/>
              </a:buClr>
              <a:buSzPct val="80000"/>
            </a:pPr>
            <a:r>
              <a:rPr lang="en-US" sz="2000" b="0" kern="0" dirty="0" smtClean="0"/>
              <a:t>Deciders</a:t>
            </a:r>
          </a:p>
          <a:p>
            <a:pPr eaLnBrk="1" hangingPunct="1"/>
            <a:endParaRPr lang="en-US" b="0" kern="0" dirty="0" smtClean="0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5800451" y="1700808"/>
            <a:ext cx="2808808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Font typeface="Arial" charset="0"/>
              <a:buChar char="●"/>
              <a:defRPr sz="2800" b="1">
                <a:solidFill>
                  <a:schemeClr val="tx1"/>
                </a:solidFill>
                <a:latin typeface="+mn-lt"/>
                <a:ea typeface="ＭＳ Ｐゴシック" pitchFamily="-112" charset="-128"/>
                <a:cs typeface="ＭＳ Ｐゴシック" pitchFamily="-112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24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9pPr>
          </a:lstStyle>
          <a:p>
            <a:pPr eaLnBrk="1" hangingPunct="1">
              <a:buClr>
                <a:schemeClr val="tx1"/>
              </a:buClr>
              <a:buSzPct val="80000"/>
            </a:pPr>
            <a:r>
              <a:rPr lang="en-US" sz="2000" b="0" kern="0" dirty="0" smtClean="0"/>
              <a:t>Users</a:t>
            </a:r>
          </a:p>
          <a:p>
            <a:pPr eaLnBrk="1" hangingPunct="1">
              <a:buClr>
                <a:schemeClr val="tx1"/>
              </a:buClr>
              <a:buSzPct val="80000"/>
            </a:pPr>
            <a:r>
              <a:rPr lang="en-US" sz="2000" b="0" kern="0" dirty="0" err="1" smtClean="0"/>
              <a:t>Influentials</a:t>
            </a:r>
            <a:endParaRPr lang="en-US" sz="2000" b="0" kern="0" dirty="0" smtClean="0"/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895277" y="1700808"/>
            <a:ext cx="2808808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Font typeface="Arial" charset="0"/>
              <a:buChar char="●"/>
              <a:defRPr sz="2800" b="1">
                <a:solidFill>
                  <a:schemeClr val="tx1"/>
                </a:solidFill>
                <a:latin typeface="+mn-lt"/>
                <a:ea typeface="ＭＳ Ｐゴシック" pitchFamily="-112" charset="-128"/>
                <a:cs typeface="ＭＳ Ｐゴシック" pitchFamily="-112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24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1736B9"/>
              </a:buClr>
              <a:buChar char="•"/>
              <a:defRPr sz="1600">
                <a:solidFill>
                  <a:schemeClr val="tx1"/>
                </a:solidFill>
                <a:latin typeface="+mn-lt"/>
                <a:ea typeface="ＭＳ Ｐゴシック" pitchFamily="-112" charset="-128"/>
              </a:defRPr>
            </a:lvl9pPr>
          </a:lstStyle>
          <a:p>
            <a:pPr eaLnBrk="1" hangingPunct="1">
              <a:buClr>
                <a:schemeClr val="tx1"/>
              </a:buClr>
              <a:buSzPct val="80000"/>
            </a:pPr>
            <a:r>
              <a:rPr lang="en-US" sz="2200" b="0" dirty="0" smtClean="0"/>
              <a:t>Initiators</a:t>
            </a:r>
          </a:p>
          <a:p>
            <a:pPr eaLnBrk="1" hangingPunct="1">
              <a:buClr>
                <a:schemeClr val="tx1"/>
              </a:buClr>
              <a:buSzPct val="80000"/>
            </a:pPr>
            <a:r>
              <a:rPr lang="en-US" sz="2200" b="0" dirty="0"/>
              <a:t>Gatekeepers</a:t>
            </a:r>
          </a:p>
          <a:p>
            <a:pPr marL="0" indent="0" eaLnBrk="1" hangingPunct="1">
              <a:buNone/>
            </a:pPr>
            <a:endParaRPr lang="en-US" b="0" kern="0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Influences on buyers</a:t>
            </a:r>
          </a:p>
        </p:txBody>
      </p:sp>
      <p:pic>
        <p:nvPicPr>
          <p:cNvPr id="2050" name="Picture 2" descr="\\sageltdsan01\Books_Directory\Subject Folders\Business &amp; Management\Book Files\Matt\Blythe - Consumer Behaviour 3e\Development\Online material\tables and figures for slides\fig 5.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958" y="1844824"/>
            <a:ext cx="5246338" cy="2275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\\sageltdsan01\Books_Directory\Subject Folders\Business &amp; Management\Book Files\Matt\Blythe - Consumer Behaviour 3e\Development\Online material\tables and figures for slides\fig 5.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893" y="4365104"/>
            <a:ext cx="5694211" cy="1467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Classifying business customers</a:t>
            </a:r>
          </a:p>
        </p:txBody>
      </p:sp>
      <p:pic>
        <p:nvPicPr>
          <p:cNvPr id="3074" name="Picture 2" descr="\\sageltdsan01\Books_Directory\Subject Folders\Business &amp; Management\Book Files\Matt\Blythe - Consumer Behaviour 3e\Development\Online material\tables and figures for slides\table 5.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53200"/>
            <a:ext cx="7272808" cy="4273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620688"/>
            <a:ext cx="7886700" cy="1325563"/>
          </a:xfrm>
        </p:spPr>
        <p:txBody>
          <a:bodyPr/>
          <a:lstStyle/>
          <a:p>
            <a:r>
              <a:rPr lang="en-US" dirty="0" smtClean="0"/>
              <a:t>Business and commercial </a:t>
            </a:r>
            <a:r>
              <a:rPr lang="en-US" dirty="0" err="1" smtClean="0"/>
              <a:t>organisations</a:t>
            </a:r>
            <a:endParaRPr lang="en-US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Original Equipment Manufacturers (OEMs)</a:t>
            </a:r>
          </a:p>
          <a:p>
            <a:r>
              <a:rPr lang="en-US" dirty="0" smtClean="0"/>
              <a:t>User customers</a:t>
            </a:r>
          </a:p>
          <a:p>
            <a:r>
              <a:rPr lang="en-US" dirty="0" smtClean="0"/>
              <a:t>Aftermarket customers</a:t>
            </a:r>
          </a:p>
          <a:p>
            <a:pPr lvl="1"/>
            <a:r>
              <a:rPr lang="en-US" dirty="0" smtClean="0"/>
              <a:t>Includes maintaining, repairing and over-hauling of products  after they have been sold (MRO)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Reseller </a:t>
            </a:r>
            <a:r>
              <a:rPr lang="en-US" dirty="0" err="1" smtClean="0"/>
              <a:t>organisations</a:t>
            </a:r>
            <a:endParaRPr lang="en-US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Negotiation with suppliers</a:t>
            </a:r>
          </a:p>
          <a:p>
            <a:pPr lvl="0"/>
            <a:r>
              <a:rPr lang="en-GB" dirty="0" smtClean="0"/>
              <a:t>Promotional activities such as advertising, sales promotion, providing a salesforce, etc.</a:t>
            </a:r>
          </a:p>
          <a:p>
            <a:pPr lvl="0"/>
            <a:r>
              <a:rPr lang="en-GB" dirty="0" smtClean="0"/>
              <a:t>Warehousing, storage and product handling</a:t>
            </a:r>
          </a:p>
          <a:p>
            <a:pPr lvl="0"/>
            <a:r>
              <a:rPr lang="en-GB" dirty="0" smtClean="0"/>
              <a:t>Transportation of local and (occasionally) long-distance shipments</a:t>
            </a:r>
          </a:p>
          <a:p>
            <a:pPr lvl="0"/>
            <a:r>
              <a:rPr lang="en-GB" dirty="0" smtClean="0"/>
              <a:t>Inventory control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Reseller </a:t>
            </a:r>
            <a:r>
              <a:rPr lang="en-US" dirty="0" err="1" smtClean="0"/>
              <a:t>organisations</a:t>
            </a:r>
            <a:endParaRPr lang="en-US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Credit checking and credit control</a:t>
            </a:r>
          </a:p>
          <a:p>
            <a:pPr lvl="0"/>
            <a:r>
              <a:rPr lang="en-GB" dirty="0" smtClean="0"/>
              <a:t>Pricing and collection of price information, particularly about competitors</a:t>
            </a:r>
          </a:p>
          <a:p>
            <a:pPr lvl="0"/>
            <a:r>
              <a:rPr lang="en-GB" dirty="0" smtClean="0"/>
              <a:t>Collection of market information about consumers and competitors</a:t>
            </a:r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559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Government </a:t>
            </a:r>
            <a:r>
              <a:rPr lang="en-US" dirty="0" err="1" smtClean="0"/>
              <a:t>organisations</a:t>
            </a:r>
            <a:endParaRPr lang="en-US" dirty="0" smtClean="0"/>
          </a:p>
        </p:txBody>
      </p:sp>
      <p:pic>
        <p:nvPicPr>
          <p:cNvPr id="4098" name="Picture 2" descr="\\sageltdsan01\Books_Directory\Subject Folders\Business &amp; Management\Book Files\Matt\Blythe - Consumer Behaviour 3e\Development\Online material\tables and figures for slides\fig 5.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7935744" cy="395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Buyers’ techniques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Straight rebuy</a:t>
            </a:r>
          </a:p>
          <a:p>
            <a:pPr lvl="1"/>
            <a:r>
              <a:rPr lang="en-US" dirty="0" smtClean="0"/>
              <a:t>A situation in which a previous order is simply repeated in its entirety</a:t>
            </a:r>
          </a:p>
          <a:p>
            <a:r>
              <a:rPr lang="en-US" dirty="0" smtClean="0"/>
              <a:t>Modified rebuy</a:t>
            </a:r>
          </a:p>
          <a:p>
            <a:pPr lvl="1"/>
            <a:r>
              <a:rPr lang="en-US" dirty="0" smtClean="0"/>
              <a:t>A purchase that, although similar to previous purchases, has been changed in a minor way</a:t>
            </a:r>
          </a:p>
          <a:p>
            <a:r>
              <a:rPr lang="en-US" dirty="0" smtClean="0"/>
              <a:t>New task</a:t>
            </a:r>
          </a:p>
          <a:p>
            <a:pPr lvl="1"/>
            <a:r>
              <a:rPr lang="en-US" dirty="0" smtClean="0"/>
              <a:t>A type of purchase for which previous experience does not exist</a:t>
            </a:r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dirty="0"/>
              <a:t>b</a:t>
            </a:r>
            <a:r>
              <a:rPr lang="en-US" dirty="0" smtClean="0"/>
              <a:t>uyer-grid </a:t>
            </a:r>
            <a:r>
              <a:rPr lang="en-US" dirty="0"/>
              <a:t>f</a:t>
            </a:r>
            <a:r>
              <a:rPr lang="en-US" dirty="0" smtClean="0"/>
              <a:t>ramework</a:t>
            </a:r>
          </a:p>
        </p:txBody>
      </p:sp>
      <p:pic>
        <p:nvPicPr>
          <p:cNvPr id="2" name="Picture 2" descr="\\sageltdsan01\Books_Directory\Subject Folders\Business &amp; Management\Book Files\Matt\Blythe - Consumer Behaviour 3e\Development\Online material\tables and figures for slides\fig 5.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92869"/>
            <a:ext cx="8296339" cy="352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39552" y="5517232"/>
            <a:ext cx="58326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 smtClean="0">
                <a:latin typeface="+mj-lt"/>
              </a:rPr>
              <a:t>Adapted from the Marketing Science Institute.</a:t>
            </a:r>
            <a:endParaRPr lang="en-GB" sz="1400" dirty="0">
              <a:latin typeface="+mj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Value analysis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method of evaluating components, raw materials and manufacturing processes in order to determine ways of cutting costs or improving finished products. </a:t>
            </a:r>
          </a:p>
          <a:p>
            <a:r>
              <a:rPr lang="en-US" dirty="0" smtClean="0"/>
              <a:t>Concept of ‘co-creation’ first mooted by </a:t>
            </a:r>
            <a:r>
              <a:rPr lang="en-US" dirty="0" err="1" smtClean="0"/>
              <a:t>Vargo</a:t>
            </a:r>
            <a:r>
              <a:rPr lang="en-US" dirty="0" smtClean="0"/>
              <a:t> and </a:t>
            </a:r>
            <a:r>
              <a:rPr lang="en-US" dirty="0" err="1" smtClean="0"/>
              <a:t>Lusch</a:t>
            </a:r>
            <a:r>
              <a:rPr lang="en-US" dirty="0" smtClean="0"/>
              <a:t> (2004).</a:t>
            </a:r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Evaluating supplier capability</a:t>
            </a:r>
          </a:p>
        </p:txBody>
      </p:sp>
      <p:pic>
        <p:nvPicPr>
          <p:cNvPr id="6146" name="Picture 2" descr="\\sageltdsan01\Books_Directory\Subject Folders\Business &amp; Management\Book Files\Matt\Blythe - Consumer Behaviour 3e\Development\Online material\tables and figures for slides\table 5.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60848"/>
            <a:ext cx="8047806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16</a:t>
            </a:fld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 smtClean="0"/>
              <a:t>Buyers are subject to many pressures other than the simple commercial ones; emotions, organisational influence, politics and internal structures are also important factors.</a:t>
            </a:r>
          </a:p>
          <a:p>
            <a:r>
              <a:rPr lang="en-GB" dirty="0" smtClean="0"/>
              <a:t>The decision-making unit (DMU) or buying centre is the group of people who will make the buying decision. The roles and composition of DMUs vary widely.</a:t>
            </a:r>
          </a:p>
          <a:p>
            <a:r>
              <a:rPr lang="en-GB" dirty="0" smtClean="0"/>
              <a:t>Business and commercial organisations are likely to be swayed most by past experience with a vendor, product characteristics and quality.</a:t>
            </a:r>
          </a:p>
          <a:p>
            <a:r>
              <a:rPr lang="en-GB" dirty="0" smtClean="0"/>
              <a:t>Resellers are driven by their customers.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17</a:t>
            </a:fld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Government markets are large, and almost always use a tendering system.</a:t>
            </a:r>
          </a:p>
          <a:p>
            <a:r>
              <a:rPr lang="en-GB" dirty="0" smtClean="0"/>
              <a:t>Institutional markets may need special techniques to help them afford to buy the products.</a:t>
            </a:r>
          </a:p>
          <a:p>
            <a:r>
              <a:rPr lang="en-GB" dirty="0" smtClean="0"/>
              <a:t>Markets can be divided into those buyers who buy products designed to make other products or who will incorporate the purchase into their own products (original- equipment manufacturers); those who consume the product in the course of running their businesses (user markets); and those who serve the aftermarket.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0773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purchase may be a straight rebuy, a modified rebuy or a new task. These are given in order of increasing complexity, and do not have discrete boundaries.</a:t>
            </a:r>
          </a:p>
          <a:p>
            <a:r>
              <a:rPr lang="en-GB" dirty="0" smtClean="0"/>
              <a:t>A team approach to buying usually dictates a team approach to selling.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859443"/>
      </p:ext>
    </p:extLst>
  </p:cSld>
  <p:clrMapOvr>
    <a:masterClrMapping/>
  </p:clrMapOvr>
</p:sld>
</file>

<file path=ppt/theme/theme1.xml><?xml version="1.0" encoding="utf-8"?>
<a:theme xmlns:a="http://schemas.openxmlformats.org/drawingml/2006/main" name="CDC PPT master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DC PPT master theme" id="{54717623-23ED-4358-9C73-6518671C19EC}" vid="{8348790F-27F1-4F39-885D-2376FA45C8D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LongProperties xmlns="http://schemas.microsoft.com/office/2006/metadata/longProperties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63E9B4B9F7A94F9FA8633D9CB63939" ma:contentTypeVersion="3" ma:contentTypeDescription="Create a new document." ma:contentTypeScope="" ma:versionID="92e314e7d452253f1c83e89f17b49655">
  <xsd:schema xmlns:xsd="http://www.w3.org/2001/XMLSchema" xmlns:p="http://schemas.microsoft.com/office/2006/metadata/properties" xmlns:ns1="222221df-2d11-4f4f-86cd-f7ac7d5e56ae" targetNamespace="http://schemas.microsoft.com/office/2006/metadata/properties" ma:root="true" ma:fieldsID="3039d5cb0fbabd38dbadf8998714136a" ns1:_="">
    <xsd:import namespace="222221df-2d11-4f4f-86cd-f7ac7d5e56ae"/>
    <xsd:element name="properties">
      <xsd:complexType>
        <xsd:sequence>
          <xsd:element name="documentManagement">
            <xsd:complexType>
              <xsd:all>
                <xsd:element ref="ns1:Category" minOccurs="0"/>
                <xsd:element ref="ns1:Doc_x0020_or_x0020_form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222221df-2d11-4f4f-86cd-f7ac7d5e56ae" elementFormDefault="qualified">
    <xsd:import namespace="http://schemas.microsoft.com/office/2006/documentManagement/types"/>
    <xsd:element name="Category" ma:index="0" nillable="true" ma:displayName="Category" ma:default="Vision &amp; Values" ma:format="RadioButtons" ma:internalName="Category">
      <xsd:simpleType>
        <xsd:union memberTypes="dms:Text">
          <xsd:simpleType>
            <xsd:restriction base="dms:Choice">
              <xsd:enumeration value="Vision &amp; Values"/>
              <xsd:enumeration value="Company History &amp; Structure"/>
              <xsd:enumeration value="Department Overviews"/>
              <xsd:enumeration value="Information"/>
              <xsd:enumeration value="SAGE Overseas"/>
              <xsd:enumeration value="Company Templates"/>
              <xsd:enumeration value="Printable Organisational Charts"/>
            </xsd:restriction>
          </xsd:simpleType>
        </xsd:union>
      </xsd:simpleType>
    </xsd:element>
    <xsd:element name="Doc_x0020_or_x0020_form" ma:index="3" nillable="true" ma:displayName="Doc or form" ma:default="Document" ma:format="RadioButtons" ma:internalName="Doc_x0020_or_x0020_form">
      <xsd:simpleType>
        <xsd:restriction base="dms:Choice">
          <xsd:enumeration value="Document"/>
          <xsd:enumeration value="Form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6" ma:displayName="Content Type" ma:readOnly="true"/>
        <xsd:element ref="dc:title" minOccurs="0" maxOccurs="1" ma:index="2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4.xml><?xml version="1.0" encoding="utf-8"?>
<p:properties xmlns:p="http://schemas.microsoft.com/office/2006/metadata/properties" xmlns:xsi="http://www.w3.org/2001/XMLSchema-instance">
  <documentManagement>
    <Category xmlns="222221df-2d11-4f4f-86cd-f7ac7d5e56ae">Company Templates</Category>
    <Doc_x0020_or_x0020_form xmlns="222221df-2d11-4f4f-86cd-f7ac7d5e56ae">Document</Doc_x0020_or_x0020_form>
  </documentManagement>
</p:properties>
</file>

<file path=customXml/itemProps1.xml><?xml version="1.0" encoding="utf-8"?>
<ds:datastoreItem xmlns:ds="http://schemas.openxmlformats.org/officeDocument/2006/customXml" ds:itemID="{2C07771A-7F07-4F11-8AAD-0069E1EA977E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037EE024-4EAF-4CFD-8CAD-2F96E63DEC9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A236885-C7F3-4209-BC43-39A5E43BE8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22221df-2d11-4f4f-86cd-f7ac7d5e56ae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4.xml><?xml version="1.0" encoding="utf-8"?>
<ds:datastoreItem xmlns:ds="http://schemas.openxmlformats.org/officeDocument/2006/customXml" ds:itemID="{8B5E02A0-1D66-493B-8D0A-9C1F293F322B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222221df-2d11-4f4f-86cd-f7ac7d5e56ae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1625</TotalTime>
  <Words>566</Words>
  <Application>Microsoft Office PowerPoint</Application>
  <PresentationFormat>On-screen Show (4:3)</PresentationFormat>
  <Paragraphs>86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ＭＳ Ｐゴシック</vt:lpstr>
      <vt:lpstr>Arial</vt:lpstr>
      <vt:lpstr>Courier New</vt:lpstr>
      <vt:lpstr>HelveticaNeue-Light</vt:lpstr>
      <vt:lpstr>CDC PPT master theme</vt:lpstr>
      <vt:lpstr>PowerPoint Presentation</vt:lpstr>
      <vt:lpstr>Chapter 4</vt:lpstr>
      <vt:lpstr>Session objectives</vt:lpstr>
      <vt:lpstr>Session objectives</vt:lpstr>
      <vt:lpstr>Differences between B2C and B2B</vt:lpstr>
      <vt:lpstr>The decision making unit</vt:lpstr>
      <vt:lpstr>Influences on buyers</vt:lpstr>
      <vt:lpstr>Classifying business customers</vt:lpstr>
      <vt:lpstr>Business and commercial organisations</vt:lpstr>
      <vt:lpstr>Reseller organisations</vt:lpstr>
      <vt:lpstr>Reseller organisations</vt:lpstr>
      <vt:lpstr>Government organisations</vt:lpstr>
      <vt:lpstr>Buyers’ techniques</vt:lpstr>
      <vt:lpstr>The buyer-grid framework</vt:lpstr>
      <vt:lpstr>Value analysis</vt:lpstr>
      <vt:lpstr>Evaluating supplier capability</vt:lpstr>
      <vt:lpstr>Summary</vt:lpstr>
      <vt:lpstr>Summary</vt:lpstr>
      <vt:lpstr>Summary</vt:lpstr>
    </vt:vector>
  </TitlesOfParts>
  <Company>Sage Publications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SAGE PowerPoint Template</dc:title>
  <dc:creator>mukherjee</dc:creator>
  <cp:lastModifiedBy>Nicola Carrier</cp:lastModifiedBy>
  <cp:revision>35</cp:revision>
  <dcterms:created xsi:type="dcterms:W3CDTF">2008-06-18T10:11:10Z</dcterms:created>
  <dcterms:modified xsi:type="dcterms:W3CDTF">2019-06-03T13:23:22Z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Document</vt:lpwstr>
  </property>
</Properties>
</file>