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112" d="100"/>
          <a:sy n="112" d="100"/>
        </p:scale>
        <p:origin x="78" y="-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94B47-B836-401D-A5D5-9953AB287B2C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249443-15FC-4AE6-B0B7-A364E1359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713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249443-15FC-4AE6-B0B7-A364E135996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4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B23DE-7D7A-9D2A-2087-7E9A10BBA5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79EFF-5729-B660-D893-B61980FABA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2CE503-C1B5-03CE-9694-82129D443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44BF8-2653-469C-94BF-5ECE7905B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3657B-8255-F03A-E651-C3DEB61D3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92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375D3-7E12-C41C-1F91-CFA33CC6D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3AD26-8890-1CBC-96D7-6BEA0FD20C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E60F5-167C-78C5-61CF-29904DDAD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6B8F1-BFA1-327A-76D1-E924644DD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F7EE11-504B-B39A-7DBA-9A10657EF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60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5A237-1431-0810-E555-351230E97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6BC4F-0F34-D901-2F9F-0748F786E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E1776-3A3C-B8F3-DC1D-B3BB3FC0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F454C4-0D68-52D2-BBE2-E257E91E7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ACD66-8CEA-AECC-74EE-1E5AB0ED1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671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4BCB4-DD83-73A5-0494-2EA56E7D3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B6446-A7FA-6B17-8851-11BECD0B6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7BB208-67DE-8988-092C-C517E3400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281E6-ED81-76B0-EBD3-7BB2405E4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A6191-7BBE-1D83-E612-48B20C486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C045EB-F9BC-1B3C-4D68-EE6F61349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499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100B2-622A-8FFA-AC3B-BA86A3120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14092-B04D-827D-AB29-06D1BA3D1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8343B4-5716-0451-081C-C9ECCC837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FBC3F8-63C2-C884-83FB-44FDB478B3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95B929-2B47-17FF-5F4F-555E32FB5A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E451F9-8426-8EEA-9AD9-4D81D85EA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BF731C-5F8D-453E-914C-0F5B074E2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25D045-30AD-AA42-999D-A16734698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240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218A7-08DD-6C6A-D226-4001560B0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4331D4-8AFF-1515-5573-15A45412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E1C98D-FB87-B743-50D9-A0FCB8C4A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1D3D53-6080-01EF-E75A-E3654030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1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B0D34F-A425-3005-5422-77A7796A0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258BAB-1976-0224-FC85-DE8710460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F1BDCC-CDE7-11A3-6A82-98A675B6F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887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E52E3-A118-96DC-DFC2-F0D65648A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9623-6FB6-0313-4253-A2E6FD1F95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C26AEE-A6CD-B006-8C74-51A1D8A94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9FB01-28C9-1B70-E98C-BDBA4FD2B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F595E-8D77-0558-457C-27025C005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9041C-707C-7621-8C0B-C8F2E0A2E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319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153B3-DAA7-D093-24FA-581F86E7D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C02152-8F27-CEC7-52F0-52A250AAB2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E27D8-2461-C410-09C0-9D03ACE6B8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A5B13-052E-0B68-B5E4-088F2CBB6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4671E-56A8-0E79-835F-4157292AF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E4837-1755-331E-14CD-50C29035F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1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A0C7C-1EF4-0E25-543C-64C3E3E87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BDC236-10EA-B111-38BF-96C2D6199D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3C86D-230D-E167-1D09-8C6987DB0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5CE54-174B-D6C3-1236-139F3F387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52749-C5A9-4226-2441-87F242B66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92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AA957-9161-8A67-F876-AE03A22F72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BADD51-3591-4280-5E4B-273D0148AE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1C92D-3B8E-5E34-5E10-5A8EC890E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0D071-5B84-35C8-0C57-6752D45BC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5D076-8955-09AC-5140-887D73887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92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353F56-1713-4A3A-55A9-D1C023DCD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CFC053-77D3-A33F-347D-288B1FE74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76E8D-44FA-EC7B-C290-D4EDAD223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E469C5-BE94-46F0-8265-BD02C2BB5E3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F3B05-DD09-24B2-0D99-AC3FF9302C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B0561-60EA-2021-9C47-FFF47ED885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B565D7-6D0A-40B3-AF16-6E4996636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80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onics-lab.com/category/robots/page/2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ixabay.com/en/science-technology-education-1182713/" TargetMode="External"/><Relationship Id="rId5" Type="http://schemas.openxmlformats.org/officeDocument/2006/relationships/image" Target="../media/image12.jpg"/><Relationship Id="rId4" Type="http://schemas.openxmlformats.org/officeDocument/2006/relationships/hyperlink" Target="https://www.enago.com/academy/research-aims-and-objective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85229-text-photography-question-interrogation-communication-stock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robot arm with a claw">
            <a:extLst>
              <a:ext uri="{FF2B5EF4-FFF2-40B4-BE49-F238E27FC236}">
                <a16:creationId xmlns:a16="http://schemas.microsoft.com/office/drawing/2014/main" id="{B1891626-777A-79E2-B268-60698107E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3298" b="9091"/>
          <a:stretch/>
        </p:blipFill>
        <p:spPr>
          <a:xfrm>
            <a:off x="906375" y="-726383"/>
            <a:ext cx="866851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348CEB-4A7F-6B54-42F2-699FE7E571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>
              <a:spcAft>
                <a:spcPts val="800"/>
              </a:spcAft>
            </a:pPr>
            <a:r>
              <a:rPr lang="en-GB" sz="4100" ker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Disappearance of Dr. Hart: Findings &amp; Analysis</a:t>
            </a:r>
            <a:br>
              <a:rPr lang="en-GB" sz="41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41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89040-3A92-0D23-A3DD-D0B33D2865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966780"/>
          </a:xfrm>
        </p:spPr>
        <p:txBody>
          <a:bodyPr>
            <a:normAutofit/>
          </a:bodyPr>
          <a:lstStyle/>
          <a:p>
            <a:pPr algn="l"/>
            <a:br>
              <a:rPr lang="en-GB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Subtitle: A Case Investigation Summary</a:t>
            </a:r>
            <a:br>
              <a:rPr lang="en-GB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2000" kern="100" dirty="0">
                <a:latin typeface="Aptos" panose="020B0004020202020204" pitchFamily="34" charset="0"/>
                <a:cs typeface="Times New Roman" panose="02020603050405020304" pitchFamily="18" charset="0"/>
              </a:rPr>
              <a:t>     DORINA WHITTINGHAM   </a:t>
            </a:r>
            <a:endParaRPr lang="en-GB" sz="20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E0D91-7A0A-E7C4-3142-BEEF4D8E41E7}"/>
              </a:ext>
            </a:extLst>
          </p:cNvPr>
          <p:cNvSpPr txBox="1"/>
          <p:nvPr/>
        </p:nvSpPr>
        <p:spPr>
          <a:xfrm>
            <a:off x="9759924" y="6657945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electronics-lab.com/category/robots/page/2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203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F97495-0A7C-FD9A-C5E1-6C3C825C1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33522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SLIDE 2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CFA8A3-5779-4FD0-3A5D-EA213307E2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1" y="1825625"/>
            <a:ext cx="5672958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900" dirty="0">
              <a:effectLst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 Hart, a renowned scientist, mysteriously disappeared on [date].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Purpose: To analyse key evidence, evaluate possible theories, and provide conclusions.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questions addressed: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evidence is available regarding Dr. Hart’s disappearance?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the most plausible theories explaining the event?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conclusions can be drawn based on reliable evidence?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 descr="Person using microscope">
            <a:extLst>
              <a:ext uri="{FF2B5EF4-FFF2-40B4-BE49-F238E27FC236}">
                <a16:creationId xmlns:a16="http://schemas.microsoft.com/office/drawing/2014/main" id="{B4992B63-016A-4C42-F11F-C5956753E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2" r="34505" b="1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49" name="Arc 48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Woman holding test kit">
            <a:extLst>
              <a:ext uri="{FF2B5EF4-FFF2-40B4-BE49-F238E27FC236}">
                <a16:creationId xmlns:a16="http://schemas.microsoft.com/office/drawing/2014/main" id="{F4EA8345-1D6B-12CC-679D-99324DF9D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" r="20194" b="4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20907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684820-6B79-D9C7-B044-E9117D1D0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67" y="572294"/>
            <a:ext cx="5120561" cy="114458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SLIDE 3: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KEY EVIDENCE AND ANALYSE</a:t>
            </a:r>
            <a:b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4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45DFF8-7F26-20CB-8B89-88491D3FC5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6503" y="2286517"/>
            <a:ext cx="6507071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Significant evidence examined: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Last known whereabouts &amp; timeline of disappearance.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Security footage &amp; eyewitness accounts.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Communications (emails, phone records, lab reports).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sources: Academic articles, police reports, media coverage.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Evaluating reliability: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Cross-referencing sources.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Identifying inconsistencies or biases in accounts.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Verifying primary versus secondary evidence</a:t>
            </a:r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 descr="Robot operating a machine">
            <a:extLst>
              <a:ext uri="{FF2B5EF4-FFF2-40B4-BE49-F238E27FC236}">
                <a16:creationId xmlns:a16="http://schemas.microsoft.com/office/drawing/2014/main" id="{B0C002D9-95DE-A360-65A3-8C02D1B91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2" r="9669" b="3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7" name="Arc 1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Robot hands and technology">
            <a:extLst>
              <a:ext uri="{FF2B5EF4-FFF2-40B4-BE49-F238E27FC236}">
                <a16:creationId xmlns:a16="http://schemas.microsoft.com/office/drawing/2014/main" id="{46CC3C17-0E8B-D4BD-E7BB-D959C0126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5" r="5480" b="-4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90116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Engineer programming robot in robotics research facility">
            <a:extLst>
              <a:ext uri="{FF2B5EF4-FFF2-40B4-BE49-F238E27FC236}">
                <a16:creationId xmlns:a16="http://schemas.microsoft.com/office/drawing/2014/main" id="{ADB7F6ED-D988-00C2-7004-97BE1E7DF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5" r="-2" b="11381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6" name="Content Placeholder 5" descr="White and black robot hands">
            <a:extLst>
              <a:ext uri="{FF2B5EF4-FFF2-40B4-BE49-F238E27FC236}">
                <a16:creationId xmlns:a16="http://schemas.microsoft.com/office/drawing/2014/main" id="{23986B83-CF47-5AA5-7DAD-0BD30B83E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8" r="-2" b="636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4E949B-929D-F96A-4B1E-FD6BD6A0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782" y="662132"/>
            <a:ext cx="4832802" cy="124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800"/>
              </a:spcAft>
            </a:pPr>
            <a:r>
              <a:rPr lang="en-US" sz="2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SLIDE 4:</a:t>
            </a:r>
            <a:r>
              <a:rPr lang="en-US" sz="26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Theories and Conclusions</a:t>
            </a:r>
            <a:br>
              <a:rPr lang="en-US" sz="26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60EB6-2432-A916-7B49-6362C5DCC8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" y="2383736"/>
            <a:ext cx="5656613" cy="5490525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Leading theories: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Voluntary Disappearance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Dr. Hart left intentionally due to personal/professional reasons.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Foul Play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Potential abduction or targeted attack.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Accidental Disappearance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Misadventure, natural causes, or unforeseen circumstances.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Conclusion: The most supported theory is [insert most compelling theory based on evidence].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38137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robot with human face">
            <a:extLst>
              <a:ext uri="{FF2B5EF4-FFF2-40B4-BE49-F238E27FC236}">
                <a16:creationId xmlns:a16="http://schemas.microsoft.com/office/drawing/2014/main" id="{C2D251A4-EC26-E8C4-E0A0-A4E1FDA36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8" r="17179" b="1"/>
          <a:stretch/>
        </p:blipFill>
        <p:spPr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6" name="Content Placeholder 5" descr="A robot with a face">
            <a:extLst>
              <a:ext uri="{FF2B5EF4-FFF2-40B4-BE49-F238E27FC236}">
                <a16:creationId xmlns:a16="http://schemas.microsoft.com/office/drawing/2014/main" id="{215B4FA1-491D-43F9-B588-09952A225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5" r="-3" b="-3"/>
          <a:stretch/>
        </p:blipFill>
        <p:spPr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0" name="Picture 9" descr="Doctor writing on tablet with pen">
            <a:extLst>
              <a:ext uri="{FF2B5EF4-FFF2-40B4-BE49-F238E27FC236}">
                <a16:creationId xmlns:a16="http://schemas.microsoft.com/office/drawing/2014/main" id="{881DE987-618C-49DE-B3C2-14B3109BA3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3" r="2" b="2"/>
          <a:stretch/>
        </p:blipFill>
        <p:spPr>
          <a:xfrm>
            <a:off x="5168353" y="3456432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32965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2333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8F5DFE-2F31-5C83-B740-A2196977F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49223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800"/>
              </a:spcAft>
            </a:pPr>
            <a:r>
              <a:rPr lang="en-US" sz="3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SLIDDE 5 :</a:t>
            </a:r>
            <a:r>
              <a:rPr lang="en-US" sz="34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Reflection</a:t>
            </a:r>
            <a:br>
              <a:rPr lang="en-US" sz="3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1" y="2089941"/>
            <a:ext cx="497043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81050-7DB6-1515-A9F0-E8CC1281A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2514600"/>
            <a:ext cx="4922338" cy="3666744"/>
          </a:xfr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Challenges faced: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Conflicting evidence and unreliable witness testimonies.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Limited access to certain official documents.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Distinguishing speculation from factual data.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Lessons learned: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Importance of cross-referencing multiple sources.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1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role of bias in media reporting.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necessity of critical thinking in investigative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8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AA67C3D-6D28-4C64-81F8-295FC9396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" name="Picture 2" descr="A hand holding a magnifying glass with a glowing target&#10;&#10;AI-generated content may be incorrect.">
            <a:extLst>
              <a:ext uri="{FF2B5EF4-FFF2-40B4-BE49-F238E27FC236}">
                <a16:creationId xmlns:a16="http://schemas.microsoft.com/office/drawing/2014/main" id="{573EB6A9-67A9-9994-1AD6-038DE57AD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9789" r="2" b="1217"/>
          <a:stretch/>
        </p:blipFill>
        <p:spPr>
          <a:xfrm>
            <a:off x="4251610" y="567391"/>
            <a:ext cx="7938909" cy="2837795"/>
          </a:xfrm>
          <a:custGeom>
            <a:avLst/>
            <a:gdLst/>
            <a:ahLst/>
            <a:cxnLst/>
            <a:rect l="l" t="t" r="r" b="b"/>
            <a:pathLst>
              <a:path w="9526226" h="3405188">
                <a:moveTo>
                  <a:pt x="1617925" y="0"/>
                </a:moveTo>
                <a:lnTo>
                  <a:pt x="2711158" y="0"/>
                </a:lnTo>
                <a:lnTo>
                  <a:pt x="3027357" y="0"/>
                </a:lnTo>
                <a:lnTo>
                  <a:pt x="3491324" y="0"/>
                </a:lnTo>
                <a:lnTo>
                  <a:pt x="5200853" y="0"/>
                </a:lnTo>
                <a:lnTo>
                  <a:pt x="9526226" y="0"/>
                </a:lnTo>
                <a:lnTo>
                  <a:pt x="9526226" y="3405188"/>
                </a:lnTo>
                <a:lnTo>
                  <a:pt x="0" y="3405188"/>
                </a:lnTo>
                <a:lnTo>
                  <a:pt x="1596" y="3337395"/>
                </a:lnTo>
                <a:cubicBezTo>
                  <a:pt x="68390" y="1928213"/>
                  <a:pt x="632836" y="708413"/>
                  <a:pt x="1595801" y="14997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4283919-7E00-4FC2-BFC9-3F56E58808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64294" y="0"/>
            <a:ext cx="1953741" cy="3405188"/>
          </a:xfrm>
          <a:custGeom>
            <a:avLst/>
            <a:gdLst>
              <a:gd name="connsiteX0" fmla="*/ 340960 w 1953741"/>
              <a:gd name="connsiteY0" fmla="*/ 0 h 3405188"/>
              <a:gd name="connsiteX1" fmla="*/ 0 w 1953741"/>
              <a:gd name="connsiteY1" fmla="*/ 0 h 3405188"/>
              <a:gd name="connsiteX2" fmla="*/ 0 w 1953741"/>
              <a:gd name="connsiteY2" fmla="*/ 1 h 3405188"/>
              <a:gd name="connsiteX3" fmla="*/ 121075 w 1953741"/>
              <a:gd name="connsiteY3" fmla="*/ 1 h 3405188"/>
              <a:gd name="connsiteX4" fmla="*/ 143661 w 1953741"/>
              <a:gd name="connsiteY4" fmla="*/ 14998 h 3405188"/>
              <a:gd name="connsiteX5" fmla="*/ 1771120 w 1953741"/>
              <a:gd name="connsiteY5" fmla="*/ 3337396 h 3405188"/>
              <a:gd name="connsiteX6" fmla="*/ 1772750 w 1953741"/>
              <a:gd name="connsiteY6" fmla="*/ 3405188 h 3405188"/>
              <a:gd name="connsiteX7" fmla="*/ 1953741 w 1953741"/>
              <a:gd name="connsiteY7" fmla="*/ 3405188 h 3405188"/>
              <a:gd name="connsiteX8" fmla="*/ 1937324 w 1953741"/>
              <a:gd name="connsiteY8" fmla="*/ 3058183 h 3405188"/>
              <a:gd name="connsiteX9" fmla="*/ 363084 w 1953741"/>
              <a:gd name="connsiteY9" fmla="*/ 14997 h 340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53741" h="3405188">
                <a:moveTo>
                  <a:pt x="340960" y="0"/>
                </a:moveTo>
                <a:lnTo>
                  <a:pt x="0" y="0"/>
                </a:lnTo>
                <a:lnTo>
                  <a:pt x="0" y="1"/>
                </a:lnTo>
                <a:lnTo>
                  <a:pt x="121075" y="1"/>
                </a:lnTo>
                <a:lnTo>
                  <a:pt x="143661" y="14998"/>
                </a:lnTo>
                <a:cubicBezTo>
                  <a:pt x="1126713" y="708414"/>
                  <a:pt x="1702933" y="1928214"/>
                  <a:pt x="1771120" y="3337396"/>
                </a:cubicBezTo>
                <a:lnTo>
                  <a:pt x="1772750" y="3405188"/>
                </a:lnTo>
                <a:lnTo>
                  <a:pt x="1953741" y="3405188"/>
                </a:lnTo>
                <a:lnTo>
                  <a:pt x="1937324" y="3058183"/>
                </a:lnTo>
                <a:cubicBezTo>
                  <a:pt x="1813464" y="1767912"/>
                  <a:pt x="1261851" y="662186"/>
                  <a:pt x="36308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5" descr="A light bulb on a blackboard&#10;&#10;AI-generated content may be incorrect.">
            <a:extLst>
              <a:ext uri="{FF2B5EF4-FFF2-40B4-BE49-F238E27FC236}">
                <a16:creationId xmlns:a16="http://schemas.microsoft.com/office/drawing/2014/main" id="{3BA31EF3-44B3-F1EE-2473-E426694EBE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8675" r="-1" b="9150"/>
          <a:stretch/>
        </p:blipFill>
        <p:spPr>
          <a:xfrm>
            <a:off x="4248840" y="4020207"/>
            <a:ext cx="7943160" cy="2837795"/>
          </a:xfrm>
          <a:custGeom>
            <a:avLst/>
            <a:gdLst/>
            <a:ahLst/>
            <a:cxnLst/>
            <a:rect l="l" t="t" r="r" b="b"/>
            <a:pathLst>
              <a:path w="9531324" h="3405187">
                <a:moveTo>
                  <a:pt x="3977" y="0"/>
                </a:moveTo>
                <a:lnTo>
                  <a:pt x="9531324" y="0"/>
                </a:lnTo>
                <a:lnTo>
                  <a:pt x="9531324" y="3405187"/>
                </a:lnTo>
                <a:lnTo>
                  <a:pt x="5205951" y="3405187"/>
                </a:lnTo>
                <a:lnTo>
                  <a:pt x="3496422" y="3405187"/>
                </a:lnTo>
                <a:lnTo>
                  <a:pt x="3032455" y="3405187"/>
                </a:lnTo>
                <a:lnTo>
                  <a:pt x="2716256" y="3405187"/>
                </a:lnTo>
                <a:lnTo>
                  <a:pt x="2502754" y="3405187"/>
                </a:lnTo>
                <a:lnTo>
                  <a:pt x="2390998" y="3327786"/>
                </a:lnTo>
                <a:cubicBezTo>
                  <a:pt x="2217180" y="3200295"/>
                  <a:pt x="2046553" y="3062584"/>
                  <a:pt x="1874350" y="2922001"/>
                </a:cubicBezTo>
                <a:cubicBezTo>
                  <a:pt x="928725" y="2150026"/>
                  <a:pt x="0" y="1516318"/>
                  <a:pt x="0" y="168843"/>
                </a:cubicBezTo>
                <a:close/>
              </a:path>
            </a:pathLst>
          </a:cu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17FF4A-5EDF-43B7-90EE-BDD9F1E9E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60676" y="3452813"/>
            <a:ext cx="2740990" cy="3405187"/>
          </a:xfrm>
          <a:custGeom>
            <a:avLst/>
            <a:gdLst>
              <a:gd name="connsiteX0" fmla="*/ 2737014 w 2740990"/>
              <a:gd name="connsiteY0" fmla="*/ 0 h 3405187"/>
              <a:gd name="connsiteX1" fmla="*/ 2550901 w 2740990"/>
              <a:gd name="connsiteY1" fmla="*/ 0 h 3405187"/>
              <a:gd name="connsiteX2" fmla="*/ 2554960 w 2740990"/>
              <a:gd name="connsiteY2" fmla="*/ 168844 h 3405187"/>
              <a:gd name="connsiteX3" fmla="*/ 641512 w 2740990"/>
              <a:gd name="connsiteY3" fmla="*/ 2922002 h 3405187"/>
              <a:gd name="connsiteX4" fmla="*/ 114085 w 2740990"/>
              <a:gd name="connsiteY4" fmla="*/ 3327787 h 3405187"/>
              <a:gd name="connsiteX5" fmla="*/ 0 w 2740990"/>
              <a:gd name="connsiteY5" fmla="*/ 3405187 h 3405187"/>
              <a:gd name="connsiteX6" fmla="*/ 24734 w 2740990"/>
              <a:gd name="connsiteY6" fmla="*/ 3405187 h 3405187"/>
              <a:gd name="connsiteX7" fmla="*/ 238236 w 2740990"/>
              <a:gd name="connsiteY7" fmla="*/ 3405187 h 3405187"/>
              <a:gd name="connsiteX8" fmla="*/ 349992 w 2740990"/>
              <a:gd name="connsiteY8" fmla="*/ 3327786 h 3405187"/>
              <a:gd name="connsiteX9" fmla="*/ 866640 w 2740990"/>
              <a:gd name="connsiteY9" fmla="*/ 2922001 h 3405187"/>
              <a:gd name="connsiteX10" fmla="*/ 2740990 w 2740990"/>
              <a:gd name="connsiteY10" fmla="*/ 168843 h 340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40990" h="3405187">
                <a:moveTo>
                  <a:pt x="2737014" y="0"/>
                </a:moveTo>
                <a:lnTo>
                  <a:pt x="2550901" y="0"/>
                </a:lnTo>
                <a:lnTo>
                  <a:pt x="2554960" y="168844"/>
                </a:lnTo>
                <a:cubicBezTo>
                  <a:pt x="2554960" y="1516319"/>
                  <a:pt x="1606862" y="2150027"/>
                  <a:pt x="641512" y="2922002"/>
                </a:cubicBezTo>
                <a:cubicBezTo>
                  <a:pt x="465716" y="3062585"/>
                  <a:pt x="291530" y="3200296"/>
                  <a:pt x="114085" y="3327787"/>
                </a:cubicBezTo>
                <a:lnTo>
                  <a:pt x="0" y="3405187"/>
                </a:lnTo>
                <a:lnTo>
                  <a:pt x="24734" y="3405187"/>
                </a:lnTo>
                <a:lnTo>
                  <a:pt x="238236" y="3405187"/>
                </a:lnTo>
                <a:lnTo>
                  <a:pt x="349992" y="3327786"/>
                </a:lnTo>
                <a:cubicBezTo>
                  <a:pt x="523810" y="3200295"/>
                  <a:pt x="694437" y="3062584"/>
                  <a:pt x="866640" y="2922001"/>
                </a:cubicBezTo>
                <a:cubicBezTo>
                  <a:pt x="1812265" y="2150026"/>
                  <a:pt x="2740990" y="1516318"/>
                  <a:pt x="2740990" y="16884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53AE81-225B-7F2A-AC70-2E59D8E7F302}"/>
              </a:ext>
            </a:extLst>
          </p:cNvPr>
          <p:cNvSpPr txBox="1"/>
          <p:nvPr/>
        </p:nvSpPr>
        <p:spPr>
          <a:xfrm>
            <a:off x="10999479" y="6709229"/>
            <a:ext cx="1192520" cy="415498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enago.com/academy/research-aims-and-objective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396853A-BB8D-F397-2256-09EEDE378132}"/>
              </a:ext>
            </a:extLst>
          </p:cNvPr>
          <p:cNvSpPr txBox="1"/>
          <p:nvPr/>
        </p:nvSpPr>
        <p:spPr>
          <a:xfrm>
            <a:off x="-91686" y="231563"/>
            <a:ext cx="443221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Slide 6: References</a:t>
            </a:r>
            <a:endParaRPr lang="en-GB"/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Smith, J. (2023). "Investigative Techniques in Missing Persons Cases." Journal of Criminal Studies.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Brown, L. (2022). "Analyzing Disappearances: A Forensic Approach." Forensic Science Review.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Carter, M. (2023). "The Role of Digital Evidence in Criminal Investigations." Cyber Forensics Journal.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National Police Report (2023). "Official Case Report on Dr. Hart’s Disappearance."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Johnson, T. (2023). "Eyewitness Reliability in Missing Persons Cases." Psychology &amp; Law Journal.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/>
              <a:t>[Media Report Name] (2023). "Dr. Hart’s Last Known Whereabouts." [News Agency].</a:t>
            </a:r>
          </a:p>
        </p:txBody>
      </p:sp>
    </p:spTree>
    <p:extLst>
      <p:ext uri="{BB962C8B-B14F-4D97-AF65-F5344CB8AC3E}">
        <p14:creationId xmlns:p14="http://schemas.microsoft.com/office/powerpoint/2010/main" val="2581383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standing next to a question mark&#10;&#10;AI-generated content may be incorrect.">
            <a:extLst>
              <a:ext uri="{FF2B5EF4-FFF2-40B4-BE49-F238E27FC236}">
                <a16:creationId xmlns:a16="http://schemas.microsoft.com/office/drawing/2014/main" id="{6C040C62-EDB9-6762-09C8-223924BD6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16239" y="776138"/>
            <a:ext cx="4080807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833195-06FD-8645-4933-812AD0C3015B}"/>
              </a:ext>
            </a:extLst>
          </p:cNvPr>
          <p:cNvSpPr txBox="1"/>
          <p:nvPr/>
        </p:nvSpPr>
        <p:spPr>
          <a:xfrm>
            <a:off x="8942528" y="6147148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freepngimg.com/png/85229-text-photography-question-interrogation-communication-stoc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C3EAC5-0531-2356-4898-D67FE5680BA5}"/>
              </a:ext>
            </a:extLst>
          </p:cNvPr>
          <p:cNvSpPr txBox="1"/>
          <p:nvPr/>
        </p:nvSpPr>
        <p:spPr>
          <a:xfrm>
            <a:off x="1670670" y="1567832"/>
            <a:ext cx="1973617" cy="392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Q&amp;A Preparation</a:t>
            </a:r>
            <a:endParaRPr lang="en-GB" sz="18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46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3059</TotalTime>
  <Words>429</Words>
  <Application>Microsoft Office PowerPoint</Application>
  <PresentationFormat>Widescreen</PresentationFormat>
  <Paragraphs>49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Meiryo</vt:lpstr>
      <vt:lpstr>Aptos</vt:lpstr>
      <vt:lpstr>Aptos Display</vt:lpstr>
      <vt:lpstr>Arial</vt:lpstr>
      <vt:lpstr>Calibri</vt:lpstr>
      <vt:lpstr>Courier New</vt:lpstr>
      <vt:lpstr>Symbol</vt:lpstr>
      <vt:lpstr>Times New Roman</vt:lpstr>
      <vt:lpstr>Office Theme</vt:lpstr>
      <vt:lpstr>The Disappearance of Dr. Hart: Findings &amp; Analysis </vt:lpstr>
      <vt:lpstr>SLIDE 2 : Introduction</vt:lpstr>
      <vt:lpstr>SLIDE 3:  KEY EVIDENCE AND ANALYSE </vt:lpstr>
      <vt:lpstr>SLIDE 4:Theories and Conclusions  </vt:lpstr>
      <vt:lpstr>SLIDDE 5 :Reflection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Dorina Whittingham (2421723)</dc:creator>
  <cp:lastModifiedBy>Dorina Whittingham (2421723)</cp:lastModifiedBy>
  <cp:revision>1</cp:revision>
  <dcterms:created xsi:type="dcterms:W3CDTF">2025-03-06T13:08:04Z</dcterms:created>
  <dcterms:modified xsi:type="dcterms:W3CDTF">2025-03-22T14:24:58Z</dcterms:modified>
</cp:coreProperties>
</file>