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8" r:id="rId3"/>
    <p:sldId id="270" r:id="rId4"/>
    <p:sldId id="265" r:id="rId5"/>
    <p:sldId id="259" r:id="rId6"/>
    <p:sldId id="261" r:id="rId7"/>
    <p:sldId id="266" r:id="rId8"/>
    <p:sldId id="262" r:id="rId9"/>
    <p:sldId id="263" r:id="rId10"/>
    <p:sldId id="260"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82577" autoAdjust="0"/>
  </p:normalViewPr>
  <p:slideViewPr>
    <p:cSldViewPr snapToGrid="0">
      <p:cViewPr varScale="1">
        <p:scale>
          <a:sx n="92" d="100"/>
          <a:sy n="92" d="100"/>
        </p:scale>
        <p:origin x="13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FB437D-061A-4D26-B06A-8CB991FE0DD2}" type="datetimeFigureOut">
              <a:rPr lang="en-GB" smtClean="0"/>
              <a:t>19/10/2024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2D431-F683-4BD2-AF84-81D5E196C0DB}" type="slidenum">
              <a:rPr lang="en-GB" smtClean="0"/>
              <a:t>‹#›</a:t>
            </a:fld>
            <a:endParaRPr lang="en-GB"/>
          </a:p>
        </p:txBody>
      </p:sp>
    </p:spTree>
    <p:extLst>
      <p:ext uri="{BB962C8B-B14F-4D97-AF65-F5344CB8AC3E}">
        <p14:creationId xmlns:p14="http://schemas.microsoft.com/office/powerpoint/2010/main" val="363752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2</a:t>
            </a:fld>
            <a:endParaRPr lang="en-GB"/>
          </a:p>
        </p:txBody>
      </p:sp>
    </p:spTree>
    <p:extLst>
      <p:ext uri="{BB962C8B-B14F-4D97-AF65-F5344CB8AC3E}">
        <p14:creationId xmlns:p14="http://schemas.microsoft.com/office/powerpoint/2010/main" val="3849974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4</a:t>
            </a:fld>
            <a:endParaRPr lang="en-GB"/>
          </a:p>
        </p:txBody>
      </p:sp>
    </p:spTree>
    <p:extLst>
      <p:ext uri="{BB962C8B-B14F-4D97-AF65-F5344CB8AC3E}">
        <p14:creationId xmlns:p14="http://schemas.microsoft.com/office/powerpoint/2010/main" val="1598897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5</a:t>
            </a:fld>
            <a:endParaRPr lang="en-GB"/>
          </a:p>
        </p:txBody>
      </p:sp>
    </p:spTree>
    <p:extLst>
      <p:ext uri="{BB962C8B-B14F-4D97-AF65-F5344CB8AC3E}">
        <p14:creationId xmlns:p14="http://schemas.microsoft.com/office/powerpoint/2010/main" val="424587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6</a:t>
            </a:fld>
            <a:endParaRPr lang="en-GB"/>
          </a:p>
        </p:txBody>
      </p:sp>
    </p:spTree>
    <p:extLst>
      <p:ext uri="{BB962C8B-B14F-4D97-AF65-F5344CB8AC3E}">
        <p14:creationId xmlns:p14="http://schemas.microsoft.com/office/powerpoint/2010/main" val="3796294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8</a:t>
            </a:fld>
            <a:endParaRPr lang="en-GB"/>
          </a:p>
        </p:txBody>
      </p:sp>
    </p:spTree>
    <p:extLst>
      <p:ext uri="{BB962C8B-B14F-4D97-AF65-F5344CB8AC3E}">
        <p14:creationId xmlns:p14="http://schemas.microsoft.com/office/powerpoint/2010/main" val="1599100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9</a:t>
            </a:fld>
            <a:endParaRPr lang="en-GB"/>
          </a:p>
        </p:txBody>
      </p:sp>
    </p:spTree>
    <p:extLst>
      <p:ext uri="{BB962C8B-B14F-4D97-AF65-F5344CB8AC3E}">
        <p14:creationId xmlns:p14="http://schemas.microsoft.com/office/powerpoint/2010/main" val="3004593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52D431-F683-4BD2-AF84-81D5E196C0DB}" type="slidenum">
              <a:rPr lang="en-GB" smtClean="0"/>
              <a:t>11</a:t>
            </a:fld>
            <a:endParaRPr lang="en-GB"/>
          </a:p>
        </p:txBody>
      </p:sp>
    </p:spTree>
    <p:extLst>
      <p:ext uri="{BB962C8B-B14F-4D97-AF65-F5344CB8AC3E}">
        <p14:creationId xmlns:p14="http://schemas.microsoft.com/office/powerpoint/2010/main" val="1965346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2760C-E4C1-1B23-C94A-CB00684BB3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49878B-6FF3-7FAC-D05F-0596B59378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7854BE-E509-3AE9-3505-3500B6F07E3A}"/>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C2012FC4-BBA1-6D64-1C98-E5A30152E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778B8-AA66-01EB-1536-B2EB65DFEF4A}"/>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643067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E02B3-8782-7E23-EC70-C82F346B49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03B398-4B0B-6E7B-6865-FCE8653866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1DEF78-76E6-DF98-9678-77E0C626DFF0}"/>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4A0C07F8-2D6A-6455-7644-C1DA21210B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823DBB-40E1-580C-2791-FCA1849CEF34}"/>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042958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6793-20F2-68A3-1365-7555DBACDE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4F3B31-4E85-5C65-750A-2366D818A3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F39DB2-04C8-EB3A-ADAA-EF8CF10FFCCF}"/>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F3B0E039-253A-CB87-5E6F-09470F50C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44B6D8-4DB1-243D-CDD2-D25B6D0FD3A0}"/>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424180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8B01F-B5C1-F0B9-A38B-68D0F08479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05DF11-61BE-1231-D70D-C16B2596B8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E2AEBE-CA08-BC35-4012-82D30D5134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ABF4A2-40B7-1C5B-3051-E63C01B656F7}"/>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6" name="Footer Placeholder 5">
            <a:extLst>
              <a:ext uri="{FF2B5EF4-FFF2-40B4-BE49-F238E27FC236}">
                <a16:creationId xmlns:a16="http://schemas.microsoft.com/office/drawing/2014/main" id="{AEEDCFF0-3CE3-821E-05AD-21DFD3F4F8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C714F0-3863-4683-D8A1-D65CD4B61E04}"/>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3030663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8305-0359-CF3E-9BC9-A061417BD6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E1CB8B-7A8C-5359-DFC1-C241DE73B6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683D19-1963-C90E-CA56-9003F7F49E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57F1B6-39AB-035C-3BA1-A531A6C035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9416BB-1E44-3EB6-E4A8-7C3B72FEC1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EDE5AA-2C79-1D77-ECCD-A744B1DEEF73}"/>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8" name="Footer Placeholder 7">
            <a:extLst>
              <a:ext uri="{FF2B5EF4-FFF2-40B4-BE49-F238E27FC236}">
                <a16:creationId xmlns:a16="http://schemas.microsoft.com/office/drawing/2014/main" id="{F0856761-D7E4-E13A-590B-183BBF555D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A94F1E-0F68-CD8F-04F3-26249F8DEB6C}"/>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3310365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0B00B-1A29-745C-C482-D29D026C95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E83877-A2A9-FDE6-64D5-C563D4262FCC}"/>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4" name="Footer Placeholder 3">
            <a:extLst>
              <a:ext uri="{FF2B5EF4-FFF2-40B4-BE49-F238E27FC236}">
                <a16:creationId xmlns:a16="http://schemas.microsoft.com/office/drawing/2014/main" id="{92DF5FD0-9A44-826C-7A03-8B3B40F22E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CDCC43-6E40-56D0-BB44-F250B2FD91CE}"/>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155157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E05A87-4F91-718E-F3FA-BD73CB568362}"/>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3" name="Footer Placeholder 2">
            <a:extLst>
              <a:ext uri="{FF2B5EF4-FFF2-40B4-BE49-F238E27FC236}">
                <a16:creationId xmlns:a16="http://schemas.microsoft.com/office/drawing/2014/main" id="{A2E97D51-BD37-B8C1-BD6D-FCB5622C9C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171D80-304D-78C9-1106-9C192C8D76D5}"/>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81459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D4BAE-BBD1-18E4-6599-68F7C4811C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B2B0-1C65-73B6-C242-5A4BF0EA20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BC1A84-64D8-8BED-DD2B-D107AE3980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F5887-6645-BC61-994B-8FCCDE3342F1}"/>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6" name="Footer Placeholder 5">
            <a:extLst>
              <a:ext uri="{FF2B5EF4-FFF2-40B4-BE49-F238E27FC236}">
                <a16:creationId xmlns:a16="http://schemas.microsoft.com/office/drawing/2014/main" id="{5F848EC9-7D60-6E20-B6DA-C634A3C5B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77926D-E3C0-99E4-F6F8-509A471E7897}"/>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2392862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62A15-DFBE-214D-1865-0F4CBAB48D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7754AD-4A82-7A93-9954-C785D5B6E9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4C4D97-D6BB-9F23-1188-0442FCDAB1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A97495-10C7-9975-0203-BC0E504EA698}"/>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6" name="Footer Placeholder 5">
            <a:extLst>
              <a:ext uri="{FF2B5EF4-FFF2-40B4-BE49-F238E27FC236}">
                <a16:creationId xmlns:a16="http://schemas.microsoft.com/office/drawing/2014/main" id="{392A7CD0-DF13-1DA3-20C7-E06FD5E1C7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AE3743-3CA6-E6D4-3CF8-5F80231DF579}"/>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113434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557A9-2BBF-26F7-E487-42C0164D38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F5D64B-8CAF-C797-681F-B3D4D2DF05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7147E7-7706-F366-ECB7-671723D5A9F4}"/>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682D89F6-1433-E8A1-CB65-79EB5E21D6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B46E12-ECC9-7701-FB36-FA308DB66B4F}"/>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3004700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784B92-F4FE-C550-EA96-D6DF32DB05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E41073-0D9E-AC59-7DA0-1BBD718DB8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39D1E1-110D-7B20-ED6B-1175AB7F444E}"/>
              </a:ext>
            </a:extLst>
          </p:cNvPr>
          <p:cNvSpPr>
            <a:spLocks noGrp="1"/>
          </p:cNvSpPr>
          <p:nvPr>
            <p:ph type="dt" sz="half" idx="10"/>
          </p:nvPr>
        </p:nvSpPr>
        <p:spPr/>
        <p:txBody>
          <a:body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71C74C77-5F49-15DB-E928-CA9F6C46CE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6A6F69-21BB-24DE-6CAA-0B96F8DCFBFA}"/>
              </a:ext>
            </a:extLst>
          </p:cNvPr>
          <p:cNvSpPr>
            <a:spLocks noGrp="1"/>
          </p:cNvSpPr>
          <p:nvPr>
            <p:ph type="sldNum" sz="quarter" idx="12"/>
          </p:nvPr>
        </p:nvSpPr>
        <p:spPr/>
        <p:txBody>
          <a:bodyPr/>
          <a:lstStyle/>
          <a:p>
            <a:fld id="{EDD5E730-C477-4223-8A6A-4B1CEBD2E9F3}" type="slidenum">
              <a:rPr lang="en-GB" smtClean="0"/>
              <a:t>‹#›</a:t>
            </a:fld>
            <a:endParaRPr lang="en-GB"/>
          </a:p>
        </p:txBody>
      </p:sp>
    </p:spTree>
    <p:extLst>
      <p:ext uri="{BB962C8B-B14F-4D97-AF65-F5344CB8AC3E}">
        <p14:creationId xmlns:p14="http://schemas.microsoft.com/office/powerpoint/2010/main" val="384660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99F133-96A0-D5F8-F437-703C6C5658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9EA95F-3201-5872-CF35-AC4B3C10A3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867327-7DE0-33F0-717D-789A9720C4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547418-77B5-4F01-8513-66E99D937D13}" type="datetimeFigureOut">
              <a:rPr lang="en-GB" smtClean="0"/>
              <a:t>19/10/2024</a:t>
            </a:fld>
            <a:endParaRPr lang="en-GB"/>
          </a:p>
        </p:txBody>
      </p:sp>
      <p:sp>
        <p:nvSpPr>
          <p:cNvPr id="5" name="Footer Placeholder 4">
            <a:extLst>
              <a:ext uri="{FF2B5EF4-FFF2-40B4-BE49-F238E27FC236}">
                <a16:creationId xmlns:a16="http://schemas.microsoft.com/office/drawing/2014/main" id="{18D287CA-03A8-88A8-9BF1-6B9601C8C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BB9D6A-2982-42E7-3CC1-CC593CE11C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DD5E730-C477-4223-8A6A-4B1CEBD2E9F3}" type="slidenum">
              <a:rPr lang="en-GB" smtClean="0"/>
              <a:t>‹#›</a:t>
            </a:fld>
            <a:endParaRPr lang="en-GB"/>
          </a:p>
        </p:txBody>
      </p:sp>
    </p:spTree>
    <p:extLst>
      <p:ext uri="{BB962C8B-B14F-4D97-AF65-F5344CB8AC3E}">
        <p14:creationId xmlns:p14="http://schemas.microsoft.com/office/powerpoint/2010/main" val="15120224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emanticscholar.org/paper/Emotional-intelligence-predicts-life-skills%2C-but-as-Bastian-Burns/210fd670b05ceaf76ee3d410824e31a4afa52d98" TargetMode="External"/><Relationship Id="rId3" Type="http://schemas.openxmlformats.org/officeDocument/2006/relationships/hyperlink" Target="https://www.researchgate.net/publication/362477686_Constructive_Feedback_A_Rare_Art_of_Managers" TargetMode="External"/><Relationship Id="rId7" Type="http://schemas.openxmlformats.org/officeDocument/2006/relationships/hyperlink" Target="https://www.eiconsortium.org/reprints/bar-on_model_of_emotional-social_intelligence.htm" TargetMode="External"/><Relationship Id="rId2" Type="http://schemas.openxmlformats.org/officeDocument/2006/relationships/hyperlink" Target="https://positivepsychology.com/emotional-intelligence-exercises/" TargetMode="External"/><Relationship Id="rId1" Type="http://schemas.openxmlformats.org/officeDocument/2006/relationships/slideLayout" Target="../slideLayouts/slideLayout2.xml"/><Relationship Id="rId6" Type="http://schemas.openxmlformats.org/officeDocument/2006/relationships/hyperlink" Target="https://www.personality-and-aptitude-career-tests.com/emotional-intelligence-definition.html" TargetMode="External"/><Relationship Id="rId5" Type="http://schemas.openxmlformats.org/officeDocument/2006/relationships/hyperlink" Target="https://mind.help/topic/emotional-intelligence/improving-ei/" TargetMode="External"/><Relationship Id="rId10" Type="http://schemas.openxmlformats.org/officeDocument/2006/relationships/hyperlink" Target="https://www.researchgate.net/publication/235314547_Enhancing_decisions_and_decision-making_processes_through_the_application_of_emotional_intelligence_skills" TargetMode="External"/><Relationship Id="rId4" Type="http://schemas.openxmlformats.org/officeDocument/2006/relationships/hyperlink" Target="https://professional.dce.harvard.edu/blog/how-to-improve-your-emotional-intelligence/" TargetMode="External"/><Relationship Id="rId9" Type="http://schemas.openxmlformats.org/officeDocument/2006/relationships/hyperlink" Target="https://pmc.ncbi.nlm.nih.gov/articles/PMC8054732/"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uni-bamberg.de/fileadmin/perspsych/pressearchiv/Emotional_Intelligence_as_a_Factor_in_Mental_Health.pdf" TargetMode="External"/><Relationship Id="rId13" Type="http://schemas.openxmlformats.org/officeDocument/2006/relationships/hyperlink" Target="https://unsplash.com/" TargetMode="External"/><Relationship Id="rId3" Type="http://schemas.openxmlformats.org/officeDocument/2006/relationships/hyperlink" Target="https://ijccep.springeropen.com/articles/10.1186/s40723-017-0038-6" TargetMode="External"/><Relationship Id="rId7" Type="http://schemas.openxmlformats.org/officeDocument/2006/relationships/hyperlink" Target="https://passivesecrets.com/emotional-intelligence-statistics/" TargetMode="External"/><Relationship Id="rId12" Type="http://schemas.openxmlformats.org/officeDocument/2006/relationships/hyperlink" Target="https://journals.sagepub.com/doi/10.1177/1071791907311069"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symondsresearch.com/bar-ons-ei-model-in-the-workplace/" TargetMode="External"/><Relationship Id="rId11" Type="http://schemas.openxmlformats.org/officeDocument/2006/relationships/hyperlink" Target="https://www.researchgate.net/publication/315836247_EMOTIONAL_INTELLIGENCE_AND_EFFECTIVE_COMMUNICATION" TargetMode="External"/><Relationship Id="rId5" Type="http://schemas.openxmlformats.org/officeDocument/2006/relationships/hyperlink" Target="https://www.researchgate.net/publication/329219393_Improving_Emotional_Intelligence_A_Systematic_Review_of_Existing_Work_and_Future_Challenges" TargetMode="External"/><Relationship Id="rId10" Type="http://schemas.openxmlformats.org/officeDocument/2006/relationships/hyperlink" Target="https://www.researchgate.net/publication/318018981_Understanding_and_Developing_Emotional_Intelligence" TargetMode="External"/><Relationship Id="rId4" Type="http://schemas.openxmlformats.org/officeDocument/2006/relationships/hyperlink" Target="https://www.forbes.com/councils/forbesbusinesscouncil/2022/03/22/the-power-of-empathy-for-business-growth/" TargetMode="External"/><Relationship Id="rId9" Type="http://schemas.openxmlformats.org/officeDocument/2006/relationships/hyperlink" Target="https://www.adb.org/sites/default/files/publication/27645/understanding-developing-emotional-intellige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BF2ED77-BDEA-E729-1E66-4D0D62419498}"/>
              </a:ext>
            </a:extLst>
          </p:cNvPr>
          <p:cNvSpPr>
            <a:spLocks noGrp="1"/>
          </p:cNvSpPr>
          <p:nvPr>
            <p:ph type="ctrTitle"/>
          </p:nvPr>
        </p:nvSpPr>
        <p:spPr>
          <a:xfrm>
            <a:off x="2230969" y="-574788"/>
            <a:ext cx="7074568" cy="2898975"/>
          </a:xfrm>
        </p:spPr>
        <p:txBody>
          <a:bodyPr>
            <a:normAutofit/>
          </a:bodyPr>
          <a:lstStyle/>
          <a:p>
            <a:r>
              <a:rPr lang="en-GB" sz="6600" dirty="0">
                <a:solidFill>
                  <a:srgbClr val="FFFFFF"/>
                </a:solidFill>
                <a:latin typeface="Amasis MT Pro Black" panose="02040A04050005020304" pitchFamily="18" charset="0"/>
              </a:rPr>
              <a:t>Emotional intelligence</a:t>
            </a:r>
          </a:p>
        </p:txBody>
      </p:sp>
      <p:sp>
        <p:nvSpPr>
          <p:cNvPr id="3" name="Subtitle 2">
            <a:extLst>
              <a:ext uri="{FF2B5EF4-FFF2-40B4-BE49-F238E27FC236}">
                <a16:creationId xmlns:a16="http://schemas.microsoft.com/office/drawing/2014/main" id="{FCF5545B-D7EB-022B-8E79-145517FA8D58}"/>
              </a:ext>
            </a:extLst>
          </p:cNvPr>
          <p:cNvSpPr>
            <a:spLocks noGrp="1"/>
          </p:cNvSpPr>
          <p:nvPr>
            <p:ph type="subTitle" idx="1"/>
          </p:nvPr>
        </p:nvSpPr>
        <p:spPr>
          <a:xfrm>
            <a:off x="2629381" y="2354581"/>
            <a:ext cx="6930189" cy="938463"/>
          </a:xfrm>
        </p:spPr>
        <p:txBody>
          <a:bodyPr>
            <a:normAutofit/>
          </a:bodyPr>
          <a:lstStyle/>
          <a:p>
            <a:r>
              <a:rPr lang="en-GB" dirty="0">
                <a:solidFill>
                  <a:srgbClr val="FFFFFF"/>
                </a:solidFill>
                <a:latin typeface="Amasis MT Pro Black" panose="02040A04050005020304" pitchFamily="18" charset="0"/>
              </a:rPr>
              <a:t>The way  how to perform better at work</a:t>
            </a:r>
          </a:p>
        </p:txBody>
      </p:sp>
      <p:sp>
        <p:nvSpPr>
          <p:cNvPr id="24"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8581277-6B9F-22F4-3902-D0C5C21C5EEE}"/>
              </a:ext>
            </a:extLst>
          </p:cNvPr>
          <p:cNvSpPr txBox="1"/>
          <p:nvPr/>
        </p:nvSpPr>
        <p:spPr>
          <a:xfrm>
            <a:off x="3825241" y="4457578"/>
            <a:ext cx="4747260" cy="954107"/>
          </a:xfrm>
          <a:prstGeom prst="rect">
            <a:avLst/>
          </a:prstGeom>
          <a:noFill/>
        </p:spPr>
        <p:txBody>
          <a:bodyPr wrap="square" rtlCol="0">
            <a:spAutoFit/>
          </a:bodyPr>
          <a:lstStyle/>
          <a:p>
            <a:r>
              <a:rPr lang="en-GB" sz="1400" dirty="0">
                <a:solidFill>
                  <a:schemeClr val="bg1"/>
                </a:solidFill>
                <a:latin typeface="Amasis MT Pro Black" panose="02040A04050005020304" pitchFamily="18" charset="0"/>
                <a:cs typeface="Arial" panose="020B0604020202020204" pitchFamily="34" charset="0"/>
              </a:rPr>
              <a:t>Student name : Kamil Lenczowski </a:t>
            </a:r>
          </a:p>
          <a:p>
            <a:r>
              <a:rPr lang="en-GB" sz="1400" dirty="0">
                <a:solidFill>
                  <a:schemeClr val="bg1"/>
                </a:solidFill>
                <a:latin typeface="Amasis MT Pro Black" panose="02040A04050005020304" pitchFamily="18" charset="0"/>
                <a:cs typeface="Arial" panose="020B0604020202020204" pitchFamily="34" charset="0"/>
              </a:rPr>
              <a:t>Student number 2120445</a:t>
            </a:r>
          </a:p>
          <a:p>
            <a:r>
              <a:rPr lang="en-GB" sz="1400" dirty="0" err="1">
                <a:solidFill>
                  <a:schemeClr val="bg1"/>
                </a:solidFill>
                <a:latin typeface="Amasis MT Pro Black" panose="02040A04050005020304" pitchFamily="18" charset="0"/>
                <a:cs typeface="Arial" panose="020B0604020202020204" pitchFamily="34" charset="0"/>
              </a:rPr>
              <a:t>Programm:Developing</a:t>
            </a:r>
            <a:r>
              <a:rPr lang="en-GB" sz="1400" dirty="0">
                <a:solidFill>
                  <a:schemeClr val="bg1"/>
                </a:solidFill>
                <a:latin typeface="Amasis MT Pro Black" panose="02040A04050005020304" pitchFamily="18" charset="0"/>
                <a:cs typeface="Arial" panose="020B0604020202020204" pitchFamily="34" charset="0"/>
              </a:rPr>
              <a:t> Emotional Intelligence Skills for the Workplace (BMSW6106_BIRM)</a:t>
            </a:r>
          </a:p>
        </p:txBody>
      </p:sp>
    </p:spTree>
    <p:extLst>
      <p:ext uri="{BB962C8B-B14F-4D97-AF65-F5344CB8AC3E}">
        <p14:creationId xmlns:p14="http://schemas.microsoft.com/office/powerpoint/2010/main" val="2334983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5BD31-F60B-7902-BCA6-37039494D12B}"/>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D4C0205-FBFF-79D6-C6F3-04FC4C6E9AB1}"/>
              </a:ext>
            </a:extLst>
          </p:cNvPr>
          <p:cNvSpPr>
            <a:spLocks noGrp="1"/>
          </p:cNvSpPr>
          <p:nvPr>
            <p:ph idx="1"/>
          </p:nvPr>
        </p:nvSpPr>
        <p:spPr>
          <a:xfrm>
            <a:off x="4312920" y="800100"/>
            <a:ext cx="5471159" cy="5247323"/>
          </a:xfrm>
        </p:spPr>
        <p:txBody>
          <a:bodyPr anchor="ctr">
            <a:normAutofit/>
          </a:bodyPr>
          <a:lstStyle/>
          <a:p>
            <a:pPr marL="0" indent="0">
              <a:buNone/>
            </a:pPr>
            <a:r>
              <a:rPr lang="en-GB" sz="1800" dirty="0">
                <a:latin typeface="Arial" panose="020B0604020202020204" pitchFamily="34" charset="0"/>
                <a:cs typeface="Arial" panose="020B0604020202020204" pitchFamily="34" charset="0"/>
              </a:rPr>
              <a:t>Welcome to my Presentation on Emotional Intelligence!</a:t>
            </a:r>
          </a:p>
          <a:p>
            <a:pPr marL="0" indent="0">
              <a:buNone/>
            </a:pPr>
            <a:r>
              <a:rPr lang="en-GB" sz="1800" dirty="0">
                <a:latin typeface="Arial" panose="020B0604020202020204" pitchFamily="34" charset="0"/>
                <a:cs typeface="Arial" panose="020B0604020202020204" pitchFamily="34" charset="0"/>
              </a:rPr>
              <a:t>Today, I will</a:t>
            </a:r>
          </a:p>
          <a:p>
            <a:r>
              <a:rPr lang="en-GB" sz="1800" dirty="0">
                <a:latin typeface="Arial" panose="020B0604020202020204" pitchFamily="34" charset="0"/>
                <a:cs typeface="Arial" panose="020B0604020202020204" pitchFamily="34" charset="0"/>
              </a:rPr>
              <a:t>Define what Emotional Intelligence (EI) means.</a:t>
            </a:r>
          </a:p>
          <a:p>
            <a:r>
              <a:rPr lang="en-GB" sz="1800" dirty="0">
                <a:latin typeface="Arial" panose="020B0604020202020204" pitchFamily="34" charset="0"/>
                <a:cs typeface="Arial" panose="020B0604020202020204" pitchFamily="34" charset="0"/>
              </a:rPr>
              <a:t>Focus on how EI impacts workplace communication, decision-making, and overall well-being.</a:t>
            </a:r>
          </a:p>
          <a:p>
            <a:r>
              <a:rPr lang="en-GB" sz="1800" dirty="0">
                <a:latin typeface="Arial" panose="020B0604020202020204" pitchFamily="34" charset="0"/>
                <a:cs typeface="Arial" panose="020B0604020202020204" pitchFamily="34" charset="0"/>
              </a:rPr>
              <a:t>Introduce a practical model to help improve and apply EI skills in daily life.</a:t>
            </a:r>
          </a:p>
        </p:txBody>
      </p:sp>
    </p:spTree>
    <p:extLst>
      <p:ext uri="{BB962C8B-B14F-4D97-AF65-F5344CB8AC3E}">
        <p14:creationId xmlns:p14="http://schemas.microsoft.com/office/powerpoint/2010/main" val="1837699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F42D463-AA91-7C59-2A75-D11B16DCB384}"/>
              </a:ext>
            </a:extLst>
          </p:cNvPr>
          <p:cNvSpPr>
            <a:spLocks noGrp="1"/>
          </p:cNvSpPr>
          <p:nvPr>
            <p:ph type="title"/>
          </p:nvPr>
        </p:nvSpPr>
        <p:spPr>
          <a:xfrm>
            <a:off x="296653" y="566530"/>
            <a:ext cx="4705326" cy="1077218"/>
          </a:xfrm>
        </p:spPr>
        <p:txBody>
          <a:bodyPr vert="horz" lIns="91440" tIns="45720" rIns="91440" bIns="45720" rtlCol="0" anchor="b">
            <a:normAutofit/>
          </a:bodyPr>
          <a:lstStyle/>
          <a:p>
            <a:r>
              <a:rPr lang="en-US" sz="1600" kern="1200" dirty="0">
                <a:latin typeface="Arial" panose="020B0604020202020204" pitchFamily="34" charset="0"/>
                <a:cs typeface="Arial" panose="020B0604020202020204" pitchFamily="34" charset="0"/>
              </a:rPr>
              <a:t>“In a word Emotional Intelligence  describes ability, capacity, skill or self-perceived ability to identify ,assess, and manage the emotions of one’s self</a:t>
            </a:r>
            <a:r>
              <a:rPr lang="en-US" sz="1600" dirty="0">
                <a:latin typeface="Arial" panose="020B0604020202020204" pitchFamily="34" charset="0"/>
                <a:cs typeface="Arial" panose="020B0604020202020204" pitchFamily="34" charset="0"/>
              </a:rPr>
              <a:t>, </a:t>
            </a:r>
            <a:r>
              <a:rPr lang="en-US" sz="1600" kern="1200" dirty="0">
                <a:latin typeface="Arial" panose="020B0604020202020204" pitchFamily="34" charset="0"/>
                <a:cs typeface="Arial" panose="020B0604020202020204" pitchFamily="34" charset="0"/>
              </a:rPr>
              <a:t>of others, and of groups “</a:t>
            </a:r>
          </a:p>
        </p:txBody>
      </p:sp>
      <p:pic>
        <p:nvPicPr>
          <p:cNvPr id="7" name="Content Placeholder 3">
            <a:extLst>
              <a:ext uri="{FF2B5EF4-FFF2-40B4-BE49-F238E27FC236}">
                <a16:creationId xmlns:a16="http://schemas.microsoft.com/office/drawing/2014/main" id="{3E2EEB8C-7AA4-9B8A-444E-0D581C14A4D6}"/>
              </a:ext>
            </a:extLst>
          </p:cNvPr>
          <p:cNvPicPr>
            <a:picLocks noGrp="1" noChangeAspect="1"/>
          </p:cNvPicPr>
          <p:nvPr>
            <p:ph idx="1"/>
          </p:nvPr>
        </p:nvPicPr>
        <p:blipFill>
          <a:blip r:embed="rId2">
            <a:alphaModFix/>
          </a:blip>
          <a:stretch>
            <a:fillRect/>
          </a:stretch>
        </p:blipFill>
        <p:spPr>
          <a:xfrm>
            <a:off x="5609208" y="666831"/>
            <a:ext cx="3360348" cy="2129377"/>
          </a:xfrm>
          <a:prstGeom prst="rect">
            <a:avLst/>
          </a:prstGeom>
        </p:spPr>
      </p:pic>
      <p:grpSp>
        <p:nvGrpSpPr>
          <p:cNvPr id="8" name="Group 7">
            <a:extLst>
              <a:ext uri="{FF2B5EF4-FFF2-40B4-BE49-F238E27FC236}">
                <a16:creationId xmlns:a16="http://schemas.microsoft.com/office/drawing/2014/main" id="{989731A8-AAB9-2763-72AC-E5AB2204FA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9" name="Graphic 17">
              <a:extLst>
                <a:ext uri="{FF2B5EF4-FFF2-40B4-BE49-F238E27FC236}">
                  <a16:creationId xmlns:a16="http://schemas.microsoft.com/office/drawing/2014/main" id="{1D810624-134B-69F6-EA4E-27151ADC7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0" name="Graphic 15">
              <a:extLst>
                <a:ext uri="{FF2B5EF4-FFF2-40B4-BE49-F238E27FC236}">
                  <a16:creationId xmlns:a16="http://schemas.microsoft.com/office/drawing/2014/main" id="{853B5E9B-58D4-C391-1B62-D088F5BBB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1" name="Graphic 21">
              <a:extLst>
                <a:ext uri="{FF2B5EF4-FFF2-40B4-BE49-F238E27FC236}">
                  <a16:creationId xmlns:a16="http://schemas.microsoft.com/office/drawing/2014/main" id="{2E746CAA-B8D8-38E1-E780-94C2C290D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2" name="Straight Connector 11">
            <a:extLst>
              <a:ext uri="{FF2B5EF4-FFF2-40B4-BE49-F238E27FC236}">
                <a16:creationId xmlns:a16="http://schemas.microsoft.com/office/drawing/2014/main" id="{501E345D-3F27-045D-F64D-27C5E95864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4AC86DAF-E5B3-10C3-1192-0FDC82DA0375}"/>
              </a:ext>
            </a:extLst>
          </p:cNvPr>
          <p:cNvSpPr txBox="1"/>
          <p:nvPr/>
        </p:nvSpPr>
        <p:spPr>
          <a:xfrm>
            <a:off x="2805908" y="1643748"/>
            <a:ext cx="2426810" cy="338554"/>
          </a:xfrm>
          <a:prstGeom prst="rect">
            <a:avLst/>
          </a:prstGeom>
          <a:noFill/>
        </p:spPr>
        <p:txBody>
          <a:bodyPr wrap="square" rtlCol="0">
            <a:spAutoFit/>
          </a:bodyPr>
          <a:lstStyle/>
          <a:p>
            <a:r>
              <a:rPr lang="en-GB" sz="1600" dirty="0"/>
              <a:t>(Serrat, 2017, p. 329)</a:t>
            </a:r>
          </a:p>
        </p:txBody>
      </p:sp>
      <p:sp>
        <p:nvSpPr>
          <p:cNvPr id="14" name="TextBox 13">
            <a:extLst>
              <a:ext uri="{FF2B5EF4-FFF2-40B4-BE49-F238E27FC236}">
                <a16:creationId xmlns:a16="http://schemas.microsoft.com/office/drawing/2014/main" id="{CFB89477-0648-A699-37D4-A237EF4D14DB}"/>
              </a:ext>
            </a:extLst>
          </p:cNvPr>
          <p:cNvSpPr txBox="1"/>
          <p:nvPr/>
        </p:nvSpPr>
        <p:spPr>
          <a:xfrm>
            <a:off x="296653" y="2474042"/>
            <a:ext cx="4751415" cy="1323439"/>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In simple terms, this means that Emotional Intelligence is about knowing how we feel, understanding how others feel, and being able to manage those emotions well. This helps us communicate better and work well with others.</a:t>
            </a:r>
          </a:p>
        </p:txBody>
      </p:sp>
      <p:sp>
        <p:nvSpPr>
          <p:cNvPr id="15" name="TextBox 14">
            <a:extLst>
              <a:ext uri="{FF2B5EF4-FFF2-40B4-BE49-F238E27FC236}">
                <a16:creationId xmlns:a16="http://schemas.microsoft.com/office/drawing/2014/main" id="{42C054F5-9517-F629-51E4-174B795D7316}"/>
              </a:ext>
            </a:extLst>
          </p:cNvPr>
          <p:cNvSpPr txBox="1"/>
          <p:nvPr/>
        </p:nvSpPr>
        <p:spPr>
          <a:xfrm>
            <a:off x="386642" y="6122193"/>
            <a:ext cx="839519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EI  helps improve </a:t>
            </a:r>
            <a:r>
              <a:rPr lang="en-GB" sz="1600" b="1" dirty="0">
                <a:latin typeface="Arial" panose="020B0604020202020204" pitchFamily="34" charset="0"/>
                <a:cs typeface="Arial" panose="020B0604020202020204" pitchFamily="34" charset="0"/>
              </a:rPr>
              <a:t>both personal well –being and the workplace environment</a:t>
            </a:r>
          </a:p>
        </p:txBody>
      </p:sp>
      <p:sp>
        <p:nvSpPr>
          <p:cNvPr id="16" name="TextBox 15">
            <a:extLst>
              <a:ext uri="{FF2B5EF4-FFF2-40B4-BE49-F238E27FC236}">
                <a16:creationId xmlns:a16="http://schemas.microsoft.com/office/drawing/2014/main" id="{B3D52B27-C74B-3468-EC71-FB0576D66158}"/>
              </a:ext>
            </a:extLst>
          </p:cNvPr>
          <p:cNvSpPr txBox="1"/>
          <p:nvPr/>
        </p:nvSpPr>
        <p:spPr>
          <a:xfrm>
            <a:off x="5831996" y="2897414"/>
            <a:ext cx="3032124" cy="461665"/>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Ateel, S.A., 2019. Emotional Intelligence Definition Took Decades to be Formalized to Grasp Various Concepts, Still Some Spaces Left for More Studies</a:t>
            </a:r>
            <a:r>
              <a:rPr lang="en-GB" sz="800" dirty="0"/>
              <a:t>. </a:t>
            </a:r>
          </a:p>
        </p:txBody>
      </p:sp>
      <p:pic>
        <p:nvPicPr>
          <p:cNvPr id="17" name="Picture 16">
            <a:extLst>
              <a:ext uri="{FF2B5EF4-FFF2-40B4-BE49-F238E27FC236}">
                <a16:creationId xmlns:a16="http://schemas.microsoft.com/office/drawing/2014/main" id="{29E3F6E9-2DD0-EB8A-1CE6-87F06433B76E}"/>
              </a:ext>
            </a:extLst>
          </p:cNvPr>
          <p:cNvPicPr>
            <a:picLocks noChangeAspect="1"/>
          </p:cNvPicPr>
          <p:nvPr/>
        </p:nvPicPr>
        <p:blipFill>
          <a:blip r:embed="rId3"/>
          <a:stretch>
            <a:fillRect/>
          </a:stretch>
        </p:blipFill>
        <p:spPr>
          <a:xfrm>
            <a:off x="8261252" y="3780382"/>
            <a:ext cx="3456090" cy="2251228"/>
          </a:xfrm>
          <a:prstGeom prst="rect">
            <a:avLst/>
          </a:prstGeom>
        </p:spPr>
      </p:pic>
      <p:sp>
        <p:nvSpPr>
          <p:cNvPr id="18" name="TextBox 17">
            <a:extLst>
              <a:ext uri="{FF2B5EF4-FFF2-40B4-BE49-F238E27FC236}">
                <a16:creationId xmlns:a16="http://schemas.microsoft.com/office/drawing/2014/main" id="{DCD285F7-71FC-D796-1E56-460666C00DDF}"/>
              </a:ext>
            </a:extLst>
          </p:cNvPr>
          <p:cNvSpPr txBox="1"/>
          <p:nvPr/>
        </p:nvSpPr>
        <p:spPr>
          <a:xfrm>
            <a:off x="8149452" y="6101575"/>
            <a:ext cx="3679691" cy="415498"/>
          </a:xfrm>
          <a:prstGeom prst="rect">
            <a:avLst/>
          </a:prstGeom>
          <a:noFill/>
        </p:spPr>
        <p:txBody>
          <a:bodyPr wrap="square" rtlCol="0">
            <a:spAutoFit/>
          </a:bodyPr>
          <a:lstStyle/>
          <a:p>
            <a:r>
              <a:rPr lang="en-GB" sz="1050" b="1" dirty="0"/>
              <a:t> Source:Okoronkwo, V. (2024) 25+ Most Interesting Emotional Intelligence Statistics &amp; Fun Facts. </a:t>
            </a:r>
            <a:endParaRPr lang="en-GB" sz="2800" b="1" dirty="0"/>
          </a:p>
        </p:txBody>
      </p:sp>
      <p:pic>
        <p:nvPicPr>
          <p:cNvPr id="19" name="Picture 18">
            <a:extLst>
              <a:ext uri="{FF2B5EF4-FFF2-40B4-BE49-F238E27FC236}">
                <a16:creationId xmlns:a16="http://schemas.microsoft.com/office/drawing/2014/main" id="{BE522731-50EE-9E14-BD56-CA1667922D0D}"/>
              </a:ext>
            </a:extLst>
          </p:cNvPr>
          <p:cNvPicPr>
            <a:picLocks noChangeAspect="1"/>
          </p:cNvPicPr>
          <p:nvPr/>
        </p:nvPicPr>
        <p:blipFill>
          <a:blip r:embed="rId4"/>
          <a:stretch>
            <a:fillRect/>
          </a:stretch>
        </p:blipFill>
        <p:spPr>
          <a:xfrm>
            <a:off x="9200295" y="663197"/>
            <a:ext cx="2476846" cy="2962688"/>
          </a:xfrm>
          <a:prstGeom prst="rect">
            <a:avLst/>
          </a:prstGeom>
        </p:spPr>
      </p:pic>
      <p:sp>
        <p:nvSpPr>
          <p:cNvPr id="20" name="TextBox 19">
            <a:extLst>
              <a:ext uri="{FF2B5EF4-FFF2-40B4-BE49-F238E27FC236}">
                <a16:creationId xmlns:a16="http://schemas.microsoft.com/office/drawing/2014/main" id="{25B3A5FD-88CA-2B25-68CA-CA46BF664D5C}"/>
              </a:ext>
            </a:extLst>
          </p:cNvPr>
          <p:cNvSpPr txBox="1"/>
          <p:nvPr/>
        </p:nvSpPr>
        <p:spPr>
          <a:xfrm>
            <a:off x="296653" y="4289221"/>
            <a:ext cx="5033010" cy="1077218"/>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Emotional intelligence has a 58% influence on job performance. Also, 90% of top performers at work have high emotional intelligence </a:t>
            </a:r>
            <a:r>
              <a:rPr lang="en-GB" sz="1600" b="1" dirty="0" err="1">
                <a:latin typeface="Arial" panose="020B0604020202020204" pitchFamily="34" charset="0"/>
                <a:cs typeface="Arial" panose="020B0604020202020204" pitchFamily="34" charset="0"/>
              </a:rPr>
              <a:t>Okoronkwo</a:t>
            </a:r>
            <a:r>
              <a:rPr lang="en-GB" sz="1600" b="1" dirty="0">
                <a:latin typeface="Arial" panose="020B0604020202020204" pitchFamily="34" charset="0"/>
                <a:cs typeface="Arial" panose="020B0604020202020204" pitchFamily="34" charset="0"/>
              </a:rPr>
              <a:t>, V. (2024)</a:t>
            </a:r>
          </a:p>
        </p:txBody>
      </p:sp>
    </p:spTree>
    <p:extLst>
      <p:ext uri="{BB962C8B-B14F-4D97-AF65-F5344CB8AC3E}">
        <p14:creationId xmlns:p14="http://schemas.microsoft.com/office/powerpoint/2010/main" val="2580773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c 17">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5A4993-8BD5-26F2-1956-22E06FEE4EC8}"/>
              </a:ext>
            </a:extLst>
          </p:cNvPr>
          <p:cNvSpPr>
            <a:spLocks noGrp="1"/>
          </p:cNvSpPr>
          <p:nvPr>
            <p:ph type="title"/>
          </p:nvPr>
        </p:nvSpPr>
        <p:spPr>
          <a:xfrm>
            <a:off x="431200" y="1421948"/>
            <a:ext cx="4092525" cy="2798604"/>
          </a:xfrm>
        </p:spPr>
        <p:txBody>
          <a:bodyPr vert="horz" lIns="91440" tIns="45720" rIns="91440" bIns="45720" rtlCol="0" anchor="b">
            <a:normAutofit/>
          </a:bodyPr>
          <a:lstStyle/>
          <a:p>
            <a:pPr algn="ctr"/>
            <a:r>
              <a:rPr lang="en-GB" sz="4000" dirty="0">
                <a:solidFill>
                  <a:srgbClr val="FFFFFF"/>
                </a:solidFill>
                <a:latin typeface="Arial" panose="020B0604020202020204" pitchFamily="34" charset="0"/>
                <a:cs typeface="Arial" panose="020B0604020202020204" pitchFamily="34" charset="0"/>
              </a:rPr>
              <a:t>Characteristics of Low and High Emotional Intelligence</a:t>
            </a:r>
            <a:endParaRPr lang="en-US" sz="4000" dirty="0">
              <a:solidFill>
                <a:srgbClr val="FFFFFF"/>
              </a:solidFill>
              <a:latin typeface="Arial" panose="020B0604020202020204" pitchFamily="34" charset="0"/>
              <a:cs typeface="Arial" panose="020B0604020202020204" pitchFamily="34" charset="0"/>
            </a:endParaRPr>
          </a:p>
        </p:txBody>
      </p:sp>
      <p:sp>
        <p:nvSpPr>
          <p:cNvPr id="20" name="Oval 19">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AE252928-2B92-7A52-4A23-CC85E8E4064E}"/>
              </a:ext>
            </a:extLst>
          </p:cNvPr>
          <p:cNvSpPr txBox="1"/>
          <p:nvPr/>
        </p:nvSpPr>
        <p:spPr>
          <a:xfrm>
            <a:off x="5272088" y="6119336"/>
            <a:ext cx="6982691" cy="738664"/>
          </a:xfrm>
          <a:prstGeom prst="rect">
            <a:avLst/>
          </a:prstGeom>
          <a:noFill/>
        </p:spPr>
        <p:txBody>
          <a:bodyPr wrap="square" rtlCol="0">
            <a:spAutoFit/>
          </a:bodyPr>
          <a:lstStyle/>
          <a:p>
            <a:r>
              <a:rPr lang="en-GB" sz="1050" b="1" dirty="0">
                <a:latin typeface="Arial" panose="020B0604020202020204" pitchFamily="34" charset="0"/>
                <a:cs typeface="Arial" panose="020B0604020202020204" pitchFamily="34" charset="0"/>
              </a:rPr>
              <a:t>Source</a:t>
            </a:r>
            <a:r>
              <a:rPr lang="en-GB" sz="1050" dirty="0">
                <a:latin typeface="Arial" panose="020B0604020202020204" pitchFamily="34" charset="0"/>
                <a:cs typeface="Arial" panose="020B0604020202020204" pitchFamily="34" charset="0"/>
              </a:rPr>
              <a:t>: Harvard DCE Professional &amp; Executive Development (2019) How to Improve Your Emotional Intelligence: An Overview of the Importance of Emotional Intelligence for Your Own Success and the Success of Your Organization. Available at: https://www.dce.harvard.edu/professional-development/blog/how-improve-your-emotional-intelligence </a:t>
            </a:r>
          </a:p>
        </p:txBody>
      </p:sp>
      <p:pic>
        <p:nvPicPr>
          <p:cNvPr id="26" name="Picture 25">
            <a:extLst>
              <a:ext uri="{FF2B5EF4-FFF2-40B4-BE49-F238E27FC236}">
                <a16:creationId xmlns:a16="http://schemas.microsoft.com/office/drawing/2014/main" id="{BBF699D0-EB1F-07AE-C884-8A0EEF5A4DFD}"/>
              </a:ext>
            </a:extLst>
          </p:cNvPr>
          <p:cNvPicPr>
            <a:picLocks noChangeAspect="1"/>
          </p:cNvPicPr>
          <p:nvPr/>
        </p:nvPicPr>
        <p:blipFill>
          <a:blip r:embed="rId3"/>
          <a:stretch>
            <a:fillRect/>
          </a:stretch>
        </p:blipFill>
        <p:spPr>
          <a:xfrm>
            <a:off x="6057297" y="547493"/>
            <a:ext cx="4582164" cy="4829849"/>
          </a:xfrm>
          <a:prstGeom prst="rect">
            <a:avLst/>
          </a:prstGeom>
        </p:spPr>
      </p:pic>
    </p:spTree>
    <p:extLst>
      <p:ext uri="{BB962C8B-B14F-4D97-AF65-F5344CB8AC3E}">
        <p14:creationId xmlns:p14="http://schemas.microsoft.com/office/powerpoint/2010/main" val="2484415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7F83469-A9FC-8310-B9A6-998C4ED3E4B1}"/>
              </a:ext>
            </a:extLst>
          </p:cNvPr>
          <p:cNvPicPr>
            <a:picLocks noChangeAspect="1"/>
          </p:cNvPicPr>
          <p:nvPr/>
        </p:nvPicPr>
        <p:blipFill>
          <a:blip r:embed="rId3"/>
          <a:srcRect t="2002" r="-2" b="2832"/>
          <a:stretch/>
        </p:blipFill>
        <p:spPr>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5" name="Picture 4">
            <a:extLst>
              <a:ext uri="{FF2B5EF4-FFF2-40B4-BE49-F238E27FC236}">
                <a16:creationId xmlns:a16="http://schemas.microsoft.com/office/drawing/2014/main" id="{515D7BA8-CE5E-A2B8-C635-6F52F54A9D6D}"/>
              </a:ext>
            </a:extLst>
          </p:cNvPr>
          <p:cNvPicPr>
            <a:picLocks noChangeAspect="1"/>
          </p:cNvPicPr>
          <p:nvPr/>
        </p:nvPicPr>
        <p:blipFill>
          <a:blip r:embed="rId4"/>
          <a:srcRect r="2290" b="1"/>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4" name="Picture 3">
            <a:extLst>
              <a:ext uri="{FF2B5EF4-FFF2-40B4-BE49-F238E27FC236}">
                <a16:creationId xmlns:a16="http://schemas.microsoft.com/office/drawing/2014/main" id="{39C51B07-DD5F-6F6C-7D53-B561456D459A}"/>
              </a:ext>
            </a:extLst>
          </p:cNvPr>
          <p:cNvPicPr>
            <a:picLocks noChangeAspect="1"/>
          </p:cNvPicPr>
          <p:nvPr/>
        </p:nvPicPr>
        <p:blipFill>
          <a:blip r:embed="rId5"/>
          <a:srcRect l="1237" r="2472" b="1"/>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13" name="Freeform: Shape 12">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EC5E31-8887-D067-16CA-E0A5C223D707}"/>
              </a:ext>
            </a:extLst>
          </p:cNvPr>
          <p:cNvSpPr>
            <a:spLocks noGrp="1"/>
          </p:cNvSpPr>
          <p:nvPr>
            <p:ph type="title"/>
          </p:nvPr>
        </p:nvSpPr>
        <p:spPr>
          <a:xfrm>
            <a:off x="448056" y="685800"/>
            <a:ext cx="2807208" cy="1325563"/>
          </a:xfrm>
        </p:spPr>
        <p:txBody>
          <a:bodyPr>
            <a:normAutofit/>
          </a:bodyPr>
          <a:lstStyle/>
          <a:p>
            <a:r>
              <a:rPr lang="en-GB" sz="2800" dirty="0"/>
              <a:t> </a:t>
            </a:r>
            <a:r>
              <a:rPr lang="en-GB" sz="2800" dirty="0">
                <a:latin typeface="Amasis MT Pro Black" panose="02040A04050005020304" pitchFamily="18" charset="0"/>
                <a:cs typeface="Arial" panose="020B0604020202020204" pitchFamily="34" charset="0"/>
              </a:rPr>
              <a:t>Potential Benefits of EI</a:t>
            </a:r>
          </a:p>
        </p:txBody>
      </p:sp>
      <p:sp>
        <p:nvSpPr>
          <p:cNvPr id="21" name="Rectangle 20">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B8C945-B866-4422-D138-1E127B37B139}"/>
              </a:ext>
            </a:extLst>
          </p:cNvPr>
          <p:cNvSpPr>
            <a:spLocks noGrp="1"/>
          </p:cNvSpPr>
          <p:nvPr>
            <p:ph idx="1"/>
          </p:nvPr>
        </p:nvSpPr>
        <p:spPr>
          <a:xfrm>
            <a:off x="417068" y="2186807"/>
            <a:ext cx="3057144" cy="4454144"/>
          </a:xfrm>
        </p:spPr>
        <p:txBody>
          <a:bodyPr>
            <a:normAutofit/>
          </a:bodyPr>
          <a:lstStyle/>
          <a:p>
            <a:r>
              <a:rPr lang="en-GB" sz="1600" b="1" dirty="0">
                <a:latin typeface="Arial" panose="020B0604020202020204" pitchFamily="34" charset="0"/>
                <a:cs typeface="Arial" panose="020B0604020202020204" pitchFamily="34" charset="0"/>
              </a:rPr>
              <a:t>Better Communication</a:t>
            </a:r>
            <a:r>
              <a:rPr lang="en-GB" sz="1600" dirty="0">
                <a:latin typeface="Arial" panose="020B0604020202020204" pitchFamily="34" charset="0"/>
                <a:cs typeface="Arial" panose="020B0604020202020204" pitchFamily="34" charset="0"/>
              </a:rPr>
              <a:t>: EI helps express ideas clearly and reduces misunderstandings.</a:t>
            </a:r>
          </a:p>
          <a:p>
            <a:pPr marL="0" indent="0" algn="r">
              <a:buNone/>
            </a:pPr>
            <a:r>
              <a:rPr lang="en-GB" sz="800" dirty="0">
                <a:latin typeface="Arial" panose="020B0604020202020204" pitchFamily="34" charset="0"/>
                <a:cs typeface="Arial" panose="020B0604020202020204" pitchFamily="34" charset="0"/>
              </a:rPr>
              <a:t> </a:t>
            </a:r>
            <a:r>
              <a:rPr lang="en-GB" sz="800" b="1" dirty="0">
                <a:latin typeface="Arial" panose="020B0604020202020204" pitchFamily="34" charset="0"/>
                <a:cs typeface="Arial" panose="020B0604020202020204" pitchFamily="34" charset="0"/>
              </a:rPr>
              <a:t>(Sinha and Sinha, 2007)</a:t>
            </a:r>
          </a:p>
          <a:p>
            <a:pPr marL="0" indent="0" algn="r">
              <a:buNone/>
            </a:pPr>
            <a:endParaRPr lang="en-GB" sz="8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Improved Decision-Making: </a:t>
            </a:r>
            <a:r>
              <a:rPr lang="en-GB" sz="1600" dirty="0">
                <a:latin typeface="Arial" panose="020B0604020202020204" pitchFamily="34" charset="0"/>
                <a:cs typeface="Arial" panose="020B0604020202020204" pitchFamily="34" charset="0"/>
              </a:rPr>
              <a:t>Managing emotions leads to better decisions, especially under stress</a:t>
            </a:r>
            <a:r>
              <a:rPr lang="en-GB" sz="1600" b="1" dirty="0">
                <a:latin typeface="Arial" panose="020B0604020202020204" pitchFamily="34" charset="0"/>
                <a:cs typeface="Arial" panose="020B0604020202020204" pitchFamily="34" charset="0"/>
              </a:rPr>
              <a:t>. </a:t>
            </a:r>
          </a:p>
          <a:p>
            <a:pPr marL="0" indent="0" algn="r">
              <a:buNone/>
            </a:pPr>
            <a:r>
              <a:rPr lang="en-GB" sz="800" b="1" dirty="0">
                <a:latin typeface="Arial" panose="020B0604020202020204" pitchFamily="34" charset="0"/>
                <a:cs typeface="Arial" panose="020B0604020202020204" pitchFamily="34" charset="0"/>
              </a:rPr>
              <a:t>(Hess and </a:t>
            </a:r>
            <a:r>
              <a:rPr lang="en-GB" sz="800" b="1" dirty="0" err="1">
                <a:latin typeface="Arial" panose="020B0604020202020204" pitchFamily="34" charset="0"/>
                <a:cs typeface="Arial" panose="020B0604020202020204" pitchFamily="34" charset="0"/>
              </a:rPr>
              <a:t>Bacigalupo</a:t>
            </a:r>
            <a:r>
              <a:rPr lang="en-GB" sz="800" b="1" dirty="0">
                <a:latin typeface="Arial" panose="020B0604020202020204" pitchFamily="34" charset="0"/>
                <a:cs typeface="Arial" panose="020B0604020202020204" pitchFamily="34" charset="0"/>
              </a:rPr>
              <a:t>, 2011)</a:t>
            </a:r>
          </a:p>
          <a:p>
            <a:pPr marL="0" indent="0" algn="r">
              <a:buNone/>
            </a:pPr>
            <a:endParaRPr lang="en-GB" sz="8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Improved Mental Health: </a:t>
            </a:r>
            <a:r>
              <a:rPr lang="en-GB" sz="1600" dirty="0">
                <a:latin typeface="Arial" panose="020B0604020202020204" pitchFamily="34" charset="0"/>
                <a:cs typeface="Arial" panose="020B0604020202020204" pitchFamily="34" charset="0"/>
              </a:rPr>
              <a:t>Controlling emotions lowers stress and improves well-being</a:t>
            </a:r>
            <a:r>
              <a:rPr lang="en-GB" sz="800" b="1" dirty="0">
                <a:latin typeface="Arial" panose="020B0604020202020204" pitchFamily="34" charset="0"/>
                <a:cs typeface="Arial" panose="020B0604020202020204" pitchFamily="34" charset="0"/>
              </a:rPr>
              <a:t>.</a:t>
            </a:r>
          </a:p>
          <a:p>
            <a:pPr marL="0" indent="0" algn="r">
              <a:buNone/>
            </a:pPr>
            <a:r>
              <a:rPr lang="en-GB" sz="800" b="1" dirty="0">
                <a:latin typeface="Arial" panose="020B0604020202020204" pitchFamily="34" charset="0"/>
                <a:cs typeface="Arial" panose="020B0604020202020204" pitchFamily="34" charset="0"/>
              </a:rPr>
              <a:t>(</a:t>
            </a:r>
            <a:r>
              <a:rPr lang="en-GB" sz="800" b="1" dirty="0" err="1">
                <a:latin typeface="Arial" panose="020B0604020202020204" pitchFamily="34" charset="0"/>
                <a:cs typeface="Arial" panose="020B0604020202020204" pitchFamily="34" charset="0"/>
              </a:rPr>
              <a:t>Schuts</a:t>
            </a:r>
            <a:r>
              <a:rPr lang="en-GB" sz="800" b="1" dirty="0">
                <a:latin typeface="Arial" panose="020B0604020202020204" pitchFamily="34" charset="0"/>
                <a:cs typeface="Arial" panose="020B0604020202020204" pitchFamily="34" charset="0"/>
              </a:rPr>
              <a:t> and </a:t>
            </a:r>
            <a:r>
              <a:rPr lang="en-GB" sz="800" b="1" dirty="0" err="1">
                <a:latin typeface="Arial" panose="020B0604020202020204" pitchFamily="34" charset="0"/>
                <a:cs typeface="Arial" panose="020B0604020202020204" pitchFamily="34" charset="0"/>
              </a:rPr>
              <a:t>Nizielski</a:t>
            </a:r>
            <a:r>
              <a:rPr lang="en-GB" sz="800" b="1"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545027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17BDD930-0E65-490A-9CE5-554C357C4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A912C67-99A1-4956-8F68-1846C2177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F669E-DF53-6018-6BC2-1B39C127CB7D}"/>
              </a:ext>
            </a:extLst>
          </p:cNvPr>
          <p:cNvSpPr>
            <a:spLocks noGrp="1"/>
          </p:cNvSpPr>
          <p:nvPr>
            <p:ph type="title"/>
          </p:nvPr>
        </p:nvSpPr>
        <p:spPr>
          <a:xfrm>
            <a:off x="279597" y="-52266"/>
            <a:ext cx="10579398" cy="1299411"/>
          </a:xfrm>
        </p:spPr>
        <p:txBody>
          <a:bodyPr>
            <a:normAutofit/>
          </a:bodyPr>
          <a:lstStyle/>
          <a:p>
            <a:r>
              <a:rPr lang="en-GB" sz="2400" dirty="0">
                <a:solidFill>
                  <a:schemeClr val="tx2"/>
                </a:solidFill>
                <a:latin typeface="Amasis MT Pro Black" panose="02040A04050005020304" pitchFamily="18" charset="0"/>
                <a:cs typeface="Arial" panose="020B0604020202020204" pitchFamily="34" charset="0"/>
              </a:rPr>
              <a:t>Key EI Skills &amp; Bar-On model</a:t>
            </a:r>
          </a:p>
        </p:txBody>
      </p:sp>
      <p:sp>
        <p:nvSpPr>
          <p:cNvPr id="3" name="Content Placeholder 2">
            <a:extLst>
              <a:ext uri="{FF2B5EF4-FFF2-40B4-BE49-F238E27FC236}">
                <a16:creationId xmlns:a16="http://schemas.microsoft.com/office/drawing/2014/main" id="{D73088DE-4D7F-4125-92E4-CA116C790AB6}"/>
              </a:ext>
            </a:extLst>
          </p:cNvPr>
          <p:cNvSpPr>
            <a:spLocks noGrp="1"/>
          </p:cNvSpPr>
          <p:nvPr>
            <p:ph idx="1"/>
          </p:nvPr>
        </p:nvSpPr>
        <p:spPr>
          <a:xfrm>
            <a:off x="373240" y="1247145"/>
            <a:ext cx="6430527" cy="4076076"/>
          </a:xfrm>
        </p:spPr>
        <p:txBody>
          <a:bodyPr anchor="ctr">
            <a:normAutofit fontScale="92500" lnSpcReduction="10000"/>
          </a:bodyPr>
          <a:lstStyle/>
          <a:p>
            <a:r>
              <a:rPr lang="en-GB" sz="1600" b="1" dirty="0"/>
              <a:t>Self-Awareness:</a:t>
            </a:r>
            <a:r>
              <a:rPr lang="en-GB" sz="1600" dirty="0"/>
              <a:t> Understanding your emotions and how they affect your </a:t>
            </a:r>
            <a:r>
              <a:rPr lang="en-GB" sz="1600" dirty="0" err="1"/>
              <a:t>behavior</a:t>
            </a:r>
            <a:r>
              <a:rPr lang="en-GB" sz="1600" dirty="0"/>
              <a:t>. </a:t>
            </a:r>
            <a:r>
              <a:rPr lang="en-GB" sz="1600" b="1" dirty="0"/>
              <a:t>(</a:t>
            </a:r>
            <a:r>
              <a:rPr lang="en-GB" sz="1600" b="1" dirty="0" err="1"/>
              <a:t>Serrat</a:t>
            </a:r>
            <a:r>
              <a:rPr lang="en-GB" sz="1600" b="1" dirty="0"/>
              <a:t>, 2017)</a:t>
            </a:r>
          </a:p>
          <a:p>
            <a:pPr marL="0" indent="0">
              <a:buNone/>
            </a:pPr>
            <a:endParaRPr lang="en-GB" sz="1600" b="1" dirty="0"/>
          </a:p>
          <a:p>
            <a:r>
              <a:rPr lang="en-GB" sz="1600" b="1" dirty="0"/>
              <a:t>Empathy: </a:t>
            </a:r>
            <a:r>
              <a:rPr lang="en-GB" sz="1600" dirty="0"/>
              <a:t>The ability to recognise and understand the emotions of others </a:t>
            </a:r>
            <a:r>
              <a:rPr lang="en-GB" sz="1600" b="1" dirty="0"/>
              <a:t>(Koch, 2022).</a:t>
            </a:r>
          </a:p>
          <a:p>
            <a:pPr marL="0" indent="0">
              <a:buNone/>
            </a:pPr>
            <a:endParaRPr lang="en-GB" sz="1600" b="1" dirty="0"/>
          </a:p>
          <a:p>
            <a:r>
              <a:rPr lang="en-GB" sz="1600" b="1" dirty="0"/>
              <a:t>Constructive Feedback:</a:t>
            </a:r>
            <a:r>
              <a:rPr lang="en-GB" sz="1600" dirty="0">
                <a:latin typeface="Arial" panose="020B0604020202020204" pitchFamily="34" charset="0"/>
                <a:cs typeface="Arial" panose="020B0604020202020204" pitchFamily="34" charset="0"/>
              </a:rPr>
              <a:t> Sharing and accepting feedback in a nice and useful way means talking and listening to help make things better.</a:t>
            </a:r>
          </a:p>
          <a:p>
            <a:pPr marL="0" indent="0">
              <a:buNone/>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(Akindele, Akindele, Lawal-</a:t>
            </a:r>
            <a:r>
              <a:rPr lang="en-GB" sz="1600" b="1" dirty="0" err="1">
                <a:latin typeface="Arial" panose="020B0604020202020204" pitchFamily="34" charset="0"/>
                <a:cs typeface="Arial" panose="020B0604020202020204" pitchFamily="34" charset="0"/>
              </a:rPr>
              <a:t>Solarin</a:t>
            </a:r>
            <a:r>
              <a:rPr lang="en-GB" sz="1600" b="1" dirty="0">
                <a:latin typeface="Arial" panose="020B0604020202020204" pitchFamily="34" charset="0"/>
                <a:cs typeface="Arial" panose="020B0604020202020204" pitchFamily="34" charset="0"/>
              </a:rPr>
              <a:t> and </a:t>
            </a:r>
            <a:r>
              <a:rPr lang="en-GB" sz="1600" b="1" dirty="0" err="1">
                <a:latin typeface="Arial" panose="020B0604020202020204" pitchFamily="34" charset="0"/>
                <a:cs typeface="Arial" panose="020B0604020202020204" pitchFamily="34" charset="0"/>
              </a:rPr>
              <a:t>Opeola</a:t>
            </a:r>
            <a:r>
              <a:rPr lang="en-GB" sz="1600" b="1" dirty="0">
                <a:latin typeface="Arial" panose="020B0604020202020204" pitchFamily="34" charset="0"/>
                <a:cs typeface="Arial" panose="020B0604020202020204" pitchFamily="34" charset="0"/>
              </a:rPr>
              <a:t>, 2021)</a:t>
            </a: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Self-awareness, empathy, and the ability to give and receive feedback are considered skills because they require conscious development to better understand your own emotions, recognise the feelings of others, and share feedback in a constructive and supportive way. </a:t>
            </a:r>
          </a:p>
          <a:p>
            <a:pPr marL="0" indent="0">
              <a:buNone/>
            </a:pPr>
            <a:r>
              <a:rPr lang="en-GB" sz="1600" dirty="0">
                <a:latin typeface="Arial" panose="020B0604020202020204" pitchFamily="34" charset="0"/>
                <a:cs typeface="Arial" panose="020B0604020202020204" pitchFamily="34" charset="0"/>
              </a:rPr>
              <a:t>This way I can tick some of my interpersonal skills according to Bar-</a:t>
            </a:r>
            <a:r>
              <a:rPr lang="en-GB" sz="1600" dirty="0" err="1">
                <a:latin typeface="Arial" panose="020B0604020202020204" pitchFamily="34" charset="0"/>
                <a:cs typeface="Arial" panose="020B0604020202020204" pitchFamily="34" charset="0"/>
              </a:rPr>
              <a:t>on’s</a:t>
            </a:r>
            <a:r>
              <a:rPr lang="en-GB" sz="1600" dirty="0">
                <a:latin typeface="Arial" panose="020B0604020202020204" pitchFamily="34" charset="0"/>
                <a:cs typeface="Arial" panose="020B0604020202020204" pitchFamily="34" charset="0"/>
              </a:rPr>
              <a:t> model.</a:t>
            </a:r>
          </a:p>
        </p:txBody>
      </p:sp>
      <p:grpSp>
        <p:nvGrpSpPr>
          <p:cNvPr id="62" name="Group 61">
            <a:extLst>
              <a:ext uri="{FF2B5EF4-FFF2-40B4-BE49-F238E27FC236}">
                <a16:creationId xmlns:a16="http://schemas.microsoft.com/office/drawing/2014/main" id="{569E5994-073E-4708-B3E6-43BFED0CE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381784" y="4178643"/>
            <a:ext cx="3061444" cy="2297267"/>
            <a:chOff x="-305" y="-1"/>
            <a:chExt cx="3832880" cy="2876136"/>
          </a:xfrm>
        </p:grpSpPr>
        <p:sp>
          <p:nvSpPr>
            <p:cNvPr id="63" name="Freeform: Shape 62">
              <a:extLst>
                <a:ext uri="{FF2B5EF4-FFF2-40B4-BE49-F238E27FC236}">
                  <a16:creationId xmlns:a16="http://schemas.microsoft.com/office/drawing/2014/main" id="{532F818D-9087-4691-AABA-465619A0C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68B7668A-5C96-4FB9-BFA9-38094EB8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Freeform: Shape 64">
              <a:extLst>
                <a:ext uri="{FF2B5EF4-FFF2-40B4-BE49-F238E27FC236}">
                  <a16:creationId xmlns:a16="http://schemas.microsoft.com/office/drawing/2014/main" id="{BF4F95BD-8661-4C45-94E3-CF3159BF4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Freeform: Shape 65">
              <a:extLst>
                <a:ext uri="{FF2B5EF4-FFF2-40B4-BE49-F238E27FC236}">
                  <a16:creationId xmlns:a16="http://schemas.microsoft.com/office/drawing/2014/main" id="{E85BBF8A-E2FB-47F6-A60F-4FB855D50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Picture 9">
            <a:extLst>
              <a:ext uri="{FF2B5EF4-FFF2-40B4-BE49-F238E27FC236}">
                <a16:creationId xmlns:a16="http://schemas.microsoft.com/office/drawing/2014/main" id="{6B70D1F6-9B63-9EF7-C108-1E14215E329A}"/>
              </a:ext>
            </a:extLst>
          </p:cNvPr>
          <p:cNvPicPr>
            <a:picLocks noChangeAspect="1"/>
          </p:cNvPicPr>
          <p:nvPr/>
        </p:nvPicPr>
        <p:blipFill>
          <a:blip r:embed="rId3"/>
          <a:stretch>
            <a:fillRect/>
          </a:stretch>
        </p:blipFill>
        <p:spPr>
          <a:xfrm>
            <a:off x="7131330" y="2847596"/>
            <a:ext cx="5060670" cy="1910402"/>
          </a:xfrm>
          <a:prstGeom prst="rect">
            <a:avLst/>
          </a:prstGeom>
        </p:spPr>
      </p:pic>
      <p:grpSp>
        <p:nvGrpSpPr>
          <p:cNvPr id="68" name="Group 67">
            <a:extLst>
              <a:ext uri="{FF2B5EF4-FFF2-40B4-BE49-F238E27FC236}">
                <a16:creationId xmlns:a16="http://schemas.microsoft.com/office/drawing/2014/main" id="{DD81D498-EAA8-40F3-8230-AE4DEDA383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906190" y="0"/>
            <a:ext cx="3282247" cy="2837712"/>
            <a:chOff x="-305" y="-4155"/>
            <a:chExt cx="2514948" cy="2174333"/>
          </a:xfrm>
        </p:grpSpPr>
        <p:sp>
          <p:nvSpPr>
            <p:cNvPr id="69" name="Freeform: Shape 68">
              <a:extLst>
                <a:ext uri="{FF2B5EF4-FFF2-40B4-BE49-F238E27FC236}">
                  <a16:creationId xmlns:a16="http://schemas.microsoft.com/office/drawing/2014/main" id="{262F2402-5879-41A3-ACEC-6D2811BA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BBD41895-A230-4959-97BA-80F516383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70">
              <a:extLst>
                <a:ext uri="{FF2B5EF4-FFF2-40B4-BE49-F238E27FC236}">
                  <a16:creationId xmlns:a16="http://schemas.microsoft.com/office/drawing/2014/main" id="{E670BD54-10A6-4092-9E32-647B2F870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2" name="Freeform: Shape 71">
              <a:extLst>
                <a:ext uri="{FF2B5EF4-FFF2-40B4-BE49-F238E27FC236}">
                  <a16:creationId xmlns:a16="http://schemas.microsoft.com/office/drawing/2014/main" id="{1C2B9A82-4826-4BF4-A16E-0B005FE76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TextBox 10">
            <a:extLst>
              <a:ext uri="{FF2B5EF4-FFF2-40B4-BE49-F238E27FC236}">
                <a16:creationId xmlns:a16="http://schemas.microsoft.com/office/drawing/2014/main" id="{EEC93AA1-EA56-6421-B869-530F0AB864B6}"/>
              </a:ext>
            </a:extLst>
          </p:cNvPr>
          <p:cNvSpPr txBox="1"/>
          <p:nvPr/>
        </p:nvSpPr>
        <p:spPr>
          <a:xfrm>
            <a:off x="7081680" y="4877782"/>
            <a:ext cx="498714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:Bastian, Burns and Nettelbeck, (2005).</a:t>
            </a:r>
          </a:p>
        </p:txBody>
      </p:sp>
      <p:sp>
        <p:nvSpPr>
          <p:cNvPr id="12" name="Right Brace 11">
            <a:extLst>
              <a:ext uri="{FF2B5EF4-FFF2-40B4-BE49-F238E27FC236}">
                <a16:creationId xmlns:a16="http://schemas.microsoft.com/office/drawing/2014/main" id="{EDC17B63-26AE-D3D1-51A6-C2FA0D3C0BB5}"/>
              </a:ext>
            </a:extLst>
          </p:cNvPr>
          <p:cNvSpPr/>
          <p:nvPr/>
        </p:nvSpPr>
        <p:spPr>
          <a:xfrm>
            <a:off x="6705015" y="1299411"/>
            <a:ext cx="508983" cy="2497142"/>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7" name="TextBox 16">
            <a:extLst>
              <a:ext uri="{FF2B5EF4-FFF2-40B4-BE49-F238E27FC236}">
                <a16:creationId xmlns:a16="http://schemas.microsoft.com/office/drawing/2014/main" id="{E169E1DD-A65C-7A8E-3445-4CC86FBF1CAF}"/>
              </a:ext>
            </a:extLst>
          </p:cNvPr>
          <p:cNvSpPr txBox="1"/>
          <p:nvPr/>
        </p:nvSpPr>
        <p:spPr>
          <a:xfrm>
            <a:off x="376324" y="5778331"/>
            <a:ext cx="11396576"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For example, empathy helps me understand how someone else is feeling, which makes it easier to work together. Adaptability helps me stay calm and adjust when things do not go as planned and allows me to handle stress at a  satisfactory level.</a:t>
            </a:r>
          </a:p>
        </p:txBody>
      </p:sp>
      <p:sp>
        <p:nvSpPr>
          <p:cNvPr id="23" name="TextBox 22">
            <a:extLst>
              <a:ext uri="{FF2B5EF4-FFF2-40B4-BE49-F238E27FC236}">
                <a16:creationId xmlns:a16="http://schemas.microsoft.com/office/drawing/2014/main" id="{5BBFFA7A-0044-D13D-7ACE-D39F9BA1FEF1}"/>
              </a:ext>
            </a:extLst>
          </p:cNvPr>
          <p:cNvSpPr txBox="1"/>
          <p:nvPr/>
        </p:nvSpPr>
        <p:spPr>
          <a:xfrm>
            <a:off x="6322516" y="69968"/>
            <a:ext cx="5869484" cy="861774"/>
          </a:xfrm>
          <a:prstGeom prst="rect">
            <a:avLst/>
          </a:prstGeom>
          <a:noFill/>
        </p:spPr>
        <p:txBody>
          <a:bodyPr wrap="square" rtlCol="0">
            <a:spAutoFit/>
          </a:bodyPr>
          <a:lstStyle/>
          <a:p>
            <a:r>
              <a:rPr lang="en-GB" sz="1200" dirty="0"/>
              <a:t>Bar-On’s emotional intelligence model is made up of 15 emotional and social skills, organised into five key areas: intrapersonal, interpersonal, stress management, adaptability, and general mood. It </a:t>
            </a:r>
            <a:r>
              <a:rPr lang="en-GB" sz="1200" b="1" dirty="0"/>
              <a:t>focuses</a:t>
            </a:r>
            <a:r>
              <a:rPr lang="en-GB" sz="1200" dirty="0"/>
              <a:t> on emotional awareness, well-being, and a positive outlook in both personal and social interactions. </a:t>
            </a:r>
            <a:r>
              <a:rPr lang="en-GB" sz="1400" b="1" dirty="0"/>
              <a:t>Lo Iacono, V. (2024) </a:t>
            </a:r>
          </a:p>
        </p:txBody>
      </p:sp>
    </p:spTree>
    <p:extLst>
      <p:ext uri="{BB962C8B-B14F-4D97-AF65-F5344CB8AC3E}">
        <p14:creationId xmlns:p14="http://schemas.microsoft.com/office/powerpoint/2010/main" val="189146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40" name="Freeform: Shape 3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4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Isosceles Triangle 4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6">
            <a:extLst>
              <a:ext uri="{FF2B5EF4-FFF2-40B4-BE49-F238E27FC236}">
                <a16:creationId xmlns:a16="http://schemas.microsoft.com/office/drawing/2014/main" id="{7D6CE647-6228-7D20-6D6E-1AF15396EAF4}"/>
              </a:ext>
            </a:extLst>
          </p:cNvPr>
          <p:cNvGraphicFramePr>
            <a:graphicFrameLocks noGrp="1"/>
          </p:cNvGraphicFramePr>
          <p:nvPr>
            <p:ph idx="1"/>
            <p:extLst>
              <p:ext uri="{D42A27DB-BD31-4B8C-83A1-F6EECF244321}">
                <p14:modId xmlns:p14="http://schemas.microsoft.com/office/powerpoint/2010/main" val="1522534497"/>
              </p:ext>
            </p:extLst>
          </p:nvPr>
        </p:nvGraphicFramePr>
        <p:xfrm>
          <a:off x="643466" y="279715"/>
          <a:ext cx="10905068" cy="6722409"/>
        </p:xfrm>
        <a:graphic>
          <a:graphicData uri="http://schemas.openxmlformats.org/drawingml/2006/table">
            <a:tbl>
              <a:tblPr firstRow="1" bandRow="1">
                <a:solidFill>
                  <a:srgbClr val="404040"/>
                </a:solidFill>
                <a:tableStyleId>{5C22544A-7EE6-4342-B048-85BDC9FD1C3A}</a:tableStyleId>
              </a:tblPr>
              <a:tblGrid>
                <a:gridCol w="2952626">
                  <a:extLst>
                    <a:ext uri="{9D8B030D-6E8A-4147-A177-3AD203B41FA5}">
                      <a16:colId xmlns:a16="http://schemas.microsoft.com/office/drawing/2014/main" val="1128770542"/>
                    </a:ext>
                  </a:extLst>
                </a:gridCol>
                <a:gridCol w="2952626">
                  <a:extLst>
                    <a:ext uri="{9D8B030D-6E8A-4147-A177-3AD203B41FA5}">
                      <a16:colId xmlns:a16="http://schemas.microsoft.com/office/drawing/2014/main" val="2139463409"/>
                    </a:ext>
                  </a:extLst>
                </a:gridCol>
                <a:gridCol w="4999816">
                  <a:extLst>
                    <a:ext uri="{9D8B030D-6E8A-4147-A177-3AD203B41FA5}">
                      <a16:colId xmlns:a16="http://schemas.microsoft.com/office/drawing/2014/main" val="3243204775"/>
                    </a:ext>
                  </a:extLst>
                </a:gridCol>
              </a:tblGrid>
              <a:tr h="555439">
                <a:tc gridSpan="2">
                  <a:txBody>
                    <a:bodyPr/>
                    <a:lstStyle/>
                    <a:p>
                      <a:r>
                        <a:rPr lang="en-GB" sz="2000" b="0" cap="none" spc="0">
                          <a:solidFill>
                            <a:schemeClr val="bg1"/>
                          </a:solidFill>
                          <a:latin typeface="Arial" panose="020B0604020202020204" pitchFamily="34" charset="0"/>
                          <a:cs typeface="Arial" panose="020B0604020202020204" pitchFamily="34" charset="0"/>
                        </a:rPr>
                        <a:t>How do I use this model</a:t>
                      </a:r>
                    </a:p>
                  </a:txBody>
                  <a:tcPr marL="184724" marR="184724" marT="113871" marB="92362"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GB"/>
                    </a:p>
                  </a:txBody>
                  <a:tcPr/>
                </a:tc>
                <a:tc>
                  <a:txBody>
                    <a:bodyPr/>
                    <a:lstStyle/>
                    <a:p>
                      <a:r>
                        <a:rPr lang="en-GB" sz="2000" b="0" cap="none" spc="0" dirty="0">
                          <a:solidFill>
                            <a:schemeClr val="bg1"/>
                          </a:solidFill>
                          <a:latin typeface="Arial" panose="020B0604020202020204" pitchFamily="34" charset="0"/>
                          <a:cs typeface="Arial" panose="020B0604020202020204" pitchFamily="34" charset="0"/>
                        </a:rPr>
                        <a:t>When </a:t>
                      </a:r>
                      <a:r>
                        <a:rPr lang="en-GB" sz="2000" b="0" cap="none" spc="0" baseline="0" dirty="0">
                          <a:solidFill>
                            <a:schemeClr val="bg1"/>
                          </a:solidFill>
                          <a:latin typeface="Arial" panose="020B0604020202020204" pitchFamily="34" charset="0"/>
                          <a:cs typeface="Arial" panose="020B0604020202020204" pitchFamily="34" charset="0"/>
                        </a:rPr>
                        <a:t> you </a:t>
                      </a:r>
                      <a:r>
                        <a:rPr lang="en-GB" sz="2000" b="0" cap="none" spc="0" dirty="0">
                          <a:solidFill>
                            <a:schemeClr val="bg1"/>
                          </a:solidFill>
                          <a:latin typeface="Arial" panose="020B0604020202020204" pitchFamily="34" charset="0"/>
                          <a:cs typeface="Arial" panose="020B0604020202020204" pitchFamily="34" charset="0"/>
                        </a:rPr>
                        <a:t>can use it </a:t>
                      </a:r>
                    </a:p>
                  </a:txBody>
                  <a:tcPr marL="184724" marR="184724" marT="113871" marB="92362"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201399603"/>
                  </a:ext>
                </a:extLst>
              </a:tr>
              <a:tr h="1162752">
                <a:tc gridSpan="2">
                  <a:txBody>
                    <a:bodyPr/>
                    <a:lstStyle/>
                    <a:p>
                      <a:pPr algn="just"/>
                      <a:r>
                        <a:rPr lang="en-GB" sz="1500" b="1" cap="none" spc="0" dirty="0">
                          <a:solidFill>
                            <a:schemeClr val="bg1"/>
                          </a:solidFill>
                          <a:latin typeface="Arial" panose="020B0604020202020204" pitchFamily="34" charset="0"/>
                          <a:cs typeface="Arial" panose="020B0604020202020204" pitchFamily="34" charset="0"/>
                        </a:rPr>
                        <a:t>Self-awareness</a:t>
                      </a:r>
                    </a:p>
                    <a:p>
                      <a:pPr algn="just"/>
                      <a:r>
                        <a:rPr lang="en-GB" sz="1500" cap="none" spc="0" dirty="0">
                          <a:solidFill>
                            <a:schemeClr val="bg1"/>
                          </a:solidFill>
                          <a:latin typeface="Arial" panose="020B0604020202020204" pitchFamily="34" charset="0"/>
                          <a:cs typeface="Arial" panose="020B0604020202020204" pitchFamily="34" charset="0"/>
                        </a:rPr>
                        <a:t>I pay attention to how I feel in different situations. For example, when I am stressed or angry, I stop and reflect.</a:t>
                      </a:r>
                    </a:p>
                    <a:p>
                      <a:pPr algn="just"/>
                      <a:r>
                        <a:rPr lang="en-GB" sz="1500" cap="none" spc="0" dirty="0">
                          <a:solidFill>
                            <a:schemeClr val="bg1"/>
                          </a:solidFill>
                          <a:latin typeface="Arial" panose="020B0604020202020204" pitchFamily="34" charset="0"/>
                          <a:cs typeface="Arial" panose="020B0604020202020204" pitchFamily="34" charset="0"/>
                        </a:rPr>
                        <a:t>By managing my emotions better,  I can  reduce stress.</a:t>
                      </a:r>
                    </a:p>
                  </a:txBody>
                  <a:tcPr marL="184724" marR="184724" marT="113871" marB="9236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hMerge="1">
                  <a:txBody>
                    <a:bodyPr/>
                    <a:lstStyle/>
                    <a:p>
                      <a:endParaRPr lang="en-GB"/>
                    </a:p>
                  </a:txBody>
                  <a:tcPr/>
                </a:tc>
                <a:tc>
                  <a:txBody>
                    <a:bodyPr/>
                    <a:lstStyle/>
                    <a:p>
                      <a:r>
                        <a:rPr lang="en-GB" sz="1500" cap="none" spc="0" dirty="0">
                          <a:solidFill>
                            <a:schemeClr val="bg1"/>
                          </a:solidFill>
                          <a:latin typeface="Arial" panose="020B0604020202020204" pitchFamily="34" charset="0"/>
                          <a:cs typeface="Arial" panose="020B0604020202020204" pitchFamily="34" charset="0"/>
                        </a:rPr>
                        <a:t>When I Feel stressed and need tools to calm down or handle pressure. This model would guide me</a:t>
                      </a:r>
                      <a:r>
                        <a:rPr lang="en-GB" sz="1500" cap="none" spc="0" baseline="0" dirty="0">
                          <a:solidFill>
                            <a:schemeClr val="bg1"/>
                          </a:solidFill>
                          <a:latin typeface="Arial" panose="020B0604020202020204" pitchFamily="34" charset="0"/>
                          <a:cs typeface="Arial" panose="020B0604020202020204" pitchFamily="34" charset="0"/>
                        </a:rPr>
                        <a:t> </a:t>
                      </a:r>
                      <a:r>
                        <a:rPr lang="en-GB" sz="1500" cap="none" spc="0" dirty="0">
                          <a:solidFill>
                            <a:schemeClr val="bg1"/>
                          </a:solidFill>
                          <a:latin typeface="Arial" panose="020B0604020202020204" pitchFamily="34" charset="0"/>
                          <a:cs typeface="Arial" panose="020B0604020202020204" pitchFamily="34" charset="0"/>
                        </a:rPr>
                        <a:t>through stress Management  and help</a:t>
                      </a:r>
                      <a:r>
                        <a:rPr lang="en-GB" sz="1500" cap="none" spc="0" baseline="0" dirty="0">
                          <a:solidFill>
                            <a:schemeClr val="bg1"/>
                          </a:solidFill>
                          <a:latin typeface="Arial" panose="020B0604020202020204" pitchFamily="34" charset="0"/>
                          <a:cs typeface="Arial" panose="020B0604020202020204" pitchFamily="34" charset="0"/>
                        </a:rPr>
                        <a:t> me</a:t>
                      </a:r>
                      <a:r>
                        <a:rPr lang="en-GB" sz="1500" cap="none" spc="0" dirty="0">
                          <a:solidFill>
                            <a:schemeClr val="bg1"/>
                          </a:solidFill>
                          <a:latin typeface="Arial" panose="020B0604020202020204" pitchFamily="34" charset="0"/>
                          <a:cs typeface="Arial" panose="020B0604020202020204" pitchFamily="34" charset="0"/>
                        </a:rPr>
                        <a:t> understand and recognise my</a:t>
                      </a:r>
                      <a:r>
                        <a:rPr lang="en-GB" sz="1500" cap="none" spc="0" baseline="0" dirty="0">
                          <a:solidFill>
                            <a:schemeClr val="bg1"/>
                          </a:solidFill>
                          <a:latin typeface="Arial" panose="020B0604020202020204" pitchFamily="34" charset="0"/>
                          <a:cs typeface="Arial" panose="020B0604020202020204" pitchFamily="34" charset="0"/>
                        </a:rPr>
                        <a:t>  </a:t>
                      </a:r>
                      <a:r>
                        <a:rPr lang="en-GB" sz="1500" cap="none" spc="0" dirty="0">
                          <a:solidFill>
                            <a:schemeClr val="bg1"/>
                          </a:solidFill>
                          <a:latin typeface="Arial" panose="020B0604020202020204" pitchFamily="34" charset="0"/>
                          <a:cs typeface="Arial" panose="020B0604020202020204" pitchFamily="34" charset="0"/>
                        </a:rPr>
                        <a:t>feelings. From time to time, if I feel that my steps to achieve the goal are too big, I split the task into smaller pieces.</a:t>
                      </a:r>
                    </a:p>
                  </a:txBody>
                  <a:tcPr marL="184724" marR="184724" marT="113871" marB="9236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58903785"/>
                  </a:ext>
                </a:extLst>
              </a:tr>
              <a:tr h="1162752">
                <a:tc gridSpan="2">
                  <a:txBody>
                    <a:bodyPr/>
                    <a:lstStyle/>
                    <a:p>
                      <a:r>
                        <a:rPr lang="en-GB" sz="1500" b="1" cap="none" spc="0" dirty="0">
                          <a:solidFill>
                            <a:schemeClr val="bg1"/>
                          </a:solidFill>
                          <a:latin typeface="Arial" panose="020B0604020202020204" pitchFamily="34" charset="0"/>
                          <a:cs typeface="Arial" panose="020B0604020202020204" pitchFamily="34" charset="0"/>
                        </a:rPr>
                        <a:t>Interpersonal</a:t>
                      </a:r>
                    </a:p>
                    <a:p>
                      <a:r>
                        <a:rPr lang="en-GB" sz="1500" cap="none" spc="0" dirty="0">
                          <a:solidFill>
                            <a:schemeClr val="bg1"/>
                          </a:solidFill>
                          <a:latin typeface="Arial" panose="020B0604020202020204" pitchFamily="34" charset="0"/>
                          <a:cs typeface="Arial" panose="020B0604020202020204" pitchFamily="34" charset="0"/>
                        </a:rPr>
                        <a:t>I try to understand other emotions and why they might feel that way. This helps me in building better relationships and avoiding misunderstandings.</a:t>
                      </a: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hMerge="1">
                  <a:txBody>
                    <a:bodyPr/>
                    <a:lstStyle/>
                    <a:p>
                      <a:endParaRPr lang="en-GB"/>
                    </a:p>
                  </a:txBody>
                  <a:tcPr/>
                </a:tc>
                <a:tc>
                  <a:txBody>
                    <a:bodyPr/>
                    <a:lstStyle/>
                    <a:p>
                      <a:r>
                        <a:rPr lang="en-GB" sz="1500" cap="none" spc="0" dirty="0">
                          <a:solidFill>
                            <a:schemeClr val="bg1"/>
                          </a:solidFill>
                          <a:latin typeface="Arial" panose="020B0604020202020204" pitchFamily="34" charset="0"/>
                          <a:cs typeface="Arial" panose="020B0604020202020204" pitchFamily="34" charset="0"/>
                        </a:rPr>
                        <a:t> When I want to improve my relationships, both at work and in my personal life</a:t>
                      </a: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443877655"/>
                  </a:ext>
                </a:extLst>
              </a:tr>
              <a:tr h="1162752">
                <a:tc gridSpan="2">
                  <a:txBody>
                    <a:bodyPr/>
                    <a:lstStyle/>
                    <a:p>
                      <a:r>
                        <a:rPr lang="en-GB" sz="1500" b="1" cap="none" spc="0" dirty="0">
                          <a:solidFill>
                            <a:schemeClr val="bg1"/>
                          </a:solidFill>
                          <a:latin typeface="Arial" panose="020B0604020202020204" pitchFamily="34" charset="0"/>
                          <a:cs typeface="Arial" panose="020B0604020202020204" pitchFamily="34" charset="0"/>
                        </a:rPr>
                        <a:t>Stress management </a:t>
                      </a:r>
                    </a:p>
                    <a:p>
                      <a:r>
                        <a:rPr lang="en-GB" sz="1500" cap="none" spc="0" dirty="0">
                          <a:solidFill>
                            <a:schemeClr val="bg1"/>
                          </a:solidFill>
                          <a:latin typeface="Arial" panose="020B0604020202020204" pitchFamily="34" charset="0"/>
                          <a:cs typeface="Arial" panose="020B0604020202020204" pitchFamily="34" charset="0"/>
                        </a:rPr>
                        <a:t>I use simple techniques like taking deep breaths, pausing before reacting, or stepping away from a stressful situation for a moment. This helps me stay calm and think more clearly.</a:t>
                      </a:r>
                    </a:p>
                  </a:txBody>
                  <a:tcPr marL="184724" marR="184724" marT="113871" marB="9236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hMerge="1">
                  <a:txBody>
                    <a:bodyPr/>
                    <a:lstStyle/>
                    <a:p>
                      <a:endParaRPr lang="en-GB"/>
                    </a:p>
                  </a:txBody>
                  <a:tcPr/>
                </a:tc>
                <a:tc>
                  <a:txBody>
                    <a:bodyPr/>
                    <a:lstStyle/>
                    <a:p>
                      <a:r>
                        <a:rPr lang="en-GB" sz="1500" cap="none" spc="0" dirty="0">
                          <a:solidFill>
                            <a:schemeClr val="bg1"/>
                          </a:solidFill>
                          <a:latin typeface="Arial" panose="020B0604020202020204" pitchFamily="34" charset="0"/>
                          <a:cs typeface="Arial" panose="020B0604020202020204" pitchFamily="34" charset="0"/>
                        </a:rPr>
                        <a:t> When I</a:t>
                      </a:r>
                      <a:r>
                        <a:rPr lang="en-GB" sz="1500" cap="none" spc="0" baseline="0" dirty="0">
                          <a:solidFill>
                            <a:schemeClr val="bg1"/>
                          </a:solidFill>
                          <a:latin typeface="Arial" panose="020B0604020202020204" pitchFamily="34" charset="0"/>
                          <a:cs typeface="Arial" panose="020B0604020202020204" pitchFamily="34" charset="0"/>
                        </a:rPr>
                        <a:t> am</a:t>
                      </a:r>
                      <a:r>
                        <a:rPr lang="en-GB" sz="1500" cap="none" spc="0" dirty="0">
                          <a:solidFill>
                            <a:schemeClr val="bg1"/>
                          </a:solidFill>
                          <a:latin typeface="Arial" panose="020B0604020202020204" pitchFamily="34" charset="0"/>
                          <a:cs typeface="Arial" panose="020B0604020202020204" pitchFamily="34" charset="0"/>
                        </a:rPr>
                        <a:t> facing changes or challenges and need to stay flexible and positive</a:t>
                      </a:r>
                    </a:p>
                  </a:txBody>
                  <a:tcPr marL="184724" marR="184724" marT="113871" marB="9236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323127715"/>
                  </a:ext>
                </a:extLst>
              </a:tr>
              <a:tr h="707267">
                <a:tc>
                  <a:txBody>
                    <a:bodyPr/>
                    <a:lstStyle/>
                    <a:p>
                      <a:r>
                        <a:rPr lang="en-GB" sz="1500" b="1" cap="none" spc="0" dirty="0">
                          <a:solidFill>
                            <a:schemeClr val="bg1"/>
                          </a:solidFill>
                          <a:latin typeface="Arial" panose="020B0604020202020204" pitchFamily="34" charset="0"/>
                          <a:cs typeface="Arial" panose="020B0604020202020204" pitchFamily="34" charset="0"/>
                        </a:rPr>
                        <a:t>Empathy</a:t>
                      </a:r>
                    </a:p>
                    <a:p>
                      <a:r>
                        <a:rPr lang="en-GB" sz="1500" b="0" cap="none" spc="0" dirty="0">
                          <a:solidFill>
                            <a:schemeClr val="bg1"/>
                          </a:solidFill>
                          <a:latin typeface="Arial" panose="020B0604020202020204" pitchFamily="34" charset="0"/>
                          <a:cs typeface="Arial" panose="020B0604020202020204" pitchFamily="34" charset="0"/>
                        </a:rPr>
                        <a:t>my colleague seems anxious during a meeting. I can always ask how they are feeling, and this way I am improving relationships and collaboration.</a:t>
                      </a:r>
                    </a:p>
                    <a:p>
                      <a:endParaRPr lang="en-GB" sz="1500" b="1" cap="none" spc="0" dirty="0">
                        <a:solidFill>
                          <a:schemeClr val="bg1"/>
                        </a:solidFill>
                        <a:latin typeface="Arial" panose="020B0604020202020204" pitchFamily="34" charset="0"/>
                        <a:cs typeface="Arial" panose="020B0604020202020204" pitchFamily="34" charset="0"/>
                      </a:endParaRPr>
                    </a:p>
                    <a:p>
                      <a:endParaRPr lang="en-GB" sz="1500" b="1" cap="none" spc="0" dirty="0">
                        <a:solidFill>
                          <a:schemeClr val="bg1"/>
                        </a:solidFill>
                        <a:latin typeface="Arial" panose="020B0604020202020204" pitchFamily="34" charset="0"/>
                        <a:cs typeface="Arial" panose="020B0604020202020204" pitchFamily="34" charset="0"/>
                      </a:endParaRP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500" b="1" cap="none" spc="0" dirty="0">
                          <a:solidFill>
                            <a:schemeClr val="bg1"/>
                          </a:solidFill>
                          <a:latin typeface="Arial" panose="020B0604020202020204" pitchFamily="34" charset="0"/>
                          <a:cs typeface="Arial" panose="020B0604020202020204" pitchFamily="34" charset="0"/>
                        </a:rPr>
                        <a:t>Adaptability</a:t>
                      </a:r>
                    </a:p>
                    <a:p>
                      <a:r>
                        <a:rPr lang="en-GB" sz="1500" b="0" cap="none" spc="0" dirty="0">
                          <a:solidFill>
                            <a:schemeClr val="bg1"/>
                          </a:solidFill>
                          <a:latin typeface="Arial" panose="020B0604020202020204" pitchFamily="34" charset="0"/>
                          <a:cs typeface="Arial" panose="020B0604020202020204" pitchFamily="34" charset="0"/>
                        </a:rPr>
                        <a:t>When my team suddenly needs to change direction in a project, I become flexible, helping the team focus on achieving the goal.</a:t>
                      </a: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round/>
                      <a:headEnd type="none" w="med" len="med"/>
                      <a:tailEnd type="none" w="med" len="med"/>
                    </a:lnT>
                    <a:lnB w="12700" cmpd="sng">
                      <a:noFill/>
                      <a:prstDash val="solid"/>
                    </a:lnB>
                    <a:solidFill>
                      <a:srgbClr val="262626"/>
                    </a:solidFill>
                  </a:tcPr>
                </a:tc>
                <a:tc>
                  <a:txBody>
                    <a:bodyPr/>
                    <a:lstStyle/>
                    <a:p>
                      <a:r>
                        <a:rPr lang="en-GB" sz="1500" cap="none" spc="0" dirty="0">
                          <a:solidFill>
                            <a:schemeClr val="bg1"/>
                          </a:solidFill>
                          <a:latin typeface="Arial" panose="020B0604020202020204" pitchFamily="34" charset="0"/>
                          <a:cs typeface="Arial" panose="020B0604020202020204" pitchFamily="34" charset="0"/>
                        </a:rPr>
                        <a:t>When I</a:t>
                      </a:r>
                      <a:r>
                        <a:rPr lang="en-GB" sz="1500" cap="none" spc="0" baseline="0" dirty="0">
                          <a:solidFill>
                            <a:schemeClr val="bg1"/>
                          </a:solidFill>
                          <a:latin typeface="Arial" panose="020B0604020202020204" pitchFamily="34" charset="0"/>
                          <a:cs typeface="Arial" panose="020B0604020202020204" pitchFamily="34" charset="0"/>
                        </a:rPr>
                        <a:t> am </a:t>
                      </a:r>
                      <a:r>
                        <a:rPr lang="en-GB" sz="1500" cap="none" spc="0" dirty="0">
                          <a:solidFill>
                            <a:schemeClr val="bg1"/>
                          </a:solidFill>
                          <a:latin typeface="Arial" panose="020B0604020202020204" pitchFamily="34" charset="0"/>
                          <a:cs typeface="Arial" panose="020B0604020202020204" pitchFamily="34" charset="0"/>
                        </a:rPr>
                        <a:t>trying to grow as a person and develop better self-awareness.</a:t>
                      </a:r>
                    </a:p>
                  </a:txBody>
                  <a:tcPr marL="184724" marR="184724" marT="113871" marB="9236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4017285415"/>
                  </a:ext>
                </a:extLst>
              </a:tr>
            </a:tbl>
          </a:graphicData>
        </a:graphic>
      </p:graphicFrame>
    </p:spTree>
    <p:extLst>
      <p:ext uri="{BB962C8B-B14F-4D97-AF65-F5344CB8AC3E}">
        <p14:creationId xmlns:p14="http://schemas.microsoft.com/office/powerpoint/2010/main" val="1155960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68DA3-BA8F-9CFE-2DCC-D0B71B84847F}"/>
              </a:ext>
            </a:extLst>
          </p:cNvPr>
          <p:cNvSpPr>
            <a:spLocks noGrp="1"/>
          </p:cNvSpPr>
          <p:nvPr>
            <p:ph type="title"/>
          </p:nvPr>
        </p:nvSpPr>
        <p:spPr>
          <a:xfrm>
            <a:off x="156989" y="288045"/>
            <a:ext cx="4040213" cy="425100"/>
          </a:xfrm>
        </p:spPr>
        <p:txBody>
          <a:bodyPr>
            <a:normAutofit/>
          </a:bodyPr>
          <a:lstStyle/>
          <a:p>
            <a:r>
              <a:rPr lang="en-GB" sz="2000" dirty="0">
                <a:latin typeface="Amasis MT Pro Black" panose="020F0502020204030204" pitchFamily="18" charset="0"/>
                <a:cs typeface="Arial" panose="020B0604020202020204" pitchFamily="34" charset="0"/>
              </a:rPr>
              <a:t>EI in the Workplace example</a:t>
            </a:r>
          </a:p>
        </p:txBody>
      </p:sp>
      <p:sp>
        <p:nvSpPr>
          <p:cNvPr id="7" name="TextBox 6">
            <a:extLst>
              <a:ext uri="{FF2B5EF4-FFF2-40B4-BE49-F238E27FC236}">
                <a16:creationId xmlns:a16="http://schemas.microsoft.com/office/drawing/2014/main" id="{28EF2140-AD7C-D115-69FA-6D0EAF84B7BE}"/>
              </a:ext>
            </a:extLst>
          </p:cNvPr>
          <p:cNvSpPr txBox="1"/>
          <p:nvPr/>
        </p:nvSpPr>
        <p:spPr>
          <a:xfrm>
            <a:off x="677939" y="1499898"/>
            <a:ext cx="2325414" cy="923330"/>
          </a:xfrm>
          <a:prstGeom prst="rect">
            <a:avLst/>
          </a:prstGeom>
          <a:noFill/>
        </p:spPr>
        <p:txBody>
          <a:bodyPr wrap="square" rtlCol="0">
            <a:spAutoFit/>
          </a:bodyPr>
          <a:lstStyle/>
          <a:p>
            <a:r>
              <a:rPr lang="en-GB" dirty="0">
                <a:solidFill>
                  <a:schemeClr val="accent3">
                    <a:lumMod val="60000"/>
                    <a:lumOff val="40000"/>
                  </a:schemeClr>
                </a:solidFill>
              </a:rPr>
              <a:t>Take Responsibility: </a:t>
            </a:r>
            <a:r>
              <a:rPr lang="en-GB" dirty="0"/>
              <a:t>Understand how your actions affect others.</a:t>
            </a:r>
          </a:p>
        </p:txBody>
      </p:sp>
      <p:sp>
        <p:nvSpPr>
          <p:cNvPr id="9" name="TextBox 8">
            <a:extLst>
              <a:ext uri="{FF2B5EF4-FFF2-40B4-BE49-F238E27FC236}">
                <a16:creationId xmlns:a16="http://schemas.microsoft.com/office/drawing/2014/main" id="{364B094E-95AE-1BE8-779A-F5F85EF14149}"/>
              </a:ext>
            </a:extLst>
          </p:cNvPr>
          <p:cNvSpPr txBox="1"/>
          <p:nvPr/>
        </p:nvSpPr>
        <p:spPr>
          <a:xfrm>
            <a:off x="4827628" y="1497125"/>
            <a:ext cx="2774731" cy="1200329"/>
          </a:xfrm>
          <a:prstGeom prst="rect">
            <a:avLst/>
          </a:prstGeom>
          <a:noFill/>
        </p:spPr>
        <p:txBody>
          <a:bodyPr wrap="square" rtlCol="0">
            <a:spAutoFit/>
          </a:bodyPr>
          <a:lstStyle/>
          <a:p>
            <a:r>
              <a:rPr lang="en-GB" dirty="0">
                <a:solidFill>
                  <a:schemeClr val="accent5">
                    <a:lumMod val="60000"/>
                    <a:lumOff val="40000"/>
                  </a:schemeClr>
                </a:solidFill>
              </a:rPr>
              <a:t>Be More Self-Aware:</a:t>
            </a:r>
            <a:r>
              <a:rPr lang="en-GB" dirty="0"/>
              <a:t> Focus on recognising your emotions in different situations.</a:t>
            </a:r>
          </a:p>
        </p:txBody>
      </p:sp>
      <p:sp>
        <p:nvSpPr>
          <p:cNvPr id="10" name="TextBox 9">
            <a:extLst>
              <a:ext uri="{FF2B5EF4-FFF2-40B4-BE49-F238E27FC236}">
                <a16:creationId xmlns:a16="http://schemas.microsoft.com/office/drawing/2014/main" id="{0B63250D-7137-5E7F-0C05-498458314483}"/>
              </a:ext>
            </a:extLst>
          </p:cNvPr>
          <p:cNvSpPr txBox="1"/>
          <p:nvPr/>
        </p:nvSpPr>
        <p:spPr>
          <a:xfrm>
            <a:off x="8879273" y="1485479"/>
            <a:ext cx="2945522" cy="1200329"/>
          </a:xfrm>
          <a:prstGeom prst="rect">
            <a:avLst/>
          </a:prstGeom>
          <a:noFill/>
        </p:spPr>
        <p:txBody>
          <a:bodyPr wrap="square" rtlCol="0">
            <a:spAutoFit/>
          </a:bodyPr>
          <a:lstStyle/>
          <a:p>
            <a:r>
              <a:rPr lang="en-GB" dirty="0">
                <a:solidFill>
                  <a:srgbClr val="0070C0"/>
                </a:solidFill>
              </a:rPr>
              <a:t>Practice Empathy: </a:t>
            </a:r>
          </a:p>
          <a:p>
            <a:r>
              <a:rPr lang="en-GB" dirty="0"/>
              <a:t>Try to understand how others feel in daily interactions.</a:t>
            </a:r>
          </a:p>
        </p:txBody>
      </p:sp>
      <p:sp>
        <p:nvSpPr>
          <p:cNvPr id="11" name="Arrow: Down 10">
            <a:extLst>
              <a:ext uri="{FF2B5EF4-FFF2-40B4-BE49-F238E27FC236}">
                <a16:creationId xmlns:a16="http://schemas.microsoft.com/office/drawing/2014/main" id="{3B5F6591-B43A-9664-FD26-F95E5F66521B}"/>
              </a:ext>
            </a:extLst>
          </p:cNvPr>
          <p:cNvSpPr/>
          <p:nvPr/>
        </p:nvSpPr>
        <p:spPr>
          <a:xfrm>
            <a:off x="677939" y="2685808"/>
            <a:ext cx="484632" cy="525819"/>
          </a:xfrm>
          <a:prstGeom prst="downArrow">
            <a:avLst>
              <a:gd name="adj1" fmla="val 50000"/>
              <a:gd name="adj2" fmla="val 4571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Arrow: Down 11">
            <a:extLst>
              <a:ext uri="{FF2B5EF4-FFF2-40B4-BE49-F238E27FC236}">
                <a16:creationId xmlns:a16="http://schemas.microsoft.com/office/drawing/2014/main" id="{71467F46-7B3B-02D2-FE3F-71906CA7D033}"/>
              </a:ext>
            </a:extLst>
          </p:cNvPr>
          <p:cNvSpPr/>
          <p:nvPr/>
        </p:nvSpPr>
        <p:spPr>
          <a:xfrm>
            <a:off x="9571499" y="2725974"/>
            <a:ext cx="484632" cy="52582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25B14086-5B10-6D16-ACFD-8B8E4B9B2FC9}"/>
              </a:ext>
            </a:extLst>
          </p:cNvPr>
          <p:cNvSpPr/>
          <p:nvPr/>
        </p:nvSpPr>
        <p:spPr>
          <a:xfrm>
            <a:off x="4827628" y="2677041"/>
            <a:ext cx="484632" cy="525819"/>
          </a:xfrm>
          <a:prstGeom prst="downArrow">
            <a:avLst>
              <a:gd name="adj1" fmla="val 50000"/>
              <a:gd name="adj2" fmla="val 5428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7271343D-CBD3-216F-CA9B-63D7192F02B5}"/>
              </a:ext>
            </a:extLst>
          </p:cNvPr>
          <p:cNvSpPr txBox="1"/>
          <p:nvPr/>
        </p:nvSpPr>
        <p:spPr>
          <a:xfrm>
            <a:off x="4307192" y="3691922"/>
            <a:ext cx="3367314" cy="2246769"/>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latin typeface="Arial" panose="020B0604020202020204" pitchFamily="34" charset="0"/>
                <a:cs typeface="Arial" panose="020B0604020202020204" pitchFamily="34" charset="0"/>
              </a:rPr>
              <a:t>In a meeting, </a:t>
            </a:r>
            <a:r>
              <a:rPr lang="en-GB" sz="2000" b="1" dirty="0">
                <a:latin typeface="Arial" panose="020B0604020202020204" pitchFamily="34" charset="0"/>
                <a:cs typeface="Arial" panose="020B0604020202020204" pitchFamily="34" charset="0"/>
              </a:rPr>
              <a:t>you feel </a:t>
            </a:r>
            <a:r>
              <a:rPr lang="en-GB" sz="2000" dirty="0">
                <a:latin typeface="Arial" panose="020B0604020202020204" pitchFamily="34" charset="0"/>
                <a:cs typeface="Arial" panose="020B0604020202020204" pitchFamily="34" charset="0"/>
              </a:rPr>
              <a:t>frustrated by a comment. You recognise your frustration and take a moment before responding. This keeps the situation calm.</a:t>
            </a:r>
          </a:p>
        </p:txBody>
      </p:sp>
      <p:sp>
        <p:nvSpPr>
          <p:cNvPr id="19" name="TextBox 18">
            <a:extLst>
              <a:ext uri="{FF2B5EF4-FFF2-40B4-BE49-F238E27FC236}">
                <a16:creationId xmlns:a16="http://schemas.microsoft.com/office/drawing/2014/main" id="{FCC0B41F-99FE-CB89-BE25-F562097FFDE7}"/>
              </a:ext>
            </a:extLst>
          </p:cNvPr>
          <p:cNvSpPr txBox="1"/>
          <p:nvPr/>
        </p:nvSpPr>
        <p:spPr>
          <a:xfrm>
            <a:off x="156989" y="3712861"/>
            <a:ext cx="3367314" cy="2246769"/>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b="1" dirty="0">
                <a:latin typeface="Arial" panose="020B0604020202020204" pitchFamily="34" charset="0"/>
                <a:cs typeface="Arial" panose="020B0604020202020204" pitchFamily="34" charset="0"/>
              </a:rPr>
              <a:t>You get annoyed </a:t>
            </a:r>
            <a:r>
              <a:rPr lang="en-GB" sz="2000" dirty="0">
                <a:latin typeface="Arial" panose="020B0604020202020204" pitchFamily="34" charset="0"/>
                <a:cs typeface="Arial" panose="020B0604020202020204" pitchFamily="34" charset="0"/>
              </a:rPr>
              <a:t>with a colleague because you are stressed.</a:t>
            </a:r>
          </a:p>
          <a:p>
            <a:r>
              <a:rPr lang="en-GB" sz="2000" b="1" dirty="0">
                <a:latin typeface="Arial" panose="020B0604020202020204" pitchFamily="34" charset="0"/>
                <a:cs typeface="Arial" panose="020B0604020202020204" pitchFamily="34" charset="0"/>
              </a:rPr>
              <a:t>Instead of blaming them</a:t>
            </a:r>
            <a:r>
              <a:rPr lang="en-GB" sz="2000" dirty="0">
                <a:latin typeface="Arial" panose="020B0604020202020204" pitchFamily="34" charset="0"/>
                <a:cs typeface="Arial" panose="020B0604020202020204" pitchFamily="34" charset="0"/>
              </a:rPr>
              <a:t>, you apologise and explain your feelings. This helps resolve the issue.</a:t>
            </a:r>
          </a:p>
        </p:txBody>
      </p:sp>
      <p:sp>
        <p:nvSpPr>
          <p:cNvPr id="20" name="TextBox 19">
            <a:extLst>
              <a:ext uri="{FF2B5EF4-FFF2-40B4-BE49-F238E27FC236}">
                <a16:creationId xmlns:a16="http://schemas.microsoft.com/office/drawing/2014/main" id="{B85755E3-5226-F59C-0693-DB6CBD4213D5}"/>
              </a:ext>
            </a:extLst>
          </p:cNvPr>
          <p:cNvSpPr txBox="1"/>
          <p:nvPr/>
        </p:nvSpPr>
        <p:spPr>
          <a:xfrm>
            <a:off x="8341516" y="3712861"/>
            <a:ext cx="2945522" cy="2246769"/>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latin typeface="Arial" panose="020B0604020202020204" pitchFamily="34" charset="0"/>
                <a:cs typeface="Arial" panose="020B0604020202020204" pitchFamily="34" charset="0"/>
              </a:rPr>
              <a:t>Your teammate seems upset. You ask how they are feeling and listen. This helps you understand them better and work together more smoothly.</a:t>
            </a:r>
          </a:p>
        </p:txBody>
      </p:sp>
      <p:pic>
        <p:nvPicPr>
          <p:cNvPr id="27" name="Picture 26">
            <a:extLst>
              <a:ext uri="{FF2B5EF4-FFF2-40B4-BE49-F238E27FC236}">
                <a16:creationId xmlns:a16="http://schemas.microsoft.com/office/drawing/2014/main" id="{5AFA5C2E-8C53-CE59-7ECA-B49CD61896B5}"/>
              </a:ext>
            </a:extLst>
          </p:cNvPr>
          <p:cNvPicPr>
            <a:picLocks noChangeAspect="1"/>
          </p:cNvPicPr>
          <p:nvPr/>
        </p:nvPicPr>
        <p:blipFill>
          <a:blip r:embed="rId3"/>
          <a:stretch>
            <a:fillRect/>
          </a:stretch>
        </p:blipFill>
        <p:spPr>
          <a:xfrm>
            <a:off x="7693572" y="-47455"/>
            <a:ext cx="4486604" cy="990898"/>
          </a:xfrm>
          <a:prstGeom prst="rect">
            <a:avLst/>
          </a:prstGeom>
        </p:spPr>
      </p:pic>
      <p:sp>
        <p:nvSpPr>
          <p:cNvPr id="3" name="Title 1">
            <a:extLst>
              <a:ext uri="{FF2B5EF4-FFF2-40B4-BE49-F238E27FC236}">
                <a16:creationId xmlns:a16="http://schemas.microsoft.com/office/drawing/2014/main" id="{DFE4E8B0-1902-42BB-68BF-161950479490}"/>
              </a:ext>
            </a:extLst>
          </p:cNvPr>
          <p:cNvSpPr txBox="1">
            <a:spLocks/>
          </p:cNvSpPr>
          <p:nvPr/>
        </p:nvSpPr>
        <p:spPr>
          <a:xfrm>
            <a:off x="-950608" y="675246"/>
            <a:ext cx="10515600" cy="315912"/>
          </a:xfrm>
          <a:prstGeom prst="rect">
            <a:avLst/>
          </a:prstGeom>
        </p:spPr>
        <p:txBody>
          <a:bodyPr vert="horz" lIns="91440" tIns="45720" rIns="91440" bIns="45720" rtlCol="0" anchor="ctr">
            <a:normAutofit fontScale="4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sz="2000" dirty="0">
                <a:latin typeface="Amasis MT Pro Black" panose="020F0502020204030204" pitchFamily="18" charset="0"/>
                <a:cs typeface="Arial" panose="020B0604020202020204" pitchFamily="34" charset="0"/>
              </a:rPr>
            </a:br>
            <a:endParaRPr lang="en-GB" sz="2000" dirty="0">
              <a:latin typeface="Amasis MT Pro Black" panose="020F0502020204030204" pitchFamily="18" charset="0"/>
              <a:cs typeface="Arial" panose="020B0604020202020204" pitchFamily="34" charset="0"/>
            </a:endParaRPr>
          </a:p>
        </p:txBody>
      </p:sp>
      <p:sp>
        <p:nvSpPr>
          <p:cNvPr id="5" name="TextBox 4">
            <a:extLst>
              <a:ext uri="{FF2B5EF4-FFF2-40B4-BE49-F238E27FC236}">
                <a16:creationId xmlns:a16="http://schemas.microsoft.com/office/drawing/2014/main" id="{AEC596FB-3323-D9D8-2D81-4CEBFC58E75F}"/>
              </a:ext>
            </a:extLst>
          </p:cNvPr>
          <p:cNvSpPr txBox="1"/>
          <p:nvPr/>
        </p:nvSpPr>
        <p:spPr>
          <a:xfrm>
            <a:off x="156989" y="734747"/>
            <a:ext cx="6168396" cy="369332"/>
          </a:xfrm>
          <a:prstGeom prst="rect">
            <a:avLst/>
          </a:prstGeom>
          <a:noFill/>
        </p:spPr>
        <p:txBody>
          <a:bodyPr wrap="square" rtlCol="0">
            <a:spAutoFit/>
          </a:bodyPr>
          <a:lstStyle/>
          <a:p>
            <a:r>
              <a:rPr lang="en-GB" dirty="0"/>
              <a:t>Emotional intelligence includes skills that can be developed.</a:t>
            </a:r>
          </a:p>
        </p:txBody>
      </p:sp>
      <p:sp>
        <p:nvSpPr>
          <p:cNvPr id="8" name="TextBox 7">
            <a:extLst>
              <a:ext uri="{FF2B5EF4-FFF2-40B4-BE49-F238E27FC236}">
                <a16:creationId xmlns:a16="http://schemas.microsoft.com/office/drawing/2014/main" id="{478737EE-3B4D-8892-5F5E-5153CEDB472A}"/>
              </a:ext>
            </a:extLst>
          </p:cNvPr>
          <p:cNvSpPr txBox="1"/>
          <p:nvPr/>
        </p:nvSpPr>
        <p:spPr>
          <a:xfrm>
            <a:off x="996316" y="6007771"/>
            <a:ext cx="2120956" cy="784830"/>
          </a:xfrm>
          <a:prstGeom prst="rect">
            <a:avLst/>
          </a:prstGeom>
          <a:noFill/>
        </p:spPr>
        <p:txBody>
          <a:bodyPr wrap="square">
            <a:spAutoFit/>
          </a:bodyPr>
          <a:lstStyle/>
          <a:p>
            <a:r>
              <a:rPr lang="en-GB" sz="900" dirty="0">
                <a:latin typeface="Arial" panose="020B0604020202020204" pitchFamily="34" charset="0"/>
                <a:cs typeface="Arial" panose="020B0604020202020204" pitchFamily="34" charset="0"/>
              </a:rPr>
              <a:t>Emotional self-awareness</a:t>
            </a:r>
          </a:p>
          <a:p>
            <a:r>
              <a:rPr lang="en-GB" sz="900" dirty="0">
                <a:latin typeface="Arial" panose="020B0604020202020204" pitchFamily="34" charset="0"/>
                <a:cs typeface="Arial" panose="020B0604020202020204" pitchFamily="34" charset="0"/>
              </a:rPr>
              <a:t>Impulse control</a:t>
            </a:r>
          </a:p>
          <a:p>
            <a:r>
              <a:rPr lang="en-GB" sz="900" dirty="0">
                <a:latin typeface="Arial" panose="020B0604020202020204" pitchFamily="34" charset="0"/>
                <a:cs typeface="Arial" panose="020B0604020202020204" pitchFamily="34" charset="0"/>
              </a:rPr>
              <a:t>Social responsibility</a:t>
            </a:r>
          </a:p>
          <a:p>
            <a:r>
              <a:rPr lang="en-GB" sz="900" dirty="0">
                <a:latin typeface="Arial" panose="020B0604020202020204" pitchFamily="34" charset="0"/>
                <a:cs typeface="Arial" panose="020B0604020202020204" pitchFamily="34" charset="0"/>
              </a:rPr>
              <a:t>Stress tolerance</a:t>
            </a:r>
          </a:p>
          <a:p>
            <a:r>
              <a:rPr lang="en-GB" sz="900" dirty="0">
                <a:latin typeface="Arial" panose="020B0604020202020204" pitchFamily="34" charset="0"/>
                <a:cs typeface="Arial" panose="020B0604020202020204" pitchFamily="34" charset="0"/>
              </a:rPr>
              <a:t>interpersonal relationship</a:t>
            </a:r>
          </a:p>
        </p:txBody>
      </p:sp>
      <p:sp>
        <p:nvSpPr>
          <p:cNvPr id="15" name="TextBox 14">
            <a:extLst>
              <a:ext uri="{FF2B5EF4-FFF2-40B4-BE49-F238E27FC236}">
                <a16:creationId xmlns:a16="http://schemas.microsoft.com/office/drawing/2014/main" id="{D5C851F3-2672-6B4F-3F1D-DEAF2BC4941B}"/>
              </a:ext>
            </a:extLst>
          </p:cNvPr>
          <p:cNvSpPr txBox="1"/>
          <p:nvPr/>
        </p:nvSpPr>
        <p:spPr>
          <a:xfrm>
            <a:off x="5337433" y="6007771"/>
            <a:ext cx="1832293" cy="1107996"/>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Emotional self-awareness</a:t>
            </a:r>
          </a:p>
          <a:p>
            <a:r>
              <a:rPr lang="en-GB" sz="1000" dirty="0">
                <a:latin typeface="Arial" panose="020B0604020202020204" pitchFamily="34" charset="0"/>
                <a:cs typeface="Arial" panose="020B0604020202020204" pitchFamily="34" charset="0"/>
              </a:rPr>
              <a:t>Impulse control</a:t>
            </a:r>
          </a:p>
          <a:p>
            <a:r>
              <a:rPr lang="en-GB" sz="1000" dirty="0">
                <a:latin typeface="Arial" panose="020B0604020202020204" pitchFamily="34" charset="0"/>
                <a:cs typeface="Arial" panose="020B0604020202020204" pitchFamily="34" charset="0"/>
              </a:rPr>
              <a:t>Stress tolerance</a:t>
            </a:r>
          </a:p>
          <a:p>
            <a:endParaRPr lang="en-GB" sz="1800" dirty="0">
              <a:latin typeface="Arial" panose="020B0604020202020204" pitchFamily="34" charset="0"/>
              <a:cs typeface="Arial" panose="020B0604020202020204" pitchFamily="34" charset="0"/>
            </a:endParaRPr>
          </a:p>
          <a:p>
            <a:endParaRPr lang="en-GB" dirty="0"/>
          </a:p>
        </p:txBody>
      </p:sp>
      <p:sp>
        <p:nvSpPr>
          <p:cNvPr id="16" name="TextBox 15">
            <a:extLst>
              <a:ext uri="{FF2B5EF4-FFF2-40B4-BE49-F238E27FC236}">
                <a16:creationId xmlns:a16="http://schemas.microsoft.com/office/drawing/2014/main" id="{0BF0388F-042F-B62D-83C5-2B2EFCDFCAA7}"/>
              </a:ext>
            </a:extLst>
          </p:cNvPr>
          <p:cNvSpPr txBox="1"/>
          <p:nvPr/>
        </p:nvSpPr>
        <p:spPr>
          <a:xfrm>
            <a:off x="9020727" y="6097825"/>
            <a:ext cx="1832293" cy="677108"/>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Empathy</a:t>
            </a:r>
          </a:p>
          <a:p>
            <a:r>
              <a:rPr lang="en-GB" sz="1000" dirty="0">
                <a:latin typeface="Arial" panose="020B0604020202020204" pitchFamily="34" charset="0"/>
                <a:cs typeface="Arial" panose="020B0604020202020204" pitchFamily="34" charset="0"/>
              </a:rPr>
              <a:t>Interpersonal Relationship</a:t>
            </a:r>
          </a:p>
          <a:p>
            <a:endParaRPr lang="en-GB" dirty="0"/>
          </a:p>
        </p:txBody>
      </p:sp>
    </p:spTree>
    <p:extLst>
      <p:ext uri="{BB962C8B-B14F-4D97-AF65-F5344CB8AC3E}">
        <p14:creationId xmlns:p14="http://schemas.microsoft.com/office/powerpoint/2010/main" val="1194772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AAE45-9EFC-FEDA-4E01-A27101AD3DB6}"/>
              </a:ext>
            </a:extLst>
          </p:cNvPr>
          <p:cNvSpPr>
            <a:spLocks noGrp="1"/>
          </p:cNvSpPr>
          <p:nvPr>
            <p:ph type="title"/>
          </p:nvPr>
        </p:nvSpPr>
        <p:spPr>
          <a:xfrm>
            <a:off x="686834" y="591344"/>
            <a:ext cx="3200400" cy="5585619"/>
          </a:xfrm>
        </p:spPr>
        <p:txBody>
          <a:bodyPr vert="horz" lIns="91440" tIns="45720" rIns="91440" bIns="45720" rtlCol="0" anchor="ctr">
            <a:normAutofit/>
          </a:bodyPr>
          <a:lstStyle/>
          <a:p>
            <a:r>
              <a:rPr lang="en-US" kern="1200">
                <a:solidFill>
                  <a:srgbClr val="FFFFFF"/>
                </a:solidFill>
                <a:latin typeface="+mj-lt"/>
                <a:ea typeface="+mj-ea"/>
                <a:cs typeface="+mj-cs"/>
              </a:rPr>
              <a:t>Conclusion</a:t>
            </a:r>
          </a:p>
        </p:txBody>
      </p:sp>
      <p:sp>
        <p:nvSpPr>
          <p:cNvPr id="104" name="Arc 10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C72F4139-A589-1C79-3AEE-FCAFC64AC463}"/>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nSpc>
                <a:spcPct val="90000"/>
              </a:lnSpc>
              <a:spcAft>
                <a:spcPts val="600"/>
              </a:spcAft>
            </a:pPr>
            <a:r>
              <a:rPr lang="en-US" dirty="0"/>
              <a:t>Emotional Intelligence (EI) is important for success at work and in life. By building skills like self-awareness, empathy, managing stress, and being flexible, we can make better decisions, work well with others, and create a positive workplace. Practicing EI every day helps us handle challenges better and improve our relationships.</a:t>
            </a:r>
          </a:p>
        </p:txBody>
      </p:sp>
    </p:spTree>
    <p:extLst>
      <p:ext uri="{BB962C8B-B14F-4D97-AF65-F5344CB8AC3E}">
        <p14:creationId xmlns:p14="http://schemas.microsoft.com/office/powerpoint/2010/main" val="1641874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71B1-F832-889E-BECB-F3CD4CB9C03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4066B0B-400F-36B0-95E3-5281449447CD}"/>
              </a:ext>
            </a:extLst>
          </p:cNvPr>
          <p:cNvSpPr>
            <a:spLocks noGrp="1"/>
          </p:cNvSpPr>
          <p:nvPr>
            <p:ph idx="1"/>
          </p:nvPr>
        </p:nvSpPr>
        <p:spPr>
          <a:xfrm>
            <a:off x="782782" y="1438390"/>
            <a:ext cx="10366664" cy="4351338"/>
          </a:xfrm>
        </p:spPr>
        <p:txBody>
          <a:bodyPr>
            <a:normAutofit fontScale="85000" lnSpcReduction="20000"/>
          </a:bodyPr>
          <a:lstStyle/>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Ackerman, C. E. MA. (2019) </a:t>
            </a:r>
            <a:r>
              <a:rPr lang="fr-FR" sz="1400" i="1" kern="100" dirty="0">
                <a:effectLst/>
                <a:latin typeface="Aptos" panose="020B0004020202020204" pitchFamily="34" charset="0"/>
                <a:ea typeface="Aptos" panose="020B0004020202020204" pitchFamily="34" charset="0"/>
                <a:cs typeface="Times New Roman" panose="02020603050405020304" pitchFamily="18" charset="0"/>
              </a:rPr>
              <a:t>13 </a:t>
            </a:r>
            <a:r>
              <a:rPr lang="fr-FR" sz="1400" i="1" kern="100" dirty="0" err="1">
                <a:effectLst/>
                <a:latin typeface="Aptos" panose="020B0004020202020204" pitchFamily="34" charset="0"/>
                <a:ea typeface="Aptos" panose="020B0004020202020204" pitchFamily="34" charset="0"/>
                <a:cs typeface="Times New Roman" panose="02020603050405020304" pitchFamily="18" charset="0"/>
              </a:rPr>
              <a:t>Emotional</a:t>
            </a:r>
            <a:r>
              <a:rPr lang="fr-FR" sz="1400" i="1" kern="100" dirty="0">
                <a:effectLst/>
                <a:latin typeface="Aptos" panose="020B0004020202020204" pitchFamily="34" charset="0"/>
                <a:ea typeface="Aptos" panose="020B0004020202020204" pitchFamily="34" charset="0"/>
                <a:cs typeface="Times New Roman" panose="02020603050405020304" pitchFamily="18" charset="0"/>
              </a:rPr>
              <a:t> Intelligence </a:t>
            </a:r>
            <a:r>
              <a:rPr lang="fr-FR" sz="1400" i="1" kern="100" dirty="0" err="1">
                <a:effectLst/>
                <a:latin typeface="Aptos" panose="020B0004020202020204" pitchFamily="34" charset="0"/>
                <a:ea typeface="Aptos" panose="020B0004020202020204" pitchFamily="34" charset="0"/>
                <a:cs typeface="Times New Roman" panose="02020603050405020304" pitchFamily="18" charset="0"/>
              </a:rPr>
              <a:t>Activities</a:t>
            </a:r>
            <a:r>
              <a:rPr lang="fr-FR" sz="1400" i="1" kern="100" dirty="0">
                <a:effectLst/>
                <a:latin typeface="Aptos" panose="020B0004020202020204" pitchFamily="34" charset="0"/>
                <a:ea typeface="Aptos" panose="020B0004020202020204" pitchFamily="34" charset="0"/>
                <a:cs typeface="Times New Roman" panose="02020603050405020304" pitchFamily="18" charset="0"/>
              </a:rPr>
              <a:t>, </a:t>
            </a:r>
            <a:r>
              <a:rPr lang="fr-FR" sz="1400" i="1" kern="100" dirty="0" err="1">
                <a:effectLst/>
                <a:latin typeface="Aptos" panose="020B0004020202020204" pitchFamily="34" charset="0"/>
                <a:ea typeface="Aptos" panose="020B0004020202020204" pitchFamily="34" charset="0"/>
                <a:cs typeface="Times New Roman" panose="02020603050405020304" pitchFamily="18" charset="0"/>
              </a:rPr>
              <a:t>Exercises</a:t>
            </a:r>
            <a:r>
              <a:rPr lang="fr-FR" sz="1400" i="1" kern="100" dirty="0">
                <a:effectLst/>
                <a:latin typeface="Aptos" panose="020B0004020202020204" pitchFamily="34" charset="0"/>
                <a:ea typeface="Aptos" panose="020B0004020202020204" pitchFamily="34" charset="0"/>
                <a:cs typeface="Times New Roman" panose="02020603050405020304" pitchFamily="18" charset="0"/>
              </a:rPr>
              <a:t> &amp; </a:t>
            </a:r>
            <a:r>
              <a:rPr lang="fr-FR" sz="1400" i="1" kern="100" dirty="0" err="1">
                <a:effectLst/>
                <a:latin typeface="Aptos" panose="020B0004020202020204" pitchFamily="34" charset="0"/>
                <a:ea typeface="Aptos" panose="020B0004020202020204" pitchFamily="34" charset="0"/>
                <a:cs typeface="Times New Roman" panose="02020603050405020304" pitchFamily="18" charset="0"/>
              </a:rPr>
              <a:t>PDFs</a:t>
            </a:r>
            <a:r>
              <a:rPr lang="fr-FR" sz="1400" kern="100" dirty="0">
                <a:effectLst/>
                <a:latin typeface="Aptos" panose="020B0004020202020204" pitchFamily="34" charset="0"/>
                <a:ea typeface="Aptos" panose="020B0004020202020204" pitchFamily="34" charset="0"/>
                <a:cs typeface="Times New Roman" panose="02020603050405020304" pitchFamily="18" charset="0"/>
              </a:rPr>
              <a:t>, Positive Psychology, </a:t>
            </a:r>
            <a:r>
              <a:rPr lang="fr-FR" sz="1400" kern="100" dirty="0" err="1">
                <a:effectLst/>
                <a:latin typeface="Aptos" panose="020B0004020202020204" pitchFamily="34" charset="0"/>
                <a:ea typeface="Aptos" panose="020B0004020202020204" pitchFamily="34" charset="0"/>
                <a:cs typeface="Times New Roman" panose="02020603050405020304" pitchFamily="18" charset="0"/>
              </a:rPr>
              <a:t>available</a:t>
            </a:r>
            <a:r>
              <a:rPr lang="fr-FR" sz="1400" kern="100" dirty="0">
                <a:effectLst/>
                <a:latin typeface="Aptos" panose="020B0004020202020204" pitchFamily="34" charset="0"/>
                <a:ea typeface="Aptos" panose="020B0004020202020204" pitchFamily="34" charset="0"/>
                <a:cs typeface="Times New Roman" panose="02020603050405020304" pitchFamily="18" charset="0"/>
              </a:rPr>
              <a:t> at: </a:t>
            </a:r>
            <a:r>
              <a:rPr lang="fr-FR"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https://positivepsychology.com/emotional-intelligence-exercises/#7-emotional-intelligence-activities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Akindele, F., Akindele, A., Lawal-</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Solarin</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E.,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Opeola</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(2021)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Constructive Feedback: A Rare Art of Managers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4., pp. 1-14,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https://www.researchgate.net/publication/362477686_Constructive_Feedback_A_Rare_Art_of_Managers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Anonymous (2019)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How to Improve Your Emotional Intelligence</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Harvard DCE Professional &amp; Executive Development, Harvard,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https://professional.dce.harvard.edu/blog/how-to-improve-your-emotional-intelligence/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Anonymous (2024)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Improving Emotional Intelligence (EI)</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Mind Help,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https://mind.help/topic/emotional-intelligence/improving-ei/</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Ateel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S. A. n.d.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Emotional Intelligence Definition Took Decades to be Formalized to Grasp Various Concepts, Still Some Spaces Left for More Studies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Personality and Aptitude Career Tests,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https://www.personality-and-aptitude-career-tests.com/emotional-intelligence-definition.html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Bar-On, R. (2006)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The Bar-On model of emotional-social intelligence (ESI)</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Psicothema</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18 ,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supl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13-25,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https://www.eiconsortium.org/reprints/bar-on_model_of_emotional-social_intelligence.htm</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Bastian, V., Burns, N., Nettelbeck, T. (2005)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Emotional intelligence predicts life skills, but not as well as personality and cognitive abilities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Personality and Individual Differences, 39, 1135-1145., pp. 39,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https://www.semanticscholar.org/paper/Emotional-intelligence-predicts-life-skills%2C-but-as-Bastian-Burns/210fd670b05ceaf76ee3d410824e31a4afa52d98</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Gomez-Leal, R., Costa, A.,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Megias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-Robles, A., Fernandez-</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Berrocal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P., Faria, L. (2021)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Relationship between emotional intelligence and empathy towards humans and animals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PeerJ</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https://pmc.ncbi.nlm.nih.gov/articles/PMC8054732/</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Hess, J. D., </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Bacigalupo</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 C. (2011)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Enhancing decisions and decision-making processes through the application of emotional intelligence skills</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Management Decision, 49(5), pp. 710-721, available at: </a:t>
            </a:r>
            <a:r>
              <a:rPr lang="en-GB" sz="14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https://www.researchgate.net/publication/235314547_Enhancing_decisions_and_decision-making_processes_through_the_application_of_emotional_intelligence_skills</a:t>
            </a:r>
            <a:endParaRPr lang="en-GB" sz="1400" dirty="0"/>
          </a:p>
          <a:p>
            <a:pPr marL="0" indent="0">
              <a:spcBef>
                <a:spcPts val="0"/>
              </a:spcBef>
              <a:spcAft>
                <a:spcPts val="600"/>
              </a:spcAft>
              <a:buNone/>
            </a:pPr>
            <a:endParaRPr lang="en-GB" sz="1050" dirty="0"/>
          </a:p>
          <a:p>
            <a:pPr marL="0" indent="0">
              <a:spcBef>
                <a:spcPts val="0"/>
              </a:spcBef>
              <a:spcAft>
                <a:spcPts val="600"/>
              </a:spcAft>
              <a:buNone/>
            </a:pPr>
            <a:endParaRPr lang="en-GB" sz="1050" dirty="0"/>
          </a:p>
          <a:p>
            <a:pPr marL="0" indent="0">
              <a:spcBef>
                <a:spcPts val="0"/>
              </a:spcBef>
              <a:spcAft>
                <a:spcPts val="600"/>
              </a:spcAft>
              <a:buNone/>
            </a:pPr>
            <a:endParaRPr lang="en-GB" sz="1050" dirty="0"/>
          </a:p>
        </p:txBody>
      </p:sp>
    </p:spTree>
    <p:extLst>
      <p:ext uri="{BB962C8B-B14F-4D97-AF65-F5344CB8AC3E}">
        <p14:creationId xmlns:p14="http://schemas.microsoft.com/office/powerpoint/2010/main" val="2360096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171B1-F832-889E-BECB-F3CD4CB9C03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4066B0B-400F-36B0-95E3-5281449447CD}"/>
              </a:ext>
            </a:extLst>
          </p:cNvPr>
          <p:cNvSpPr>
            <a:spLocks noGrp="1"/>
          </p:cNvSpPr>
          <p:nvPr>
            <p:ph idx="1"/>
          </p:nvPr>
        </p:nvSpPr>
        <p:spPr>
          <a:xfrm>
            <a:off x="766155" y="1391285"/>
            <a:ext cx="11089871" cy="5101590"/>
          </a:xfrm>
        </p:spPr>
        <p:txBody>
          <a:bodyPr>
            <a:noAutofit/>
          </a:bodyPr>
          <a:lstStyle/>
          <a:p>
            <a:pPr marL="0" indent="0">
              <a:lnSpc>
                <a:spcPct val="115000"/>
              </a:lnSpc>
              <a:spcBef>
                <a:spcPts val="0"/>
              </a:spcBef>
              <a:spcAft>
                <a:spcPts val="6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Housman, D. K. (2017)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importance of emotional competence and self-regulation from birth: a case for the evidence-based emotional cognitive social early learning approach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International Journal of Child Care and Education Policy, 13,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https://ijccep.springeropen.com/articles/10.1186/s40723-017-0038-6</a:t>
            </a:r>
            <a:endPar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Koch, I. M.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Power Of Empathy For Business Growth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Forbes Business Council, Forbes,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https://www.forbes.com/councils/forbesbusinesscouncil/2022/03/22/the-power-of-empathy-for-business-growth/</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Kotsou</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I.,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Mikolajczak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Heeren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Gregorie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J. (2019)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Improving Emotional Intelligence: A Systematic Review of Existing Work and Future Challenges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Emotion Review,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https://www.researchgate.net/publication/329219393_Improving_Emotional_Intelligence_A_Systematic_Review_of_Existing_Work_and_Future_Challenges</a:t>
            </a:r>
            <a:endPar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Lo Iacono, V. (2024) '6 Strategies to Apply Bar-On’s EI Model in the Workplace for Success', Symonds Research Training Materials, 1 October. Available at: </a:t>
            </a:r>
            <a:r>
              <a:rPr lang="en-GB" sz="1200" kern="100" dirty="0">
                <a:effectLst/>
                <a:latin typeface="Aptos" panose="020B0004020202020204" pitchFamily="34" charset="0"/>
                <a:ea typeface="Aptos" panose="020B0004020202020204" pitchFamily="34" charset="0"/>
                <a:cs typeface="Times New Roman" panose="02020603050405020304" pitchFamily="18" charset="0"/>
                <a:hlinkClick r:id="rId6"/>
              </a:rPr>
              <a:t>https://symondsresearch.com/bar-ons-ei-model-in-the-workplace/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Okoronkwo</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V.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25+ Most Interesting Emotional Intelligence Statistics &amp; Fun Facts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Passive Secrets,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https://passivesecrets.com/emotional-intelligence-statistics/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Schuts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Nizielski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 (2012)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Emotional Intelligence as a Factor in Mental Health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Mental Notes, Spring 2012, pp. 23-25,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https://www.uni-bamberg.de/fileadmin/perspsych/pressearchiv/Emotional_Intelligence_as_a_Factor_in_Mental_Health.pdf</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Serrat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 (2009)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Understanding and Developing Emotional Intelligence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Knowledge Solutions, pp. 49-58,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https://www.adb.org/sites/default/files/publication/27645/understanding-developing-emotional-intelligence.pdf</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Serrat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 (2017)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Understanding and Developing Emotional Intelligence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Knowledge Solutions  pp. 329-339,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https://www.researchgate.net/publication/318018981_Understanding_and_Developing_Emotional_Intelligence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Sinha, S., Sinha, D. (2007)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Emotional Intelligence and Effective Communication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Management Communication: Trends &amp;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Strategies</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pp. 450-460, </a:t>
            </a:r>
            <a:r>
              <a:rPr lang="fr-FR" sz="1200" kern="100" dirty="0" err="1">
                <a:effectLst/>
                <a:latin typeface="Aptos" panose="020B0004020202020204" pitchFamily="34" charset="0"/>
                <a:ea typeface="Aptos" panose="020B0004020202020204" pitchFamily="34" charset="0"/>
                <a:cs typeface="Times New Roman" panose="02020603050405020304" pitchFamily="18" charset="0"/>
              </a:rPr>
              <a:t>available</a:t>
            </a:r>
            <a:r>
              <a:rPr lang="fr-FR" sz="1200" kern="100" dirty="0">
                <a:effectLst/>
                <a:latin typeface="Aptos" panose="020B0004020202020204" pitchFamily="34" charset="0"/>
                <a:ea typeface="Aptos" panose="020B0004020202020204" pitchFamily="34" charset="0"/>
                <a:cs typeface="Times New Roman" panose="02020603050405020304" pitchFamily="18" charset="0"/>
              </a:rPr>
              <a:t> at: </a:t>
            </a:r>
            <a:r>
              <a:rPr lang="fr-FR"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https://www.researchgate.net/publication/315836247_EMOTIONAL_INTELLIGENCE_AND_EFFECTIVE_COMMUNICATION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Tekleab</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G., Sims, H. P., Yun, S.,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Tesluk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 E., &amp; Cox, J. (2008)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Are We On the Same Page? Effects of Self-Awareness of Empowering and Transformational Leadership</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Journal of Leadership &amp; Organizational Studies, 14(3), pp. 185-201,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https://journals.sagepub.com/doi/10.1177/1071791907311069</a:t>
            </a:r>
            <a:endPar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Bef>
                <a:spcPts val="0"/>
              </a:spcBef>
              <a:spcAft>
                <a:spcPts val="600"/>
              </a:spcAft>
              <a:buNone/>
            </a:pPr>
            <a:r>
              <a:rPr lang="en-GB" sz="1200" dirty="0"/>
              <a:t>Images: </a:t>
            </a:r>
            <a:r>
              <a:rPr lang="en-GB" sz="1200" dirty="0" err="1"/>
              <a:t>Unsplash</a:t>
            </a:r>
            <a:r>
              <a:rPr lang="en-GB" sz="1200" dirty="0"/>
              <a:t>, available at: </a:t>
            </a:r>
            <a:r>
              <a:rPr lang="en-GB" sz="1200" dirty="0">
                <a:hlinkClick r:id="rId13"/>
              </a:rPr>
              <a:t>https://unsplash.com/</a:t>
            </a:r>
            <a:endParaRPr lang="en-GB" sz="1200" dirty="0"/>
          </a:p>
        </p:txBody>
      </p:sp>
    </p:spTree>
    <p:extLst>
      <p:ext uri="{BB962C8B-B14F-4D97-AF65-F5344CB8AC3E}">
        <p14:creationId xmlns:p14="http://schemas.microsoft.com/office/powerpoint/2010/main" val="27772129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3000</TotalTime>
  <Words>2118</Words>
  <Application>Microsoft Office PowerPoint</Application>
  <PresentationFormat>Widescreen</PresentationFormat>
  <Paragraphs>112</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Amasis MT Pro Black</vt:lpstr>
      <vt:lpstr>Aptos</vt:lpstr>
      <vt:lpstr>Aptos Display</vt:lpstr>
      <vt:lpstr>Arial</vt:lpstr>
      <vt:lpstr>Calibri</vt:lpstr>
      <vt:lpstr>Office Theme</vt:lpstr>
      <vt:lpstr>Emotional intelligence</vt:lpstr>
      <vt:lpstr>Introduction </vt:lpstr>
      <vt:lpstr>“In a word Emotional Intelligence  describes ability, capacity, skill or self-perceived ability to identify ,assess, and manage the emotions of one’s self, of others, and of groups “</vt:lpstr>
      <vt:lpstr>Characteristics of Low and High Emotional Intelligence</vt:lpstr>
      <vt:lpstr> Potential Benefits of EI</vt:lpstr>
      <vt:lpstr>Key EI Skills &amp; Bar-On model</vt:lpstr>
      <vt:lpstr>PowerPoint Presentation</vt:lpstr>
      <vt:lpstr>EI in the Workplace example</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Kamil Lenczowski (2120445)</dc:creator>
  <cp:lastModifiedBy>Kamil Lenczowski (2120445)</cp:lastModifiedBy>
  <cp:revision>34</cp:revision>
  <dcterms:created xsi:type="dcterms:W3CDTF">2024-10-16T15:53:55Z</dcterms:created>
  <dcterms:modified xsi:type="dcterms:W3CDTF">2024-10-21T07:23:56Z</dcterms:modified>
</cp:coreProperties>
</file>