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484" r:id="rId2"/>
    <p:sldId id="483" r:id="rId3"/>
    <p:sldId id="462" r:id="rId4"/>
    <p:sldId id="463" r:id="rId5"/>
    <p:sldId id="340" r:id="rId6"/>
    <p:sldId id="415" r:id="rId7"/>
    <p:sldId id="465" r:id="rId8"/>
    <p:sldId id="466" r:id="rId9"/>
    <p:sldId id="467" r:id="rId10"/>
    <p:sldId id="448" r:id="rId11"/>
    <p:sldId id="477" r:id="rId12"/>
    <p:sldId id="478" r:id="rId13"/>
    <p:sldId id="488" r:id="rId14"/>
    <p:sldId id="487" r:id="rId15"/>
    <p:sldId id="485" r:id="rId16"/>
    <p:sldId id="486" r:id="rId17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100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23933"/>
    <a:srgbClr val="DCE4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6" autoAdjust="0"/>
    <p:restoredTop sz="92422" autoAdjust="0"/>
  </p:normalViewPr>
  <p:slideViewPr>
    <p:cSldViewPr>
      <p:cViewPr varScale="1">
        <p:scale>
          <a:sx n="55" d="100"/>
          <a:sy n="55" d="100"/>
        </p:scale>
        <p:origin x="1110" y="78"/>
      </p:cViewPr>
      <p:guideLst>
        <p:guide orient="horz" pos="2160"/>
        <p:guide pos="1008"/>
      </p:guideLst>
    </p:cSldViewPr>
  </p:slideViewPr>
  <p:outlineViewPr>
    <p:cViewPr>
      <p:scale>
        <a:sx n="33" d="100"/>
        <a:sy n="33" d="100"/>
      </p:scale>
      <p:origin x="33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15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15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fld id="{291BECD6-D27F-8D4D-BEBD-ED8CA0DD27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8897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15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212" y="4632960"/>
            <a:ext cx="4890665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15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fld id="{74320227-A3F4-C944-B603-13B190343B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7033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ＭＳ Ｐゴシック" pitchFamily="2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90CBB9-956F-0C48-AB7F-1BB3C92BE9B0}" type="slidenum">
              <a:rPr lang="en-GB">
                <a:latin typeface="Times" pitchFamily="-112" charset="0"/>
              </a:rPr>
              <a:pPr/>
              <a:t>1</a:t>
            </a:fld>
            <a:endParaRPr lang="en-GB">
              <a:latin typeface="Times" pitchFamily="-112" charset="0"/>
            </a:endParaRPr>
          </a:p>
        </p:txBody>
      </p:sp>
      <p:sp>
        <p:nvSpPr>
          <p:cNvPr id="1638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43771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33BCB55-C0F7-CA4F-A1F3-252FCA00F4A6}" type="slidenum">
              <a:rPr lang="en-GB"/>
              <a:pPr/>
              <a:t>3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222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1001476-A9C8-9C4B-85C6-777B22658EA2}" type="slidenum">
              <a:rPr lang="en-GB"/>
              <a:pPr/>
              <a:t>4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222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5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414340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EA1D9BD-1F9A-7E49-8885-0152B37EE03B}" type="slidenum">
              <a:rPr lang="en-GB">
                <a:latin typeface="Times" pitchFamily="-112" charset="0"/>
              </a:rPr>
              <a:pPr/>
              <a:t>6</a:t>
            </a:fld>
            <a:endParaRPr lang="en-GB">
              <a:latin typeface="Times" pitchFamily="-112" charset="0"/>
            </a:endParaRPr>
          </a:p>
        </p:txBody>
      </p:sp>
      <p:sp>
        <p:nvSpPr>
          <p:cNvPr id="8294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31741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7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747969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8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569765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9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91882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2FAAE8-66E1-CA4A-A27A-D3E4B0F6115A}" type="slidenum">
              <a:rPr lang="en-GB"/>
              <a:pPr/>
              <a:t>10</a:t>
            </a:fld>
            <a:endParaRPr lang="en-GB"/>
          </a:p>
        </p:txBody>
      </p:sp>
      <p:sp>
        <p:nvSpPr>
          <p:cNvPr id="11878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9019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ECF2CE-EF00-0C4A-AFCE-8CA73563939A}" type="slidenum">
              <a:rPr lang="en-GB">
                <a:latin typeface="Times" pitchFamily="-112" charset="0"/>
              </a:rPr>
              <a:pPr/>
              <a:t>13</a:t>
            </a:fld>
            <a:endParaRPr lang="en-GB">
              <a:latin typeface="Times" pitchFamily="-112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47857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ECF2CE-EF00-0C4A-AFCE-8CA73563939A}" type="slidenum">
              <a:rPr lang="en-GB">
                <a:latin typeface="Times" pitchFamily="-112" charset="0"/>
              </a:rPr>
              <a:pPr/>
              <a:t>14</a:t>
            </a:fld>
            <a:endParaRPr lang="en-GB">
              <a:latin typeface="Times" pitchFamily="-112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47857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5D8F09-0747-AE45-A93B-E66E66DA4F66}" type="slidenum">
              <a:rPr lang="en-GB">
                <a:latin typeface="Times" pitchFamily="-112" charset="0"/>
              </a:rPr>
              <a:pPr/>
              <a:t>15</a:t>
            </a:fld>
            <a:endParaRPr lang="en-GB">
              <a:latin typeface="Times" pitchFamily="-112" charset="0"/>
            </a:endParaRPr>
          </a:p>
        </p:txBody>
      </p:sp>
      <p:sp>
        <p:nvSpPr>
          <p:cNvPr id="9011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605147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5D8F09-0747-AE45-A93B-E66E66DA4F66}" type="slidenum">
              <a:rPr lang="en-GB">
                <a:latin typeface="Times" pitchFamily="-112" charset="0"/>
              </a:rPr>
              <a:pPr/>
              <a:t>16</a:t>
            </a:fld>
            <a:endParaRPr lang="en-GB">
              <a:latin typeface="Times" pitchFamily="-112" charset="0"/>
            </a:endParaRPr>
          </a:p>
        </p:txBody>
      </p:sp>
      <p:sp>
        <p:nvSpPr>
          <p:cNvPr id="9011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39609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ext Box 7"/>
          <p:cNvSpPr txBox="1">
            <a:spLocks noChangeArrowheads="1"/>
          </p:cNvSpPr>
          <p:nvPr userDrawn="1"/>
        </p:nvSpPr>
        <p:spPr bwMode="auto">
          <a:xfrm>
            <a:off x="990600" y="457200"/>
            <a:ext cx="8153400" cy="338138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en-GB" sz="1600" dirty="0">
              <a:latin typeface="Helvetica" pitchFamily="29" charset="0"/>
            </a:endParaRPr>
          </a:p>
        </p:txBody>
      </p:sp>
      <p:sp>
        <p:nvSpPr>
          <p:cNvPr id="5" name="TextBox 4"/>
          <p:cNvSpPr txBox="1"/>
          <p:nvPr userDrawn="1"/>
        </p:nvSpPr>
        <p:spPr>
          <a:xfrm>
            <a:off x="7086600" y="457200"/>
            <a:ext cx="1752600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en-US" sz="1200" i="1" dirty="0">
                <a:latin typeface="Arial" pitchFamily="29" charset="0"/>
              </a:rPr>
              <a:t>© A&amp;K Penaluna</a:t>
            </a:r>
          </a:p>
        </p:txBody>
      </p:sp>
      <p:sp>
        <p:nvSpPr>
          <p:cNvPr id="6" name="TextBox 5"/>
          <p:cNvSpPr txBox="1"/>
          <p:nvPr userDrawn="1"/>
        </p:nvSpPr>
        <p:spPr>
          <a:xfrm>
            <a:off x="1143000" y="45720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200" dirty="0" smtClean="0">
                <a:latin typeface="Arial" pitchFamily="29" charset="0"/>
              </a:rPr>
              <a:t>The Creativity and Business Intersection:</a:t>
            </a:r>
            <a:r>
              <a:rPr lang="en-US" sz="1200" baseline="0" dirty="0" smtClean="0">
                <a:latin typeface="Arial" pitchFamily="29" charset="0"/>
              </a:rPr>
              <a:t> </a:t>
            </a:r>
            <a:r>
              <a:rPr lang="en-US" sz="1200" dirty="0" smtClean="0">
                <a:latin typeface="Arial" pitchFamily="29" charset="0"/>
              </a:rPr>
              <a:t>Protecting your rights and avoid being sued</a:t>
            </a:r>
            <a:endParaRPr lang="en-US" sz="1200" dirty="0">
              <a:latin typeface="Arial" pitchFamily="29" charset="0"/>
            </a:endParaRPr>
          </a:p>
        </p:txBody>
      </p:sp>
      <p:pic>
        <p:nvPicPr>
          <p:cNvPr id="7" name="Picture 5" descr="Crossroads pole sm.jpg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11588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29" charset="-128"/>
          <a:cs typeface="ＭＳ Ｐゴシック" pitchFamily="29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29" charset="-128"/>
          <a:cs typeface="ＭＳ Ｐゴシック" pitchFamily="29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29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29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29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po.gov.uk/blogs/iptutor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.creativecommons.org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8"/>
          <p:cNvSpPr txBox="1">
            <a:spLocks noChangeArrowheads="1"/>
          </p:cNvSpPr>
          <p:nvPr/>
        </p:nvSpPr>
        <p:spPr bwMode="auto">
          <a:xfrm>
            <a:off x="1524000" y="1598612"/>
            <a:ext cx="69342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>
                <a:solidFill>
                  <a:srgbClr val="CC0000"/>
                </a:solidFill>
                <a:ea typeface="Arial" pitchFamily="-112" charset="0"/>
                <a:cs typeface="Arial" pitchFamily="-112" charset="0"/>
              </a:rPr>
              <a:t>Please be seated and make yourselves comfortable… our Jelly Babies will join you shortly.</a:t>
            </a:r>
            <a:endParaRPr lang="en-GB" sz="3600" dirty="0">
              <a:ea typeface="Arial" pitchFamily="-112" charset="0"/>
              <a:cs typeface="Arial" pitchFamily="-112" charset="0"/>
            </a:endParaRPr>
          </a:p>
        </p:txBody>
      </p:sp>
      <p:pic>
        <p:nvPicPr>
          <p:cNvPr id="15363" name="Picture 9" descr="jbabie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4600" y="3538538"/>
            <a:ext cx="6854825" cy="331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62960269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kath-hell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8495" y="0"/>
            <a:ext cx="8935505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33559" y="308216"/>
            <a:ext cx="37332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Kath </a:t>
            </a:r>
            <a:r>
              <a:rPr lang="en-US" sz="3200" b="1" dirty="0" err="1" smtClean="0"/>
              <a:t>Penaluna</a:t>
            </a:r>
            <a:endParaRPr lang="en-US" sz="3200" b="1" dirty="0"/>
          </a:p>
          <a:p>
            <a:pPr algn="ctr"/>
            <a:r>
              <a:rPr lang="en-US" sz="1600" dirty="0" smtClean="0"/>
              <a:t>  </a:t>
            </a:r>
          </a:p>
        </p:txBody>
      </p:sp>
      <p:pic>
        <p:nvPicPr>
          <p:cNvPr id="6" name="Picture 5" descr="TSD_corp_logo201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9093" y="4104515"/>
            <a:ext cx="1733719" cy="691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876256" y="4104515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© </a:t>
            </a:r>
            <a:r>
              <a:rPr lang="en-US" sz="1800" dirty="0" smtClean="0"/>
              <a:t>Karl Mountford 2010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5918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6" name="Text Box 6"/>
          <p:cNvSpPr txBox="1">
            <a:spLocks noChangeArrowheads="1"/>
          </p:cNvSpPr>
          <p:nvPr/>
        </p:nvSpPr>
        <p:spPr bwMode="auto">
          <a:xfrm>
            <a:off x="1295400" y="1752600"/>
            <a:ext cx="75438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Paper and pen is given to an artist...</a:t>
            </a:r>
          </a:p>
        </p:txBody>
      </p:sp>
      <p:sp>
        <p:nvSpPr>
          <p:cNvPr id="117767" name="Text Box 7"/>
          <p:cNvSpPr txBox="1">
            <a:spLocks noChangeArrowheads="1"/>
          </p:cNvSpPr>
          <p:nvPr/>
        </p:nvSpPr>
        <p:spPr bwMode="auto">
          <a:xfrm>
            <a:off x="1295400" y="29718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The friend discards the drawing (hates it)...</a:t>
            </a:r>
          </a:p>
        </p:txBody>
      </p:sp>
      <p:sp>
        <p:nvSpPr>
          <p:cNvPr id="117768" name="Text Box 8"/>
          <p:cNvSpPr txBox="1">
            <a:spLocks noChangeArrowheads="1"/>
          </p:cNvSpPr>
          <p:nvPr/>
        </p:nvSpPr>
        <p:spPr bwMode="auto">
          <a:xfrm>
            <a:off x="1295400" y="2362200"/>
            <a:ext cx="7391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Who does a drawing and gives it to a friend...</a:t>
            </a:r>
          </a:p>
        </p:txBody>
      </p:sp>
      <p:sp>
        <p:nvSpPr>
          <p:cNvPr id="117769" name="Text Box 9"/>
          <p:cNvSpPr txBox="1">
            <a:spLocks noChangeArrowheads="1"/>
          </p:cNvSpPr>
          <p:nvPr/>
        </p:nvSpPr>
        <p:spPr bwMode="auto">
          <a:xfrm>
            <a:off x="1295400" y="36576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Which is discovered by somebody who appreciates its value...</a:t>
            </a:r>
          </a:p>
        </p:txBody>
      </p:sp>
      <p:sp>
        <p:nvSpPr>
          <p:cNvPr id="117770" name="Text Box 10"/>
          <p:cNvSpPr txBox="1">
            <a:spLocks noChangeArrowheads="1"/>
          </p:cNvSpPr>
          <p:nvPr/>
        </p:nvSpPr>
        <p:spPr bwMode="auto">
          <a:xfrm>
            <a:off x="1295400" y="45720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An offer from a print company is accepted..</a:t>
            </a:r>
          </a:p>
        </p:txBody>
      </p:sp>
      <p:sp>
        <p:nvSpPr>
          <p:cNvPr id="117771" name="Text Box 11"/>
          <p:cNvSpPr txBox="1">
            <a:spLocks noChangeArrowheads="1"/>
          </p:cNvSpPr>
          <p:nvPr/>
        </p:nvSpPr>
        <p:spPr bwMode="auto">
          <a:xfrm>
            <a:off x="1295400" y="53340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>
                <a:solidFill>
                  <a:srgbClr val="CC0000"/>
                </a:solidFill>
              </a:rPr>
              <a:t>Are they legally entitled to print it?</a:t>
            </a:r>
            <a:endParaRPr lang="en-GB"/>
          </a:p>
        </p:txBody>
      </p:sp>
      <p:sp>
        <p:nvSpPr>
          <p:cNvPr id="23560" name="Text Box 12"/>
          <p:cNvSpPr txBox="1">
            <a:spLocks noChangeArrowheads="1"/>
          </p:cNvSpPr>
          <p:nvPr/>
        </p:nvSpPr>
        <p:spPr bwMode="auto">
          <a:xfrm>
            <a:off x="1295400" y="1143000"/>
            <a:ext cx="7391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  <a:latin typeface="Trebuchet MS" charset="0"/>
              </a:rPr>
              <a:t>Question 1</a:t>
            </a:r>
            <a:endParaRPr lang="en-GB">
              <a:latin typeface="Trebuchet MS" charset="0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7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7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6" grpId="0" autoUpdateAnimBg="0"/>
      <p:bldP spid="117767" grpId="0" autoUpdateAnimBg="0"/>
      <p:bldP spid="117768" grpId="0" autoUpdateAnimBg="0"/>
      <p:bldP spid="117769" grpId="0" autoUpdateAnimBg="0"/>
      <p:bldP spid="117770" grpId="0" autoUpdateAnimBg="0"/>
      <p:bldP spid="117771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8"/>
          <p:cNvSpPr txBox="1">
            <a:spLocks noChangeArrowheads="1"/>
          </p:cNvSpPr>
          <p:nvPr/>
        </p:nvSpPr>
        <p:spPr bwMode="auto">
          <a:xfrm>
            <a:off x="1600200" y="1143000"/>
            <a:ext cx="7086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Question 2</a:t>
            </a:r>
            <a:endParaRPr lang="en-GB" sz="2800"/>
          </a:p>
        </p:txBody>
      </p:sp>
      <p:sp>
        <p:nvSpPr>
          <p:cNvPr id="119817" name="Text Box 9"/>
          <p:cNvSpPr txBox="1">
            <a:spLocks noChangeArrowheads="1"/>
          </p:cNvSpPr>
          <p:nvPr/>
        </p:nvSpPr>
        <p:spPr bwMode="auto">
          <a:xfrm>
            <a:off x="1295400" y="1752600"/>
            <a:ext cx="75438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A local journalist discovers the story and takes a photo of the drawing with its owner...</a:t>
            </a:r>
          </a:p>
        </p:txBody>
      </p:sp>
      <p:sp>
        <p:nvSpPr>
          <p:cNvPr id="119818" name="Text Box 10"/>
          <p:cNvSpPr txBox="1">
            <a:spLocks noChangeArrowheads="1"/>
          </p:cNvSpPr>
          <p:nvPr/>
        </p:nvSpPr>
        <p:spPr bwMode="auto">
          <a:xfrm>
            <a:off x="1295400" y="32004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The photo includes the drawing</a:t>
            </a:r>
          </a:p>
        </p:txBody>
      </p:sp>
      <p:sp>
        <p:nvSpPr>
          <p:cNvPr id="119819" name="Text Box 11"/>
          <p:cNvSpPr txBox="1">
            <a:spLocks noChangeArrowheads="1"/>
          </p:cNvSpPr>
          <p:nvPr/>
        </p:nvSpPr>
        <p:spPr bwMode="auto">
          <a:xfrm>
            <a:off x="1295400" y="2667000"/>
            <a:ext cx="7391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And runs a story in the local paper about it</a:t>
            </a:r>
          </a:p>
        </p:txBody>
      </p:sp>
      <p:sp>
        <p:nvSpPr>
          <p:cNvPr id="119820" name="Text Box 12"/>
          <p:cNvSpPr txBox="1">
            <a:spLocks noChangeArrowheads="1"/>
          </p:cNvSpPr>
          <p:nvPr/>
        </p:nvSpPr>
        <p:spPr bwMode="auto">
          <a:xfrm>
            <a:off x="1295400" y="37338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>
                <a:solidFill>
                  <a:srgbClr val="CC0000"/>
                </a:solidFill>
              </a:rPr>
              <a:t>Was this legal?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7" grpId="0" autoUpdateAnimBg="0"/>
      <p:bldP spid="119818" grpId="0" autoUpdateAnimBg="0"/>
      <p:bldP spid="119819" grpId="0" autoUpdateAnimBg="0"/>
      <p:bldP spid="11982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7391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latin typeface="+mj-lt"/>
              </a:rPr>
              <a:t>To fully exploit the potential of IPR you need to understand the range and type of intellectual property rights that are available to you... however</a:t>
            </a:r>
            <a:endParaRPr lang="en-GB" sz="1800" dirty="0">
              <a:latin typeface="+mj-lt"/>
            </a:endParaRPr>
          </a:p>
        </p:txBody>
      </p:sp>
      <p:sp>
        <p:nvSpPr>
          <p:cNvPr id="179204" name="Text Box 4"/>
          <p:cNvSpPr txBox="1">
            <a:spLocks noChangeArrowheads="1"/>
          </p:cNvSpPr>
          <p:nvPr/>
        </p:nvSpPr>
        <p:spPr bwMode="auto">
          <a:xfrm>
            <a:off x="1295400" y="3429000"/>
            <a:ext cx="7543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latin typeface="+mj-lt"/>
              </a:rPr>
              <a:t>“Because IP assets cannot be seen or touched it is sometimes hard to appreciate their value” </a:t>
            </a:r>
            <a:r>
              <a:rPr lang="en-GB" sz="1200" dirty="0">
                <a:latin typeface="+mj-lt"/>
              </a:rPr>
              <a:t>(UKIPO, 2007)</a:t>
            </a:r>
            <a:endParaRPr lang="en-GB" sz="3200" dirty="0">
              <a:latin typeface="+mj-lt"/>
            </a:endParaRPr>
          </a:p>
        </p:txBody>
      </p:sp>
      <p:sp>
        <p:nvSpPr>
          <p:cNvPr id="179205" name="Text Box 5"/>
          <p:cNvSpPr txBox="1">
            <a:spLocks noChangeArrowheads="1"/>
          </p:cNvSpPr>
          <p:nvPr/>
        </p:nvSpPr>
        <p:spPr bwMode="auto">
          <a:xfrm>
            <a:off x="1295400" y="4419600"/>
            <a:ext cx="7848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solidFill>
                  <a:srgbClr val="CC0000"/>
                </a:solidFill>
                <a:latin typeface="+mj-lt"/>
              </a:rPr>
              <a:t>In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the 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US, what %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of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company assets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are </a:t>
            </a:r>
            <a:r>
              <a:rPr lang="en-GB" u="sng" dirty="0">
                <a:solidFill>
                  <a:srgbClr val="CC0000"/>
                </a:solidFill>
                <a:latin typeface="+mj-lt"/>
              </a:rPr>
              <a:t>not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 the factories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and other physical and human resources?</a:t>
            </a:r>
            <a:endParaRPr lang="en-GB" sz="32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Innovation Protection?</a:t>
            </a:r>
            <a:endParaRPr lang="en-GB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1295400" y="5486400"/>
            <a:ext cx="7391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solidFill>
                  <a:srgbClr val="CC0000"/>
                </a:solidFill>
                <a:latin typeface="+mj-lt"/>
              </a:rPr>
              <a:t>“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65% of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US assets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are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intellectual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property”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</a:t>
            </a:r>
            <a:br>
              <a:rPr lang="en-GB" dirty="0" smtClean="0">
                <a:solidFill>
                  <a:srgbClr val="CC0000"/>
                </a:solidFill>
                <a:latin typeface="+mj-lt"/>
              </a:rPr>
            </a:br>
            <a:r>
              <a:rPr lang="en-GB" sz="1200" dirty="0" smtClean="0">
                <a:solidFill>
                  <a:srgbClr val="CC0000"/>
                </a:solidFill>
                <a:latin typeface="+mj-lt"/>
              </a:rPr>
              <a:t>(</a:t>
            </a:r>
            <a:r>
              <a:rPr lang="en-GB" sz="1200" dirty="0" err="1">
                <a:solidFill>
                  <a:srgbClr val="CC0000"/>
                </a:solidFill>
                <a:latin typeface="+mj-lt"/>
              </a:rPr>
              <a:t>Christobal</a:t>
            </a:r>
            <a:r>
              <a:rPr lang="en-GB" sz="1200" dirty="0">
                <a:solidFill>
                  <a:srgbClr val="CC0000"/>
                </a:solidFill>
                <a:latin typeface="+mj-lt"/>
              </a:rPr>
              <a:t>, 2006)</a:t>
            </a:r>
            <a:endParaRPr lang="en-GB" sz="3200" dirty="0">
              <a:latin typeface="+mj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4" grpId="0" autoUpdateAnimBg="0"/>
      <p:bldP spid="179205" grpId="0" autoUpdateAnimBg="0"/>
      <p:bldP spid="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1600200" y="1143000"/>
            <a:ext cx="7315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A brief summary of IPR assets:</a:t>
            </a:r>
            <a:endParaRPr lang="en-GB" sz="2800"/>
          </a:p>
        </p:txBody>
      </p:sp>
      <p:sp>
        <p:nvSpPr>
          <p:cNvPr id="381955" name="Text Box 3"/>
          <p:cNvSpPr txBox="1">
            <a:spLocks noChangeArrowheads="1"/>
          </p:cNvSpPr>
          <p:nvPr/>
        </p:nvSpPr>
        <p:spPr bwMode="auto">
          <a:xfrm>
            <a:off x="1600200" y="3519488"/>
            <a:ext cx="26670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Trademarks</a:t>
            </a:r>
            <a:endParaRPr lang="en-GB" sz="2800"/>
          </a:p>
        </p:txBody>
      </p:sp>
      <p:sp>
        <p:nvSpPr>
          <p:cNvPr id="381956" name="Text Box 4"/>
          <p:cNvSpPr txBox="1">
            <a:spLocks noChangeArrowheads="1"/>
          </p:cNvSpPr>
          <p:nvPr/>
        </p:nvSpPr>
        <p:spPr bwMode="auto">
          <a:xfrm>
            <a:off x="1600200" y="2286000"/>
            <a:ext cx="190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Patents</a:t>
            </a:r>
            <a:endParaRPr lang="en-GB" sz="2800"/>
          </a:p>
        </p:txBody>
      </p:sp>
      <p:sp>
        <p:nvSpPr>
          <p:cNvPr id="381957" name="Text Box 5"/>
          <p:cNvSpPr txBox="1">
            <a:spLocks noChangeArrowheads="1"/>
          </p:cNvSpPr>
          <p:nvPr/>
        </p:nvSpPr>
        <p:spPr bwMode="auto">
          <a:xfrm>
            <a:off x="1600200" y="4114800"/>
            <a:ext cx="4038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Registered Designs</a:t>
            </a:r>
            <a:endParaRPr lang="en-GB" sz="2800"/>
          </a:p>
        </p:txBody>
      </p:sp>
      <p:sp>
        <p:nvSpPr>
          <p:cNvPr id="381958" name="Text Box 6"/>
          <p:cNvSpPr txBox="1">
            <a:spLocks noChangeArrowheads="1"/>
          </p:cNvSpPr>
          <p:nvPr/>
        </p:nvSpPr>
        <p:spPr bwMode="auto">
          <a:xfrm>
            <a:off x="4419600" y="3505200"/>
            <a:ext cx="4419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...a distinguishing mark</a:t>
            </a:r>
            <a:endParaRPr lang="en-GB" sz="2800"/>
          </a:p>
        </p:txBody>
      </p:sp>
      <p:sp>
        <p:nvSpPr>
          <p:cNvPr id="381959" name="Text Box 7"/>
          <p:cNvSpPr txBox="1">
            <a:spLocks noChangeArrowheads="1"/>
          </p:cNvSpPr>
          <p:nvPr/>
        </p:nvSpPr>
        <p:spPr bwMode="auto">
          <a:xfrm>
            <a:off x="5105400" y="4114800"/>
            <a:ext cx="3810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...protect appearance</a:t>
            </a:r>
            <a:endParaRPr lang="en-GB" sz="2800"/>
          </a:p>
        </p:txBody>
      </p:sp>
      <p:sp>
        <p:nvSpPr>
          <p:cNvPr id="381960" name="Text Box 8"/>
          <p:cNvSpPr txBox="1">
            <a:spLocks noChangeArrowheads="1"/>
          </p:cNvSpPr>
          <p:nvPr/>
        </p:nvSpPr>
        <p:spPr bwMode="auto">
          <a:xfrm>
            <a:off x="3352800" y="2286000"/>
            <a:ext cx="5410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…protects invention</a:t>
            </a:r>
            <a:endParaRPr lang="en-GB" sz="2800"/>
          </a:p>
        </p:txBody>
      </p:sp>
      <p:sp>
        <p:nvSpPr>
          <p:cNvPr id="381961" name="Text Box 9"/>
          <p:cNvSpPr txBox="1">
            <a:spLocks noChangeArrowheads="1"/>
          </p:cNvSpPr>
          <p:nvPr/>
        </p:nvSpPr>
        <p:spPr bwMode="auto">
          <a:xfrm>
            <a:off x="1600200" y="2909888"/>
            <a:ext cx="25908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Copyright</a:t>
            </a:r>
            <a:endParaRPr lang="en-GB" sz="2800"/>
          </a:p>
        </p:txBody>
      </p:sp>
      <p:sp>
        <p:nvSpPr>
          <p:cNvPr id="381962" name="Text Box 10"/>
          <p:cNvSpPr txBox="1">
            <a:spLocks noChangeArrowheads="1"/>
          </p:cNvSpPr>
          <p:nvPr/>
        </p:nvSpPr>
        <p:spPr bwMode="auto">
          <a:xfrm>
            <a:off x="3352800" y="2909888"/>
            <a:ext cx="5410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…protects the author</a:t>
            </a:r>
            <a:endParaRPr lang="en-GB" sz="280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381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19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19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8" dur="500"/>
                                        <p:tgtEl>
                                          <p:spTgt spid="381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9" dur="500"/>
                                        <p:tgtEl>
                                          <p:spTgt spid="381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819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819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0" dur="500"/>
                                        <p:tgtEl>
                                          <p:spTgt spid="381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819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819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1955" grpId="0" autoUpdateAnimBg="0"/>
      <p:bldP spid="381956" grpId="0" autoUpdateAnimBg="0"/>
      <p:bldP spid="381957" grpId="0" autoUpdateAnimBg="0"/>
      <p:bldP spid="381958" grpId="0" autoUpdateAnimBg="0"/>
      <p:bldP spid="381959" grpId="0" autoUpdateAnimBg="0"/>
      <p:bldP spid="381960" grpId="0" autoUpdateAnimBg="0"/>
      <p:bldP spid="381961" grpId="0" autoUpdateAnimBg="0"/>
      <p:bldP spid="381962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7391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latin typeface="+mj-lt"/>
              </a:rPr>
              <a:t>Who is this?</a:t>
            </a:r>
            <a:endParaRPr lang="en-GB" sz="18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Innovation Protection?</a:t>
            </a:r>
            <a:endParaRPr lang="en-GB"/>
          </a:p>
        </p:txBody>
      </p:sp>
      <p:pic>
        <p:nvPicPr>
          <p:cNvPr id="6" name="Picture 5" descr="glassandhalfproduction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362200"/>
            <a:ext cx="2540000" cy="1409700"/>
          </a:xfrm>
          <a:prstGeom prst="rect">
            <a:avLst/>
          </a:prstGeom>
        </p:spPr>
      </p:pic>
      <p:pic>
        <p:nvPicPr>
          <p:cNvPr id="7" name="Picture 6" descr="Cadbury-logo-A78B8FC2E5-seeklogo.com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5000" y="3886200"/>
            <a:ext cx="2540000" cy="2540000"/>
          </a:xfrm>
          <a:prstGeom prst="rect">
            <a:avLst/>
          </a:prstGeom>
        </p:spPr>
      </p:pic>
      <p:pic>
        <p:nvPicPr>
          <p:cNvPr id="8" name="Picture 7" descr="Cadbury_Space_Mission-logo-6202E0DBF1-seeklogo.com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0" y="3810000"/>
            <a:ext cx="2540000" cy="254000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7391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latin typeface="+mj-lt"/>
              </a:rPr>
              <a:t>How did you know??</a:t>
            </a:r>
            <a:endParaRPr lang="en-GB" sz="18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Innovation Protection?</a:t>
            </a:r>
            <a:endParaRPr lang="en-GB"/>
          </a:p>
        </p:txBody>
      </p:sp>
      <p:pic>
        <p:nvPicPr>
          <p:cNvPr id="6" name="Picture 5" descr="glassandhalfproduction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5257800"/>
            <a:ext cx="1524000" cy="845820"/>
          </a:xfrm>
          <a:prstGeom prst="rect">
            <a:avLst/>
          </a:prstGeom>
        </p:spPr>
      </p:pic>
      <p:pic>
        <p:nvPicPr>
          <p:cNvPr id="7" name="Picture 6" descr="Cadbury-logo-A78B8FC2E5-seeklogo.com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5257800"/>
            <a:ext cx="939800" cy="939800"/>
          </a:xfrm>
          <a:prstGeom prst="rect">
            <a:avLst/>
          </a:prstGeom>
        </p:spPr>
      </p:pic>
      <p:pic>
        <p:nvPicPr>
          <p:cNvPr id="8" name="Picture 7" descr="Cadbury_Space_Mission-logo-6202E0DBF1-seeklogo.com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5600" y="5181600"/>
            <a:ext cx="914400" cy="914400"/>
          </a:xfrm>
          <a:prstGeom prst="rect">
            <a:avLst/>
          </a:prstGeom>
        </p:spPr>
      </p:pic>
      <p:pic>
        <p:nvPicPr>
          <p:cNvPr id="9" name="Picture 8" descr="Cadbury-Log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62200" y="2438400"/>
            <a:ext cx="4686300" cy="306070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3962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latin typeface="+mj-lt"/>
              </a:rPr>
              <a:t>What is that knowledge worth to the company?</a:t>
            </a:r>
            <a:endParaRPr lang="en-GB" sz="18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dirty="0">
                <a:solidFill>
                  <a:srgbClr val="CC0000"/>
                </a:solidFill>
              </a:rPr>
              <a:t>Innovation Protection?</a:t>
            </a:r>
            <a:endParaRPr lang="en-GB" dirty="0"/>
          </a:p>
        </p:txBody>
      </p:sp>
      <p:pic>
        <p:nvPicPr>
          <p:cNvPr id="10" name="Picture 9" descr="1663657_Cadbury_logo2_house lon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9425" y="2209800"/>
            <a:ext cx="3584575" cy="6858000"/>
          </a:xfrm>
          <a:prstGeom prst="rect">
            <a:avLst/>
          </a:prstGeom>
        </p:spPr>
      </p:pic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1295400" y="3124200"/>
            <a:ext cx="6477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solidFill>
                  <a:srgbClr val="C23933"/>
                </a:solidFill>
                <a:latin typeface="+mj-lt"/>
              </a:rPr>
              <a:t>In the UK alone…</a:t>
            </a:r>
            <a:endParaRPr lang="en-GB" sz="1800" dirty="0">
              <a:solidFill>
                <a:srgbClr val="C23933"/>
              </a:solidFill>
              <a:latin typeface="+mj-lt"/>
            </a:endParaRPr>
          </a:p>
        </p:txBody>
      </p:sp>
      <p:pic>
        <p:nvPicPr>
          <p:cNvPr id="12" name="Picture 11" descr="Kraft_logo_big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9800" y="4724400"/>
            <a:ext cx="3943350" cy="2133600"/>
          </a:xfrm>
          <a:prstGeom prst="rect">
            <a:avLst/>
          </a:prstGeom>
        </p:spPr>
      </p:pic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447800" y="3810000"/>
            <a:ext cx="64770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defRPr/>
            </a:pPr>
            <a:r>
              <a:rPr lang="en-GB" sz="3200" b="1" dirty="0" smtClean="0">
                <a:solidFill>
                  <a:srgbClr val="C23933"/>
                </a:solidFill>
                <a:latin typeface="+mj-lt"/>
              </a:rPr>
              <a:t>£60 million to the owners</a:t>
            </a:r>
            <a:endParaRPr lang="en-GB" sz="3200" b="1" dirty="0">
              <a:solidFill>
                <a:srgbClr val="C23933"/>
              </a:solidFill>
              <a:latin typeface="+mj-lt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ChangeArrowheads="1"/>
          </p:cNvSpPr>
          <p:nvPr/>
        </p:nvSpPr>
        <p:spPr bwMode="auto">
          <a:xfrm>
            <a:off x="1600200" y="1066800"/>
            <a:ext cx="662940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r>
              <a:rPr lang="en-GB" sz="2800">
                <a:solidFill>
                  <a:schemeClr val="accent2"/>
                </a:solidFill>
              </a:rPr>
              <a:t>Colours as Registered Trade Marks??</a:t>
            </a:r>
          </a:p>
        </p:txBody>
      </p:sp>
      <p:sp>
        <p:nvSpPr>
          <p:cNvPr id="347139" name="Rectangle 3"/>
          <p:cNvSpPr>
            <a:spLocks noChangeArrowheads="1"/>
          </p:cNvSpPr>
          <p:nvPr/>
        </p:nvSpPr>
        <p:spPr bwMode="auto">
          <a:xfrm>
            <a:off x="2743200" y="2133600"/>
            <a:ext cx="655161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as applied to the outside of petrol filling stations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347140" name="Rectangle 4"/>
          <p:cNvSpPr>
            <a:spLocks noChangeArrowheads="1"/>
          </p:cNvSpPr>
          <p:nvPr/>
        </p:nvSpPr>
        <p:spPr bwMode="auto">
          <a:xfrm>
            <a:off x="2743200" y="2781300"/>
            <a:ext cx="65627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chemeClr val="accent2"/>
                </a:solidFill>
                <a:latin typeface="Univers (W1)" pitchFamily="34" charset="0"/>
              </a:rPr>
              <a:t>- in relation to roadside recovery services</a:t>
            </a:r>
            <a:endParaRPr lang="en-GB" sz="1800">
              <a:solidFill>
                <a:schemeClr val="accent2"/>
              </a:solidFill>
              <a:latin typeface="Univers (W1)" pitchFamily="34" charset="0"/>
            </a:endParaRPr>
          </a:p>
        </p:txBody>
      </p:sp>
      <p:sp>
        <p:nvSpPr>
          <p:cNvPr id="347141" name="Rectangle 5"/>
          <p:cNvSpPr>
            <a:spLocks noChangeArrowheads="1"/>
          </p:cNvSpPr>
          <p:nvPr/>
        </p:nvSpPr>
        <p:spPr bwMode="auto">
          <a:xfrm>
            <a:off x="2743200" y="3357563"/>
            <a:ext cx="6985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milk chocolate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117766" name="Text Box 6"/>
          <p:cNvSpPr txBox="1">
            <a:spLocks noChangeArrowheads="1"/>
          </p:cNvSpPr>
          <p:nvPr/>
        </p:nvSpPr>
        <p:spPr bwMode="auto">
          <a:xfrm>
            <a:off x="323850" y="2205038"/>
            <a:ext cx="10080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67" name="Text Box 7"/>
          <p:cNvSpPr txBox="1">
            <a:spLocks noChangeArrowheads="1"/>
          </p:cNvSpPr>
          <p:nvPr/>
        </p:nvSpPr>
        <p:spPr bwMode="auto">
          <a:xfrm>
            <a:off x="1590675" y="2133600"/>
            <a:ext cx="1008063" cy="304800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68" name="Text Box 8"/>
          <p:cNvSpPr txBox="1">
            <a:spLocks noChangeArrowheads="1"/>
          </p:cNvSpPr>
          <p:nvPr/>
        </p:nvSpPr>
        <p:spPr bwMode="auto">
          <a:xfrm>
            <a:off x="1590675" y="2781300"/>
            <a:ext cx="1008063" cy="3048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69" name="Text Box 9"/>
          <p:cNvSpPr txBox="1">
            <a:spLocks noChangeArrowheads="1"/>
          </p:cNvSpPr>
          <p:nvPr/>
        </p:nvSpPr>
        <p:spPr bwMode="auto">
          <a:xfrm>
            <a:off x="1590675" y="3429000"/>
            <a:ext cx="1008063" cy="304800"/>
          </a:xfrm>
          <a:prstGeom prst="rect">
            <a:avLst/>
          </a:prstGeom>
          <a:solidFill>
            <a:srgbClr val="990099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70" name="Text Box 10"/>
          <p:cNvSpPr txBox="1">
            <a:spLocks noChangeArrowheads="1"/>
          </p:cNvSpPr>
          <p:nvPr/>
        </p:nvSpPr>
        <p:spPr bwMode="auto">
          <a:xfrm>
            <a:off x="1590675" y="4005263"/>
            <a:ext cx="1008063" cy="304800"/>
          </a:xfrm>
          <a:prstGeom prst="rect">
            <a:avLst/>
          </a:prstGeom>
          <a:solidFill>
            <a:srgbClr val="990099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347147" name="Rectangle 11"/>
          <p:cNvSpPr>
            <a:spLocks noChangeArrowheads="1"/>
          </p:cNvSpPr>
          <p:nvPr/>
        </p:nvSpPr>
        <p:spPr bwMode="auto">
          <a:xfrm>
            <a:off x="2743200" y="3933825"/>
            <a:ext cx="698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cat food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117772" name="Text Box 12"/>
          <p:cNvSpPr txBox="1">
            <a:spLocks noChangeArrowheads="1"/>
          </p:cNvSpPr>
          <p:nvPr/>
        </p:nvSpPr>
        <p:spPr bwMode="auto">
          <a:xfrm>
            <a:off x="1590675" y="4581525"/>
            <a:ext cx="1008063" cy="304800"/>
          </a:xfrm>
          <a:prstGeom prst="rect">
            <a:avLst/>
          </a:prstGeom>
          <a:solidFill>
            <a:srgbClr val="009FD8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347149" name="Rectangle 13"/>
          <p:cNvSpPr>
            <a:spLocks noChangeArrowheads="1"/>
          </p:cNvSpPr>
          <p:nvPr/>
        </p:nvSpPr>
        <p:spPr bwMode="auto">
          <a:xfrm>
            <a:off x="2743200" y="4508500"/>
            <a:ext cx="698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baked beans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117774" name="Text Box 14"/>
          <p:cNvSpPr txBox="1">
            <a:spLocks noChangeArrowheads="1"/>
          </p:cNvSpPr>
          <p:nvPr/>
        </p:nvSpPr>
        <p:spPr bwMode="auto">
          <a:xfrm>
            <a:off x="1590675" y="5157788"/>
            <a:ext cx="1008063" cy="304800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347151" name="Rectangle 15"/>
          <p:cNvSpPr>
            <a:spLocks noChangeArrowheads="1"/>
          </p:cNvSpPr>
          <p:nvPr/>
        </p:nvSpPr>
        <p:spPr bwMode="auto">
          <a:xfrm>
            <a:off x="2743200" y="5084763"/>
            <a:ext cx="6985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mobile communications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7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7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7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7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47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7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47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47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7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7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7139" grpId="0" autoUpdateAnimBg="0"/>
      <p:bldP spid="347140" grpId="0" autoUpdateAnimBg="0"/>
      <p:bldP spid="347141" grpId="0" autoUpdateAnimBg="0"/>
      <p:bldP spid="347147" grpId="0" autoUpdateAnimBg="0"/>
      <p:bldP spid="347149" grpId="0" autoUpdateAnimBg="0"/>
      <p:bldP spid="347151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awsuit: The Hells Angels is claiming that clothing line 8732 Apparel has infringed on their trade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80928"/>
            <a:ext cx="6038850" cy="334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619672" y="1052736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November 2013 – </a:t>
            </a:r>
            <a:r>
              <a:rPr lang="en-GB" dirty="0"/>
              <a:t>Hells Angels accuse rapper Young </a:t>
            </a:r>
            <a:r>
              <a:rPr lang="en-GB" dirty="0" err="1"/>
              <a:t>Jeezy's</a:t>
            </a:r>
            <a:r>
              <a:rPr lang="en-GB" dirty="0"/>
              <a:t> clothing line and Dillard's store of trademark infringement over winged head design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787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instream: Rapper Young Jeezy's clothing line 8732 Apparel features a winged he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68399"/>
            <a:ext cx="4094634" cy="428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619672" y="1052736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This jacket shows the Death Head symbol that's the basis of a federal lawsuit by Hells Angels against 8732 Apparel and Dillard's.</a:t>
            </a:r>
          </a:p>
        </p:txBody>
      </p:sp>
    </p:spTree>
    <p:extLst>
      <p:ext uri="{BB962C8B-B14F-4D97-AF65-F5344CB8AC3E}">
        <p14:creationId xmlns:p14="http://schemas.microsoft.com/office/powerpoint/2010/main" val="1777594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ext Box 2"/>
          <p:cNvSpPr txBox="1">
            <a:spLocks noChangeArrowheads="1"/>
          </p:cNvSpPr>
          <p:nvPr/>
        </p:nvSpPr>
        <p:spPr bwMode="auto">
          <a:xfrm>
            <a:off x="1295400" y="990600"/>
            <a:ext cx="7620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3600" b="1" dirty="0">
                <a:solidFill>
                  <a:srgbClr val="CC0000"/>
                </a:solidFill>
                <a:latin typeface="+mj-lt"/>
              </a:rPr>
              <a:t>Help??</a:t>
            </a:r>
            <a:endParaRPr lang="en-GB" sz="3600" b="1" dirty="0">
              <a:latin typeface="+mj-l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403648" y="5733256"/>
            <a:ext cx="6192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>
                <a:hlinkClick r:id="rId3"/>
              </a:rPr>
              <a:t>http://www.ipo.gov.uk/blogs/iptutor</a:t>
            </a:r>
            <a:r>
              <a:rPr lang="en-US" u="sng" dirty="0" smtClean="0">
                <a:hlinkClick r:id="rId3"/>
              </a:rPr>
              <a:t>/</a:t>
            </a:r>
            <a:r>
              <a:rPr lang="en-US" u="sng" dirty="0" smtClean="0"/>
              <a:t> </a:t>
            </a:r>
          </a:p>
          <a:p>
            <a:endParaRPr lang="en-GB" dirty="0"/>
          </a:p>
        </p:txBody>
      </p:sp>
      <p:pic>
        <p:nvPicPr>
          <p:cNvPr id="4" name="Picture 3" descr="iptutor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628800"/>
            <a:ext cx="3461414" cy="3907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36971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ext Box 2"/>
          <p:cNvSpPr txBox="1">
            <a:spLocks noChangeArrowheads="1"/>
          </p:cNvSpPr>
          <p:nvPr/>
        </p:nvSpPr>
        <p:spPr bwMode="auto">
          <a:xfrm>
            <a:off x="1295400" y="990600"/>
            <a:ext cx="7620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3600" b="1" dirty="0">
                <a:solidFill>
                  <a:srgbClr val="CC0000"/>
                </a:solidFill>
                <a:latin typeface="+mj-lt"/>
              </a:rPr>
              <a:t>Help??</a:t>
            </a:r>
            <a:endParaRPr lang="en-GB" sz="3600" b="1" dirty="0">
              <a:latin typeface="+mj-l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403648" y="5733256"/>
            <a:ext cx="6192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>
                <a:hlinkClick r:id="rId3"/>
              </a:rPr>
              <a:t>https://search.creativecommons.org</a:t>
            </a:r>
            <a:r>
              <a:rPr lang="en-US" u="sng" dirty="0" smtClean="0">
                <a:hlinkClick r:id="rId3"/>
              </a:rPr>
              <a:t>/</a:t>
            </a:r>
            <a:r>
              <a:rPr lang="en-US" u="sng" dirty="0" smtClean="0"/>
              <a:t> </a:t>
            </a:r>
            <a:endParaRPr lang="en-GB" dirty="0"/>
          </a:p>
        </p:txBody>
      </p:sp>
      <p:pic>
        <p:nvPicPr>
          <p:cNvPr id="3" name="Picture 2" descr="cc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772816"/>
            <a:ext cx="5184576" cy="3752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86844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bag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7400" y="2133600"/>
            <a:ext cx="5864225" cy="3700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1676400" y="1600200"/>
            <a:ext cx="6934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We would wish to thank the Jelly Babies for their contribution to this lecture.</a:t>
            </a:r>
            <a:endParaRPr lang="en-US" sz="1200"/>
          </a:p>
        </p:txBody>
      </p:sp>
      <p:sp>
        <p:nvSpPr>
          <p:cNvPr id="398340" name="Text Box 4"/>
          <p:cNvSpPr txBox="1">
            <a:spLocks noChangeArrowheads="1"/>
          </p:cNvSpPr>
          <p:nvPr/>
        </p:nvSpPr>
        <p:spPr bwMode="auto">
          <a:xfrm>
            <a:off x="1752600" y="5638800"/>
            <a:ext cx="6781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As Bassett’s 25 year design rights have expired - they are multiplying quite happily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55295553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8340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1475656" y="1124744"/>
            <a:ext cx="2952328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 dirty="0" smtClean="0"/>
              <a:t>Examples are </a:t>
            </a:r>
            <a:r>
              <a:rPr lang="en-US" sz="2800" dirty="0" smtClean="0"/>
              <a:t>everywhere! </a:t>
            </a:r>
            <a:r>
              <a:rPr lang="en-US" sz="2800" dirty="0" smtClean="0">
                <a:solidFill>
                  <a:srgbClr val="FF0000"/>
                </a:solidFill>
              </a:rPr>
              <a:t>Who </a:t>
            </a:r>
            <a:r>
              <a:rPr lang="en-US" sz="2800" dirty="0" smtClean="0">
                <a:solidFill>
                  <a:srgbClr val="FF0000"/>
                </a:solidFill>
              </a:rPr>
              <a:t>can spot the potential IP issue??</a:t>
            </a: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2" name="Picture 1" descr="admirable-rugby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980728"/>
            <a:ext cx="4211960" cy="5634729"/>
          </a:xfrm>
          <a:prstGeom prst="rect">
            <a:avLst/>
          </a:prstGeom>
        </p:spPr>
      </p:pic>
      <p:pic>
        <p:nvPicPr>
          <p:cNvPr id="3" name="Picture 2" descr="admirable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581128"/>
            <a:ext cx="5256584" cy="208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62535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lank">
  <a:themeElements>
    <a:clrScheme name="Blan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29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29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ART-MBP-ADV01:Applications:Microsoft Office 2004:Templates:Presentations:Designs:Beach</Template>
  <TotalTime>3178</TotalTime>
  <Words>426</Words>
  <Application>Microsoft Office PowerPoint</Application>
  <PresentationFormat>On-screen Show (4:3)</PresentationFormat>
  <Paragraphs>67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ＭＳ Ｐゴシック</vt:lpstr>
      <vt:lpstr>Arial</vt:lpstr>
      <vt:lpstr>Helvetica</vt:lpstr>
      <vt:lpstr>Times</vt:lpstr>
      <vt:lpstr>Trebuchet MS</vt:lpstr>
      <vt:lpstr>Univers (W1)</vt:lpstr>
      <vt:lpstr>Blank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Penaluna</dc:creator>
  <cp:lastModifiedBy>Kathryn Penaluna</cp:lastModifiedBy>
  <cp:revision>374</cp:revision>
  <cp:lastPrinted>2017-10-24T14:53:31Z</cp:lastPrinted>
  <dcterms:created xsi:type="dcterms:W3CDTF">2011-02-20T18:16:13Z</dcterms:created>
  <dcterms:modified xsi:type="dcterms:W3CDTF">2017-10-24T14:53:38Z</dcterms:modified>
</cp:coreProperties>
</file>