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6" r:id="rId2"/>
    <p:sldId id="285" r:id="rId3"/>
    <p:sldId id="281" r:id="rId4"/>
    <p:sldId id="266" r:id="rId5"/>
    <p:sldId id="261" r:id="rId6"/>
    <p:sldId id="273" r:id="rId7"/>
    <p:sldId id="264" r:id="rId8"/>
    <p:sldId id="267" r:id="rId9"/>
    <p:sldId id="257" r:id="rId10"/>
    <p:sldId id="274" r:id="rId11"/>
    <p:sldId id="275" r:id="rId12"/>
    <p:sldId id="268" r:id="rId13"/>
    <p:sldId id="276" r:id="rId14"/>
    <p:sldId id="256" r:id="rId15"/>
    <p:sldId id="277" r:id="rId16"/>
    <p:sldId id="269" r:id="rId17"/>
    <p:sldId id="282" r:id="rId18"/>
    <p:sldId id="258" r:id="rId19"/>
    <p:sldId id="278" r:id="rId20"/>
    <p:sldId id="270" r:id="rId21"/>
    <p:sldId id="259" r:id="rId22"/>
    <p:sldId id="279" r:id="rId23"/>
    <p:sldId id="271" r:id="rId24"/>
    <p:sldId id="260" r:id="rId25"/>
    <p:sldId id="280" r:id="rId26"/>
    <p:sldId id="272" r:id="rId27"/>
    <p:sldId id="262" r:id="rId28"/>
    <p:sldId id="28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CCFF99"/>
    <a:srgbClr val="CC0099"/>
    <a:srgbClr val="FF6600"/>
    <a:srgbClr val="66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1" autoAdjust="0"/>
    <p:restoredTop sz="94638" autoAdjust="0"/>
  </p:normalViewPr>
  <p:slideViewPr>
    <p:cSldViewPr>
      <p:cViewPr>
        <p:scale>
          <a:sx n="77" d="100"/>
          <a:sy n="77" d="100"/>
        </p:scale>
        <p:origin x="66" y="2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5188E75-1C0A-43FF-8291-7EA72ABF5E44}" type="datetimeFigureOut">
              <a:rPr lang="en-GB" smtClean="0"/>
              <a:pPr/>
              <a:t>06/12/2015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4C112CA-FE2A-4A9C-BB3F-C28DEFC278F4}"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5188E75-1C0A-43FF-8291-7EA72ABF5E44}" type="datetimeFigureOut">
              <a:rPr lang="en-GB" smtClean="0"/>
              <a:pPr/>
              <a:t>06/12/2015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4C112CA-FE2A-4A9C-BB3F-C28DEFC278F4}"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188E75-1C0A-43FF-8291-7EA72ABF5E44}" type="datetimeFigureOut">
              <a:rPr lang="en-GB" smtClean="0"/>
              <a:pPr/>
              <a:t>06/12/2015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4C112CA-FE2A-4A9C-BB3F-C28DEFC278F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5188E75-1C0A-43FF-8291-7EA72ABF5E44}" type="datetimeFigureOut">
              <a:rPr lang="en-GB" smtClean="0"/>
              <a:pPr/>
              <a:t>06/12/2015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4C112CA-FE2A-4A9C-BB3F-C28DEFC278F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5188E75-1C0A-43FF-8291-7EA72ABF5E44}" type="datetimeFigureOut">
              <a:rPr lang="en-GB" smtClean="0"/>
              <a:pPr/>
              <a:t>06/12/2015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4C112CA-FE2A-4A9C-BB3F-C28DEFC278F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5188E75-1C0A-43FF-8291-7EA72ABF5E44}" type="datetimeFigureOut">
              <a:rPr lang="en-GB" smtClean="0"/>
              <a:pPr/>
              <a:t>06/12/2015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4C112CA-FE2A-4A9C-BB3F-C28DEFC278F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188E75-1C0A-43FF-8291-7EA72ABF5E44}" type="datetimeFigureOut">
              <a:rPr lang="en-GB" smtClean="0"/>
              <a:pPr/>
              <a:t>06/12/2015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4C112CA-FE2A-4A9C-BB3F-C28DEFC278F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188E75-1C0A-43FF-8291-7EA72ABF5E44}" type="datetimeFigureOut">
              <a:rPr lang="en-GB" smtClean="0"/>
              <a:pPr/>
              <a:t>06/12/2015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4C112CA-FE2A-4A9C-BB3F-C28DEFC278F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188E75-1C0A-43FF-8291-7EA72ABF5E44}" type="datetimeFigureOut">
              <a:rPr lang="en-GB" smtClean="0"/>
              <a:pPr/>
              <a:t>06/12/2015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4C112CA-FE2A-4A9C-BB3F-C28DEFC278F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5188E75-1C0A-43FF-8291-7EA72ABF5E44}" type="datetimeFigureOut">
              <a:rPr lang="en-GB" smtClean="0"/>
              <a:pPr/>
              <a:t>06/12/2015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4C112CA-FE2A-4A9C-BB3F-C28DEFC278F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5188E75-1C0A-43FF-8291-7EA72ABF5E44}" type="datetimeFigureOut">
              <a:rPr lang="en-GB" smtClean="0"/>
              <a:pPr/>
              <a:t>06/12/2015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4C112CA-FE2A-4A9C-BB3F-C28DEFC278F4}"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4.jpeg"/><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hyperlink" Target="http://www.eco-schoolswales.org/"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188E75-1C0A-43FF-8291-7EA72ABF5E44}" type="datetimeFigureOut">
              <a:rPr lang="en-GB" smtClean="0"/>
              <a:pPr/>
              <a:t>06/12/2015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C112CA-FE2A-4A9C-BB3F-C28DEFC278F4}" type="slidenum">
              <a:rPr lang="en-GB" smtClean="0"/>
              <a:pPr/>
              <a:t>‹#›</a:t>
            </a:fld>
            <a:endParaRPr lang="en-GB" dirty="0"/>
          </a:p>
        </p:txBody>
      </p:sp>
      <p:sp>
        <p:nvSpPr>
          <p:cNvPr id="7" name="Rectangle 6"/>
          <p:cNvSpPr/>
          <p:nvPr userDrawn="1"/>
        </p:nvSpPr>
        <p:spPr>
          <a:xfrm>
            <a:off x="8892480" y="908720"/>
            <a:ext cx="251520" cy="5328592"/>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userDrawn="1"/>
        </p:nvSpPr>
        <p:spPr>
          <a:xfrm>
            <a:off x="0" y="1052736"/>
            <a:ext cx="251520" cy="511256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userDrawn="1"/>
        </p:nvSpPr>
        <p:spPr>
          <a:xfrm>
            <a:off x="0" y="0"/>
            <a:ext cx="9144000" cy="126876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3"/>
          <p:cNvPicPr>
            <a:picLocks noChangeAspect="1" noChangeArrowheads="1"/>
          </p:cNvPicPr>
          <p:nvPr userDrawn="1"/>
        </p:nvPicPr>
        <p:blipFill>
          <a:blip r:embed="rId13" cstate="print"/>
          <a:srcRect/>
          <a:stretch>
            <a:fillRect/>
          </a:stretch>
        </p:blipFill>
        <p:spPr bwMode="auto">
          <a:xfrm>
            <a:off x="0" y="6165304"/>
            <a:ext cx="9144000" cy="692696"/>
          </a:xfrm>
          <a:prstGeom prst="rect">
            <a:avLst/>
          </a:prstGeom>
          <a:noFill/>
          <a:ln w="9525">
            <a:noFill/>
            <a:miter lim="800000"/>
            <a:headEnd/>
            <a:tailEnd/>
          </a:ln>
        </p:spPr>
      </p:pic>
      <p:sp>
        <p:nvSpPr>
          <p:cNvPr id="11" name="Rectangle 10"/>
          <p:cNvSpPr/>
          <p:nvPr userDrawn="1"/>
        </p:nvSpPr>
        <p:spPr>
          <a:xfrm>
            <a:off x="251520" y="260648"/>
            <a:ext cx="8640960" cy="590465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2"/>
          <p:cNvPicPr>
            <a:picLocks noChangeAspect="1" noChangeArrowheads="1"/>
          </p:cNvPicPr>
          <p:nvPr userDrawn="1"/>
        </p:nvPicPr>
        <p:blipFill>
          <a:blip r:embed="rId14" cstate="print"/>
          <a:srcRect l="10714" t="12056"/>
          <a:stretch>
            <a:fillRect/>
          </a:stretch>
        </p:blipFill>
        <p:spPr bwMode="auto">
          <a:xfrm>
            <a:off x="6876256" y="4797152"/>
            <a:ext cx="2232248" cy="1607219"/>
          </a:xfrm>
          <a:prstGeom prst="rect">
            <a:avLst/>
          </a:prstGeom>
          <a:ln>
            <a:noFill/>
          </a:ln>
          <a:effectLst>
            <a:softEdge rad="112500"/>
          </a:effectLst>
        </p:spPr>
      </p:pic>
      <p:sp>
        <p:nvSpPr>
          <p:cNvPr id="13" name="Rounded Rectangle 12"/>
          <p:cNvSpPr/>
          <p:nvPr userDrawn="1"/>
        </p:nvSpPr>
        <p:spPr>
          <a:xfrm>
            <a:off x="107504" y="6246023"/>
            <a:ext cx="3312368" cy="504056"/>
          </a:xfrm>
          <a:prstGeom prst="roundRect">
            <a:avLst/>
          </a:prstGeom>
          <a:solidFill>
            <a:schemeClr val="bg1"/>
          </a:solidFill>
          <a:ln>
            <a:solidFill>
              <a:schemeClr val="tx2">
                <a:lumMod val="40000"/>
                <a:lumOff val="6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userDrawn="1"/>
        </p:nvSpPr>
        <p:spPr>
          <a:xfrm>
            <a:off x="539552" y="6218148"/>
            <a:ext cx="3312368" cy="523220"/>
          </a:xfrm>
          <a:prstGeom prst="rect">
            <a:avLst/>
          </a:prstGeom>
          <a:noFill/>
          <a:ln>
            <a:noFill/>
            <a:bevel/>
          </a:ln>
        </p:spPr>
        <p:txBody>
          <a:bodyPr wrap="square" rtlCol="0">
            <a:spAutoFit/>
          </a:bodyPr>
          <a:lstStyle/>
          <a:p>
            <a:pPr algn="ctr"/>
            <a:r>
              <a:rPr lang="en-GB" sz="1400" b="1" dirty="0" smtClean="0">
                <a:latin typeface="Arial" pitchFamily="34" charset="0"/>
                <a:cs typeface="Arial" pitchFamily="34" charset="0"/>
                <a:hlinkClick r:id="rId15"/>
              </a:rPr>
              <a:t>www.eco-sgolioncymru.org</a:t>
            </a:r>
          </a:p>
          <a:p>
            <a:pPr algn="ctr"/>
            <a:r>
              <a:rPr lang="en-GB" sz="1400" b="1" dirty="0" smtClean="0">
                <a:latin typeface="Arial" pitchFamily="34" charset="0"/>
                <a:cs typeface="Arial" pitchFamily="34" charset="0"/>
                <a:hlinkClick r:id="rId15"/>
              </a:rPr>
              <a:t>www.eco-schoolswales.org</a:t>
            </a:r>
            <a:endParaRPr lang="en-GB" sz="1400" b="1" dirty="0">
              <a:latin typeface="Arial" pitchFamily="34" charset="0"/>
              <a:cs typeface="Arial" pitchFamily="34" charset="0"/>
            </a:endParaRPr>
          </a:p>
        </p:txBody>
      </p:sp>
      <p:pic>
        <p:nvPicPr>
          <p:cNvPr id="15" name="Picture 14" descr="EcoLogoBNew.jpg"/>
          <p:cNvPicPr>
            <a:picLocks noChangeAspect="1"/>
          </p:cNvPicPr>
          <p:nvPr userDrawn="1"/>
        </p:nvPicPr>
        <p:blipFill>
          <a:blip r:embed="rId16" cstate="print"/>
          <a:stretch>
            <a:fillRect/>
          </a:stretch>
        </p:blipFill>
        <p:spPr>
          <a:xfrm>
            <a:off x="643604" y="6312834"/>
            <a:ext cx="288032" cy="356526"/>
          </a:xfrm>
          <a:prstGeom prst="rect">
            <a:avLst/>
          </a:prstGeom>
        </p:spPr>
      </p:pic>
      <p:pic>
        <p:nvPicPr>
          <p:cNvPr id="16" name="Picture 15" descr="KWT new logo colour.jpg"/>
          <p:cNvPicPr>
            <a:picLocks noChangeAspect="1"/>
          </p:cNvPicPr>
          <p:nvPr userDrawn="1"/>
        </p:nvPicPr>
        <p:blipFill>
          <a:blip r:embed="rId17" cstate="print"/>
          <a:stretch>
            <a:fillRect/>
          </a:stretch>
        </p:blipFill>
        <p:spPr>
          <a:xfrm>
            <a:off x="251520" y="6309320"/>
            <a:ext cx="320075" cy="360040"/>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20.xml"/><Relationship Id="rId3" Type="http://schemas.openxmlformats.org/officeDocument/2006/relationships/slide" Target="slide26.xml"/><Relationship Id="rId7" Type="http://schemas.openxmlformats.org/officeDocument/2006/relationships/slide" Target="slide12.xml"/><Relationship Id="rId2" Type="http://schemas.openxmlformats.org/officeDocument/2006/relationships/slide" Target="slide4.xml"/><Relationship Id="rId1" Type="http://schemas.openxmlformats.org/officeDocument/2006/relationships/slideLayout" Target="../slideLayouts/slideLayout6.xml"/><Relationship Id="rId6" Type="http://schemas.openxmlformats.org/officeDocument/2006/relationships/slide" Target="slide16.xml"/><Relationship Id="rId5" Type="http://schemas.openxmlformats.org/officeDocument/2006/relationships/slide" Target="slide8.xml"/><Relationship Id="rId10" Type="http://schemas.openxmlformats.org/officeDocument/2006/relationships/image" Target="../media/image5.jpeg"/><Relationship Id="rId4" Type="http://schemas.openxmlformats.org/officeDocument/2006/relationships/slide" Target="slide23.xml"/><Relationship Id="rId9" Type="http://schemas.openxmlformats.org/officeDocument/2006/relationships/slide" Target="slide3.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www.keepwalestidy.org/eco-schools/awards/2-silver" TargetMode="External"/><Relationship Id="rId7" Type="http://schemas.openxmlformats.org/officeDocument/2006/relationships/slide" Target="slide2.xml"/><Relationship Id="rId2" Type="http://schemas.openxmlformats.org/officeDocument/2006/relationships/hyperlink" Target="http://www.keepwalestidy.org/eco-schools/awards/3-bronze-award" TargetMode="Externa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hyperlink" Target="https://app.box.com/s/sdw1zmihcabryhggywvr" TargetMode="External"/><Relationship Id="rId4" Type="http://schemas.openxmlformats.org/officeDocument/2006/relationships/hyperlink" Target="http://www.keepwalestidy.org/eco-schools/awards/1-green-flag" TargetMode="External"/></Relationships>
</file>

<file path=ppt/slides/_rels/slide4.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slide" Target="slide5.xml"/><Relationship Id="rId1" Type="http://schemas.openxmlformats.org/officeDocument/2006/relationships/slideLayout" Target="../slideLayouts/slideLayout6.xml"/><Relationship Id="rId6" Type="http://schemas.openxmlformats.org/officeDocument/2006/relationships/slide" Target="slide2.xml"/><Relationship Id="rId5" Type="http://schemas.openxmlformats.org/officeDocument/2006/relationships/image" Target="../media/image8.wmf"/><Relationship Id="rId4" Type="http://schemas.openxmlformats.org/officeDocument/2006/relationships/slide" Target="slide7.xml"/></Relationships>
</file>

<file path=ppt/slides/_rels/slide5.xml.rels><?xml version="1.0" encoding="UTF-8" standalone="yes"?>
<Relationships xmlns="http://schemas.openxmlformats.org/package/2006/relationships"><Relationship Id="rId3" Type="http://schemas.openxmlformats.org/officeDocument/2006/relationships/hyperlink" Target="https://app.box.com/s/d0wgbumd4jro5a7eqgtm" TargetMode="External"/><Relationship Id="rId7" Type="http://schemas.openxmlformats.org/officeDocument/2006/relationships/slide" Target="slide2.xml"/><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slide" Target="slide4.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slide" Target="slide2.xml"/><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slide" Target="slide4.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13.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slide" Target="slide4.xml"/><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9.xml"/><Relationship Id="rId1" Type="http://schemas.openxmlformats.org/officeDocument/2006/relationships/slideLayout" Target="../slideLayouts/slideLayout6.xml"/><Relationship Id="rId6" Type="http://schemas.openxmlformats.org/officeDocument/2006/relationships/slide" Target="slide2.xml"/><Relationship Id="rId5" Type="http://schemas.openxmlformats.org/officeDocument/2006/relationships/image" Target="../media/image16.png"/><Relationship Id="rId4" Type="http://schemas.openxmlformats.org/officeDocument/2006/relationships/slide" Target="slide11.xm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hyperlink" Target="https://app.box.com/s/w1szebqw56n5bhfvz4uw" TargetMode="External"/><Relationship Id="rId7" Type="http://schemas.openxmlformats.org/officeDocument/2006/relationships/slide" Target="slide8.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hyperlink" Target="https://app.box.com/s/5qzxro7gho0r1srpg5b3" TargetMode="External"/><Relationship Id="rId4" Type="http://schemas.openxmlformats.org/officeDocument/2006/relationships/image" Target="../media/image17.png"/><Relationship Id="rId9" Type="http://schemas.openxmlformats.org/officeDocument/2006/relationships/hyperlink" Target="https://app.box.com/s/kuxyh4flklv0iil5zu91"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image" Target="../media/image19.png"/><Relationship Id="rId4" Type="http://schemas.openxmlformats.org/officeDocument/2006/relationships/slide" Target="slide8.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image" Target="../media/image19.png"/><Relationship Id="rId4" Type="http://schemas.openxmlformats.org/officeDocument/2006/relationships/slide" Target="slide8.xml"/></Relationships>
</file>

<file path=ppt/slides/_rels/slide12.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slide" Target="slide13.xml"/><Relationship Id="rId1" Type="http://schemas.openxmlformats.org/officeDocument/2006/relationships/slideLayout" Target="../slideLayouts/slideLayout6.xml"/><Relationship Id="rId6" Type="http://schemas.openxmlformats.org/officeDocument/2006/relationships/slide" Target="slide2.xml"/><Relationship Id="rId5" Type="http://schemas.openxmlformats.org/officeDocument/2006/relationships/image" Target="../media/image22.wmf"/><Relationship Id="rId4" Type="http://schemas.openxmlformats.org/officeDocument/2006/relationships/slide" Target="slide15.xml"/></Relationships>
</file>

<file path=ppt/slides/_rels/slide13.xml.rels><?xml version="1.0" encoding="UTF-8" standalone="yes"?>
<Relationships xmlns="http://schemas.openxmlformats.org/package/2006/relationships"><Relationship Id="rId3" Type="http://schemas.openxmlformats.org/officeDocument/2006/relationships/hyperlink" Target="https://app.box.com/s/nd4wateh0v4lpwidnxrd" TargetMode="External"/><Relationship Id="rId7" Type="http://schemas.openxmlformats.org/officeDocument/2006/relationships/slide" Target="slide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slide" Target="slide12.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slide" Target="slide2.xml"/><Relationship Id="rId2" Type="http://schemas.openxmlformats.org/officeDocument/2006/relationships/image" Target="../media/image25.jpeg"/><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slide" Target="slide12.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slide" Target="slide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slide" Target="slide12.xml"/><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slide" Target="slide19.xml"/><Relationship Id="rId1" Type="http://schemas.openxmlformats.org/officeDocument/2006/relationships/slideLayout" Target="../slideLayouts/slideLayout6.xml"/><Relationship Id="rId6" Type="http://schemas.openxmlformats.org/officeDocument/2006/relationships/slide" Target="slide2.xml"/><Relationship Id="rId5" Type="http://schemas.openxmlformats.org/officeDocument/2006/relationships/slide" Target="slide18.xml"/><Relationship Id="rId4" Type="http://schemas.openxmlformats.org/officeDocument/2006/relationships/image" Target="../media/image29.wmf"/></Relationships>
</file>

<file path=ppt/slides/_rels/slide17.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0.jpeg"/><Relationship Id="rId7" Type="http://schemas.openxmlformats.org/officeDocument/2006/relationships/slide" Target="slide16.xml"/><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image" Target="../media/image32.jpeg"/><Relationship Id="rId5" Type="http://schemas.openxmlformats.org/officeDocument/2006/relationships/hyperlink" Target="http://www.llysfaenprm.cardiff.sch.uk/gallery/album74/PIC_0249?full=1" TargetMode="External"/><Relationship Id="rId4" Type="http://schemas.openxmlformats.org/officeDocument/2006/relationships/image" Target="../media/image31.jpeg"/><Relationship Id="rId9" Type="http://schemas.openxmlformats.org/officeDocument/2006/relationships/slide" Target="slide2.xml"/></Relationships>
</file>

<file path=ppt/slides/_rels/slide1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5.jpeg"/><Relationship Id="rId7" Type="http://schemas.openxmlformats.org/officeDocument/2006/relationships/slide" Target="slide16.xml"/><Relationship Id="rId2" Type="http://schemas.openxmlformats.org/officeDocument/2006/relationships/image" Target="../media/image34.jpeg"/><Relationship Id="rId1" Type="http://schemas.openxmlformats.org/officeDocument/2006/relationships/slideLayout" Target="../slideLayouts/slideLayout6.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35.jpeg"/></Relationships>
</file>

<file path=ppt/slides/_rels/slide1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5.jpeg"/><Relationship Id="rId7" Type="http://schemas.openxmlformats.org/officeDocument/2006/relationships/image" Target="../media/image33.png"/><Relationship Id="rId2" Type="http://schemas.openxmlformats.org/officeDocument/2006/relationships/image" Target="../media/image38.jpeg"/><Relationship Id="rId1" Type="http://schemas.openxmlformats.org/officeDocument/2006/relationships/slideLayout" Target="../slideLayouts/slideLayout6.xml"/><Relationship Id="rId6" Type="http://schemas.openxmlformats.org/officeDocument/2006/relationships/slide" Target="slide16.xml"/><Relationship Id="rId5" Type="http://schemas.openxmlformats.org/officeDocument/2006/relationships/image" Target="../media/image40.jpeg"/><Relationship Id="rId4" Type="http://schemas.openxmlformats.org/officeDocument/2006/relationships/image" Target="../media/image39.jpeg"/></Relationships>
</file>

<file path=ppt/slides/_rels/slide20.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21.xml"/><Relationship Id="rId1" Type="http://schemas.openxmlformats.org/officeDocument/2006/relationships/slideLayout" Target="../slideLayouts/slideLayout6.xml"/><Relationship Id="rId5" Type="http://schemas.openxmlformats.org/officeDocument/2006/relationships/slide" Target="slide2.xml"/><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2.png"/><Relationship Id="rId7" Type="http://schemas.openxmlformats.org/officeDocument/2006/relationships/image" Target="../media/image45.png"/><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slide" Target="slide20.xml"/><Relationship Id="rId5" Type="http://schemas.openxmlformats.org/officeDocument/2006/relationships/image" Target="../media/image44.jpeg"/><Relationship Id="rId4" Type="http://schemas.openxmlformats.org/officeDocument/2006/relationships/image" Target="../media/image43.png"/></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slide" Target="slide2.xml"/><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image" Target="../media/image45.png"/><Relationship Id="rId5" Type="http://schemas.openxmlformats.org/officeDocument/2006/relationships/slide" Target="slide20.xml"/><Relationship Id="rId4" Type="http://schemas.openxmlformats.org/officeDocument/2006/relationships/image" Target="../media/image47.png"/></Relationships>
</file>

<file path=ppt/slides/_rels/slide23.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slide" Target="slide24.xml"/><Relationship Id="rId1" Type="http://schemas.openxmlformats.org/officeDocument/2006/relationships/slideLayout" Target="../slideLayouts/slideLayout6.xml"/><Relationship Id="rId5" Type="http://schemas.openxmlformats.org/officeDocument/2006/relationships/slide" Target="slide2.xml"/><Relationship Id="rId4" Type="http://schemas.openxmlformats.org/officeDocument/2006/relationships/image" Target="../media/image48.wmf"/></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7" Type="http://schemas.openxmlformats.org/officeDocument/2006/relationships/slide" Target="slide2.xml"/><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image" Target="../media/image51.png"/><Relationship Id="rId5" Type="http://schemas.openxmlformats.org/officeDocument/2006/relationships/slide" Target="slide23.xml"/><Relationship Id="rId4" Type="http://schemas.openxmlformats.org/officeDocument/2006/relationships/image" Target="../media/image50.jpe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slide" Target="slide2.xml"/><Relationship Id="rId2" Type="http://schemas.openxmlformats.org/officeDocument/2006/relationships/image" Target="../media/image52.jpeg"/><Relationship Id="rId1" Type="http://schemas.openxmlformats.org/officeDocument/2006/relationships/slideLayout" Target="../slideLayouts/slideLayout6.xml"/><Relationship Id="rId6" Type="http://schemas.openxmlformats.org/officeDocument/2006/relationships/image" Target="../media/image51.png"/><Relationship Id="rId5" Type="http://schemas.openxmlformats.org/officeDocument/2006/relationships/slide" Target="slide23.xml"/><Relationship Id="rId4" Type="http://schemas.openxmlformats.org/officeDocument/2006/relationships/image" Target="../media/image53.jpeg"/></Relationships>
</file>

<file path=ppt/slides/_rels/slide26.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27.xml"/><Relationship Id="rId1" Type="http://schemas.openxmlformats.org/officeDocument/2006/relationships/slideLayout" Target="../slideLayouts/slideLayout6.xml"/><Relationship Id="rId5" Type="http://schemas.openxmlformats.org/officeDocument/2006/relationships/slide" Target="slide2.xml"/><Relationship Id="rId4" Type="http://schemas.openxmlformats.org/officeDocument/2006/relationships/image" Target="../media/image54.wmf"/></Relationships>
</file>

<file path=ppt/slides/_rels/slide27.xml.rels><?xml version="1.0" encoding="UTF-8" standalone="yes"?>
<Relationships xmlns="http://schemas.openxmlformats.org/package/2006/relationships"><Relationship Id="rId3" Type="http://schemas.openxmlformats.org/officeDocument/2006/relationships/image" Target="../media/image55.jpeg"/><Relationship Id="rId7" Type="http://schemas.openxmlformats.org/officeDocument/2006/relationships/slide" Target="slide2.xml"/><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image" Target="../media/image57.png"/><Relationship Id="rId5" Type="http://schemas.openxmlformats.org/officeDocument/2006/relationships/slide" Target="slide26.xml"/><Relationship Id="rId4" Type="http://schemas.openxmlformats.org/officeDocument/2006/relationships/image" Target="../media/image56.jpeg"/></Relationships>
</file>

<file path=ppt/slides/_rels/slide28.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58.jpeg"/><Relationship Id="rId7" Type="http://schemas.openxmlformats.org/officeDocument/2006/relationships/image" Target="../media/image57.png"/><Relationship Id="rId2"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slide" Target="slide26.xml"/><Relationship Id="rId5" Type="http://schemas.openxmlformats.org/officeDocument/2006/relationships/image" Target="../media/image60.jpeg"/><Relationship Id="rId4" Type="http://schemas.openxmlformats.org/officeDocument/2006/relationships/image" Target="../media/image5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792088"/>
          </a:xfrm>
        </p:spPr>
        <p:txBody>
          <a:bodyPr/>
          <a:lstStyle/>
          <a:p>
            <a:r>
              <a:rPr lang="cy-GB" b="1" dirty="0" smtClean="0">
                <a:latin typeface="Century Gothic" pitchFamily="34" charset="0"/>
              </a:rPr>
              <a:t>How to Use This Resource</a:t>
            </a:r>
            <a:endParaRPr lang="en-GB" b="1" dirty="0">
              <a:latin typeface="Century Gothic" pitchFamily="34" charset="0"/>
            </a:endParaRPr>
          </a:p>
        </p:txBody>
      </p:sp>
      <p:sp>
        <p:nvSpPr>
          <p:cNvPr id="4" name="TextBox 3"/>
          <p:cNvSpPr txBox="1"/>
          <p:nvPr/>
        </p:nvSpPr>
        <p:spPr>
          <a:xfrm>
            <a:off x="467544" y="1268760"/>
            <a:ext cx="8136904" cy="3754874"/>
          </a:xfrm>
          <a:prstGeom prst="rect">
            <a:avLst/>
          </a:prstGeom>
          <a:noFill/>
        </p:spPr>
        <p:txBody>
          <a:bodyPr wrap="square" rtlCol="0">
            <a:spAutoFit/>
          </a:bodyPr>
          <a:lstStyle/>
          <a:p>
            <a:pPr>
              <a:buBlip>
                <a:blip r:embed="rId2"/>
              </a:buBlip>
            </a:pPr>
            <a:r>
              <a:rPr lang="en-GB" sz="1400" dirty="0" smtClean="0">
                <a:latin typeface="Century Gothic" pitchFamily="34" charset="0"/>
              </a:rPr>
              <a:t>This resource has been created to </a:t>
            </a:r>
            <a:r>
              <a:rPr lang="en-GB" sz="1400" b="1" dirty="0" smtClean="0">
                <a:latin typeface="Century Gothic" pitchFamily="34" charset="0"/>
              </a:rPr>
              <a:t>help schools understand the Eco-Schools process, </a:t>
            </a:r>
            <a:r>
              <a:rPr lang="en-GB" sz="1400" dirty="0" smtClean="0">
                <a:latin typeface="Century Gothic" pitchFamily="34" charset="0"/>
              </a:rPr>
              <a:t>and how to achieve the </a:t>
            </a:r>
            <a:r>
              <a:rPr lang="en-GB" sz="1400" b="1" dirty="0" smtClean="0">
                <a:latin typeface="Century Gothic" pitchFamily="34" charset="0"/>
              </a:rPr>
              <a:t>Eco-Schools Green Flag award</a:t>
            </a:r>
            <a:r>
              <a:rPr lang="en-GB" sz="1400" dirty="0" smtClean="0">
                <a:latin typeface="Century Gothic" pitchFamily="34" charset="0"/>
              </a:rPr>
              <a:t>. It’s also packed with examples of how other schools have interpreted the Eco-Schools seven step process. This should help you implement the process in your school to the best effect.</a:t>
            </a:r>
          </a:p>
          <a:p>
            <a:pPr>
              <a:buBlip>
                <a:blip r:embed="rId2"/>
              </a:buBlip>
            </a:pPr>
            <a:endParaRPr lang="en-GB" sz="1400" dirty="0" smtClean="0">
              <a:latin typeface="Century Gothic" pitchFamily="34" charset="0"/>
            </a:endParaRPr>
          </a:p>
          <a:p>
            <a:pPr>
              <a:buBlip>
                <a:blip r:embed="rId2"/>
              </a:buBlip>
            </a:pPr>
            <a:r>
              <a:rPr lang="en-GB" sz="1400" b="1" dirty="0" smtClean="0">
                <a:latin typeface="Century Gothic" pitchFamily="34" charset="0"/>
              </a:rPr>
              <a:t>The key criteria for the Green Flag Award</a:t>
            </a:r>
            <a:r>
              <a:rPr lang="en-GB" sz="1400" dirty="0" smtClean="0">
                <a:latin typeface="Century Gothic" pitchFamily="34" charset="0"/>
              </a:rPr>
              <a:t> are presented on the explanation slide for each of the seven steps. These are the  foundations of the Eco-Schools process, and should be implemented before visiting the eight topic areas (litter, waste minimisation, energy, water, transport, school grounds, healthy living and global citizenship).</a:t>
            </a:r>
          </a:p>
          <a:p>
            <a:pPr>
              <a:buBlip>
                <a:blip r:embed="rId2"/>
              </a:buBlip>
            </a:pPr>
            <a:endParaRPr lang="en-GB" sz="1400" dirty="0" smtClean="0">
              <a:latin typeface="Century Gothic" pitchFamily="34" charset="0"/>
            </a:endParaRPr>
          </a:p>
          <a:p>
            <a:pPr>
              <a:buBlip>
                <a:blip r:embed="rId2"/>
              </a:buBlip>
            </a:pPr>
            <a:r>
              <a:rPr lang="en-GB" sz="1400" dirty="0" smtClean="0">
                <a:latin typeface="Century Gothic" pitchFamily="34" charset="0"/>
              </a:rPr>
              <a:t>The Green Flag Award is based on the implementation of these criteria. </a:t>
            </a:r>
            <a:r>
              <a:rPr lang="en-GB" sz="1400" b="1" dirty="0" smtClean="0">
                <a:latin typeface="Century Gothic" pitchFamily="34" charset="0"/>
              </a:rPr>
              <a:t>Examples and suggestions </a:t>
            </a:r>
            <a:r>
              <a:rPr lang="en-GB" sz="1400" dirty="0" smtClean="0">
                <a:latin typeface="Century Gothic" pitchFamily="34" charset="0"/>
              </a:rPr>
              <a:t>can be seen for each of the criteria. It’s important to note that each school will interpret the criteria slightly differently, as we acknowledge that each school setting is unique. The key is to adapt the process to work for your school.</a:t>
            </a:r>
          </a:p>
          <a:p>
            <a:pPr>
              <a:buBlip>
                <a:blip r:embed="rId2"/>
              </a:buBlip>
            </a:pPr>
            <a:endParaRPr lang="cy-GB" sz="1400" dirty="0" smtClean="0">
              <a:latin typeface="Century Gothic" pitchFamily="34" charset="0"/>
            </a:endParaRPr>
          </a:p>
          <a:p>
            <a:pPr>
              <a:buBlip>
                <a:blip r:embed="rId2"/>
              </a:buBlip>
            </a:pPr>
            <a:r>
              <a:rPr lang="cy-GB" sz="1400" dirty="0" smtClean="0">
                <a:latin typeface="Century Gothic" pitchFamily="34" charset="0"/>
              </a:rPr>
              <a:t>Feel free to </a:t>
            </a:r>
            <a:r>
              <a:rPr lang="cy-GB" sz="1400" b="1" dirty="0" smtClean="0">
                <a:latin typeface="Century Gothic" pitchFamily="34" charset="0"/>
              </a:rPr>
              <a:t>dip in and out </a:t>
            </a:r>
            <a:r>
              <a:rPr lang="cy-GB" sz="1400" dirty="0" smtClean="0">
                <a:latin typeface="Century Gothic" pitchFamily="34" charset="0"/>
              </a:rPr>
              <a:t>of the various areas of this resource, as and when you want guidance, or a little inspiration!</a:t>
            </a:r>
            <a:endParaRPr lang="en-GB" sz="1400" dirty="0">
              <a:latin typeface="Century Gothic" pitchFamily="34" charset="0"/>
            </a:endParaRPr>
          </a:p>
        </p:txBody>
      </p:sp>
      <p:sp>
        <p:nvSpPr>
          <p:cNvPr id="5" name="Right Arrow 4">
            <a:hlinkClick r:id="rId3" action="ppaction://hlinksldjump"/>
          </p:cNvPr>
          <p:cNvSpPr/>
          <p:nvPr/>
        </p:nvSpPr>
        <p:spPr>
          <a:xfrm>
            <a:off x="3347864" y="5229200"/>
            <a:ext cx="2808312" cy="648072"/>
          </a:xfrm>
          <a:prstGeom prst="rightArrow">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Blip>
                <a:blip r:embed="rId2"/>
              </a:buBlip>
            </a:pPr>
            <a:r>
              <a:rPr lang="cy-GB" b="1" dirty="0" smtClean="0">
                <a:solidFill>
                  <a:schemeClr val="tx1"/>
                </a:solidFill>
              </a:rPr>
              <a:t>Let’s Get Started!</a:t>
            </a:r>
            <a:endParaRPr lang="en-GB" b="1"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8352" y="1124744"/>
            <a:ext cx="6156176" cy="504056"/>
          </a:xfrm>
        </p:spPr>
        <p:txBody>
          <a:bodyPr>
            <a:normAutofit fontScale="90000"/>
          </a:bodyPr>
          <a:lstStyle/>
          <a:p>
            <a:r>
              <a:rPr lang="cy-GB" sz="3600" b="1" dirty="0" smtClean="0">
                <a:ln w="18000">
                  <a:solidFill>
                    <a:schemeClr val="tx2">
                      <a:lumMod val="75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latin typeface="Century Gothic" pitchFamily="34" charset="0"/>
              </a:rPr>
              <a:t>The </a:t>
            </a:r>
            <a:r>
              <a:rPr lang="cy-GB" sz="3600" b="1" dirty="0" smtClean="0">
                <a:ln w="18000">
                  <a:solidFill>
                    <a:schemeClr val="tx2">
                      <a:lumMod val="75000"/>
                    </a:schemeClr>
                  </a:solidFill>
                  <a:prstDash val="solid"/>
                  <a:miter lim="800000"/>
                </a:ln>
                <a:solidFill>
                  <a:srgbClr val="00B050"/>
                </a:solidFill>
                <a:effectLst>
                  <a:outerShdw blurRad="25500" dist="23000" dir="7020000" algn="tl">
                    <a:srgbClr val="000000">
                      <a:alpha val="50000"/>
                    </a:srgbClr>
                  </a:outerShdw>
                </a:effectLst>
                <a:latin typeface="Century Gothic" pitchFamily="34" charset="0"/>
              </a:rPr>
              <a:t>Eco</a:t>
            </a:r>
            <a:r>
              <a:rPr lang="cy-GB" sz="3600" b="1" dirty="0" smtClean="0">
                <a:ln w="18000">
                  <a:solidFill>
                    <a:schemeClr val="tx2">
                      <a:lumMod val="75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latin typeface="Century Gothic" pitchFamily="34" charset="0"/>
              </a:rPr>
              <a:t>-Schools Process</a:t>
            </a:r>
            <a:endParaRPr lang="en-GB" sz="3600" b="1" dirty="0">
              <a:ln w="18000">
                <a:solidFill>
                  <a:schemeClr val="tx2">
                    <a:lumMod val="75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latin typeface="Century Gothic" pitchFamily="34" charset="0"/>
            </a:endParaRPr>
          </a:p>
        </p:txBody>
      </p:sp>
      <p:sp>
        <p:nvSpPr>
          <p:cNvPr id="19" name="Oval 18">
            <a:hlinkClick r:id="rId2" action="ppaction://hlinksldjump"/>
          </p:cNvPr>
          <p:cNvSpPr/>
          <p:nvPr/>
        </p:nvSpPr>
        <p:spPr>
          <a:xfrm>
            <a:off x="3851920" y="1988840"/>
            <a:ext cx="4248472" cy="3744416"/>
          </a:xfrm>
          <a:prstGeom prst="ellipse">
            <a:avLst/>
          </a:prstGeom>
          <a:solidFill>
            <a:schemeClr val="accent1">
              <a:lumMod val="60000"/>
              <a:lumOff val="40000"/>
            </a:schemeClr>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itchFamily="34" charset="0"/>
            </a:endParaRPr>
          </a:p>
        </p:txBody>
      </p:sp>
      <p:sp>
        <p:nvSpPr>
          <p:cNvPr id="8" name="Dodecagon 7">
            <a:hlinkClick r:id="rId3" action="ppaction://hlinksldjump"/>
          </p:cNvPr>
          <p:cNvSpPr/>
          <p:nvPr/>
        </p:nvSpPr>
        <p:spPr>
          <a:xfrm>
            <a:off x="2915816" y="1700808"/>
            <a:ext cx="1584176" cy="1098823"/>
          </a:xfrm>
          <a:prstGeom prst="dodecagon">
            <a:avLst/>
          </a:prstGeom>
          <a:solidFill>
            <a:srgbClr val="00B050"/>
          </a:solidFill>
          <a:effectLst>
            <a:glow rad="101600">
              <a:srgbClr val="00B050">
                <a:alpha val="6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1400" dirty="0" smtClean="0">
                <a:solidFill>
                  <a:schemeClr val="tx1"/>
                </a:solidFill>
                <a:latin typeface="Century Gothic" pitchFamily="34" charset="0"/>
              </a:rPr>
              <a:t>Linking to the Curriculum</a:t>
            </a:r>
            <a:endParaRPr lang="en-GB" sz="1400" dirty="0">
              <a:solidFill>
                <a:schemeClr val="tx1"/>
              </a:solidFill>
              <a:latin typeface="Century Gothic" pitchFamily="34" charset="0"/>
            </a:endParaRPr>
          </a:p>
        </p:txBody>
      </p:sp>
      <p:sp>
        <p:nvSpPr>
          <p:cNvPr id="9" name="Rounded Rectangle 8">
            <a:hlinkClick r:id="rId4" action="ppaction://hlinksldjump"/>
          </p:cNvPr>
          <p:cNvSpPr/>
          <p:nvPr/>
        </p:nvSpPr>
        <p:spPr>
          <a:xfrm>
            <a:off x="3059832" y="4589545"/>
            <a:ext cx="1348950" cy="855679"/>
          </a:xfrm>
          <a:prstGeom prst="roundRect">
            <a:avLst/>
          </a:prstGeom>
          <a:solidFill>
            <a:srgbClr val="00B050"/>
          </a:solidFill>
          <a:effectLst>
            <a:glow rad="101600">
              <a:srgbClr val="00B050">
                <a:alpha val="6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1400" dirty="0" smtClean="0">
                <a:solidFill>
                  <a:schemeClr val="tx1"/>
                </a:solidFill>
                <a:latin typeface="Century Gothic" pitchFamily="34" charset="0"/>
              </a:rPr>
              <a:t>Informing and Involving</a:t>
            </a:r>
            <a:endParaRPr lang="en-GB" sz="1400" dirty="0">
              <a:solidFill>
                <a:schemeClr val="tx1"/>
              </a:solidFill>
              <a:latin typeface="Century Gothic" pitchFamily="34" charset="0"/>
            </a:endParaRPr>
          </a:p>
        </p:txBody>
      </p:sp>
      <p:grpSp>
        <p:nvGrpSpPr>
          <p:cNvPr id="3" name="Group 13"/>
          <p:cNvGrpSpPr/>
          <p:nvPr/>
        </p:nvGrpSpPr>
        <p:grpSpPr>
          <a:xfrm>
            <a:off x="4139952" y="2852936"/>
            <a:ext cx="3744416" cy="1656184"/>
            <a:chOff x="2267744" y="1916832"/>
            <a:chExt cx="4896544" cy="2160240"/>
          </a:xfrm>
        </p:grpSpPr>
        <p:sp>
          <p:nvSpPr>
            <p:cNvPr id="5" name="Oval 4">
              <a:hlinkClick r:id="rId5" action="ppaction://hlinksldjump"/>
            </p:cNvPr>
            <p:cNvSpPr/>
            <p:nvPr/>
          </p:nvSpPr>
          <p:spPr>
            <a:xfrm>
              <a:off x="3491880" y="1916832"/>
              <a:ext cx="2451180" cy="1008112"/>
            </a:xfrm>
            <a:prstGeom prst="ellipse">
              <a:avLst/>
            </a:prstGeom>
            <a:solidFill>
              <a:schemeClr val="accent1">
                <a:lumMod val="40000"/>
                <a:lumOff val="60000"/>
              </a:schemeClr>
            </a:solidFill>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1200" dirty="0" smtClean="0">
                  <a:solidFill>
                    <a:schemeClr val="tx1"/>
                  </a:solidFill>
                  <a:latin typeface="Century Gothic" pitchFamily="34" charset="0"/>
                </a:rPr>
                <a:t>Environmental</a:t>
              </a:r>
            </a:p>
            <a:p>
              <a:pPr algn="ctr"/>
              <a:r>
                <a:rPr lang="cy-GB" sz="1200" dirty="0" smtClean="0">
                  <a:solidFill>
                    <a:schemeClr val="tx1"/>
                  </a:solidFill>
                  <a:latin typeface="Century Gothic" pitchFamily="34" charset="0"/>
                </a:rPr>
                <a:t> Review</a:t>
              </a:r>
              <a:endParaRPr lang="en-GB" sz="1200" dirty="0">
                <a:solidFill>
                  <a:schemeClr val="tx1"/>
                </a:solidFill>
                <a:latin typeface="Century Gothic" pitchFamily="34" charset="0"/>
              </a:endParaRPr>
            </a:p>
          </p:txBody>
        </p:sp>
        <p:sp>
          <p:nvSpPr>
            <p:cNvPr id="6" name="Oval 5">
              <a:hlinkClick r:id="rId6" action="ppaction://hlinksldjump"/>
            </p:cNvPr>
            <p:cNvSpPr/>
            <p:nvPr/>
          </p:nvSpPr>
          <p:spPr>
            <a:xfrm>
              <a:off x="2267744" y="3068960"/>
              <a:ext cx="2376264" cy="1008112"/>
            </a:xfrm>
            <a:prstGeom prst="ellipse">
              <a:avLst/>
            </a:prstGeom>
            <a:solidFill>
              <a:schemeClr val="accent1">
                <a:lumMod val="40000"/>
                <a:lumOff val="60000"/>
              </a:schemeClr>
            </a:solidFill>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1200" dirty="0" smtClean="0">
                  <a:solidFill>
                    <a:schemeClr val="tx1"/>
                  </a:solidFill>
                  <a:latin typeface="Century Gothic" pitchFamily="34" charset="0"/>
                </a:rPr>
                <a:t>Monitoring and Evaluation</a:t>
              </a:r>
              <a:endParaRPr lang="en-GB" sz="1200" dirty="0">
                <a:solidFill>
                  <a:schemeClr val="tx1"/>
                </a:solidFill>
                <a:latin typeface="Century Gothic" pitchFamily="34" charset="0"/>
              </a:endParaRPr>
            </a:p>
          </p:txBody>
        </p:sp>
        <p:sp>
          <p:nvSpPr>
            <p:cNvPr id="7" name="Oval 6">
              <a:hlinkClick r:id="rId7" action="ppaction://hlinksldjump"/>
            </p:cNvPr>
            <p:cNvSpPr/>
            <p:nvPr/>
          </p:nvSpPr>
          <p:spPr>
            <a:xfrm>
              <a:off x="4932040" y="3068960"/>
              <a:ext cx="2232248" cy="1008112"/>
            </a:xfrm>
            <a:prstGeom prst="ellipse">
              <a:avLst/>
            </a:prstGeom>
            <a:solidFill>
              <a:schemeClr val="accent1">
                <a:lumMod val="40000"/>
                <a:lumOff val="60000"/>
              </a:schemeClr>
            </a:solidFill>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1200" dirty="0" smtClean="0">
                  <a:solidFill>
                    <a:schemeClr val="tx1"/>
                  </a:solidFill>
                  <a:latin typeface="Century Gothic" pitchFamily="34" charset="0"/>
                </a:rPr>
                <a:t>Action Plan</a:t>
              </a:r>
              <a:endParaRPr lang="en-GB" sz="1200" dirty="0">
                <a:solidFill>
                  <a:schemeClr val="tx1"/>
                </a:solidFill>
                <a:latin typeface="Century Gothic" pitchFamily="34" charset="0"/>
              </a:endParaRPr>
            </a:p>
          </p:txBody>
        </p:sp>
        <p:sp>
          <p:nvSpPr>
            <p:cNvPr id="10" name="Right Arrow 9"/>
            <p:cNvSpPr/>
            <p:nvPr/>
          </p:nvSpPr>
          <p:spPr>
            <a:xfrm rot="2615748">
              <a:off x="5232492" y="2718845"/>
              <a:ext cx="648072" cy="504056"/>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itchFamily="34" charset="0"/>
              </a:endParaRPr>
            </a:p>
          </p:txBody>
        </p:sp>
        <p:sp>
          <p:nvSpPr>
            <p:cNvPr id="11" name="Right Arrow 10"/>
            <p:cNvSpPr/>
            <p:nvPr/>
          </p:nvSpPr>
          <p:spPr>
            <a:xfrm rot="18573359">
              <a:off x="3424498" y="2651201"/>
              <a:ext cx="648072" cy="504056"/>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itchFamily="34" charset="0"/>
              </a:endParaRPr>
            </a:p>
          </p:txBody>
        </p:sp>
        <p:sp>
          <p:nvSpPr>
            <p:cNvPr id="12" name="Right Arrow 11"/>
            <p:cNvSpPr/>
            <p:nvPr/>
          </p:nvSpPr>
          <p:spPr>
            <a:xfrm rot="10800000">
              <a:off x="4440946" y="3373892"/>
              <a:ext cx="648072" cy="504056"/>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itchFamily="34" charset="0"/>
              </a:endParaRPr>
            </a:p>
          </p:txBody>
        </p:sp>
      </p:grpSp>
      <p:sp>
        <p:nvSpPr>
          <p:cNvPr id="15" name="Rectangle 14">
            <a:hlinkClick r:id="rId8" action="ppaction://hlinksldjump"/>
          </p:cNvPr>
          <p:cNvSpPr/>
          <p:nvPr/>
        </p:nvSpPr>
        <p:spPr>
          <a:xfrm>
            <a:off x="5224873" y="4869160"/>
            <a:ext cx="1363351" cy="576064"/>
          </a:xfrm>
          <a:prstGeom prst="rect">
            <a:avLst/>
          </a:prstGeom>
          <a:solidFill>
            <a:schemeClr val="accent1">
              <a:lumMod val="40000"/>
              <a:lumOff val="60000"/>
            </a:schemeClr>
          </a:solidFill>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sz="1200" dirty="0" smtClean="0">
                <a:solidFill>
                  <a:sysClr val="windowText" lastClr="000000"/>
                </a:solidFill>
                <a:latin typeface="Century Gothic" pitchFamily="34" charset="0"/>
              </a:rPr>
              <a:t>Eco-Code</a:t>
            </a:r>
            <a:endParaRPr lang="en-GB" sz="1200" dirty="0">
              <a:solidFill>
                <a:sysClr val="windowText" lastClr="000000"/>
              </a:solidFill>
              <a:latin typeface="Century Gothic" pitchFamily="34" charset="0"/>
            </a:endParaRPr>
          </a:p>
        </p:txBody>
      </p:sp>
      <p:sp>
        <p:nvSpPr>
          <p:cNvPr id="16" name="Up-Down Arrow 15"/>
          <p:cNvSpPr/>
          <p:nvPr/>
        </p:nvSpPr>
        <p:spPr>
          <a:xfrm rot="2499734">
            <a:off x="6665894" y="4436238"/>
            <a:ext cx="325173" cy="861545"/>
          </a:xfrm>
          <a:prstGeom prst="up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itchFamily="34" charset="0"/>
            </a:endParaRPr>
          </a:p>
        </p:txBody>
      </p:sp>
      <p:sp>
        <p:nvSpPr>
          <p:cNvPr id="20" name="Up-Down Arrow 19"/>
          <p:cNvSpPr/>
          <p:nvPr/>
        </p:nvSpPr>
        <p:spPr>
          <a:xfrm rot="18905963">
            <a:off x="3806673" y="2571883"/>
            <a:ext cx="366601" cy="839376"/>
          </a:xfrm>
          <a:prstGeom prst="up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entury Gothic" pitchFamily="34" charset="0"/>
            </a:endParaRPr>
          </a:p>
        </p:txBody>
      </p:sp>
      <p:sp>
        <p:nvSpPr>
          <p:cNvPr id="22" name="TextBox 21">
            <a:hlinkClick r:id="rId2" action="ppaction://hlinksldjump"/>
          </p:cNvPr>
          <p:cNvSpPr txBox="1"/>
          <p:nvPr/>
        </p:nvSpPr>
        <p:spPr>
          <a:xfrm>
            <a:off x="4716016" y="2276872"/>
            <a:ext cx="2520280" cy="461665"/>
          </a:xfrm>
          <a:prstGeom prst="rect">
            <a:avLst/>
          </a:prstGeom>
          <a:noFill/>
        </p:spPr>
        <p:txBody>
          <a:bodyPr wrap="square" rtlCol="0">
            <a:spAutoFit/>
          </a:bodyPr>
          <a:lstStyle/>
          <a:p>
            <a:r>
              <a:rPr lang="cy-GB" sz="2400" b="1" dirty="0" smtClean="0">
                <a:latin typeface="Century Gothic" pitchFamily="34" charset="0"/>
              </a:rPr>
              <a:t>Eco-Committee</a:t>
            </a:r>
            <a:endParaRPr lang="en-GB" sz="2400" b="1" dirty="0">
              <a:latin typeface="Century Gothic" pitchFamily="34" charset="0"/>
            </a:endParaRPr>
          </a:p>
        </p:txBody>
      </p:sp>
      <p:sp>
        <p:nvSpPr>
          <p:cNvPr id="24" name="Title 1"/>
          <p:cNvSpPr txBox="1">
            <a:spLocks/>
          </p:cNvSpPr>
          <p:nvPr/>
        </p:nvSpPr>
        <p:spPr>
          <a:xfrm>
            <a:off x="467544" y="260648"/>
            <a:ext cx="8229600" cy="504056"/>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y-GB" sz="3600" b="1" i="0" u="none" strike="noStrike" kern="1200" cap="none" spc="0" normalizeH="0" baseline="0" noProof="0" dirty="0" smtClean="0">
                <a:ln>
                  <a:noFill/>
                </a:ln>
                <a:solidFill>
                  <a:schemeClr val="tx1"/>
                </a:solidFill>
                <a:effectLst/>
                <a:uLnTx/>
                <a:uFillTx/>
                <a:latin typeface="Century Gothic" pitchFamily="34" charset="0"/>
                <a:ea typeface="+mj-ea"/>
                <a:cs typeface="+mj-cs"/>
              </a:rPr>
              <a:t>How Eco-Schools Works</a:t>
            </a:r>
            <a:endParaRPr kumimoji="0" lang="en-GB" sz="3600" b="1" i="0" u="none" strike="noStrike" kern="1200" cap="none" spc="0" normalizeH="0" baseline="0" noProof="0" dirty="0">
              <a:ln>
                <a:noFill/>
              </a:ln>
              <a:solidFill>
                <a:schemeClr val="tx1"/>
              </a:solidFill>
              <a:effectLst/>
              <a:uLnTx/>
              <a:uFillTx/>
              <a:latin typeface="Century Gothic" pitchFamily="34" charset="0"/>
              <a:ea typeface="+mj-ea"/>
              <a:cs typeface="+mj-cs"/>
            </a:endParaRPr>
          </a:p>
        </p:txBody>
      </p:sp>
      <p:sp>
        <p:nvSpPr>
          <p:cNvPr id="25" name="Rectangle 24"/>
          <p:cNvSpPr/>
          <p:nvPr/>
        </p:nvSpPr>
        <p:spPr>
          <a:xfrm>
            <a:off x="395536" y="1199649"/>
            <a:ext cx="2520280" cy="4493538"/>
          </a:xfrm>
          <a:prstGeom prst="rect">
            <a:avLst/>
          </a:prstGeom>
        </p:spPr>
        <p:txBody>
          <a:bodyPr wrap="square">
            <a:spAutoFit/>
          </a:bodyPr>
          <a:lstStyle/>
          <a:p>
            <a:r>
              <a:rPr lang="en-GB" sz="1100" dirty="0" smtClean="0">
                <a:latin typeface="Century Gothic" pitchFamily="34" charset="0"/>
              </a:rPr>
              <a:t>The seven steps of the Eco-Schools Programme include the establishment of an </a:t>
            </a:r>
            <a:r>
              <a:rPr lang="en-GB" sz="1100" b="1" dirty="0" smtClean="0">
                <a:latin typeface="Century Gothic" pitchFamily="34" charset="0"/>
              </a:rPr>
              <a:t>Eco-Committee</a:t>
            </a:r>
            <a:r>
              <a:rPr lang="en-GB" sz="1100" dirty="0" smtClean="0">
                <a:latin typeface="Century Gothic" pitchFamily="34" charset="0"/>
              </a:rPr>
              <a:t> – the driving force.  This is made up of pupils, staff, governors and parents who then ensure that the other six elements are implemented and encourage the involvement of all members of the school community. The school then undertakes an </a:t>
            </a:r>
            <a:r>
              <a:rPr lang="en-GB" sz="1100" b="1" dirty="0" smtClean="0">
                <a:latin typeface="Century Gothic" pitchFamily="34" charset="0"/>
              </a:rPr>
              <a:t>environmental review</a:t>
            </a:r>
            <a:r>
              <a:rPr lang="en-GB" sz="1100" dirty="0" smtClean="0">
                <a:latin typeface="Century Gothic" pitchFamily="34" charset="0"/>
              </a:rPr>
              <a:t>, which feeds into an </a:t>
            </a:r>
            <a:r>
              <a:rPr lang="en-GB" sz="1100" b="1" dirty="0" smtClean="0">
                <a:latin typeface="Century Gothic" pitchFamily="34" charset="0"/>
              </a:rPr>
              <a:t>action plan</a:t>
            </a:r>
            <a:r>
              <a:rPr lang="en-GB" sz="1100" dirty="0" smtClean="0">
                <a:latin typeface="Century Gothic" pitchFamily="34" charset="0"/>
              </a:rPr>
              <a:t>. Progress is then </a:t>
            </a:r>
            <a:r>
              <a:rPr lang="en-GB" sz="1100" b="1" dirty="0" smtClean="0">
                <a:latin typeface="Century Gothic" pitchFamily="34" charset="0"/>
              </a:rPr>
              <a:t>monitored and evaluated</a:t>
            </a:r>
            <a:r>
              <a:rPr lang="en-GB" sz="1100" dirty="0" smtClean="0">
                <a:latin typeface="Century Gothic" pitchFamily="34" charset="0"/>
              </a:rPr>
              <a:t>, and any necessary changes implemented. They must also </a:t>
            </a:r>
            <a:r>
              <a:rPr lang="en-GB" sz="1100" b="1" dirty="0" smtClean="0">
                <a:latin typeface="Century Gothic" pitchFamily="34" charset="0"/>
              </a:rPr>
              <a:t>involve and inform</a:t>
            </a:r>
            <a:r>
              <a:rPr lang="en-GB" sz="1100" dirty="0" smtClean="0">
                <a:latin typeface="Century Gothic" pitchFamily="34" charset="0"/>
              </a:rPr>
              <a:t> the wider community. The production of an ‘</a:t>
            </a:r>
            <a:r>
              <a:rPr lang="en-GB" sz="1100" b="1" dirty="0" smtClean="0">
                <a:latin typeface="Century Gothic" pitchFamily="34" charset="0"/>
              </a:rPr>
              <a:t>Eco-Code’</a:t>
            </a:r>
            <a:r>
              <a:rPr lang="en-GB" sz="1100" dirty="0" smtClean="0">
                <a:latin typeface="Century Gothic" pitchFamily="34" charset="0"/>
              </a:rPr>
              <a:t>, a statement of their environmental stewardship and commitment to the programme, helps to spread the message. The whole process should be integrated within the</a:t>
            </a:r>
            <a:r>
              <a:rPr lang="en-GB" sz="1100" b="1" dirty="0" smtClean="0">
                <a:latin typeface="Century Gothic" pitchFamily="34" charset="0"/>
              </a:rPr>
              <a:t> curriculum,</a:t>
            </a:r>
            <a:r>
              <a:rPr lang="en-GB" sz="1100" dirty="0" smtClean="0">
                <a:latin typeface="Century Gothic" pitchFamily="34" charset="0"/>
              </a:rPr>
              <a:t> to ensure the process becomes embedded throughout the school.</a:t>
            </a:r>
          </a:p>
        </p:txBody>
      </p:sp>
      <p:sp>
        <p:nvSpPr>
          <p:cNvPr id="26" name="Rectangle 25"/>
          <p:cNvSpPr/>
          <p:nvPr/>
        </p:nvSpPr>
        <p:spPr>
          <a:xfrm>
            <a:off x="323528" y="692697"/>
            <a:ext cx="8640960" cy="461665"/>
          </a:xfrm>
          <a:prstGeom prst="rect">
            <a:avLst/>
          </a:prstGeom>
        </p:spPr>
        <p:txBody>
          <a:bodyPr wrap="square">
            <a:spAutoFit/>
          </a:bodyPr>
          <a:lstStyle/>
          <a:p>
            <a:r>
              <a:rPr lang="en-GB" sz="1200" dirty="0" smtClean="0">
                <a:latin typeface="Century Gothic" pitchFamily="34" charset="0"/>
              </a:rPr>
              <a:t>Eco-Schools is an environmental education programme, designed to encourage pupils to engage with environmental issues through seven inter-connecting steps.</a:t>
            </a:r>
          </a:p>
        </p:txBody>
      </p:sp>
      <p:sp>
        <p:nvSpPr>
          <p:cNvPr id="21" name="TextBox 20"/>
          <p:cNvSpPr txBox="1"/>
          <p:nvPr/>
        </p:nvSpPr>
        <p:spPr>
          <a:xfrm>
            <a:off x="4932040" y="1556792"/>
            <a:ext cx="4320480" cy="307777"/>
          </a:xfrm>
          <a:prstGeom prst="rect">
            <a:avLst/>
          </a:prstGeom>
          <a:noFill/>
        </p:spPr>
        <p:txBody>
          <a:bodyPr wrap="square" rtlCol="0">
            <a:spAutoFit/>
          </a:bodyPr>
          <a:lstStyle/>
          <a:p>
            <a:r>
              <a:rPr lang="cy-GB" sz="1400" b="1" dirty="0" smtClean="0"/>
              <a:t>Click on the step to view a full explanation</a:t>
            </a:r>
            <a:endParaRPr lang="en-GB" sz="1400" b="1" dirty="0"/>
          </a:p>
        </p:txBody>
      </p:sp>
      <p:sp>
        <p:nvSpPr>
          <p:cNvPr id="23" name="Right Arrow 22">
            <a:hlinkClick r:id="rId9" action="ppaction://hlinksldjump"/>
          </p:cNvPr>
          <p:cNvSpPr/>
          <p:nvPr/>
        </p:nvSpPr>
        <p:spPr>
          <a:xfrm>
            <a:off x="827584" y="5589240"/>
            <a:ext cx="2664296" cy="548680"/>
          </a:xfrm>
          <a:prstGeom prst="rightArrow">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Blip>
                <a:blip r:embed="rId10"/>
              </a:buBlip>
            </a:pPr>
            <a:r>
              <a:rPr lang="cy-GB" sz="1400" b="1" dirty="0" smtClean="0">
                <a:solidFill>
                  <a:schemeClr val="tx1"/>
                </a:solidFill>
              </a:rPr>
              <a:t>Tell me about the Awards</a:t>
            </a:r>
            <a:endParaRPr lang="en-GB" sz="1400" b="1" dirty="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7544" y="260648"/>
            <a:ext cx="8229600" cy="648072"/>
          </a:xfrm>
          <a:prstGeom prst="rect">
            <a:avLst/>
          </a:prstGeom>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cy-GB" sz="4400" b="1" i="0" u="none" strike="noStrike" kern="1200" cap="none" spc="0" normalizeH="0" baseline="0" noProof="0" dirty="0" smtClean="0">
                <a:ln w="18000">
                  <a:solidFill>
                    <a:schemeClr val="tx2">
                      <a:lumMod val="75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uLnTx/>
                <a:uFillTx/>
                <a:latin typeface="+mj-lt"/>
                <a:ea typeface="+mj-ea"/>
                <a:cs typeface="+mj-cs"/>
              </a:rPr>
              <a:t>The </a:t>
            </a:r>
            <a:r>
              <a:rPr kumimoji="0" lang="cy-GB" sz="4400" b="1" i="0" u="none" strike="noStrike" kern="1200" cap="none" spc="0" normalizeH="0" baseline="0" noProof="0" dirty="0" smtClean="0">
                <a:ln w="18000">
                  <a:solidFill>
                    <a:schemeClr val="tx2">
                      <a:lumMod val="75000"/>
                    </a:schemeClr>
                  </a:solidFill>
                  <a:prstDash val="solid"/>
                  <a:miter lim="800000"/>
                </a:ln>
                <a:solidFill>
                  <a:srgbClr val="00B050"/>
                </a:solidFill>
                <a:effectLst>
                  <a:outerShdw blurRad="25500" dist="23000" dir="7020000" algn="tl">
                    <a:srgbClr val="000000">
                      <a:alpha val="50000"/>
                    </a:srgbClr>
                  </a:outerShdw>
                </a:effectLst>
                <a:uLnTx/>
                <a:uFillTx/>
                <a:latin typeface="+mj-lt"/>
                <a:ea typeface="+mj-ea"/>
                <a:cs typeface="+mj-cs"/>
              </a:rPr>
              <a:t>Eco</a:t>
            </a:r>
            <a:r>
              <a:rPr kumimoji="0" lang="cy-GB" sz="4400" b="1" i="0" u="none" strike="noStrike" kern="1200" cap="none" spc="0" normalizeH="0" baseline="0" noProof="0" dirty="0" smtClean="0">
                <a:ln w="18000">
                  <a:solidFill>
                    <a:schemeClr val="tx2">
                      <a:lumMod val="75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uLnTx/>
                <a:uFillTx/>
                <a:latin typeface="+mj-lt"/>
                <a:ea typeface="+mj-ea"/>
                <a:cs typeface="+mj-cs"/>
              </a:rPr>
              <a:t>-Schools Awards</a:t>
            </a:r>
          </a:p>
        </p:txBody>
      </p:sp>
      <p:sp>
        <p:nvSpPr>
          <p:cNvPr id="5" name="AutoShape 33">
            <a:hlinkClick r:id="rId2"/>
          </p:cNvPr>
          <p:cNvSpPr>
            <a:spLocks noChangeArrowheads="1"/>
          </p:cNvSpPr>
          <p:nvPr/>
        </p:nvSpPr>
        <p:spPr bwMode="auto">
          <a:xfrm>
            <a:off x="539527" y="2420888"/>
            <a:ext cx="1800225" cy="720080"/>
          </a:xfrm>
          <a:prstGeom prst="roundRect">
            <a:avLst>
              <a:gd name="adj" fmla="val 16667"/>
            </a:avLst>
          </a:prstGeom>
          <a:solidFill>
            <a:schemeClr val="accent6">
              <a:lumMod val="60000"/>
              <a:lumOff val="40000"/>
            </a:schemeClr>
          </a:solidFill>
          <a:ln w="9525">
            <a:solidFill>
              <a:schemeClr val="tx1"/>
            </a:solidFill>
            <a:round/>
            <a:headEnd/>
            <a:tailEnd/>
          </a:ln>
        </p:spPr>
        <p:txBody>
          <a:bodyPr wrap="none" anchor="ctr"/>
          <a:lstStyle/>
          <a:p>
            <a:pPr algn="ctr" eaLnBrk="0" hangingPunct="0"/>
            <a:r>
              <a:rPr lang="en-GB" b="1" dirty="0" smtClean="0"/>
              <a:t>Bronze</a:t>
            </a:r>
            <a:endParaRPr lang="en-US" b="1" dirty="0"/>
          </a:p>
        </p:txBody>
      </p:sp>
      <p:sp>
        <p:nvSpPr>
          <p:cNvPr id="6" name="AutoShape 34">
            <a:hlinkClick r:id="rId3"/>
          </p:cNvPr>
          <p:cNvSpPr>
            <a:spLocks noChangeArrowheads="1"/>
          </p:cNvSpPr>
          <p:nvPr/>
        </p:nvSpPr>
        <p:spPr bwMode="auto">
          <a:xfrm>
            <a:off x="467643" y="3573512"/>
            <a:ext cx="1944117" cy="647576"/>
          </a:xfrm>
          <a:prstGeom prst="roundRect">
            <a:avLst>
              <a:gd name="adj" fmla="val 16667"/>
            </a:avLst>
          </a:prstGeom>
          <a:solidFill>
            <a:srgbClr val="C0C0C0"/>
          </a:solidFill>
          <a:ln w="9525">
            <a:solidFill>
              <a:schemeClr val="tx1"/>
            </a:solidFill>
            <a:round/>
            <a:headEnd/>
            <a:tailEnd/>
          </a:ln>
        </p:spPr>
        <p:txBody>
          <a:bodyPr wrap="none" anchor="ctr"/>
          <a:lstStyle/>
          <a:p>
            <a:pPr algn="ctr" eaLnBrk="0" hangingPunct="0"/>
            <a:r>
              <a:rPr lang="en-GB" b="1" dirty="0" smtClean="0"/>
              <a:t>Silver</a:t>
            </a:r>
            <a:endParaRPr lang="en-US" b="1" dirty="0"/>
          </a:p>
        </p:txBody>
      </p:sp>
      <p:sp>
        <p:nvSpPr>
          <p:cNvPr id="7" name="AutoShape 35">
            <a:hlinkClick r:id="rId4"/>
          </p:cNvPr>
          <p:cNvSpPr>
            <a:spLocks noChangeArrowheads="1"/>
          </p:cNvSpPr>
          <p:nvPr/>
        </p:nvSpPr>
        <p:spPr bwMode="auto">
          <a:xfrm>
            <a:off x="2627784" y="5157117"/>
            <a:ext cx="2952328" cy="792163"/>
          </a:xfrm>
          <a:prstGeom prst="roundRect">
            <a:avLst>
              <a:gd name="adj" fmla="val 16667"/>
            </a:avLst>
          </a:prstGeom>
          <a:solidFill>
            <a:srgbClr val="CCFF99"/>
          </a:solidFill>
          <a:ln w="9525">
            <a:solidFill>
              <a:schemeClr val="tx1"/>
            </a:solidFill>
            <a:round/>
            <a:headEnd/>
            <a:tailEnd/>
          </a:ln>
        </p:spPr>
        <p:txBody>
          <a:bodyPr wrap="none" anchor="ctr"/>
          <a:lstStyle/>
          <a:p>
            <a:pPr algn="ctr" eaLnBrk="0" hangingPunct="0"/>
            <a:r>
              <a:rPr lang="en-GB" b="1" dirty="0" smtClean="0"/>
              <a:t>Re </a:t>
            </a:r>
            <a:r>
              <a:rPr lang="en-GB" b="1" dirty="0"/>
              <a:t>Award </a:t>
            </a:r>
            <a:r>
              <a:rPr lang="en-GB" b="1" dirty="0" smtClean="0"/>
              <a:t>(every 2 </a:t>
            </a:r>
            <a:r>
              <a:rPr lang="en-GB" b="1" dirty="0"/>
              <a:t>yrs)</a:t>
            </a:r>
          </a:p>
        </p:txBody>
      </p:sp>
      <p:sp>
        <p:nvSpPr>
          <p:cNvPr id="8" name="AutoShape 36">
            <a:hlinkClick r:id="rId4"/>
          </p:cNvPr>
          <p:cNvSpPr>
            <a:spLocks noChangeArrowheads="1"/>
          </p:cNvSpPr>
          <p:nvPr/>
        </p:nvSpPr>
        <p:spPr bwMode="auto">
          <a:xfrm>
            <a:off x="467544" y="5084663"/>
            <a:ext cx="1800200" cy="936625"/>
          </a:xfrm>
          <a:prstGeom prst="roundRect">
            <a:avLst>
              <a:gd name="adj" fmla="val 16667"/>
            </a:avLst>
          </a:prstGeom>
          <a:solidFill>
            <a:srgbClr val="CCFF99"/>
          </a:solidFill>
          <a:ln w="9525">
            <a:solidFill>
              <a:schemeClr val="tx1"/>
            </a:solidFill>
            <a:round/>
            <a:headEnd/>
            <a:tailEnd/>
          </a:ln>
        </p:spPr>
        <p:txBody>
          <a:bodyPr wrap="none" anchor="ctr"/>
          <a:lstStyle/>
          <a:p>
            <a:pPr algn="ctr" eaLnBrk="0" hangingPunct="0"/>
            <a:r>
              <a:rPr lang="en-GB" b="1" dirty="0" smtClean="0"/>
              <a:t>Green </a:t>
            </a:r>
            <a:r>
              <a:rPr lang="en-GB" b="1" dirty="0"/>
              <a:t>Flag</a:t>
            </a:r>
            <a:endParaRPr lang="en-US" b="1" dirty="0"/>
          </a:p>
        </p:txBody>
      </p:sp>
      <p:sp>
        <p:nvSpPr>
          <p:cNvPr id="9" name="AutoShape 37">
            <a:hlinkClick r:id="rId5"/>
          </p:cNvPr>
          <p:cNvSpPr>
            <a:spLocks noChangeArrowheads="1"/>
          </p:cNvSpPr>
          <p:nvPr/>
        </p:nvSpPr>
        <p:spPr bwMode="auto">
          <a:xfrm>
            <a:off x="4860032" y="4077072"/>
            <a:ext cx="3168898" cy="720725"/>
          </a:xfrm>
          <a:prstGeom prst="roundRect">
            <a:avLst>
              <a:gd name="adj" fmla="val 16667"/>
            </a:avLst>
          </a:prstGeom>
          <a:solidFill>
            <a:srgbClr val="CCFF99"/>
          </a:solidFill>
          <a:ln w="57150">
            <a:solidFill>
              <a:srgbClr val="C0C0C0"/>
            </a:solidFill>
            <a:round/>
            <a:headEnd/>
            <a:tailEnd/>
          </a:ln>
        </p:spPr>
        <p:txBody>
          <a:bodyPr wrap="none" anchor="ctr"/>
          <a:lstStyle/>
          <a:p>
            <a:pPr algn="ctr" eaLnBrk="0" hangingPunct="0"/>
            <a:r>
              <a:rPr lang="en-GB" b="1" dirty="0" smtClean="0"/>
              <a:t>Platinum </a:t>
            </a:r>
            <a:r>
              <a:rPr lang="en-GB" b="1" dirty="0"/>
              <a:t>Status (4</a:t>
            </a:r>
            <a:r>
              <a:rPr lang="en-GB" b="1" baseline="30000" dirty="0"/>
              <a:t>th</a:t>
            </a:r>
            <a:r>
              <a:rPr lang="en-GB" b="1" dirty="0"/>
              <a:t> Flag)</a:t>
            </a:r>
            <a:endParaRPr lang="en-US" b="1" dirty="0"/>
          </a:p>
        </p:txBody>
      </p:sp>
      <p:cxnSp>
        <p:nvCxnSpPr>
          <p:cNvPr id="10" name="AutoShape 38"/>
          <p:cNvCxnSpPr>
            <a:cxnSpLocks noChangeShapeType="1"/>
            <a:stCxn id="5" idx="2"/>
            <a:endCxn id="6" idx="0"/>
          </p:cNvCxnSpPr>
          <p:nvPr/>
        </p:nvCxnSpPr>
        <p:spPr bwMode="auto">
          <a:xfrm rot="16200000" flipH="1">
            <a:off x="1223399" y="3357209"/>
            <a:ext cx="432544" cy="62"/>
          </a:xfrm>
          <a:prstGeom prst="straightConnector1">
            <a:avLst/>
          </a:prstGeom>
          <a:noFill/>
          <a:ln w="50800">
            <a:solidFill>
              <a:schemeClr val="tx1"/>
            </a:solidFill>
            <a:round/>
            <a:headEnd/>
            <a:tailEnd type="triangle" w="med" len="med"/>
          </a:ln>
        </p:spPr>
      </p:cxnSp>
      <p:cxnSp>
        <p:nvCxnSpPr>
          <p:cNvPr id="11" name="AutoShape 39"/>
          <p:cNvCxnSpPr>
            <a:cxnSpLocks noChangeShapeType="1"/>
            <a:stCxn id="6" idx="2"/>
          </p:cNvCxnSpPr>
          <p:nvPr/>
        </p:nvCxnSpPr>
        <p:spPr bwMode="auto">
          <a:xfrm rot="5400000">
            <a:off x="845611" y="4563101"/>
            <a:ext cx="936104" cy="252078"/>
          </a:xfrm>
          <a:prstGeom prst="straightConnector1">
            <a:avLst/>
          </a:prstGeom>
          <a:noFill/>
          <a:ln w="50800">
            <a:solidFill>
              <a:schemeClr val="tx1"/>
            </a:solidFill>
            <a:round/>
            <a:headEnd/>
            <a:tailEnd type="triangle" w="med" len="med"/>
          </a:ln>
        </p:spPr>
      </p:cxnSp>
      <p:cxnSp>
        <p:nvCxnSpPr>
          <p:cNvPr id="12" name="AutoShape 40"/>
          <p:cNvCxnSpPr>
            <a:cxnSpLocks noChangeShapeType="1"/>
            <a:stCxn id="8" idx="3"/>
            <a:endCxn id="7" idx="1"/>
          </p:cNvCxnSpPr>
          <p:nvPr/>
        </p:nvCxnSpPr>
        <p:spPr bwMode="auto">
          <a:xfrm>
            <a:off x="2267744" y="5552976"/>
            <a:ext cx="360040" cy="223"/>
          </a:xfrm>
          <a:prstGeom prst="straightConnector1">
            <a:avLst/>
          </a:prstGeom>
          <a:noFill/>
          <a:ln w="50800">
            <a:solidFill>
              <a:schemeClr val="tx1"/>
            </a:solidFill>
            <a:round/>
            <a:headEnd/>
            <a:tailEnd type="triangle" w="med" len="med"/>
          </a:ln>
        </p:spPr>
      </p:cxnSp>
      <p:cxnSp>
        <p:nvCxnSpPr>
          <p:cNvPr id="13" name="AutoShape 41"/>
          <p:cNvCxnSpPr>
            <a:cxnSpLocks noChangeShapeType="1"/>
            <a:stCxn id="7" idx="3"/>
            <a:endCxn id="9" idx="2"/>
          </p:cNvCxnSpPr>
          <p:nvPr/>
        </p:nvCxnSpPr>
        <p:spPr bwMode="auto">
          <a:xfrm flipV="1">
            <a:off x="5580112" y="4797797"/>
            <a:ext cx="864369" cy="755402"/>
          </a:xfrm>
          <a:prstGeom prst="straightConnector1">
            <a:avLst/>
          </a:prstGeom>
          <a:noFill/>
          <a:ln w="50800">
            <a:solidFill>
              <a:schemeClr val="tx1"/>
            </a:solidFill>
            <a:round/>
            <a:headEnd/>
            <a:tailEnd type="triangle" w="med" len="med"/>
          </a:ln>
        </p:spPr>
      </p:cxnSp>
      <p:sp>
        <p:nvSpPr>
          <p:cNvPr id="14" name="AutoShape 42"/>
          <p:cNvSpPr>
            <a:spLocks noChangeArrowheads="1"/>
          </p:cNvSpPr>
          <p:nvPr/>
        </p:nvSpPr>
        <p:spPr bwMode="auto">
          <a:xfrm>
            <a:off x="395536" y="1268115"/>
            <a:ext cx="2089150" cy="720725"/>
          </a:xfrm>
          <a:prstGeom prst="roundRect">
            <a:avLst>
              <a:gd name="adj" fmla="val 16667"/>
            </a:avLst>
          </a:prstGeom>
          <a:solidFill>
            <a:srgbClr val="FFFFFF"/>
          </a:solidFill>
          <a:ln w="9525">
            <a:solidFill>
              <a:schemeClr val="tx1"/>
            </a:solidFill>
            <a:round/>
            <a:headEnd/>
            <a:tailEnd/>
          </a:ln>
        </p:spPr>
        <p:txBody>
          <a:bodyPr wrap="none" anchor="ctr"/>
          <a:lstStyle/>
          <a:p>
            <a:pPr algn="ctr" eaLnBrk="0" hangingPunct="0"/>
            <a:r>
              <a:rPr lang="en-GB" b="1" dirty="0" smtClean="0"/>
              <a:t>Registration</a:t>
            </a:r>
            <a:endParaRPr lang="en-US" b="1" dirty="0"/>
          </a:p>
        </p:txBody>
      </p:sp>
      <p:cxnSp>
        <p:nvCxnSpPr>
          <p:cNvPr id="15" name="AutoShape 43"/>
          <p:cNvCxnSpPr>
            <a:cxnSpLocks noChangeShapeType="1"/>
            <a:stCxn id="14" idx="2"/>
            <a:endCxn id="5" idx="0"/>
          </p:cNvCxnSpPr>
          <p:nvPr/>
        </p:nvCxnSpPr>
        <p:spPr bwMode="auto">
          <a:xfrm rot="5400000">
            <a:off x="1223852" y="2204629"/>
            <a:ext cx="432048" cy="471"/>
          </a:xfrm>
          <a:prstGeom prst="straightConnector1">
            <a:avLst/>
          </a:prstGeom>
          <a:noFill/>
          <a:ln w="50800">
            <a:solidFill>
              <a:schemeClr val="tx1"/>
            </a:solidFill>
            <a:round/>
            <a:headEnd/>
            <a:tailEnd type="triangle" w="med" len="med"/>
          </a:ln>
        </p:spPr>
      </p:cxnSp>
      <p:pic>
        <p:nvPicPr>
          <p:cNvPr id="16" name="Picture 31" descr="green flag"/>
          <p:cNvPicPr>
            <a:picLocks noChangeAspect="1" noChangeArrowheads="1"/>
          </p:cNvPicPr>
          <p:nvPr/>
        </p:nvPicPr>
        <p:blipFill>
          <a:blip r:embed="rId6" cstate="print"/>
          <a:srcRect/>
          <a:stretch>
            <a:fillRect/>
          </a:stretch>
        </p:blipFill>
        <p:spPr>
          <a:xfrm>
            <a:off x="2915816" y="1110987"/>
            <a:ext cx="4464496" cy="2894077"/>
          </a:xfrm>
          <a:prstGeom prst="rect">
            <a:avLst/>
          </a:prstGeom>
          <a:noFill/>
        </p:spPr>
      </p:pic>
      <p:sp>
        <p:nvSpPr>
          <p:cNvPr id="17" name="TextBox 16"/>
          <p:cNvSpPr txBox="1"/>
          <p:nvPr/>
        </p:nvSpPr>
        <p:spPr>
          <a:xfrm>
            <a:off x="827584" y="764704"/>
            <a:ext cx="7848872" cy="307777"/>
          </a:xfrm>
          <a:prstGeom prst="rect">
            <a:avLst/>
          </a:prstGeom>
          <a:noFill/>
        </p:spPr>
        <p:txBody>
          <a:bodyPr wrap="square" rtlCol="0">
            <a:spAutoFit/>
          </a:bodyPr>
          <a:lstStyle/>
          <a:p>
            <a:pPr algn="ctr"/>
            <a:r>
              <a:rPr lang="cy-GB" sz="1400" b="1" dirty="0" smtClean="0"/>
              <a:t>Click on the award to view the criteria and to make an application</a:t>
            </a:r>
            <a:endParaRPr lang="en-GB" sz="1400" b="1" dirty="0"/>
          </a:p>
        </p:txBody>
      </p:sp>
      <p:pic>
        <p:nvPicPr>
          <p:cNvPr id="18" name="Picture 45" descr="C:\Users\catrin.davies\Desktop\Picture9.png">
            <a:hlinkClick r:id="rId7" action="ppaction://hlinksldjump"/>
          </p:cNvPr>
          <p:cNvPicPr>
            <a:picLocks noChangeAspect="1" noChangeArrowheads="1"/>
          </p:cNvPicPr>
          <p:nvPr/>
        </p:nvPicPr>
        <p:blipFill>
          <a:blip r:embed="rId8" cstate="print"/>
          <a:srcRect l="10749" r="11640" b="9050"/>
          <a:stretch>
            <a:fillRect/>
          </a:stretch>
        </p:blipFill>
        <p:spPr bwMode="auto">
          <a:xfrm>
            <a:off x="7524328" y="2780928"/>
            <a:ext cx="1152128" cy="999772"/>
          </a:xfrm>
          <a:prstGeom prst="rect">
            <a:avLst/>
          </a:prstGeom>
          <a:noFill/>
        </p:spPr>
      </p:pic>
      <p:sp>
        <p:nvSpPr>
          <p:cNvPr id="19" name="Rounded Rectangle 18">
            <a:hlinkClick r:id="rId7"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008112"/>
          </a:xfrm>
        </p:spPr>
        <p:txBody>
          <a:bodyPr>
            <a:normAutofit/>
          </a:bodyPr>
          <a:lstStyle/>
          <a:p>
            <a:r>
              <a:rPr lang="cy-GB" sz="3600" b="1" dirty="0" smtClean="0"/>
              <a:t>Eco-Committee</a:t>
            </a:r>
            <a:br>
              <a:rPr lang="cy-GB" sz="3600" b="1" dirty="0" smtClean="0"/>
            </a:br>
            <a:r>
              <a:rPr lang="cy-GB" sz="2200" dirty="0" smtClean="0"/>
              <a:t>At the heart of the process</a:t>
            </a:r>
            <a:endParaRPr lang="en-GB" sz="2200" dirty="0"/>
          </a:p>
        </p:txBody>
      </p:sp>
      <p:sp>
        <p:nvSpPr>
          <p:cNvPr id="9" name="TextBox 8">
            <a:hlinkClick r:id="rId2" action="ppaction://hlinksldjump"/>
          </p:cNvPr>
          <p:cNvSpPr txBox="1"/>
          <p:nvPr/>
        </p:nvSpPr>
        <p:spPr>
          <a:xfrm>
            <a:off x="827584" y="3356992"/>
            <a:ext cx="7416824"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Eco-Committee need to meet regularly</a:t>
            </a:r>
          </a:p>
        </p:txBody>
      </p:sp>
      <p:sp>
        <p:nvSpPr>
          <p:cNvPr id="10" name="TextBox 9">
            <a:hlinkClick r:id="rId3" action="ppaction://hlinksldjump"/>
          </p:cNvPr>
          <p:cNvSpPr txBox="1"/>
          <p:nvPr/>
        </p:nvSpPr>
        <p:spPr>
          <a:xfrm>
            <a:off x="827584" y="3789040"/>
            <a:ext cx="7416824"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Adults and non pupils should be involved, either by attending meetings or helping with specific tasks</a:t>
            </a:r>
            <a:endParaRPr lang="en-GB" sz="1400" b="1" dirty="0">
              <a:latin typeface="Century Gothic" pitchFamily="34" charset="0"/>
            </a:endParaRPr>
          </a:p>
        </p:txBody>
      </p:sp>
      <p:sp>
        <p:nvSpPr>
          <p:cNvPr id="15" name="TextBox 14"/>
          <p:cNvSpPr txBox="1"/>
          <p:nvPr/>
        </p:nvSpPr>
        <p:spPr>
          <a:xfrm>
            <a:off x="611560" y="1556792"/>
            <a:ext cx="7920880" cy="1191816"/>
          </a:xfrm>
          <a:prstGeom prst="roundRect">
            <a:avLst/>
          </a:prstGeom>
          <a:noFill/>
          <a:ln w="57150">
            <a:solidFill>
              <a:srgbClr val="00B050"/>
            </a:solidFill>
          </a:ln>
        </p:spPr>
        <p:txBody>
          <a:bodyPr wrap="square" rtlCol="0">
            <a:spAutoFit/>
          </a:bodyPr>
          <a:lstStyle/>
          <a:p>
            <a:pPr lvl="0" algn="just"/>
            <a:r>
              <a:rPr lang="cy-GB" sz="1600" b="1" dirty="0" smtClean="0"/>
              <a:t>Why have an Eco-Committee? </a:t>
            </a:r>
            <a:r>
              <a:rPr lang="cy-GB" sz="1600" dirty="0" smtClean="0"/>
              <a:t>This group will represent the views of the whole school, and act as the focus to push forward actions and discuss progress. The Eco-Committee also work to keep the profile of the Eco-Schools programme high.</a:t>
            </a:r>
            <a:endParaRPr lang="en-GB" sz="1600" dirty="0"/>
          </a:p>
        </p:txBody>
      </p:sp>
      <p:sp>
        <p:nvSpPr>
          <p:cNvPr id="14" name="TextBox 13">
            <a:hlinkClick r:id="rId4" action="ppaction://hlinksldjump"/>
          </p:cNvPr>
          <p:cNvSpPr txBox="1"/>
          <p:nvPr/>
        </p:nvSpPr>
        <p:spPr>
          <a:xfrm>
            <a:off x="827584" y="4437112"/>
            <a:ext cx="7416024"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A record of meetings must be kept</a:t>
            </a:r>
            <a:endParaRPr lang="en-GB" sz="1400" b="1" dirty="0">
              <a:latin typeface="Century Gothic" pitchFamily="34" charset="0"/>
            </a:endParaRPr>
          </a:p>
        </p:txBody>
      </p:sp>
      <p:sp>
        <p:nvSpPr>
          <p:cNvPr id="16" name="TextBox 15">
            <a:hlinkClick r:id="rId4" action="ppaction://hlinksldjump"/>
          </p:cNvPr>
          <p:cNvSpPr txBox="1"/>
          <p:nvPr/>
        </p:nvSpPr>
        <p:spPr>
          <a:xfrm>
            <a:off x="827584" y="4869160"/>
            <a:ext cx="5904656"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Eco-Committee make sure the rest of the school is told what they have been doing/talking about</a:t>
            </a:r>
            <a:endParaRPr lang="en-GB" sz="1400" b="1" dirty="0">
              <a:latin typeface="Century Gothic" pitchFamily="34" charset="0"/>
            </a:endParaRPr>
          </a:p>
        </p:txBody>
      </p:sp>
      <p:pic>
        <p:nvPicPr>
          <p:cNvPr id="1026" name="Picture 2" descr="C:\Users\catrin.davies\AppData\Local\Microsoft\Windows\Temporary Internet Files\Content.IE5\BTMJTGJ9\MC900174351[1].wmf"/>
          <p:cNvPicPr>
            <a:picLocks noChangeAspect="1" noChangeArrowheads="1"/>
          </p:cNvPicPr>
          <p:nvPr/>
        </p:nvPicPr>
        <p:blipFill>
          <a:blip r:embed="rId5" cstate="print"/>
          <a:srcRect/>
          <a:stretch>
            <a:fillRect/>
          </a:stretch>
        </p:blipFill>
        <p:spPr bwMode="auto">
          <a:xfrm>
            <a:off x="7741112" y="404664"/>
            <a:ext cx="1007352" cy="864096"/>
          </a:xfrm>
          <a:prstGeom prst="rect">
            <a:avLst/>
          </a:prstGeom>
          <a:noFill/>
        </p:spPr>
      </p:pic>
      <p:sp>
        <p:nvSpPr>
          <p:cNvPr id="11" name="TextBox 10"/>
          <p:cNvSpPr txBox="1"/>
          <p:nvPr/>
        </p:nvSpPr>
        <p:spPr>
          <a:xfrm>
            <a:off x="827584" y="2924944"/>
            <a:ext cx="1368152" cy="307777"/>
          </a:xfrm>
          <a:prstGeom prst="rect">
            <a:avLst/>
          </a:prstGeom>
          <a:solidFill>
            <a:schemeClr val="tx2">
              <a:lumMod val="20000"/>
              <a:lumOff val="80000"/>
            </a:schemeClr>
          </a:solidFill>
          <a:ln>
            <a:solidFill>
              <a:schemeClr val="tx2">
                <a:lumMod val="40000"/>
                <a:lumOff val="60000"/>
              </a:schemeClr>
            </a:solidFill>
          </a:ln>
        </p:spPr>
        <p:txBody>
          <a:bodyPr wrap="square" rtlCol="0">
            <a:spAutoFit/>
          </a:bodyPr>
          <a:lstStyle/>
          <a:p>
            <a:r>
              <a:rPr lang="cy-GB" sz="1400" b="1" dirty="0" smtClean="0"/>
              <a:t>Key Criteria:</a:t>
            </a:r>
            <a:endParaRPr lang="en-GB" sz="1400" b="1" dirty="0"/>
          </a:p>
        </p:txBody>
      </p:sp>
      <p:sp>
        <p:nvSpPr>
          <p:cNvPr id="13" name="TextBox 12"/>
          <p:cNvSpPr txBox="1"/>
          <p:nvPr/>
        </p:nvSpPr>
        <p:spPr>
          <a:xfrm>
            <a:off x="2411760" y="2924944"/>
            <a:ext cx="5184576" cy="276999"/>
          </a:xfrm>
          <a:prstGeom prst="rect">
            <a:avLst/>
          </a:prstGeom>
          <a:noFill/>
          <a:ln>
            <a:noFill/>
          </a:ln>
        </p:spPr>
        <p:txBody>
          <a:bodyPr wrap="square" rtlCol="0">
            <a:spAutoFit/>
          </a:bodyPr>
          <a:lstStyle/>
          <a:p>
            <a:r>
              <a:rPr lang="cy-GB" sz="1200" dirty="0" smtClean="0"/>
              <a:t>(Click on the criteria to view examples and ideas)</a:t>
            </a:r>
            <a:endParaRPr lang="en-GB" sz="1200" dirty="0"/>
          </a:p>
        </p:txBody>
      </p:sp>
      <p:sp>
        <p:nvSpPr>
          <p:cNvPr id="18" name="Rounded Rectangle 17">
            <a:hlinkClick r:id="rId6"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8" y="836712"/>
            <a:ext cx="5472608" cy="1015663"/>
          </a:xfrm>
          <a:prstGeom prst="rect">
            <a:avLst/>
          </a:prstGeom>
          <a:noFill/>
          <a:ln>
            <a:solidFill>
              <a:srgbClr val="00B050"/>
            </a:solidFill>
          </a:ln>
        </p:spPr>
        <p:txBody>
          <a:bodyPr wrap="square" rtlCol="0">
            <a:spAutoFit/>
          </a:bodyPr>
          <a:lstStyle/>
          <a:p>
            <a:pPr lvl="0">
              <a:buBlip>
                <a:blip r:embed="rId2"/>
              </a:buBlip>
            </a:pPr>
            <a:r>
              <a:rPr lang="en-GB" sz="1200" dirty="0" smtClean="0"/>
              <a:t>Ysgol Brynteg, Wrexham have an Eco-Committee Meeting on a Tuesday for the elected members. They meet for half an hour at lunchtimes to discuss how things are going, and to plan the next steps. Alongside this, they have </a:t>
            </a:r>
            <a:r>
              <a:rPr lang="en-GB" sz="1200" b="1" dirty="0" smtClean="0"/>
              <a:t>another meeting</a:t>
            </a:r>
            <a:r>
              <a:rPr lang="en-GB" sz="1200" dirty="0" smtClean="0"/>
              <a:t> at lunchtime on Thursday open to anyone. Here practical tasks are undertaken, and it is an opportunity for anyone to raise any issues.</a:t>
            </a:r>
            <a:endParaRPr lang="en-GB" sz="1200" dirty="0"/>
          </a:p>
        </p:txBody>
      </p:sp>
      <p:sp>
        <p:nvSpPr>
          <p:cNvPr id="4" name="TextBox 3"/>
          <p:cNvSpPr txBox="1"/>
          <p:nvPr/>
        </p:nvSpPr>
        <p:spPr>
          <a:xfrm>
            <a:off x="5868144" y="1117193"/>
            <a:ext cx="2952328" cy="1015663"/>
          </a:xfrm>
          <a:prstGeom prst="rect">
            <a:avLst/>
          </a:prstGeom>
          <a:noFill/>
          <a:ln>
            <a:solidFill>
              <a:srgbClr val="00B050"/>
            </a:solidFill>
          </a:ln>
        </p:spPr>
        <p:txBody>
          <a:bodyPr wrap="square" rtlCol="0">
            <a:spAutoFit/>
          </a:bodyPr>
          <a:lstStyle/>
          <a:p>
            <a:pPr lvl="0">
              <a:buBlip>
                <a:blip r:embed="rId2"/>
              </a:buBlip>
            </a:pPr>
            <a:r>
              <a:rPr lang="en-GB" sz="1200" dirty="0" smtClean="0"/>
              <a:t>Afan Taff High School successfully operate Eco-Schools through their </a:t>
            </a:r>
            <a:r>
              <a:rPr lang="en-GB" sz="1200" b="1" dirty="0" smtClean="0"/>
              <a:t>School Council</a:t>
            </a:r>
            <a:r>
              <a:rPr lang="en-GB" sz="1200" dirty="0" smtClean="0"/>
              <a:t>, making sure that every meeting has an Eco-Schools agenda point.</a:t>
            </a:r>
            <a:endParaRPr lang="en-GB" sz="1200" dirty="0">
              <a:solidFill>
                <a:srgbClr val="FF0000"/>
              </a:solidFill>
            </a:endParaRPr>
          </a:p>
        </p:txBody>
      </p:sp>
      <p:sp>
        <p:nvSpPr>
          <p:cNvPr id="9" name="TextBox 8"/>
          <p:cNvSpPr txBox="1"/>
          <p:nvPr/>
        </p:nvSpPr>
        <p:spPr>
          <a:xfrm>
            <a:off x="2339752" y="404664"/>
            <a:ext cx="4392488" cy="307777"/>
          </a:xfrm>
          <a:prstGeom prst="rect">
            <a:avLst/>
          </a:prstGeom>
          <a:solidFill>
            <a:schemeClr val="tx2">
              <a:lumMod val="40000"/>
              <a:lumOff val="60000"/>
            </a:schemeClr>
          </a:solidFill>
        </p:spPr>
        <p:txBody>
          <a:bodyPr wrap="square" rtlCol="0">
            <a:spAutoFit/>
          </a:bodyPr>
          <a:lstStyle/>
          <a:p>
            <a:r>
              <a:rPr lang="en-GB" sz="1400" b="1" dirty="0" smtClean="0">
                <a:latin typeface="Century Gothic" pitchFamily="34" charset="0"/>
              </a:rPr>
              <a:t>The Eco-Committee need to meet regularly</a:t>
            </a:r>
            <a:endParaRPr lang="en-GB" sz="1400" b="1" dirty="0">
              <a:latin typeface="Century Gothic" pitchFamily="34" charset="0"/>
            </a:endParaRPr>
          </a:p>
        </p:txBody>
      </p:sp>
      <p:sp>
        <p:nvSpPr>
          <p:cNvPr id="11" name="TextBox 10"/>
          <p:cNvSpPr txBox="1"/>
          <p:nvPr/>
        </p:nvSpPr>
        <p:spPr>
          <a:xfrm>
            <a:off x="323528" y="3573016"/>
            <a:ext cx="2304256" cy="1569660"/>
          </a:xfrm>
          <a:prstGeom prst="rect">
            <a:avLst/>
          </a:prstGeom>
          <a:noFill/>
          <a:ln>
            <a:solidFill>
              <a:srgbClr val="00B050"/>
            </a:solidFill>
          </a:ln>
        </p:spPr>
        <p:txBody>
          <a:bodyPr wrap="square" rtlCol="0">
            <a:spAutoFit/>
          </a:bodyPr>
          <a:lstStyle/>
          <a:p>
            <a:pPr lvl="0">
              <a:buBlip>
                <a:blip r:embed="rId2"/>
              </a:buBlip>
            </a:pPr>
            <a:r>
              <a:rPr lang="en-GB" sz="1200" dirty="0" smtClean="0"/>
              <a:t>Springwood Primary School hold a </a:t>
            </a:r>
            <a:r>
              <a:rPr lang="en-GB" sz="1200" b="1" dirty="0" smtClean="0"/>
              <a:t>campaign week </a:t>
            </a:r>
            <a:r>
              <a:rPr lang="en-GB" sz="1200" dirty="0" smtClean="0"/>
              <a:t>followed by elections for the Eco-Committee as well as the School Council. The pupils have to fill in ballot papers in election cubicles to submit an official vote.</a:t>
            </a:r>
            <a:endParaRPr lang="en-GB" sz="1200" dirty="0"/>
          </a:p>
        </p:txBody>
      </p:sp>
      <p:sp>
        <p:nvSpPr>
          <p:cNvPr id="12" name="TextBox 11"/>
          <p:cNvSpPr txBox="1"/>
          <p:nvPr/>
        </p:nvSpPr>
        <p:spPr>
          <a:xfrm>
            <a:off x="6156176" y="2204864"/>
            <a:ext cx="2664296" cy="1200329"/>
          </a:xfrm>
          <a:prstGeom prst="rect">
            <a:avLst/>
          </a:prstGeom>
          <a:noFill/>
          <a:ln>
            <a:solidFill>
              <a:srgbClr val="00B050"/>
            </a:solidFill>
          </a:ln>
        </p:spPr>
        <p:txBody>
          <a:bodyPr wrap="square" rtlCol="0">
            <a:spAutoFit/>
          </a:bodyPr>
          <a:lstStyle/>
          <a:p>
            <a:pPr lvl="0">
              <a:buBlip>
                <a:blip r:embed="rId2"/>
              </a:buBlip>
            </a:pPr>
            <a:r>
              <a:rPr lang="en-GB" sz="1200" dirty="0" smtClean="0"/>
              <a:t>Sandfields Primary School hold Eco-Committee meetings once </a:t>
            </a:r>
            <a:r>
              <a:rPr lang="en-GB" sz="1200" b="1" dirty="0" smtClean="0"/>
              <a:t>every half term </a:t>
            </a:r>
            <a:r>
              <a:rPr lang="en-GB" sz="1200" dirty="0" smtClean="0"/>
              <a:t>to decide on targets and evaluate progress. The Eco-Club then meets weekly to carry out practical tasks.</a:t>
            </a:r>
            <a:endParaRPr lang="en-GB" sz="1200" dirty="0"/>
          </a:p>
        </p:txBody>
      </p:sp>
      <p:sp>
        <p:nvSpPr>
          <p:cNvPr id="13" name="TextBox 12"/>
          <p:cNvSpPr txBox="1"/>
          <p:nvPr/>
        </p:nvSpPr>
        <p:spPr>
          <a:xfrm>
            <a:off x="323528" y="5229200"/>
            <a:ext cx="3744416" cy="830997"/>
          </a:xfrm>
          <a:prstGeom prst="rect">
            <a:avLst/>
          </a:prstGeom>
          <a:noFill/>
          <a:ln>
            <a:solidFill>
              <a:srgbClr val="00B050"/>
            </a:solidFill>
          </a:ln>
        </p:spPr>
        <p:txBody>
          <a:bodyPr wrap="square" rtlCol="0">
            <a:spAutoFit/>
          </a:bodyPr>
          <a:lstStyle/>
          <a:p>
            <a:pPr lvl="0">
              <a:buBlip>
                <a:blip r:embed="rId2"/>
              </a:buBlip>
            </a:pPr>
            <a:r>
              <a:rPr lang="en-GB" sz="1200" dirty="0" smtClean="0"/>
              <a:t> Wat’s Dyke Primary’s Eco-Committee meet weekly </a:t>
            </a:r>
            <a:r>
              <a:rPr lang="en-GB" sz="1200" b="1" dirty="0" smtClean="0"/>
              <a:t>after school</a:t>
            </a:r>
            <a:r>
              <a:rPr lang="en-GB" sz="1200" dirty="0" smtClean="0"/>
              <a:t>. They dedicate most of the hour to ‘hands on’ activities, but make sure there’s time to discuss the Action Plan and any developments.</a:t>
            </a:r>
            <a:endParaRPr lang="en-GB" sz="1200" dirty="0"/>
          </a:p>
        </p:txBody>
      </p:sp>
      <p:sp>
        <p:nvSpPr>
          <p:cNvPr id="16" name="TextBox 15"/>
          <p:cNvSpPr txBox="1"/>
          <p:nvPr/>
        </p:nvSpPr>
        <p:spPr>
          <a:xfrm>
            <a:off x="395536" y="1916832"/>
            <a:ext cx="2232248" cy="1569660"/>
          </a:xfrm>
          <a:prstGeom prst="rect">
            <a:avLst/>
          </a:prstGeom>
          <a:noFill/>
          <a:ln>
            <a:solidFill>
              <a:srgbClr val="00B050"/>
            </a:solidFill>
          </a:ln>
        </p:spPr>
        <p:txBody>
          <a:bodyPr wrap="square" rtlCol="0">
            <a:spAutoFit/>
          </a:bodyPr>
          <a:lstStyle/>
          <a:p>
            <a:pPr lvl="0">
              <a:buBlip>
                <a:blip r:embed="rId2"/>
              </a:buBlip>
            </a:pPr>
            <a:r>
              <a:rPr lang="en-GB" sz="1200" dirty="0" smtClean="0"/>
              <a:t>Pupils at Baglan Primary School, Port Talbot put a lot of thought to their </a:t>
            </a:r>
            <a:r>
              <a:rPr lang="en-GB" sz="1200" b="1" dirty="0" smtClean="0"/>
              <a:t>application to be a member</a:t>
            </a:r>
            <a:r>
              <a:rPr lang="en-GB" sz="1200" dirty="0" smtClean="0"/>
              <a:t>. This way they ensure the school will have a strong Eco-Committee. Click </a:t>
            </a:r>
            <a:r>
              <a:rPr lang="en-GB" sz="1200" dirty="0" smtClean="0">
                <a:hlinkClick r:id="rId3"/>
              </a:rPr>
              <a:t>here</a:t>
            </a:r>
            <a:r>
              <a:rPr lang="en-GB" sz="1200" dirty="0" smtClean="0"/>
              <a:t> to view an example.</a:t>
            </a:r>
            <a:endParaRPr lang="en-GB" sz="1200" dirty="0"/>
          </a:p>
        </p:txBody>
      </p:sp>
      <p:pic>
        <p:nvPicPr>
          <p:cNvPr id="17" name="Picture 16" descr="DSC01241.JPG"/>
          <p:cNvPicPr>
            <a:picLocks noChangeAspect="1"/>
          </p:cNvPicPr>
          <p:nvPr/>
        </p:nvPicPr>
        <p:blipFill>
          <a:blip r:embed="rId4" cstate="print"/>
          <a:stretch>
            <a:fillRect/>
          </a:stretch>
        </p:blipFill>
        <p:spPr>
          <a:xfrm>
            <a:off x="2771800" y="2132856"/>
            <a:ext cx="3240360" cy="2430270"/>
          </a:xfrm>
          <a:prstGeom prst="roundRect">
            <a:avLst/>
          </a:prstGeom>
          <a:ln w="28575">
            <a:solidFill>
              <a:schemeClr val="tx1"/>
            </a:solidFill>
          </a:ln>
        </p:spPr>
      </p:pic>
      <p:sp>
        <p:nvSpPr>
          <p:cNvPr id="18" name="TextBox 17"/>
          <p:cNvSpPr txBox="1"/>
          <p:nvPr/>
        </p:nvSpPr>
        <p:spPr>
          <a:xfrm>
            <a:off x="4211960" y="4653136"/>
            <a:ext cx="2664296" cy="1384995"/>
          </a:xfrm>
          <a:prstGeom prst="rect">
            <a:avLst/>
          </a:prstGeom>
          <a:noFill/>
          <a:ln>
            <a:solidFill>
              <a:srgbClr val="00B050"/>
            </a:solidFill>
          </a:ln>
        </p:spPr>
        <p:txBody>
          <a:bodyPr wrap="square" rtlCol="0">
            <a:spAutoFit/>
          </a:bodyPr>
          <a:lstStyle/>
          <a:p>
            <a:pPr>
              <a:buBlip>
                <a:blip r:embed="rId2"/>
              </a:buBlip>
            </a:pPr>
            <a:r>
              <a:rPr lang="en-GB" sz="1200" dirty="0" err="1" smtClean="0"/>
              <a:t>Rhostyllen</a:t>
            </a:r>
            <a:r>
              <a:rPr lang="en-GB" sz="1200" dirty="0" smtClean="0"/>
              <a:t> Primary needed to raise the profile of the Eco-Committee. Elections were held so now they have the same status as the School Council. Eco-Committee members have more pride in their role and are more effective.</a:t>
            </a:r>
            <a:endParaRPr lang="en-GB" sz="1200" dirty="0"/>
          </a:p>
        </p:txBody>
      </p:sp>
      <p:sp>
        <p:nvSpPr>
          <p:cNvPr id="20" name="TextBox 19"/>
          <p:cNvSpPr txBox="1"/>
          <p:nvPr/>
        </p:nvSpPr>
        <p:spPr>
          <a:xfrm>
            <a:off x="6156176" y="3501008"/>
            <a:ext cx="2592288" cy="1015663"/>
          </a:xfrm>
          <a:prstGeom prst="rect">
            <a:avLst/>
          </a:prstGeom>
          <a:noFill/>
          <a:ln>
            <a:solidFill>
              <a:srgbClr val="00B050"/>
            </a:solidFill>
          </a:ln>
        </p:spPr>
        <p:txBody>
          <a:bodyPr wrap="square" rtlCol="0">
            <a:spAutoFit/>
          </a:bodyPr>
          <a:lstStyle/>
          <a:p>
            <a:pPr lvl="0">
              <a:buBlip>
                <a:blip r:embed="rId2"/>
              </a:buBlip>
            </a:pPr>
            <a:r>
              <a:rPr lang="en-GB" sz="1200" dirty="0" smtClean="0"/>
              <a:t> The Eco-Committee could be renamed as something else, in order to sound more appealing to potential members, especially in a high school setting.</a:t>
            </a:r>
            <a:endParaRPr lang="en-GB" sz="1200" dirty="0"/>
          </a:p>
        </p:txBody>
      </p:sp>
      <p:pic>
        <p:nvPicPr>
          <p:cNvPr id="14" name="Picture 1" descr="C:\Users\catrin.davies\Desktop\Picture15.png">
            <a:hlinkClick r:id="rId5" action="ppaction://hlinksldjump"/>
          </p:cNvPr>
          <p:cNvPicPr>
            <a:picLocks noChangeAspect="1" noChangeArrowheads="1"/>
          </p:cNvPicPr>
          <p:nvPr/>
        </p:nvPicPr>
        <p:blipFill>
          <a:blip r:embed="rId6" cstate="print"/>
          <a:srcRect/>
          <a:stretch>
            <a:fillRect/>
          </a:stretch>
        </p:blipFill>
        <p:spPr bwMode="auto">
          <a:xfrm>
            <a:off x="7596336" y="300401"/>
            <a:ext cx="1167259" cy="905826"/>
          </a:xfrm>
          <a:prstGeom prst="rect">
            <a:avLst/>
          </a:prstGeom>
          <a:noFill/>
        </p:spPr>
      </p:pic>
      <p:sp>
        <p:nvSpPr>
          <p:cNvPr id="19" name="Rounded Rectangle 18">
            <a:hlinkClick r:id="rId7"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6336" y="440728"/>
            <a:ext cx="6767952"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Adults and non pupils should be involved, either by attending meetings or helping with specific tasks</a:t>
            </a:r>
            <a:endParaRPr lang="en-GB" sz="1400" b="1" dirty="0">
              <a:latin typeface="Century Gothic" pitchFamily="34" charset="0"/>
            </a:endParaRPr>
          </a:p>
        </p:txBody>
      </p:sp>
      <p:sp>
        <p:nvSpPr>
          <p:cNvPr id="4" name="TextBox 3"/>
          <p:cNvSpPr txBox="1"/>
          <p:nvPr/>
        </p:nvSpPr>
        <p:spPr>
          <a:xfrm>
            <a:off x="611560" y="1340768"/>
            <a:ext cx="3528392" cy="646331"/>
          </a:xfrm>
          <a:prstGeom prst="rect">
            <a:avLst/>
          </a:prstGeom>
          <a:noFill/>
          <a:ln>
            <a:solidFill>
              <a:srgbClr val="00B050"/>
            </a:solidFill>
          </a:ln>
        </p:spPr>
        <p:txBody>
          <a:bodyPr wrap="square" rtlCol="0">
            <a:spAutoFit/>
          </a:bodyPr>
          <a:lstStyle/>
          <a:p>
            <a:pPr lvl="0">
              <a:buBlip>
                <a:blip r:embed="rId2"/>
              </a:buBlip>
            </a:pPr>
            <a:r>
              <a:rPr lang="en-GB" sz="1200" dirty="0" smtClean="0"/>
              <a:t>Gwaunmeisgyn School sent a request out to parents to ask if they could spare some time to help with their green day.</a:t>
            </a:r>
            <a:endParaRPr lang="en-GB" sz="1200" dirty="0"/>
          </a:p>
        </p:txBody>
      </p:sp>
      <p:sp>
        <p:nvSpPr>
          <p:cNvPr id="5" name="TextBox 4"/>
          <p:cNvSpPr txBox="1"/>
          <p:nvPr/>
        </p:nvSpPr>
        <p:spPr>
          <a:xfrm>
            <a:off x="683568" y="2420888"/>
            <a:ext cx="3744416" cy="1015663"/>
          </a:xfrm>
          <a:prstGeom prst="rect">
            <a:avLst/>
          </a:prstGeom>
          <a:noFill/>
          <a:ln>
            <a:solidFill>
              <a:srgbClr val="00B050"/>
            </a:solidFill>
          </a:ln>
        </p:spPr>
        <p:txBody>
          <a:bodyPr wrap="square" rtlCol="0">
            <a:spAutoFit/>
          </a:bodyPr>
          <a:lstStyle/>
          <a:p>
            <a:pPr lvl="0">
              <a:buBlip>
                <a:blip r:embed="rId2"/>
              </a:buBlip>
            </a:pPr>
            <a:r>
              <a:rPr lang="en-GB" sz="1200" dirty="0" smtClean="0"/>
              <a:t>The Eco-Committee from Cyfartha High school have a slot at the Governors meeting each year. This is a great opportunity to feedback what they  have been doing, and also to request any help they may need.</a:t>
            </a:r>
            <a:endParaRPr lang="en-GB" sz="1200" dirty="0"/>
          </a:p>
        </p:txBody>
      </p:sp>
      <p:sp>
        <p:nvSpPr>
          <p:cNvPr id="6" name="TextBox 5"/>
          <p:cNvSpPr txBox="1"/>
          <p:nvPr/>
        </p:nvSpPr>
        <p:spPr>
          <a:xfrm>
            <a:off x="3563888" y="4293096"/>
            <a:ext cx="3240360" cy="1384995"/>
          </a:xfrm>
          <a:prstGeom prst="rect">
            <a:avLst/>
          </a:prstGeom>
          <a:noFill/>
          <a:ln>
            <a:solidFill>
              <a:srgbClr val="00B050"/>
            </a:solidFill>
          </a:ln>
        </p:spPr>
        <p:txBody>
          <a:bodyPr wrap="square" rtlCol="0">
            <a:spAutoFit/>
          </a:bodyPr>
          <a:lstStyle/>
          <a:p>
            <a:pPr lvl="0">
              <a:buBlip>
                <a:blip r:embed="rId2"/>
              </a:buBlip>
            </a:pPr>
            <a:r>
              <a:rPr lang="en-GB" sz="1200" dirty="0" smtClean="0"/>
              <a:t>At Llanedeyrn Primary school, the caretaker has been essential in helping the action plan targets to be achieved. The children found them to be a goldmine of information. Assisting the Eco-Committee is even in the caretaker’s job description at Nottage Primary.</a:t>
            </a:r>
            <a:endParaRPr lang="en-GB" sz="1200" dirty="0"/>
          </a:p>
        </p:txBody>
      </p:sp>
      <p:pic>
        <p:nvPicPr>
          <p:cNvPr id="10" name="Picture 9" descr="Cyfarthfa Staff development 005.jpg"/>
          <p:cNvPicPr>
            <a:picLocks noChangeAspect="1"/>
          </p:cNvPicPr>
          <p:nvPr/>
        </p:nvPicPr>
        <p:blipFill>
          <a:blip r:embed="rId3" cstate="print"/>
          <a:srcRect l="8258" t="19269" r="13292" b="3657"/>
          <a:stretch>
            <a:fillRect/>
          </a:stretch>
        </p:blipFill>
        <p:spPr>
          <a:xfrm>
            <a:off x="539552" y="3861048"/>
            <a:ext cx="2736304" cy="2016224"/>
          </a:xfrm>
          <a:prstGeom prst="roundRect">
            <a:avLst/>
          </a:prstGeom>
          <a:ln w="28575">
            <a:solidFill>
              <a:schemeClr val="tx1"/>
            </a:solidFill>
          </a:ln>
        </p:spPr>
      </p:pic>
      <p:pic>
        <p:nvPicPr>
          <p:cNvPr id="11" name="Picture 10" descr="DSCF0025.JPG"/>
          <p:cNvPicPr>
            <a:picLocks noChangeAspect="1"/>
          </p:cNvPicPr>
          <p:nvPr/>
        </p:nvPicPr>
        <p:blipFill>
          <a:blip r:embed="rId4" cstate="print"/>
          <a:stretch>
            <a:fillRect/>
          </a:stretch>
        </p:blipFill>
        <p:spPr>
          <a:xfrm>
            <a:off x="4788024" y="1340768"/>
            <a:ext cx="3611893" cy="2708920"/>
          </a:xfrm>
          <a:prstGeom prst="roundRect">
            <a:avLst/>
          </a:prstGeom>
          <a:ln w="28575">
            <a:solidFill>
              <a:schemeClr val="tx1"/>
            </a:solidFill>
          </a:ln>
        </p:spPr>
      </p:pic>
      <p:pic>
        <p:nvPicPr>
          <p:cNvPr id="9" name="Picture 1" descr="C:\Users\catrin.davies\Desktop\Picture15.png">
            <a:hlinkClick r:id="rId5" action="ppaction://hlinksldjump"/>
          </p:cNvPr>
          <p:cNvPicPr>
            <a:picLocks noChangeAspect="1" noChangeArrowheads="1"/>
          </p:cNvPicPr>
          <p:nvPr/>
        </p:nvPicPr>
        <p:blipFill>
          <a:blip r:embed="rId6" cstate="print"/>
          <a:srcRect/>
          <a:stretch>
            <a:fillRect/>
          </a:stretch>
        </p:blipFill>
        <p:spPr bwMode="auto">
          <a:xfrm>
            <a:off x="7452320" y="323181"/>
            <a:ext cx="1311275" cy="1017587"/>
          </a:xfrm>
          <a:prstGeom prst="rect">
            <a:avLst/>
          </a:prstGeom>
          <a:noFill/>
        </p:spPr>
      </p:pic>
      <p:sp>
        <p:nvSpPr>
          <p:cNvPr id="13" name="Rounded Rectangle 12">
            <a:hlinkClick r:id="rId7"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5536" y="635204"/>
            <a:ext cx="2376264" cy="1569660"/>
          </a:xfrm>
          <a:prstGeom prst="rect">
            <a:avLst/>
          </a:prstGeom>
          <a:noFill/>
          <a:ln>
            <a:solidFill>
              <a:srgbClr val="00B050"/>
            </a:solidFill>
          </a:ln>
        </p:spPr>
        <p:txBody>
          <a:bodyPr wrap="square" rtlCol="0">
            <a:spAutoFit/>
          </a:bodyPr>
          <a:lstStyle/>
          <a:p>
            <a:pPr lvl="0">
              <a:buBlip>
                <a:blip r:embed="rId2"/>
              </a:buBlip>
            </a:pPr>
            <a:r>
              <a:rPr lang="en-GB" sz="1200" dirty="0" smtClean="0"/>
              <a:t>Keeping </a:t>
            </a:r>
            <a:r>
              <a:rPr lang="en-GB" sz="1200" b="1" dirty="0" smtClean="0"/>
              <a:t>minutes </a:t>
            </a:r>
            <a:r>
              <a:rPr lang="en-GB" sz="1200" dirty="0" smtClean="0"/>
              <a:t>is an important task in order to remember what was discussed during previous meetings. Wat’s Dyke Primary keep a log book with brief notes of what happened at each meeting.</a:t>
            </a:r>
            <a:endParaRPr lang="en-GB" sz="1200" dirty="0"/>
          </a:p>
        </p:txBody>
      </p:sp>
      <p:sp>
        <p:nvSpPr>
          <p:cNvPr id="4" name="TextBox 3"/>
          <p:cNvSpPr txBox="1"/>
          <p:nvPr/>
        </p:nvSpPr>
        <p:spPr>
          <a:xfrm>
            <a:off x="2915816" y="384919"/>
            <a:ext cx="3456384" cy="307777"/>
          </a:xfrm>
          <a:prstGeom prst="rect">
            <a:avLst/>
          </a:prstGeom>
          <a:solidFill>
            <a:schemeClr val="tx2">
              <a:lumMod val="40000"/>
              <a:lumOff val="60000"/>
            </a:schemeClr>
          </a:solidFill>
        </p:spPr>
        <p:txBody>
          <a:bodyPr wrap="square" rtlCol="0">
            <a:spAutoFit/>
          </a:bodyPr>
          <a:lstStyle/>
          <a:p>
            <a:r>
              <a:rPr lang="cy-GB" sz="1400" b="1" dirty="0" smtClean="0">
                <a:latin typeface="Century Gothic" pitchFamily="34" charset="0"/>
              </a:rPr>
              <a:t>A record of meetings must be kept</a:t>
            </a:r>
            <a:endParaRPr lang="en-GB" sz="1400" b="1" dirty="0">
              <a:latin typeface="Century Gothic" pitchFamily="34" charset="0"/>
            </a:endParaRPr>
          </a:p>
        </p:txBody>
      </p:sp>
      <p:sp>
        <p:nvSpPr>
          <p:cNvPr id="6" name="TextBox 5"/>
          <p:cNvSpPr txBox="1"/>
          <p:nvPr/>
        </p:nvSpPr>
        <p:spPr>
          <a:xfrm>
            <a:off x="4283968" y="4149080"/>
            <a:ext cx="4392488" cy="646331"/>
          </a:xfrm>
          <a:prstGeom prst="rect">
            <a:avLst/>
          </a:prstGeom>
          <a:noFill/>
          <a:ln>
            <a:solidFill>
              <a:srgbClr val="00B050"/>
            </a:solidFill>
          </a:ln>
        </p:spPr>
        <p:txBody>
          <a:bodyPr wrap="square" rtlCol="0">
            <a:spAutoFit/>
          </a:bodyPr>
          <a:lstStyle/>
          <a:p>
            <a:pPr lvl="0">
              <a:buBlip>
                <a:blip r:embed="rId2"/>
              </a:buBlip>
            </a:pPr>
            <a:r>
              <a:rPr lang="en-GB" sz="1200" dirty="0" smtClean="0"/>
              <a:t>Irfon Valley Primary School’s Eco-Committee hold regular assemblies. They use this opportunity to feedback any developments, or to launch a new action.</a:t>
            </a:r>
            <a:endParaRPr lang="en-GB" sz="1200" dirty="0"/>
          </a:p>
        </p:txBody>
      </p:sp>
      <p:sp>
        <p:nvSpPr>
          <p:cNvPr id="8" name="TextBox 7"/>
          <p:cNvSpPr txBox="1"/>
          <p:nvPr/>
        </p:nvSpPr>
        <p:spPr>
          <a:xfrm>
            <a:off x="2627784" y="3501008"/>
            <a:ext cx="6120680"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Eco-Committee make sure the rest of the school is told what they have been doing/talking about</a:t>
            </a:r>
            <a:endParaRPr lang="en-GB" sz="1400" b="1" dirty="0">
              <a:latin typeface="Century Gothic" pitchFamily="34" charset="0"/>
            </a:endParaRPr>
          </a:p>
        </p:txBody>
      </p:sp>
      <p:sp>
        <p:nvSpPr>
          <p:cNvPr id="9" name="TextBox 8"/>
          <p:cNvSpPr txBox="1"/>
          <p:nvPr/>
        </p:nvSpPr>
        <p:spPr>
          <a:xfrm>
            <a:off x="6084168" y="1345992"/>
            <a:ext cx="2592288" cy="1938992"/>
          </a:xfrm>
          <a:prstGeom prst="rect">
            <a:avLst/>
          </a:prstGeom>
          <a:noFill/>
          <a:ln>
            <a:solidFill>
              <a:srgbClr val="00B050"/>
            </a:solidFill>
          </a:ln>
        </p:spPr>
        <p:txBody>
          <a:bodyPr wrap="square" rtlCol="0">
            <a:spAutoFit/>
          </a:bodyPr>
          <a:lstStyle/>
          <a:p>
            <a:pPr lvl="0">
              <a:buBlip>
                <a:blip r:embed="rId2"/>
              </a:buBlip>
            </a:pPr>
            <a:r>
              <a:rPr lang="en-GB" sz="1200" dirty="0" smtClean="0"/>
              <a:t>The Hollies Special School found it easier to record some of their meetings with a video recorder so that those unable to attend can gain an update on the actions taken. The videos provide evidence of the children’s contribution and demonstrate the development of their understanding of environmental views.</a:t>
            </a:r>
            <a:endParaRPr lang="en-GB" sz="1200" dirty="0"/>
          </a:p>
        </p:txBody>
      </p:sp>
      <p:pic>
        <p:nvPicPr>
          <p:cNvPr id="11" name="Picture 10" descr="Glantaf Good Practise Eco Notice board.jpg"/>
          <p:cNvPicPr>
            <a:picLocks noChangeAspect="1"/>
          </p:cNvPicPr>
          <p:nvPr/>
        </p:nvPicPr>
        <p:blipFill>
          <a:blip r:embed="rId3" cstate="print"/>
          <a:stretch>
            <a:fillRect/>
          </a:stretch>
        </p:blipFill>
        <p:spPr>
          <a:xfrm>
            <a:off x="2915816" y="908720"/>
            <a:ext cx="2976331" cy="2232248"/>
          </a:xfrm>
          <a:prstGeom prst="roundRect">
            <a:avLst/>
          </a:prstGeom>
          <a:ln w="28575">
            <a:solidFill>
              <a:schemeClr val="tx1"/>
            </a:solidFill>
          </a:ln>
        </p:spPr>
      </p:pic>
      <p:pic>
        <p:nvPicPr>
          <p:cNvPr id="12" name="Picture 11" descr="Irfon Valley 004.jpg"/>
          <p:cNvPicPr>
            <a:picLocks noChangeAspect="1"/>
          </p:cNvPicPr>
          <p:nvPr/>
        </p:nvPicPr>
        <p:blipFill>
          <a:blip r:embed="rId4" cstate="print"/>
          <a:srcRect l="2273" t="19595" r="2273"/>
          <a:stretch>
            <a:fillRect/>
          </a:stretch>
        </p:blipFill>
        <p:spPr>
          <a:xfrm>
            <a:off x="467544" y="4240062"/>
            <a:ext cx="2880320" cy="1819648"/>
          </a:xfrm>
          <a:prstGeom prst="roundRect">
            <a:avLst/>
          </a:prstGeom>
          <a:ln w="28575">
            <a:solidFill>
              <a:schemeClr val="tx1"/>
            </a:solidFill>
          </a:ln>
        </p:spPr>
      </p:pic>
      <p:sp>
        <p:nvSpPr>
          <p:cNvPr id="13" name="TextBox 12"/>
          <p:cNvSpPr txBox="1"/>
          <p:nvPr/>
        </p:nvSpPr>
        <p:spPr>
          <a:xfrm>
            <a:off x="3635896" y="4933617"/>
            <a:ext cx="2952328" cy="1015663"/>
          </a:xfrm>
          <a:prstGeom prst="rect">
            <a:avLst/>
          </a:prstGeom>
          <a:noFill/>
          <a:ln>
            <a:solidFill>
              <a:srgbClr val="00B050"/>
            </a:solidFill>
          </a:ln>
        </p:spPr>
        <p:txBody>
          <a:bodyPr wrap="square" rtlCol="0">
            <a:spAutoFit/>
          </a:bodyPr>
          <a:lstStyle/>
          <a:p>
            <a:pPr lvl="0">
              <a:buBlip>
                <a:blip r:embed="rId2"/>
              </a:buBlip>
            </a:pPr>
            <a:r>
              <a:rPr lang="en-GB" sz="1200" dirty="0" smtClean="0"/>
              <a:t>Pil Primary School elect extra Y6 members to their committee to represent reception and Y1 pupils. Part of their role is to feed back ideas and gather suggestions.</a:t>
            </a:r>
            <a:endParaRPr lang="en-GB" sz="1200" dirty="0"/>
          </a:p>
        </p:txBody>
      </p:sp>
      <p:pic>
        <p:nvPicPr>
          <p:cNvPr id="1026" name="Picture 2" descr="C:\Users\catrin.davies\Documents\Resources for Schools\Ferndale Infants Green Flag Presentation Nov 2005\Ferndale Infants Green Flag Presentation Nov 2005 Portfolio.jpg"/>
          <p:cNvPicPr>
            <a:picLocks noChangeAspect="1" noChangeArrowheads="1"/>
          </p:cNvPicPr>
          <p:nvPr/>
        </p:nvPicPr>
        <p:blipFill>
          <a:blip r:embed="rId5" cstate="print"/>
          <a:srcRect/>
          <a:stretch>
            <a:fillRect/>
          </a:stretch>
        </p:blipFill>
        <p:spPr bwMode="auto">
          <a:xfrm>
            <a:off x="539552" y="2348880"/>
            <a:ext cx="1920195" cy="1440000"/>
          </a:xfrm>
          <a:prstGeom prst="roundRect">
            <a:avLst/>
          </a:prstGeom>
          <a:noFill/>
          <a:ln w="28575">
            <a:solidFill>
              <a:schemeClr val="tx1"/>
            </a:solidFill>
          </a:ln>
        </p:spPr>
      </p:pic>
      <p:pic>
        <p:nvPicPr>
          <p:cNvPr id="23553" name="Picture 1" descr="C:\Users\catrin.davies\Desktop\Picture15.png">
            <a:hlinkClick r:id="rId6" action="ppaction://hlinksldjump"/>
          </p:cNvPr>
          <p:cNvPicPr>
            <a:picLocks noChangeAspect="1" noChangeArrowheads="1"/>
          </p:cNvPicPr>
          <p:nvPr/>
        </p:nvPicPr>
        <p:blipFill>
          <a:blip r:embed="rId7" cstate="print"/>
          <a:srcRect/>
          <a:stretch>
            <a:fillRect/>
          </a:stretch>
        </p:blipFill>
        <p:spPr bwMode="auto">
          <a:xfrm>
            <a:off x="7452320" y="323181"/>
            <a:ext cx="1311275" cy="1017587"/>
          </a:xfrm>
          <a:prstGeom prst="rect">
            <a:avLst/>
          </a:prstGeom>
          <a:noFill/>
        </p:spPr>
      </p:pic>
      <p:sp>
        <p:nvSpPr>
          <p:cNvPr id="15" name="Rounded Rectangle 14">
            <a:hlinkClick r:id="rId8"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008112"/>
          </a:xfrm>
        </p:spPr>
        <p:txBody>
          <a:bodyPr>
            <a:normAutofit/>
          </a:bodyPr>
          <a:lstStyle/>
          <a:p>
            <a:r>
              <a:rPr lang="cy-GB" sz="3600" b="1" dirty="0" smtClean="0"/>
              <a:t>Environmental Review</a:t>
            </a:r>
            <a:br>
              <a:rPr lang="cy-GB" sz="3600" b="1" dirty="0" smtClean="0"/>
            </a:br>
            <a:r>
              <a:rPr lang="cy-GB" sz="2200" dirty="0" smtClean="0"/>
              <a:t>A look at what’s going on in school</a:t>
            </a:r>
            <a:endParaRPr lang="en-GB" sz="2200" dirty="0"/>
          </a:p>
        </p:txBody>
      </p:sp>
      <p:sp>
        <p:nvSpPr>
          <p:cNvPr id="9" name="TextBox 8">
            <a:hlinkClick r:id="rId2" action="ppaction://hlinksldjump"/>
          </p:cNvPr>
          <p:cNvSpPr txBox="1"/>
          <p:nvPr/>
        </p:nvSpPr>
        <p:spPr>
          <a:xfrm>
            <a:off x="971600" y="3717032"/>
            <a:ext cx="7200000"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All eight topic areas should be reviewed annually</a:t>
            </a:r>
          </a:p>
        </p:txBody>
      </p:sp>
      <p:sp>
        <p:nvSpPr>
          <p:cNvPr id="10" name="TextBox 9">
            <a:hlinkClick r:id="rId3" action="ppaction://hlinksldjump"/>
          </p:cNvPr>
          <p:cNvSpPr txBox="1"/>
          <p:nvPr/>
        </p:nvSpPr>
        <p:spPr>
          <a:xfrm>
            <a:off x="971600" y="4221088"/>
            <a:ext cx="7200000"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pupils must be involved in undertaking the review</a:t>
            </a:r>
            <a:endParaRPr lang="en-GB" sz="1400" b="1" dirty="0">
              <a:latin typeface="Century Gothic" pitchFamily="34" charset="0"/>
            </a:endParaRPr>
          </a:p>
        </p:txBody>
      </p:sp>
      <p:sp>
        <p:nvSpPr>
          <p:cNvPr id="15" name="TextBox 14"/>
          <p:cNvSpPr txBox="1"/>
          <p:nvPr/>
        </p:nvSpPr>
        <p:spPr>
          <a:xfrm>
            <a:off x="611560" y="1556792"/>
            <a:ext cx="7920880" cy="1191816"/>
          </a:xfrm>
          <a:prstGeom prst="roundRect">
            <a:avLst/>
          </a:prstGeom>
          <a:noFill/>
          <a:ln w="57150">
            <a:solidFill>
              <a:srgbClr val="00B050"/>
            </a:solidFill>
          </a:ln>
        </p:spPr>
        <p:txBody>
          <a:bodyPr wrap="square" rtlCol="0">
            <a:spAutoFit/>
          </a:bodyPr>
          <a:lstStyle/>
          <a:p>
            <a:pPr lvl="0"/>
            <a:r>
              <a:rPr lang="cy-GB" sz="1600" b="1" dirty="0" smtClean="0"/>
              <a:t>Why carry out an Environmental Review? </a:t>
            </a:r>
            <a:r>
              <a:rPr lang="cy-GB" sz="1600" dirty="0" smtClean="0"/>
              <a:t>The purpose of the review is to help the Eco-Committee come up with ideas as to how the school can reduce its impact on the environment. Conducting a comprehensive review will ensure that no significant areas of impact are overlooked. These ideas then feed into the Action Plan.</a:t>
            </a:r>
            <a:endParaRPr lang="en-GB" sz="1600" dirty="0"/>
          </a:p>
        </p:txBody>
      </p:sp>
      <p:sp>
        <p:nvSpPr>
          <p:cNvPr id="14" name="TextBox 13">
            <a:hlinkClick r:id="rId4" action="ppaction://hlinksldjump"/>
          </p:cNvPr>
          <p:cNvSpPr txBox="1"/>
          <p:nvPr/>
        </p:nvSpPr>
        <p:spPr>
          <a:xfrm>
            <a:off x="972000" y="4720670"/>
            <a:ext cx="5904256"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results are then discussed</a:t>
            </a:r>
            <a:endParaRPr lang="en-GB" sz="1400" b="1" dirty="0">
              <a:latin typeface="Century Gothic" pitchFamily="34" charset="0"/>
            </a:endParaRPr>
          </a:p>
        </p:txBody>
      </p:sp>
      <p:pic>
        <p:nvPicPr>
          <p:cNvPr id="2050" name="Picture 2" descr="C:\Users\catrin.davies\AppData\Local\Microsoft\Windows\Temporary Internet Files\Content.IE5\JQRQ9XFP\MC900439824[1].png"/>
          <p:cNvPicPr>
            <a:picLocks noChangeAspect="1" noChangeArrowheads="1"/>
          </p:cNvPicPr>
          <p:nvPr/>
        </p:nvPicPr>
        <p:blipFill>
          <a:blip r:embed="rId5" cstate="print"/>
          <a:srcRect/>
          <a:stretch>
            <a:fillRect/>
          </a:stretch>
        </p:blipFill>
        <p:spPr bwMode="auto">
          <a:xfrm>
            <a:off x="7668344" y="288032"/>
            <a:ext cx="1124744" cy="1124744"/>
          </a:xfrm>
          <a:prstGeom prst="rect">
            <a:avLst/>
          </a:prstGeom>
          <a:noFill/>
        </p:spPr>
      </p:pic>
      <p:sp>
        <p:nvSpPr>
          <p:cNvPr id="8" name="TextBox 7"/>
          <p:cNvSpPr txBox="1"/>
          <p:nvPr/>
        </p:nvSpPr>
        <p:spPr>
          <a:xfrm>
            <a:off x="971600" y="3212976"/>
            <a:ext cx="1368152" cy="307777"/>
          </a:xfrm>
          <a:prstGeom prst="rect">
            <a:avLst/>
          </a:prstGeom>
          <a:solidFill>
            <a:schemeClr val="tx2">
              <a:lumMod val="20000"/>
              <a:lumOff val="80000"/>
            </a:schemeClr>
          </a:solidFill>
          <a:ln>
            <a:solidFill>
              <a:schemeClr val="tx2">
                <a:lumMod val="40000"/>
                <a:lumOff val="60000"/>
              </a:schemeClr>
            </a:solidFill>
          </a:ln>
        </p:spPr>
        <p:txBody>
          <a:bodyPr wrap="square" rtlCol="0">
            <a:spAutoFit/>
          </a:bodyPr>
          <a:lstStyle/>
          <a:p>
            <a:r>
              <a:rPr lang="cy-GB" sz="1400" b="1" dirty="0" smtClean="0"/>
              <a:t>Key Criteria:</a:t>
            </a:r>
            <a:endParaRPr lang="en-GB" sz="1400" b="1" dirty="0"/>
          </a:p>
        </p:txBody>
      </p:sp>
      <p:sp>
        <p:nvSpPr>
          <p:cNvPr id="12" name="TextBox 11"/>
          <p:cNvSpPr txBox="1"/>
          <p:nvPr/>
        </p:nvSpPr>
        <p:spPr>
          <a:xfrm>
            <a:off x="2483768" y="3212976"/>
            <a:ext cx="5184576" cy="276999"/>
          </a:xfrm>
          <a:prstGeom prst="rect">
            <a:avLst/>
          </a:prstGeom>
          <a:noFill/>
          <a:ln>
            <a:noFill/>
          </a:ln>
        </p:spPr>
        <p:txBody>
          <a:bodyPr wrap="square" rtlCol="0">
            <a:spAutoFit/>
          </a:bodyPr>
          <a:lstStyle/>
          <a:p>
            <a:r>
              <a:rPr lang="cy-GB" sz="1200" dirty="0" smtClean="0"/>
              <a:t>(Click on the criteria to view examples and ideas)</a:t>
            </a:r>
            <a:endParaRPr lang="en-GB" sz="1200" dirty="0"/>
          </a:p>
        </p:txBody>
      </p:sp>
      <p:sp>
        <p:nvSpPr>
          <p:cNvPr id="16" name="Rounded Rectangle 15">
            <a:hlinkClick r:id="rId6"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528" y="4797152"/>
            <a:ext cx="2808312" cy="646331"/>
          </a:xfrm>
          <a:prstGeom prst="rect">
            <a:avLst/>
          </a:prstGeom>
          <a:noFill/>
          <a:ln>
            <a:solidFill>
              <a:srgbClr val="00B050"/>
            </a:solidFill>
          </a:ln>
        </p:spPr>
        <p:txBody>
          <a:bodyPr wrap="square" rtlCol="0">
            <a:spAutoFit/>
          </a:bodyPr>
          <a:lstStyle/>
          <a:p>
            <a:pPr lvl="0">
              <a:buBlip>
                <a:blip r:embed="rId2"/>
              </a:buBlip>
            </a:pPr>
            <a:r>
              <a:rPr lang="en-GB" sz="1200" dirty="0" smtClean="0"/>
              <a:t>Click on the photo to take you to the Eco-Schools </a:t>
            </a:r>
            <a:r>
              <a:rPr lang="en-GB" sz="1200" b="1" dirty="0" smtClean="0"/>
              <a:t>Environmental Review Template</a:t>
            </a:r>
            <a:r>
              <a:rPr lang="en-GB" sz="1200" dirty="0" smtClean="0"/>
              <a:t>.</a:t>
            </a:r>
            <a:endParaRPr lang="en-GB" sz="1200" dirty="0"/>
          </a:p>
        </p:txBody>
      </p:sp>
      <p:sp>
        <p:nvSpPr>
          <p:cNvPr id="7" name="TextBox 6"/>
          <p:cNvSpPr txBox="1"/>
          <p:nvPr/>
        </p:nvSpPr>
        <p:spPr>
          <a:xfrm>
            <a:off x="3707904" y="2204864"/>
            <a:ext cx="1584176" cy="2308324"/>
          </a:xfrm>
          <a:prstGeom prst="rect">
            <a:avLst/>
          </a:prstGeom>
          <a:noFill/>
          <a:ln>
            <a:solidFill>
              <a:srgbClr val="00B050"/>
            </a:solidFill>
          </a:ln>
        </p:spPr>
        <p:txBody>
          <a:bodyPr wrap="square" rtlCol="0">
            <a:spAutoFit/>
          </a:bodyPr>
          <a:lstStyle/>
          <a:p>
            <a:pPr lvl="0">
              <a:buBlip>
                <a:blip r:embed="rId2"/>
              </a:buBlip>
            </a:pPr>
            <a:r>
              <a:rPr lang="en-GB" sz="1200" b="1" dirty="0" smtClean="0"/>
              <a:t>Plasnewydd Primary </a:t>
            </a:r>
            <a:r>
              <a:rPr lang="en-GB" sz="1200" dirty="0" smtClean="0"/>
              <a:t>gave each class responsibility for investigating one area of the review. This way the pupils were able to look in detail at the topic areas and discuss ideas to put forward to the Eco-Committee.</a:t>
            </a:r>
            <a:endParaRPr lang="en-GB" sz="1200" dirty="0"/>
          </a:p>
        </p:txBody>
      </p:sp>
      <p:pic>
        <p:nvPicPr>
          <p:cNvPr id="8" name="Picture 7" descr="review.png">
            <a:hlinkClick r:id="rId3"/>
          </p:cNvPr>
          <p:cNvPicPr>
            <a:picLocks noChangeAspect="1"/>
          </p:cNvPicPr>
          <p:nvPr/>
        </p:nvPicPr>
        <p:blipFill>
          <a:blip r:embed="rId4" cstate="print"/>
          <a:stretch>
            <a:fillRect/>
          </a:stretch>
        </p:blipFill>
        <p:spPr>
          <a:xfrm>
            <a:off x="323528" y="836712"/>
            <a:ext cx="3240360" cy="3644977"/>
          </a:xfrm>
          <a:prstGeom prst="rect">
            <a:avLst/>
          </a:prstGeom>
          <a:solidFill>
            <a:schemeClr val="bg1"/>
          </a:solidFill>
          <a:ln w="38100">
            <a:solidFill>
              <a:schemeClr val="tx1"/>
            </a:solidFill>
          </a:ln>
        </p:spPr>
      </p:pic>
      <p:sp>
        <p:nvSpPr>
          <p:cNvPr id="9" name="TextBox 8"/>
          <p:cNvSpPr txBox="1"/>
          <p:nvPr/>
        </p:nvSpPr>
        <p:spPr>
          <a:xfrm>
            <a:off x="5436096" y="1988840"/>
            <a:ext cx="3384376" cy="1384995"/>
          </a:xfrm>
          <a:prstGeom prst="rect">
            <a:avLst/>
          </a:prstGeom>
          <a:noFill/>
          <a:ln>
            <a:solidFill>
              <a:srgbClr val="00B050"/>
            </a:solidFill>
          </a:ln>
        </p:spPr>
        <p:txBody>
          <a:bodyPr wrap="square" rtlCol="0">
            <a:spAutoFit/>
          </a:bodyPr>
          <a:lstStyle/>
          <a:p>
            <a:pPr lvl="0">
              <a:buBlip>
                <a:blip r:embed="rId2"/>
              </a:buBlip>
            </a:pPr>
            <a:r>
              <a:rPr lang="en-GB" sz="1200" dirty="0" smtClean="0"/>
              <a:t>Ysgol Gyfun Llanhari</a:t>
            </a:r>
            <a:r>
              <a:rPr lang="en-GB" sz="1200" dirty="0" smtClean="0">
                <a:solidFill>
                  <a:srgbClr val="FF0000"/>
                </a:solidFill>
              </a:rPr>
              <a:t> </a:t>
            </a:r>
            <a:r>
              <a:rPr lang="en-GB" sz="1200" b="1" dirty="0" smtClean="0"/>
              <a:t>created their own </a:t>
            </a:r>
            <a:r>
              <a:rPr lang="en-GB" sz="1200" dirty="0" smtClean="0"/>
              <a:t>review to investigate areas where improvements could be made in the school. This resulted in each room in the school being given their very own ‘Display Energy Certificate’ style rating. Click on the photo to view the full document. </a:t>
            </a:r>
            <a:endParaRPr lang="en-GB" sz="1200" dirty="0"/>
          </a:p>
        </p:txBody>
      </p:sp>
      <p:pic>
        <p:nvPicPr>
          <p:cNvPr id="10" name="Picture 9" descr="Classroom DEC.png">
            <a:hlinkClick r:id="rId5"/>
          </p:cNvPr>
          <p:cNvPicPr>
            <a:picLocks noChangeAspect="1"/>
          </p:cNvPicPr>
          <p:nvPr/>
        </p:nvPicPr>
        <p:blipFill>
          <a:blip r:embed="rId6" cstate="print"/>
          <a:stretch>
            <a:fillRect/>
          </a:stretch>
        </p:blipFill>
        <p:spPr>
          <a:xfrm>
            <a:off x="5461420" y="3573016"/>
            <a:ext cx="3406632" cy="2520280"/>
          </a:xfrm>
          <a:prstGeom prst="rect">
            <a:avLst/>
          </a:prstGeom>
          <a:solidFill>
            <a:schemeClr val="bg1"/>
          </a:solidFill>
          <a:ln w="38100">
            <a:solidFill>
              <a:schemeClr val="tx1"/>
            </a:solidFill>
          </a:ln>
        </p:spPr>
      </p:pic>
      <p:sp>
        <p:nvSpPr>
          <p:cNvPr id="11" name="Right Arrow 10"/>
          <p:cNvSpPr/>
          <p:nvPr/>
        </p:nvSpPr>
        <p:spPr>
          <a:xfrm rot="16200000" flipH="1">
            <a:off x="8316416" y="3284984"/>
            <a:ext cx="432048" cy="288032"/>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Century Gothic" pitchFamily="34" charset="0"/>
            </a:endParaRPr>
          </a:p>
        </p:txBody>
      </p:sp>
      <p:sp>
        <p:nvSpPr>
          <p:cNvPr id="12" name="Right Arrow 11"/>
          <p:cNvSpPr/>
          <p:nvPr/>
        </p:nvSpPr>
        <p:spPr>
          <a:xfrm rot="5400000" flipH="1">
            <a:off x="827584" y="4509120"/>
            <a:ext cx="432048" cy="288032"/>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Century Gothic" pitchFamily="34" charset="0"/>
            </a:endParaRPr>
          </a:p>
        </p:txBody>
      </p:sp>
      <p:sp>
        <p:nvSpPr>
          <p:cNvPr id="16" name="TextBox 15"/>
          <p:cNvSpPr txBox="1"/>
          <p:nvPr/>
        </p:nvSpPr>
        <p:spPr>
          <a:xfrm>
            <a:off x="971600" y="404664"/>
            <a:ext cx="6192688"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All eight topic areas should be reviewed annually</a:t>
            </a:r>
          </a:p>
        </p:txBody>
      </p:sp>
      <p:sp>
        <p:nvSpPr>
          <p:cNvPr id="17" name="TextBox 16"/>
          <p:cNvSpPr txBox="1"/>
          <p:nvPr/>
        </p:nvSpPr>
        <p:spPr>
          <a:xfrm>
            <a:off x="3707904" y="1052737"/>
            <a:ext cx="4464496" cy="864096"/>
          </a:xfrm>
          <a:prstGeom prst="rect">
            <a:avLst/>
          </a:prstGeom>
          <a:noFill/>
          <a:ln>
            <a:solidFill>
              <a:srgbClr val="00B050"/>
            </a:solidFill>
          </a:ln>
        </p:spPr>
        <p:txBody>
          <a:bodyPr wrap="square" rtlCol="0">
            <a:spAutoFit/>
          </a:bodyPr>
          <a:lstStyle/>
          <a:p>
            <a:pPr lvl="0">
              <a:buBlip>
                <a:blip r:embed="rId2"/>
              </a:buBlip>
            </a:pPr>
            <a:r>
              <a:rPr lang="cy-GB" sz="1200" dirty="0" smtClean="0"/>
              <a:t>The Eco-Schools eight topic areas are:  </a:t>
            </a:r>
            <a:r>
              <a:rPr lang="cy-GB" sz="1200" b="1" dirty="0" smtClean="0"/>
              <a:t>Litter</a:t>
            </a:r>
            <a:r>
              <a:rPr lang="cy-GB" sz="1200" dirty="0" smtClean="0"/>
              <a:t>, </a:t>
            </a:r>
            <a:r>
              <a:rPr lang="cy-GB" sz="1200" b="1" dirty="0" smtClean="0"/>
              <a:t>Waste</a:t>
            </a:r>
            <a:r>
              <a:rPr lang="cy-GB" sz="1200" dirty="0" smtClean="0"/>
              <a:t>, </a:t>
            </a:r>
            <a:r>
              <a:rPr lang="cy-GB" sz="1200" b="1" dirty="0" smtClean="0"/>
              <a:t>Energy</a:t>
            </a:r>
            <a:r>
              <a:rPr lang="cy-GB" sz="1200" dirty="0" smtClean="0"/>
              <a:t>, </a:t>
            </a:r>
            <a:r>
              <a:rPr lang="cy-GB" sz="1200" b="1" dirty="0" smtClean="0"/>
              <a:t>Water</a:t>
            </a:r>
            <a:r>
              <a:rPr lang="cy-GB" sz="1200" dirty="0" smtClean="0"/>
              <a:t>, </a:t>
            </a:r>
            <a:r>
              <a:rPr lang="cy-GB" sz="1200" b="1" dirty="0" smtClean="0"/>
              <a:t>Transport</a:t>
            </a:r>
            <a:r>
              <a:rPr lang="cy-GB" sz="1200" dirty="0" smtClean="0"/>
              <a:t>, </a:t>
            </a:r>
            <a:r>
              <a:rPr lang="cy-GB" sz="1200" b="1" dirty="0" smtClean="0"/>
              <a:t>School Grounds</a:t>
            </a:r>
            <a:r>
              <a:rPr lang="cy-GB" sz="1200" dirty="0" smtClean="0"/>
              <a:t>, </a:t>
            </a:r>
            <a:r>
              <a:rPr lang="cy-GB" sz="1200" b="1" dirty="0" smtClean="0"/>
              <a:t>Healthy Living</a:t>
            </a:r>
            <a:r>
              <a:rPr lang="cy-GB" sz="1200" dirty="0" smtClean="0"/>
              <a:t>, </a:t>
            </a:r>
            <a:r>
              <a:rPr lang="cy-GB" sz="1200" b="1" dirty="0" smtClean="0"/>
              <a:t>Global Citizenship</a:t>
            </a:r>
            <a:r>
              <a:rPr lang="cy-GB" sz="1200" dirty="0" smtClean="0"/>
              <a:t>. Reviewing them at the start of the academic year is an ideal time to feed into your action plan.</a:t>
            </a:r>
            <a:endParaRPr lang="en-GB" sz="1200" dirty="0"/>
          </a:p>
        </p:txBody>
      </p:sp>
      <p:sp>
        <p:nvSpPr>
          <p:cNvPr id="14" name="TextBox 13"/>
          <p:cNvSpPr txBox="1"/>
          <p:nvPr/>
        </p:nvSpPr>
        <p:spPr>
          <a:xfrm>
            <a:off x="3275856" y="4653136"/>
            <a:ext cx="2016224" cy="1200329"/>
          </a:xfrm>
          <a:prstGeom prst="rect">
            <a:avLst/>
          </a:prstGeom>
          <a:noFill/>
          <a:ln>
            <a:solidFill>
              <a:srgbClr val="00B050"/>
            </a:solidFill>
          </a:ln>
        </p:spPr>
        <p:txBody>
          <a:bodyPr wrap="square" rtlCol="0">
            <a:spAutoFit/>
          </a:bodyPr>
          <a:lstStyle/>
          <a:p>
            <a:pPr lvl="0">
              <a:buBlip>
                <a:blip r:embed="rId2"/>
              </a:buBlip>
            </a:pPr>
            <a:r>
              <a:rPr lang="en-GB" sz="1200" b="1" dirty="0" smtClean="0"/>
              <a:t>Fancy something different? </a:t>
            </a:r>
            <a:r>
              <a:rPr lang="en-GB" sz="1200" dirty="0" smtClean="0"/>
              <a:t>There are over 50 countries involved in Eco-Schools around the world ,so why not investigate how they do it?</a:t>
            </a:r>
            <a:endParaRPr lang="en-GB" sz="1200" dirty="0"/>
          </a:p>
        </p:txBody>
      </p:sp>
      <p:pic>
        <p:nvPicPr>
          <p:cNvPr id="15" name="Picture 14" descr="C:\Users\catrin.davies\Desktop\Picture14.png">
            <a:hlinkClick r:id="rId7" action="ppaction://hlinksldjump"/>
          </p:cNvPr>
          <p:cNvPicPr>
            <a:picLocks noChangeAspect="1" noChangeArrowheads="1"/>
          </p:cNvPicPr>
          <p:nvPr/>
        </p:nvPicPr>
        <p:blipFill>
          <a:blip r:embed="rId8" cstate="print"/>
          <a:srcRect/>
          <a:stretch>
            <a:fillRect/>
          </a:stretch>
        </p:blipFill>
        <p:spPr bwMode="auto">
          <a:xfrm>
            <a:off x="7720043" y="260648"/>
            <a:ext cx="1244445" cy="917451"/>
          </a:xfrm>
          <a:prstGeom prst="rect">
            <a:avLst/>
          </a:prstGeom>
          <a:noFill/>
        </p:spPr>
      </p:pic>
      <p:sp>
        <p:nvSpPr>
          <p:cNvPr id="13" name="TextBox 12"/>
          <p:cNvSpPr txBox="1"/>
          <p:nvPr/>
        </p:nvSpPr>
        <p:spPr>
          <a:xfrm>
            <a:off x="323528" y="5518973"/>
            <a:ext cx="2808312" cy="646331"/>
          </a:xfrm>
          <a:prstGeom prst="rect">
            <a:avLst/>
          </a:prstGeom>
          <a:noFill/>
          <a:ln>
            <a:solidFill>
              <a:srgbClr val="00B050"/>
            </a:solidFill>
          </a:ln>
        </p:spPr>
        <p:txBody>
          <a:bodyPr wrap="square" rtlCol="0">
            <a:spAutoFit/>
          </a:bodyPr>
          <a:lstStyle/>
          <a:p>
            <a:pPr lvl="0">
              <a:buBlip>
                <a:blip r:embed="rId2"/>
              </a:buBlip>
            </a:pPr>
            <a:r>
              <a:rPr lang="en-GB" sz="1200" dirty="0" smtClean="0"/>
              <a:t>There is also an </a:t>
            </a:r>
            <a:r>
              <a:rPr lang="en-GB" sz="1200" b="1" dirty="0" smtClean="0"/>
              <a:t>infant friendly </a:t>
            </a:r>
            <a:r>
              <a:rPr lang="en-GB" sz="1200" dirty="0" smtClean="0"/>
              <a:t>version of the Environmental Review. Click </a:t>
            </a:r>
            <a:r>
              <a:rPr lang="en-GB" sz="1200" dirty="0" smtClean="0">
                <a:hlinkClick r:id="rId9"/>
              </a:rPr>
              <a:t>here</a:t>
            </a:r>
            <a:r>
              <a:rPr lang="en-GB" sz="1200" dirty="0" smtClean="0"/>
              <a:t> to view it.</a:t>
            </a:r>
            <a:endParaRPr lang="en-GB" sz="1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3568" y="456927"/>
            <a:ext cx="6840760"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pupils must be involved in undertaking the review</a:t>
            </a:r>
            <a:endParaRPr lang="en-GB" sz="1400" b="1" dirty="0">
              <a:latin typeface="Century Gothic" pitchFamily="34" charset="0"/>
            </a:endParaRPr>
          </a:p>
        </p:txBody>
      </p:sp>
      <p:sp>
        <p:nvSpPr>
          <p:cNvPr id="5" name="TextBox 4"/>
          <p:cNvSpPr txBox="1"/>
          <p:nvPr/>
        </p:nvSpPr>
        <p:spPr>
          <a:xfrm>
            <a:off x="467544" y="4365104"/>
            <a:ext cx="4032448" cy="1015663"/>
          </a:xfrm>
          <a:prstGeom prst="rect">
            <a:avLst/>
          </a:prstGeom>
          <a:noFill/>
          <a:ln>
            <a:solidFill>
              <a:srgbClr val="00B050"/>
            </a:solidFill>
          </a:ln>
        </p:spPr>
        <p:txBody>
          <a:bodyPr wrap="square" rtlCol="0">
            <a:spAutoFit/>
          </a:bodyPr>
          <a:lstStyle/>
          <a:p>
            <a:pPr lvl="0">
              <a:buBlip>
                <a:blip r:embed="rId2"/>
              </a:buBlip>
            </a:pPr>
            <a:r>
              <a:rPr lang="en-GB" sz="1200" dirty="0" smtClean="0"/>
              <a:t>The review could be completed by the Eco-Committee, </a:t>
            </a:r>
            <a:r>
              <a:rPr lang="en-GB" sz="1200" b="1" dirty="0" smtClean="0"/>
              <a:t>working in pairs </a:t>
            </a:r>
            <a:r>
              <a:rPr lang="en-GB" sz="1200" dirty="0" smtClean="0"/>
              <a:t>on each topic area. Ogmore Comprehensive decided to set up sub-groups linking to each topic area and then fed back to the whole Eco-Committee.</a:t>
            </a:r>
            <a:endParaRPr lang="en-GB" sz="1200" dirty="0"/>
          </a:p>
        </p:txBody>
      </p:sp>
      <p:sp>
        <p:nvSpPr>
          <p:cNvPr id="7" name="TextBox 6"/>
          <p:cNvSpPr txBox="1"/>
          <p:nvPr/>
        </p:nvSpPr>
        <p:spPr>
          <a:xfrm>
            <a:off x="5076056" y="4077072"/>
            <a:ext cx="1728192" cy="1754326"/>
          </a:xfrm>
          <a:prstGeom prst="rect">
            <a:avLst/>
          </a:prstGeom>
          <a:noFill/>
          <a:ln>
            <a:solidFill>
              <a:srgbClr val="00B050"/>
            </a:solidFill>
          </a:ln>
        </p:spPr>
        <p:txBody>
          <a:bodyPr wrap="square" rtlCol="0">
            <a:spAutoFit/>
          </a:bodyPr>
          <a:lstStyle/>
          <a:p>
            <a:pPr lvl="0">
              <a:buBlip>
                <a:blip r:embed="rId2"/>
              </a:buBlip>
            </a:pPr>
            <a:r>
              <a:rPr lang="cy-GB" sz="1200" dirty="0" smtClean="0"/>
              <a:t>Some areas of the review require some investigation, so the Eco-Committee may want to </a:t>
            </a:r>
            <a:r>
              <a:rPr lang="cy-GB" sz="1200" b="1" dirty="0" smtClean="0"/>
              <a:t>interview </a:t>
            </a:r>
            <a:r>
              <a:rPr lang="cy-GB" sz="1200" dirty="0" smtClean="0"/>
              <a:t>some people in the know, such as the </a:t>
            </a:r>
            <a:r>
              <a:rPr lang="cy-GB" sz="1200" b="1" dirty="0" smtClean="0"/>
              <a:t>caretaker</a:t>
            </a:r>
            <a:r>
              <a:rPr lang="cy-GB" sz="1200" dirty="0" smtClean="0"/>
              <a:t>, </a:t>
            </a:r>
            <a:r>
              <a:rPr lang="cy-GB" sz="1200" b="1" dirty="0" smtClean="0"/>
              <a:t>kitchen</a:t>
            </a:r>
            <a:r>
              <a:rPr lang="cy-GB" sz="1200" dirty="0" smtClean="0"/>
              <a:t> and </a:t>
            </a:r>
            <a:r>
              <a:rPr lang="cy-GB" sz="1200" b="1" dirty="0" smtClean="0"/>
              <a:t>office staff</a:t>
            </a:r>
            <a:r>
              <a:rPr lang="cy-GB" sz="1200" dirty="0" smtClean="0"/>
              <a:t>. </a:t>
            </a:r>
            <a:endParaRPr lang="en-GB" sz="1200" dirty="0" smtClean="0"/>
          </a:p>
        </p:txBody>
      </p:sp>
      <p:sp>
        <p:nvSpPr>
          <p:cNvPr id="9" name="TextBox 8"/>
          <p:cNvSpPr txBox="1"/>
          <p:nvPr/>
        </p:nvSpPr>
        <p:spPr>
          <a:xfrm>
            <a:off x="4139952" y="1052736"/>
            <a:ext cx="3672408" cy="1384995"/>
          </a:xfrm>
          <a:prstGeom prst="rect">
            <a:avLst/>
          </a:prstGeom>
          <a:noFill/>
          <a:ln>
            <a:solidFill>
              <a:srgbClr val="00B050"/>
            </a:solidFill>
          </a:ln>
        </p:spPr>
        <p:txBody>
          <a:bodyPr wrap="square" rtlCol="0">
            <a:spAutoFit/>
          </a:bodyPr>
          <a:lstStyle/>
          <a:p>
            <a:pPr lvl="0">
              <a:buBlip>
                <a:blip r:embed="rId2"/>
              </a:buBlip>
            </a:pPr>
            <a:r>
              <a:rPr lang="en-GB" sz="1200" dirty="0" smtClean="0"/>
              <a:t>It is important that the pupils understand that the Environmental Review is a document to </a:t>
            </a:r>
            <a:r>
              <a:rPr lang="en-GB" sz="1200" b="1" dirty="0" smtClean="0"/>
              <a:t>help them identify areas for improvement</a:t>
            </a:r>
            <a:r>
              <a:rPr lang="en-GB" sz="1200" dirty="0" smtClean="0"/>
              <a:t>, not a test. The aim is not to be able to answer ‘yes’ to everything, but to highlight where action can be taken. Make sure that you use the action points box to explore challenges further.</a:t>
            </a:r>
            <a:endParaRPr lang="en-GB" sz="1200" dirty="0"/>
          </a:p>
        </p:txBody>
      </p:sp>
      <p:pic>
        <p:nvPicPr>
          <p:cNvPr id="11" name="Picture 5" descr="Pontcymer Nursery.jpg"/>
          <p:cNvPicPr>
            <a:picLocks noGrp="1" noChangeAspect="1"/>
          </p:cNvPicPr>
          <p:nvPr>
            <p:ph idx="1"/>
          </p:nvPr>
        </p:nvPicPr>
        <p:blipFill>
          <a:blip r:embed="rId3" cstate="print"/>
          <a:srcRect l="10235" t="13647" r="19824"/>
          <a:stretch>
            <a:fillRect/>
          </a:stretch>
        </p:blipFill>
        <p:spPr bwMode="auto">
          <a:xfrm>
            <a:off x="611560" y="1076520"/>
            <a:ext cx="3240360" cy="3000552"/>
          </a:xfrm>
          <a:prstGeom prst="roundRect">
            <a:avLst/>
          </a:prstGeom>
          <a:noFill/>
          <a:ln w="28575">
            <a:solidFill>
              <a:schemeClr val="tx1"/>
            </a:solidFill>
            <a:miter lim="800000"/>
            <a:headEnd/>
            <a:tailEnd/>
          </a:ln>
        </p:spPr>
      </p:pic>
      <p:sp>
        <p:nvSpPr>
          <p:cNvPr id="12" name="TextBox 11"/>
          <p:cNvSpPr txBox="1"/>
          <p:nvPr/>
        </p:nvSpPr>
        <p:spPr>
          <a:xfrm>
            <a:off x="4355976" y="2660719"/>
            <a:ext cx="3384376" cy="1200329"/>
          </a:xfrm>
          <a:prstGeom prst="rect">
            <a:avLst/>
          </a:prstGeom>
          <a:noFill/>
          <a:ln>
            <a:solidFill>
              <a:srgbClr val="00B050"/>
            </a:solidFill>
          </a:ln>
        </p:spPr>
        <p:txBody>
          <a:bodyPr wrap="square" rtlCol="0">
            <a:spAutoFit/>
          </a:bodyPr>
          <a:lstStyle/>
          <a:p>
            <a:pPr lvl="0">
              <a:buBlip>
                <a:blip r:embed="rId2"/>
              </a:buBlip>
            </a:pPr>
            <a:r>
              <a:rPr lang="cy-GB" sz="1200" b="1" dirty="0" smtClean="0"/>
              <a:t>Eco-Spies: </a:t>
            </a:r>
            <a:r>
              <a:rPr lang="cy-GB" sz="1200" dirty="0" smtClean="0"/>
              <a:t>Pupils usually enjoy being given ‘</a:t>
            </a:r>
            <a:r>
              <a:rPr lang="cy-GB" sz="1200" b="1" dirty="0" smtClean="0"/>
              <a:t>access all area passes</a:t>
            </a:r>
            <a:r>
              <a:rPr lang="cy-GB" sz="1200" dirty="0" smtClean="0"/>
              <a:t>’ in order to complete the review. It is important that all areas of the school’s environmental impact are taken into consideration during the review process.</a:t>
            </a:r>
            <a:endParaRPr lang="en-GB" sz="1200" dirty="0"/>
          </a:p>
        </p:txBody>
      </p:sp>
      <p:pic>
        <p:nvPicPr>
          <p:cNvPr id="13" name="Picture 12" descr="C:\Users\catrin.davies\Desktop\Picture14.png">
            <a:hlinkClick r:id="rId4" action="ppaction://hlinksldjump"/>
          </p:cNvPr>
          <p:cNvPicPr>
            <a:picLocks noChangeAspect="1" noChangeArrowheads="1"/>
          </p:cNvPicPr>
          <p:nvPr/>
        </p:nvPicPr>
        <p:blipFill>
          <a:blip r:embed="rId5" cstate="print"/>
          <a:srcRect/>
          <a:stretch>
            <a:fillRect/>
          </a:stretch>
        </p:blipFill>
        <p:spPr bwMode="auto">
          <a:xfrm>
            <a:off x="7524328" y="260648"/>
            <a:ext cx="1425575" cy="1133475"/>
          </a:xfrm>
          <a:prstGeom prst="rect">
            <a:avLst/>
          </a:prstGeom>
          <a:noFill/>
        </p:spPr>
      </p:pic>
      <p:sp>
        <p:nvSpPr>
          <p:cNvPr id="10" name="Rounded Rectangle 9">
            <a:hlinkClick r:id="rId6"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7544" y="404664"/>
            <a:ext cx="7200000"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results are then discussed</a:t>
            </a:r>
            <a:endParaRPr lang="en-GB" sz="1400" b="1" dirty="0">
              <a:latin typeface="Century Gothic" pitchFamily="34" charset="0"/>
            </a:endParaRPr>
          </a:p>
        </p:txBody>
      </p:sp>
      <p:sp>
        <p:nvSpPr>
          <p:cNvPr id="6" name="TextBox 5"/>
          <p:cNvSpPr txBox="1"/>
          <p:nvPr/>
        </p:nvSpPr>
        <p:spPr>
          <a:xfrm>
            <a:off x="4427984" y="4420269"/>
            <a:ext cx="2448272" cy="1384995"/>
          </a:xfrm>
          <a:prstGeom prst="rect">
            <a:avLst/>
          </a:prstGeom>
          <a:noFill/>
          <a:ln>
            <a:solidFill>
              <a:srgbClr val="00B050"/>
            </a:solidFill>
          </a:ln>
        </p:spPr>
        <p:txBody>
          <a:bodyPr wrap="square" rtlCol="0">
            <a:spAutoFit/>
          </a:bodyPr>
          <a:lstStyle/>
          <a:p>
            <a:pPr>
              <a:buBlip>
                <a:blip r:embed="rId2"/>
              </a:buBlip>
            </a:pPr>
            <a:r>
              <a:rPr lang="en-GB" sz="1200" dirty="0" smtClean="0"/>
              <a:t>Our Lady of the Angel Primary School used a map of the school to highlight areas where action could be taken for each topic area. Subsequent reviews were compared to previous years to show progression.</a:t>
            </a:r>
          </a:p>
        </p:txBody>
      </p:sp>
      <p:sp>
        <p:nvSpPr>
          <p:cNvPr id="8" name="TextBox 7"/>
          <p:cNvSpPr txBox="1"/>
          <p:nvPr/>
        </p:nvSpPr>
        <p:spPr>
          <a:xfrm>
            <a:off x="5580112" y="1251917"/>
            <a:ext cx="3168352" cy="1384995"/>
          </a:xfrm>
          <a:prstGeom prst="rect">
            <a:avLst/>
          </a:prstGeom>
          <a:noFill/>
          <a:ln>
            <a:solidFill>
              <a:srgbClr val="00B050"/>
            </a:solidFill>
          </a:ln>
        </p:spPr>
        <p:txBody>
          <a:bodyPr wrap="square" rtlCol="0">
            <a:spAutoFit/>
          </a:bodyPr>
          <a:lstStyle/>
          <a:p>
            <a:pPr>
              <a:buBlip>
                <a:blip r:embed="rId2"/>
              </a:buBlip>
            </a:pPr>
            <a:r>
              <a:rPr lang="en-GB" sz="1200" dirty="0" smtClean="0"/>
              <a:t>Prestatyn High’s Eco review 2011 was carried out in September.  This will become the annual month for reviews. </a:t>
            </a:r>
            <a:r>
              <a:rPr lang="en-US" sz="1200" dirty="0" smtClean="0"/>
              <a:t>In a discussion prior to the review it was decided to use the schools ‘Two ticks and a wish’ style of feedback to inform the rest of the school.</a:t>
            </a:r>
            <a:endParaRPr lang="en-GB" sz="1200" dirty="0">
              <a:latin typeface="Century Gothic" pitchFamily="34" charset="0"/>
            </a:endParaRPr>
          </a:p>
        </p:txBody>
      </p:sp>
      <p:sp>
        <p:nvSpPr>
          <p:cNvPr id="9" name="TextBox 8"/>
          <p:cNvSpPr txBox="1"/>
          <p:nvPr/>
        </p:nvSpPr>
        <p:spPr>
          <a:xfrm>
            <a:off x="323528" y="4653136"/>
            <a:ext cx="3960440" cy="1384995"/>
          </a:xfrm>
          <a:prstGeom prst="rect">
            <a:avLst/>
          </a:prstGeom>
          <a:noFill/>
          <a:ln>
            <a:solidFill>
              <a:srgbClr val="00B050"/>
            </a:solidFill>
          </a:ln>
        </p:spPr>
        <p:txBody>
          <a:bodyPr wrap="square" rtlCol="0">
            <a:spAutoFit/>
          </a:bodyPr>
          <a:lstStyle/>
          <a:p>
            <a:pPr lvl="0">
              <a:buBlip>
                <a:blip r:embed="rId2"/>
              </a:buBlip>
            </a:pPr>
            <a:r>
              <a:rPr lang="en-GB" sz="1200" dirty="0">
                <a:latin typeface="Century Gothic" pitchFamily="34" charset="0"/>
              </a:rPr>
              <a:t>Ideas highlighted from the environmental review </a:t>
            </a:r>
            <a:r>
              <a:rPr lang="en-GB" sz="1200" dirty="0" smtClean="0">
                <a:latin typeface="Century Gothic" pitchFamily="34" charset="0"/>
              </a:rPr>
              <a:t>could be </a:t>
            </a:r>
            <a:r>
              <a:rPr lang="en-GB" sz="1200" dirty="0">
                <a:latin typeface="Century Gothic" pitchFamily="34" charset="0"/>
              </a:rPr>
              <a:t>written on a large sheet of paper, and displayed on the Eco-Committee’s notice board. Each pupil is then given one small </a:t>
            </a:r>
            <a:r>
              <a:rPr lang="en-GB" sz="1200" b="1" dirty="0">
                <a:latin typeface="Century Gothic" pitchFamily="34" charset="0"/>
              </a:rPr>
              <a:t>sticker</a:t>
            </a:r>
            <a:r>
              <a:rPr lang="en-GB" sz="1200" dirty="0">
                <a:latin typeface="Century Gothic" pitchFamily="34" charset="0"/>
              </a:rPr>
              <a:t> to put near the idea they would most like to see as a target on the action </a:t>
            </a:r>
            <a:r>
              <a:rPr lang="en-GB" sz="1200" dirty="0" smtClean="0">
                <a:latin typeface="Century Gothic" pitchFamily="34" charset="0"/>
              </a:rPr>
              <a:t>plan. This way the whole school has the chance to contribute.</a:t>
            </a:r>
            <a:endParaRPr lang="en-GB" sz="1200" dirty="0">
              <a:latin typeface="Century Gothic" pitchFamily="34" charset="0"/>
            </a:endParaRPr>
          </a:p>
        </p:txBody>
      </p:sp>
      <p:sp>
        <p:nvSpPr>
          <p:cNvPr id="10" name="TextBox 9"/>
          <p:cNvSpPr txBox="1"/>
          <p:nvPr/>
        </p:nvSpPr>
        <p:spPr>
          <a:xfrm>
            <a:off x="899592" y="3493457"/>
            <a:ext cx="3384376" cy="1015663"/>
          </a:xfrm>
          <a:prstGeom prst="rect">
            <a:avLst/>
          </a:prstGeom>
          <a:noFill/>
          <a:ln>
            <a:solidFill>
              <a:srgbClr val="00B050"/>
            </a:solidFill>
          </a:ln>
        </p:spPr>
        <p:txBody>
          <a:bodyPr wrap="square" rtlCol="0">
            <a:spAutoFit/>
          </a:bodyPr>
          <a:lstStyle/>
          <a:p>
            <a:pPr>
              <a:buBlip>
                <a:blip r:embed="rId2"/>
              </a:buBlip>
            </a:pPr>
            <a:r>
              <a:rPr lang="cy-GB" sz="1200" dirty="0" smtClean="0">
                <a:latin typeface="Century Gothic" pitchFamily="34" charset="0"/>
              </a:rPr>
              <a:t> Eco-Committee members could </a:t>
            </a:r>
            <a:r>
              <a:rPr lang="cy-GB" sz="1200" b="1" dirty="0" smtClean="0">
                <a:latin typeface="Century Gothic" pitchFamily="34" charset="0"/>
              </a:rPr>
              <a:t>diamond rank </a:t>
            </a:r>
            <a:r>
              <a:rPr lang="cy-GB" sz="1200" dirty="0" smtClean="0">
                <a:latin typeface="Century Gothic" pitchFamily="34" charset="0"/>
              </a:rPr>
              <a:t>suggestions from the results of the Environmental Review in order to prioritise their targets for the action plan and display this on their notice board.</a:t>
            </a:r>
          </a:p>
        </p:txBody>
      </p:sp>
      <p:sp>
        <p:nvSpPr>
          <p:cNvPr id="11" name="TextBox 10"/>
          <p:cNvSpPr txBox="1"/>
          <p:nvPr/>
        </p:nvSpPr>
        <p:spPr>
          <a:xfrm>
            <a:off x="5724128" y="2836093"/>
            <a:ext cx="2952328" cy="1384995"/>
          </a:xfrm>
          <a:prstGeom prst="rect">
            <a:avLst/>
          </a:prstGeom>
          <a:noFill/>
          <a:ln>
            <a:solidFill>
              <a:srgbClr val="00B050"/>
            </a:solidFill>
          </a:ln>
        </p:spPr>
        <p:txBody>
          <a:bodyPr wrap="square" rtlCol="0">
            <a:spAutoFit/>
          </a:bodyPr>
          <a:lstStyle/>
          <a:p>
            <a:pPr>
              <a:buBlip>
                <a:blip r:embed="rId2"/>
              </a:buBlip>
            </a:pPr>
            <a:r>
              <a:rPr lang="cy-GB" sz="1200" dirty="0" smtClean="0">
                <a:latin typeface="Century Gothic" pitchFamily="34" charset="0"/>
              </a:rPr>
              <a:t> It’s a really good idea to discuss the results with the Senior Managment Team. They may have their own aims which you could collaborate on, and there may be more opportunities for obtaining resources.</a:t>
            </a:r>
            <a:endParaRPr lang="en-GB" sz="1200" dirty="0">
              <a:latin typeface="Century Gothic" pitchFamily="34" charset="0"/>
            </a:endParaRPr>
          </a:p>
        </p:txBody>
      </p:sp>
      <p:pic>
        <p:nvPicPr>
          <p:cNvPr id="19457" name="Picture 1" descr="C:\Users\catrin.davies\Desktop\Picture6.png"/>
          <p:cNvPicPr>
            <a:picLocks noChangeAspect="1" noChangeArrowheads="1"/>
          </p:cNvPicPr>
          <p:nvPr/>
        </p:nvPicPr>
        <p:blipFill>
          <a:blip r:embed="rId3" cstate="print"/>
          <a:srcRect/>
          <a:stretch>
            <a:fillRect/>
          </a:stretch>
        </p:blipFill>
        <p:spPr bwMode="auto">
          <a:xfrm>
            <a:off x="323528" y="836712"/>
            <a:ext cx="5184576" cy="2514206"/>
          </a:xfrm>
          <a:prstGeom prst="rect">
            <a:avLst/>
          </a:prstGeom>
          <a:noFill/>
        </p:spPr>
      </p:pic>
      <p:pic>
        <p:nvPicPr>
          <p:cNvPr id="2" name="Picture 1" descr="C:\Users\catrin.davies\Desktop\Picture14.png">
            <a:hlinkClick r:id="rId4" action="ppaction://hlinksldjump"/>
          </p:cNvPr>
          <p:cNvPicPr>
            <a:picLocks noChangeAspect="1" noChangeArrowheads="1"/>
          </p:cNvPicPr>
          <p:nvPr/>
        </p:nvPicPr>
        <p:blipFill>
          <a:blip r:embed="rId5" cstate="print"/>
          <a:srcRect/>
          <a:stretch>
            <a:fillRect/>
          </a:stretch>
        </p:blipFill>
        <p:spPr bwMode="auto">
          <a:xfrm>
            <a:off x="7668344" y="260649"/>
            <a:ext cx="1296144" cy="1030564"/>
          </a:xfrm>
          <a:prstGeom prst="rect">
            <a:avLst/>
          </a:prstGeom>
          <a:noFill/>
        </p:spPr>
      </p:pic>
      <p:sp>
        <p:nvSpPr>
          <p:cNvPr id="12" name="Rounded Rectangle 11">
            <a:hlinkClick r:id="rId6"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008112"/>
          </a:xfrm>
        </p:spPr>
        <p:txBody>
          <a:bodyPr>
            <a:normAutofit/>
          </a:bodyPr>
          <a:lstStyle/>
          <a:p>
            <a:r>
              <a:rPr lang="cy-GB" sz="3600" b="1" dirty="0" smtClean="0"/>
              <a:t>Action Plan</a:t>
            </a:r>
            <a:br>
              <a:rPr lang="cy-GB" sz="3600" b="1" dirty="0" smtClean="0"/>
            </a:br>
            <a:r>
              <a:rPr lang="cy-GB" sz="2200" dirty="0" smtClean="0"/>
              <a:t>Making change happen</a:t>
            </a:r>
            <a:endParaRPr lang="en-GB" sz="2200" dirty="0"/>
          </a:p>
        </p:txBody>
      </p:sp>
      <p:sp>
        <p:nvSpPr>
          <p:cNvPr id="9" name="TextBox 8">
            <a:hlinkClick r:id="rId2" action="ppaction://hlinksldjump"/>
          </p:cNvPr>
          <p:cNvSpPr txBox="1"/>
          <p:nvPr/>
        </p:nvSpPr>
        <p:spPr>
          <a:xfrm>
            <a:off x="971600" y="3409836"/>
            <a:ext cx="7200000" cy="52322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Action Plan needs to clearly show proposed actions and how they will be undertaken.</a:t>
            </a:r>
          </a:p>
        </p:txBody>
      </p:sp>
      <p:sp>
        <p:nvSpPr>
          <p:cNvPr id="10" name="TextBox 9">
            <a:hlinkClick r:id="rId3" action="ppaction://hlinksldjump"/>
          </p:cNvPr>
          <p:cNvSpPr txBox="1"/>
          <p:nvPr/>
        </p:nvSpPr>
        <p:spPr>
          <a:xfrm>
            <a:off x="971600" y="4057908"/>
            <a:ext cx="7200000" cy="52322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It needs to be appropriate for the age and ability of the pupils (or there needs to be another version that is)</a:t>
            </a:r>
            <a:endParaRPr lang="en-GB" sz="1400" b="1" dirty="0">
              <a:latin typeface="Century Gothic" pitchFamily="34" charset="0"/>
            </a:endParaRPr>
          </a:p>
        </p:txBody>
      </p:sp>
      <p:sp>
        <p:nvSpPr>
          <p:cNvPr id="15" name="TextBox 14"/>
          <p:cNvSpPr txBox="1"/>
          <p:nvPr/>
        </p:nvSpPr>
        <p:spPr>
          <a:xfrm>
            <a:off x="467544" y="1340768"/>
            <a:ext cx="8208912" cy="1464231"/>
          </a:xfrm>
          <a:prstGeom prst="roundRect">
            <a:avLst/>
          </a:prstGeom>
          <a:noFill/>
          <a:ln w="57150">
            <a:solidFill>
              <a:srgbClr val="00B050"/>
            </a:solidFill>
          </a:ln>
        </p:spPr>
        <p:txBody>
          <a:bodyPr wrap="square" rtlCol="0">
            <a:spAutoFit/>
          </a:bodyPr>
          <a:lstStyle/>
          <a:p>
            <a:pPr lvl="0"/>
            <a:r>
              <a:rPr lang="cy-GB" sz="1600" b="1" dirty="0" smtClean="0"/>
              <a:t>Why have an Action Plan? </a:t>
            </a:r>
            <a:r>
              <a:rPr lang="cy-GB" sz="1600" dirty="0" smtClean="0"/>
              <a:t>It’s very important to organise your ideas into an action plan. Through the process of creating the plan you will be able to make sure that you include a realistic number of activities, and also work out how you will monitor and measure the progress of your actions. Having a SMART action plan will really help everyone to focus.</a:t>
            </a:r>
            <a:endParaRPr lang="en-GB" sz="1600" dirty="0"/>
          </a:p>
        </p:txBody>
      </p:sp>
      <p:sp>
        <p:nvSpPr>
          <p:cNvPr id="14" name="TextBox 13">
            <a:hlinkClick r:id="rId4" action="ppaction://hlinksldjump"/>
          </p:cNvPr>
          <p:cNvSpPr txBox="1"/>
          <p:nvPr/>
        </p:nvSpPr>
        <p:spPr>
          <a:xfrm>
            <a:off x="971600" y="4689200"/>
            <a:ext cx="5688632"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It needs to be in a format that is understood by any other member of staff.</a:t>
            </a:r>
            <a:endParaRPr lang="en-GB" sz="1400" b="1" dirty="0">
              <a:latin typeface="Century Gothic" pitchFamily="34" charset="0"/>
            </a:endParaRPr>
          </a:p>
        </p:txBody>
      </p:sp>
      <p:sp>
        <p:nvSpPr>
          <p:cNvPr id="16" name="TextBox 15">
            <a:hlinkClick r:id="rId4" action="ppaction://hlinksldjump"/>
          </p:cNvPr>
          <p:cNvSpPr txBox="1"/>
          <p:nvPr/>
        </p:nvSpPr>
        <p:spPr>
          <a:xfrm>
            <a:off x="971600" y="5353471"/>
            <a:ext cx="5688632"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Action Plan must be supported by the Head Teacher.</a:t>
            </a:r>
            <a:endParaRPr lang="en-GB" sz="1400" b="1" dirty="0">
              <a:latin typeface="Century Gothic" pitchFamily="34" charset="0"/>
            </a:endParaRPr>
          </a:p>
        </p:txBody>
      </p:sp>
      <p:pic>
        <p:nvPicPr>
          <p:cNvPr id="3076" name="Picture 4" descr="C:\Users\catrin.davies\AppData\Local\Microsoft\Windows\Temporary Internet Files\Content.IE5\BTMJTGJ9\MC900384020[1].wmf"/>
          <p:cNvPicPr>
            <a:picLocks noChangeAspect="1" noChangeArrowheads="1"/>
          </p:cNvPicPr>
          <p:nvPr/>
        </p:nvPicPr>
        <p:blipFill>
          <a:blip r:embed="rId5" cstate="print"/>
          <a:srcRect/>
          <a:stretch>
            <a:fillRect/>
          </a:stretch>
        </p:blipFill>
        <p:spPr bwMode="auto">
          <a:xfrm flipH="1">
            <a:off x="7740352" y="332656"/>
            <a:ext cx="1052159" cy="864096"/>
          </a:xfrm>
          <a:prstGeom prst="rect">
            <a:avLst/>
          </a:prstGeom>
          <a:noFill/>
        </p:spPr>
      </p:pic>
      <p:sp>
        <p:nvSpPr>
          <p:cNvPr id="11" name="TextBox 10"/>
          <p:cNvSpPr txBox="1"/>
          <p:nvPr/>
        </p:nvSpPr>
        <p:spPr>
          <a:xfrm>
            <a:off x="971600" y="2996952"/>
            <a:ext cx="1368152" cy="307777"/>
          </a:xfrm>
          <a:prstGeom prst="rect">
            <a:avLst/>
          </a:prstGeom>
          <a:solidFill>
            <a:schemeClr val="tx2">
              <a:lumMod val="20000"/>
              <a:lumOff val="80000"/>
            </a:schemeClr>
          </a:solidFill>
          <a:ln>
            <a:solidFill>
              <a:schemeClr val="tx2">
                <a:lumMod val="40000"/>
                <a:lumOff val="60000"/>
              </a:schemeClr>
            </a:solidFill>
          </a:ln>
        </p:spPr>
        <p:txBody>
          <a:bodyPr wrap="square" rtlCol="0">
            <a:spAutoFit/>
          </a:bodyPr>
          <a:lstStyle/>
          <a:p>
            <a:r>
              <a:rPr lang="cy-GB" sz="1400" b="1" dirty="0" smtClean="0"/>
              <a:t>Key Criteria:</a:t>
            </a:r>
            <a:endParaRPr lang="en-GB" sz="1400" b="1" dirty="0"/>
          </a:p>
        </p:txBody>
      </p:sp>
      <p:sp>
        <p:nvSpPr>
          <p:cNvPr id="13" name="TextBox 12"/>
          <p:cNvSpPr txBox="1"/>
          <p:nvPr/>
        </p:nvSpPr>
        <p:spPr>
          <a:xfrm>
            <a:off x="2483768" y="2996952"/>
            <a:ext cx="5184576" cy="276999"/>
          </a:xfrm>
          <a:prstGeom prst="rect">
            <a:avLst/>
          </a:prstGeom>
          <a:noFill/>
          <a:ln>
            <a:noFill/>
          </a:ln>
        </p:spPr>
        <p:txBody>
          <a:bodyPr wrap="square" rtlCol="0">
            <a:spAutoFit/>
          </a:bodyPr>
          <a:lstStyle/>
          <a:p>
            <a:r>
              <a:rPr lang="cy-GB" sz="1200" dirty="0" smtClean="0"/>
              <a:t>(Click on the criteria to view examples and ideas)</a:t>
            </a:r>
            <a:endParaRPr lang="en-GB" sz="1200" dirty="0"/>
          </a:p>
        </p:txBody>
      </p:sp>
      <p:sp>
        <p:nvSpPr>
          <p:cNvPr id="17" name="Rounded Rectangle 16">
            <a:hlinkClick r:id="rId6"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5536" y="385500"/>
            <a:ext cx="6984776" cy="52322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Action Plan needs to clearly show proposed actions and how they will be undertaken.</a:t>
            </a:r>
          </a:p>
        </p:txBody>
      </p:sp>
      <p:sp>
        <p:nvSpPr>
          <p:cNvPr id="7" name="TextBox 6"/>
          <p:cNvSpPr txBox="1"/>
          <p:nvPr/>
        </p:nvSpPr>
        <p:spPr>
          <a:xfrm>
            <a:off x="7380312" y="2132856"/>
            <a:ext cx="1080120" cy="2308324"/>
          </a:xfrm>
          <a:prstGeom prst="rect">
            <a:avLst/>
          </a:prstGeom>
          <a:noFill/>
          <a:ln>
            <a:solidFill>
              <a:srgbClr val="00B050"/>
            </a:solidFill>
          </a:ln>
        </p:spPr>
        <p:txBody>
          <a:bodyPr wrap="square" rtlCol="0">
            <a:spAutoFit/>
          </a:bodyPr>
          <a:lstStyle/>
          <a:p>
            <a:pPr>
              <a:buBlip>
                <a:blip r:embed="rId2"/>
              </a:buBlip>
            </a:pPr>
            <a:r>
              <a:rPr lang="cy-GB" sz="1200" b="1" dirty="0" smtClean="0">
                <a:latin typeface="Century Gothic" pitchFamily="34" charset="0"/>
              </a:rPr>
              <a:t>Llysfaen Primary’s</a:t>
            </a:r>
            <a:r>
              <a:rPr lang="cy-GB" sz="1200" dirty="0" smtClean="0">
                <a:latin typeface="Century Gothic" pitchFamily="34" charset="0"/>
              </a:rPr>
              <a:t> Action Plan covers a term, and targets are added / removed at the beginning of </a:t>
            </a:r>
            <a:r>
              <a:rPr lang="cy-GB" sz="1200" b="1" dirty="0" smtClean="0">
                <a:latin typeface="Century Gothic" pitchFamily="34" charset="0"/>
              </a:rPr>
              <a:t>each term.</a:t>
            </a:r>
            <a:endParaRPr lang="en-GB" sz="1200" b="1" dirty="0">
              <a:latin typeface="Century Gothic" pitchFamily="34" charset="0"/>
            </a:endParaRPr>
          </a:p>
        </p:txBody>
      </p:sp>
      <p:sp>
        <p:nvSpPr>
          <p:cNvPr id="8" name="TextBox 7"/>
          <p:cNvSpPr txBox="1"/>
          <p:nvPr/>
        </p:nvSpPr>
        <p:spPr>
          <a:xfrm>
            <a:off x="2987824" y="4365104"/>
            <a:ext cx="1656184" cy="1569660"/>
          </a:xfrm>
          <a:prstGeom prst="rect">
            <a:avLst/>
          </a:prstGeom>
          <a:noFill/>
          <a:ln>
            <a:solidFill>
              <a:srgbClr val="00B050"/>
            </a:solidFill>
          </a:ln>
        </p:spPr>
        <p:txBody>
          <a:bodyPr wrap="square" rtlCol="0">
            <a:spAutoFit/>
          </a:bodyPr>
          <a:lstStyle/>
          <a:p>
            <a:pPr>
              <a:buBlip>
                <a:blip r:embed="rId2"/>
              </a:buBlip>
            </a:pPr>
            <a:r>
              <a:rPr lang="cy-GB" sz="1200" dirty="0" smtClean="0">
                <a:latin typeface="Century Gothic" pitchFamily="34" charset="0"/>
              </a:rPr>
              <a:t>The action plan could be written at the beginning of each </a:t>
            </a:r>
            <a:r>
              <a:rPr lang="cy-GB" sz="1200" b="1" dirty="0" smtClean="0">
                <a:latin typeface="Century Gothic" pitchFamily="34" charset="0"/>
              </a:rPr>
              <a:t>academic year, </a:t>
            </a:r>
            <a:r>
              <a:rPr lang="cy-GB" sz="1200" dirty="0" smtClean="0">
                <a:latin typeface="Century Gothic" pitchFamily="34" charset="0"/>
              </a:rPr>
              <a:t>with timescales for the actions spread over the year.</a:t>
            </a:r>
            <a:endParaRPr lang="en-GB" sz="1200" dirty="0">
              <a:latin typeface="Century Gothic" pitchFamily="34" charset="0"/>
            </a:endParaRPr>
          </a:p>
        </p:txBody>
      </p:sp>
      <p:sp>
        <p:nvSpPr>
          <p:cNvPr id="9" name="TextBox 8"/>
          <p:cNvSpPr txBox="1"/>
          <p:nvPr/>
        </p:nvSpPr>
        <p:spPr>
          <a:xfrm>
            <a:off x="395536" y="4149080"/>
            <a:ext cx="2376264" cy="1938992"/>
          </a:xfrm>
          <a:prstGeom prst="rect">
            <a:avLst/>
          </a:prstGeom>
          <a:noFill/>
          <a:ln>
            <a:solidFill>
              <a:srgbClr val="00B050"/>
            </a:solidFill>
          </a:ln>
        </p:spPr>
        <p:txBody>
          <a:bodyPr wrap="square" rtlCol="0">
            <a:spAutoFit/>
          </a:bodyPr>
          <a:lstStyle/>
          <a:p>
            <a:pPr>
              <a:buBlip>
                <a:blip r:embed="rId2"/>
              </a:buBlip>
            </a:pPr>
            <a:r>
              <a:rPr lang="cy-GB" sz="1200" dirty="0" smtClean="0">
                <a:latin typeface="Century Gothic" pitchFamily="34" charset="0"/>
              </a:rPr>
              <a:t>Creating a </a:t>
            </a:r>
            <a:r>
              <a:rPr lang="cy-GB" sz="1200" b="1" dirty="0" smtClean="0">
                <a:latin typeface="Century Gothic" pitchFamily="34" charset="0"/>
              </a:rPr>
              <a:t>SMART</a:t>
            </a:r>
            <a:r>
              <a:rPr lang="cy-GB" sz="1200" dirty="0" smtClean="0">
                <a:latin typeface="Century Gothic" pitchFamily="34" charset="0"/>
              </a:rPr>
              <a:t> Action Plan will help ensure you have the greatest chance of succeeding with your targets.  Ensure your targets are:</a:t>
            </a:r>
          </a:p>
          <a:p>
            <a:r>
              <a:rPr lang="cy-GB" sz="1200" b="1" dirty="0" smtClean="0">
                <a:latin typeface="Century Gothic" pitchFamily="34" charset="0"/>
              </a:rPr>
              <a:t>S</a:t>
            </a:r>
            <a:r>
              <a:rPr lang="cy-GB" sz="1200" dirty="0" smtClean="0">
                <a:latin typeface="Century Gothic" pitchFamily="34" charset="0"/>
              </a:rPr>
              <a:t>: Specific</a:t>
            </a:r>
          </a:p>
          <a:p>
            <a:r>
              <a:rPr lang="cy-GB" sz="1200" b="1" dirty="0" smtClean="0">
                <a:latin typeface="Century Gothic" pitchFamily="34" charset="0"/>
              </a:rPr>
              <a:t>M</a:t>
            </a:r>
            <a:r>
              <a:rPr lang="cy-GB" sz="1200" dirty="0" smtClean="0">
                <a:latin typeface="Century Gothic" pitchFamily="34" charset="0"/>
              </a:rPr>
              <a:t>: Measurable</a:t>
            </a:r>
          </a:p>
          <a:p>
            <a:r>
              <a:rPr lang="cy-GB" sz="1200" b="1" dirty="0" smtClean="0">
                <a:latin typeface="Century Gothic" pitchFamily="34" charset="0"/>
              </a:rPr>
              <a:t>A</a:t>
            </a:r>
            <a:r>
              <a:rPr lang="cy-GB" sz="1200" dirty="0" smtClean="0">
                <a:latin typeface="Century Gothic" pitchFamily="34" charset="0"/>
              </a:rPr>
              <a:t>: Appropriate</a:t>
            </a:r>
          </a:p>
          <a:p>
            <a:r>
              <a:rPr lang="cy-GB" sz="1200" b="1" dirty="0" smtClean="0">
                <a:latin typeface="Century Gothic" pitchFamily="34" charset="0"/>
              </a:rPr>
              <a:t>R</a:t>
            </a:r>
            <a:r>
              <a:rPr lang="cy-GB" sz="1200" dirty="0" smtClean="0">
                <a:latin typeface="Century Gothic" pitchFamily="34" charset="0"/>
              </a:rPr>
              <a:t>: Resourced</a:t>
            </a:r>
          </a:p>
          <a:p>
            <a:r>
              <a:rPr lang="cy-GB" sz="1200" b="1" dirty="0" smtClean="0">
                <a:latin typeface="Century Gothic" pitchFamily="34" charset="0"/>
              </a:rPr>
              <a:t>T</a:t>
            </a:r>
            <a:r>
              <a:rPr lang="cy-GB" sz="1200" dirty="0" smtClean="0">
                <a:latin typeface="Century Gothic" pitchFamily="34" charset="0"/>
              </a:rPr>
              <a:t>: Timescaled</a:t>
            </a:r>
          </a:p>
        </p:txBody>
      </p:sp>
      <p:pic>
        <p:nvPicPr>
          <p:cNvPr id="12" name="Picture 11" descr="Action plan.png">
            <a:hlinkClick r:id="rId3"/>
          </p:cNvPr>
          <p:cNvPicPr>
            <a:picLocks noChangeAspect="1"/>
          </p:cNvPicPr>
          <p:nvPr/>
        </p:nvPicPr>
        <p:blipFill>
          <a:blip r:embed="rId4" cstate="print"/>
          <a:stretch>
            <a:fillRect/>
          </a:stretch>
        </p:blipFill>
        <p:spPr>
          <a:xfrm>
            <a:off x="395536" y="980729"/>
            <a:ext cx="6559360" cy="3096343"/>
          </a:xfrm>
          <a:prstGeom prst="rect">
            <a:avLst/>
          </a:prstGeom>
          <a:solidFill>
            <a:schemeClr val="bg1"/>
          </a:solidFill>
          <a:ln w="12700">
            <a:solidFill>
              <a:schemeClr val="tx1"/>
            </a:solidFill>
          </a:ln>
        </p:spPr>
      </p:pic>
      <p:sp>
        <p:nvSpPr>
          <p:cNvPr id="11" name="TextBox 10"/>
          <p:cNvSpPr txBox="1"/>
          <p:nvPr/>
        </p:nvSpPr>
        <p:spPr>
          <a:xfrm>
            <a:off x="7452320" y="1196752"/>
            <a:ext cx="1440160" cy="646331"/>
          </a:xfrm>
          <a:prstGeom prst="rect">
            <a:avLst/>
          </a:prstGeom>
          <a:noFill/>
        </p:spPr>
        <p:txBody>
          <a:bodyPr wrap="square" rtlCol="0">
            <a:spAutoFit/>
          </a:bodyPr>
          <a:lstStyle/>
          <a:p>
            <a:r>
              <a:rPr lang="cy-GB" sz="1200" dirty="0" smtClean="0"/>
              <a:t>Click on the photo  for an action plan template</a:t>
            </a:r>
            <a:endParaRPr lang="en-GB" sz="1200" dirty="0"/>
          </a:p>
        </p:txBody>
      </p:sp>
      <p:sp>
        <p:nvSpPr>
          <p:cNvPr id="13" name="TextBox 12"/>
          <p:cNvSpPr txBox="1"/>
          <p:nvPr/>
        </p:nvSpPr>
        <p:spPr>
          <a:xfrm>
            <a:off x="4860032" y="4221088"/>
            <a:ext cx="2016224" cy="1754326"/>
          </a:xfrm>
          <a:prstGeom prst="rect">
            <a:avLst/>
          </a:prstGeom>
          <a:noFill/>
          <a:ln>
            <a:solidFill>
              <a:srgbClr val="00B050"/>
            </a:solidFill>
          </a:ln>
        </p:spPr>
        <p:txBody>
          <a:bodyPr wrap="square" rtlCol="0">
            <a:spAutoFit/>
          </a:bodyPr>
          <a:lstStyle/>
          <a:p>
            <a:pPr>
              <a:buBlip>
                <a:blip r:embed="rId2"/>
              </a:buBlip>
            </a:pPr>
            <a:r>
              <a:rPr lang="cy-GB" sz="1200" dirty="0" smtClean="0">
                <a:latin typeface="Century Gothic" pitchFamily="34" charset="0"/>
              </a:rPr>
              <a:t>The action plan doesn’t have to include all eight topic areas. It’s the Eco-Committee’s job to prioritise which areas to act upon first. Over the years more topic areas can be  targeted and tackled.</a:t>
            </a:r>
            <a:endParaRPr lang="en-GB" sz="1200" dirty="0">
              <a:latin typeface="Century Gothic" pitchFamily="34" charset="0"/>
            </a:endParaRPr>
          </a:p>
        </p:txBody>
      </p:sp>
      <p:pic>
        <p:nvPicPr>
          <p:cNvPr id="14" name="Picture 1" descr="C:\Users\catrin.davies\Desktop\Picture13.png">
            <a:hlinkClick r:id="rId5" action="ppaction://hlinksldjump"/>
          </p:cNvPr>
          <p:cNvPicPr>
            <a:picLocks noChangeAspect="1" noChangeArrowheads="1"/>
          </p:cNvPicPr>
          <p:nvPr/>
        </p:nvPicPr>
        <p:blipFill>
          <a:blip r:embed="rId6" cstate="print"/>
          <a:srcRect/>
          <a:stretch>
            <a:fillRect/>
          </a:stretch>
        </p:blipFill>
        <p:spPr bwMode="auto">
          <a:xfrm>
            <a:off x="7668344" y="332656"/>
            <a:ext cx="1140186" cy="792088"/>
          </a:xfrm>
          <a:prstGeom prst="rect">
            <a:avLst/>
          </a:prstGeom>
          <a:noFill/>
        </p:spPr>
      </p:pic>
      <p:sp>
        <p:nvSpPr>
          <p:cNvPr id="10" name="Right Arrow 9"/>
          <p:cNvSpPr/>
          <p:nvPr/>
        </p:nvSpPr>
        <p:spPr>
          <a:xfrm flipH="1">
            <a:off x="7020272" y="1196752"/>
            <a:ext cx="432048" cy="288032"/>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Century Gothic" pitchFamily="34" charset="0"/>
            </a:endParaRPr>
          </a:p>
        </p:txBody>
      </p:sp>
      <p:sp>
        <p:nvSpPr>
          <p:cNvPr id="15" name="Rounded Rectangle 14">
            <a:hlinkClick r:id="rId7"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wynedd Target tree.JPG"/>
          <p:cNvPicPr/>
          <p:nvPr/>
        </p:nvPicPr>
        <p:blipFill>
          <a:blip r:embed="rId2" cstate="print"/>
          <a:stretch>
            <a:fillRect/>
          </a:stretch>
        </p:blipFill>
        <p:spPr>
          <a:xfrm>
            <a:off x="5076056" y="1196752"/>
            <a:ext cx="2707979" cy="3096344"/>
          </a:xfrm>
          <a:prstGeom prst="roundRect">
            <a:avLst/>
          </a:prstGeom>
          <a:ln w="38100">
            <a:solidFill>
              <a:schemeClr val="tx1"/>
            </a:solidFill>
          </a:ln>
        </p:spPr>
      </p:pic>
      <p:sp>
        <p:nvSpPr>
          <p:cNvPr id="6" name="TextBox 5"/>
          <p:cNvSpPr txBox="1"/>
          <p:nvPr/>
        </p:nvSpPr>
        <p:spPr>
          <a:xfrm>
            <a:off x="1835696" y="1340768"/>
            <a:ext cx="2520280" cy="1569660"/>
          </a:xfrm>
          <a:prstGeom prst="rect">
            <a:avLst/>
          </a:prstGeom>
          <a:noFill/>
          <a:ln>
            <a:solidFill>
              <a:srgbClr val="00B050"/>
            </a:solidFill>
          </a:ln>
        </p:spPr>
        <p:txBody>
          <a:bodyPr wrap="square" rtlCol="0">
            <a:spAutoFit/>
          </a:bodyPr>
          <a:lstStyle/>
          <a:p>
            <a:pPr>
              <a:buBlip>
                <a:blip r:embed="rId3"/>
              </a:buBlip>
            </a:pPr>
            <a:r>
              <a:rPr lang="cy-GB" sz="1200" dirty="0" smtClean="0">
                <a:latin typeface="Century Gothic" pitchFamily="34" charset="0"/>
              </a:rPr>
              <a:t>The Eco-Committee at Ysgol Gwynedd, Flintshire have a </a:t>
            </a:r>
            <a:r>
              <a:rPr lang="cy-GB" sz="1200" b="1" dirty="0" smtClean="0">
                <a:latin typeface="Century Gothic" pitchFamily="34" charset="0"/>
              </a:rPr>
              <a:t>‘Target Tree’ </a:t>
            </a:r>
            <a:r>
              <a:rPr lang="cy-GB" sz="1200" dirty="0" smtClean="0">
                <a:latin typeface="Century Gothic" pitchFamily="34" charset="0"/>
              </a:rPr>
              <a:t>alongside their Action Plan. The Action Plan holds all the details, but the Target Tree makes it more interesting and accessible to the whole school.</a:t>
            </a:r>
            <a:endParaRPr lang="en-GB" sz="1200" dirty="0">
              <a:latin typeface="Century Gothic" pitchFamily="34" charset="0"/>
            </a:endParaRPr>
          </a:p>
        </p:txBody>
      </p:sp>
      <p:pic>
        <p:nvPicPr>
          <p:cNvPr id="7" name="Picture 6" descr="Llanfairfechan Mind map.JPG"/>
          <p:cNvPicPr/>
          <p:nvPr/>
        </p:nvPicPr>
        <p:blipFill>
          <a:blip r:embed="rId4" cstate="print"/>
          <a:stretch>
            <a:fillRect/>
          </a:stretch>
        </p:blipFill>
        <p:spPr>
          <a:xfrm>
            <a:off x="467545" y="3645024"/>
            <a:ext cx="3096343" cy="2307036"/>
          </a:xfrm>
          <a:prstGeom prst="roundRect">
            <a:avLst/>
          </a:prstGeom>
          <a:ln w="38100">
            <a:solidFill>
              <a:schemeClr val="tx1"/>
            </a:solidFill>
          </a:ln>
        </p:spPr>
      </p:pic>
      <p:sp>
        <p:nvSpPr>
          <p:cNvPr id="8" name="TextBox 7"/>
          <p:cNvSpPr txBox="1"/>
          <p:nvPr/>
        </p:nvSpPr>
        <p:spPr>
          <a:xfrm>
            <a:off x="4283968" y="4653136"/>
            <a:ext cx="2520280" cy="1200329"/>
          </a:xfrm>
          <a:prstGeom prst="rect">
            <a:avLst/>
          </a:prstGeom>
          <a:noFill/>
          <a:ln>
            <a:solidFill>
              <a:srgbClr val="00B050"/>
            </a:solidFill>
          </a:ln>
        </p:spPr>
        <p:txBody>
          <a:bodyPr wrap="square" rtlCol="0">
            <a:spAutoFit/>
          </a:bodyPr>
          <a:lstStyle/>
          <a:p>
            <a:pPr>
              <a:buBlip>
                <a:blip r:embed="rId3"/>
              </a:buBlip>
            </a:pPr>
            <a:r>
              <a:rPr lang="cy-GB" sz="1200" dirty="0" smtClean="0">
                <a:latin typeface="Century Gothic" pitchFamily="34" charset="0"/>
              </a:rPr>
              <a:t> In addition to the staff’s detailed action plan, Llanfairfechan Infants’ School created a </a:t>
            </a:r>
            <a:r>
              <a:rPr lang="cy-GB" sz="1200" b="1" dirty="0" smtClean="0">
                <a:latin typeface="Century Gothic" pitchFamily="34" charset="0"/>
              </a:rPr>
              <a:t>mind map </a:t>
            </a:r>
            <a:r>
              <a:rPr lang="cy-GB" sz="1200" dirty="0" smtClean="0">
                <a:latin typeface="Century Gothic" pitchFamily="34" charset="0"/>
              </a:rPr>
              <a:t>with their young Eco-Committee members to plan their actions.</a:t>
            </a:r>
            <a:endParaRPr lang="en-GB" sz="1200" dirty="0">
              <a:latin typeface="Century Gothic" pitchFamily="34" charset="0"/>
            </a:endParaRPr>
          </a:p>
        </p:txBody>
      </p:sp>
      <p:sp>
        <p:nvSpPr>
          <p:cNvPr id="15" name="Right Arrow 14"/>
          <p:cNvSpPr/>
          <p:nvPr/>
        </p:nvSpPr>
        <p:spPr>
          <a:xfrm rot="10800000">
            <a:off x="3635897" y="4725144"/>
            <a:ext cx="648072" cy="288034"/>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Century Gothic" pitchFamily="34" charset="0"/>
            </a:endParaRPr>
          </a:p>
        </p:txBody>
      </p:sp>
      <p:sp>
        <p:nvSpPr>
          <p:cNvPr id="16" name="Right Arrow 15"/>
          <p:cNvSpPr/>
          <p:nvPr/>
        </p:nvSpPr>
        <p:spPr>
          <a:xfrm rot="10800000" flipH="1">
            <a:off x="4355976" y="1484784"/>
            <a:ext cx="648072" cy="288032"/>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Century Gothic" pitchFamily="34" charset="0"/>
            </a:endParaRPr>
          </a:p>
        </p:txBody>
      </p:sp>
      <p:sp>
        <p:nvSpPr>
          <p:cNvPr id="19" name="TextBox 18"/>
          <p:cNvSpPr txBox="1"/>
          <p:nvPr/>
        </p:nvSpPr>
        <p:spPr>
          <a:xfrm>
            <a:off x="395536" y="457508"/>
            <a:ext cx="7200000" cy="52322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It needs to be appropriate for the age and ability of the pupils (or there needs to be another version that is)</a:t>
            </a:r>
            <a:endParaRPr lang="en-GB" sz="1400" b="1" dirty="0">
              <a:latin typeface="Century Gothic" pitchFamily="34" charset="0"/>
            </a:endParaRPr>
          </a:p>
        </p:txBody>
      </p:sp>
      <p:pic>
        <p:nvPicPr>
          <p:cNvPr id="11" name="Picture 1" descr="C:\Users\catrin.davies\Desktop\Picture13.png">
            <a:hlinkClick r:id="rId5" action="ppaction://hlinksldjump"/>
          </p:cNvPr>
          <p:cNvPicPr>
            <a:picLocks noChangeAspect="1" noChangeArrowheads="1"/>
          </p:cNvPicPr>
          <p:nvPr/>
        </p:nvPicPr>
        <p:blipFill>
          <a:blip r:embed="rId6" cstate="print"/>
          <a:srcRect/>
          <a:stretch>
            <a:fillRect/>
          </a:stretch>
        </p:blipFill>
        <p:spPr bwMode="auto">
          <a:xfrm>
            <a:off x="7596336" y="332656"/>
            <a:ext cx="1243839" cy="864096"/>
          </a:xfrm>
          <a:prstGeom prst="rect">
            <a:avLst/>
          </a:prstGeom>
          <a:noFill/>
        </p:spPr>
      </p:pic>
      <p:sp>
        <p:nvSpPr>
          <p:cNvPr id="10" name="Rounded Rectangle 9">
            <a:hlinkClick r:id="rId7"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5536" y="404664"/>
            <a:ext cx="7200000"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It needs to be in a format that is understood by any other member of staff.</a:t>
            </a:r>
            <a:endParaRPr lang="en-GB" sz="1400" b="1" dirty="0">
              <a:latin typeface="Century Gothic" pitchFamily="34" charset="0"/>
            </a:endParaRPr>
          </a:p>
        </p:txBody>
      </p:sp>
      <p:sp>
        <p:nvSpPr>
          <p:cNvPr id="5" name="TextBox 4"/>
          <p:cNvSpPr txBox="1"/>
          <p:nvPr/>
        </p:nvSpPr>
        <p:spPr>
          <a:xfrm>
            <a:off x="899592" y="3356992"/>
            <a:ext cx="7200000"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Action Plan must be supported by the Head Teacher.</a:t>
            </a:r>
            <a:endParaRPr lang="en-GB" sz="1400" b="1" dirty="0">
              <a:latin typeface="Century Gothic" pitchFamily="34" charset="0"/>
            </a:endParaRPr>
          </a:p>
        </p:txBody>
      </p:sp>
      <p:sp>
        <p:nvSpPr>
          <p:cNvPr id="7" name="TextBox 6"/>
          <p:cNvSpPr txBox="1"/>
          <p:nvPr/>
        </p:nvSpPr>
        <p:spPr>
          <a:xfrm>
            <a:off x="467544" y="1196752"/>
            <a:ext cx="2520280" cy="1569660"/>
          </a:xfrm>
          <a:prstGeom prst="rect">
            <a:avLst/>
          </a:prstGeom>
          <a:noFill/>
          <a:ln>
            <a:solidFill>
              <a:srgbClr val="00B050"/>
            </a:solidFill>
          </a:ln>
        </p:spPr>
        <p:txBody>
          <a:bodyPr wrap="square" rtlCol="0">
            <a:spAutoFit/>
          </a:bodyPr>
          <a:lstStyle/>
          <a:p>
            <a:pPr>
              <a:buBlip>
                <a:blip r:embed="rId2"/>
              </a:buBlip>
            </a:pPr>
            <a:r>
              <a:rPr lang="cy-GB" sz="1200" dirty="0" smtClean="0">
                <a:latin typeface="Century Gothic" pitchFamily="34" charset="0"/>
              </a:rPr>
              <a:t>Presenting the Action Plan at a staff meeting will help to ensure that everyone is aware of your targets. If another member of staff needs to take over for any reason, they won’t have problems getting to grips with the process.</a:t>
            </a:r>
            <a:endParaRPr lang="en-GB" sz="1200" dirty="0">
              <a:latin typeface="Century Gothic" pitchFamily="34" charset="0"/>
            </a:endParaRPr>
          </a:p>
        </p:txBody>
      </p:sp>
      <p:sp>
        <p:nvSpPr>
          <p:cNvPr id="8" name="TextBox 7"/>
          <p:cNvSpPr txBox="1"/>
          <p:nvPr/>
        </p:nvSpPr>
        <p:spPr>
          <a:xfrm>
            <a:off x="6084168" y="1549241"/>
            <a:ext cx="2520280" cy="1015663"/>
          </a:xfrm>
          <a:prstGeom prst="rect">
            <a:avLst/>
          </a:prstGeom>
          <a:noFill/>
          <a:ln>
            <a:solidFill>
              <a:srgbClr val="00B050"/>
            </a:solidFill>
          </a:ln>
        </p:spPr>
        <p:txBody>
          <a:bodyPr wrap="square" rtlCol="0">
            <a:spAutoFit/>
          </a:bodyPr>
          <a:lstStyle/>
          <a:p>
            <a:pPr>
              <a:buBlip>
                <a:blip r:embed="rId2"/>
              </a:buBlip>
            </a:pPr>
            <a:r>
              <a:rPr lang="cy-GB" sz="1200" dirty="0" smtClean="0">
                <a:latin typeface="Century Gothic" pitchFamily="34" charset="0"/>
              </a:rPr>
              <a:t>Staff should be asked to help deliver some of the targets with their classes. This will help to integrate with the curriculum and deliver ESDGC.</a:t>
            </a:r>
            <a:endParaRPr lang="en-GB" sz="1200" dirty="0">
              <a:latin typeface="Century Gothic" pitchFamily="34" charset="0"/>
            </a:endParaRPr>
          </a:p>
        </p:txBody>
      </p:sp>
      <p:sp>
        <p:nvSpPr>
          <p:cNvPr id="10" name="TextBox 9"/>
          <p:cNvSpPr txBox="1"/>
          <p:nvPr/>
        </p:nvSpPr>
        <p:spPr>
          <a:xfrm>
            <a:off x="3635896" y="4149080"/>
            <a:ext cx="3888432" cy="461665"/>
          </a:xfrm>
          <a:prstGeom prst="rect">
            <a:avLst/>
          </a:prstGeom>
          <a:noFill/>
          <a:ln>
            <a:solidFill>
              <a:srgbClr val="00B050"/>
            </a:solidFill>
          </a:ln>
        </p:spPr>
        <p:txBody>
          <a:bodyPr wrap="square" rtlCol="0">
            <a:spAutoFit/>
          </a:bodyPr>
          <a:lstStyle/>
          <a:p>
            <a:pPr>
              <a:buBlip>
                <a:blip r:embed="rId2"/>
              </a:buBlip>
            </a:pPr>
            <a:r>
              <a:rPr lang="cy-GB" sz="1200" dirty="0" smtClean="0">
                <a:latin typeface="Century Gothic" pitchFamily="34" charset="0"/>
              </a:rPr>
              <a:t>Glan Yr Afan Primary School feed back ideas and progress to their head after each meeting.</a:t>
            </a:r>
            <a:endParaRPr lang="en-GB" sz="1200" dirty="0">
              <a:latin typeface="Century Gothic" pitchFamily="34" charset="0"/>
            </a:endParaRPr>
          </a:p>
        </p:txBody>
      </p:sp>
      <p:sp>
        <p:nvSpPr>
          <p:cNvPr id="11" name="TextBox 10"/>
          <p:cNvSpPr txBox="1"/>
          <p:nvPr/>
        </p:nvSpPr>
        <p:spPr>
          <a:xfrm>
            <a:off x="4139952" y="4797152"/>
            <a:ext cx="2520280" cy="1200329"/>
          </a:xfrm>
          <a:prstGeom prst="rect">
            <a:avLst/>
          </a:prstGeom>
          <a:noFill/>
          <a:ln>
            <a:solidFill>
              <a:srgbClr val="00B050"/>
            </a:solidFill>
          </a:ln>
        </p:spPr>
        <p:txBody>
          <a:bodyPr wrap="square" rtlCol="0">
            <a:spAutoFit/>
          </a:bodyPr>
          <a:lstStyle/>
          <a:p>
            <a:pPr>
              <a:buBlip>
                <a:blip r:embed="rId2"/>
              </a:buBlip>
            </a:pPr>
            <a:r>
              <a:rPr lang="cy-GB" sz="1200" dirty="0" smtClean="0">
                <a:latin typeface="Century Gothic" pitchFamily="34" charset="0"/>
              </a:rPr>
              <a:t>Including the Eco-Schools action plan within the school development plan will raise the status and help communicate targets to other staff and governors.</a:t>
            </a:r>
            <a:endParaRPr lang="en-GB" sz="1200" dirty="0">
              <a:latin typeface="Century Gothic" pitchFamily="34" charset="0"/>
            </a:endParaRPr>
          </a:p>
        </p:txBody>
      </p:sp>
      <p:pic>
        <p:nvPicPr>
          <p:cNvPr id="12" name="Picture 11" descr="DSC01051.JPG"/>
          <p:cNvPicPr>
            <a:picLocks noChangeAspect="1"/>
          </p:cNvPicPr>
          <p:nvPr/>
        </p:nvPicPr>
        <p:blipFill>
          <a:blip r:embed="rId3" cstate="print"/>
          <a:stretch>
            <a:fillRect/>
          </a:stretch>
        </p:blipFill>
        <p:spPr>
          <a:xfrm>
            <a:off x="3275856" y="1124744"/>
            <a:ext cx="2651787" cy="1988840"/>
          </a:xfrm>
          <a:prstGeom prst="roundRect">
            <a:avLst/>
          </a:prstGeom>
          <a:ln w="28575">
            <a:solidFill>
              <a:schemeClr val="tx1"/>
            </a:solidFill>
          </a:ln>
        </p:spPr>
      </p:pic>
      <p:pic>
        <p:nvPicPr>
          <p:cNvPr id="14" name="Picture 13" descr="IMG_0016.JPG"/>
          <p:cNvPicPr>
            <a:picLocks noChangeAspect="1"/>
          </p:cNvPicPr>
          <p:nvPr/>
        </p:nvPicPr>
        <p:blipFill>
          <a:blip r:embed="rId4" cstate="print">
            <a:lum bright="10000"/>
          </a:blip>
          <a:stretch>
            <a:fillRect/>
          </a:stretch>
        </p:blipFill>
        <p:spPr>
          <a:xfrm>
            <a:off x="432048" y="4005064"/>
            <a:ext cx="3059832" cy="2039888"/>
          </a:xfrm>
          <a:prstGeom prst="roundRect">
            <a:avLst/>
          </a:prstGeom>
          <a:ln w="28575">
            <a:solidFill>
              <a:schemeClr val="tx1"/>
            </a:solidFill>
          </a:ln>
        </p:spPr>
      </p:pic>
      <p:pic>
        <p:nvPicPr>
          <p:cNvPr id="15361" name="Picture 1" descr="C:\Users\catrin.davies\Desktop\Picture13.png">
            <a:hlinkClick r:id="rId5" action="ppaction://hlinksldjump"/>
          </p:cNvPr>
          <p:cNvPicPr>
            <a:picLocks noChangeAspect="1" noChangeArrowheads="1"/>
          </p:cNvPicPr>
          <p:nvPr/>
        </p:nvPicPr>
        <p:blipFill>
          <a:blip r:embed="rId6" cstate="print"/>
          <a:srcRect/>
          <a:stretch>
            <a:fillRect/>
          </a:stretch>
        </p:blipFill>
        <p:spPr bwMode="auto">
          <a:xfrm>
            <a:off x="7596336" y="332656"/>
            <a:ext cx="1243839" cy="864096"/>
          </a:xfrm>
          <a:prstGeom prst="rect">
            <a:avLst/>
          </a:prstGeom>
          <a:noFill/>
        </p:spPr>
      </p:pic>
      <p:sp>
        <p:nvSpPr>
          <p:cNvPr id="13" name="Rounded Rectangle 12">
            <a:hlinkClick r:id="rId7"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008112"/>
          </a:xfrm>
        </p:spPr>
        <p:txBody>
          <a:bodyPr>
            <a:normAutofit/>
          </a:bodyPr>
          <a:lstStyle/>
          <a:p>
            <a:r>
              <a:rPr lang="cy-GB" sz="3600" b="1" dirty="0" smtClean="0"/>
              <a:t>Monitoring and Evaluation</a:t>
            </a:r>
            <a:br>
              <a:rPr lang="cy-GB" sz="3600" b="1" dirty="0" smtClean="0"/>
            </a:br>
            <a:r>
              <a:rPr lang="cy-GB" sz="2200" dirty="0" smtClean="0"/>
              <a:t>What impact have we made?</a:t>
            </a:r>
            <a:endParaRPr lang="en-GB" sz="2200" dirty="0"/>
          </a:p>
        </p:txBody>
      </p:sp>
      <p:sp>
        <p:nvSpPr>
          <p:cNvPr id="9" name="TextBox 8">
            <a:hlinkClick r:id="rId2" action="ppaction://hlinksldjump"/>
          </p:cNvPr>
          <p:cNvSpPr txBox="1"/>
          <p:nvPr/>
        </p:nvSpPr>
        <p:spPr>
          <a:xfrm>
            <a:off x="971600" y="4797152"/>
            <a:ext cx="5832648" cy="52322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progress of the Action Plan must be discussed by the Eco-Committee, but ideally as a whole school</a:t>
            </a:r>
          </a:p>
        </p:txBody>
      </p:sp>
      <p:sp>
        <p:nvSpPr>
          <p:cNvPr id="10" name="TextBox 9">
            <a:hlinkClick r:id="rId3" action="ppaction://hlinksldjump"/>
          </p:cNvPr>
          <p:cNvSpPr txBox="1"/>
          <p:nvPr/>
        </p:nvSpPr>
        <p:spPr>
          <a:xfrm>
            <a:off x="971600" y="3717032"/>
            <a:ext cx="7200000"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Monitoring should be meaningful and appropriate to the pupils involved</a:t>
            </a:r>
            <a:endParaRPr lang="en-GB" sz="1400" b="1" dirty="0">
              <a:latin typeface="Century Gothic" pitchFamily="34" charset="0"/>
            </a:endParaRPr>
          </a:p>
        </p:txBody>
      </p:sp>
      <p:sp>
        <p:nvSpPr>
          <p:cNvPr id="15" name="TextBox 14"/>
          <p:cNvSpPr txBox="1"/>
          <p:nvPr/>
        </p:nvSpPr>
        <p:spPr>
          <a:xfrm>
            <a:off x="611560" y="1484784"/>
            <a:ext cx="7920880" cy="1191816"/>
          </a:xfrm>
          <a:prstGeom prst="roundRect">
            <a:avLst/>
          </a:prstGeom>
          <a:noFill/>
          <a:ln w="57150">
            <a:solidFill>
              <a:srgbClr val="00B050"/>
            </a:solidFill>
          </a:ln>
        </p:spPr>
        <p:txBody>
          <a:bodyPr wrap="square" rtlCol="0">
            <a:spAutoFit/>
          </a:bodyPr>
          <a:lstStyle/>
          <a:p>
            <a:pPr lvl="0"/>
            <a:r>
              <a:rPr lang="cy-GB" sz="1600" b="1" dirty="0" smtClean="0"/>
              <a:t>Why Monitor and Evaluate? </a:t>
            </a:r>
            <a:r>
              <a:rPr lang="cy-GB" sz="1600" dirty="0" smtClean="0"/>
              <a:t>To find out whether you are successfully achieving the targets set out in your action plan, you must monitor and measure your progress. This will allow you to evaluate the success of your activities and plan any necessary changes to ensure you’re still on track to achieving your targets.</a:t>
            </a:r>
            <a:endParaRPr lang="en-GB" sz="1600" dirty="0"/>
          </a:p>
        </p:txBody>
      </p:sp>
      <p:pic>
        <p:nvPicPr>
          <p:cNvPr id="4098" name="Picture 2" descr="C:\Users\catrin.davies\AppData\Local\Microsoft\Windows\Temporary Internet Files\Content.IE5\JQRQ9XFP\MC900441884[1].wmf"/>
          <p:cNvPicPr>
            <a:picLocks noChangeAspect="1" noChangeArrowheads="1"/>
          </p:cNvPicPr>
          <p:nvPr/>
        </p:nvPicPr>
        <p:blipFill>
          <a:blip r:embed="rId4" cstate="print"/>
          <a:srcRect/>
          <a:stretch>
            <a:fillRect/>
          </a:stretch>
        </p:blipFill>
        <p:spPr bwMode="auto">
          <a:xfrm>
            <a:off x="7664712" y="332656"/>
            <a:ext cx="1155760" cy="936104"/>
          </a:xfrm>
          <a:prstGeom prst="rect">
            <a:avLst/>
          </a:prstGeom>
          <a:noFill/>
        </p:spPr>
      </p:pic>
      <p:sp>
        <p:nvSpPr>
          <p:cNvPr id="7" name="TextBox 6">
            <a:hlinkClick r:id="rId5" action="ppaction://hlinksldjump"/>
          </p:cNvPr>
          <p:cNvSpPr txBox="1"/>
          <p:nvPr/>
        </p:nvSpPr>
        <p:spPr>
          <a:xfrm>
            <a:off x="971600" y="4149080"/>
            <a:ext cx="7200000"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Some of the monitoring work should be undertaken as part of class work</a:t>
            </a:r>
            <a:endParaRPr lang="en-GB" sz="1400" b="1" dirty="0">
              <a:latin typeface="Century Gothic" pitchFamily="34" charset="0"/>
            </a:endParaRPr>
          </a:p>
        </p:txBody>
      </p:sp>
      <p:sp>
        <p:nvSpPr>
          <p:cNvPr id="8" name="TextBox 7"/>
          <p:cNvSpPr txBox="1"/>
          <p:nvPr/>
        </p:nvSpPr>
        <p:spPr>
          <a:xfrm>
            <a:off x="971600" y="3284984"/>
            <a:ext cx="1368152" cy="307777"/>
          </a:xfrm>
          <a:prstGeom prst="rect">
            <a:avLst/>
          </a:prstGeom>
          <a:solidFill>
            <a:schemeClr val="tx2">
              <a:lumMod val="20000"/>
              <a:lumOff val="80000"/>
            </a:schemeClr>
          </a:solidFill>
          <a:ln>
            <a:solidFill>
              <a:schemeClr val="tx2">
                <a:lumMod val="40000"/>
                <a:lumOff val="60000"/>
              </a:schemeClr>
            </a:solidFill>
          </a:ln>
        </p:spPr>
        <p:txBody>
          <a:bodyPr wrap="square" rtlCol="0">
            <a:spAutoFit/>
          </a:bodyPr>
          <a:lstStyle/>
          <a:p>
            <a:r>
              <a:rPr lang="cy-GB" sz="1400" b="1" dirty="0" smtClean="0"/>
              <a:t>Key Criteria:</a:t>
            </a:r>
            <a:endParaRPr lang="en-GB" sz="1400" b="1" dirty="0"/>
          </a:p>
        </p:txBody>
      </p:sp>
      <p:sp>
        <p:nvSpPr>
          <p:cNvPr id="12" name="TextBox 11"/>
          <p:cNvSpPr txBox="1"/>
          <p:nvPr/>
        </p:nvSpPr>
        <p:spPr>
          <a:xfrm>
            <a:off x="2483768" y="3284984"/>
            <a:ext cx="5184576" cy="276999"/>
          </a:xfrm>
          <a:prstGeom prst="rect">
            <a:avLst/>
          </a:prstGeom>
          <a:noFill/>
          <a:ln>
            <a:noFill/>
          </a:ln>
        </p:spPr>
        <p:txBody>
          <a:bodyPr wrap="square" rtlCol="0">
            <a:spAutoFit/>
          </a:bodyPr>
          <a:lstStyle/>
          <a:p>
            <a:r>
              <a:rPr lang="cy-GB" sz="1200" dirty="0" smtClean="0"/>
              <a:t>(Click on the criteria to view examples and ideas)</a:t>
            </a:r>
            <a:endParaRPr lang="en-GB" sz="1200" dirty="0"/>
          </a:p>
        </p:txBody>
      </p:sp>
      <p:sp>
        <p:nvSpPr>
          <p:cNvPr id="13" name="Rounded Rectangle 12">
            <a:hlinkClick r:id="rId6"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419872" y="901169"/>
            <a:ext cx="3960440" cy="1015663"/>
          </a:xfrm>
          <a:prstGeom prst="rect">
            <a:avLst/>
          </a:prstGeom>
          <a:noFill/>
          <a:ln>
            <a:solidFill>
              <a:srgbClr val="00B050"/>
            </a:solidFill>
          </a:ln>
        </p:spPr>
        <p:txBody>
          <a:bodyPr wrap="square" rtlCol="0">
            <a:spAutoFit/>
          </a:bodyPr>
          <a:lstStyle/>
          <a:p>
            <a:pPr>
              <a:buBlip>
                <a:blip r:embed="rId2"/>
              </a:buBlip>
            </a:pPr>
            <a:r>
              <a:rPr lang="cy-GB" sz="1200" dirty="0" smtClean="0"/>
              <a:t>Schools may be able to monitor their Action Plan targets for themselves as well as </a:t>
            </a:r>
            <a:r>
              <a:rPr lang="cy-GB" sz="1200" b="1" dirty="0" smtClean="0"/>
              <a:t>other organisations</a:t>
            </a:r>
            <a:r>
              <a:rPr lang="cy-GB" sz="1200" dirty="0" smtClean="0"/>
              <a:t>. Schools who conduct the RSPB Big Garden Birdwatch annually can see if their grounds have attracted more birds, as well as contributing to a national survey.</a:t>
            </a:r>
            <a:endParaRPr lang="en-GB" sz="1200" dirty="0"/>
          </a:p>
        </p:txBody>
      </p:sp>
      <p:sp>
        <p:nvSpPr>
          <p:cNvPr id="11" name="TextBox 10"/>
          <p:cNvSpPr txBox="1"/>
          <p:nvPr/>
        </p:nvSpPr>
        <p:spPr>
          <a:xfrm>
            <a:off x="3563888" y="4653136"/>
            <a:ext cx="3240360" cy="1015663"/>
          </a:xfrm>
          <a:prstGeom prst="rect">
            <a:avLst/>
          </a:prstGeom>
          <a:noFill/>
          <a:ln>
            <a:solidFill>
              <a:srgbClr val="00B050"/>
            </a:solidFill>
          </a:ln>
        </p:spPr>
        <p:txBody>
          <a:bodyPr wrap="square" rtlCol="0">
            <a:spAutoFit/>
          </a:bodyPr>
          <a:lstStyle/>
          <a:p>
            <a:pPr>
              <a:buBlip>
                <a:blip r:embed="rId2"/>
              </a:buBlip>
            </a:pPr>
            <a:r>
              <a:rPr lang="cy-GB" sz="1200" dirty="0" smtClean="0"/>
              <a:t>Llysfaen Primary held a Green Week in which they collected phones, ink cartridges batteries and other materials. A total of 265kg of materials was diverted from landfill during this simple exercise.</a:t>
            </a:r>
            <a:endParaRPr lang="en-GB" sz="1200" dirty="0"/>
          </a:p>
        </p:txBody>
      </p:sp>
      <p:sp>
        <p:nvSpPr>
          <p:cNvPr id="16" name="TextBox 15"/>
          <p:cNvSpPr txBox="1"/>
          <p:nvPr/>
        </p:nvSpPr>
        <p:spPr>
          <a:xfrm>
            <a:off x="395536" y="376759"/>
            <a:ext cx="6984776" cy="31593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Monitoring should be meaningful and appropriate to the pupils involved.</a:t>
            </a:r>
            <a:endParaRPr lang="en-GB" sz="1400" b="1" dirty="0">
              <a:latin typeface="Century Gothic" pitchFamily="34" charset="0"/>
            </a:endParaRPr>
          </a:p>
        </p:txBody>
      </p:sp>
      <p:sp>
        <p:nvSpPr>
          <p:cNvPr id="17" name="TextBox 16"/>
          <p:cNvSpPr txBox="1"/>
          <p:nvPr/>
        </p:nvSpPr>
        <p:spPr>
          <a:xfrm>
            <a:off x="899592" y="2924944"/>
            <a:ext cx="4680520" cy="1015663"/>
          </a:xfrm>
          <a:prstGeom prst="rect">
            <a:avLst/>
          </a:prstGeom>
          <a:noFill/>
          <a:ln>
            <a:solidFill>
              <a:srgbClr val="00B050"/>
            </a:solidFill>
          </a:ln>
        </p:spPr>
        <p:txBody>
          <a:bodyPr wrap="square" rtlCol="0">
            <a:spAutoFit/>
          </a:bodyPr>
          <a:lstStyle/>
          <a:p>
            <a:pPr>
              <a:buBlip>
                <a:blip r:embed="rId2"/>
              </a:buBlip>
            </a:pPr>
            <a:r>
              <a:rPr lang="cy-GB" sz="1200" dirty="0" smtClean="0">
                <a:solidFill>
                  <a:srgbClr val="FF0000"/>
                </a:solidFill>
              </a:rPr>
              <a:t> </a:t>
            </a:r>
            <a:r>
              <a:rPr lang="en-GB" sz="1200" dirty="0" smtClean="0"/>
              <a:t>The Eco-Spies in Herbert Thompson Primary School carry out a daily check to see how well the classes are doing at reducing energy use. Green light for everything off, amber if one thing is left on and red if more than one thing is left on. The totals are then added up to reward the best class. </a:t>
            </a:r>
          </a:p>
        </p:txBody>
      </p:sp>
      <p:pic>
        <p:nvPicPr>
          <p:cNvPr id="14" name="Picture 6" descr="Santes Tudful Monitoring.jpg"/>
          <p:cNvPicPr>
            <a:picLocks noChangeAspect="1"/>
          </p:cNvPicPr>
          <p:nvPr/>
        </p:nvPicPr>
        <p:blipFill>
          <a:blip r:embed="rId3" cstate="print"/>
          <a:srcRect/>
          <a:stretch>
            <a:fillRect/>
          </a:stretch>
        </p:blipFill>
        <p:spPr bwMode="auto">
          <a:xfrm>
            <a:off x="400249" y="822246"/>
            <a:ext cx="2731591" cy="1928990"/>
          </a:xfrm>
          <a:prstGeom prst="roundRect">
            <a:avLst/>
          </a:prstGeom>
          <a:noFill/>
          <a:ln w="28575">
            <a:solidFill>
              <a:schemeClr val="tx1"/>
            </a:solidFill>
            <a:miter lim="800000"/>
            <a:headEnd/>
            <a:tailEnd/>
          </a:ln>
        </p:spPr>
      </p:pic>
      <p:pic>
        <p:nvPicPr>
          <p:cNvPr id="15" name="Picture 14" descr="DSC01388.JPG"/>
          <p:cNvPicPr/>
          <p:nvPr/>
        </p:nvPicPr>
        <p:blipFill>
          <a:blip r:embed="rId4" cstate="print"/>
          <a:stretch>
            <a:fillRect/>
          </a:stretch>
        </p:blipFill>
        <p:spPr>
          <a:xfrm>
            <a:off x="5724128" y="2204864"/>
            <a:ext cx="3024336" cy="2160241"/>
          </a:xfrm>
          <a:prstGeom prst="roundRect">
            <a:avLst/>
          </a:prstGeom>
          <a:ln w="28575">
            <a:solidFill>
              <a:schemeClr val="tx1"/>
            </a:solidFill>
          </a:ln>
        </p:spPr>
      </p:pic>
      <p:pic>
        <p:nvPicPr>
          <p:cNvPr id="18" name="Picture 4" descr="Our Eco Drop Off">
            <a:hlinkClick r:id="rId5"/>
          </p:cNvPr>
          <p:cNvPicPr>
            <a:picLocks noChangeAspect="1" noChangeArrowheads="1"/>
          </p:cNvPicPr>
          <p:nvPr/>
        </p:nvPicPr>
        <p:blipFill>
          <a:blip r:embed="rId6" cstate="print"/>
          <a:srcRect/>
          <a:stretch>
            <a:fillRect/>
          </a:stretch>
        </p:blipFill>
        <p:spPr bwMode="auto">
          <a:xfrm>
            <a:off x="395536" y="4069806"/>
            <a:ext cx="3024336" cy="1951482"/>
          </a:xfrm>
          <a:prstGeom prst="roundRect">
            <a:avLst/>
          </a:prstGeom>
          <a:noFill/>
          <a:ln w="28575">
            <a:solidFill>
              <a:schemeClr val="tx1"/>
            </a:solidFill>
          </a:ln>
        </p:spPr>
      </p:pic>
      <p:pic>
        <p:nvPicPr>
          <p:cNvPr id="10" name="Picture 1" descr="C:\Users\catrin.davies\Desktop\Picture12.png">
            <a:hlinkClick r:id="rId7" action="ppaction://hlinksldjump"/>
          </p:cNvPr>
          <p:cNvPicPr>
            <a:picLocks noChangeAspect="1" noChangeArrowheads="1"/>
          </p:cNvPicPr>
          <p:nvPr/>
        </p:nvPicPr>
        <p:blipFill>
          <a:blip r:embed="rId8" cstate="print"/>
          <a:srcRect/>
          <a:stretch>
            <a:fillRect/>
          </a:stretch>
        </p:blipFill>
        <p:spPr bwMode="auto">
          <a:xfrm>
            <a:off x="7740352" y="216024"/>
            <a:ext cx="1068870" cy="1052736"/>
          </a:xfrm>
          <a:prstGeom prst="rect">
            <a:avLst/>
          </a:prstGeom>
          <a:noFill/>
        </p:spPr>
      </p:pic>
      <p:sp>
        <p:nvSpPr>
          <p:cNvPr id="12" name="Rounded Rectangle 11">
            <a:hlinkClick r:id="rId9"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engoed water graph.jpg"/>
          <p:cNvPicPr>
            <a:picLocks noChangeAspect="1"/>
          </p:cNvPicPr>
          <p:nvPr/>
        </p:nvPicPr>
        <p:blipFill>
          <a:blip r:embed="rId2" cstate="print"/>
          <a:stretch>
            <a:fillRect/>
          </a:stretch>
        </p:blipFill>
        <p:spPr>
          <a:xfrm>
            <a:off x="6372200" y="4221088"/>
            <a:ext cx="2520280" cy="1890210"/>
          </a:xfrm>
          <a:prstGeom prst="roundRect">
            <a:avLst/>
          </a:prstGeom>
          <a:ln w="38100">
            <a:solidFill>
              <a:schemeClr val="tx1"/>
            </a:solidFill>
          </a:ln>
        </p:spPr>
      </p:pic>
      <p:sp>
        <p:nvSpPr>
          <p:cNvPr id="9" name="TextBox 8"/>
          <p:cNvSpPr txBox="1"/>
          <p:nvPr/>
        </p:nvSpPr>
        <p:spPr>
          <a:xfrm>
            <a:off x="3707904" y="4437112"/>
            <a:ext cx="2448272" cy="1200329"/>
          </a:xfrm>
          <a:prstGeom prst="rect">
            <a:avLst/>
          </a:prstGeom>
          <a:noFill/>
          <a:ln>
            <a:solidFill>
              <a:srgbClr val="00B050"/>
            </a:solidFill>
          </a:ln>
        </p:spPr>
        <p:txBody>
          <a:bodyPr wrap="square" rtlCol="0">
            <a:spAutoFit/>
          </a:bodyPr>
          <a:lstStyle/>
          <a:p>
            <a:pPr>
              <a:buBlip>
                <a:blip r:embed="rId3"/>
              </a:buBlip>
            </a:pPr>
            <a:r>
              <a:rPr lang="cy-GB" sz="1200" dirty="0" smtClean="0"/>
              <a:t>Hengoed Primary studied their water consumption in a </a:t>
            </a:r>
            <a:r>
              <a:rPr lang="cy-GB" sz="1200" b="1" dirty="0" smtClean="0"/>
              <a:t>maths</a:t>
            </a:r>
            <a:r>
              <a:rPr lang="cy-GB" sz="1200" dirty="0" smtClean="0"/>
              <a:t> lesson. They analysed the graph to evaluate whether their water saving measures had made an impact.</a:t>
            </a:r>
            <a:endParaRPr lang="en-GB" sz="1200" dirty="0"/>
          </a:p>
        </p:txBody>
      </p:sp>
      <p:sp>
        <p:nvSpPr>
          <p:cNvPr id="11" name="TextBox 10"/>
          <p:cNvSpPr txBox="1"/>
          <p:nvPr/>
        </p:nvSpPr>
        <p:spPr>
          <a:xfrm>
            <a:off x="3923928" y="2780928"/>
            <a:ext cx="4824536" cy="1015663"/>
          </a:xfrm>
          <a:prstGeom prst="rect">
            <a:avLst/>
          </a:prstGeom>
          <a:noFill/>
          <a:ln>
            <a:solidFill>
              <a:srgbClr val="00B050"/>
            </a:solidFill>
          </a:ln>
        </p:spPr>
        <p:txBody>
          <a:bodyPr wrap="square" rtlCol="0">
            <a:spAutoFit/>
          </a:bodyPr>
          <a:lstStyle/>
          <a:p>
            <a:pPr>
              <a:buBlip>
                <a:blip r:embed="rId3"/>
              </a:buBlip>
            </a:pPr>
            <a:r>
              <a:rPr lang="cy-GB" sz="1200" dirty="0" smtClean="0"/>
              <a:t>Year 4 pupils at Ysgol Y Bannau undertook a class study to find out what type of milk they all drank and the quantities it was bought in. They then analysed the results and suggested to parents that if they bought their milk in larger containers it would not only reduce the plastic used but also be cheaper per pint.</a:t>
            </a:r>
            <a:endParaRPr lang="en-GB" sz="1200" dirty="0"/>
          </a:p>
        </p:txBody>
      </p:sp>
      <p:sp>
        <p:nvSpPr>
          <p:cNvPr id="16" name="TextBox 15"/>
          <p:cNvSpPr txBox="1"/>
          <p:nvPr/>
        </p:nvSpPr>
        <p:spPr>
          <a:xfrm>
            <a:off x="323528" y="368720"/>
            <a:ext cx="7200000"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Some of the monitoring work should be undertaken as part of class work</a:t>
            </a:r>
            <a:endParaRPr lang="en-GB" sz="1400" b="1" dirty="0">
              <a:latin typeface="Century Gothic" pitchFamily="34" charset="0"/>
            </a:endParaRPr>
          </a:p>
        </p:txBody>
      </p:sp>
      <p:sp>
        <p:nvSpPr>
          <p:cNvPr id="17" name="TextBox 16"/>
          <p:cNvSpPr txBox="1"/>
          <p:nvPr/>
        </p:nvSpPr>
        <p:spPr>
          <a:xfrm>
            <a:off x="539552" y="4509120"/>
            <a:ext cx="2448272" cy="1015663"/>
          </a:xfrm>
          <a:prstGeom prst="rect">
            <a:avLst/>
          </a:prstGeom>
          <a:noFill/>
          <a:ln>
            <a:solidFill>
              <a:srgbClr val="00B050"/>
            </a:solidFill>
          </a:ln>
        </p:spPr>
        <p:txBody>
          <a:bodyPr wrap="square" rtlCol="0">
            <a:spAutoFit/>
          </a:bodyPr>
          <a:lstStyle/>
          <a:p>
            <a:pPr>
              <a:buBlip>
                <a:blip r:embed="rId3"/>
              </a:buBlip>
            </a:pPr>
            <a:r>
              <a:rPr lang="cy-GB" sz="1200" dirty="0" smtClean="0">
                <a:solidFill>
                  <a:srgbClr val="FF0000"/>
                </a:solidFill>
              </a:rPr>
              <a:t> </a:t>
            </a:r>
            <a:r>
              <a:rPr lang="en-GB" sz="1200" dirty="0" smtClean="0"/>
              <a:t>Classwork at Crickhowell High utilised data collected by the Eco-Committee over 2 years worth of litter picks to analyse the impact. Fantastic reduction so far!</a:t>
            </a:r>
          </a:p>
        </p:txBody>
      </p:sp>
      <p:pic>
        <p:nvPicPr>
          <p:cNvPr id="14" name="Picture 13" descr="DSC01405.JPG"/>
          <p:cNvPicPr/>
          <p:nvPr/>
        </p:nvPicPr>
        <p:blipFill>
          <a:blip r:embed="rId4" cstate="print">
            <a:lum bright="10000" contrast="20000"/>
          </a:blip>
          <a:srcRect l="22096" t="20934" r="25255" b="23253"/>
          <a:stretch>
            <a:fillRect/>
          </a:stretch>
        </p:blipFill>
        <p:spPr>
          <a:xfrm>
            <a:off x="421361" y="1052736"/>
            <a:ext cx="2350439" cy="3328434"/>
          </a:xfrm>
          <a:prstGeom prst="roundRect">
            <a:avLst/>
          </a:prstGeom>
        </p:spPr>
      </p:pic>
      <p:pic>
        <p:nvPicPr>
          <p:cNvPr id="15" name="Picture 14" descr="DSC01404.JPG"/>
          <p:cNvPicPr/>
          <p:nvPr/>
        </p:nvPicPr>
        <p:blipFill>
          <a:blip r:embed="rId5" cstate="print">
            <a:lum bright="10000"/>
          </a:blip>
          <a:srcRect l="2558" t="6431" r="9648" b="5780"/>
          <a:stretch>
            <a:fillRect/>
          </a:stretch>
        </p:blipFill>
        <p:spPr>
          <a:xfrm>
            <a:off x="395536" y="2503729"/>
            <a:ext cx="2376264" cy="1877441"/>
          </a:xfrm>
          <a:prstGeom prst="roundRect">
            <a:avLst/>
          </a:prstGeom>
        </p:spPr>
      </p:pic>
      <p:pic>
        <p:nvPicPr>
          <p:cNvPr id="1026" name="Picture 2"/>
          <p:cNvPicPr>
            <a:picLocks noChangeAspect="1" noChangeArrowheads="1"/>
          </p:cNvPicPr>
          <p:nvPr/>
        </p:nvPicPr>
        <p:blipFill>
          <a:blip r:embed="rId6" cstate="print"/>
          <a:srcRect/>
          <a:stretch>
            <a:fillRect/>
          </a:stretch>
        </p:blipFill>
        <p:spPr bwMode="auto">
          <a:xfrm rot="16041395">
            <a:off x="4139095" y="9724"/>
            <a:ext cx="1658390" cy="3744415"/>
          </a:xfrm>
          <a:prstGeom prst="roundRect">
            <a:avLst/>
          </a:prstGeom>
          <a:noFill/>
          <a:ln w="9525">
            <a:noFill/>
            <a:miter lim="800000"/>
            <a:headEnd/>
            <a:tailEnd/>
          </a:ln>
        </p:spPr>
      </p:pic>
      <p:pic>
        <p:nvPicPr>
          <p:cNvPr id="13" name="Picture 1" descr="C:\Users\catrin.davies\Desktop\Picture12.png">
            <a:hlinkClick r:id="rId7" action="ppaction://hlinksldjump"/>
          </p:cNvPr>
          <p:cNvPicPr>
            <a:picLocks noChangeAspect="1" noChangeArrowheads="1"/>
          </p:cNvPicPr>
          <p:nvPr/>
        </p:nvPicPr>
        <p:blipFill>
          <a:blip r:embed="rId8" cstate="print"/>
          <a:srcRect/>
          <a:stretch>
            <a:fillRect/>
          </a:stretch>
        </p:blipFill>
        <p:spPr bwMode="auto">
          <a:xfrm>
            <a:off x="7630417" y="169764"/>
            <a:ext cx="1190055" cy="117209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4328" y="385500"/>
            <a:ext cx="7200000" cy="52322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progress of the Action Plan must be discussed by the Eco-Committee, but ideally as a whole school</a:t>
            </a:r>
          </a:p>
        </p:txBody>
      </p:sp>
      <p:pic>
        <p:nvPicPr>
          <p:cNvPr id="5" name="Picture 4" descr="Sant Elfod Class checks.JPG"/>
          <p:cNvPicPr/>
          <p:nvPr/>
        </p:nvPicPr>
        <p:blipFill>
          <a:blip r:embed="rId2" cstate="print"/>
          <a:stretch>
            <a:fillRect/>
          </a:stretch>
        </p:blipFill>
        <p:spPr>
          <a:xfrm>
            <a:off x="395536" y="1052736"/>
            <a:ext cx="2448272" cy="1800200"/>
          </a:xfrm>
          <a:prstGeom prst="roundRect">
            <a:avLst/>
          </a:prstGeom>
          <a:ln w="38100">
            <a:solidFill>
              <a:schemeClr val="tx1"/>
            </a:solidFill>
          </a:ln>
        </p:spPr>
      </p:pic>
      <p:sp>
        <p:nvSpPr>
          <p:cNvPr id="6" name="TextBox 5"/>
          <p:cNvSpPr txBox="1"/>
          <p:nvPr/>
        </p:nvSpPr>
        <p:spPr>
          <a:xfrm>
            <a:off x="2987824" y="1124745"/>
            <a:ext cx="3312368" cy="1015663"/>
          </a:xfrm>
          <a:prstGeom prst="rect">
            <a:avLst/>
          </a:prstGeom>
          <a:noFill/>
          <a:ln>
            <a:solidFill>
              <a:srgbClr val="00B050"/>
            </a:solidFill>
          </a:ln>
        </p:spPr>
        <p:txBody>
          <a:bodyPr wrap="square" rtlCol="0">
            <a:spAutoFit/>
          </a:bodyPr>
          <a:lstStyle/>
          <a:p>
            <a:pPr>
              <a:buBlip>
                <a:blip r:embed="rId3"/>
              </a:buBlip>
            </a:pPr>
            <a:r>
              <a:rPr lang="cy-GB" sz="1200" dirty="0" smtClean="0"/>
              <a:t>The Eco-Committee at Ysgol Sant Elfod keep a record of each class’ ‘</a:t>
            </a:r>
            <a:r>
              <a:rPr lang="cy-GB" sz="1200" b="1" dirty="0" smtClean="0"/>
              <a:t>eco-rating</a:t>
            </a:r>
            <a:r>
              <a:rPr lang="cy-GB" sz="1200" dirty="0" smtClean="0"/>
              <a:t>’, they can then see at a glance which classes are doing well, and which need a little more help to recycle and switch off lights etc.</a:t>
            </a:r>
            <a:endParaRPr lang="en-GB" sz="1200" dirty="0"/>
          </a:p>
        </p:txBody>
      </p:sp>
      <p:sp>
        <p:nvSpPr>
          <p:cNvPr id="8" name="TextBox 7"/>
          <p:cNvSpPr txBox="1"/>
          <p:nvPr/>
        </p:nvSpPr>
        <p:spPr>
          <a:xfrm>
            <a:off x="2483768" y="3717032"/>
            <a:ext cx="3816424" cy="1200329"/>
          </a:xfrm>
          <a:prstGeom prst="rect">
            <a:avLst/>
          </a:prstGeom>
          <a:noFill/>
          <a:ln>
            <a:solidFill>
              <a:srgbClr val="00B050"/>
            </a:solidFill>
          </a:ln>
        </p:spPr>
        <p:txBody>
          <a:bodyPr wrap="square" rtlCol="0">
            <a:spAutoFit/>
          </a:bodyPr>
          <a:lstStyle/>
          <a:p>
            <a:pPr>
              <a:buBlip>
                <a:blip r:embed="rId3"/>
              </a:buBlip>
            </a:pPr>
            <a:r>
              <a:rPr lang="cy-GB" sz="1200" b="1" dirty="0" smtClean="0"/>
              <a:t>Celebration</a:t>
            </a:r>
            <a:r>
              <a:rPr lang="cy-GB" sz="1200" dirty="0" smtClean="0"/>
              <a:t> of achievments is very important. Ysgol Gwaelod Y Garth calculated that by moving to email and texts, they were reducing paper use by 24 boxes a year. The committee illustrated the impact by stacking the 24 boxes in the hall during a whole school assembly. </a:t>
            </a:r>
            <a:endParaRPr lang="en-GB" sz="1200" dirty="0"/>
          </a:p>
        </p:txBody>
      </p:sp>
      <p:sp>
        <p:nvSpPr>
          <p:cNvPr id="9" name="TextBox 8"/>
          <p:cNvSpPr txBox="1"/>
          <p:nvPr/>
        </p:nvSpPr>
        <p:spPr>
          <a:xfrm>
            <a:off x="3059832" y="2348881"/>
            <a:ext cx="3240360" cy="1200329"/>
          </a:xfrm>
          <a:prstGeom prst="rect">
            <a:avLst/>
          </a:prstGeom>
          <a:noFill/>
          <a:ln>
            <a:solidFill>
              <a:srgbClr val="00B050"/>
            </a:solidFill>
          </a:ln>
        </p:spPr>
        <p:txBody>
          <a:bodyPr wrap="square" rtlCol="0">
            <a:spAutoFit/>
          </a:bodyPr>
          <a:lstStyle/>
          <a:p>
            <a:pPr>
              <a:buBlip>
                <a:blip r:embed="rId3"/>
              </a:buBlip>
            </a:pPr>
            <a:r>
              <a:rPr lang="cy-GB" sz="1200" dirty="0" smtClean="0"/>
              <a:t>Nottage Primary involved their </a:t>
            </a:r>
            <a:r>
              <a:rPr lang="cy-GB" sz="1200" b="1" dirty="0" smtClean="0"/>
              <a:t>caretaker to help </a:t>
            </a:r>
            <a:r>
              <a:rPr lang="cy-GB" sz="1200" dirty="0" smtClean="0"/>
              <a:t>with the monitoring. Each week the caretaker reported to the Eco-Committee how many black bin bags were being sent away. This helped to find out if the recycling campaign was working.</a:t>
            </a:r>
            <a:endParaRPr lang="en-GB" sz="1200" dirty="0"/>
          </a:p>
        </p:txBody>
      </p:sp>
      <p:pic>
        <p:nvPicPr>
          <p:cNvPr id="11" name="Picture 2" descr="DSC01403"/>
          <p:cNvPicPr>
            <a:picLocks noChangeAspect="1" noChangeArrowheads="1"/>
          </p:cNvPicPr>
          <p:nvPr/>
        </p:nvPicPr>
        <p:blipFill>
          <a:blip r:embed="rId4" cstate="print"/>
          <a:srcRect l="16656" t="23514" r="12747" b="10443"/>
          <a:stretch>
            <a:fillRect/>
          </a:stretch>
        </p:blipFill>
        <p:spPr bwMode="auto">
          <a:xfrm rot="5400000">
            <a:off x="6047108" y="2025902"/>
            <a:ext cx="3168353" cy="2374152"/>
          </a:xfrm>
          <a:prstGeom prst="roundRect">
            <a:avLst/>
          </a:prstGeom>
          <a:noFill/>
          <a:ln w="28575" algn="in">
            <a:solidFill>
              <a:schemeClr val="tx1"/>
            </a:solidFill>
            <a:miter lim="800000"/>
            <a:headEnd/>
            <a:tailEnd/>
          </a:ln>
          <a:effectLst/>
        </p:spPr>
      </p:pic>
      <p:sp>
        <p:nvSpPr>
          <p:cNvPr id="12" name="TextBox 11"/>
          <p:cNvSpPr txBox="1"/>
          <p:nvPr/>
        </p:nvSpPr>
        <p:spPr>
          <a:xfrm>
            <a:off x="3347864" y="5118283"/>
            <a:ext cx="3168352" cy="830997"/>
          </a:xfrm>
          <a:prstGeom prst="rect">
            <a:avLst/>
          </a:prstGeom>
          <a:noFill/>
          <a:ln>
            <a:solidFill>
              <a:srgbClr val="00B050"/>
            </a:solidFill>
          </a:ln>
        </p:spPr>
        <p:txBody>
          <a:bodyPr wrap="square" rtlCol="0">
            <a:spAutoFit/>
          </a:bodyPr>
          <a:lstStyle/>
          <a:p>
            <a:pPr>
              <a:buBlip>
                <a:blip r:embed="rId3"/>
              </a:buBlip>
            </a:pPr>
            <a:r>
              <a:rPr lang="cy-GB" sz="1200" dirty="0" smtClean="0"/>
              <a:t>Cathedral School were monitoring their food waste as a whole school, with the amount of food thrown away recorded and displayed in the canteen every day.</a:t>
            </a:r>
            <a:endParaRPr lang="en-GB" sz="1200" dirty="0"/>
          </a:p>
        </p:txBody>
      </p:sp>
      <p:pic>
        <p:nvPicPr>
          <p:cNvPr id="13" name="Picture 12" descr="DSC01410.JPG"/>
          <p:cNvPicPr/>
          <p:nvPr/>
        </p:nvPicPr>
        <p:blipFill>
          <a:blip r:embed="rId5" cstate="print"/>
          <a:stretch>
            <a:fillRect/>
          </a:stretch>
        </p:blipFill>
        <p:spPr>
          <a:xfrm rot="5400000">
            <a:off x="106477" y="3440793"/>
            <a:ext cx="2605107" cy="2005458"/>
          </a:xfrm>
          <a:prstGeom prst="roundRect">
            <a:avLst/>
          </a:prstGeom>
          <a:ln w="28575">
            <a:solidFill>
              <a:schemeClr val="tx1"/>
            </a:solidFill>
          </a:ln>
        </p:spPr>
      </p:pic>
      <p:pic>
        <p:nvPicPr>
          <p:cNvPr id="11265" name="Picture 1" descr="C:\Users\catrin.davies\Desktop\Picture12.png">
            <a:hlinkClick r:id="rId6" action="ppaction://hlinksldjump"/>
          </p:cNvPr>
          <p:cNvPicPr>
            <a:picLocks noChangeAspect="1" noChangeArrowheads="1"/>
          </p:cNvPicPr>
          <p:nvPr/>
        </p:nvPicPr>
        <p:blipFill>
          <a:blip r:embed="rId7" cstate="print"/>
          <a:srcRect/>
          <a:stretch>
            <a:fillRect/>
          </a:stretch>
        </p:blipFill>
        <p:spPr bwMode="auto">
          <a:xfrm>
            <a:off x="7596336" y="216024"/>
            <a:ext cx="1215093" cy="1196752"/>
          </a:xfrm>
          <a:prstGeom prst="rect">
            <a:avLst/>
          </a:prstGeom>
          <a:noFill/>
        </p:spPr>
      </p:pic>
      <p:sp>
        <p:nvSpPr>
          <p:cNvPr id="14" name="Rounded Rectangle 13">
            <a:hlinkClick r:id="rId8"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008112"/>
          </a:xfrm>
        </p:spPr>
        <p:txBody>
          <a:bodyPr>
            <a:normAutofit/>
          </a:bodyPr>
          <a:lstStyle/>
          <a:p>
            <a:r>
              <a:rPr lang="cy-GB" sz="3600" b="1" dirty="0" smtClean="0"/>
              <a:t>Eco-Code</a:t>
            </a:r>
            <a:br>
              <a:rPr lang="cy-GB" sz="3600" b="1" dirty="0" smtClean="0"/>
            </a:br>
            <a:r>
              <a:rPr lang="cy-GB" sz="2200" dirty="0" smtClean="0"/>
              <a:t>A representation of our aims</a:t>
            </a:r>
            <a:endParaRPr lang="en-GB" sz="2200" dirty="0"/>
          </a:p>
        </p:txBody>
      </p:sp>
      <p:sp>
        <p:nvSpPr>
          <p:cNvPr id="10" name="TextBox 9">
            <a:hlinkClick r:id="rId2" action="ppaction://hlinksldjump"/>
          </p:cNvPr>
          <p:cNvSpPr txBox="1"/>
          <p:nvPr/>
        </p:nvSpPr>
        <p:spPr>
          <a:xfrm>
            <a:off x="899592" y="3841303"/>
            <a:ext cx="7200000"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Eco-Code should be developed by the pupils</a:t>
            </a:r>
            <a:endParaRPr lang="en-GB" sz="1400" b="1" dirty="0">
              <a:latin typeface="Century Gothic" pitchFamily="34" charset="0"/>
            </a:endParaRPr>
          </a:p>
        </p:txBody>
      </p:sp>
      <p:sp>
        <p:nvSpPr>
          <p:cNvPr id="15" name="TextBox 14"/>
          <p:cNvSpPr txBox="1"/>
          <p:nvPr/>
        </p:nvSpPr>
        <p:spPr>
          <a:xfrm>
            <a:off x="611560" y="1556792"/>
            <a:ext cx="7920880" cy="1464231"/>
          </a:xfrm>
          <a:prstGeom prst="roundRect">
            <a:avLst/>
          </a:prstGeom>
          <a:noFill/>
          <a:ln w="57150">
            <a:solidFill>
              <a:srgbClr val="00B050"/>
            </a:solidFill>
          </a:ln>
        </p:spPr>
        <p:txBody>
          <a:bodyPr wrap="square" rtlCol="0">
            <a:spAutoFit/>
          </a:bodyPr>
          <a:lstStyle/>
          <a:p>
            <a:pPr lvl="0"/>
            <a:r>
              <a:rPr lang="cy-GB" sz="1600" b="1" dirty="0" smtClean="0"/>
              <a:t>Why have an Eco-Code? </a:t>
            </a:r>
            <a:r>
              <a:rPr lang="cy-GB" sz="1600" dirty="0" smtClean="0"/>
              <a:t>The Eco-Code is a fun way of capturing the main objectives of the Eco-Schools Committee. It should be presented in a format that’s meaningful to pupils and the school community. It can be used to raise the profile of the Eco-Committee and the action plan targets, and should be reviewed regularly to ensure it remains relevant and recognised.</a:t>
            </a:r>
            <a:endParaRPr lang="en-GB" sz="1600" dirty="0"/>
          </a:p>
        </p:txBody>
      </p:sp>
      <p:sp>
        <p:nvSpPr>
          <p:cNvPr id="14" name="TextBox 13">
            <a:hlinkClick r:id="rId3" action="ppaction://hlinksldjump"/>
          </p:cNvPr>
          <p:cNvSpPr txBox="1"/>
          <p:nvPr/>
        </p:nvSpPr>
        <p:spPr>
          <a:xfrm>
            <a:off x="899592" y="4293096"/>
            <a:ext cx="7200000"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It should be revised, or at the very least reviewed each year</a:t>
            </a:r>
            <a:endParaRPr lang="en-GB" sz="1400" b="1" dirty="0">
              <a:latin typeface="Century Gothic" pitchFamily="34" charset="0"/>
            </a:endParaRPr>
          </a:p>
        </p:txBody>
      </p:sp>
      <p:sp>
        <p:nvSpPr>
          <p:cNvPr id="16" name="TextBox 15">
            <a:hlinkClick r:id="rId3" action="ppaction://hlinksldjump"/>
          </p:cNvPr>
          <p:cNvSpPr txBox="1"/>
          <p:nvPr/>
        </p:nvSpPr>
        <p:spPr>
          <a:xfrm>
            <a:off x="899592" y="4797152"/>
            <a:ext cx="5904656"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whole school must be made aware of the Eco-Code, and what it stands for</a:t>
            </a:r>
            <a:endParaRPr lang="en-GB" sz="1400" b="1" dirty="0">
              <a:latin typeface="Century Gothic" pitchFamily="34" charset="0"/>
            </a:endParaRPr>
          </a:p>
        </p:txBody>
      </p:sp>
      <p:pic>
        <p:nvPicPr>
          <p:cNvPr id="5122" name="Picture 2" descr="C:\Users\catrin.davies\AppData\Local\Microsoft\Windows\Temporary Internet Files\Content.IE5\6OTSW7PN\MC900433868[1].png"/>
          <p:cNvPicPr>
            <a:picLocks noChangeAspect="1" noChangeArrowheads="1"/>
          </p:cNvPicPr>
          <p:nvPr/>
        </p:nvPicPr>
        <p:blipFill>
          <a:blip r:embed="rId4" cstate="print"/>
          <a:srcRect/>
          <a:stretch>
            <a:fillRect/>
          </a:stretch>
        </p:blipFill>
        <p:spPr bwMode="auto">
          <a:xfrm>
            <a:off x="7668344" y="297160"/>
            <a:ext cx="1115616" cy="1115616"/>
          </a:xfrm>
          <a:prstGeom prst="rect">
            <a:avLst/>
          </a:prstGeom>
          <a:noFill/>
        </p:spPr>
      </p:pic>
      <p:sp>
        <p:nvSpPr>
          <p:cNvPr id="8" name="TextBox 7"/>
          <p:cNvSpPr txBox="1"/>
          <p:nvPr/>
        </p:nvSpPr>
        <p:spPr>
          <a:xfrm>
            <a:off x="899592" y="3337247"/>
            <a:ext cx="1368152" cy="307777"/>
          </a:xfrm>
          <a:prstGeom prst="rect">
            <a:avLst/>
          </a:prstGeom>
          <a:solidFill>
            <a:schemeClr val="tx2">
              <a:lumMod val="20000"/>
              <a:lumOff val="80000"/>
            </a:schemeClr>
          </a:solidFill>
          <a:ln>
            <a:solidFill>
              <a:schemeClr val="tx2">
                <a:lumMod val="40000"/>
                <a:lumOff val="60000"/>
              </a:schemeClr>
            </a:solidFill>
          </a:ln>
        </p:spPr>
        <p:txBody>
          <a:bodyPr wrap="square" rtlCol="0">
            <a:spAutoFit/>
          </a:bodyPr>
          <a:lstStyle/>
          <a:p>
            <a:r>
              <a:rPr lang="cy-GB" sz="1400" b="1" dirty="0" smtClean="0"/>
              <a:t>Key Criteria:</a:t>
            </a:r>
            <a:endParaRPr lang="en-GB" sz="1400" b="1" dirty="0"/>
          </a:p>
        </p:txBody>
      </p:sp>
      <p:sp>
        <p:nvSpPr>
          <p:cNvPr id="11" name="TextBox 10"/>
          <p:cNvSpPr txBox="1"/>
          <p:nvPr/>
        </p:nvSpPr>
        <p:spPr>
          <a:xfrm>
            <a:off x="2411760" y="3368025"/>
            <a:ext cx="5184576" cy="276999"/>
          </a:xfrm>
          <a:prstGeom prst="rect">
            <a:avLst/>
          </a:prstGeom>
          <a:noFill/>
          <a:ln>
            <a:noFill/>
          </a:ln>
        </p:spPr>
        <p:txBody>
          <a:bodyPr wrap="square" rtlCol="0">
            <a:spAutoFit/>
          </a:bodyPr>
          <a:lstStyle/>
          <a:p>
            <a:r>
              <a:rPr lang="cy-GB" sz="1200" dirty="0" smtClean="0"/>
              <a:t>(Click on the criteria to view examples and ideas)</a:t>
            </a:r>
            <a:endParaRPr lang="en-GB" sz="1200" dirty="0"/>
          </a:p>
        </p:txBody>
      </p:sp>
      <p:sp>
        <p:nvSpPr>
          <p:cNvPr id="12" name="Rounded Rectangle 11">
            <a:hlinkClick r:id="rId5"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563888" y="1196752"/>
            <a:ext cx="2952328" cy="2492990"/>
          </a:xfrm>
          <a:prstGeom prst="rect">
            <a:avLst/>
          </a:prstGeom>
          <a:noFill/>
          <a:ln>
            <a:solidFill>
              <a:srgbClr val="00B050"/>
            </a:solidFill>
          </a:ln>
        </p:spPr>
        <p:txBody>
          <a:bodyPr wrap="square" rtlCol="0">
            <a:spAutoFit/>
          </a:bodyPr>
          <a:lstStyle/>
          <a:p>
            <a:pPr lvl="0">
              <a:buBlip>
                <a:blip r:embed="rId2"/>
              </a:buBlip>
            </a:pPr>
            <a:r>
              <a:rPr lang="en-GB" sz="1200" dirty="0" smtClean="0"/>
              <a:t>  Llysfaen Primary ran a competition within school so that all pupils had the chance to contribute to the code:</a:t>
            </a:r>
          </a:p>
          <a:p>
            <a:pPr lvl="0"/>
            <a:endParaRPr lang="en-GB" sz="1200" dirty="0" smtClean="0"/>
          </a:p>
          <a:p>
            <a:pPr lvl="0"/>
            <a:r>
              <a:rPr lang="en-GB" sz="1200" b="1" i="1" dirty="0" smtClean="0"/>
              <a:t>ECO NEWS</a:t>
            </a:r>
            <a:r>
              <a:rPr lang="en-GB" sz="1200" i="1" dirty="0" smtClean="0"/>
              <a:t> (from Website)</a:t>
            </a:r>
            <a:br>
              <a:rPr lang="en-GB" sz="1200" i="1" dirty="0" smtClean="0"/>
            </a:br>
            <a:r>
              <a:rPr lang="en-GB" sz="1200" i="1" dirty="0" smtClean="0"/>
              <a:t>We have a NEW ECO CODE! The ECO Committee are holding a competition. They would like you to design a poster for our eco code. The winning poster will be copied and displayed all around the school. </a:t>
            </a:r>
            <a:r>
              <a:rPr lang="en-GB" sz="1200" dirty="0" smtClean="0"/>
              <a:t/>
            </a:r>
            <a:br>
              <a:rPr lang="en-GB" sz="1200" dirty="0" smtClean="0"/>
            </a:br>
            <a:endParaRPr lang="en-GB" sz="1200" dirty="0">
              <a:solidFill>
                <a:srgbClr val="FF0000"/>
              </a:solidFill>
            </a:endParaRPr>
          </a:p>
        </p:txBody>
      </p:sp>
      <p:sp>
        <p:nvSpPr>
          <p:cNvPr id="12" name="TextBox 11"/>
          <p:cNvSpPr txBox="1"/>
          <p:nvPr/>
        </p:nvSpPr>
        <p:spPr>
          <a:xfrm>
            <a:off x="396336" y="368720"/>
            <a:ext cx="7200000"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Eco-Code should be developed by the pupils</a:t>
            </a:r>
            <a:endParaRPr lang="en-GB" sz="1400" b="1" dirty="0">
              <a:latin typeface="Century Gothic" pitchFamily="34" charset="0"/>
            </a:endParaRPr>
          </a:p>
        </p:txBody>
      </p:sp>
      <p:sp>
        <p:nvSpPr>
          <p:cNvPr id="16" name="TextBox 15"/>
          <p:cNvSpPr txBox="1"/>
          <p:nvPr/>
        </p:nvSpPr>
        <p:spPr>
          <a:xfrm>
            <a:off x="611560" y="5559623"/>
            <a:ext cx="3168352" cy="461665"/>
          </a:xfrm>
          <a:prstGeom prst="rect">
            <a:avLst/>
          </a:prstGeom>
          <a:noFill/>
          <a:ln>
            <a:solidFill>
              <a:srgbClr val="00B050"/>
            </a:solidFill>
          </a:ln>
        </p:spPr>
        <p:txBody>
          <a:bodyPr wrap="square" rtlCol="0">
            <a:spAutoFit/>
          </a:bodyPr>
          <a:lstStyle/>
          <a:p>
            <a:pPr lvl="0">
              <a:buBlip>
                <a:blip r:embed="rId2"/>
              </a:buBlip>
            </a:pPr>
            <a:r>
              <a:rPr lang="en-GB" sz="1200" dirty="0" smtClean="0"/>
              <a:t>Custom House Lane Primary decided to create a striking logo and a snappy slogan.</a:t>
            </a:r>
            <a:endParaRPr lang="en-GB" sz="1200" dirty="0">
              <a:solidFill>
                <a:srgbClr val="FF0000"/>
              </a:solidFill>
            </a:endParaRPr>
          </a:p>
        </p:txBody>
      </p:sp>
      <p:pic>
        <p:nvPicPr>
          <p:cNvPr id="2050" name="Picture 2"/>
          <p:cNvPicPr>
            <a:picLocks noChangeAspect="1" noChangeArrowheads="1"/>
          </p:cNvPicPr>
          <p:nvPr/>
        </p:nvPicPr>
        <p:blipFill>
          <a:blip r:embed="rId3" cstate="print"/>
          <a:srcRect/>
          <a:stretch>
            <a:fillRect/>
          </a:stretch>
        </p:blipFill>
        <p:spPr bwMode="auto">
          <a:xfrm>
            <a:off x="323528" y="1112887"/>
            <a:ext cx="3080870" cy="4318167"/>
          </a:xfrm>
          <a:prstGeom prst="rect">
            <a:avLst/>
          </a:prstGeom>
          <a:noFill/>
          <a:ln w="9525">
            <a:noFill/>
            <a:miter lim="800000"/>
            <a:headEnd/>
            <a:tailEnd/>
          </a:ln>
        </p:spPr>
      </p:pic>
      <p:pic>
        <p:nvPicPr>
          <p:cNvPr id="2053" name="Picture 5"/>
          <p:cNvPicPr>
            <a:picLocks noChangeAspect="1" noChangeArrowheads="1"/>
          </p:cNvPicPr>
          <p:nvPr/>
        </p:nvPicPr>
        <p:blipFill>
          <a:blip r:embed="rId4" cstate="print"/>
          <a:srcRect/>
          <a:stretch>
            <a:fillRect/>
          </a:stretch>
        </p:blipFill>
        <p:spPr bwMode="auto">
          <a:xfrm>
            <a:off x="6660232" y="1364585"/>
            <a:ext cx="1935658" cy="3432567"/>
          </a:xfrm>
          <a:prstGeom prst="rect">
            <a:avLst/>
          </a:prstGeom>
          <a:noFill/>
          <a:ln w="9525">
            <a:noFill/>
            <a:miter lim="800000"/>
            <a:headEnd/>
            <a:tailEnd/>
          </a:ln>
        </p:spPr>
      </p:pic>
      <p:pic>
        <p:nvPicPr>
          <p:cNvPr id="14" name="Picture 13" descr="ECO-CODE2.jpg"/>
          <p:cNvPicPr>
            <a:picLocks noChangeAspect="1"/>
          </p:cNvPicPr>
          <p:nvPr/>
        </p:nvPicPr>
        <p:blipFill>
          <a:blip r:embed="rId5" cstate="print"/>
          <a:srcRect l="7922" r="12859"/>
          <a:stretch>
            <a:fillRect/>
          </a:stretch>
        </p:blipFill>
        <p:spPr>
          <a:xfrm>
            <a:off x="3898931" y="3861048"/>
            <a:ext cx="2401261" cy="2165619"/>
          </a:xfrm>
          <a:prstGeom prst="roundRect">
            <a:avLst/>
          </a:prstGeom>
          <a:ln w="28575">
            <a:solidFill>
              <a:schemeClr val="tx1"/>
            </a:solidFill>
          </a:ln>
        </p:spPr>
      </p:pic>
      <p:pic>
        <p:nvPicPr>
          <p:cNvPr id="10" name="Picture 1" descr="C:\Users\catrin.davies\Desktop\Picture11.png">
            <a:hlinkClick r:id="rId6" action="ppaction://hlinksldjump"/>
          </p:cNvPr>
          <p:cNvPicPr>
            <a:picLocks noChangeAspect="1" noChangeArrowheads="1"/>
          </p:cNvPicPr>
          <p:nvPr/>
        </p:nvPicPr>
        <p:blipFill>
          <a:blip r:embed="rId7" cstate="print"/>
          <a:srcRect/>
          <a:stretch>
            <a:fillRect/>
          </a:stretch>
        </p:blipFill>
        <p:spPr bwMode="auto">
          <a:xfrm>
            <a:off x="7884368" y="214559"/>
            <a:ext cx="1043608" cy="1198217"/>
          </a:xfrm>
          <a:prstGeom prst="rect">
            <a:avLst/>
          </a:prstGeom>
          <a:noFill/>
        </p:spPr>
      </p:pic>
      <p:sp>
        <p:nvSpPr>
          <p:cNvPr id="11" name="Rounded Rectangle 10">
            <a:hlinkClick r:id="rId8"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4" y="3933056"/>
            <a:ext cx="2952328" cy="1938992"/>
          </a:xfrm>
          <a:prstGeom prst="rect">
            <a:avLst/>
          </a:prstGeom>
          <a:noFill/>
          <a:ln>
            <a:solidFill>
              <a:srgbClr val="00B050"/>
            </a:solidFill>
          </a:ln>
        </p:spPr>
        <p:txBody>
          <a:bodyPr wrap="square" rtlCol="0">
            <a:spAutoFit/>
          </a:bodyPr>
          <a:lstStyle/>
          <a:p>
            <a:pPr lvl="0">
              <a:buBlip>
                <a:blip r:embed="rId2"/>
              </a:buBlip>
            </a:pPr>
            <a:r>
              <a:rPr lang="en-GB" sz="1200" dirty="0" smtClean="0"/>
              <a:t>Shotton Infant School, Flintshire, wanted to make sure that their Eco-Code was adopted by all pupils. Since they are very young, the Eco-Committee came up with words they wanted to include in the Eco-Code, and their teacher helped them turn it into a </a:t>
            </a:r>
            <a:r>
              <a:rPr lang="en-GB" sz="1200" b="1" dirty="0" smtClean="0"/>
              <a:t>song</a:t>
            </a:r>
            <a:r>
              <a:rPr lang="en-GB" sz="1200" dirty="0" smtClean="0"/>
              <a:t>. The children sing this often to remind them of their responsibilities.</a:t>
            </a:r>
            <a:endParaRPr lang="en-GB" sz="1200" dirty="0"/>
          </a:p>
        </p:txBody>
      </p:sp>
      <p:sp>
        <p:nvSpPr>
          <p:cNvPr id="4" name="TextBox 3"/>
          <p:cNvSpPr txBox="1"/>
          <p:nvPr/>
        </p:nvSpPr>
        <p:spPr>
          <a:xfrm>
            <a:off x="467544" y="3409255"/>
            <a:ext cx="8280920"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whole school must be made aware of the Eco-Code, and what it stands for</a:t>
            </a:r>
            <a:endParaRPr lang="en-GB" sz="1400" b="1" dirty="0">
              <a:latin typeface="Century Gothic" pitchFamily="34" charset="0"/>
            </a:endParaRPr>
          </a:p>
        </p:txBody>
      </p:sp>
      <p:sp>
        <p:nvSpPr>
          <p:cNvPr id="5" name="TextBox 4"/>
          <p:cNvSpPr txBox="1"/>
          <p:nvPr/>
        </p:nvSpPr>
        <p:spPr>
          <a:xfrm>
            <a:off x="6156176" y="3934797"/>
            <a:ext cx="2520280" cy="646331"/>
          </a:xfrm>
          <a:prstGeom prst="rect">
            <a:avLst/>
          </a:prstGeom>
          <a:noFill/>
          <a:ln>
            <a:solidFill>
              <a:srgbClr val="00B050"/>
            </a:solidFill>
          </a:ln>
        </p:spPr>
        <p:txBody>
          <a:bodyPr wrap="square" rtlCol="0">
            <a:spAutoFit/>
          </a:bodyPr>
          <a:lstStyle/>
          <a:p>
            <a:pPr lvl="0">
              <a:buBlip>
                <a:blip r:embed="rId2"/>
              </a:buBlip>
            </a:pPr>
            <a:r>
              <a:rPr lang="en-GB" sz="1200" dirty="0" smtClean="0"/>
              <a:t>Ysgol Dinas Bran High School include their Eco-Code in the students’ planner.</a:t>
            </a:r>
            <a:endParaRPr lang="en-GB" sz="1200" dirty="0"/>
          </a:p>
        </p:txBody>
      </p:sp>
      <p:sp>
        <p:nvSpPr>
          <p:cNvPr id="6" name="TextBox 5"/>
          <p:cNvSpPr txBox="1"/>
          <p:nvPr/>
        </p:nvSpPr>
        <p:spPr>
          <a:xfrm>
            <a:off x="396336" y="340816"/>
            <a:ext cx="6983976"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It should be revised, or at the very least reviewed each year</a:t>
            </a:r>
            <a:endParaRPr lang="en-GB" sz="1400" b="1" dirty="0">
              <a:latin typeface="Century Gothic" pitchFamily="34" charset="0"/>
            </a:endParaRPr>
          </a:p>
        </p:txBody>
      </p:sp>
      <p:sp>
        <p:nvSpPr>
          <p:cNvPr id="7" name="TextBox 6"/>
          <p:cNvSpPr txBox="1"/>
          <p:nvPr/>
        </p:nvSpPr>
        <p:spPr>
          <a:xfrm>
            <a:off x="3995936" y="1196752"/>
            <a:ext cx="3312368" cy="830997"/>
          </a:xfrm>
          <a:prstGeom prst="rect">
            <a:avLst/>
          </a:prstGeom>
          <a:noFill/>
          <a:ln>
            <a:solidFill>
              <a:srgbClr val="00B050"/>
            </a:solidFill>
          </a:ln>
        </p:spPr>
        <p:txBody>
          <a:bodyPr wrap="square" rtlCol="0">
            <a:spAutoFit/>
          </a:bodyPr>
          <a:lstStyle/>
          <a:p>
            <a:pPr lvl="0">
              <a:buBlip>
                <a:blip r:embed="rId2"/>
              </a:buBlip>
            </a:pPr>
            <a:r>
              <a:rPr lang="en-GB" sz="1200" dirty="0" smtClean="0">
                <a:solidFill>
                  <a:srgbClr val="FF0000"/>
                </a:solidFill>
              </a:rPr>
              <a:t> </a:t>
            </a:r>
            <a:r>
              <a:rPr lang="en-GB" sz="1200" dirty="0" smtClean="0"/>
              <a:t>If you want to keep your code the same, why not redesign the background/artwork to raise the profile. You can then re-launch it through a whole school assembly.</a:t>
            </a:r>
            <a:endParaRPr lang="en-GB" sz="1200" dirty="0"/>
          </a:p>
        </p:txBody>
      </p:sp>
      <p:pic>
        <p:nvPicPr>
          <p:cNvPr id="9" name="Picture 8" descr="IMAGE0005.JPG"/>
          <p:cNvPicPr>
            <a:picLocks noChangeAspect="1"/>
          </p:cNvPicPr>
          <p:nvPr/>
        </p:nvPicPr>
        <p:blipFill>
          <a:blip r:embed="rId3" cstate="print"/>
          <a:stretch>
            <a:fillRect/>
          </a:stretch>
        </p:blipFill>
        <p:spPr>
          <a:xfrm>
            <a:off x="3844630" y="3861048"/>
            <a:ext cx="1951506" cy="2160240"/>
          </a:xfrm>
          <a:prstGeom prst="roundRect">
            <a:avLst/>
          </a:prstGeom>
          <a:ln w="28575">
            <a:solidFill>
              <a:schemeClr val="tx1"/>
            </a:solidFill>
          </a:ln>
        </p:spPr>
      </p:pic>
      <p:pic>
        <p:nvPicPr>
          <p:cNvPr id="10" name="Picture 3"/>
          <p:cNvPicPr>
            <a:picLocks noChangeAspect="1" noChangeArrowheads="1"/>
          </p:cNvPicPr>
          <p:nvPr/>
        </p:nvPicPr>
        <p:blipFill>
          <a:blip r:embed="rId4" cstate="print"/>
          <a:srcRect/>
          <a:stretch>
            <a:fillRect/>
          </a:stretch>
        </p:blipFill>
        <p:spPr bwMode="auto">
          <a:xfrm>
            <a:off x="932295" y="705633"/>
            <a:ext cx="2847617" cy="2435335"/>
          </a:xfrm>
          <a:prstGeom prst="roundRect">
            <a:avLst/>
          </a:prstGeom>
          <a:noFill/>
          <a:ln w="9525">
            <a:noFill/>
            <a:miter lim="800000"/>
            <a:headEnd/>
            <a:tailEnd/>
          </a:ln>
        </p:spPr>
      </p:pic>
      <p:pic>
        <p:nvPicPr>
          <p:cNvPr id="8193" name="Picture 1" descr="C:\Users\catrin.davies\Desktop\Picture11.png">
            <a:hlinkClick r:id="rId5" action="ppaction://hlinksldjump"/>
          </p:cNvPr>
          <p:cNvPicPr>
            <a:picLocks noChangeAspect="1" noChangeArrowheads="1"/>
          </p:cNvPicPr>
          <p:nvPr/>
        </p:nvPicPr>
        <p:blipFill>
          <a:blip r:embed="rId6" cstate="print"/>
          <a:srcRect/>
          <a:stretch>
            <a:fillRect/>
          </a:stretch>
        </p:blipFill>
        <p:spPr bwMode="auto">
          <a:xfrm>
            <a:off x="7740352" y="260648"/>
            <a:ext cx="1128142" cy="1295274"/>
          </a:xfrm>
          <a:prstGeom prst="rect">
            <a:avLst/>
          </a:prstGeom>
          <a:noFill/>
        </p:spPr>
      </p:pic>
      <p:sp>
        <p:nvSpPr>
          <p:cNvPr id="11" name="Rounded Rectangle 10">
            <a:hlinkClick r:id="rId7"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008112"/>
          </a:xfrm>
        </p:spPr>
        <p:txBody>
          <a:bodyPr>
            <a:normAutofit/>
          </a:bodyPr>
          <a:lstStyle/>
          <a:p>
            <a:r>
              <a:rPr lang="cy-GB" sz="3600" b="1" dirty="0" smtClean="0"/>
              <a:t>Informing and Involving</a:t>
            </a:r>
            <a:br>
              <a:rPr lang="cy-GB" sz="3600" b="1" dirty="0" smtClean="0"/>
            </a:br>
            <a:r>
              <a:rPr lang="cy-GB" sz="2200" dirty="0" smtClean="0"/>
              <a:t>Getting everyone on board</a:t>
            </a:r>
            <a:endParaRPr lang="en-GB" sz="2200" dirty="0"/>
          </a:p>
        </p:txBody>
      </p:sp>
      <p:sp>
        <p:nvSpPr>
          <p:cNvPr id="9" name="TextBox 8">
            <a:hlinkClick r:id="rId2" action="ppaction://hlinksldjump"/>
          </p:cNvPr>
          <p:cNvSpPr txBox="1"/>
          <p:nvPr/>
        </p:nvSpPr>
        <p:spPr>
          <a:xfrm>
            <a:off x="971600" y="3321048"/>
            <a:ext cx="7200000"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whole school need to be aware of the role that the Eco-Committee play</a:t>
            </a:r>
          </a:p>
        </p:txBody>
      </p:sp>
      <p:sp>
        <p:nvSpPr>
          <p:cNvPr id="10" name="TextBox 9">
            <a:hlinkClick r:id="rId2" action="ppaction://hlinksldjump"/>
          </p:cNvPr>
          <p:cNvSpPr txBox="1"/>
          <p:nvPr/>
        </p:nvSpPr>
        <p:spPr>
          <a:xfrm>
            <a:off x="971600" y="3985900"/>
            <a:ext cx="7200000" cy="52322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All pupils should be given the opportunity to input ideas and suggestions if they wish to</a:t>
            </a:r>
            <a:endParaRPr lang="en-GB" sz="1400" b="1" dirty="0">
              <a:latin typeface="Century Gothic" pitchFamily="34" charset="0"/>
            </a:endParaRPr>
          </a:p>
        </p:txBody>
      </p:sp>
      <p:sp>
        <p:nvSpPr>
          <p:cNvPr id="15" name="TextBox 14"/>
          <p:cNvSpPr txBox="1"/>
          <p:nvPr/>
        </p:nvSpPr>
        <p:spPr>
          <a:xfrm>
            <a:off x="611560" y="1556792"/>
            <a:ext cx="7920880" cy="1191816"/>
          </a:xfrm>
          <a:prstGeom prst="roundRect">
            <a:avLst/>
          </a:prstGeom>
          <a:noFill/>
          <a:ln w="57150">
            <a:solidFill>
              <a:srgbClr val="00B050"/>
            </a:solidFill>
          </a:ln>
        </p:spPr>
        <p:txBody>
          <a:bodyPr wrap="square" rtlCol="0">
            <a:spAutoFit/>
          </a:bodyPr>
          <a:lstStyle/>
          <a:p>
            <a:pPr lvl="0"/>
            <a:r>
              <a:rPr lang="cy-GB" sz="1600" b="1" dirty="0" smtClean="0"/>
              <a:t>Why Inform and Involve? </a:t>
            </a:r>
            <a:r>
              <a:rPr lang="cy-GB" sz="1600" dirty="0" smtClean="0"/>
              <a:t>It is important to ensure as many people as possible know about and are involved in your activities. Having more people involved in your Eco-actions will enable you to increase your impact and maximise the fun!</a:t>
            </a:r>
            <a:endParaRPr lang="en-GB" sz="1600" dirty="0"/>
          </a:p>
        </p:txBody>
      </p:sp>
      <p:sp>
        <p:nvSpPr>
          <p:cNvPr id="14" name="TextBox 13">
            <a:hlinkClick r:id="rId3" action="ppaction://hlinksldjump"/>
          </p:cNvPr>
          <p:cNvSpPr txBox="1"/>
          <p:nvPr/>
        </p:nvSpPr>
        <p:spPr>
          <a:xfrm>
            <a:off x="971600" y="4633972"/>
            <a:ext cx="5832648" cy="52322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whole school must be made aware of what’s included in the Eco-Schools Action Plan and its progress</a:t>
            </a:r>
            <a:endParaRPr lang="en-GB" sz="1400" b="1" dirty="0">
              <a:latin typeface="Century Gothic" pitchFamily="34" charset="0"/>
            </a:endParaRPr>
          </a:p>
        </p:txBody>
      </p:sp>
      <p:sp>
        <p:nvSpPr>
          <p:cNvPr id="16" name="TextBox 15">
            <a:hlinkClick r:id="rId3" action="ppaction://hlinksldjump"/>
          </p:cNvPr>
          <p:cNvSpPr txBox="1"/>
          <p:nvPr/>
        </p:nvSpPr>
        <p:spPr>
          <a:xfrm>
            <a:off x="971600" y="5282044"/>
            <a:ext cx="5832648" cy="52322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wider community should be informed about the aims of the school, and any progress made</a:t>
            </a:r>
            <a:endParaRPr lang="en-GB" sz="1400" b="1" dirty="0">
              <a:latin typeface="Century Gothic" pitchFamily="34" charset="0"/>
            </a:endParaRPr>
          </a:p>
        </p:txBody>
      </p:sp>
      <p:pic>
        <p:nvPicPr>
          <p:cNvPr id="6147" name="Picture 3" descr="C:\Users\catrin.davies\AppData\Local\Microsoft\Windows\Temporary Internet Files\Content.IE5\BTMJTGJ9\MC900198980[1].wmf"/>
          <p:cNvPicPr>
            <a:picLocks noChangeAspect="1" noChangeArrowheads="1"/>
          </p:cNvPicPr>
          <p:nvPr/>
        </p:nvPicPr>
        <p:blipFill>
          <a:blip r:embed="rId4" cstate="print"/>
          <a:srcRect/>
          <a:stretch>
            <a:fillRect/>
          </a:stretch>
        </p:blipFill>
        <p:spPr bwMode="auto">
          <a:xfrm>
            <a:off x="7452320" y="360040"/>
            <a:ext cx="1301010" cy="980728"/>
          </a:xfrm>
          <a:prstGeom prst="rect">
            <a:avLst/>
          </a:prstGeom>
          <a:noFill/>
        </p:spPr>
      </p:pic>
      <p:sp>
        <p:nvSpPr>
          <p:cNvPr id="11" name="TextBox 10"/>
          <p:cNvSpPr txBox="1"/>
          <p:nvPr/>
        </p:nvSpPr>
        <p:spPr>
          <a:xfrm>
            <a:off x="971600" y="2924944"/>
            <a:ext cx="1368152" cy="307777"/>
          </a:xfrm>
          <a:prstGeom prst="rect">
            <a:avLst/>
          </a:prstGeom>
          <a:solidFill>
            <a:schemeClr val="tx2">
              <a:lumMod val="20000"/>
              <a:lumOff val="80000"/>
            </a:schemeClr>
          </a:solidFill>
          <a:ln>
            <a:solidFill>
              <a:schemeClr val="tx2">
                <a:lumMod val="40000"/>
                <a:lumOff val="60000"/>
              </a:schemeClr>
            </a:solidFill>
          </a:ln>
        </p:spPr>
        <p:txBody>
          <a:bodyPr wrap="square" rtlCol="0">
            <a:spAutoFit/>
          </a:bodyPr>
          <a:lstStyle/>
          <a:p>
            <a:r>
              <a:rPr lang="cy-GB" sz="1400" b="1" dirty="0" smtClean="0"/>
              <a:t>Key Criteria:</a:t>
            </a:r>
            <a:endParaRPr lang="en-GB" sz="1400" b="1" dirty="0"/>
          </a:p>
        </p:txBody>
      </p:sp>
      <p:sp>
        <p:nvSpPr>
          <p:cNvPr id="13" name="TextBox 12"/>
          <p:cNvSpPr txBox="1"/>
          <p:nvPr/>
        </p:nvSpPr>
        <p:spPr>
          <a:xfrm>
            <a:off x="2555776" y="2924944"/>
            <a:ext cx="5184576" cy="276999"/>
          </a:xfrm>
          <a:prstGeom prst="rect">
            <a:avLst/>
          </a:prstGeom>
          <a:noFill/>
          <a:ln>
            <a:noFill/>
          </a:ln>
        </p:spPr>
        <p:txBody>
          <a:bodyPr wrap="square" rtlCol="0">
            <a:spAutoFit/>
          </a:bodyPr>
          <a:lstStyle/>
          <a:p>
            <a:r>
              <a:rPr lang="cy-GB" sz="1200" dirty="0" smtClean="0"/>
              <a:t>(Click on the criteria to view examples and ideas)</a:t>
            </a:r>
            <a:endParaRPr lang="en-GB" sz="1200" dirty="0"/>
          </a:p>
        </p:txBody>
      </p:sp>
      <p:sp>
        <p:nvSpPr>
          <p:cNvPr id="17" name="Rounded Rectangle 16">
            <a:hlinkClick r:id="rId5"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75856" y="3933056"/>
            <a:ext cx="3528392" cy="1938992"/>
          </a:xfrm>
          <a:prstGeom prst="rect">
            <a:avLst/>
          </a:prstGeom>
          <a:noFill/>
          <a:ln>
            <a:solidFill>
              <a:srgbClr val="00B050"/>
            </a:solidFill>
          </a:ln>
        </p:spPr>
        <p:txBody>
          <a:bodyPr wrap="square" rtlCol="0">
            <a:spAutoFit/>
          </a:bodyPr>
          <a:lstStyle/>
          <a:p>
            <a:pPr lvl="0">
              <a:buBlip>
                <a:blip r:embed="rId2"/>
              </a:buBlip>
            </a:pPr>
            <a:r>
              <a:rPr lang="en-GB" sz="1200" dirty="0" smtClean="0"/>
              <a:t>It’s tough to keep coming up with ideas by yourself, so Willowbrook Primary have an </a:t>
            </a:r>
            <a:r>
              <a:rPr lang="en-GB" sz="1200" b="1" dirty="0" smtClean="0"/>
              <a:t>‘Eco-suggestion box’ </a:t>
            </a:r>
            <a:r>
              <a:rPr lang="en-GB" sz="1200" dirty="0" smtClean="0"/>
              <a:t>which lives near their Eco-Schools notice board. To encourage engagement from the whole school, the Eco-Committee offer an award for the best eco-idea. They discuss and respond to all ideas placed in their box, and give reasons if an idea can’t be put on the action plan (e.g. too costly, or no real benefit to the environment).</a:t>
            </a:r>
            <a:endParaRPr lang="en-GB" sz="1200" dirty="0"/>
          </a:p>
        </p:txBody>
      </p:sp>
      <p:sp>
        <p:nvSpPr>
          <p:cNvPr id="4" name="TextBox 3"/>
          <p:cNvSpPr txBox="1"/>
          <p:nvPr/>
        </p:nvSpPr>
        <p:spPr>
          <a:xfrm>
            <a:off x="1331640" y="1412776"/>
            <a:ext cx="2952328" cy="1200329"/>
          </a:xfrm>
          <a:prstGeom prst="rect">
            <a:avLst/>
          </a:prstGeom>
          <a:noFill/>
          <a:ln>
            <a:solidFill>
              <a:srgbClr val="00B050"/>
            </a:solidFill>
          </a:ln>
        </p:spPr>
        <p:txBody>
          <a:bodyPr wrap="square" rtlCol="0">
            <a:spAutoFit/>
          </a:bodyPr>
          <a:lstStyle/>
          <a:p>
            <a:pPr lvl="0">
              <a:buBlip>
                <a:blip r:embed="rId2"/>
              </a:buBlip>
            </a:pPr>
            <a:r>
              <a:rPr lang="en-GB" sz="1200" dirty="0" smtClean="0"/>
              <a:t>A simple way to grab everyone’s attention is to arrange a day where all pupils and staff should </a:t>
            </a:r>
            <a:r>
              <a:rPr lang="en-GB" sz="1200" b="1" dirty="0" smtClean="0"/>
              <a:t>wear something green </a:t>
            </a:r>
            <a:r>
              <a:rPr lang="en-GB" sz="1200" dirty="0" smtClean="0"/>
              <a:t>to school. The day could involve activities that relate to your action plan.</a:t>
            </a:r>
            <a:endParaRPr lang="en-GB" sz="1200" dirty="0"/>
          </a:p>
        </p:txBody>
      </p:sp>
      <p:sp>
        <p:nvSpPr>
          <p:cNvPr id="14" name="TextBox 13"/>
          <p:cNvSpPr txBox="1"/>
          <p:nvPr/>
        </p:nvSpPr>
        <p:spPr>
          <a:xfrm>
            <a:off x="395536" y="404664"/>
            <a:ext cx="7056784" cy="432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whole school need to be aware of the role that the Eco-Committee play</a:t>
            </a:r>
          </a:p>
        </p:txBody>
      </p:sp>
      <p:sp>
        <p:nvSpPr>
          <p:cNvPr id="15" name="TextBox 14"/>
          <p:cNvSpPr txBox="1"/>
          <p:nvPr/>
        </p:nvSpPr>
        <p:spPr>
          <a:xfrm>
            <a:off x="396336" y="3265820"/>
            <a:ext cx="7200000" cy="52322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All pupils should be given the opportunity to input ideas and suggestions if they wish to</a:t>
            </a:r>
            <a:endParaRPr lang="en-GB" sz="1400" b="1" dirty="0">
              <a:latin typeface="Century Gothic" pitchFamily="34" charset="0"/>
            </a:endParaRPr>
          </a:p>
        </p:txBody>
      </p:sp>
      <p:pic>
        <p:nvPicPr>
          <p:cNvPr id="7" name="Picture 6" descr="IMG_0587.jpg"/>
          <p:cNvPicPr>
            <a:picLocks noChangeAspect="1"/>
          </p:cNvPicPr>
          <p:nvPr/>
        </p:nvPicPr>
        <p:blipFill>
          <a:blip r:embed="rId3" cstate="print"/>
          <a:stretch>
            <a:fillRect/>
          </a:stretch>
        </p:blipFill>
        <p:spPr>
          <a:xfrm>
            <a:off x="4716016" y="980728"/>
            <a:ext cx="2664296" cy="1998222"/>
          </a:xfrm>
          <a:prstGeom prst="roundRect">
            <a:avLst/>
          </a:prstGeom>
          <a:ln w="28575">
            <a:solidFill>
              <a:schemeClr val="tx1"/>
            </a:solidFill>
          </a:ln>
        </p:spPr>
      </p:pic>
      <p:pic>
        <p:nvPicPr>
          <p:cNvPr id="8" name="Picture 7" descr="DSC01266.JPG"/>
          <p:cNvPicPr>
            <a:picLocks noChangeAspect="1"/>
          </p:cNvPicPr>
          <p:nvPr/>
        </p:nvPicPr>
        <p:blipFill>
          <a:blip r:embed="rId4" cstate="print"/>
          <a:srcRect t="11230"/>
          <a:stretch>
            <a:fillRect/>
          </a:stretch>
        </p:blipFill>
        <p:spPr>
          <a:xfrm rot="5400000">
            <a:off x="548203" y="3842314"/>
            <a:ext cx="2142938" cy="2304257"/>
          </a:xfrm>
          <a:prstGeom prst="roundRect">
            <a:avLst/>
          </a:prstGeom>
          <a:ln w="28575">
            <a:solidFill>
              <a:schemeClr val="tx1"/>
            </a:solidFill>
          </a:ln>
        </p:spPr>
      </p:pic>
      <p:pic>
        <p:nvPicPr>
          <p:cNvPr id="9" name="Picture 1" descr="C:\Users\catrin.davies\Desktop\Picture10.png">
            <a:hlinkClick r:id="rId5" action="ppaction://hlinksldjump"/>
          </p:cNvPr>
          <p:cNvPicPr>
            <a:picLocks noChangeAspect="1" noChangeArrowheads="1"/>
          </p:cNvPicPr>
          <p:nvPr/>
        </p:nvPicPr>
        <p:blipFill>
          <a:blip r:embed="rId6" cstate="print"/>
          <a:srcRect/>
          <a:stretch>
            <a:fillRect/>
          </a:stretch>
        </p:blipFill>
        <p:spPr bwMode="auto">
          <a:xfrm>
            <a:off x="7524328" y="398925"/>
            <a:ext cx="1305942" cy="941843"/>
          </a:xfrm>
          <a:prstGeom prst="rect">
            <a:avLst/>
          </a:prstGeom>
          <a:noFill/>
        </p:spPr>
      </p:pic>
      <p:sp>
        <p:nvSpPr>
          <p:cNvPr id="10" name="Rounded Rectangle 9">
            <a:hlinkClick r:id="rId7"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5536" y="385500"/>
            <a:ext cx="6984776" cy="52322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whole school must be made aware of what’s included in the Eco-Schools Action Plan and its progress</a:t>
            </a:r>
            <a:endParaRPr lang="en-GB" sz="1400" b="1" dirty="0">
              <a:latin typeface="Century Gothic" pitchFamily="34" charset="0"/>
            </a:endParaRPr>
          </a:p>
        </p:txBody>
      </p:sp>
      <p:sp>
        <p:nvSpPr>
          <p:cNvPr id="4" name="TextBox 3"/>
          <p:cNvSpPr txBox="1"/>
          <p:nvPr/>
        </p:nvSpPr>
        <p:spPr>
          <a:xfrm>
            <a:off x="323528" y="3356992"/>
            <a:ext cx="6336704" cy="52322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The wider community should be informed about the aims of the school, and any progress made</a:t>
            </a:r>
            <a:endParaRPr lang="en-GB" sz="1400" b="1" dirty="0">
              <a:latin typeface="Century Gothic" pitchFamily="34" charset="0"/>
            </a:endParaRPr>
          </a:p>
        </p:txBody>
      </p:sp>
      <p:pic>
        <p:nvPicPr>
          <p:cNvPr id="5" name="Picture 2" descr="C:\Users\catrin.davies\Desktop\Process Examples\Whole school feedback\illustrating water savings.jpg"/>
          <p:cNvPicPr>
            <a:picLocks noChangeAspect="1" noChangeArrowheads="1"/>
          </p:cNvPicPr>
          <p:nvPr/>
        </p:nvPicPr>
        <p:blipFill>
          <a:blip r:embed="rId2" cstate="print"/>
          <a:srcRect l="5442" t="4082"/>
          <a:stretch>
            <a:fillRect/>
          </a:stretch>
        </p:blipFill>
        <p:spPr bwMode="auto">
          <a:xfrm>
            <a:off x="6732240" y="1124744"/>
            <a:ext cx="1872208" cy="2531886"/>
          </a:xfrm>
          <a:prstGeom prst="roundRect">
            <a:avLst/>
          </a:prstGeom>
          <a:noFill/>
          <a:ln w="38100">
            <a:solidFill>
              <a:schemeClr val="tx1"/>
            </a:solidFill>
          </a:ln>
        </p:spPr>
      </p:pic>
      <p:sp>
        <p:nvSpPr>
          <p:cNvPr id="6" name="TextBox 5"/>
          <p:cNvSpPr txBox="1"/>
          <p:nvPr/>
        </p:nvSpPr>
        <p:spPr>
          <a:xfrm>
            <a:off x="3707904" y="2060848"/>
            <a:ext cx="2880320" cy="1015663"/>
          </a:xfrm>
          <a:prstGeom prst="rect">
            <a:avLst/>
          </a:prstGeom>
          <a:noFill/>
          <a:ln>
            <a:solidFill>
              <a:srgbClr val="00B050"/>
            </a:solidFill>
          </a:ln>
        </p:spPr>
        <p:txBody>
          <a:bodyPr wrap="square" rtlCol="0">
            <a:spAutoFit/>
          </a:bodyPr>
          <a:lstStyle/>
          <a:p>
            <a:pPr lvl="0">
              <a:buBlip>
                <a:blip r:embed="rId3"/>
              </a:buBlip>
            </a:pPr>
            <a:r>
              <a:rPr lang="en-GB" sz="1200" dirty="0" smtClean="0">
                <a:solidFill>
                  <a:srgbClr val="FF0000"/>
                </a:solidFill>
              </a:rPr>
              <a:t> </a:t>
            </a:r>
            <a:r>
              <a:rPr lang="en-GB" sz="1200" dirty="0" smtClean="0"/>
              <a:t>Archdeacon Griffiths CIW Primary held an </a:t>
            </a:r>
            <a:r>
              <a:rPr lang="en-GB" sz="1200" b="1" dirty="0" smtClean="0"/>
              <a:t>assembly</a:t>
            </a:r>
            <a:r>
              <a:rPr lang="en-GB" sz="1200" dirty="0" smtClean="0"/>
              <a:t> where the Eco-Committee illustrated to the rest of the school how much water they had saved</a:t>
            </a:r>
            <a:endParaRPr lang="en-GB" sz="1200" dirty="0">
              <a:solidFill>
                <a:srgbClr val="FF0000"/>
              </a:solidFill>
            </a:endParaRPr>
          </a:p>
        </p:txBody>
      </p:sp>
      <p:sp>
        <p:nvSpPr>
          <p:cNvPr id="8" name="TextBox 7"/>
          <p:cNvSpPr txBox="1"/>
          <p:nvPr/>
        </p:nvSpPr>
        <p:spPr>
          <a:xfrm>
            <a:off x="467544" y="5373216"/>
            <a:ext cx="6336704" cy="646331"/>
          </a:xfrm>
          <a:prstGeom prst="rect">
            <a:avLst/>
          </a:prstGeom>
          <a:noFill/>
          <a:ln>
            <a:solidFill>
              <a:srgbClr val="00B050"/>
            </a:solidFill>
          </a:ln>
        </p:spPr>
        <p:txBody>
          <a:bodyPr wrap="square" rtlCol="0">
            <a:spAutoFit/>
          </a:bodyPr>
          <a:lstStyle/>
          <a:p>
            <a:pPr lvl="0">
              <a:buBlip>
                <a:blip r:embed="rId3"/>
              </a:buBlip>
            </a:pPr>
            <a:r>
              <a:rPr lang="en-GB" sz="1200" dirty="0" smtClean="0"/>
              <a:t>St John the Baptist Eco-Committee members carried out an Environmental Review of their adjacent church. Recommendations arising from this were given to help reduce the environmental impact of the church.</a:t>
            </a:r>
            <a:endParaRPr lang="en-GB" sz="1200" dirty="0"/>
          </a:p>
        </p:txBody>
      </p:sp>
      <p:sp>
        <p:nvSpPr>
          <p:cNvPr id="9" name="TextBox 8"/>
          <p:cNvSpPr txBox="1"/>
          <p:nvPr/>
        </p:nvSpPr>
        <p:spPr>
          <a:xfrm>
            <a:off x="5436096" y="4038163"/>
            <a:ext cx="3384376" cy="830997"/>
          </a:xfrm>
          <a:prstGeom prst="rect">
            <a:avLst/>
          </a:prstGeom>
          <a:noFill/>
          <a:ln>
            <a:solidFill>
              <a:srgbClr val="00B050"/>
            </a:solidFill>
          </a:ln>
        </p:spPr>
        <p:txBody>
          <a:bodyPr wrap="square" rtlCol="0">
            <a:spAutoFit/>
          </a:bodyPr>
          <a:lstStyle/>
          <a:p>
            <a:pPr lvl="0">
              <a:buBlip>
                <a:blip r:embed="rId3"/>
              </a:buBlip>
            </a:pPr>
            <a:r>
              <a:rPr lang="en-GB" sz="1200" dirty="0" smtClean="0"/>
              <a:t>Neath Abbey Infants have a Groundforce Week each year where parents and grandparents are invited in to help develop the school grounds.</a:t>
            </a:r>
            <a:endParaRPr lang="en-GB" sz="1200" dirty="0"/>
          </a:p>
        </p:txBody>
      </p:sp>
      <p:sp>
        <p:nvSpPr>
          <p:cNvPr id="10" name="TextBox 9"/>
          <p:cNvSpPr txBox="1"/>
          <p:nvPr/>
        </p:nvSpPr>
        <p:spPr>
          <a:xfrm>
            <a:off x="3059832" y="3933056"/>
            <a:ext cx="2232248" cy="1384995"/>
          </a:xfrm>
          <a:prstGeom prst="rect">
            <a:avLst/>
          </a:prstGeom>
          <a:noFill/>
          <a:ln>
            <a:solidFill>
              <a:srgbClr val="00B050"/>
            </a:solidFill>
          </a:ln>
        </p:spPr>
        <p:txBody>
          <a:bodyPr wrap="square" rtlCol="0">
            <a:spAutoFit/>
          </a:bodyPr>
          <a:lstStyle/>
          <a:p>
            <a:pPr lvl="0">
              <a:buBlip>
                <a:blip r:embed="rId3"/>
              </a:buBlip>
            </a:pPr>
            <a:r>
              <a:rPr lang="en-GB" sz="1200" dirty="0" smtClean="0"/>
              <a:t>Maerdy Primary text Eco-Top-Tips every week to parents. Other schools spread the message through newsletters, websites, community events and notice boards.</a:t>
            </a:r>
            <a:endParaRPr lang="en-GB" sz="1200" dirty="0">
              <a:solidFill>
                <a:srgbClr val="FF0000"/>
              </a:solidFill>
            </a:endParaRPr>
          </a:p>
        </p:txBody>
      </p:sp>
      <p:pic>
        <p:nvPicPr>
          <p:cNvPr id="12" name="Picture 11" descr="DSC01415.JPG"/>
          <p:cNvPicPr>
            <a:picLocks noChangeAspect="1"/>
          </p:cNvPicPr>
          <p:nvPr/>
        </p:nvPicPr>
        <p:blipFill>
          <a:blip r:embed="rId4" cstate="print"/>
          <a:stretch>
            <a:fillRect/>
          </a:stretch>
        </p:blipFill>
        <p:spPr>
          <a:xfrm>
            <a:off x="467544" y="1052736"/>
            <a:ext cx="2784309" cy="2088232"/>
          </a:xfrm>
          <a:prstGeom prst="roundRect">
            <a:avLst/>
          </a:prstGeom>
          <a:ln w="28575">
            <a:solidFill>
              <a:schemeClr val="tx1"/>
            </a:solidFill>
          </a:ln>
        </p:spPr>
      </p:pic>
      <p:sp>
        <p:nvSpPr>
          <p:cNvPr id="13" name="Rectangle 12"/>
          <p:cNvSpPr/>
          <p:nvPr/>
        </p:nvSpPr>
        <p:spPr>
          <a:xfrm>
            <a:off x="467544" y="3933056"/>
            <a:ext cx="2520280" cy="1384995"/>
          </a:xfrm>
          <a:prstGeom prst="rect">
            <a:avLst/>
          </a:prstGeom>
          <a:ln>
            <a:solidFill>
              <a:srgbClr val="00B050"/>
            </a:solidFill>
          </a:ln>
        </p:spPr>
        <p:txBody>
          <a:bodyPr wrap="square">
            <a:spAutoFit/>
          </a:bodyPr>
          <a:lstStyle/>
          <a:p>
            <a:pPr lvl="0">
              <a:buBlip>
                <a:blip r:embed="rId3"/>
              </a:buBlip>
            </a:pPr>
            <a:r>
              <a:rPr lang="en-GB" sz="1200" dirty="0" smtClean="0"/>
              <a:t>Rhydypennau Primary worked with the city’s Hilton hotel to help them reduce their energy consumption. By taking on board the advice the Eco-Committee gave them, they saved a third on their electricity bills over a year.</a:t>
            </a:r>
            <a:endParaRPr lang="en-GB" sz="1200" dirty="0"/>
          </a:p>
        </p:txBody>
      </p:sp>
      <p:sp>
        <p:nvSpPr>
          <p:cNvPr id="14" name="TextBox 13"/>
          <p:cNvSpPr txBox="1"/>
          <p:nvPr/>
        </p:nvSpPr>
        <p:spPr>
          <a:xfrm>
            <a:off x="3491880" y="1268760"/>
            <a:ext cx="2880320" cy="646331"/>
          </a:xfrm>
          <a:prstGeom prst="rect">
            <a:avLst/>
          </a:prstGeom>
          <a:noFill/>
          <a:ln>
            <a:solidFill>
              <a:srgbClr val="00B050"/>
            </a:solidFill>
          </a:ln>
        </p:spPr>
        <p:txBody>
          <a:bodyPr wrap="square" rtlCol="0">
            <a:spAutoFit/>
          </a:bodyPr>
          <a:lstStyle/>
          <a:p>
            <a:pPr lvl="0">
              <a:buBlip>
                <a:blip r:embed="rId3"/>
              </a:buBlip>
            </a:pPr>
            <a:r>
              <a:rPr lang="en-GB" sz="1200" dirty="0" smtClean="0">
                <a:solidFill>
                  <a:srgbClr val="FF0000"/>
                </a:solidFill>
              </a:rPr>
              <a:t> </a:t>
            </a:r>
            <a:r>
              <a:rPr lang="en-GB" sz="1200" dirty="0" smtClean="0"/>
              <a:t>Crynallt Juniors bring their Eco-Actions to life with their prominent, colourful and informative Eco-Board</a:t>
            </a:r>
            <a:endParaRPr lang="en-GB" sz="1200" dirty="0">
              <a:solidFill>
                <a:srgbClr val="FF0000"/>
              </a:solidFill>
            </a:endParaRPr>
          </a:p>
        </p:txBody>
      </p:sp>
      <p:pic>
        <p:nvPicPr>
          <p:cNvPr id="5121" name="Picture 1" descr="C:\Users\catrin.davies\Desktop\Picture10.png">
            <a:hlinkClick r:id="rId5" action="ppaction://hlinksldjump"/>
          </p:cNvPr>
          <p:cNvPicPr>
            <a:picLocks noChangeAspect="1" noChangeArrowheads="1"/>
          </p:cNvPicPr>
          <p:nvPr/>
        </p:nvPicPr>
        <p:blipFill>
          <a:blip r:embed="rId6" cstate="print"/>
          <a:srcRect/>
          <a:stretch>
            <a:fillRect/>
          </a:stretch>
        </p:blipFill>
        <p:spPr bwMode="auto">
          <a:xfrm>
            <a:off x="7524328" y="326917"/>
            <a:ext cx="1305942" cy="941843"/>
          </a:xfrm>
          <a:prstGeom prst="rect">
            <a:avLst/>
          </a:prstGeom>
          <a:noFill/>
        </p:spPr>
      </p:pic>
      <p:sp>
        <p:nvSpPr>
          <p:cNvPr id="15" name="Rounded Rectangle 14">
            <a:hlinkClick r:id="rId7"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008112"/>
          </a:xfrm>
        </p:spPr>
        <p:txBody>
          <a:bodyPr>
            <a:normAutofit/>
          </a:bodyPr>
          <a:lstStyle/>
          <a:p>
            <a:r>
              <a:rPr lang="cy-GB" sz="3600" b="1" dirty="0" smtClean="0"/>
              <a:t>Linking to the Curriculum</a:t>
            </a:r>
            <a:br>
              <a:rPr lang="cy-GB" sz="3600" b="1" dirty="0" smtClean="0"/>
            </a:br>
            <a:r>
              <a:rPr lang="cy-GB" sz="2200" dirty="0" smtClean="0"/>
              <a:t>Teach it!</a:t>
            </a:r>
            <a:endParaRPr lang="en-GB" sz="2200" dirty="0"/>
          </a:p>
        </p:txBody>
      </p:sp>
      <p:sp>
        <p:nvSpPr>
          <p:cNvPr id="10" name="TextBox 9">
            <a:hlinkClick r:id="rId2" action="ppaction://hlinksldjump"/>
          </p:cNvPr>
          <p:cNvSpPr txBox="1"/>
          <p:nvPr/>
        </p:nvSpPr>
        <p:spPr>
          <a:xfrm>
            <a:off x="972000" y="4170674"/>
            <a:ext cx="7056384"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Aspects of Eco-Schools should be undertaken as part of curriculum work</a:t>
            </a:r>
            <a:endParaRPr lang="en-GB" sz="1400" b="1" dirty="0">
              <a:latin typeface="Century Gothic" pitchFamily="34" charset="0"/>
            </a:endParaRPr>
          </a:p>
        </p:txBody>
      </p:sp>
      <p:sp>
        <p:nvSpPr>
          <p:cNvPr id="15" name="TextBox 14"/>
          <p:cNvSpPr txBox="1"/>
          <p:nvPr/>
        </p:nvSpPr>
        <p:spPr>
          <a:xfrm>
            <a:off x="611560" y="1620346"/>
            <a:ext cx="7920880" cy="1736646"/>
          </a:xfrm>
          <a:prstGeom prst="roundRect">
            <a:avLst/>
          </a:prstGeom>
          <a:noFill/>
          <a:ln w="57150">
            <a:solidFill>
              <a:srgbClr val="00B050"/>
            </a:solidFill>
          </a:ln>
        </p:spPr>
        <p:txBody>
          <a:bodyPr wrap="square" rtlCol="0">
            <a:spAutoFit/>
          </a:bodyPr>
          <a:lstStyle/>
          <a:p>
            <a:pPr lvl="0"/>
            <a:r>
              <a:rPr lang="cy-GB" sz="1600" b="1" dirty="0" smtClean="0"/>
              <a:t>Why link to the curriculum? </a:t>
            </a:r>
            <a:r>
              <a:rPr lang="cy-GB" sz="1600" dirty="0" smtClean="0"/>
              <a:t>By ensuring that the Eco-Schools process links into the school’s curriculum, rather than being a separate activity for the small group on the Eco-Committee, ESDGC is delivered. It also ensures that other members of staff are involved in supporting the work. Pupils from throughout the school gain an understanding of how real life environmental issues are dealt with in a real life setting.</a:t>
            </a:r>
            <a:endParaRPr lang="en-GB" sz="1600" dirty="0"/>
          </a:p>
        </p:txBody>
      </p:sp>
      <p:sp>
        <p:nvSpPr>
          <p:cNvPr id="14" name="TextBox 13">
            <a:hlinkClick r:id="rId3" action="ppaction://hlinksldjump"/>
          </p:cNvPr>
          <p:cNvSpPr txBox="1"/>
          <p:nvPr/>
        </p:nvSpPr>
        <p:spPr>
          <a:xfrm>
            <a:off x="972000" y="4633391"/>
            <a:ext cx="5760240" cy="307777"/>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More than one class should be involved</a:t>
            </a:r>
            <a:endParaRPr lang="en-GB" sz="1400" b="1" dirty="0">
              <a:latin typeface="Century Gothic" pitchFamily="34" charset="0"/>
            </a:endParaRPr>
          </a:p>
        </p:txBody>
      </p:sp>
      <p:pic>
        <p:nvPicPr>
          <p:cNvPr id="7170" name="Picture 2" descr="C:\Users\catrin.davies\AppData\Local\Microsoft\Windows\Temporary Internet Files\Content.IE5\JQRQ9XFP\MC900287335[1].wmf"/>
          <p:cNvPicPr>
            <a:picLocks noChangeAspect="1" noChangeArrowheads="1"/>
          </p:cNvPicPr>
          <p:nvPr/>
        </p:nvPicPr>
        <p:blipFill>
          <a:blip r:embed="rId4" cstate="print"/>
          <a:srcRect/>
          <a:stretch>
            <a:fillRect/>
          </a:stretch>
        </p:blipFill>
        <p:spPr bwMode="auto">
          <a:xfrm>
            <a:off x="7668344" y="398431"/>
            <a:ext cx="1080120" cy="942337"/>
          </a:xfrm>
          <a:prstGeom prst="rect">
            <a:avLst/>
          </a:prstGeom>
          <a:noFill/>
        </p:spPr>
      </p:pic>
      <p:sp>
        <p:nvSpPr>
          <p:cNvPr id="7" name="TextBox 6"/>
          <p:cNvSpPr txBox="1"/>
          <p:nvPr/>
        </p:nvSpPr>
        <p:spPr>
          <a:xfrm>
            <a:off x="971600" y="3645024"/>
            <a:ext cx="1368152" cy="307777"/>
          </a:xfrm>
          <a:prstGeom prst="rect">
            <a:avLst/>
          </a:prstGeom>
          <a:solidFill>
            <a:schemeClr val="tx2">
              <a:lumMod val="20000"/>
              <a:lumOff val="80000"/>
            </a:schemeClr>
          </a:solidFill>
          <a:ln>
            <a:solidFill>
              <a:schemeClr val="tx2">
                <a:lumMod val="40000"/>
                <a:lumOff val="60000"/>
              </a:schemeClr>
            </a:solidFill>
          </a:ln>
        </p:spPr>
        <p:txBody>
          <a:bodyPr wrap="square" rtlCol="0">
            <a:spAutoFit/>
          </a:bodyPr>
          <a:lstStyle/>
          <a:p>
            <a:r>
              <a:rPr lang="cy-GB" sz="1400" b="1" dirty="0" smtClean="0"/>
              <a:t>Key Criteria:</a:t>
            </a:r>
            <a:endParaRPr lang="en-GB" sz="1400" b="1" dirty="0"/>
          </a:p>
        </p:txBody>
      </p:sp>
      <p:sp>
        <p:nvSpPr>
          <p:cNvPr id="9" name="TextBox 8"/>
          <p:cNvSpPr txBox="1"/>
          <p:nvPr/>
        </p:nvSpPr>
        <p:spPr>
          <a:xfrm>
            <a:off x="2555776" y="3645024"/>
            <a:ext cx="5184576" cy="276999"/>
          </a:xfrm>
          <a:prstGeom prst="rect">
            <a:avLst/>
          </a:prstGeom>
          <a:noFill/>
          <a:ln>
            <a:noFill/>
          </a:ln>
        </p:spPr>
        <p:txBody>
          <a:bodyPr wrap="square" rtlCol="0">
            <a:spAutoFit/>
          </a:bodyPr>
          <a:lstStyle/>
          <a:p>
            <a:r>
              <a:rPr lang="cy-GB" sz="1200" dirty="0" smtClean="0"/>
              <a:t>(Click on the criteria to view examples and ideas)</a:t>
            </a:r>
            <a:endParaRPr lang="en-GB" sz="1200" dirty="0"/>
          </a:p>
        </p:txBody>
      </p:sp>
      <p:sp>
        <p:nvSpPr>
          <p:cNvPr id="11" name="Rounded Rectangle 10">
            <a:hlinkClick r:id="rId5"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139952" y="3645024"/>
            <a:ext cx="4464496" cy="461665"/>
          </a:xfrm>
          <a:prstGeom prst="rect">
            <a:avLst/>
          </a:prstGeom>
          <a:noFill/>
          <a:ln>
            <a:solidFill>
              <a:srgbClr val="00B050"/>
            </a:solidFill>
          </a:ln>
        </p:spPr>
        <p:txBody>
          <a:bodyPr wrap="square" rtlCol="0">
            <a:spAutoFit/>
          </a:bodyPr>
          <a:lstStyle/>
          <a:p>
            <a:pPr>
              <a:buBlip>
                <a:blip r:embed="rId2"/>
              </a:buBlip>
            </a:pPr>
            <a:r>
              <a:rPr lang="cy-GB" sz="1200" dirty="0" smtClean="0"/>
              <a:t> Pupils at Rogerstone Primary learnt about biodiversity while developing their IT and literacy skills to </a:t>
            </a:r>
            <a:r>
              <a:rPr lang="cy-GB" sz="1200" smtClean="0"/>
              <a:t>produce a </a:t>
            </a:r>
            <a:r>
              <a:rPr lang="cy-GB" sz="1200" dirty="0" smtClean="0"/>
              <a:t>video.</a:t>
            </a:r>
            <a:endParaRPr lang="en-GB" sz="1200" dirty="0"/>
          </a:p>
        </p:txBody>
      </p:sp>
      <p:sp>
        <p:nvSpPr>
          <p:cNvPr id="5" name="TextBox 4"/>
          <p:cNvSpPr txBox="1"/>
          <p:nvPr/>
        </p:nvSpPr>
        <p:spPr>
          <a:xfrm>
            <a:off x="3779912" y="4365104"/>
            <a:ext cx="2808312" cy="1569660"/>
          </a:xfrm>
          <a:prstGeom prst="rect">
            <a:avLst/>
          </a:prstGeom>
          <a:noFill/>
          <a:ln>
            <a:solidFill>
              <a:srgbClr val="00B050"/>
            </a:solidFill>
          </a:ln>
        </p:spPr>
        <p:txBody>
          <a:bodyPr wrap="square" rtlCol="0">
            <a:spAutoFit/>
          </a:bodyPr>
          <a:lstStyle/>
          <a:p>
            <a:pPr>
              <a:buBlip>
                <a:blip r:embed="rId2"/>
              </a:buBlip>
            </a:pPr>
            <a:r>
              <a:rPr lang="cy-GB" sz="1200" dirty="0" smtClean="0"/>
              <a:t>One of Bodnant Juniors’ Action Plan targets was to promote pupils to walk or cycle to school. The Yr 5 </a:t>
            </a:r>
            <a:r>
              <a:rPr lang="cy-GB" sz="1200" b="1" dirty="0" smtClean="0"/>
              <a:t>class took charge of organising </a:t>
            </a:r>
            <a:r>
              <a:rPr lang="cy-GB" sz="1200" dirty="0" smtClean="0"/>
              <a:t>everything, from researching best routes to take, to designing the posters, to recording how many pupils walked or cycled to school.</a:t>
            </a:r>
            <a:endParaRPr lang="en-GB" sz="1200" dirty="0"/>
          </a:p>
        </p:txBody>
      </p:sp>
      <p:sp>
        <p:nvSpPr>
          <p:cNvPr id="11" name="TextBox 10"/>
          <p:cNvSpPr txBox="1"/>
          <p:nvPr/>
        </p:nvSpPr>
        <p:spPr>
          <a:xfrm>
            <a:off x="395536" y="368720"/>
            <a:ext cx="6480720"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Aspects of Eco-Schools should be undertaken as part of curriculum work</a:t>
            </a:r>
            <a:endParaRPr lang="en-GB" sz="1400" b="1" dirty="0">
              <a:latin typeface="Century Gothic" pitchFamily="34" charset="0"/>
            </a:endParaRPr>
          </a:p>
        </p:txBody>
      </p:sp>
      <p:pic>
        <p:nvPicPr>
          <p:cNvPr id="13" name="Picture 12" descr="DSC01389.JPG"/>
          <p:cNvPicPr/>
          <p:nvPr/>
        </p:nvPicPr>
        <p:blipFill>
          <a:blip r:embed="rId3" cstate="print"/>
          <a:stretch>
            <a:fillRect/>
          </a:stretch>
        </p:blipFill>
        <p:spPr>
          <a:xfrm>
            <a:off x="4154517" y="1135509"/>
            <a:ext cx="3297803" cy="2293491"/>
          </a:xfrm>
          <a:prstGeom prst="roundRect">
            <a:avLst/>
          </a:prstGeom>
          <a:ln w="28575">
            <a:solidFill>
              <a:schemeClr val="tx1"/>
            </a:solidFill>
          </a:ln>
        </p:spPr>
      </p:pic>
      <p:sp>
        <p:nvSpPr>
          <p:cNvPr id="14" name="TextBox 13"/>
          <p:cNvSpPr txBox="1"/>
          <p:nvPr/>
        </p:nvSpPr>
        <p:spPr>
          <a:xfrm>
            <a:off x="539552" y="1124744"/>
            <a:ext cx="2952328" cy="1754326"/>
          </a:xfrm>
          <a:prstGeom prst="rect">
            <a:avLst/>
          </a:prstGeom>
          <a:noFill/>
          <a:ln>
            <a:solidFill>
              <a:srgbClr val="00B050"/>
            </a:solidFill>
          </a:ln>
        </p:spPr>
        <p:txBody>
          <a:bodyPr wrap="square" rtlCol="0">
            <a:spAutoFit/>
          </a:bodyPr>
          <a:lstStyle/>
          <a:p>
            <a:pPr>
              <a:buBlip>
                <a:blip r:embed="rId2"/>
              </a:buBlip>
            </a:pPr>
            <a:r>
              <a:rPr lang="cy-GB" sz="1200" dirty="0" smtClean="0"/>
              <a:t> </a:t>
            </a:r>
            <a:r>
              <a:rPr lang="en-GB" sz="1200" dirty="0" smtClean="0"/>
              <a:t>Pupils in the Foundation Phase at Herbert Thompson are excited to play in their role-play area that is not just any shop, but a Fair Trade shop, selling all sorts of yummy treats and Fair Trade goods. Pupils as young as nursery are able to recognise and understand the Fair Trade symbol.</a:t>
            </a:r>
          </a:p>
          <a:p>
            <a:pPr>
              <a:buBlip>
                <a:blip r:embed="rId2"/>
              </a:buBlip>
            </a:pPr>
            <a:endParaRPr lang="en-GB" sz="1200" dirty="0"/>
          </a:p>
        </p:txBody>
      </p:sp>
      <p:pic>
        <p:nvPicPr>
          <p:cNvPr id="15" name="Picture 14" descr="Cwmbach Jrs Transport.JPG"/>
          <p:cNvPicPr>
            <a:picLocks noChangeAspect="1"/>
          </p:cNvPicPr>
          <p:nvPr/>
        </p:nvPicPr>
        <p:blipFill>
          <a:blip r:embed="rId4" cstate="print"/>
          <a:stretch>
            <a:fillRect/>
          </a:stretch>
        </p:blipFill>
        <p:spPr>
          <a:xfrm>
            <a:off x="432048" y="3645024"/>
            <a:ext cx="3131840" cy="2348880"/>
          </a:xfrm>
          <a:prstGeom prst="roundRect">
            <a:avLst/>
          </a:prstGeom>
          <a:ln w="28575">
            <a:solidFill>
              <a:schemeClr val="tx1"/>
            </a:solidFill>
          </a:ln>
        </p:spPr>
      </p:pic>
      <p:sp>
        <p:nvSpPr>
          <p:cNvPr id="9" name="Right Arrow 8"/>
          <p:cNvSpPr/>
          <p:nvPr/>
        </p:nvSpPr>
        <p:spPr>
          <a:xfrm rot="10800000" flipH="1">
            <a:off x="3491880" y="1196752"/>
            <a:ext cx="648072" cy="288032"/>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Century Gothic" pitchFamily="34" charset="0"/>
            </a:endParaRPr>
          </a:p>
        </p:txBody>
      </p:sp>
      <p:pic>
        <p:nvPicPr>
          <p:cNvPr id="3075" name="Picture 3" descr="C:\Users\catrin.davies\Desktop\Picture8.png">
            <a:hlinkClick r:id="rId5" action="ppaction://hlinksldjump"/>
          </p:cNvPr>
          <p:cNvPicPr>
            <a:picLocks noChangeAspect="1" noChangeArrowheads="1"/>
          </p:cNvPicPr>
          <p:nvPr/>
        </p:nvPicPr>
        <p:blipFill>
          <a:blip r:embed="rId6" cstate="print"/>
          <a:srcRect/>
          <a:stretch>
            <a:fillRect/>
          </a:stretch>
        </p:blipFill>
        <p:spPr bwMode="auto">
          <a:xfrm>
            <a:off x="7596336" y="393155"/>
            <a:ext cx="1169987" cy="1163637"/>
          </a:xfrm>
          <a:prstGeom prst="rect">
            <a:avLst/>
          </a:prstGeom>
          <a:noFill/>
        </p:spPr>
      </p:pic>
      <p:sp>
        <p:nvSpPr>
          <p:cNvPr id="10" name="Rounded Rectangle 9">
            <a:hlinkClick r:id="rId7"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19872" y="2348880"/>
            <a:ext cx="3528392" cy="830997"/>
          </a:xfrm>
          <a:prstGeom prst="rect">
            <a:avLst/>
          </a:prstGeom>
          <a:noFill/>
          <a:ln>
            <a:solidFill>
              <a:srgbClr val="00B050"/>
            </a:solidFill>
          </a:ln>
        </p:spPr>
        <p:txBody>
          <a:bodyPr wrap="square" rtlCol="0">
            <a:spAutoFit/>
          </a:bodyPr>
          <a:lstStyle/>
          <a:p>
            <a:pPr>
              <a:buBlip>
                <a:blip r:embed="rId2"/>
              </a:buBlip>
            </a:pPr>
            <a:r>
              <a:rPr lang="cy-GB" sz="1200" dirty="0" smtClean="0"/>
              <a:t> History provides lots of opportunities to link with Eco issues, as illustrated by Ysgol Gynradd Ynysgedwyn who used the blackouts to promote their ‘turn off the lights’ message. </a:t>
            </a:r>
            <a:endParaRPr lang="en-GB" sz="1200" dirty="0"/>
          </a:p>
        </p:txBody>
      </p:sp>
      <p:sp>
        <p:nvSpPr>
          <p:cNvPr id="6" name="TextBox 5"/>
          <p:cNvSpPr txBox="1"/>
          <p:nvPr/>
        </p:nvSpPr>
        <p:spPr>
          <a:xfrm>
            <a:off x="3491880" y="3640956"/>
            <a:ext cx="3384376" cy="2308324"/>
          </a:xfrm>
          <a:prstGeom prst="rect">
            <a:avLst/>
          </a:prstGeom>
          <a:noFill/>
          <a:ln>
            <a:solidFill>
              <a:srgbClr val="00B050"/>
            </a:solidFill>
          </a:ln>
        </p:spPr>
        <p:txBody>
          <a:bodyPr wrap="square" rtlCol="0">
            <a:spAutoFit/>
          </a:bodyPr>
          <a:lstStyle/>
          <a:p>
            <a:pPr>
              <a:buBlip>
                <a:blip r:embed="rId2"/>
              </a:buBlip>
            </a:pPr>
            <a:r>
              <a:rPr lang="cy-GB" sz="1200" dirty="0" smtClean="0"/>
              <a:t> </a:t>
            </a:r>
            <a:r>
              <a:rPr lang="en-GB" sz="1200" dirty="0" smtClean="0"/>
              <a:t>Before construction began at St Josephs High, the 6</a:t>
            </a:r>
            <a:r>
              <a:rPr lang="en-GB" sz="1200" baseline="30000" dirty="0" smtClean="0"/>
              <a:t>th</a:t>
            </a:r>
            <a:r>
              <a:rPr lang="en-GB" sz="1200" dirty="0" smtClean="0"/>
              <a:t> form Welsh Baccalaureate students tested the soil quality. While the Eco Committee at the school are keeping a close eye on developments, they have invited suggestions from other departments to ensure that this is no White Elephant.  English and Drama departments have ear marked the proposed decking area for outdoor performances, while Geography and Science departments will be studying the bio-diversity and testing what crops of plants will grow best</a:t>
            </a:r>
            <a:r>
              <a:rPr lang="en-GB" sz="1200" dirty="0"/>
              <a:t>.</a:t>
            </a:r>
            <a:endParaRPr lang="en-GB" sz="1200" dirty="0" smtClean="0"/>
          </a:p>
        </p:txBody>
      </p:sp>
      <p:sp>
        <p:nvSpPr>
          <p:cNvPr id="12" name="TextBox 11"/>
          <p:cNvSpPr txBox="1"/>
          <p:nvPr/>
        </p:nvSpPr>
        <p:spPr>
          <a:xfrm>
            <a:off x="935888" y="368720"/>
            <a:ext cx="4140168" cy="540000"/>
          </a:xfrm>
          <a:prstGeom prst="rect">
            <a:avLst/>
          </a:prstGeom>
          <a:solidFill>
            <a:schemeClr val="tx2">
              <a:lumMod val="40000"/>
              <a:lumOff val="60000"/>
            </a:schemeClr>
          </a:solidFill>
        </p:spPr>
        <p:txBody>
          <a:bodyPr wrap="square" rtlCol="0" anchor="ctr">
            <a:spAutoFit/>
          </a:bodyPr>
          <a:lstStyle/>
          <a:p>
            <a:r>
              <a:rPr lang="cy-GB" sz="1400" b="1" dirty="0" smtClean="0">
                <a:latin typeface="Century Gothic" pitchFamily="34" charset="0"/>
              </a:rPr>
              <a:t>More than one class should be involved</a:t>
            </a:r>
            <a:endParaRPr lang="en-GB" sz="1400" b="1" dirty="0">
              <a:latin typeface="Century Gothic" pitchFamily="34" charset="0"/>
            </a:endParaRPr>
          </a:p>
        </p:txBody>
      </p:sp>
      <p:pic>
        <p:nvPicPr>
          <p:cNvPr id="15" name="Picture 14" descr="Eco-Schools 005.jpg"/>
          <p:cNvPicPr>
            <a:picLocks noChangeAspect="1"/>
          </p:cNvPicPr>
          <p:nvPr/>
        </p:nvPicPr>
        <p:blipFill>
          <a:blip r:embed="rId3" cstate="print"/>
          <a:stretch>
            <a:fillRect/>
          </a:stretch>
        </p:blipFill>
        <p:spPr>
          <a:xfrm>
            <a:off x="323528" y="1052736"/>
            <a:ext cx="2784309" cy="2088232"/>
          </a:xfrm>
          <a:prstGeom prst="roundRect">
            <a:avLst/>
          </a:prstGeom>
        </p:spPr>
      </p:pic>
      <p:sp>
        <p:nvSpPr>
          <p:cNvPr id="17" name="TextBox 16"/>
          <p:cNvSpPr txBox="1"/>
          <p:nvPr/>
        </p:nvSpPr>
        <p:spPr>
          <a:xfrm>
            <a:off x="3203848" y="1196752"/>
            <a:ext cx="3456384" cy="1015663"/>
          </a:xfrm>
          <a:prstGeom prst="rect">
            <a:avLst/>
          </a:prstGeom>
          <a:noFill/>
          <a:ln>
            <a:solidFill>
              <a:srgbClr val="00B050"/>
            </a:solidFill>
          </a:ln>
        </p:spPr>
        <p:txBody>
          <a:bodyPr wrap="square" rtlCol="0">
            <a:spAutoFit/>
          </a:bodyPr>
          <a:lstStyle/>
          <a:p>
            <a:pPr>
              <a:buBlip>
                <a:blip r:embed="rId2"/>
              </a:buBlip>
            </a:pPr>
            <a:r>
              <a:rPr lang="cy-GB" sz="1200" dirty="0" smtClean="0"/>
              <a:t> Heol Y Cyw pupils developed their entrepreneurial skills by setting up a healthy food tuck shop. They were involved in ordering, selling and marketing the produce to the whole school.</a:t>
            </a:r>
            <a:endParaRPr lang="en-GB" sz="1200" dirty="0"/>
          </a:p>
        </p:txBody>
      </p:sp>
      <p:pic>
        <p:nvPicPr>
          <p:cNvPr id="18" name="Picture 17" descr="Linking saving energy to history, Ynysgedwyn.jpg"/>
          <p:cNvPicPr>
            <a:picLocks noChangeAspect="1"/>
          </p:cNvPicPr>
          <p:nvPr/>
        </p:nvPicPr>
        <p:blipFill>
          <a:blip r:embed="rId4" cstate="print"/>
          <a:stretch>
            <a:fillRect/>
          </a:stretch>
        </p:blipFill>
        <p:spPr>
          <a:xfrm>
            <a:off x="7004806" y="1728192"/>
            <a:ext cx="1815666" cy="2420888"/>
          </a:xfrm>
          <a:prstGeom prst="roundRect">
            <a:avLst/>
          </a:prstGeom>
        </p:spPr>
      </p:pic>
      <p:pic>
        <p:nvPicPr>
          <p:cNvPr id="19" name="Picture 18"/>
          <p:cNvPicPr/>
          <p:nvPr/>
        </p:nvPicPr>
        <p:blipFill>
          <a:blip r:embed="rId5" cstate="print"/>
          <a:srcRect/>
          <a:stretch>
            <a:fillRect/>
          </a:stretch>
        </p:blipFill>
        <p:spPr bwMode="auto">
          <a:xfrm>
            <a:off x="395536" y="3861048"/>
            <a:ext cx="3024336" cy="2160240"/>
          </a:xfrm>
          <a:prstGeom prst="roundRect">
            <a:avLst/>
          </a:prstGeom>
          <a:noFill/>
          <a:ln w="9525">
            <a:noFill/>
            <a:miter lim="800000"/>
            <a:headEnd/>
            <a:tailEnd/>
          </a:ln>
        </p:spPr>
      </p:pic>
      <p:pic>
        <p:nvPicPr>
          <p:cNvPr id="43010" name="Picture 2" descr="C:\Users\catrin.davies\Desktop\Picture8.png">
            <a:hlinkClick r:id="rId6" action="ppaction://hlinksldjump"/>
          </p:cNvPr>
          <p:cNvPicPr>
            <a:picLocks noChangeAspect="1" noChangeArrowheads="1"/>
          </p:cNvPicPr>
          <p:nvPr/>
        </p:nvPicPr>
        <p:blipFill>
          <a:blip r:embed="rId7" cstate="print"/>
          <a:srcRect/>
          <a:stretch>
            <a:fillRect/>
          </a:stretch>
        </p:blipFill>
        <p:spPr bwMode="auto">
          <a:xfrm>
            <a:off x="7650485" y="392764"/>
            <a:ext cx="1097979" cy="1092020"/>
          </a:xfrm>
          <a:prstGeom prst="rect">
            <a:avLst/>
          </a:prstGeom>
          <a:noFill/>
        </p:spPr>
      </p:pic>
      <p:sp>
        <p:nvSpPr>
          <p:cNvPr id="10" name="Rounded Rectangle 9">
            <a:hlinkClick r:id="rId8" action="ppaction://hlinksldjump"/>
          </p:cNvPr>
          <p:cNvSpPr/>
          <p:nvPr/>
        </p:nvSpPr>
        <p:spPr>
          <a:xfrm>
            <a:off x="6948264" y="4941168"/>
            <a:ext cx="1872208" cy="1296144"/>
          </a:xfrm>
          <a:prstGeom prst="roundRect">
            <a:avLst/>
          </a:prstGeom>
          <a:solidFill>
            <a:schemeClr val="accent1">
              <a:alpha val="0"/>
            </a:schemeClr>
          </a:solidFill>
          <a:ln>
            <a:solidFill>
              <a:schemeClr val="accent1">
                <a:shade val="50000"/>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smtClean="0"/>
          </a:p>
          <a:p>
            <a:pPr algn="ctr"/>
            <a:endParaRPr lang="en-GB" dirty="0" smtClean="0"/>
          </a:p>
          <a:p>
            <a:pPr algn="ctr"/>
            <a:endParaRPr lang="en-GB" dirty="0" smtClean="0"/>
          </a:p>
          <a:p>
            <a:pPr algn="ctr"/>
            <a:r>
              <a:rPr lang="en-GB" sz="1100" b="1" dirty="0" smtClean="0">
                <a:solidFill>
                  <a:schemeClr val="tx1"/>
                </a:solidFill>
                <a:latin typeface="Century Gothic" pitchFamily="34" charset="0"/>
              </a:rPr>
              <a:t>Back to Title Slide</a:t>
            </a:r>
            <a:endParaRPr lang="en-GB" sz="1100" b="1" dirty="0">
              <a:solidFill>
                <a:schemeClr val="tx1"/>
              </a:solidFill>
              <a:latin typeface="Century Gothic"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4449</TotalTime>
  <Words>4242</Words>
  <Application>Microsoft Office PowerPoint</Application>
  <PresentationFormat>On-screen Show (4:3)</PresentationFormat>
  <Paragraphs>302</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How to Use This Resource</vt:lpstr>
      <vt:lpstr>The Eco-Schools Process</vt:lpstr>
      <vt:lpstr>Slide 3</vt:lpstr>
      <vt:lpstr>Eco-Committee At the heart of the process</vt:lpstr>
      <vt:lpstr>Slide 5</vt:lpstr>
      <vt:lpstr>Slide 6</vt:lpstr>
      <vt:lpstr>Slide 7</vt:lpstr>
      <vt:lpstr>Environmental Review A look at what’s going on in school</vt:lpstr>
      <vt:lpstr>Slide 9</vt:lpstr>
      <vt:lpstr>Slide 10</vt:lpstr>
      <vt:lpstr>Slide 11</vt:lpstr>
      <vt:lpstr>Action Plan Making change happen</vt:lpstr>
      <vt:lpstr>Slide 13</vt:lpstr>
      <vt:lpstr>Slide 14</vt:lpstr>
      <vt:lpstr>Slide 15</vt:lpstr>
      <vt:lpstr>Monitoring and Evaluation What impact have we made?</vt:lpstr>
      <vt:lpstr>Slide 17</vt:lpstr>
      <vt:lpstr>Slide 18</vt:lpstr>
      <vt:lpstr>Slide 19</vt:lpstr>
      <vt:lpstr>Eco-Code A representation of our aims</vt:lpstr>
      <vt:lpstr>Slide 21</vt:lpstr>
      <vt:lpstr>Slide 22</vt:lpstr>
      <vt:lpstr>Informing and Involving Getting everyone on board</vt:lpstr>
      <vt:lpstr>Slide 24</vt:lpstr>
      <vt:lpstr>Slide 25</vt:lpstr>
      <vt:lpstr>Linking to the Curriculum Teach it!</vt:lpstr>
      <vt:lpstr>Slide 27</vt:lpstr>
      <vt:lpstr>Slide 28</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Action Plan</dc:title>
  <dc:creator>catrin.davies</dc:creator>
  <cp:lastModifiedBy> </cp:lastModifiedBy>
  <cp:revision>236</cp:revision>
  <dcterms:created xsi:type="dcterms:W3CDTF">2011-02-18T14:57:42Z</dcterms:created>
  <dcterms:modified xsi:type="dcterms:W3CDTF">2015-12-06T19:03:13Z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Google.Documents.Tracking">
    <vt:lpwstr>true</vt:lpwstr>
  </property>
  <property fmtid="{D5CDD505-2E9C-101B-9397-08002B2CF9AE}" pid="3" name="Google.Documents.DocumentId">
    <vt:lpwstr>1A5Mxog6nDfdL8hWG3hPZWlxk1t3ShYakzxQq9PW0IFs</vt:lpwstr>
  </property>
  <property fmtid="{D5CDD505-2E9C-101B-9397-08002B2CF9AE}" pid="4" name="Google.Documents.RevisionId">
    <vt:lpwstr>10203609593692453171</vt:lpwstr>
  </property>
  <property fmtid="{D5CDD505-2E9C-101B-9397-08002B2CF9AE}" pid="5" name="Google.Documents.PluginVersion">
    <vt:lpwstr>2.0.2662.553</vt:lpwstr>
  </property>
  <property fmtid="{D5CDD505-2E9C-101B-9397-08002B2CF9AE}" pid="6" name="Google.Documents.MergeIncapabilityFlags">
    <vt:i4>0</vt:i4>
  </property>
</Properties>
</file>