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64" r:id="rId4"/>
    <p:sldId id="265" r:id="rId5"/>
    <p:sldId id="258" r:id="rId6"/>
    <p:sldId id="263" r:id="rId7"/>
    <p:sldId id="262" r:id="rId8"/>
    <p:sldId id="261" r:id="rId9"/>
    <p:sldId id="260" r:id="rId10"/>
    <p:sldId id="259"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32" d="100"/>
          <a:sy n="32" d="100"/>
        </p:scale>
        <p:origin x="988"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3F8B21-39F6-4146-918A-2ACA9B6AE515}"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7C57E1E-EA28-4795-8298-3AF7FF9D8852}">
      <dgm:prSet/>
      <dgm:spPr/>
      <dgm:t>
        <a:bodyPr/>
        <a:lstStyle/>
        <a:p>
          <a:pPr>
            <a:lnSpc>
              <a:spcPct val="100000"/>
            </a:lnSpc>
          </a:pPr>
          <a:r>
            <a:rPr lang="en-US"/>
            <a:t>The functionality of safety and protection in the work environment is already another critical element and this is also so when the housekeeping is looked upon by Hyatt. </a:t>
          </a:r>
        </a:p>
      </dgm:t>
    </dgm:pt>
    <dgm:pt modelId="{45DC5C90-D03A-485E-A7F7-FB098449F2C2}" type="parTrans" cxnId="{89D8A0BB-1D57-4884-85E9-87D051D2DEAD}">
      <dgm:prSet/>
      <dgm:spPr/>
      <dgm:t>
        <a:bodyPr/>
        <a:lstStyle/>
        <a:p>
          <a:endParaRPr lang="en-US"/>
        </a:p>
      </dgm:t>
    </dgm:pt>
    <dgm:pt modelId="{7003047C-F8B9-4B97-9DA0-958DA5114D58}" type="sibTrans" cxnId="{89D8A0BB-1D57-4884-85E9-87D051D2DEAD}">
      <dgm:prSet/>
      <dgm:spPr/>
      <dgm:t>
        <a:bodyPr/>
        <a:lstStyle/>
        <a:p>
          <a:endParaRPr lang="en-US"/>
        </a:p>
      </dgm:t>
    </dgm:pt>
    <dgm:pt modelId="{8341BE2C-71A3-4EB2-A004-D9552447D816}">
      <dgm:prSet/>
      <dgm:spPr/>
      <dgm:t>
        <a:bodyPr/>
        <a:lstStyle/>
        <a:p>
          <a:pPr>
            <a:lnSpc>
              <a:spcPct val="100000"/>
            </a:lnSpc>
          </a:pPr>
          <a:r>
            <a:rPr lang="en-US"/>
            <a:t>The goal is to provide a secured working spot while the guests will also be assured of their safety (Goh and Baum, 2021). </a:t>
          </a:r>
        </a:p>
      </dgm:t>
    </dgm:pt>
    <dgm:pt modelId="{F9C6888D-BB08-46C6-8FB2-0A5812378FA3}" type="parTrans" cxnId="{2DC44362-7F83-435C-AD93-B3660E7DDAC0}">
      <dgm:prSet/>
      <dgm:spPr/>
      <dgm:t>
        <a:bodyPr/>
        <a:lstStyle/>
        <a:p>
          <a:endParaRPr lang="en-US"/>
        </a:p>
      </dgm:t>
    </dgm:pt>
    <dgm:pt modelId="{47CF166D-35F1-49F5-9C00-CA3FAAD948C0}" type="sibTrans" cxnId="{2DC44362-7F83-435C-AD93-B3660E7DDAC0}">
      <dgm:prSet/>
      <dgm:spPr/>
      <dgm:t>
        <a:bodyPr/>
        <a:lstStyle/>
        <a:p>
          <a:endParaRPr lang="en-US"/>
        </a:p>
      </dgm:t>
    </dgm:pt>
    <dgm:pt modelId="{F23647F8-E06A-4289-B615-A6801A76854B}" type="pres">
      <dgm:prSet presAssocID="{9D3F8B21-39F6-4146-918A-2ACA9B6AE515}" presName="root" presStyleCnt="0">
        <dgm:presLayoutVars>
          <dgm:dir/>
          <dgm:resizeHandles val="exact"/>
        </dgm:presLayoutVars>
      </dgm:prSet>
      <dgm:spPr/>
    </dgm:pt>
    <dgm:pt modelId="{5100CBFF-C747-49B4-B12C-94F32E5933B1}" type="pres">
      <dgm:prSet presAssocID="{57C57E1E-EA28-4795-8298-3AF7FF9D8852}" presName="compNode" presStyleCnt="0"/>
      <dgm:spPr/>
    </dgm:pt>
    <dgm:pt modelId="{F49E9DD4-7584-4AE1-8E69-D233EACC5826}" type="pres">
      <dgm:prSet presAssocID="{57C57E1E-EA28-4795-8298-3AF7FF9D885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nk"/>
        </a:ext>
      </dgm:extLst>
    </dgm:pt>
    <dgm:pt modelId="{26705B06-FD04-4EE8-92B4-7D62F9BBAB13}" type="pres">
      <dgm:prSet presAssocID="{57C57E1E-EA28-4795-8298-3AF7FF9D8852}" presName="spaceRect" presStyleCnt="0"/>
      <dgm:spPr/>
    </dgm:pt>
    <dgm:pt modelId="{074720E0-8B14-4278-A84D-CF0B7FEB35C3}" type="pres">
      <dgm:prSet presAssocID="{57C57E1E-EA28-4795-8298-3AF7FF9D8852}" presName="textRect" presStyleLbl="revTx" presStyleIdx="0" presStyleCnt="2">
        <dgm:presLayoutVars>
          <dgm:chMax val="1"/>
          <dgm:chPref val="1"/>
        </dgm:presLayoutVars>
      </dgm:prSet>
      <dgm:spPr/>
    </dgm:pt>
    <dgm:pt modelId="{54D18FC1-FBA2-4784-88A1-A31A07A9119C}" type="pres">
      <dgm:prSet presAssocID="{7003047C-F8B9-4B97-9DA0-958DA5114D58}" presName="sibTrans" presStyleCnt="0"/>
      <dgm:spPr/>
    </dgm:pt>
    <dgm:pt modelId="{C50F58F3-3196-491E-871B-ED3FF871B64D}" type="pres">
      <dgm:prSet presAssocID="{8341BE2C-71A3-4EB2-A004-D9552447D816}" presName="compNode" presStyleCnt="0"/>
      <dgm:spPr/>
    </dgm:pt>
    <dgm:pt modelId="{0288DA5B-AD1F-4D2D-BC25-F70F7F624973}" type="pres">
      <dgm:prSet presAssocID="{8341BE2C-71A3-4EB2-A004-D9552447D8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7121004A-C91B-4493-A77E-A80206373EE1}" type="pres">
      <dgm:prSet presAssocID="{8341BE2C-71A3-4EB2-A004-D9552447D816}" presName="spaceRect" presStyleCnt="0"/>
      <dgm:spPr/>
    </dgm:pt>
    <dgm:pt modelId="{A33BCAFD-7F1D-410F-A2A5-7BA5AB8E3328}" type="pres">
      <dgm:prSet presAssocID="{8341BE2C-71A3-4EB2-A004-D9552447D816}" presName="textRect" presStyleLbl="revTx" presStyleIdx="1" presStyleCnt="2">
        <dgm:presLayoutVars>
          <dgm:chMax val="1"/>
          <dgm:chPref val="1"/>
        </dgm:presLayoutVars>
      </dgm:prSet>
      <dgm:spPr/>
    </dgm:pt>
  </dgm:ptLst>
  <dgm:cxnLst>
    <dgm:cxn modelId="{73959505-8FD9-485A-9F5D-9734524D237E}" type="presOf" srcId="{57C57E1E-EA28-4795-8298-3AF7FF9D8852}" destId="{074720E0-8B14-4278-A84D-CF0B7FEB35C3}" srcOrd="0" destOrd="0" presId="urn:microsoft.com/office/officeart/2018/2/layout/IconLabelList"/>
    <dgm:cxn modelId="{77740F07-858C-4759-A360-0413E7098A3F}" type="presOf" srcId="{8341BE2C-71A3-4EB2-A004-D9552447D816}" destId="{A33BCAFD-7F1D-410F-A2A5-7BA5AB8E3328}" srcOrd="0" destOrd="0" presId="urn:microsoft.com/office/officeart/2018/2/layout/IconLabelList"/>
    <dgm:cxn modelId="{10394422-B03C-4F45-8148-382538320DD8}" type="presOf" srcId="{9D3F8B21-39F6-4146-918A-2ACA9B6AE515}" destId="{F23647F8-E06A-4289-B615-A6801A76854B}" srcOrd="0" destOrd="0" presId="urn:microsoft.com/office/officeart/2018/2/layout/IconLabelList"/>
    <dgm:cxn modelId="{2DC44362-7F83-435C-AD93-B3660E7DDAC0}" srcId="{9D3F8B21-39F6-4146-918A-2ACA9B6AE515}" destId="{8341BE2C-71A3-4EB2-A004-D9552447D816}" srcOrd="1" destOrd="0" parTransId="{F9C6888D-BB08-46C6-8FB2-0A5812378FA3}" sibTransId="{47CF166D-35F1-49F5-9C00-CA3FAAD948C0}"/>
    <dgm:cxn modelId="{89D8A0BB-1D57-4884-85E9-87D051D2DEAD}" srcId="{9D3F8B21-39F6-4146-918A-2ACA9B6AE515}" destId="{57C57E1E-EA28-4795-8298-3AF7FF9D8852}" srcOrd="0" destOrd="0" parTransId="{45DC5C90-D03A-485E-A7F7-FB098449F2C2}" sibTransId="{7003047C-F8B9-4B97-9DA0-958DA5114D58}"/>
    <dgm:cxn modelId="{D2668C49-3CA8-42DE-B160-8E80023FCFF6}" type="presParOf" srcId="{F23647F8-E06A-4289-B615-A6801A76854B}" destId="{5100CBFF-C747-49B4-B12C-94F32E5933B1}" srcOrd="0" destOrd="0" presId="urn:microsoft.com/office/officeart/2018/2/layout/IconLabelList"/>
    <dgm:cxn modelId="{E817632A-2533-4AD6-8018-1D2BF025A971}" type="presParOf" srcId="{5100CBFF-C747-49B4-B12C-94F32E5933B1}" destId="{F49E9DD4-7584-4AE1-8E69-D233EACC5826}" srcOrd="0" destOrd="0" presId="urn:microsoft.com/office/officeart/2018/2/layout/IconLabelList"/>
    <dgm:cxn modelId="{CB17B2F5-4BD8-4AC5-A004-3DCBAAADC14E}" type="presParOf" srcId="{5100CBFF-C747-49B4-B12C-94F32E5933B1}" destId="{26705B06-FD04-4EE8-92B4-7D62F9BBAB13}" srcOrd="1" destOrd="0" presId="urn:microsoft.com/office/officeart/2018/2/layout/IconLabelList"/>
    <dgm:cxn modelId="{967EFECF-82B8-4E62-8CEB-846B02EF565B}" type="presParOf" srcId="{5100CBFF-C747-49B4-B12C-94F32E5933B1}" destId="{074720E0-8B14-4278-A84D-CF0B7FEB35C3}" srcOrd="2" destOrd="0" presId="urn:microsoft.com/office/officeart/2018/2/layout/IconLabelList"/>
    <dgm:cxn modelId="{736FCB0A-1CE2-44BF-B9A9-443EF1BB04D2}" type="presParOf" srcId="{F23647F8-E06A-4289-B615-A6801A76854B}" destId="{54D18FC1-FBA2-4784-88A1-A31A07A9119C}" srcOrd="1" destOrd="0" presId="urn:microsoft.com/office/officeart/2018/2/layout/IconLabelList"/>
    <dgm:cxn modelId="{BAA0EA5C-F2CB-4DD5-B095-1F869E2D4E1D}" type="presParOf" srcId="{F23647F8-E06A-4289-B615-A6801A76854B}" destId="{C50F58F3-3196-491E-871B-ED3FF871B64D}" srcOrd="2" destOrd="0" presId="urn:microsoft.com/office/officeart/2018/2/layout/IconLabelList"/>
    <dgm:cxn modelId="{77902633-D735-412E-B4CB-109E87C0445C}" type="presParOf" srcId="{C50F58F3-3196-491E-871B-ED3FF871B64D}" destId="{0288DA5B-AD1F-4D2D-BC25-F70F7F624973}" srcOrd="0" destOrd="0" presId="urn:microsoft.com/office/officeart/2018/2/layout/IconLabelList"/>
    <dgm:cxn modelId="{74061873-7853-440E-A5B2-54A99258BE20}" type="presParOf" srcId="{C50F58F3-3196-491E-871B-ED3FF871B64D}" destId="{7121004A-C91B-4493-A77E-A80206373EE1}" srcOrd="1" destOrd="0" presId="urn:microsoft.com/office/officeart/2018/2/layout/IconLabelList"/>
    <dgm:cxn modelId="{E1188757-061E-442C-ABB7-98D7E34B6D76}" type="presParOf" srcId="{C50F58F3-3196-491E-871B-ED3FF871B64D}" destId="{A33BCAFD-7F1D-410F-A2A5-7BA5AB8E332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8E2ECA-F83A-4B60-9F99-F2BF17DAF49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8B547EA-FB2B-465F-B179-D549AFF3BE1E}">
      <dgm:prSet/>
      <dgm:spPr/>
      <dgm:t>
        <a:bodyPr/>
        <a:lstStyle/>
        <a:p>
          <a:pPr>
            <a:lnSpc>
              <a:spcPct val="100000"/>
            </a:lnSpc>
          </a:pPr>
          <a:r>
            <a:rPr lang="en-US"/>
            <a:t>The Health and Safety Guide has been designed as a comprehensive tool exclusive to the housekeeping staff of Hyatt. </a:t>
          </a:r>
        </a:p>
      </dgm:t>
    </dgm:pt>
    <dgm:pt modelId="{6652262A-8065-4C4B-A69E-17295E6CE705}" type="parTrans" cxnId="{88B0D581-1E46-4FC6-92D3-16FEBC1F5FB4}">
      <dgm:prSet/>
      <dgm:spPr/>
      <dgm:t>
        <a:bodyPr/>
        <a:lstStyle/>
        <a:p>
          <a:endParaRPr lang="en-US"/>
        </a:p>
      </dgm:t>
    </dgm:pt>
    <dgm:pt modelId="{9DA2DD23-E87A-4FC6-919B-037DFF03A3BD}" type="sibTrans" cxnId="{88B0D581-1E46-4FC6-92D3-16FEBC1F5FB4}">
      <dgm:prSet/>
      <dgm:spPr/>
      <dgm:t>
        <a:bodyPr/>
        <a:lstStyle/>
        <a:p>
          <a:pPr>
            <a:lnSpc>
              <a:spcPct val="100000"/>
            </a:lnSpc>
          </a:pPr>
          <a:endParaRPr lang="en-US"/>
        </a:p>
      </dgm:t>
    </dgm:pt>
    <dgm:pt modelId="{3A219E22-C485-4B94-AE12-BDDF6E3CEE4F}">
      <dgm:prSet/>
      <dgm:spPr/>
      <dgm:t>
        <a:bodyPr/>
        <a:lstStyle/>
        <a:p>
          <a:pPr>
            <a:lnSpc>
              <a:spcPct val="100000"/>
            </a:lnSpc>
          </a:pPr>
          <a:r>
            <a:rPr lang="en-US"/>
            <a:t>It actually provides a step-by-step manual containing all the essential safety practices, which assure that the working place is risk-free (Karanikas and Zerguine, 2023). </a:t>
          </a:r>
        </a:p>
      </dgm:t>
    </dgm:pt>
    <dgm:pt modelId="{65BA1F6E-EDF8-485C-8790-3240BDCBE4CA}" type="parTrans" cxnId="{0611F2C4-CCDB-4FCF-80F6-62419C9776E9}">
      <dgm:prSet/>
      <dgm:spPr/>
      <dgm:t>
        <a:bodyPr/>
        <a:lstStyle/>
        <a:p>
          <a:endParaRPr lang="en-US"/>
        </a:p>
      </dgm:t>
    </dgm:pt>
    <dgm:pt modelId="{8B3E7E08-ED01-4A30-959D-B772D86F08B6}" type="sibTrans" cxnId="{0611F2C4-CCDB-4FCF-80F6-62419C9776E9}">
      <dgm:prSet/>
      <dgm:spPr/>
      <dgm:t>
        <a:bodyPr/>
        <a:lstStyle/>
        <a:p>
          <a:endParaRPr lang="en-US"/>
        </a:p>
      </dgm:t>
    </dgm:pt>
    <dgm:pt modelId="{38F2D905-7A13-4A17-8DDD-E029F45B4E86}" type="pres">
      <dgm:prSet presAssocID="{138E2ECA-F83A-4B60-9F99-F2BF17DAF498}" presName="root" presStyleCnt="0">
        <dgm:presLayoutVars>
          <dgm:dir/>
          <dgm:resizeHandles val="exact"/>
        </dgm:presLayoutVars>
      </dgm:prSet>
      <dgm:spPr/>
    </dgm:pt>
    <dgm:pt modelId="{F29E14F4-5CF6-4795-A217-154543802D54}" type="pres">
      <dgm:prSet presAssocID="{138E2ECA-F83A-4B60-9F99-F2BF17DAF498}" presName="container" presStyleCnt="0">
        <dgm:presLayoutVars>
          <dgm:dir/>
          <dgm:resizeHandles val="exact"/>
        </dgm:presLayoutVars>
      </dgm:prSet>
      <dgm:spPr/>
    </dgm:pt>
    <dgm:pt modelId="{3156CAA6-42A1-4066-BAEB-194CA9E6138D}" type="pres">
      <dgm:prSet presAssocID="{B8B547EA-FB2B-465F-B179-D549AFF3BE1E}" presName="compNode" presStyleCnt="0"/>
      <dgm:spPr/>
    </dgm:pt>
    <dgm:pt modelId="{BEF92430-7C12-491D-96AB-A0FC66F3FF30}" type="pres">
      <dgm:prSet presAssocID="{B8B547EA-FB2B-465F-B179-D549AFF3BE1E}" presName="iconBgRect" presStyleLbl="bgShp" presStyleIdx="0" presStyleCnt="2"/>
      <dgm:spPr/>
    </dgm:pt>
    <dgm:pt modelId="{88EB6A18-8ACA-4B69-B4D7-BA49F46CFC00}" type="pres">
      <dgm:prSet presAssocID="{B8B547EA-FB2B-465F-B179-D549AFF3BE1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nk"/>
        </a:ext>
      </dgm:extLst>
    </dgm:pt>
    <dgm:pt modelId="{CBD620F2-82F6-40CF-A638-8269175DDA98}" type="pres">
      <dgm:prSet presAssocID="{B8B547EA-FB2B-465F-B179-D549AFF3BE1E}" presName="spaceRect" presStyleCnt="0"/>
      <dgm:spPr/>
    </dgm:pt>
    <dgm:pt modelId="{41C23C1F-A496-45EA-8DF6-BEA52DA060A7}" type="pres">
      <dgm:prSet presAssocID="{B8B547EA-FB2B-465F-B179-D549AFF3BE1E}" presName="textRect" presStyleLbl="revTx" presStyleIdx="0" presStyleCnt="2">
        <dgm:presLayoutVars>
          <dgm:chMax val="1"/>
          <dgm:chPref val="1"/>
        </dgm:presLayoutVars>
      </dgm:prSet>
      <dgm:spPr/>
    </dgm:pt>
    <dgm:pt modelId="{5B7E5CE9-967F-4FB6-86B4-11DECB4BEE80}" type="pres">
      <dgm:prSet presAssocID="{9DA2DD23-E87A-4FC6-919B-037DFF03A3BD}" presName="sibTrans" presStyleLbl="sibTrans2D1" presStyleIdx="0" presStyleCnt="0"/>
      <dgm:spPr/>
    </dgm:pt>
    <dgm:pt modelId="{C4CB4D61-A2CD-440F-B5E9-675F159CA1DB}" type="pres">
      <dgm:prSet presAssocID="{3A219E22-C485-4B94-AE12-BDDF6E3CEE4F}" presName="compNode" presStyleCnt="0"/>
      <dgm:spPr/>
    </dgm:pt>
    <dgm:pt modelId="{AFD51A7C-AF16-45C6-AA5A-E856B6196860}" type="pres">
      <dgm:prSet presAssocID="{3A219E22-C485-4B94-AE12-BDDF6E3CEE4F}" presName="iconBgRect" presStyleLbl="bgShp" presStyleIdx="1" presStyleCnt="2"/>
      <dgm:spPr/>
    </dgm:pt>
    <dgm:pt modelId="{F9F18DBD-E550-41E3-9E17-631955999CEB}" type="pres">
      <dgm:prSet presAssocID="{3A219E22-C485-4B94-AE12-BDDF6E3CEE4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0D784CE0-DEFA-4FB9-A915-A89137080575}" type="pres">
      <dgm:prSet presAssocID="{3A219E22-C485-4B94-AE12-BDDF6E3CEE4F}" presName="spaceRect" presStyleCnt="0"/>
      <dgm:spPr/>
    </dgm:pt>
    <dgm:pt modelId="{876B55A2-58AF-41EB-8B3D-609F261FC62F}" type="pres">
      <dgm:prSet presAssocID="{3A219E22-C485-4B94-AE12-BDDF6E3CEE4F}" presName="textRect" presStyleLbl="revTx" presStyleIdx="1" presStyleCnt="2">
        <dgm:presLayoutVars>
          <dgm:chMax val="1"/>
          <dgm:chPref val="1"/>
        </dgm:presLayoutVars>
      </dgm:prSet>
      <dgm:spPr/>
    </dgm:pt>
  </dgm:ptLst>
  <dgm:cxnLst>
    <dgm:cxn modelId="{1A473813-4711-490C-B807-D585BF7226C8}" type="presOf" srcId="{138E2ECA-F83A-4B60-9F99-F2BF17DAF498}" destId="{38F2D905-7A13-4A17-8DDD-E029F45B4E86}" srcOrd="0" destOrd="0" presId="urn:microsoft.com/office/officeart/2018/2/layout/IconCircleList"/>
    <dgm:cxn modelId="{3C712D49-1381-4844-BB1B-21DBDF9B210C}" type="presOf" srcId="{3A219E22-C485-4B94-AE12-BDDF6E3CEE4F}" destId="{876B55A2-58AF-41EB-8B3D-609F261FC62F}" srcOrd="0" destOrd="0" presId="urn:microsoft.com/office/officeart/2018/2/layout/IconCircleList"/>
    <dgm:cxn modelId="{88B0D581-1E46-4FC6-92D3-16FEBC1F5FB4}" srcId="{138E2ECA-F83A-4B60-9F99-F2BF17DAF498}" destId="{B8B547EA-FB2B-465F-B179-D549AFF3BE1E}" srcOrd="0" destOrd="0" parTransId="{6652262A-8065-4C4B-A69E-17295E6CE705}" sibTransId="{9DA2DD23-E87A-4FC6-919B-037DFF03A3BD}"/>
    <dgm:cxn modelId="{C31397B9-5918-4021-B1E5-A15F69F1F0F5}" type="presOf" srcId="{9DA2DD23-E87A-4FC6-919B-037DFF03A3BD}" destId="{5B7E5CE9-967F-4FB6-86B4-11DECB4BEE80}" srcOrd="0" destOrd="0" presId="urn:microsoft.com/office/officeart/2018/2/layout/IconCircleList"/>
    <dgm:cxn modelId="{0611F2C4-CCDB-4FCF-80F6-62419C9776E9}" srcId="{138E2ECA-F83A-4B60-9F99-F2BF17DAF498}" destId="{3A219E22-C485-4B94-AE12-BDDF6E3CEE4F}" srcOrd="1" destOrd="0" parTransId="{65BA1F6E-EDF8-485C-8790-3240BDCBE4CA}" sibTransId="{8B3E7E08-ED01-4A30-959D-B772D86F08B6}"/>
    <dgm:cxn modelId="{B1CDDDD5-FA2A-417C-957D-402C32335159}" type="presOf" srcId="{B8B547EA-FB2B-465F-B179-D549AFF3BE1E}" destId="{41C23C1F-A496-45EA-8DF6-BEA52DA060A7}" srcOrd="0" destOrd="0" presId="urn:microsoft.com/office/officeart/2018/2/layout/IconCircleList"/>
    <dgm:cxn modelId="{EC7AC95F-1E23-45BF-AF78-708298695455}" type="presParOf" srcId="{38F2D905-7A13-4A17-8DDD-E029F45B4E86}" destId="{F29E14F4-5CF6-4795-A217-154543802D54}" srcOrd="0" destOrd="0" presId="urn:microsoft.com/office/officeart/2018/2/layout/IconCircleList"/>
    <dgm:cxn modelId="{AA8DF8F8-2E8F-4F46-BBBA-1D939168AEF6}" type="presParOf" srcId="{F29E14F4-5CF6-4795-A217-154543802D54}" destId="{3156CAA6-42A1-4066-BAEB-194CA9E6138D}" srcOrd="0" destOrd="0" presId="urn:microsoft.com/office/officeart/2018/2/layout/IconCircleList"/>
    <dgm:cxn modelId="{7A2A8360-4623-433E-B2EB-A7E3B8582594}" type="presParOf" srcId="{3156CAA6-42A1-4066-BAEB-194CA9E6138D}" destId="{BEF92430-7C12-491D-96AB-A0FC66F3FF30}" srcOrd="0" destOrd="0" presId="urn:microsoft.com/office/officeart/2018/2/layout/IconCircleList"/>
    <dgm:cxn modelId="{12649BCC-090D-4AEB-98AA-96E4BA735D54}" type="presParOf" srcId="{3156CAA6-42A1-4066-BAEB-194CA9E6138D}" destId="{88EB6A18-8ACA-4B69-B4D7-BA49F46CFC00}" srcOrd="1" destOrd="0" presId="urn:microsoft.com/office/officeart/2018/2/layout/IconCircleList"/>
    <dgm:cxn modelId="{5EDE071B-2924-4504-955E-5C392E5A0E63}" type="presParOf" srcId="{3156CAA6-42A1-4066-BAEB-194CA9E6138D}" destId="{CBD620F2-82F6-40CF-A638-8269175DDA98}" srcOrd="2" destOrd="0" presId="urn:microsoft.com/office/officeart/2018/2/layout/IconCircleList"/>
    <dgm:cxn modelId="{A798832E-2955-4ABC-A63D-176A396768D7}" type="presParOf" srcId="{3156CAA6-42A1-4066-BAEB-194CA9E6138D}" destId="{41C23C1F-A496-45EA-8DF6-BEA52DA060A7}" srcOrd="3" destOrd="0" presId="urn:microsoft.com/office/officeart/2018/2/layout/IconCircleList"/>
    <dgm:cxn modelId="{528C7129-CD34-4B09-B79B-E378250BED50}" type="presParOf" srcId="{F29E14F4-5CF6-4795-A217-154543802D54}" destId="{5B7E5CE9-967F-4FB6-86B4-11DECB4BEE80}" srcOrd="1" destOrd="0" presId="urn:microsoft.com/office/officeart/2018/2/layout/IconCircleList"/>
    <dgm:cxn modelId="{ABBB4B4C-2F01-44EA-A42B-A36401C38650}" type="presParOf" srcId="{F29E14F4-5CF6-4795-A217-154543802D54}" destId="{C4CB4D61-A2CD-440F-B5E9-675F159CA1DB}" srcOrd="2" destOrd="0" presId="urn:microsoft.com/office/officeart/2018/2/layout/IconCircleList"/>
    <dgm:cxn modelId="{0340DAFD-AECE-44F5-983A-2D244647A290}" type="presParOf" srcId="{C4CB4D61-A2CD-440F-B5E9-675F159CA1DB}" destId="{AFD51A7C-AF16-45C6-AA5A-E856B6196860}" srcOrd="0" destOrd="0" presId="urn:microsoft.com/office/officeart/2018/2/layout/IconCircleList"/>
    <dgm:cxn modelId="{FB18D0F7-93A2-4E8A-82A9-7B56033F7386}" type="presParOf" srcId="{C4CB4D61-A2CD-440F-B5E9-675F159CA1DB}" destId="{F9F18DBD-E550-41E3-9E17-631955999CEB}" srcOrd="1" destOrd="0" presId="urn:microsoft.com/office/officeart/2018/2/layout/IconCircleList"/>
    <dgm:cxn modelId="{6B1B68BE-27A3-42EC-8587-FB370A6EA23C}" type="presParOf" srcId="{C4CB4D61-A2CD-440F-B5E9-675F159CA1DB}" destId="{0D784CE0-DEFA-4FB9-A915-A89137080575}" srcOrd="2" destOrd="0" presId="urn:microsoft.com/office/officeart/2018/2/layout/IconCircleList"/>
    <dgm:cxn modelId="{0F871807-3D7F-4268-8548-066A60CAA94F}" type="presParOf" srcId="{C4CB4D61-A2CD-440F-B5E9-675F159CA1DB}" destId="{876B55A2-58AF-41EB-8B3D-609F261FC62F}"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EEDC6F-E530-461C-A5F2-25FCF4C1CC7F}"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2D6E5D1-BA11-4C7F-97BA-D7A018A10B7F}">
      <dgm:prSet/>
      <dgm:spPr/>
      <dgm:t>
        <a:bodyPr/>
        <a:lstStyle/>
        <a:p>
          <a:pPr>
            <a:lnSpc>
              <a:spcPct val="100000"/>
            </a:lnSpc>
            <a:defRPr cap="all"/>
          </a:pPr>
          <a:r>
            <a:rPr lang="en-US"/>
            <a:t>Safety precautions remain the common ground in keeping the housekeeping department of Hyatt secured. </a:t>
          </a:r>
        </a:p>
      </dgm:t>
    </dgm:pt>
    <dgm:pt modelId="{0F3230D1-492D-4E5A-B663-1D757DA27AB0}" type="parTrans" cxnId="{78AC128D-599F-4AFE-9CD2-5A14EEB9061A}">
      <dgm:prSet/>
      <dgm:spPr/>
      <dgm:t>
        <a:bodyPr/>
        <a:lstStyle/>
        <a:p>
          <a:endParaRPr lang="en-US"/>
        </a:p>
      </dgm:t>
    </dgm:pt>
    <dgm:pt modelId="{4CF5FFA8-C2A0-4673-A12B-1688B23B8F1A}" type="sibTrans" cxnId="{78AC128D-599F-4AFE-9CD2-5A14EEB9061A}">
      <dgm:prSet/>
      <dgm:spPr/>
      <dgm:t>
        <a:bodyPr/>
        <a:lstStyle/>
        <a:p>
          <a:endParaRPr lang="en-US"/>
        </a:p>
      </dgm:t>
    </dgm:pt>
    <dgm:pt modelId="{14B49DF3-8F17-4CD9-BC52-3C90A40AFF27}">
      <dgm:prSet/>
      <dgm:spPr/>
      <dgm:t>
        <a:bodyPr/>
        <a:lstStyle/>
        <a:p>
          <a:pPr>
            <a:lnSpc>
              <a:spcPct val="100000"/>
            </a:lnSpc>
            <a:defRPr cap="all"/>
          </a:pPr>
          <a:r>
            <a:rPr lang="en-US"/>
            <a:t>Firstly, utilizing Personal Protective Equipment (PPE) such as gloves, goggles, and masks is a must prior to starting any type of cleaning task (Legge </a:t>
          </a:r>
          <a:r>
            <a:rPr lang="en-US" i="1"/>
            <a:t>et al</a:t>
          </a:r>
          <a:r>
            <a:rPr lang="en-US"/>
            <a:t>. 2023). </a:t>
          </a:r>
        </a:p>
      </dgm:t>
    </dgm:pt>
    <dgm:pt modelId="{4CF83C3C-241E-4916-8AE7-5870F73DB0B8}" type="parTrans" cxnId="{A58849FD-C885-4C61-8FF4-036836D2A529}">
      <dgm:prSet/>
      <dgm:spPr/>
      <dgm:t>
        <a:bodyPr/>
        <a:lstStyle/>
        <a:p>
          <a:endParaRPr lang="en-US"/>
        </a:p>
      </dgm:t>
    </dgm:pt>
    <dgm:pt modelId="{5A7B7F22-733F-46B2-8C8A-FDBACCB3C947}" type="sibTrans" cxnId="{A58849FD-C885-4C61-8FF4-036836D2A529}">
      <dgm:prSet/>
      <dgm:spPr/>
      <dgm:t>
        <a:bodyPr/>
        <a:lstStyle/>
        <a:p>
          <a:endParaRPr lang="en-US"/>
        </a:p>
      </dgm:t>
    </dgm:pt>
    <dgm:pt modelId="{6608C42B-9785-42D4-BA53-FECFACD7053E}">
      <dgm:prSet/>
      <dgm:spPr/>
      <dgm:t>
        <a:bodyPr/>
        <a:lstStyle/>
        <a:p>
          <a:pPr>
            <a:lnSpc>
              <a:spcPct val="100000"/>
            </a:lnSpc>
            <a:defRPr cap="all"/>
          </a:pPr>
          <a:r>
            <a:rPr lang="en-US"/>
            <a:t>This guarantees safe workplaces where there is no exposure to chemicals, dust, and solid substances, hence the team's health and safety is secured.</a:t>
          </a:r>
        </a:p>
      </dgm:t>
    </dgm:pt>
    <dgm:pt modelId="{9FE11F5D-3541-41C3-AA45-9510A5D29FDE}" type="parTrans" cxnId="{A77A49E5-3F95-4704-8F13-5B84BADA63D8}">
      <dgm:prSet/>
      <dgm:spPr/>
      <dgm:t>
        <a:bodyPr/>
        <a:lstStyle/>
        <a:p>
          <a:endParaRPr lang="en-US"/>
        </a:p>
      </dgm:t>
    </dgm:pt>
    <dgm:pt modelId="{4669568F-D4EB-46B3-8DCD-4DAE7CB5CF6B}" type="sibTrans" cxnId="{A77A49E5-3F95-4704-8F13-5B84BADA63D8}">
      <dgm:prSet/>
      <dgm:spPr/>
      <dgm:t>
        <a:bodyPr/>
        <a:lstStyle/>
        <a:p>
          <a:endParaRPr lang="en-US"/>
        </a:p>
      </dgm:t>
    </dgm:pt>
    <dgm:pt modelId="{32378F8E-059C-4FEB-8502-5376486541E6}" type="pres">
      <dgm:prSet presAssocID="{0DEEDC6F-E530-461C-A5F2-25FCF4C1CC7F}" presName="root" presStyleCnt="0">
        <dgm:presLayoutVars>
          <dgm:dir/>
          <dgm:resizeHandles val="exact"/>
        </dgm:presLayoutVars>
      </dgm:prSet>
      <dgm:spPr/>
    </dgm:pt>
    <dgm:pt modelId="{48FA99C7-350A-4B91-AFAB-A2B3E4B90A6F}" type="pres">
      <dgm:prSet presAssocID="{82D6E5D1-BA11-4C7F-97BA-D7A018A10B7F}" presName="compNode" presStyleCnt="0"/>
      <dgm:spPr/>
    </dgm:pt>
    <dgm:pt modelId="{8F2542B1-723D-4D25-8DEF-B86C298E31E9}" type="pres">
      <dgm:prSet presAssocID="{82D6E5D1-BA11-4C7F-97BA-D7A018A10B7F}" presName="iconBgRect" presStyleLbl="bgShp" presStyleIdx="0" presStyleCnt="3"/>
      <dgm:spPr/>
    </dgm:pt>
    <dgm:pt modelId="{8F7F7DA5-AD8B-4888-9254-A494A0F20367}" type="pres">
      <dgm:prSet presAssocID="{82D6E5D1-BA11-4C7F-97BA-D7A018A10B7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p and bucket"/>
        </a:ext>
      </dgm:extLst>
    </dgm:pt>
    <dgm:pt modelId="{70F87340-9D7B-4242-A501-9F799684D702}" type="pres">
      <dgm:prSet presAssocID="{82D6E5D1-BA11-4C7F-97BA-D7A018A10B7F}" presName="spaceRect" presStyleCnt="0"/>
      <dgm:spPr/>
    </dgm:pt>
    <dgm:pt modelId="{9DC2E7B0-5356-4D5E-8229-531076FA14CC}" type="pres">
      <dgm:prSet presAssocID="{82D6E5D1-BA11-4C7F-97BA-D7A018A10B7F}" presName="textRect" presStyleLbl="revTx" presStyleIdx="0" presStyleCnt="3">
        <dgm:presLayoutVars>
          <dgm:chMax val="1"/>
          <dgm:chPref val="1"/>
        </dgm:presLayoutVars>
      </dgm:prSet>
      <dgm:spPr/>
    </dgm:pt>
    <dgm:pt modelId="{22F1FE72-70EB-48F4-8413-92E43E28A5FC}" type="pres">
      <dgm:prSet presAssocID="{4CF5FFA8-C2A0-4673-A12B-1688B23B8F1A}" presName="sibTrans" presStyleCnt="0"/>
      <dgm:spPr/>
    </dgm:pt>
    <dgm:pt modelId="{5CF780EE-180B-47C8-8AF0-3973D94CE931}" type="pres">
      <dgm:prSet presAssocID="{14B49DF3-8F17-4CD9-BC52-3C90A40AFF27}" presName="compNode" presStyleCnt="0"/>
      <dgm:spPr/>
    </dgm:pt>
    <dgm:pt modelId="{DE97BA2A-235B-4C34-AA1A-55DB55076CF9}" type="pres">
      <dgm:prSet presAssocID="{14B49DF3-8F17-4CD9-BC52-3C90A40AFF27}" presName="iconBgRect" presStyleLbl="bgShp" presStyleIdx="1" presStyleCnt="3"/>
      <dgm:spPr/>
    </dgm:pt>
    <dgm:pt modelId="{4670F295-61F4-4106-84E1-FB5A72147C50}" type="pres">
      <dgm:prSet presAssocID="{14B49DF3-8F17-4CD9-BC52-3C90A40AFF2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ittens"/>
        </a:ext>
      </dgm:extLst>
    </dgm:pt>
    <dgm:pt modelId="{D993E682-CED0-4989-9E6F-7E8F6E4C5238}" type="pres">
      <dgm:prSet presAssocID="{14B49DF3-8F17-4CD9-BC52-3C90A40AFF27}" presName="spaceRect" presStyleCnt="0"/>
      <dgm:spPr/>
    </dgm:pt>
    <dgm:pt modelId="{9F0E7AD2-0F71-43EF-A0B3-8EE03F3AA501}" type="pres">
      <dgm:prSet presAssocID="{14B49DF3-8F17-4CD9-BC52-3C90A40AFF27}" presName="textRect" presStyleLbl="revTx" presStyleIdx="1" presStyleCnt="3">
        <dgm:presLayoutVars>
          <dgm:chMax val="1"/>
          <dgm:chPref val="1"/>
        </dgm:presLayoutVars>
      </dgm:prSet>
      <dgm:spPr/>
    </dgm:pt>
    <dgm:pt modelId="{6A4A8BE7-53A7-4AC4-B818-3406A6601CCE}" type="pres">
      <dgm:prSet presAssocID="{5A7B7F22-733F-46B2-8C8A-FDBACCB3C947}" presName="sibTrans" presStyleCnt="0"/>
      <dgm:spPr/>
    </dgm:pt>
    <dgm:pt modelId="{FDDF9402-8271-4070-83B5-E40A3A6E4B89}" type="pres">
      <dgm:prSet presAssocID="{6608C42B-9785-42D4-BA53-FECFACD7053E}" presName="compNode" presStyleCnt="0"/>
      <dgm:spPr/>
    </dgm:pt>
    <dgm:pt modelId="{DEDED1D3-3278-4674-9D00-014A5A1B091D}" type="pres">
      <dgm:prSet presAssocID="{6608C42B-9785-42D4-BA53-FECFACD7053E}" presName="iconBgRect" presStyleLbl="bgShp" presStyleIdx="2" presStyleCnt="3"/>
      <dgm:spPr/>
    </dgm:pt>
    <dgm:pt modelId="{2A1C4F32-0F14-40F4-88A0-90A87AC89CFF}" type="pres">
      <dgm:prSet presAssocID="{6608C42B-9785-42D4-BA53-FECFACD705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nger"/>
        </a:ext>
      </dgm:extLst>
    </dgm:pt>
    <dgm:pt modelId="{5B6107FD-268F-44A5-8F46-9ADE52C0AC4A}" type="pres">
      <dgm:prSet presAssocID="{6608C42B-9785-42D4-BA53-FECFACD7053E}" presName="spaceRect" presStyleCnt="0"/>
      <dgm:spPr/>
    </dgm:pt>
    <dgm:pt modelId="{CBAADEFA-E992-4A0C-9269-02CB13881BCB}" type="pres">
      <dgm:prSet presAssocID="{6608C42B-9785-42D4-BA53-FECFACD7053E}" presName="textRect" presStyleLbl="revTx" presStyleIdx="2" presStyleCnt="3">
        <dgm:presLayoutVars>
          <dgm:chMax val="1"/>
          <dgm:chPref val="1"/>
        </dgm:presLayoutVars>
      </dgm:prSet>
      <dgm:spPr/>
    </dgm:pt>
  </dgm:ptLst>
  <dgm:cxnLst>
    <dgm:cxn modelId="{4D853670-B720-478D-B506-2E6FC14A4186}" type="presOf" srcId="{6608C42B-9785-42D4-BA53-FECFACD7053E}" destId="{CBAADEFA-E992-4A0C-9269-02CB13881BCB}" srcOrd="0" destOrd="0" presId="urn:microsoft.com/office/officeart/2018/5/layout/IconCircleLabelList"/>
    <dgm:cxn modelId="{F4E71B7B-8232-4AE2-A57E-6F6592057ACC}" type="presOf" srcId="{14B49DF3-8F17-4CD9-BC52-3C90A40AFF27}" destId="{9F0E7AD2-0F71-43EF-A0B3-8EE03F3AA501}" srcOrd="0" destOrd="0" presId="urn:microsoft.com/office/officeart/2018/5/layout/IconCircleLabelList"/>
    <dgm:cxn modelId="{78AC128D-599F-4AFE-9CD2-5A14EEB9061A}" srcId="{0DEEDC6F-E530-461C-A5F2-25FCF4C1CC7F}" destId="{82D6E5D1-BA11-4C7F-97BA-D7A018A10B7F}" srcOrd="0" destOrd="0" parTransId="{0F3230D1-492D-4E5A-B663-1D757DA27AB0}" sibTransId="{4CF5FFA8-C2A0-4673-A12B-1688B23B8F1A}"/>
    <dgm:cxn modelId="{9377B7BF-1CFE-4233-9F2D-3E6DD2A63538}" type="presOf" srcId="{82D6E5D1-BA11-4C7F-97BA-D7A018A10B7F}" destId="{9DC2E7B0-5356-4D5E-8229-531076FA14CC}" srcOrd="0" destOrd="0" presId="urn:microsoft.com/office/officeart/2018/5/layout/IconCircleLabelList"/>
    <dgm:cxn modelId="{A77A49E5-3F95-4704-8F13-5B84BADA63D8}" srcId="{0DEEDC6F-E530-461C-A5F2-25FCF4C1CC7F}" destId="{6608C42B-9785-42D4-BA53-FECFACD7053E}" srcOrd="2" destOrd="0" parTransId="{9FE11F5D-3541-41C3-AA45-9510A5D29FDE}" sibTransId="{4669568F-D4EB-46B3-8DCD-4DAE7CB5CF6B}"/>
    <dgm:cxn modelId="{0AC4F7F8-050F-4973-BDE5-A7554975CFDE}" type="presOf" srcId="{0DEEDC6F-E530-461C-A5F2-25FCF4C1CC7F}" destId="{32378F8E-059C-4FEB-8502-5376486541E6}" srcOrd="0" destOrd="0" presId="urn:microsoft.com/office/officeart/2018/5/layout/IconCircleLabelList"/>
    <dgm:cxn modelId="{A58849FD-C885-4C61-8FF4-036836D2A529}" srcId="{0DEEDC6F-E530-461C-A5F2-25FCF4C1CC7F}" destId="{14B49DF3-8F17-4CD9-BC52-3C90A40AFF27}" srcOrd="1" destOrd="0" parTransId="{4CF83C3C-241E-4916-8AE7-5870F73DB0B8}" sibTransId="{5A7B7F22-733F-46B2-8C8A-FDBACCB3C947}"/>
    <dgm:cxn modelId="{A3FC37D3-0D09-417A-B2D2-800E6D1D7DA3}" type="presParOf" srcId="{32378F8E-059C-4FEB-8502-5376486541E6}" destId="{48FA99C7-350A-4B91-AFAB-A2B3E4B90A6F}" srcOrd="0" destOrd="0" presId="urn:microsoft.com/office/officeart/2018/5/layout/IconCircleLabelList"/>
    <dgm:cxn modelId="{9D7CF494-81B8-4A9D-8892-13C033F39B21}" type="presParOf" srcId="{48FA99C7-350A-4B91-AFAB-A2B3E4B90A6F}" destId="{8F2542B1-723D-4D25-8DEF-B86C298E31E9}" srcOrd="0" destOrd="0" presId="urn:microsoft.com/office/officeart/2018/5/layout/IconCircleLabelList"/>
    <dgm:cxn modelId="{DD5B16EB-B0A2-4617-A0ED-7DB520A5D210}" type="presParOf" srcId="{48FA99C7-350A-4B91-AFAB-A2B3E4B90A6F}" destId="{8F7F7DA5-AD8B-4888-9254-A494A0F20367}" srcOrd="1" destOrd="0" presId="urn:microsoft.com/office/officeart/2018/5/layout/IconCircleLabelList"/>
    <dgm:cxn modelId="{AFA48BD1-E66B-4BF0-8A0B-99703F9434C5}" type="presParOf" srcId="{48FA99C7-350A-4B91-AFAB-A2B3E4B90A6F}" destId="{70F87340-9D7B-4242-A501-9F799684D702}" srcOrd="2" destOrd="0" presId="urn:microsoft.com/office/officeart/2018/5/layout/IconCircleLabelList"/>
    <dgm:cxn modelId="{1C835628-F2A8-49E9-9C4F-2D1403494F38}" type="presParOf" srcId="{48FA99C7-350A-4B91-AFAB-A2B3E4B90A6F}" destId="{9DC2E7B0-5356-4D5E-8229-531076FA14CC}" srcOrd="3" destOrd="0" presId="urn:microsoft.com/office/officeart/2018/5/layout/IconCircleLabelList"/>
    <dgm:cxn modelId="{2BEA6A86-E3FA-4FAD-83D4-BF1FFBE82FFB}" type="presParOf" srcId="{32378F8E-059C-4FEB-8502-5376486541E6}" destId="{22F1FE72-70EB-48F4-8413-92E43E28A5FC}" srcOrd="1" destOrd="0" presId="urn:microsoft.com/office/officeart/2018/5/layout/IconCircleLabelList"/>
    <dgm:cxn modelId="{EA1B3F70-72BC-4BD0-B9C6-F9F92ACD8BCB}" type="presParOf" srcId="{32378F8E-059C-4FEB-8502-5376486541E6}" destId="{5CF780EE-180B-47C8-8AF0-3973D94CE931}" srcOrd="2" destOrd="0" presId="urn:microsoft.com/office/officeart/2018/5/layout/IconCircleLabelList"/>
    <dgm:cxn modelId="{713D4B39-24FA-4BCE-9538-2991E35B65AB}" type="presParOf" srcId="{5CF780EE-180B-47C8-8AF0-3973D94CE931}" destId="{DE97BA2A-235B-4C34-AA1A-55DB55076CF9}" srcOrd="0" destOrd="0" presId="urn:microsoft.com/office/officeart/2018/5/layout/IconCircleLabelList"/>
    <dgm:cxn modelId="{553CC90F-EB0E-4F9C-8999-6FF6C36CDB93}" type="presParOf" srcId="{5CF780EE-180B-47C8-8AF0-3973D94CE931}" destId="{4670F295-61F4-4106-84E1-FB5A72147C50}" srcOrd="1" destOrd="0" presId="urn:microsoft.com/office/officeart/2018/5/layout/IconCircleLabelList"/>
    <dgm:cxn modelId="{164D2445-4D0F-4B7A-8B07-E8668B0F2DAC}" type="presParOf" srcId="{5CF780EE-180B-47C8-8AF0-3973D94CE931}" destId="{D993E682-CED0-4989-9E6F-7E8F6E4C5238}" srcOrd="2" destOrd="0" presId="urn:microsoft.com/office/officeart/2018/5/layout/IconCircleLabelList"/>
    <dgm:cxn modelId="{0C40C675-FFFD-47C8-9947-5B3B01265049}" type="presParOf" srcId="{5CF780EE-180B-47C8-8AF0-3973D94CE931}" destId="{9F0E7AD2-0F71-43EF-A0B3-8EE03F3AA501}" srcOrd="3" destOrd="0" presId="urn:microsoft.com/office/officeart/2018/5/layout/IconCircleLabelList"/>
    <dgm:cxn modelId="{C4C50928-4A24-4ABC-8E6C-D3D7F8C9727E}" type="presParOf" srcId="{32378F8E-059C-4FEB-8502-5376486541E6}" destId="{6A4A8BE7-53A7-4AC4-B818-3406A6601CCE}" srcOrd="3" destOrd="0" presId="urn:microsoft.com/office/officeart/2018/5/layout/IconCircleLabelList"/>
    <dgm:cxn modelId="{937362CC-DE8B-46D8-97B5-B21CB255DFD6}" type="presParOf" srcId="{32378F8E-059C-4FEB-8502-5376486541E6}" destId="{FDDF9402-8271-4070-83B5-E40A3A6E4B89}" srcOrd="4" destOrd="0" presId="urn:microsoft.com/office/officeart/2018/5/layout/IconCircleLabelList"/>
    <dgm:cxn modelId="{CDA098BA-0A4C-4A51-B4E7-0E090EEE55AD}" type="presParOf" srcId="{FDDF9402-8271-4070-83B5-E40A3A6E4B89}" destId="{DEDED1D3-3278-4674-9D00-014A5A1B091D}" srcOrd="0" destOrd="0" presId="urn:microsoft.com/office/officeart/2018/5/layout/IconCircleLabelList"/>
    <dgm:cxn modelId="{52EE9EB3-24DB-4AAF-821A-782DEF576CB7}" type="presParOf" srcId="{FDDF9402-8271-4070-83B5-E40A3A6E4B89}" destId="{2A1C4F32-0F14-40F4-88A0-90A87AC89CFF}" srcOrd="1" destOrd="0" presId="urn:microsoft.com/office/officeart/2018/5/layout/IconCircleLabelList"/>
    <dgm:cxn modelId="{9ACDC64A-A527-4349-9B89-C7E200DC49B5}" type="presParOf" srcId="{FDDF9402-8271-4070-83B5-E40A3A6E4B89}" destId="{5B6107FD-268F-44A5-8F46-9ADE52C0AC4A}" srcOrd="2" destOrd="0" presId="urn:microsoft.com/office/officeart/2018/5/layout/IconCircleLabelList"/>
    <dgm:cxn modelId="{EF188915-2BDD-4504-9E4C-E88A6C685BDE}" type="presParOf" srcId="{FDDF9402-8271-4070-83B5-E40A3A6E4B89}" destId="{CBAADEFA-E992-4A0C-9269-02CB13881BCB}"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5D3F90-2A5F-40DB-8848-162DBC629FAC}"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F66706F0-5765-403D-AE97-BFAE3308116A}">
      <dgm:prSet/>
      <dgm:spPr/>
      <dgm:t>
        <a:bodyPr/>
        <a:lstStyle/>
        <a:p>
          <a:pPr>
            <a:lnSpc>
              <a:spcPct val="100000"/>
            </a:lnSpc>
            <a:defRPr cap="all"/>
          </a:pPr>
          <a:r>
            <a:rPr lang="en-US"/>
            <a:t>The routes should be unobstructed and any spills need to have immediate intervention so as to reduce chances of slips, trips and falls. </a:t>
          </a:r>
        </a:p>
      </dgm:t>
    </dgm:pt>
    <dgm:pt modelId="{9AE22D24-514C-46AE-A9D4-0087FD6E1066}" type="parTrans" cxnId="{097DC8DA-C57B-4105-9306-090E5B3E982B}">
      <dgm:prSet/>
      <dgm:spPr/>
      <dgm:t>
        <a:bodyPr/>
        <a:lstStyle/>
        <a:p>
          <a:endParaRPr lang="en-US"/>
        </a:p>
      </dgm:t>
    </dgm:pt>
    <dgm:pt modelId="{1270CFAA-E483-4FE7-BE18-ADC1B0F30F9C}" type="sibTrans" cxnId="{097DC8DA-C57B-4105-9306-090E5B3E982B}">
      <dgm:prSet/>
      <dgm:spPr/>
      <dgm:t>
        <a:bodyPr/>
        <a:lstStyle/>
        <a:p>
          <a:endParaRPr lang="en-US"/>
        </a:p>
      </dgm:t>
    </dgm:pt>
    <dgm:pt modelId="{E192F9D4-4859-46DA-9431-8C4784CE0D66}">
      <dgm:prSet/>
      <dgm:spPr/>
      <dgm:t>
        <a:bodyPr/>
        <a:lstStyle/>
        <a:p>
          <a:pPr>
            <a:lnSpc>
              <a:spcPct val="100000"/>
            </a:lnSpc>
            <a:defRPr cap="all"/>
          </a:pPr>
          <a:r>
            <a:rPr lang="en-US"/>
            <a:t>The application of warning signs will increase awareness and consequently others will not experience falls on the wet or slippery floors (Saepudin and Putra, 2023). </a:t>
          </a:r>
        </a:p>
      </dgm:t>
    </dgm:pt>
    <dgm:pt modelId="{47B41B0F-E3CA-4A95-ADD6-04331D964309}" type="parTrans" cxnId="{33721C80-AF08-4763-ADC6-7FE04F3959D4}">
      <dgm:prSet/>
      <dgm:spPr/>
      <dgm:t>
        <a:bodyPr/>
        <a:lstStyle/>
        <a:p>
          <a:endParaRPr lang="en-US"/>
        </a:p>
      </dgm:t>
    </dgm:pt>
    <dgm:pt modelId="{042A8C29-35B2-46A5-96D8-BD10C3902A1D}" type="sibTrans" cxnId="{33721C80-AF08-4763-ADC6-7FE04F3959D4}">
      <dgm:prSet/>
      <dgm:spPr/>
      <dgm:t>
        <a:bodyPr/>
        <a:lstStyle/>
        <a:p>
          <a:endParaRPr lang="en-US"/>
        </a:p>
      </dgm:t>
    </dgm:pt>
    <dgm:pt modelId="{4CC4AA5F-859F-4368-99DA-AED95301FA6C}">
      <dgm:prSet/>
      <dgm:spPr/>
      <dgm:t>
        <a:bodyPr/>
        <a:lstStyle/>
        <a:p>
          <a:pPr>
            <a:lnSpc>
              <a:spcPct val="100000"/>
            </a:lnSpc>
            <a:defRPr cap="all"/>
          </a:pPr>
          <a:r>
            <a:rPr lang="en-US"/>
            <a:t>These precautions help to show staff that they are front in the area of safety and health of domestic workers here at Hyatt. </a:t>
          </a:r>
        </a:p>
      </dgm:t>
    </dgm:pt>
    <dgm:pt modelId="{0ACF4F34-9492-450D-A4AD-EDA98BDC69CE}" type="parTrans" cxnId="{B18411C7-B4F4-4745-8BC9-6AD9BA5B403A}">
      <dgm:prSet/>
      <dgm:spPr/>
      <dgm:t>
        <a:bodyPr/>
        <a:lstStyle/>
        <a:p>
          <a:endParaRPr lang="en-US"/>
        </a:p>
      </dgm:t>
    </dgm:pt>
    <dgm:pt modelId="{4A32A5E9-A1EF-4D49-8B92-5FEA95181EA0}" type="sibTrans" cxnId="{B18411C7-B4F4-4745-8BC9-6AD9BA5B403A}">
      <dgm:prSet/>
      <dgm:spPr/>
      <dgm:t>
        <a:bodyPr/>
        <a:lstStyle/>
        <a:p>
          <a:endParaRPr lang="en-US"/>
        </a:p>
      </dgm:t>
    </dgm:pt>
    <dgm:pt modelId="{2D1338AB-F2C9-4975-9D02-D004568BE2C1}" type="pres">
      <dgm:prSet presAssocID="{9B5D3F90-2A5F-40DB-8848-162DBC629FAC}" presName="root" presStyleCnt="0">
        <dgm:presLayoutVars>
          <dgm:dir/>
          <dgm:resizeHandles val="exact"/>
        </dgm:presLayoutVars>
      </dgm:prSet>
      <dgm:spPr/>
    </dgm:pt>
    <dgm:pt modelId="{DC181D6E-FEDC-4B59-A602-EB28EE7FDA20}" type="pres">
      <dgm:prSet presAssocID="{F66706F0-5765-403D-AE97-BFAE3308116A}" presName="compNode" presStyleCnt="0"/>
      <dgm:spPr/>
    </dgm:pt>
    <dgm:pt modelId="{5B693FC7-F1BF-48CA-90EE-780372281A0B}" type="pres">
      <dgm:prSet presAssocID="{F66706F0-5765-403D-AE97-BFAE3308116A}" presName="iconBgRect" presStyleLbl="bgShp" presStyleIdx="0" presStyleCnt="3"/>
      <dgm:spPr/>
    </dgm:pt>
    <dgm:pt modelId="{CD40E8B7-3855-41C8-AD14-57D6F06D5423}" type="pres">
      <dgm:prSet presAssocID="{F66706F0-5765-403D-AE97-BFAE330811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ink"/>
        </a:ext>
      </dgm:extLst>
    </dgm:pt>
    <dgm:pt modelId="{5E6B79C7-E72B-46EE-9521-4EEF6C344198}" type="pres">
      <dgm:prSet presAssocID="{F66706F0-5765-403D-AE97-BFAE3308116A}" presName="spaceRect" presStyleCnt="0"/>
      <dgm:spPr/>
    </dgm:pt>
    <dgm:pt modelId="{DC7D71DD-8C93-447F-B51E-833865975278}" type="pres">
      <dgm:prSet presAssocID="{F66706F0-5765-403D-AE97-BFAE3308116A}" presName="textRect" presStyleLbl="revTx" presStyleIdx="0" presStyleCnt="3">
        <dgm:presLayoutVars>
          <dgm:chMax val="1"/>
          <dgm:chPref val="1"/>
        </dgm:presLayoutVars>
      </dgm:prSet>
      <dgm:spPr/>
    </dgm:pt>
    <dgm:pt modelId="{804BF0E4-CEA4-4323-A967-2797FC808058}" type="pres">
      <dgm:prSet presAssocID="{1270CFAA-E483-4FE7-BE18-ADC1B0F30F9C}" presName="sibTrans" presStyleCnt="0"/>
      <dgm:spPr/>
    </dgm:pt>
    <dgm:pt modelId="{3866B6D7-5104-430D-B382-0DC5CBB90729}" type="pres">
      <dgm:prSet presAssocID="{E192F9D4-4859-46DA-9431-8C4784CE0D66}" presName="compNode" presStyleCnt="0"/>
      <dgm:spPr/>
    </dgm:pt>
    <dgm:pt modelId="{35A53FAB-5156-43D9-8DA5-330CA482B8C1}" type="pres">
      <dgm:prSet presAssocID="{E192F9D4-4859-46DA-9431-8C4784CE0D66}" presName="iconBgRect" presStyleLbl="bgShp" presStyleIdx="1" presStyleCnt="3"/>
      <dgm:spPr/>
    </dgm:pt>
    <dgm:pt modelId="{F576CEC5-94F4-4C30-ABDA-2755576595CD}" type="pres">
      <dgm:prSet presAssocID="{E192F9D4-4859-46DA-9431-8C4784CE0D6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peed Bump"/>
        </a:ext>
      </dgm:extLst>
    </dgm:pt>
    <dgm:pt modelId="{456F1F56-B3AC-40DE-8D55-D1055DE55B27}" type="pres">
      <dgm:prSet presAssocID="{E192F9D4-4859-46DA-9431-8C4784CE0D66}" presName="spaceRect" presStyleCnt="0"/>
      <dgm:spPr/>
    </dgm:pt>
    <dgm:pt modelId="{2D65875C-93F8-4DC4-84AD-FC62C9AB2D38}" type="pres">
      <dgm:prSet presAssocID="{E192F9D4-4859-46DA-9431-8C4784CE0D66}" presName="textRect" presStyleLbl="revTx" presStyleIdx="1" presStyleCnt="3">
        <dgm:presLayoutVars>
          <dgm:chMax val="1"/>
          <dgm:chPref val="1"/>
        </dgm:presLayoutVars>
      </dgm:prSet>
      <dgm:spPr/>
    </dgm:pt>
    <dgm:pt modelId="{CD6303EA-9A51-4BE8-8049-DE60DD99F9F0}" type="pres">
      <dgm:prSet presAssocID="{042A8C29-35B2-46A5-96D8-BD10C3902A1D}" presName="sibTrans" presStyleCnt="0"/>
      <dgm:spPr/>
    </dgm:pt>
    <dgm:pt modelId="{AFD8E5EC-2527-46DA-BF54-D88A1BFB219B}" type="pres">
      <dgm:prSet presAssocID="{4CC4AA5F-859F-4368-99DA-AED95301FA6C}" presName="compNode" presStyleCnt="0"/>
      <dgm:spPr/>
    </dgm:pt>
    <dgm:pt modelId="{CC4B7564-D18D-466E-88EE-FB256BBAC5D8}" type="pres">
      <dgm:prSet presAssocID="{4CC4AA5F-859F-4368-99DA-AED95301FA6C}" presName="iconBgRect" presStyleLbl="bgShp" presStyleIdx="2" presStyleCnt="3"/>
      <dgm:spPr/>
    </dgm:pt>
    <dgm:pt modelId="{6B3B1608-1958-4095-A424-0564C9E6422D}" type="pres">
      <dgm:prSet presAssocID="{4CC4AA5F-859F-4368-99DA-AED95301FA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Ambulance"/>
        </a:ext>
      </dgm:extLst>
    </dgm:pt>
    <dgm:pt modelId="{EA86FB80-3319-4B92-B828-F203E0AD5319}" type="pres">
      <dgm:prSet presAssocID="{4CC4AA5F-859F-4368-99DA-AED95301FA6C}" presName="spaceRect" presStyleCnt="0"/>
      <dgm:spPr/>
    </dgm:pt>
    <dgm:pt modelId="{168DA234-BAD3-41C2-9165-EC40D1404B60}" type="pres">
      <dgm:prSet presAssocID="{4CC4AA5F-859F-4368-99DA-AED95301FA6C}" presName="textRect" presStyleLbl="revTx" presStyleIdx="2" presStyleCnt="3">
        <dgm:presLayoutVars>
          <dgm:chMax val="1"/>
          <dgm:chPref val="1"/>
        </dgm:presLayoutVars>
      </dgm:prSet>
      <dgm:spPr/>
    </dgm:pt>
  </dgm:ptLst>
  <dgm:cxnLst>
    <dgm:cxn modelId="{31343730-0EA5-4C5E-8A62-1DCE8BA38A61}" type="presOf" srcId="{E192F9D4-4859-46DA-9431-8C4784CE0D66}" destId="{2D65875C-93F8-4DC4-84AD-FC62C9AB2D38}" srcOrd="0" destOrd="0" presId="urn:microsoft.com/office/officeart/2018/5/layout/IconCircleLabelList"/>
    <dgm:cxn modelId="{33721C80-AF08-4763-ADC6-7FE04F3959D4}" srcId="{9B5D3F90-2A5F-40DB-8848-162DBC629FAC}" destId="{E192F9D4-4859-46DA-9431-8C4784CE0D66}" srcOrd="1" destOrd="0" parTransId="{47B41B0F-E3CA-4A95-ADD6-04331D964309}" sibTransId="{042A8C29-35B2-46A5-96D8-BD10C3902A1D}"/>
    <dgm:cxn modelId="{335AF99F-CDB5-42C5-9CF3-20140AE4F4DB}" type="presOf" srcId="{F66706F0-5765-403D-AE97-BFAE3308116A}" destId="{DC7D71DD-8C93-447F-B51E-833865975278}" srcOrd="0" destOrd="0" presId="urn:microsoft.com/office/officeart/2018/5/layout/IconCircleLabelList"/>
    <dgm:cxn modelId="{05D5BFA4-389E-4FCC-BE9E-6B4573770C6C}" type="presOf" srcId="{4CC4AA5F-859F-4368-99DA-AED95301FA6C}" destId="{168DA234-BAD3-41C2-9165-EC40D1404B60}" srcOrd="0" destOrd="0" presId="urn:microsoft.com/office/officeart/2018/5/layout/IconCircleLabelList"/>
    <dgm:cxn modelId="{B18411C7-B4F4-4745-8BC9-6AD9BA5B403A}" srcId="{9B5D3F90-2A5F-40DB-8848-162DBC629FAC}" destId="{4CC4AA5F-859F-4368-99DA-AED95301FA6C}" srcOrd="2" destOrd="0" parTransId="{0ACF4F34-9492-450D-A4AD-EDA98BDC69CE}" sibTransId="{4A32A5E9-A1EF-4D49-8B92-5FEA95181EA0}"/>
    <dgm:cxn modelId="{1C97D5CA-E013-459A-A76D-1BDB6D8F3420}" type="presOf" srcId="{9B5D3F90-2A5F-40DB-8848-162DBC629FAC}" destId="{2D1338AB-F2C9-4975-9D02-D004568BE2C1}" srcOrd="0" destOrd="0" presId="urn:microsoft.com/office/officeart/2018/5/layout/IconCircleLabelList"/>
    <dgm:cxn modelId="{097DC8DA-C57B-4105-9306-090E5B3E982B}" srcId="{9B5D3F90-2A5F-40DB-8848-162DBC629FAC}" destId="{F66706F0-5765-403D-AE97-BFAE3308116A}" srcOrd="0" destOrd="0" parTransId="{9AE22D24-514C-46AE-A9D4-0087FD6E1066}" sibTransId="{1270CFAA-E483-4FE7-BE18-ADC1B0F30F9C}"/>
    <dgm:cxn modelId="{8A6A7822-3020-4348-B555-B14A3351C90F}" type="presParOf" srcId="{2D1338AB-F2C9-4975-9D02-D004568BE2C1}" destId="{DC181D6E-FEDC-4B59-A602-EB28EE7FDA20}" srcOrd="0" destOrd="0" presId="urn:microsoft.com/office/officeart/2018/5/layout/IconCircleLabelList"/>
    <dgm:cxn modelId="{C8740C8B-6716-4B56-8579-2ABCC1169048}" type="presParOf" srcId="{DC181D6E-FEDC-4B59-A602-EB28EE7FDA20}" destId="{5B693FC7-F1BF-48CA-90EE-780372281A0B}" srcOrd="0" destOrd="0" presId="urn:microsoft.com/office/officeart/2018/5/layout/IconCircleLabelList"/>
    <dgm:cxn modelId="{059D0AA5-78DA-4CAC-BBB5-B5AAE2F542A4}" type="presParOf" srcId="{DC181D6E-FEDC-4B59-A602-EB28EE7FDA20}" destId="{CD40E8B7-3855-41C8-AD14-57D6F06D5423}" srcOrd="1" destOrd="0" presId="urn:microsoft.com/office/officeart/2018/5/layout/IconCircleLabelList"/>
    <dgm:cxn modelId="{92B3D673-D31E-4E81-9C67-42104E74302D}" type="presParOf" srcId="{DC181D6E-FEDC-4B59-A602-EB28EE7FDA20}" destId="{5E6B79C7-E72B-46EE-9521-4EEF6C344198}" srcOrd="2" destOrd="0" presId="urn:microsoft.com/office/officeart/2018/5/layout/IconCircleLabelList"/>
    <dgm:cxn modelId="{61A5045F-2FF5-4BBA-90AE-BBA71E0553BF}" type="presParOf" srcId="{DC181D6E-FEDC-4B59-A602-EB28EE7FDA20}" destId="{DC7D71DD-8C93-447F-B51E-833865975278}" srcOrd="3" destOrd="0" presId="urn:microsoft.com/office/officeart/2018/5/layout/IconCircleLabelList"/>
    <dgm:cxn modelId="{B98A1BA9-F114-4CF3-8C6A-00EB129AC862}" type="presParOf" srcId="{2D1338AB-F2C9-4975-9D02-D004568BE2C1}" destId="{804BF0E4-CEA4-4323-A967-2797FC808058}" srcOrd="1" destOrd="0" presId="urn:microsoft.com/office/officeart/2018/5/layout/IconCircleLabelList"/>
    <dgm:cxn modelId="{0DE8CA53-CAFD-45AC-A411-B87E1D5C1173}" type="presParOf" srcId="{2D1338AB-F2C9-4975-9D02-D004568BE2C1}" destId="{3866B6D7-5104-430D-B382-0DC5CBB90729}" srcOrd="2" destOrd="0" presId="urn:microsoft.com/office/officeart/2018/5/layout/IconCircleLabelList"/>
    <dgm:cxn modelId="{9A615AB7-8794-431B-8F75-FD522A2C7523}" type="presParOf" srcId="{3866B6D7-5104-430D-B382-0DC5CBB90729}" destId="{35A53FAB-5156-43D9-8DA5-330CA482B8C1}" srcOrd="0" destOrd="0" presId="urn:microsoft.com/office/officeart/2018/5/layout/IconCircleLabelList"/>
    <dgm:cxn modelId="{F0E8A853-3A23-4A7E-97A1-58D822187975}" type="presParOf" srcId="{3866B6D7-5104-430D-B382-0DC5CBB90729}" destId="{F576CEC5-94F4-4C30-ABDA-2755576595CD}" srcOrd="1" destOrd="0" presId="urn:microsoft.com/office/officeart/2018/5/layout/IconCircleLabelList"/>
    <dgm:cxn modelId="{D9B5CC72-A9D7-4ADA-9A3F-6D87B5B4E3E8}" type="presParOf" srcId="{3866B6D7-5104-430D-B382-0DC5CBB90729}" destId="{456F1F56-B3AC-40DE-8D55-D1055DE55B27}" srcOrd="2" destOrd="0" presId="urn:microsoft.com/office/officeart/2018/5/layout/IconCircleLabelList"/>
    <dgm:cxn modelId="{8FE4B778-CB5F-43E5-8825-2119F155DBED}" type="presParOf" srcId="{3866B6D7-5104-430D-B382-0DC5CBB90729}" destId="{2D65875C-93F8-4DC4-84AD-FC62C9AB2D38}" srcOrd="3" destOrd="0" presId="urn:microsoft.com/office/officeart/2018/5/layout/IconCircleLabelList"/>
    <dgm:cxn modelId="{DAB613BE-E7F2-4FEE-BB8D-EF691B1594B2}" type="presParOf" srcId="{2D1338AB-F2C9-4975-9D02-D004568BE2C1}" destId="{CD6303EA-9A51-4BE8-8049-DE60DD99F9F0}" srcOrd="3" destOrd="0" presId="urn:microsoft.com/office/officeart/2018/5/layout/IconCircleLabelList"/>
    <dgm:cxn modelId="{13493FD0-230C-4C6A-802D-7C56C131F9AB}" type="presParOf" srcId="{2D1338AB-F2C9-4975-9D02-D004568BE2C1}" destId="{AFD8E5EC-2527-46DA-BF54-D88A1BFB219B}" srcOrd="4" destOrd="0" presId="urn:microsoft.com/office/officeart/2018/5/layout/IconCircleLabelList"/>
    <dgm:cxn modelId="{4AC5D0CE-2682-475B-A2F5-3BDD00A1CC38}" type="presParOf" srcId="{AFD8E5EC-2527-46DA-BF54-D88A1BFB219B}" destId="{CC4B7564-D18D-466E-88EE-FB256BBAC5D8}" srcOrd="0" destOrd="0" presId="urn:microsoft.com/office/officeart/2018/5/layout/IconCircleLabelList"/>
    <dgm:cxn modelId="{AAB34F58-7AA1-4D07-9088-87B69BB4211B}" type="presParOf" srcId="{AFD8E5EC-2527-46DA-BF54-D88A1BFB219B}" destId="{6B3B1608-1958-4095-A424-0564C9E6422D}" srcOrd="1" destOrd="0" presId="urn:microsoft.com/office/officeart/2018/5/layout/IconCircleLabelList"/>
    <dgm:cxn modelId="{058628E4-54F6-4577-B56F-5AEFC8333397}" type="presParOf" srcId="{AFD8E5EC-2527-46DA-BF54-D88A1BFB219B}" destId="{EA86FB80-3319-4B92-B828-F203E0AD5319}" srcOrd="2" destOrd="0" presId="urn:microsoft.com/office/officeart/2018/5/layout/IconCircleLabelList"/>
    <dgm:cxn modelId="{7546095C-9499-4FF4-AF28-E47E4401BACE}" type="presParOf" srcId="{AFD8E5EC-2527-46DA-BF54-D88A1BFB219B}" destId="{168DA234-BAD3-41C2-9165-EC40D1404B6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BBFB03-5ADC-49CF-9EA3-A0BD43B7479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13F2F4C-7589-4E00-ACBB-A6849AA9B0D6}">
      <dgm:prSet/>
      <dgm:spPr/>
      <dgm:t>
        <a:bodyPr/>
        <a:lstStyle/>
        <a:p>
          <a:pPr>
            <a:lnSpc>
              <a:spcPct val="100000"/>
            </a:lnSpc>
          </a:pPr>
          <a:r>
            <a:rPr lang="en-US"/>
            <a:t>The equipment identified within the Housekeeping Department Health and Safety Guide is essential for the proper functioning of the department as well as the place for the safety of all hotel personnel at Hyatt (Dimitriou, 2022)</a:t>
          </a:r>
        </a:p>
      </dgm:t>
    </dgm:pt>
    <dgm:pt modelId="{D8A75DEE-6DD4-4771-9F2C-870E2852C8D3}" type="parTrans" cxnId="{18BD190D-EF15-479D-9359-9ADA679C5902}">
      <dgm:prSet/>
      <dgm:spPr/>
      <dgm:t>
        <a:bodyPr/>
        <a:lstStyle/>
        <a:p>
          <a:endParaRPr lang="en-US"/>
        </a:p>
      </dgm:t>
    </dgm:pt>
    <dgm:pt modelId="{1B0268D8-2C1E-4E42-8D59-99401FD98F86}" type="sibTrans" cxnId="{18BD190D-EF15-479D-9359-9ADA679C5902}">
      <dgm:prSet/>
      <dgm:spPr/>
      <dgm:t>
        <a:bodyPr/>
        <a:lstStyle/>
        <a:p>
          <a:pPr>
            <a:lnSpc>
              <a:spcPct val="100000"/>
            </a:lnSpc>
          </a:pPr>
          <a:endParaRPr lang="en-US"/>
        </a:p>
      </dgm:t>
    </dgm:pt>
    <dgm:pt modelId="{695FC39A-EB85-4243-85BD-8E7CF48AB7FB}">
      <dgm:prSet/>
      <dgm:spPr/>
      <dgm:t>
        <a:bodyPr/>
        <a:lstStyle/>
        <a:p>
          <a:pPr>
            <a:lnSpc>
              <a:spcPct val="100000"/>
            </a:lnSpc>
          </a:pPr>
          <a:r>
            <a:rPr lang="en-US"/>
            <a:t>There is a variety of products to attain, which range from HEPA-filtered vacuums on one end to microfiber cloths and cleaning products on the other, these all contribute to keeping up the desired level of cleanliness and safety. </a:t>
          </a:r>
        </a:p>
      </dgm:t>
    </dgm:pt>
    <dgm:pt modelId="{9E98065A-57DC-4B89-A7E3-C453DFD17C0B}" type="parTrans" cxnId="{B9EC7F66-3172-4E7C-8531-21D89AE46566}">
      <dgm:prSet/>
      <dgm:spPr/>
      <dgm:t>
        <a:bodyPr/>
        <a:lstStyle/>
        <a:p>
          <a:endParaRPr lang="en-US"/>
        </a:p>
      </dgm:t>
    </dgm:pt>
    <dgm:pt modelId="{4F928225-8D7B-4F12-94CE-DFF5A9E62D7E}" type="sibTrans" cxnId="{B9EC7F66-3172-4E7C-8531-21D89AE46566}">
      <dgm:prSet/>
      <dgm:spPr/>
      <dgm:t>
        <a:bodyPr/>
        <a:lstStyle/>
        <a:p>
          <a:endParaRPr lang="en-US"/>
        </a:p>
      </dgm:t>
    </dgm:pt>
    <dgm:pt modelId="{C11B1E51-89E3-4B57-8F01-F6B05661D98E}" type="pres">
      <dgm:prSet presAssocID="{8FBBFB03-5ADC-49CF-9EA3-A0BD43B74791}" presName="root" presStyleCnt="0">
        <dgm:presLayoutVars>
          <dgm:dir/>
          <dgm:resizeHandles val="exact"/>
        </dgm:presLayoutVars>
      </dgm:prSet>
      <dgm:spPr/>
    </dgm:pt>
    <dgm:pt modelId="{10298C94-DEEA-46D5-8D51-718188E23A5A}" type="pres">
      <dgm:prSet presAssocID="{613F2F4C-7589-4E00-ACBB-A6849AA9B0D6}" presName="compNode" presStyleCnt="0"/>
      <dgm:spPr/>
    </dgm:pt>
    <dgm:pt modelId="{A82A5BD6-12AF-4A3D-BA8D-CD08F030F377}" type="pres">
      <dgm:prSet presAssocID="{613F2F4C-7589-4E00-ACBB-A6849AA9B0D6}" presName="bgRect" presStyleLbl="bgShp" presStyleIdx="0" presStyleCnt="2"/>
      <dgm:spPr/>
    </dgm:pt>
    <dgm:pt modelId="{6730AE91-F411-4DEF-AF12-CA2E893DA574}" type="pres">
      <dgm:prSet presAssocID="{613F2F4C-7589-4E00-ACBB-A6849AA9B0D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CDDAB6A1-AB46-4726-9DF4-04F3C59E993D}" type="pres">
      <dgm:prSet presAssocID="{613F2F4C-7589-4E00-ACBB-A6849AA9B0D6}" presName="spaceRect" presStyleCnt="0"/>
      <dgm:spPr/>
    </dgm:pt>
    <dgm:pt modelId="{7E180EB9-1A7B-4B7B-A9ED-7020D8CCCC73}" type="pres">
      <dgm:prSet presAssocID="{613F2F4C-7589-4E00-ACBB-A6849AA9B0D6}" presName="parTx" presStyleLbl="revTx" presStyleIdx="0" presStyleCnt="2">
        <dgm:presLayoutVars>
          <dgm:chMax val="0"/>
          <dgm:chPref val="0"/>
        </dgm:presLayoutVars>
      </dgm:prSet>
      <dgm:spPr/>
    </dgm:pt>
    <dgm:pt modelId="{18C889B4-5295-4973-A139-D8DA448BE18D}" type="pres">
      <dgm:prSet presAssocID="{1B0268D8-2C1E-4E42-8D59-99401FD98F86}" presName="sibTrans" presStyleCnt="0"/>
      <dgm:spPr/>
    </dgm:pt>
    <dgm:pt modelId="{5CB708A9-6B9D-4F6B-8106-C9324BB5B080}" type="pres">
      <dgm:prSet presAssocID="{695FC39A-EB85-4243-85BD-8E7CF48AB7FB}" presName="compNode" presStyleCnt="0"/>
      <dgm:spPr/>
    </dgm:pt>
    <dgm:pt modelId="{DB9095C9-E2B7-44EC-99AB-D9D4D143BB85}" type="pres">
      <dgm:prSet presAssocID="{695FC39A-EB85-4243-85BD-8E7CF48AB7FB}" presName="bgRect" presStyleLbl="bgShp" presStyleIdx="1" presStyleCnt="2"/>
      <dgm:spPr/>
    </dgm:pt>
    <dgm:pt modelId="{B9CEBA3E-6F30-438C-BF6D-2E8727D15C01}" type="pres">
      <dgm:prSet presAssocID="{695FC39A-EB85-4243-85BD-8E7CF48AB7F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wel"/>
        </a:ext>
      </dgm:extLst>
    </dgm:pt>
    <dgm:pt modelId="{D780FD65-3F13-408F-BB3D-2462A9FC7AAA}" type="pres">
      <dgm:prSet presAssocID="{695FC39A-EB85-4243-85BD-8E7CF48AB7FB}" presName="spaceRect" presStyleCnt="0"/>
      <dgm:spPr/>
    </dgm:pt>
    <dgm:pt modelId="{6C5EFADE-5AF2-43EA-8F7D-F3549B53B78F}" type="pres">
      <dgm:prSet presAssocID="{695FC39A-EB85-4243-85BD-8E7CF48AB7FB}" presName="parTx" presStyleLbl="revTx" presStyleIdx="1" presStyleCnt="2">
        <dgm:presLayoutVars>
          <dgm:chMax val="0"/>
          <dgm:chPref val="0"/>
        </dgm:presLayoutVars>
      </dgm:prSet>
      <dgm:spPr/>
    </dgm:pt>
  </dgm:ptLst>
  <dgm:cxnLst>
    <dgm:cxn modelId="{18BD190D-EF15-479D-9359-9ADA679C5902}" srcId="{8FBBFB03-5ADC-49CF-9EA3-A0BD43B74791}" destId="{613F2F4C-7589-4E00-ACBB-A6849AA9B0D6}" srcOrd="0" destOrd="0" parTransId="{D8A75DEE-6DD4-4771-9F2C-870E2852C8D3}" sibTransId="{1B0268D8-2C1E-4E42-8D59-99401FD98F86}"/>
    <dgm:cxn modelId="{A0BCF31F-AB37-4450-8C96-EFC630FF66CE}" type="presOf" srcId="{695FC39A-EB85-4243-85BD-8E7CF48AB7FB}" destId="{6C5EFADE-5AF2-43EA-8F7D-F3549B53B78F}" srcOrd="0" destOrd="0" presId="urn:microsoft.com/office/officeart/2018/2/layout/IconVerticalSolidList"/>
    <dgm:cxn modelId="{CEB1EB63-9C0E-404E-A61E-AA2ADD6ADB3D}" type="presOf" srcId="{8FBBFB03-5ADC-49CF-9EA3-A0BD43B74791}" destId="{C11B1E51-89E3-4B57-8F01-F6B05661D98E}" srcOrd="0" destOrd="0" presId="urn:microsoft.com/office/officeart/2018/2/layout/IconVerticalSolidList"/>
    <dgm:cxn modelId="{B9EC7F66-3172-4E7C-8531-21D89AE46566}" srcId="{8FBBFB03-5ADC-49CF-9EA3-A0BD43B74791}" destId="{695FC39A-EB85-4243-85BD-8E7CF48AB7FB}" srcOrd="1" destOrd="0" parTransId="{9E98065A-57DC-4B89-A7E3-C453DFD17C0B}" sibTransId="{4F928225-8D7B-4F12-94CE-DFF5A9E62D7E}"/>
    <dgm:cxn modelId="{BEF566A4-EFDD-4274-A3FD-81143F7F0DC4}" type="presOf" srcId="{613F2F4C-7589-4E00-ACBB-A6849AA9B0D6}" destId="{7E180EB9-1A7B-4B7B-A9ED-7020D8CCCC73}" srcOrd="0" destOrd="0" presId="urn:microsoft.com/office/officeart/2018/2/layout/IconVerticalSolidList"/>
    <dgm:cxn modelId="{0BA7019A-4923-4243-8F07-048F6C03D46B}" type="presParOf" srcId="{C11B1E51-89E3-4B57-8F01-F6B05661D98E}" destId="{10298C94-DEEA-46D5-8D51-718188E23A5A}" srcOrd="0" destOrd="0" presId="urn:microsoft.com/office/officeart/2018/2/layout/IconVerticalSolidList"/>
    <dgm:cxn modelId="{9978B9DA-5096-4AD2-A56C-B3D439229EBE}" type="presParOf" srcId="{10298C94-DEEA-46D5-8D51-718188E23A5A}" destId="{A82A5BD6-12AF-4A3D-BA8D-CD08F030F377}" srcOrd="0" destOrd="0" presId="urn:microsoft.com/office/officeart/2018/2/layout/IconVerticalSolidList"/>
    <dgm:cxn modelId="{00BAB217-276E-4716-915D-310A8A023583}" type="presParOf" srcId="{10298C94-DEEA-46D5-8D51-718188E23A5A}" destId="{6730AE91-F411-4DEF-AF12-CA2E893DA574}" srcOrd="1" destOrd="0" presId="urn:microsoft.com/office/officeart/2018/2/layout/IconVerticalSolidList"/>
    <dgm:cxn modelId="{B7A6AA11-1EB8-4861-B860-3EFFD9C7D727}" type="presParOf" srcId="{10298C94-DEEA-46D5-8D51-718188E23A5A}" destId="{CDDAB6A1-AB46-4726-9DF4-04F3C59E993D}" srcOrd="2" destOrd="0" presId="urn:microsoft.com/office/officeart/2018/2/layout/IconVerticalSolidList"/>
    <dgm:cxn modelId="{65690BC3-5276-444D-AEAA-4809C4401815}" type="presParOf" srcId="{10298C94-DEEA-46D5-8D51-718188E23A5A}" destId="{7E180EB9-1A7B-4B7B-A9ED-7020D8CCCC73}" srcOrd="3" destOrd="0" presId="urn:microsoft.com/office/officeart/2018/2/layout/IconVerticalSolidList"/>
    <dgm:cxn modelId="{83BE7B48-EE3D-467A-92DB-CD2F59435226}" type="presParOf" srcId="{C11B1E51-89E3-4B57-8F01-F6B05661D98E}" destId="{18C889B4-5295-4973-A139-D8DA448BE18D}" srcOrd="1" destOrd="0" presId="urn:microsoft.com/office/officeart/2018/2/layout/IconVerticalSolidList"/>
    <dgm:cxn modelId="{CE3AD223-9A1F-41CD-99E2-C07FEE37EF59}" type="presParOf" srcId="{C11B1E51-89E3-4B57-8F01-F6B05661D98E}" destId="{5CB708A9-6B9D-4F6B-8106-C9324BB5B080}" srcOrd="2" destOrd="0" presId="urn:microsoft.com/office/officeart/2018/2/layout/IconVerticalSolidList"/>
    <dgm:cxn modelId="{A93346D0-2036-4DDB-BFB2-8FE818E3410A}" type="presParOf" srcId="{5CB708A9-6B9D-4F6B-8106-C9324BB5B080}" destId="{DB9095C9-E2B7-44EC-99AB-D9D4D143BB85}" srcOrd="0" destOrd="0" presId="urn:microsoft.com/office/officeart/2018/2/layout/IconVerticalSolidList"/>
    <dgm:cxn modelId="{7CAE7D39-347F-4D50-A135-7C317716E0CF}" type="presParOf" srcId="{5CB708A9-6B9D-4F6B-8106-C9324BB5B080}" destId="{B9CEBA3E-6F30-438C-BF6D-2E8727D15C01}" srcOrd="1" destOrd="0" presId="urn:microsoft.com/office/officeart/2018/2/layout/IconVerticalSolidList"/>
    <dgm:cxn modelId="{57CB6B9D-C764-4D15-A029-D3F3DC136134}" type="presParOf" srcId="{5CB708A9-6B9D-4F6B-8106-C9324BB5B080}" destId="{D780FD65-3F13-408F-BB3D-2462A9FC7AAA}" srcOrd="2" destOrd="0" presId="urn:microsoft.com/office/officeart/2018/2/layout/IconVerticalSolidList"/>
    <dgm:cxn modelId="{103C6CB6-3C24-4112-8312-E991A9AC02E9}" type="presParOf" srcId="{5CB708A9-6B9D-4F6B-8106-C9324BB5B080}" destId="{6C5EFADE-5AF2-43EA-8F7D-F3549B53B7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D54EDCB-F8AE-4FEC-A514-7250AE19214F}"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B933B93-6B23-4DD7-AD4D-3EA267CE4B84}">
      <dgm:prSet/>
      <dgm:spPr/>
      <dgm:t>
        <a:bodyPr/>
        <a:lstStyle/>
        <a:p>
          <a:r>
            <a:rPr lang="en-US"/>
            <a:t>The foundational principle of Hazard Mitigation Strategy is to take a proactive approach to risk identification and reduction within the housekeeping department at Hyatt. </a:t>
          </a:r>
        </a:p>
      </dgm:t>
    </dgm:pt>
    <dgm:pt modelId="{4CAC7327-4C64-4554-8EAD-895F16266B21}" type="parTrans" cxnId="{BFCD57D5-E706-4E55-9B7A-0BE87493B118}">
      <dgm:prSet/>
      <dgm:spPr/>
      <dgm:t>
        <a:bodyPr/>
        <a:lstStyle/>
        <a:p>
          <a:endParaRPr lang="en-US"/>
        </a:p>
      </dgm:t>
    </dgm:pt>
    <dgm:pt modelId="{EA3FD94D-4B7D-42FA-9E4C-664EE45B04FE}" type="sibTrans" cxnId="{BFCD57D5-E706-4E55-9B7A-0BE87493B118}">
      <dgm:prSet/>
      <dgm:spPr/>
      <dgm:t>
        <a:bodyPr/>
        <a:lstStyle/>
        <a:p>
          <a:endParaRPr lang="en-US"/>
        </a:p>
      </dgm:t>
    </dgm:pt>
    <dgm:pt modelId="{C00CE444-F00E-4B4C-9CD1-A86F07DF3A38}">
      <dgm:prSet/>
      <dgm:spPr/>
      <dgm:t>
        <a:bodyPr/>
        <a:lstStyle/>
        <a:p>
          <a:r>
            <a:rPr lang="en-US"/>
            <a:t>To reduce the probability and harshness of hazards, it intends to apply selective measures (Lindholm, 2021) </a:t>
          </a:r>
        </a:p>
      </dgm:t>
    </dgm:pt>
    <dgm:pt modelId="{2C603612-C892-4E48-BD3F-99F770A35364}" type="parTrans" cxnId="{B9DE2BE9-AD7E-4D0D-9EDC-4DF740018F9B}">
      <dgm:prSet/>
      <dgm:spPr/>
      <dgm:t>
        <a:bodyPr/>
        <a:lstStyle/>
        <a:p>
          <a:endParaRPr lang="en-US"/>
        </a:p>
      </dgm:t>
    </dgm:pt>
    <dgm:pt modelId="{A2102F60-DDA7-4122-B929-E6F621E9A121}" type="sibTrans" cxnId="{B9DE2BE9-AD7E-4D0D-9EDC-4DF740018F9B}">
      <dgm:prSet/>
      <dgm:spPr/>
      <dgm:t>
        <a:bodyPr/>
        <a:lstStyle/>
        <a:p>
          <a:endParaRPr lang="en-US"/>
        </a:p>
      </dgm:t>
    </dgm:pt>
    <dgm:pt modelId="{A10F6A63-EA45-4EB1-836D-E5A2B59230F1}" type="pres">
      <dgm:prSet presAssocID="{6D54EDCB-F8AE-4FEC-A514-7250AE19214F}" presName="hierChild1" presStyleCnt="0">
        <dgm:presLayoutVars>
          <dgm:chPref val="1"/>
          <dgm:dir/>
          <dgm:animOne val="branch"/>
          <dgm:animLvl val="lvl"/>
          <dgm:resizeHandles/>
        </dgm:presLayoutVars>
      </dgm:prSet>
      <dgm:spPr/>
    </dgm:pt>
    <dgm:pt modelId="{597CAF2B-C3DD-4F93-8AE1-68F901AA4D2C}" type="pres">
      <dgm:prSet presAssocID="{DB933B93-6B23-4DD7-AD4D-3EA267CE4B84}" presName="hierRoot1" presStyleCnt="0"/>
      <dgm:spPr/>
    </dgm:pt>
    <dgm:pt modelId="{93E73E7C-295C-453E-8A8B-39150E485BFE}" type="pres">
      <dgm:prSet presAssocID="{DB933B93-6B23-4DD7-AD4D-3EA267CE4B84}" presName="composite" presStyleCnt="0"/>
      <dgm:spPr/>
    </dgm:pt>
    <dgm:pt modelId="{78C11FCE-8F40-4672-8C04-6BB194D89562}" type="pres">
      <dgm:prSet presAssocID="{DB933B93-6B23-4DD7-AD4D-3EA267CE4B84}" presName="background" presStyleLbl="node0" presStyleIdx="0" presStyleCnt="2"/>
      <dgm:spPr/>
    </dgm:pt>
    <dgm:pt modelId="{98B6664E-18D5-4EAE-B75B-DB5F1FFD2936}" type="pres">
      <dgm:prSet presAssocID="{DB933B93-6B23-4DD7-AD4D-3EA267CE4B84}" presName="text" presStyleLbl="fgAcc0" presStyleIdx="0" presStyleCnt="2">
        <dgm:presLayoutVars>
          <dgm:chPref val="3"/>
        </dgm:presLayoutVars>
      </dgm:prSet>
      <dgm:spPr/>
    </dgm:pt>
    <dgm:pt modelId="{1B4A8F13-6AC9-4225-A091-B75D039F427D}" type="pres">
      <dgm:prSet presAssocID="{DB933B93-6B23-4DD7-AD4D-3EA267CE4B84}" presName="hierChild2" presStyleCnt="0"/>
      <dgm:spPr/>
    </dgm:pt>
    <dgm:pt modelId="{32F32DE9-3079-42EF-9A39-23846DD663DA}" type="pres">
      <dgm:prSet presAssocID="{C00CE444-F00E-4B4C-9CD1-A86F07DF3A38}" presName="hierRoot1" presStyleCnt="0"/>
      <dgm:spPr/>
    </dgm:pt>
    <dgm:pt modelId="{88A9221A-15E4-4A85-9864-465A78F580E4}" type="pres">
      <dgm:prSet presAssocID="{C00CE444-F00E-4B4C-9CD1-A86F07DF3A38}" presName="composite" presStyleCnt="0"/>
      <dgm:spPr/>
    </dgm:pt>
    <dgm:pt modelId="{D04E300F-FA2C-483F-BF80-539F53FBB4AC}" type="pres">
      <dgm:prSet presAssocID="{C00CE444-F00E-4B4C-9CD1-A86F07DF3A38}" presName="background" presStyleLbl="node0" presStyleIdx="1" presStyleCnt="2"/>
      <dgm:spPr/>
    </dgm:pt>
    <dgm:pt modelId="{E2B6218B-A4A2-426A-8B80-EA3BA1283926}" type="pres">
      <dgm:prSet presAssocID="{C00CE444-F00E-4B4C-9CD1-A86F07DF3A38}" presName="text" presStyleLbl="fgAcc0" presStyleIdx="1" presStyleCnt="2">
        <dgm:presLayoutVars>
          <dgm:chPref val="3"/>
        </dgm:presLayoutVars>
      </dgm:prSet>
      <dgm:spPr/>
    </dgm:pt>
    <dgm:pt modelId="{4A2229B7-899F-4457-B001-3705A5101FDC}" type="pres">
      <dgm:prSet presAssocID="{C00CE444-F00E-4B4C-9CD1-A86F07DF3A38}" presName="hierChild2" presStyleCnt="0"/>
      <dgm:spPr/>
    </dgm:pt>
  </dgm:ptLst>
  <dgm:cxnLst>
    <dgm:cxn modelId="{CADFC237-399F-45C7-8391-541357FD5E6E}" type="presOf" srcId="{DB933B93-6B23-4DD7-AD4D-3EA267CE4B84}" destId="{98B6664E-18D5-4EAE-B75B-DB5F1FFD2936}" srcOrd="0" destOrd="0" presId="urn:microsoft.com/office/officeart/2005/8/layout/hierarchy1"/>
    <dgm:cxn modelId="{EE58F849-7BB0-41A6-A96E-3645BEEC1EA6}" type="presOf" srcId="{C00CE444-F00E-4B4C-9CD1-A86F07DF3A38}" destId="{E2B6218B-A4A2-426A-8B80-EA3BA1283926}" srcOrd="0" destOrd="0" presId="urn:microsoft.com/office/officeart/2005/8/layout/hierarchy1"/>
    <dgm:cxn modelId="{F6170A76-A81E-4660-87C0-7FB3ACF7E8BA}" type="presOf" srcId="{6D54EDCB-F8AE-4FEC-A514-7250AE19214F}" destId="{A10F6A63-EA45-4EB1-836D-E5A2B59230F1}" srcOrd="0" destOrd="0" presId="urn:microsoft.com/office/officeart/2005/8/layout/hierarchy1"/>
    <dgm:cxn modelId="{BFCD57D5-E706-4E55-9B7A-0BE87493B118}" srcId="{6D54EDCB-F8AE-4FEC-A514-7250AE19214F}" destId="{DB933B93-6B23-4DD7-AD4D-3EA267CE4B84}" srcOrd="0" destOrd="0" parTransId="{4CAC7327-4C64-4554-8EAD-895F16266B21}" sibTransId="{EA3FD94D-4B7D-42FA-9E4C-664EE45B04FE}"/>
    <dgm:cxn modelId="{B9DE2BE9-AD7E-4D0D-9EDC-4DF740018F9B}" srcId="{6D54EDCB-F8AE-4FEC-A514-7250AE19214F}" destId="{C00CE444-F00E-4B4C-9CD1-A86F07DF3A38}" srcOrd="1" destOrd="0" parTransId="{2C603612-C892-4E48-BD3F-99F770A35364}" sibTransId="{A2102F60-DDA7-4122-B929-E6F621E9A121}"/>
    <dgm:cxn modelId="{9FDC9BA1-290F-4240-9C2E-C8B4C7C69692}" type="presParOf" srcId="{A10F6A63-EA45-4EB1-836D-E5A2B59230F1}" destId="{597CAF2B-C3DD-4F93-8AE1-68F901AA4D2C}" srcOrd="0" destOrd="0" presId="urn:microsoft.com/office/officeart/2005/8/layout/hierarchy1"/>
    <dgm:cxn modelId="{30BFCA04-C849-4695-931A-3A32F68975B9}" type="presParOf" srcId="{597CAF2B-C3DD-4F93-8AE1-68F901AA4D2C}" destId="{93E73E7C-295C-453E-8A8B-39150E485BFE}" srcOrd="0" destOrd="0" presId="urn:microsoft.com/office/officeart/2005/8/layout/hierarchy1"/>
    <dgm:cxn modelId="{B0FA96F5-5E0E-411F-9F61-FB0E2F983BB4}" type="presParOf" srcId="{93E73E7C-295C-453E-8A8B-39150E485BFE}" destId="{78C11FCE-8F40-4672-8C04-6BB194D89562}" srcOrd="0" destOrd="0" presId="urn:microsoft.com/office/officeart/2005/8/layout/hierarchy1"/>
    <dgm:cxn modelId="{C6BA86FF-C84E-4CA4-93E2-B4635B8CEC56}" type="presParOf" srcId="{93E73E7C-295C-453E-8A8B-39150E485BFE}" destId="{98B6664E-18D5-4EAE-B75B-DB5F1FFD2936}" srcOrd="1" destOrd="0" presId="urn:microsoft.com/office/officeart/2005/8/layout/hierarchy1"/>
    <dgm:cxn modelId="{690BB23F-FE94-4F1F-9BF8-F7501A7E6235}" type="presParOf" srcId="{597CAF2B-C3DD-4F93-8AE1-68F901AA4D2C}" destId="{1B4A8F13-6AC9-4225-A091-B75D039F427D}" srcOrd="1" destOrd="0" presId="urn:microsoft.com/office/officeart/2005/8/layout/hierarchy1"/>
    <dgm:cxn modelId="{39ED4F41-E6BB-4635-AAD4-CFBBA84D1CA9}" type="presParOf" srcId="{A10F6A63-EA45-4EB1-836D-E5A2B59230F1}" destId="{32F32DE9-3079-42EF-9A39-23846DD663DA}" srcOrd="1" destOrd="0" presId="urn:microsoft.com/office/officeart/2005/8/layout/hierarchy1"/>
    <dgm:cxn modelId="{4D12A582-774B-4E23-9AEA-3FE7E45805CE}" type="presParOf" srcId="{32F32DE9-3079-42EF-9A39-23846DD663DA}" destId="{88A9221A-15E4-4A85-9864-465A78F580E4}" srcOrd="0" destOrd="0" presId="urn:microsoft.com/office/officeart/2005/8/layout/hierarchy1"/>
    <dgm:cxn modelId="{7A1EB129-BE7B-4CCA-ABEB-8B6696C160D1}" type="presParOf" srcId="{88A9221A-15E4-4A85-9864-465A78F580E4}" destId="{D04E300F-FA2C-483F-BF80-539F53FBB4AC}" srcOrd="0" destOrd="0" presId="urn:microsoft.com/office/officeart/2005/8/layout/hierarchy1"/>
    <dgm:cxn modelId="{DFC0D6B8-8BC0-4C2C-AA26-0C99AFECCE0C}" type="presParOf" srcId="{88A9221A-15E4-4A85-9864-465A78F580E4}" destId="{E2B6218B-A4A2-426A-8B80-EA3BA1283926}" srcOrd="1" destOrd="0" presId="urn:microsoft.com/office/officeart/2005/8/layout/hierarchy1"/>
    <dgm:cxn modelId="{80EE0584-E484-4E4D-B1BB-88C7F0E5AFF7}" type="presParOf" srcId="{32F32DE9-3079-42EF-9A39-23846DD663DA}" destId="{4A2229B7-899F-4457-B001-3705A5101FD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E9DD4-7584-4AE1-8E69-D233EACC5826}">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4720E0-8B14-4278-A84D-CF0B7FEB35C3}">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The functionality of safety and protection in the work environment is already another critical element and this is also so when the housekeeping is looked upon by Hyatt. </a:t>
          </a:r>
        </a:p>
      </dsp:txBody>
      <dsp:txXfrm>
        <a:off x="559800" y="3022743"/>
        <a:ext cx="4320000" cy="720000"/>
      </dsp:txXfrm>
    </dsp:sp>
    <dsp:sp modelId="{0288DA5B-AD1F-4D2D-BC25-F70F7F624973}">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3BCAFD-7F1D-410F-A2A5-7BA5AB8E3328}">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The goal is to provide a secured working spot while the guests will also be assured of their safety (Goh and Baum, 2021). </a:t>
          </a:r>
        </a:p>
      </dsp:txBody>
      <dsp:txXfrm>
        <a:off x="5635800" y="302274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F92430-7C12-491D-96AB-A0FC66F3FF30}">
      <dsp:nvSpPr>
        <dsp:cNvPr id="0" name=""/>
        <dsp:cNvSpPr/>
      </dsp:nvSpPr>
      <dsp:spPr>
        <a:xfrm>
          <a:off x="212335"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EB6A18-8ACA-4B69-B4D7-BA49F46CFC00}">
      <dsp:nvSpPr>
        <dsp:cNvPr id="0" name=""/>
        <dsp:cNvSpPr/>
      </dsp:nvSpPr>
      <dsp:spPr>
        <a:xfrm>
          <a:off x="492877" y="1788253"/>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C23C1F-A496-45EA-8DF6-BEA52DA060A7}">
      <dsp:nvSpPr>
        <dsp:cNvPr id="0" name=""/>
        <dsp:cNvSpPr/>
      </dsp:nvSpPr>
      <dsp:spPr>
        <a:xfrm>
          <a:off x="1834517"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The Health and Safety Guide has been designed as a comprehensive tool exclusive to the housekeeping staff of Hyatt. </a:t>
          </a:r>
        </a:p>
      </dsp:txBody>
      <dsp:txXfrm>
        <a:off x="1834517" y="1507711"/>
        <a:ext cx="3148942" cy="1335915"/>
      </dsp:txXfrm>
    </dsp:sp>
    <dsp:sp modelId="{AFD51A7C-AF16-45C6-AA5A-E856B6196860}">
      <dsp:nvSpPr>
        <dsp:cNvPr id="0" name=""/>
        <dsp:cNvSpPr/>
      </dsp:nvSpPr>
      <dsp:spPr>
        <a:xfrm>
          <a:off x="5532139" y="1507711"/>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18DBD-E550-41E3-9E17-631955999CEB}">
      <dsp:nvSpPr>
        <dsp:cNvPr id="0" name=""/>
        <dsp:cNvSpPr/>
      </dsp:nvSpPr>
      <dsp:spPr>
        <a:xfrm>
          <a:off x="5812681" y="1788253"/>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6B55A2-58AF-41EB-8B3D-609F261FC62F}">
      <dsp:nvSpPr>
        <dsp:cNvPr id="0" name=""/>
        <dsp:cNvSpPr/>
      </dsp:nvSpPr>
      <dsp:spPr>
        <a:xfrm>
          <a:off x="7154322" y="150771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a:t>It actually provides a step-by-step manual containing all the essential safety practices, which assure that the working place is risk-free (Karanikas and Zerguine, 2023). </a:t>
          </a:r>
        </a:p>
      </dsp:txBody>
      <dsp:txXfrm>
        <a:off x="7154322" y="1507711"/>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542B1-723D-4D25-8DEF-B86C298E31E9}">
      <dsp:nvSpPr>
        <dsp:cNvPr id="0" name=""/>
        <dsp:cNvSpPr/>
      </dsp:nvSpPr>
      <dsp:spPr>
        <a:xfrm>
          <a:off x="385104" y="77139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7F7DA5-AD8B-4888-9254-A494A0F20367}">
      <dsp:nvSpPr>
        <dsp:cNvPr id="0" name=""/>
        <dsp:cNvSpPr/>
      </dsp:nvSpPr>
      <dsp:spPr>
        <a:xfrm>
          <a:off x="619104" y="100539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C2E7B0-5356-4D5E-8229-531076FA14CC}">
      <dsp:nvSpPr>
        <dsp:cNvPr id="0" name=""/>
        <dsp:cNvSpPr/>
      </dsp:nvSpPr>
      <dsp:spPr>
        <a:xfrm>
          <a:off x="34104" y="2211396"/>
          <a:ext cx="1800000" cy="136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Safety precautions remain the common ground in keeping the housekeeping department of Hyatt secured. </a:t>
          </a:r>
        </a:p>
      </dsp:txBody>
      <dsp:txXfrm>
        <a:off x="34104" y="2211396"/>
        <a:ext cx="1800000" cy="1368544"/>
      </dsp:txXfrm>
    </dsp:sp>
    <dsp:sp modelId="{DE97BA2A-235B-4C34-AA1A-55DB55076CF9}">
      <dsp:nvSpPr>
        <dsp:cNvPr id="0" name=""/>
        <dsp:cNvSpPr/>
      </dsp:nvSpPr>
      <dsp:spPr>
        <a:xfrm>
          <a:off x="2500104" y="77139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70F295-61F4-4106-84E1-FB5A72147C50}">
      <dsp:nvSpPr>
        <dsp:cNvPr id="0" name=""/>
        <dsp:cNvSpPr/>
      </dsp:nvSpPr>
      <dsp:spPr>
        <a:xfrm>
          <a:off x="2734104" y="100539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0E7AD2-0F71-43EF-A0B3-8EE03F3AA501}">
      <dsp:nvSpPr>
        <dsp:cNvPr id="0" name=""/>
        <dsp:cNvSpPr/>
      </dsp:nvSpPr>
      <dsp:spPr>
        <a:xfrm>
          <a:off x="2149104" y="2211396"/>
          <a:ext cx="1800000" cy="136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Firstly, utilizing Personal Protective Equipment (PPE) such as gloves, goggles, and masks is a must prior to starting any type of cleaning task (Legge </a:t>
          </a:r>
          <a:r>
            <a:rPr lang="en-US" sz="1100" i="1" kern="1200"/>
            <a:t>et al</a:t>
          </a:r>
          <a:r>
            <a:rPr lang="en-US" sz="1100" kern="1200"/>
            <a:t>. 2023). </a:t>
          </a:r>
        </a:p>
      </dsp:txBody>
      <dsp:txXfrm>
        <a:off x="2149104" y="2211396"/>
        <a:ext cx="1800000" cy="1368544"/>
      </dsp:txXfrm>
    </dsp:sp>
    <dsp:sp modelId="{DEDED1D3-3278-4674-9D00-014A5A1B091D}">
      <dsp:nvSpPr>
        <dsp:cNvPr id="0" name=""/>
        <dsp:cNvSpPr/>
      </dsp:nvSpPr>
      <dsp:spPr>
        <a:xfrm>
          <a:off x="4615104" y="771396"/>
          <a:ext cx="1098000" cy="1098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1C4F32-0F14-40F4-88A0-90A87AC89CFF}">
      <dsp:nvSpPr>
        <dsp:cNvPr id="0" name=""/>
        <dsp:cNvSpPr/>
      </dsp:nvSpPr>
      <dsp:spPr>
        <a:xfrm>
          <a:off x="4849104" y="100539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AADEFA-E992-4A0C-9269-02CB13881BCB}">
      <dsp:nvSpPr>
        <dsp:cNvPr id="0" name=""/>
        <dsp:cNvSpPr/>
      </dsp:nvSpPr>
      <dsp:spPr>
        <a:xfrm>
          <a:off x="4264104" y="2211396"/>
          <a:ext cx="1800000" cy="1368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This guarantees safe workplaces where there is no exposure to chemicals, dust, and solid substances, hence the team's health and safety is secured.</a:t>
          </a:r>
        </a:p>
      </dsp:txBody>
      <dsp:txXfrm>
        <a:off x="4264104" y="2211396"/>
        <a:ext cx="1800000" cy="13685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693FC7-F1BF-48CA-90EE-780372281A0B}">
      <dsp:nvSpPr>
        <dsp:cNvPr id="0" name=""/>
        <dsp:cNvSpPr/>
      </dsp:nvSpPr>
      <dsp:spPr>
        <a:xfrm>
          <a:off x="679050" y="5106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40E8B7-3855-41C8-AD14-57D6F06D5423}">
      <dsp:nvSpPr>
        <dsp:cNvPr id="0" name=""/>
        <dsp:cNvSpPr/>
      </dsp:nvSpPr>
      <dsp:spPr>
        <a:xfrm>
          <a:off x="1081237" y="912856"/>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7D71DD-8C93-447F-B51E-833865975278}">
      <dsp:nvSpPr>
        <dsp:cNvPr id="0" name=""/>
        <dsp:cNvSpPr/>
      </dsp:nvSpPr>
      <dsp:spPr>
        <a:xfrm>
          <a:off x="75768"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routes should be unobstructed and any spills need to have immediate intervention so as to reduce chances of slips, trips and falls. </a:t>
          </a:r>
        </a:p>
      </dsp:txBody>
      <dsp:txXfrm>
        <a:off x="75768" y="2985669"/>
        <a:ext cx="3093750" cy="855000"/>
      </dsp:txXfrm>
    </dsp:sp>
    <dsp:sp modelId="{35A53FAB-5156-43D9-8DA5-330CA482B8C1}">
      <dsp:nvSpPr>
        <dsp:cNvPr id="0" name=""/>
        <dsp:cNvSpPr/>
      </dsp:nvSpPr>
      <dsp:spPr>
        <a:xfrm>
          <a:off x="4314206" y="5106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76CEC5-94F4-4C30-ABDA-2755576595CD}">
      <dsp:nvSpPr>
        <dsp:cNvPr id="0" name=""/>
        <dsp:cNvSpPr/>
      </dsp:nvSpPr>
      <dsp:spPr>
        <a:xfrm>
          <a:off x="4716393" y="912856"/>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65875C-93F8-4DC4-84AD-FC62C9AB2D38}">
      <dsp:nvSpPr>
        <dsp:cNvPr id="0" name=""/>
        <dsp:cNvSpPr/>
      </dsp:nvSpPr>
      <dsp:spPr>
        <a:xfrm>
          <a:off x="3710925"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 application of warning signs will increase awareness and consequently others will not experience falls on the wet or slippery floors (Saepudin and Putra, 2023). </a:t>
          </a:r>
        </a:p>
      </dsp:txBody>
      <dsp:txXfrm>
        <a:off x="3710925" y="2985669"/>
        <a:ext cx="3093750" cy="855000"/>
      </dsp:txXfrm>
    </dsp:sp>
    <dsp:sp modelId="{CC4B7564-D18D-466E-88EE-FB256BBAC5D8}">
      <dsp:nvSpPr>
        <dsp:cNvPr id="0" name=""/>
        <dsp:cNvSpPr/>
      </dsp:nvSpPr>
      <dsp:spPr>
        <a:xfrm>
          <a:off x="7949362" y="510668"/>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3B1608-1958-4095-A424-0564C9E6422D}">
      <dsp:nvSpPr>
        <dsp:cNvPr id="0" name=""/>
        <dsp:cNvSpPr/>
      </dsp:nvSpPr>
      <dsp:spPr>
        <a:xfrm>
          <a:off x="8351550" y="912856"/>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8DA234-BAD3-41C2-9165-EC40D1404B60}">
      <dsp:nvSpPr>
        <dsp:cNvPr id="0" name=""/>
        <dsp:cNvSpPr/>
      </dsp:nvSpPr>
      <dsp:spPr>
        <a:xfrm>
          <a:off x="7346081" y="2985669"/>
          <a:ext cx="309375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These precautions help to show staff that they are front in the area of safety and health of domestic workers here at Hyatt. </a:t>
          </a:r>
        </a:p>
      </dsp:txBody>
      <dsp:txXfrm>
        <a:off x="7346081" y="2985669"/>
        <a:ext cx="3093750" cy="855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A5BD6-12AF-4A3D-BA8D-CD08F030F377}">
      <dsp:nvSpPr>
        <dsp:cNvPr id="0" name=""/>
        <dsp:cNvSpPr/>
      </dsp:nvSpPr>
      <dsp:spPr>
        <a:xfrm>
          <a:off x="0" y="742983"/>
          <a:ext cx="8803861" cy="13716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0AE91-F411-4DEF-AF12-CA2E893DA574}">
      <dsp:nvSpPr>
        <dsp:cNvPr id="0" name=""/>
        <dsp:cNvSpPr/>
      </dsp:nvSpPr>
      <dsp:spPr>
        <a:xfrm>
          <a:off x="414927" y="1051607"/>
          <a:ext cx="754414" cy="7544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80EB9-1A7B-4B7B-A9ED-7020D8CCCC73}">
      <dsp:nvSpPr>
        <dsp:cNvPr id="0" name=""/>
        <dsp:cNvSpPr/>
      </dsp:nvSpPr>
      <dsp:spPr>
        <a:xfrm>
          <a:off x="1584270" y="742983"/>
          <a:ext cx="7219590" cy="1371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8" tIns="145168" rIns="145168" bIns="145168" numCol="1" spcCol="1270" anchor="ctr" anchorCtr="0">
          <a:noAutofit/>
        </a:bodyPr>
        <a:lstStyle/>
        <a:p>
          <a:pPr marL="0" lvl="0" indent="0" algn="l" defTabSz="755650">
            <a:lnSpc>
              <a:spcPct val="100000"/>
            </a:lnSpc>
            <a:spcBef>
              <a:spcPct val="0"/>
            </a:spcBef>
            <a:spcAft>
              <a:spcPct val="35000"/>
            </a:spcAft>
            <a:buNone/>
          </a:pPr>
          <a:r>
            <a:rPr lang="en-US" sz="1700" kern="1200"/>
            <a:t>The equipment identified within the Housekeeping Department Health and Safety Guide is essential for the proper functioning of the department as well as the place for the safety of all hotel personnel at Hyatt (Dimitriou, 2022)</a:t>
          </a:r>
        </a:p>
      </dsp:txBody>
      <dsp:txXfrm>
        <a:off x="1584270" y="742983"/>
        <a:ext cx="7219590" cy="1371662"/>
      </dsp:txXfrm>
    </dsp:sp>
    <dsp:sp modelId="{DB9095C9-E2B7-44EC-99AB-D9D4D143BB85}">
      <dsp:nvSpPr>
        <dsp:cNvPr id="0" name=""/>
        <dsp:cNvSpPr/>
      </dsp:nvSpPr>
      <dsp:spPr>
        <a:xfrm>
          <a:off x="0" y="2457561"/>
          <a:ext cx="8803861" cy="137166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CEBA3E-6F30-438C-BF6D-2E8727D15C01}">
      <dsp:nvSpPr>
        <dsp:cNvPr id="0" name=""/>
        <dsp:cNvSpPr/>
      </dsp:nvSpPr>
      <dsp:spPr>
        <a:xfrm>
          <a:off x="414927" y="2766185"/>
          <a:ext cx="754414" cy="7544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5EFADE-5AF2-43EA-8F7D-F3549B53B78F}">
      <dsp:nvSpPr>
        <dsp:cNvPr id="0" name=""/>
        <dsp:cNvSpPr/>
      </dsp:nvSpPr>
      <dsp:spPr>
        <a:xfrm>
          <a:off x="1584270" y="2457561"/>
          <a:ext cx="7219590" cy="1371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168" tIns="145168" rIns="145168" bIns="145168" numCol="1" spcCol="1270" anchor="ctr" anchorCtr="0">
          <a:noAutofit/>
        </a:bodyPr>
        <a:lstStyle/>
        <a:p>
          <a:pPr marL="0" lvl="0" indent="0" algn="l" defTabSz="755650">
            <a:lnSpc>
              <a:spcPct val="100000"/>
            </a:lnSpc>
            <a:spcBef>
              <a:spcPct val="0"/>
            </a:spcBef>
            <a:spcAft>
              <a:spcPct val="35000"/>
            </a:spcAft>
            <a:buNone/>
          </a:pPr>
          <a:r>
            <a:rPr lang="en-US" sz="1700" kern="1200"/>
            <a:t>There is a variety of products to attain, which range from HEPA-filtered vacuums on one end to microfiber cloths and cleaning products on the other, these all contribute to keeping up the desired level of cleanliness and safety. </a:t>
          </a:r>
        </a:p>
      </dsp:txBody>
      <dsp:txXfrm>
        <a:off x="1584270" y="2457561"/>
        <a:ext cx="7219590" cy="13716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C11FCE-8F40-4672-8C04-6BB194D89562}">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B6664E-18D5-4EAE-B75B-DB5F1FFD2936}">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The foundational principle of Hazard Mitigation Strategy is to take a proactive approach to risk identification and reduction within the housekeeping department at Hyatt. </a:t>
          </a:r>
        </a:p>
      </dsp:txBody>
      <dsp:txXfrm>
        <a:off x="696297" y="538547"/>
        <a:ext cx="4171627" cy="2590157"/>
      </dsp:txXfrm>
    </dsp:sp>
    <dsp:sp modelId="{D04E300F-FA2C-483F-BF80-539F53FBB4AC}">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B6218B-A4A2-426A-8B80-EA3BA1283926}">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reduce the probability and harshness of hazards, it intends to apply selective measures (Lindholm, 2021) </a:t>
          </a:r>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C3C3BB-9E3C-408C-82E0-F8C39F4278E3}" type="datetimeFigureOut">
              <a:t>5/23/2024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7F1974-2E7A-4D12-966F-13C34E4A3717}" type="slidenum">
              <a:t>‹#›</a:t>
            </a:fld>
            <a:endParaRPr lang="en-US"/>
          </a:p>
        </p:txBody>
      </p:sp>
    </p:spTree>
    <p:extLst>
      <p:ext uri="{BB962C8B-B14F-4D97-AF65-F5344CB8AC3E}">
        <p14:creationId xmlns:p14="http://schemas.microsoft.com/office/powerpoint/2010/main" val="29187205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Working in collaboration, it will be able to come up with safety measures for guests and also the highest workmanship level at Hyatt.</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2</a:t>
            </a:fld>
            <a:endParaRPr lang="en-US"/>
          </a:p>
        </p:txBody>
      </p:sp>
    </p:spTree>
    <p:extLst>
      <p:ext uri="{BB962C8B-B14F-4D97-AF65-F5344CB8AC3E}">
        <p14:creationId xmlns:p14="http://schemas.microsoft.com/office/powerpoint/2010/main" val="2712484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To this end, employers should diligently implement effective rules and regulations that put the safety and health of the workers at the forefront, which will in turn reduce the number of accidents in the workplace hence uplifting the productivity and efficiency of the workers. </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3</a:t>
            </a:fld>
            <a:endParaRPr lang="en-US"/>
          </a:p>
        </p:txBody>
      </p:sp>
    </p:spTree>
    <p:extLst>
      <p:ext uri="{BB962C8B-B14F-4D97-AF65-F5344CB8AC3E}">
        <p14:creationId xmlns:p14="http://schemas.microsoft.com/office/powerpoint/2010/main" val="3136057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guide has been developed to tackle the specific challenges and hazards that arise in the course of cleaning the room and it covers a wide range of topics including personal protective equipment (PPE) usage, the correct way of dealing with chemicals, ergonomics and procedure for inspections and waste disposal. This Health and Safety Guide is a useful tool that staff will find clear and practical. It equips them with the ability to navigate their responsibilities confidently and secure the wellbeing of staff and guests.</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4</a:t>
            </a:fld>
            <a:endParaRPr lang="en-US"/>
          </a:p>
        </p:txBody>
      </p:sp>
    </p:spTree>
    <p:extLst>
      <p:ext uri="{BB962C8B-B14F-4D97-AF65-F5344CB8AC3E}">
        <p14:creationId xmlns:p14="http://schemas.microsoft.com/office/powerpoint/2010/main" val="1878003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Firstly, the best way to stay injury free is by following the proper lifting techniques. To avoid the risk of accidents, team members while lifting heavy objects concentrate on bending the knees and maintaining good posture. </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5</a:t>
            </a:fld>
            <a:endParaRPr lang="en-US"/>
          </a:p>
        </p:txBody>
      </p:sp>
    </p:spTree>
    <p:extLst>
      <p:ext uri="{BB962C8B-B14F-4D97-AF65-F5344CB8AC3E}">
        <p14:creationId xmlns:p14="http://schemas.microsoft.com/office/powerpoint/2010/main" val="325623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matter of ergonomics is highlighted, such as correct body posture holding and focusing on ergonomic training, which prevents repetitive strain injuries and a healthy team working state is ensured. Moreover knowing the potential electric dangers, and working actively to prevent shocks and fires contributes to a safer place to work in. Executing the mentioned security measures within the work environment would definitely create a sense of belonging and pride to us, the Hyatt’s staff.</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6</a:t>
            </a:fld>
            <a:endParaRPr lang="en-US"/>
          </a:p>
        </p:txBody>
      </p:sp>
    </p:spTree>
    <p:extLst>
      <p:ext uri="{BB962C8B-B14F-4D97-AF65-F5344CB8AC3E}">
        <p14:creationId xmlns:p14="http://schemas.microsoft.com/office/powerpoint/2010/main" val="23064950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Through conducting pre-cleaning room inspections before entry, ensuring there is proper ventilation during the cleaning tasks, and following the particular procedure for dusting, vacuuming, and surface cleaning that makes available a clean and safe for team members as well as guests. </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7</a:t>
            </a:fld>
            <a:endParaRPr lang="en-US"/>
          </a:p>
        </p:txBody>
      </p:sp>
    </p:spTree>
    <p:extLst>
      <p:ext uri="{BB962C8B-B14F-4D97-AF65-F5344CB8AC3E}">
        <p14:creationId xmlns:p14="http://schemas.microsoft.com/office/powerpoint/2010/main" val="3596356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Along with that, the caution signs are also there to call for the care of staff and guests and therefore employees are reminded of the safety measures and the customers are duly warned. The provision of the necessary equipment enables the team members to execute their job outstandingly and vice versa, ensuring their health and wellness.</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8</a:t>
            </a:fld>
            <a:endParaRPr lang="en-US"/>
          </a:p>
        </p:txBody>
      </p:sp>
    </p:spTree>
    <p:extLst>
      <p:ext uri="{BB962C8B-B14F-4D97-AF65-F5344CB8AC3E}">
        <p14:creationId xmlns:p14="http://schemas.microsoft.com/office/powerpoint/2010/main" val="706634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Also, it implements proper ventilation and applies chemical-free, non-toxic cleaning products to cut toxic emissions and create a more healthy environment.</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9</a:t>
            </a:fld>
            <a:endParaRPr lang="en-US"/>
          </a:p>
        </p:txBody>
      </p:sp>
    </p:spTree>
    <p:extLst>
      <p:ext uri="{BB962C8B-B14F-4D97-AF65-F5344CB8AC3E}">
        <p14:creationId xmlns:p14="http://schemas.microsoft.com/office/powerpoint/2010/main" val="14581011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Not only that, but the management also focuses on inspections of cords to increase the safety of electrical systems. Anticipating, preventing and managing these potential hazards help to provide a safe working place for housekeeping teams, which improves productivity and ensures that the welfare of the staff is well maintained all the time.</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10</a:t>
            </a:fld>
            <a:endParaRPr lang="en-US"/>
          </a:p>
        </p:txBody>
      </p:sp>
    </p:spTree>
    <p:extLst>
      <p:ext uri="{BB962C8B-B14F-4D97-AF65-F5344CB8AC3E}">
        <p14:creationId xmlns:p14="http://schemas.microsoft.com/office/powerpoint/2010/main" val="39619510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It develops a well-informed working environment which is safe and conductive. With proactive measures and ongoing training, it upholds the highest level of cleanliness and safety and Hyatt is perceived by the market as a responsible and trusted place in the hospitality industry.</a:t>
            </a:r>
          </a:p>
          <a:p>
            <a:br>
              <a:rPr lang="en-US" dirty="0"/>
            </a:br>
            <a:endParaRPr lang="en-US" dirty="0"/>
          </a:p>
        </p:txBody>
      </p:sp>
      <p:sp>
        <p:nvSpPr>
          <p:cNvPr id="4" name="Slide Number Placeholder 3"/>
          <p:cNvSpPr>
            <a:spLocks noGrp="1"/>
          </p:cNvSpPr>
          <p:nvPr>
            <p:ph type="sldNum" sz="quarter" idx="5"/>
          </p:nvPr>
        </p:nvSpPr>
        <p:spPr/>
        <p:txBody>
          <a:bodyPr/>
          <a:lstStyle/>
          <a:p>
            <a:fld id="{717F1974-2E7A-4D12-966F-13C34E4A3717}" type="slidenum">
              <a:t>11</a:t>
            </a:fld>
            <a:endParaRPr lang="en-US"/>
          </a:p>
        </p:txBody>
      </p:sp>
    </p:spTree>
    <p:extLst>
      <p:ext uri="{BB962C8B-B14F-4D97-AF65-F5344CB8AC3E}">
        <p14:creationId xmlns:p14="http://schemas.microsoft.com/office/powerpoint/2010/main" val="2494671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ealth and Safety Guidelines for Small Businesses • Stockwell Safety">
            <a:extLst>
              <a:ext uri="{FF2B5EF4-FFF2-40B4-BE49-F238E27FC236}">
                <a16:creationId xmlns:a16="http://schemas.microsoft.com/office/drawing/2014/main" id="{72504776-4631-7E06-614F-8BB7F0A75BA8}"/>
              </a:ext>
            </a:extLst>
          </p:cNvPr>
          <p:cNvPicPr>
            <a:picLocks noChangeAspect="1"/>
          </p:cNvPicPr>
          <p:nvPr/>
        </p:nvPicPr>
        <p:blipFill rotWithShape="1">
          <a:blip r:embed="rId2"/>
          <a:srcRect l="16260" r="-1"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2600" b="1">
                <a:solidFill>
                  <a:schemeClr val="bg1"/>
                </a:solidFill>
                <a:latin typeface="Times New Roman"/>
                <a:cs typeface="Times New Roman"/>
              </a:rPr>
              <a:t>TRAINING ON HEALTH AND SAFETY GUIDELINES FOR HOUSEKEEPING TEAM</a:t>
            </a:r>
            <a:endParaRPr lang="en-US" sz="2600">
              <a:solidFill>
                <a:schemeClr val="bg1"/>
              </a:solidFill>
            </a:endParaRPr>
          </a:p>
          <a:p>
            <a:pPr algn="l"/>
            <a:br>
              <a:rPr lang="en-US" sz="2600">
                <a:solidFill>
                  <a:schemeClr val="bg1"/>
                </a:solidFill>
              </a:rPr>
            </a:br>
            <a:r>
              <a:rPr lang="en-US" sz="2600">
                <a:solidFill>
                  <a:schemeClr val="bg1"/>
                </a:solidFill>
                <a:ea typeface="+mj-lt"/>
                <a:cs typeface="+mj-lt"/>
              </a:rPr>
              <a:t>Operating Hotel Facilities</a:t>
            </a:r>
            <a:br>
              <a:rPr lang="en-US" sz="2600">
                <a:solidFill>
                  <a:schemeClr val="bg1"/>
                </a:solidFill>
                <a:ea typeface="+mj-lt"/>
                <a:cs typeface="+mj-lt"/>
              </a:rPr>
            </a:br>
            <a:r>
              <a:rPr lang="en-US" sz="2600">
                <a:solidFill>
                  <a:schemeClr val="bg1"/>
                </a:solidFill>
                <a:ea typeface="+mj-lt"/>
                <a:cs typeface="+mj-lt"/>
              </a:rPr>
              <a:t>BMIH4006</a:t>
            </a:r>
            <a:endParaRPr lang="en-US" sz="2600">
              <a:solidFill>
                <a:schemeClr val="bg1"/>
              </a:solidFill>
            </a:endParaRPr>
          </a:p>
        </p:txBody>
      </p:sp>
      <p:sp>
        <p:nvSpPr>
          <p:cNvPr id="3" name="Subtitle 2"/>
          <p:cNvSpPr>
            <a:spLocks noGrp="1"/>
          </p:cNvSpPr>
          <p:nvPr>
            <p:ph type="subTitle" idx="1"/>
          </p:nvPr>
        </p:nvSpPr>
        <p:spPr>
          <a:xfrm>
            <a:off x="477980" y="4872922"/>
            <a:ext cx="4023359" cy="1208141"/>
          </a:xfrm>
        </p:spPr>
        <p:txBody>
          <a:bodyPr>
            <a:normAutofit/>
          </a:bodyPr>
          <a:lstStyle/>
          <a:p>
            <a:pPr algn="l"/>
            <a:endParaRPr lang="en-US" sz="200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98160-EEF0-D208-F2BC-5129CC117AA2}"/>
              </a:ext>
            </a:extLst>
          </p:cNvPr>
          <p:cNvSpPr>
            <a:spLocks noGrp="1"/>
          </p:cNvSpPr>
          <p:nvPr>
            <p:ph type="title"/>
          </p:nvPr>
        </p:nvSpPr>
        <p:spPr>
          <a:xfrm>
            <a:off x="6094105" y="802955"/>
            <a:ext cx="4977976" cy="1454051"/>
          </a:xfrm>
        </p:spPr>
        <p:txBody>
          <a:bodyPr>
            <a:normAutofit/>
          </a:bodyPr>
          <a:lstStyle/>
          <a:p>
            <a:r>
              <a:rPr lang="en-US" sz="3600" b="1">
                <a:solidFill>
                  <a:schemeClr val="tx2"/>
                </a:solidFill>
                <a:latin typeface="Times New Roman"/>
                <a:cs typeface="Times New Roman"/>
              </a:rPr>
              <a:t>Introduction</a:t>
            </a:r>
            <a:endParaRPr lang="en-US" sz="3600">
              <a:solidFill>
                <a:schemeClr val="tx2"/>
              </a:solidFill>
            </a:endParaRPr>
          </a:p>
        </p:txBody>
      </p:sp>
      <p:pic>
        <p:nvPicPr>
          <p:cNvPr id="7" name="Graphic 6" descr="Office Worker">
            <a:extLst>
              <a:ext uri="{FF2B5EF4-FFF2-40B4-BE49-F238E27FC236}">
                <a16:creationId xmlns:a16="http://schemas.microsoft.com/office/drawing/2014/main" id="{28A43E40-39B5-F40F-DACE-867489B41D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03E609B5-D224-31BC-6310-A3ABC32546E0}"/>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US" sz="1800">
                <a:solidFill>
                  <a:schemeClr val="tx2"/>
                </a:solidFill>
                <a:latin typeface="Times New Roman"/>
                <a:cs typeface="Times New Roman"/>
              </a:rPr>
              <a:t>As a health and safety manager, I will provide training on the Health and Safety Guidelines applicable to housekeeping at Hyatt. </a:t>
            </a:r>
            <a:endParaRPr lang="en-US" sz="1800">
              <a:solidFill>
                <a:schemeClr val="tx2"/>
              </a:solidFill>
            </a:endParaRPr>
          </a:p>
          <a:p>
            <a:r>
              <a:rPr lang="en-US" sz="1800">
                <a:solidFill>
                  <a:schemeClr val="tx2"/>
                </a:solidFill>
                <a:latin typeface="Times New Roman"/>
                <a:cs typeface="Times New Roman"/>
              </a:rPr>
              <a:t>This session will concentrate on the essential techniques that the health and safety guide provides. </a:t>
            </a:r>
            <a:endParaRPr lang="en-US" sz="1800">
              <a:solidFill>
                <a:schemeClr val="tx2"/>
              </a:solidFill>
            </a:endParaRPr>
          </a:p>
          <a:p>
            <a:r>
              <a:rPr lang="en-US" sz="1800">
                <a:solidFill>
                  <a:schemeClr val="tx2"/>
                </a:solidFill>
                <a:latin typeface="Times New Roman"/>
                <a:cs typeface="Times New Roman"/>
              </a:rPr>
              <a:t>In this strategy, I want to secure the surety and welfare of each staff member in my housekeeping department.</a:t>
            </a:r>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927173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4EC49-A1F3-9703-AF0E-9555B7CE9959}"/>
              </a:ext>
            </a:extLst>
          </p:cNvPr>
          <p:cNvSpPr>
            <a:spLocks noGrp="1"/>
          </p:cNvSpPr>
          <p:nvPr>
            <p:ph type="title"/>
          </p:nvPr>
        </p:nvSpPr>
        <p:spPr/>
        <p:txBody>
          <a:bodyPr>
            <a:normAutofit fontScale="90000"/>
          </a:bodyPr>
          <a:lstStyle/>
          <a:p>
            <a:pPr algn="just"/>
            <a:r>
              <a:rPr lang="en-US" sz="1400" b="1" dirty="0">
                <a:latin typeface="Times New Roman"/>
                <a:cs typeface="Times New Roman"/>
              </a:rPr>
              <a:t>Importance of Health and Safety</a:t>
            </a:r>
            <a:endParaRPr lang="en-US" dirty="0"/>
          </a:p>
          <a:p>
            <a:br>
              <a:rPr lang="en-US" dirty="0"/>
            </a:br>
            <a:endParaRPr lang="en-US" dirty="0"/>
          </a:p>
        </p:txBody>
      </p:sp>
      <p:graphicFrame>
        <p:nvGraphicFramePr>
          <p:cNvPr id="5" name="Content Placeholder 2">
            <a:extLst>
              <a:ext uri="{FF2B5EF4-FFF2-40B4-BE49-F238E27FC236}">
                <a16:creationId xmlns:a16="http://schemas.microsoft.com/office/drawing/2014/main" id="{BB89CF05-948D-9F6B-DDCB-FC1DA6183A6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6590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307B3-9661-8B1E-9CDB-DEF3D90BB5B2}"/>
              </a:ext>
            </a:extLst>
          </p:cNvPr>
          <p:cNvSpPr>
            <a:spLocks noGrp="1"/>
          </p:cNvSpPr>
          <p:nvPr>
            <p:ph type="title"/>
          </p:nvPr>
        </p:nvSpPr>
        <p:spPr/>
        <p:txBody>
          <a:bodyPr/>
          <a:lstStyle/>
          <a:p>
            <a:r>
              <a:rPr lang="en-US" sz="1400" b="1">
                <a:latin typeface="Times New Roman"/>
                <a:ea typeface="Times New Roman"/>
                <a:cs typeface="Times New Roman"/>
              </a:rPr>
              <a:t>Overview of Health and Safety Guide</a:t>
            </a:r>
            <a:endParaRPr lang="en-US"/>
          </a:p>
        </p:txBody>
      </p:sp>
      <p:graphicFrame>
        <p:nvGraphicFramePr>
          <p:cNvPr id="5" name="Content Placeholder 2">
            <a:extLst>
              <a:ext uri="{FF2B5EF4-FFF2-40B4-BE49-F238E27FC236}">
                <a16:creationId xmlns:a16="http://schemas.microsoft.com/office/drawing/2014/main" id="{26C278C2-A2C9-0CA6-8AD2-64D4D68732B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13970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0ED80-7167-50BA-3B09-5431ECD839BB}"/>
              </a:ext>
            </a:extLst>
          </p:cNvPr>
          <p:cNvSpPr>
            <a:spLocks noGrp="1"/>
          </p:cNvSpPr>
          <p:nvPr>
            <p:ph type="title"/>
          </p:nvPr>
        </p:nvSpPr>
        <p:spPr/>
        <p:txBody>
          <a:bodyPr>
            <a:normAutofit fontScale="90000"/>
          </a:bodyPr>
          <a:lstStyle/>
          <a:p>
            <a:pPr algn="just"/>
            <a:r>
              <a:rPr lang="en-US" sz="1400" b="1" dirty="0">
                <a:latin typeface="Times New Roman"/>
                <a:cs typeface="Times New Roman"/>
              </a:rPr>
              <a:t>Precautions </a:t>
            </a:r>
            <a:endParaRPr lang="en-US" dirty="0"/>
          </a:p>
          <a:p>
            <a:br>
              <a:rPr lang="en-US" dirty="0"/>
            </a:br>
            <a:endParaRPr lang="en-US" dirty="0"/>
          </a:p>
        </p:txBody>
      </p:sp>
      <p:graphicFrame>
        <p:nvGraphicFramePr>
          <p:cNvPr id="5" name="Content Placeholder 2">
            <a:extLst>
              <a:ext uri="{FF2B5EF4-FFF2-40B4-BE49-F238E27FC236}">
                <a16:creationId xmlns:a16="http://schemas.microsoft.com/office/drawing/2014/main" id="{E19A8A84-C671-A9B9-B476-5BB9A5E5A548}"/>
              </a:ext>
            </a:extLst>
          </p:cNvPr>
          <p:cNvGraphicFramePr>
            <a:graphicFrameLocks noGrp="1"/>
          </p:cNvGraphicFramePr>
          <p:nvPr>
            <p:ph idx="1"/>
            <p:extLst>
              <p:ext uri="{D42A27DB-BD31-4B8C-83A1-F6EECF244321}">
                <p14:modId xmlns:p14="http://schemas.microsoft.com/office/powerpoint/2010/main" val="3244169242"/>
              </p:ext>
            </p:extLst>
          </p:nvPr>
        </p:nvGraphicFramePr>
        <p:xfrm>
          <a:off x="838200" y="1825625"/>
          <a:ext cx="6098209"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 name="Picture 24" descr="Health and Safety considerations in Educational Establishments - ShipCon">
            <a:extLst>
              <a:ext uri="{FF2B5EF4-FFF2-40B4-BE49-F238E27FC236}">
                <a16:creationId xmlns:a16="http://schemas.microsoft.com/office/drawing/2014/main" id="{E14B9700-C525-EE24-29DA-65F523C2EC5F}"/>
              </a:ext>
            </a:extLst>
          </p:cNvPr>
          <p:cNvPicPr>
            <a:picLocks noChangeAspect="1"/>
          </p:cNvPicPr>
          <p:nvPr/>
        </p:nvPicPr>
        <p:blipFill>
          <a:blip r:embed="rId8"/>
          <a:stretch>
            <a:fillRect/>
          </a:stretch>
        </p:blipFill>
        <p:spPr>
          <a:xfrm>
            <a:off x="7595704" y="2057854"/>
            <a:ext cx="4223025" cy="3769335"/>
          </a:xfrm>
          <a:prstGeom prst="rect">
            <a:avLst/>
          </a:prstGeom>
        </p:spPr>
      </p:pic>
    </p:spTree>
    <p:extLst>
      <p:ext uri="{BB962C8B-B14F-4D97-AF65-F5344CB8AC3E}">
        <p14:creationId xmlns:p14="http://schemas.microsoft.com/office/powerpoint/2010/main" val="2228437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7FCA1-A8FD-ACED-F3F8-4BDD072D0B58}"/>
              </a:ext>
            </a:extLst>
          </p:cNvPr>
          <p:cNvSpPr>
            <a:spLocks noGrp="1"/>
          </p:cNvSpPr>
          <p:nvPr>
            <p:ph type="title"/>
          </p:nvPr>
        </p:nvSpPr>
        <p:spPr/>
        <p:txBody>
          <a:bodyPr/>
          <a:lstStyle/>
          <a:p>
            <a:r>
              <a:rPr lang="en-US" sz="1400" b="1" dirty="0">
                <a:latin typeface="Times New Roman"/>
                <a:cs typeface="Times New Roman"/>
              </a:rPr>
              <a:t>Precautions</a:t>
            </a:r>
            <a:endParaRPr lang="en-US" dirty="0"/>
          </a:p>
        </p:txBody>
      </p:sp>
      <p:graphicFrame>
        <p:nvGraphicFramePr>
          <p:cNvPr id="5" name="Content Placeholder 2">
            <a:extLst>
              <a:ext uri="{FF2B5EF4-FFF2-40B4-BE49-F238E27FC236}">
                <a16:creationId xmlns:a16="http://schemas.microsoft.com/office/drawing/2014/main" id="{7D5EEA41-770A-5F92-96FC-34811C1CD4C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9049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B47A5-B0C0-A626-785D-A4F9CEF791FC}"/>
              </a:ext>
            </a:extLst>
          </p:cNvPr>
          <p:cNvSpPr>
            <a:spLocks noGrp="1"/>
          </p:cNvSpPr>
          <p:nvPr>
            <p:ph type="title"/>
          </p:nvPr>
        </p:nvSpPr>
        <p:spPr>
          <a:xfrm>
            <a:off x="761803" y="350196"/>
            <a:ext cx="4646904" cy="1624520"/>
          </a:xfrm>
        </p:spPr>
        <p:txBody>
          <a:bodyPr anchor="ctr">
            <a:normAutofit/>
          </a:bodyPr>
          <a:lstStyle/>
          <a:p>
            <a:r>
              <a:rPr lang="en-US" sz="4000" b="1">
                <a:latin typeface="Times New Roman"/>
                <a:cs typeface="Times New Roman"/>
              </a:rPr>
              <a:t>Procedures</a:t>
            </a:r>
            <a:endParaRPr lang="en-US" sz="4000"/>
          </a:p>
        </p:txBody>
      </p:sp>
      <p:sp>
        <p:nvSpPr>
          <p:cNvPr id="3" name="Content Placeholder 2">
            <a:extLst>
              <a:ext uri="{FF2B5EF4-FFF2-40B4-BE49-F238E27FC236}">
                <a16:creationId xmlns:a16="http://schemas.microsoft.com/office/drawing/2014/main" id="{1A12E197-D313-B698-BE42-D55E4DFFDBA9}"/>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latin typeface="Times New Roman"/>
                <a:cs typeface="Times New Roman"/>
              </a:rPr>
              <a:t>The implementation of the Housekeeping Department Health and Safety Manual proposed in this guide shall ensure an accident-free and efficient service (Brites and Fernandes, 2023). </a:t>
            </a:r>
            <a:endParaRPr lang="en-US" sz="2000"/>
          </a:p>
          <a:p>
            <a:r>
              <a:rPr lang="en-US" sz="2000">
                <a:latin typeface="Times New Roman"/>
                <a:cs typeface="Times New Roman"/>
              </a:rPr>
              <a:t>From the first inspection to the last inspection, every step focuses on removing all risks and maintaining the same high standards for cleanliness and safety. </a:t>
            </a:r>
            <a:endParaRPr lang="en-US" sz="2000"/>
          </a:p>
          <a:p>
            <a:endParaRPr lang="en-US" sz="2000"/>
          </a:p>
        </p:txBody>
      </p:sp>
      <p:pic>
        <p:nvPicPr>
          <p:cNvPr id="4" name="Picture 3" descr="10 Health and Safety common procedures used by organisations">
            <a:extLst>
              <a:ext uri="{FF2B5EF4-FFF2-40B4-BE49-F238E27FC236}">
                <a16:creationId xmlns:a16="http://schemas.microsoft.com/office/drawing/2014/main" id="{1483B96E-83F1-8D10-7668-030193F44D21}"/>
              </a:ext>
            </a:extLst>
          </p:cNvPr>
          <p:cNvPicPr>
            <a:picLocks noChangeAspect="1"/>
          </p:cNvPicPr>
          <p:nvPr/>
        </p:nvPicPr>
        <p:blipFill rotWithShape="1">
          <a:blip r:embed="rId3"/>
          <a:srcRect l="22637" r="17960" b="-5"/>
          <a:stretch/>
        </p:blipFill>
        <p:spPr>
          <a:xfrm>
            <a:off x="6096000" y="1"/>
            <a:ext cx="6102825" cy="6858000"/>
          </a:xfrm>
          <a:prstGeom prst="rect">
            <a:avLst/>
          </a:prstGeom>
        </p:spPr>
      </p:pic>
    </p:spTree>
    <p:extLst>
      <p:ext uri="{BB962C8B-B14F-4D97-AF65-F5344CB8AC3E}">
        <p14:creationId xmlns:p14="http://schemas.microsoft.com/office/powerpoint/2010/main" val="7886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75AAF-D8B1-6300-49EE-D2CD89D969D2}"/>
              </a:ext>
            </a:extLst>
          </p:cNvPr>
          <p:cNvSpPr>
            <a:spLocks noGrp="1"/>
          </p:cNvSpPr>
          <p:nvPr>
            <p:ph type="title"/>
          </p:nvPr>
        </p:nvSpPr>
        <p:spPr>
          <a:xfrm>
            <a:off x="794026" y="2761560"/>
            <a:ext cx="10515600" cy="1325563"/>
          </a:xfrm>
        </p:spPr>
        <p:txBody>
          <a:bodyPr>
            <a:normAutofit/>
          </a:bodyPr>
          <a:lstStyle/>
          <a:p>
            <a:r>
              <a:rPr lang="en-US" sz="2000" b="1" dirty="0">
                <a:latin typeface="Times New Roman"/>
                <a:cs typeface="Times New Roman"/>
              </a:rPr>
              <a:t>Equipment</a:t>
            </a:r>
            <a:endParaRPr lang="en-US" sz="2000" dirty="0"/>
          </a:p>
        </p:txBody>
      </p:sp>
      <p:graphicFrame>
        <p:nvGraphicFramePr>
          <p:cNvPr id="5" name="Content Placeholder 2">
            <a:extLst>
              <a:ext uri="{FF2B5EF4-FFF2-40B4-BE49-F238E27FC236}">
                <a16:creationId xmlns:a16="http://schemas.microsoft.com/office/drawing/2014/main" id="{DBECE1E5-4C6B-CFF3-3345-8E49B7A9DF2F}"/>
              </a:ext>
            </a:extLst>
          </p:cNvPr>
          <p:cNvGraphicFramePr>
            <a:graphicFrameLocks noGrp="1"/>
          </p:cNvGraphicFramePr>
          <p:nvPr>
            <p:ph idx="1"/>
            <p:extLst>
              <p:ext uri="{D42A27DB-BD31-4B8C-83A1-F6EECF244321}">
                <p14:modId xmlns:p14="http://schemas.microsoft.com/office/powerpoint/2010/main" val="758265257"/>
              </p:ext>
            </p:extLst>
          </p:nvPr>
        </p:nvGraphicFramePr>
        <p:xfrm>
          <a:off x="2693505" y="2245277"/>
          <a:ext cx="8803861" cy="45722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5" name="Picture 14" descr="Occupational Health And Safety Requirements In Industries Or Workplace. -  Tech Process">
            <a:extLst>
              <a:ext uri="{FF2B5EF4-FFF2-40B4-BE49-F238E27FC236}">
                <a16:creationId xmlns:a16="http://schemas.microsoft.com/office/drawing/2014/main" id="{F88E0A65-F876-33A2-185B-D320C2779E6A}"/>
              </a:ext>
            </a:extLst>
          </p:cNvPr>
          <p:cNvPicPr>
            <a:picLocks noChangeAspect="1"/>
          </p:cNvPicPr>
          <p:nvPr/>
        </p:nvPicPr>
        <p:blipFill>
          <a:blip r:embed="rId8"/>
          <a:stretch>
            <a:fillRect/>
          </a:stretch>
        </p:blipFill>
        <p:spPr>
          <a:xfrm>
            <a:off x="693530" y="-64753"/>
            <a:ext cx="10131285" cy="2757854"/>
          </a:xfrm>
          <a:prstGeom prst="rect">
            <a:avLst/>
          </a:prstGeom>
        </p:spPr>
      </p:pic>
    </p:spTree>
    <p:extLst>
      <p:ext uri="{BB962C8B-B14F-4D97-AF65-F5344CB8AC3E}">
        <p14:creationId xmlns:p14="http://schemas.microsoft.com/office/powerpoint/2010/main" val="4250918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D6712-DC24-D4E4-D313-DF984A613FDC}"/>
              </a:ext>
            </a:extLst>
          </p:cNvPr>
          <p:cNvSpPr>
            <a:spLocks noGrp="1"/>
          </p:cNvSpPr>
          <p:nvPr>
            <p:ph type="title"/>
          </p:nvPr>
        </p:nvSpPr>
        <p:spPr>
          <a:xfrm>
            <a:off x="1043631" y="809898"/>
            <a:ext cx="10173010" cy="1554480"/>
          </a:xfrm>
        </p:spPr>
        <p:txBody>
          <a:bodyPr anchor="ctr">
            <a:normAutofit/>
          </a:bodyPr>
          <a:lstStyle/>
          <a:p>
            <a:r>
              <a:rPr lang="en-US" sz="3400" b="1">
                <a:latin typeface="Times New Roman"/>
                <a:cs typeface="Times New Roman"/>
              </a:rPr>
              <a:t>Hazard Mitigation</a:t>
            </a:r>
            <a:endParaRPr lang="en-US" sz="3400"/>
          </a:p>
          <a:p>
            <a:br>
              <a:rPr lang="en-US" sz="3400"/>
            </a:br>
            <a:endParaRPr lang="en-US" sz="34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19A99F5-AE24-24AB-0C7D-FD13807758D8}"/>
              </a:ext>
            </a:extLst>
          </p:cNvPr>
          <p:cNvGraphicFramePr>
            <a:graphicFrameLocks noGrp="1"/>
          </p:cNvGraphicFramePr>
          <p:nvPr>
            <p:ph idx="1"/>
            <p:extLst>
              <p:ext uri="{D42A27DB-BD31-4B8C-83A1-F6EECF244321}">
                <p14:modId xmlns:p14="http://schemas.microsoft.com/office/powerpoint/2010/main" val="4102196823"/>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5101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3AC76D-5B34-4100-4B00-3AFA29E9FF84}"/>
              </a:ext>
            </a:extLst>
          </p:cNvPr>
          <p:cNvSpPr>
            <a:spLocks noGrp="1"/>
          </p:cNvSpPr>
          <p:nvPr>
            <p:ph type="title"/>
          </p:nvPr>
        </p:nvSpPr>
        <p:spPr>
          <a:xfrm>
            <a:off x="589560" y="856180"/>
            <a:ext cx="4560584" cy="1128068"/>
          </a:xfrm>
        </p:spPr>
        <p:txBody>
          <a:bodyPr anchor="ctr">
            <a:normAutofit/>
          </a:bodyPr>
          <a:lstStyle/>
          <a:p>
            <a:r>
              <a:rPr lang="en-US" sz="2500" b="1">
                <a:latin typeface="Times New Roman"/>
                <a:cs typeface="Times New Roman"/>
              </a:rPr>
              <a:t>Hazard Mitigation Strategy</a:t>
            </a:r>
            <a:endParaRPr lang="en-US" sz="2500"/>
          </a:p>
          <a:p>
            <a:br>
              <a:rPr lang="en-US" sz="2500"/>
            </a:br>
            <a:endParaRPr lang="en-US" sz="2500"/>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9436D45-B0F1-854B-D7D7-AFAC6E32D789}"/>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2000">
                <a:latin typeface="Times New Roman"/>
                <a:cs typeface="Times New Roman"/>
              </a:rPr>
              <a:t>By using a multipronged approach, Hyatt mitigates the risk to guests. </a:t>
            </a:r>
            <a:endParaRPr lang="en-US" sz="2000"/>
          </a:p>
          <a:p>
            <a:r>
              <a:rPr lang="en-US" sz="2000">
                <a:latin typeface="Times New Roman"/>
                <a:cs typeface="Times New Roman"/>
              </a:rPr>
              <a:t>Among others, it involves teams slipping on non-skidding mats, using eco-friendly cleaning materials to reduce chemical contact and sustaining correct posture at all times (Jayanti, 2023). </a:t>
            </a:r>
            <a:endParaRPr lang="en-US" sz="2000"/>
          </a:p>
          <a:p>
            <a:r>
              <a:rPr lang="en-US" sz="2000">
                <a:latin typeface="Times New Roman"/>
                <a:cs typeface="Times New Roman"/>
              </a:rPr>
              <a:t>Not only that, but the management </a:t>
            </a:r>
            <a:endParaRPr lang="en-US" sz="2000"/>
          </a:p>
          <a:p>
            <a:br>
              <a:rPr lang="en-US" sz="2000"/>
            </a:br>
            <a:endParaRPr lang="en-US" sz="200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azard Mitigation Planning Process | FEMA.gov">
            <a:extLst>
              <a:ext uri="{FF2B5EF4-FFF2-40B4-BE49-F238E27FC236}">
                <a16:creationId xmlns:a16="http://schemas.microsoft.com/office/drawing/2014/main" id="{4E414821-3573-C529-F24C-647F9BB3B1FF}"/>
              </a:ext>
            </a:extLst>
          </p:cNvPr>
          <p:cNvPicPr>
            <a:picLocks noChangeAspect="1"/>
          </p:cNvPicPr>
          <p:nvPr/>
        </p:nvPicPr>
        <p:blipFill rotWithShape="1">
          <a:blip r:embed="rId3"/>
          <a:srcRect r="-24" b="2014"/>
          <a:stretch/>
        </p:blipFill>
        <p:spPr>
          <a:xfrm>
            <a:off x="5977788" y="799352"/>
            <a:ext cx="5425410" cy="5259296"/>
          </a:xfrm>
          <a:prstGeom prst="rect">
            <a:avLst/>
          </a:prstGeom>
        </p:spPr>
      </p:pic>
    </p:spTree>
    <p:extLst>
      <p:ext uri="{BB962C8B-B14F-4D97-AF65-F5344CB8AC3E}">
        <p14:creationId xmlns:p14="http://schemas.microsoft.com/office/powerpoint/2010/main" val="20897796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8A6A9-C6F4-763B-92EF-2A99A56C9E17}"/>
              </a:ext>
            </a:extLst>
          </p:cNvPr>
          <p:cNvSpPr>
            <a:spLocks noGrp="1"/>
          </p:cNvSpPr>
          <p:nvPr>
            <p:ph type="title"/>
          </p:nvPr>
        </p:nvSpPr>
        <p:spPr>
          <a:xfrm>
            <a:off x="793662" y="386930"/>
            <a:ext cx="10066122" cy="1298448"/>
          </a:xfrm>
        </p:spPr>
        <p:txBody>
          <a:bodyPr anchor="b">
            <a:normAutofit/>
          </a:bodyPr>
          <a:lstStyle/>
          <a:p>
            <a:r>
              <a:rPr lang="en-US" sz="4800" b="1">
                <a:latin typeface="Times New Roman"/>
                <a:cs typeface="Times New Roman"/>
              </a:rPr>
              <a:t>Conclusion</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005727-9855-4B62-DDB5-F8F511D11418}"/>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2000">
                <a:latin typeface="Times New Roman"/>
                <a:cs typeface="Times New Roman"/>
              </a:rPr>
              <a:t>In the end, maintaining the health and safety of staff in the housekeeping department at Hyatt requires prioritization for both the benefit of the employees and the enjoyment of guests. </a:t>
            </a:r>
            <a:endParaRPr lang="en-US" sz="2000"/>
          </a:p>
          <a:p>
            <a:r>
              <a:rPr lang="en-US" sz="2000">
                <a:latin typeface="Times New Roman"/>
                <a:cs typeface="Times New Roman"/>
              </a:rPr>
              <a:t>Under the prevention strategies of the safety guide which entail precautions, procedures, equipment usage, and hazard mitigation</a:t>
            </a:r>
            <a:endParaRPr lang="en-US" sz="2000"/>
          </a:p>
          <a:p>
            <a:endParaRPr lang="en-US" sz="2000"/>
          </a:p>
        </p:txBody>
      </p:sp>
      <p:pic>
        <p:nvPicPr>
          <p:cNvPr id="4" name="Picture 3" descr="Why is health and safety important for all workplaces?">
            <a:extLst>
              <a:ext uri="{FF2B5EF4-FFF2-40B4-BE49-F238E27FC236}">
                <a16:creationId xmlns:a16="http://schemas.microsoft.com/office/drawing/2014/main" id="{4ECB2262-DBE8-590C-3947-71ACAE432748}"/>
              </a:ext>
            </a:extLst>
          </p:cNvPr>
          <p:cNvPicPr>
            <a:picLocks noChangeAspect="1"/>
          </p:cNvPicPr>
          <p:nvPr/>
        </p:nvPicPr>
        <p:blipFill>
          <a:blip r:embed="rId3"/>
          <a:stretch>
            <a:fillRect/>
          </a:stretch>
        </p:blipFill>
        <p:spPr>
          <a:xfrm>
            <a:off x="5911532" y="2635348"/>
            <a:ext cx="5150277" cy="3412058"/>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1776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C3EE74-413E-4572-F7CC-5AF933336E6A}"/>
              </a:ext>
            </a:extLst>
          </p:cNvPr>
          <p:cNvSpPr>
            <a:spLocks noGrp="1"/>
          </p:cNvSpPr>
          <p:nvPr>
            <p:ph type="title"/>
          </p:nvPr>
        </p:nvSpPr>
        <p:spPr>
          <a:xfrm>
            <a:off x="808638" y="386930"/>
            <a:ext cx="9236700" cy="1188950"/>
          </a:xfrm>
        </p:spPr>
        <p:txBody>
          <a:bodyPr anchor="b">
            <a:normAutofit/>
          </a:bodyPr>
          <a:lstStyle/>
          <a:p>
            <a:r>
              <a:rPr lang="en-US" sz="5400" b="1">
                <a:latin typeface="Times New Roman"/>
                <a:cs typeface="Times New Roman"/>
              </a:rPr>
              <a:t>References</a:t>
            </a:r>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C36484-0640-42AA-9AC0-BC054AB22FF0}"/>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1100">
                <a:latin typeface="Times New Roman"/>
                <a:cs typeface="Times New Roman"/>
              </a:rPr>
              <a:t>Goh, E. and Baum, T., 2021. Job perceptions of Generation Z hotel employees towards working in Covid-19 quarantine hotels: the role of meaningful work. International Journal of Contemporary Hospitality Management, 33(5), pp.1688-1710. </a:t>
            </a:r>
            <a:endParaRPr lang="en-US" sz="1100"/>
          </a:p>
          <a:p>
            <a:r>
              <a:rPr lang="en-US" sz="1100">
                <a:latin typeface="Times New Roman"/>
                <a:cs typeface="Times New Roman"/>
              </a:rPr>
              <a:t>Jayanti, J., 2023. Hotel Housekeeping Management: Changing trends and developments. Goodfellow Publishers Ltd.</a:t>
            </a:r>
            <a:endParaRPr lang="en-US" sz="1100"/>
          </a:p>
          <a:p>
            <a:r>
              <a:rPr lang="en-US" sz="1100">
                <a:latin typeface="Times New Roman"/>
                <a:cs typeface="Times New Roman"/>
              </a:rPr>
              <a:t>Lindholm, M., 2021. Insights into undesired load factors at work now and tomorrow: Findings from different professions and working conditions.</a:t>
            </a:r>
            <a:endParaRPr lang="en-US" sz="1100"/>
          </a:p>
          <a:p>
            <a:r>
              <a:rPr lang="en-US" sz="1100">
                <a:latin typeface="Times New Roman"/>
                <a:cs typeface="Times New Roman"/>
              </a:rPr>
              <a:t>Dimitriou, C.K., 2022. The critical role that national culture and ethical leadership play in fostering employee commitment to service quality in the hotel industry. Research in Hospitality Management, 12(3), pp.255-271.</a:t>
            </a:r>
            <a:endParaRPr lang="en-US" sz="1100"/>
          </a:p>
          <a:p>
            <a:r>
              <a:rPr lang="en-US" sz="1100">
                <a:latin typeface="Times New Roman"/>
                <a:cs typeface="Times New Roman"/>
              </a:rPr>
              <a:t>Brites, A.M.C. and Fernandes, P.A.E.M.M., 2023. The impact of KPIs on profits and customer satisfaction in luxury hospitality: the Hyatt Regency Lisbon perspective. </a:t>
            </a:r>
            <a:endParaRPr lang="en-US" sz="1100"/>
          </a:p>
          <a:p>
            <a:r>
              <a:rPr lang="en-US" sz="1100">
                <a:latin typeface="Times New Roman"/>
                <a:cs typeface="Times New Roman"/>
              </a:rPr>
              <a:t>Karanikas, N. and Zerguine, H., 2023. Advancing Occupational Health and Safety in Context: Mapping of the Literature.</a:t>
            </a:r>
            <a:endParaRPr lang="en-US" sz="1100"/>
          </a:p>
          <a:p>
            <a:r>
              <a:rPr lang="en-US" sz="1100">
                <a:latin typeface="Times New Roman"/>
                <a:cs typeface="Times New Roman"/>
              </a:rPr>
              <a:t>Saepudin, P. and Putra, F.K.K., 2023. Analyzing the application of cleanliness, health, safety, and environmental sustainability (CHSE) certification in the hotel business sector during the covid-19 pandemic: perspectives of managers. Tourism and hospitality management, 29(4), pp.517-529.</a:t>
            </a:r>
            <a:endParaRPr lang="en-US" sz="1100"/>
          </a:p>
          <a:p>
            <a:r>
              <a:rPr lang="en-US" sz="1100">
                <a:latin typeface="Times New Roman"/>
                <a:cs typeface="Times New Roman"/>
              </a:rPr>
              <a:t>Legge, A.R., Nasser, M. and Latour, J.M., 2023. ‘You learn to smile with your eyes’, exploring the impact of enhanced personal protective equipment on primary care dental practitioners in the UK: An interpretative phenomenological study. Community Dentistry and Oral Epidemiology, 51(6), pp.1276-1283.</a:t>
            </a:r>
            <a:endParaRPr lang="en-US" sz="1100"/>
          </a:p>
          <a:p>
            <a:pPr marL="0" indent="0">
              <a:buNone/>
            </a:pPr>
            <a:br>
              <a:rPr lang="en-US" sz="1100"/>
            </a:br>
            <a:endParaRPr lang="en-US" sz="1100"/>
          </a:p>
        </p:txBody>
      </p:sp>
    </p:spTree>
    <p:extLst>
      <p:ext uri="{BB962C8B-B14F-4D97-AF65-F5344CB8AC3E}">
        <p14:creationId xmlns:p14="http://schemas.microsoft.com/office/powerpoint/2010/main" val="3647570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TotalTime>
  <Words>1498</Words>
  <Application>Microsoft Office PowerPoint</Application>
  <PresentationFormat>Widescreen</PresentationFormat>
  <Paragraphs>81</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Times New Roman</vt:lpstr>
      <vt:lpstr>office theme</vt:lpstr>
      <vt:lpstr>TRAINING ON HEALTH AND SAFETY GUIDELINES FOR HOUSEKEEPING TEAM  Operating Hotel Facilities BMIH4006</vt:lpstr>
      <vt:lpstr>Introduction</vt:lpstr>
      <vt:lpstr>Importance of Health and Safety  </vt:lpstr>
      <vt:lpstr>Overview of Health and Safety Guide</vt:lpstr>
      <vt:lpstr>Precautions   </vt:lpstr>
      <vt:lpstr>Precautions</vt:lpstr>
      <vt:lpstr>Procedures</vt:lpstr>
      <vt:lpstr>Equipment</vt:lpstr>
      <vt:lpstr>Hazard Mitigation  </vt:lpstr>
      <vt:lpstr>Hazard Mitigation Strategy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shereen garraghan</cp:lastModifiedBy>
  <cp:revision>56</cp:revision>
  <dcterms:created xsi:type="dcterms:W3CDTF">2024-02-15T16:33:04Z</dcterms:created>
  <dcterms:modified xsi:type="dcterms:W3CDTF">2024-05-23T12:22:26Z</dcterms:modified>
</cp:coreProperties>
</file>