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3"/>
  </p:notes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843"/>
    <p:restoredTop sz="94652"/>
  </p:normalViewPr>
  <p:slideViewPr>
    <p:cSldViewPr snapToGrid="0" snapToObjects="1">
      <p:cViewPr>
        <p:scale>
          <a:sx n="40" d="100"/>
          <a:sy n="40" d="100"/>
        </p:scale>
        <p:origin x="1976" y="144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charts/_rels/chart1.xml.rels><?xml version="1.0" encoding="UTF-8" standalone="yes"?>
<Relationships xmlns="http://schemas.openxmlformats.org/package/2006/relationships"><Relationship Id="rId1" Type="http://schemas.microsoft.com/office/2011/relationships/chartStyle" Target="style1.xml"/><Relationship Id="rId2" Type="http://schemas.microsoft.com/office/2011/relationships/chartColorStyle" Target="colors1.xml"/><Relationship Id="rId3" Type="http://schemas.openxmlformats.org/officeDocument/2006/relationships/oleObject" Target="file://localhost/Users/danielclark/Documents/Degree%20/Year%203/Major%20Project%20/Appendices%20/Scrap%20Data%20/Amount%20Scrapped%20(Oct-Dec).xlsx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r>
              <a:rPr lang="en-US"/>
              <a:t>October - Decmber Scrap </a:t>
            </a:r>
          </a:p>
        </c:rich>
      </c:tx>
      <c:layout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b="0" i="0" u="none" strike="noStrike" kern="1200" baseline="0">
              <a:solidFill>
                <a:schemeClr val="dk1">
                  <a:lumMod val="65000"/>
                  <a:lumOff val="35000"/>
                </a:schemeClr>
              </a:solidFill>
              <a:effectLst/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Sheet1!$M$1</c:f>
              <c:strCache>
                <c:ptCount val="1"/>
                <c:pt idx="0">
                  <c:v>Number of Blocks </c:v>
                </c:pt>
              </c:strCache>
            </c:strRef>
          </c:tx>
          <c:spPr>
            <a:gradFill>
              <a:gsLst>
                <a:gs pos="0">
                  <a:schemeClr val="accent1"/>
                </a:gs>
                <a:gs pos="100000">
                  <a:schemeClr val="accent1">
                    <a:lumMod val="84000"/>
                  </a:schemeClr>
                </a:gs>
              </a:gsLst>
              <a:lin ang="5400000" scaled="1"/>
            </a:gradFill>
            <a:ln>
              <a:noFill/>
            </a:ln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0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layout/>
                <c15:showLeaderLines val="1"/>
                <c15:leaderLines>
                  <c:spPr>
                    <a:ln w="9525">
                      <a:solidFill>
                        <a:schemeClr val="dk1">
                          <a:lumMod val="50000"/>
                          <a:lumOff val="50000"/>
                        </a:schemeClr>
                      </a:solidFill>
                    </a:ln>
                    <a:effectLst/>
                  </c:spPr>
                </c15:leaderLines>
              </c:ext>
            </c:extLst>
          </c:dLbls>
          <c:cat>
            <c:numRef>
              <c:f>Sheet1!$L$2:$L$13</c:f>
              <c:numCache>
                <c:formatCode>General</c:formatCode>
                <c:ptCount val="12"/>
                <c:pt idx="0">
                  <c:v>100.0</c:v>
                </c:pt>
                <c:pt idx="1">
                  <c:v>140.0</c:v>
                </c:pt>
                <c:pt idx="2">
                  <c:v>165.0</c:v>
                </c:pt>
                <c:pt idx="3">
                  <c:v>340.0</c:v>
                </c:pt>
                <c:pt idx="4">
                  <c:v>110.0</c:v>
                </c:pt>
                <c:pt idx="5">
                  <c:v>145.0</c:v>
                </c:pt>
                <c:pt idx="6">
                  <c:v>120.0</c:v>
                </c:pt>
                <c:pt idx="7">
                  <c:v>350.0</c:v>
                </c:pt>
                <c:pt idx="8">
                  <c:v>320.0</c:v>
                </c:pt>
                <c:pt idx="9">
                  <c:v>70.0</c:v>
                </c:pt>
                <c:pt idx="10">
                  <c:v>130.0</c:v>
                </c:pt>
                <c:pt idx="11">
                  <c:v>80.0</c:v>
                </c:pt>
              </c:numCache>
            </c:numRef>
          </c:cat>
          <c:val>
            <c:numRef>
              <c:f>Sheet1!$M$2:$M$13</c:f>
              <c:numCache>
                <c:formatCode>General</c:formatCode>
                <c:ptCount val="12"/>
                <c:pt idx="0">
                  <c:v>59.0</c:v>
                </c:pt>
                <c:pt idx="1">
                  <c:v>31.0</c:v>
                </c:pt>
                <c:pt idx="2">
                  <c:v>23.0</c:v>
                </c:pt>
                <c:pt idx="3">
                  <c:v>20.0</c:v>
                </c:pt>
                <c:pt idx="4">
                  <c:v>17.0</c:v>
                </c:pt>
                <c:pt idx="5">
                  <c:v>14.0</c:v>
                </c:pt>
                <c:pt idx="6">
                  <c:v>11.0</c:v>
                </c:pt>
                <c:pt idx="7">
                  <c:v>9.0</c:v>
                </c:pt>
                <c:pt idx="8">
                  <c:v>6.0</c:v>
                </c:pt>
                <c:pt idx="9">
                  <c:v>6.0</c:v>
                </c:pt>
                <c:pt idx="10">
                  <c:v>2.0</c:v>
                </c:pt>
                <c:pt idx="11">
                  <c:v>1.0</c:v>
                </c:pt>
              </c:numCache>
            </c:numRef>
          </c:val>
        </c:ser>
        <c:dLbls>
          <c:dLblPos val="inEnd"/>
          <c:showLegendKey val="0"/>
          <c:showVal val="1"/>
          <c:showCatName val="0"/>
          <c:showSerName val="0"/>
          <c:showPercent val="0"/>
          <c:showBubbleSize val="0"/>
        </c:dLbls>
        <c:gapWidth val="41"/>
        <c:axId val="1408110528"/>
        <c:axId val="1408114272"/>
      </c:barChart>
      <c:catAx>
        <c:axId val="1408110528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Operation Number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dk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dk1">
                    <a:lumMod val="65000"/>
                    <a:lumOff val="35000"/>
                  </a:schemeClr>
                </a:solidFill>
                <a:effectLst/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08114272"/>
        <c:crosses val="autoZero"/>
        <c:auto val="1"/>
        <c:lblAlgn val="ctr"/>
        <c:lblOffset val="100"/>
        <c:noMultiLvlLbl val="0"/>
      </c:catAx>
      <c:valAx>
        <c:axId val="1408114272"/>
        <c:scaling>
          <c:orientation val="minMax"/>
        </c:scaling>
        <c:delete val="1"/>
        <c:axPos val="l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900" b="1" i="0" u="none" strike="noStrike" kern="1200" baseline="0">
                    <a:solidFill>
                      <a:schemeClr val="dk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Quantity of Blosck Scrapped</a:t>
                </a:r>
              </a:p>
            </c:rich>
          </c:tx>
          <c:layout/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900" b="1" i="0" u="none" strike="noStrike" kern="1200" baseline="0">
                  <a:solidFill>
                    <a:schemeClr val="dk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majorTickMark val="none"/>
        <c:minorTickMark val="none"/>
        <c:tickLblPos val="nextTo"/>
        <c:crossAx val="140811052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lt1"/>
        </a:gs>
        <a:gs pos="68000">
          <a:schemeClr val="lt1">
            <a:lumMod val="85000"/>
          </a:schemeClr>
        </a:gs>
        <a:gs pos="100000">
          <a:schemeClr val="lt1"/>
        </a:gs>
      </a:gsLst>
      <a:lin ang="5400000" scaled="1"/>
      <a:tileRect/>
    </a:gradFill>
    <a:ln w="9525" cap="flat" cmpd="sng" algn="ctr">
      <a:solidFill>
        <a:schemeClr val="dk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4">
  <cs:axisTitle>
    <cs:lnRef idx="0"/>
    <cs:fillRef idx="0"/>
    <cs:effectRef idx="0"/>
    <cs:fontRef idx="minor">
      <a:schemeClr val="dk1">
        <a:lumMod val="65000"/>
        <a:lumOff val="35000"/>
      </a:schemeClr>
    </cs:fontRef>
    <cs:defRPr sz="900" b="1" kern="1200"/>
  </cs:axisTitle>
  <cs:category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>
      <a:effectLst/>
    </cs:defRPr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68000">
            <a:schemeClr val="lt1">
              <a:lumMod val="85000"/>
            </a:schemeClr>
          </a:gs>
          <a:gs pos="100000">
            <a:schemeClr val="lt1"/>
          </a:gs>
        </a:gsLst>
        <a:lin ang="5400000" scaled="1"/>
        <a:tileRect/>
      </a:gradFill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lt1"/>
    </cs:fontRef>
    <cs:spPr/>
    <cs:defRPr sz="100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solidFill>
        <a:schemeClr val="dk1">
          <a:lumMod val="65000"/>
          <a:lumOff val="35000"/>
          <a:alpha val="75000"/>
        </a:schemeClr>
      </a:solidFill>
    </cs:spPr>
    <cs:defRPr sz="1000" b="1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>
      <cs:styleClr val="auto"/>
    </cs:lnRef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28575" cap="rnd">
        <a:gradFill>
          <a:gsLst>
            <a:gs pos="0">
              <a:schemeClr val="phClr"/>
            </a:gs>
            <a:gs pos="100000">
              <a:schemeClr val="phClr">
                <a:lumMod val="84000"/>
              </a:schemeClr>
            </a:gs>
          </a:gsLst>
          <a:lin ang="5400000" scaled="1"/>
        </a:gra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gradFill>
        <a:gsLst>
          <a:gs pos="0">
            <a:schemeClr val="phClr"/>
          </a:gs>
          <a:gs pos="100000">
            <a:schemeClr val="phClr">
              <a:lumMod val="84000"/>
            </a:schemeClr>
          </a:gs>
        </a:gsLst>
        <a:lin ang="5400000" scaled="1"/>
      </a:gradFill>
      <a:effectLst>
        <a:outerShdw blurRad="76200" dir="18900000" sy="23000" kx="-1200000" algn="bl" rotWithShape="0">
          <a:prstClr val="black">
            <a:alpha val="20000"/>
          </a:prstClr>
        </a:outerShdw>
      </a:effectLst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65000"/>
        <a:lumOff val="35000"/>
      </a:schemeClr>
    </cs:fontRef>
    <cs:spPr>
      <a:ln w="9525">
        <a:solidFill>
          <a:schemeClr val="dk1">
            <a:lumMod val="15000"/>
            <a:lumOff val="85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35000"/>
          <a:lumOff val="65000"/>
        </a:schemeClr>
      </a:solidFill>
      <a:ln w="9525">
        <a:solidFill>
          <a:schemeClr val="dk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solidFill>
          <a:schemeClr val="dk1">
            <a:lumMod val="5000"/>
            <a:lumOff val="95000"/>
          </a:schemeClr>
        </a:soli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65000"/>
        <a:lumOff val="35000"/>
      </a:schemeClr>
    </cs:fontRef>
    <cs:spPr>
      <a:ln w="9525" cap="flat" cmpd="sng" algn="ctr">
        <a:solidFill>
          <a:schemeClr val="dk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65000"/>
        <a:lumOff val="35000"/>
      </a:schemeClr>
    </cs:fontRef>
    <cs:defRPr kern="1200">
      <a:effectLst/>
    </cs:defRPr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>
          <a:lumMod val="95000"/>
        </a:schemeClr>
      </a:solidFill>
      <a:ln w="9525">
        <a:solidFill>
          <a:schemeClr val="dk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dk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dk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F62DCE-916F-3246-9DA6-79631DBD09CF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38388" y="1143000"/>
            <a:ext cx="218122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9CD28-AE4E-0745-9F09-3EC6DE14D7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841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4" Type="http://schemas.openxmlformats.org/officeDocument/2006/relationships/image" Target="../media/image3.png"/><Relationship Id="rId5" Type="http://schemas.openxmlformats.org/officeDocument/2006/relationships/image" Target="../media/image4.tiff"/><Relationship Id="rId6" Type="http://schemas.openxmlformats.org/officeDocument/2006/relationships/chart" Target="../charts/chart1.xml"/><Relationship Id="rId7" Type="http://schemas.openxmlformats.org/officeDocument/2006/relationships/image" Target="../media/image5.png"/><Relationship Id="rId8" Type="http://schemas.openxmlformats.org/officeDocument/2006/relationships/image" Target="../media/image6.png"/><Relationship Id="rId9" Type="http://schemas.openxmlformats.org/officeDocument/2006/relationships/image" Target="../media/image7.png"/><Relationship Id="rId10" Type="http://schemas.openxmlformats.org/officeDocument/2006/relationships/image" Target="../media/image8.JPG"/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3024585" y="2421270"/>
            <a:ext cx="18109397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Improving JPH via the Reduction of Scrap Production on the PAG Block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Machining Line 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Richard Daniel Clark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Andrew Thorn</a:t>
            </a: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 smtClean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 smtClean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 smtClean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</a:t>
            </a: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(Hons) Mechanical </a:t>
            </a:r>
            <a:r>
              <a:rPr lang="en-GB" altLang="en-US" sz="3600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&amp; Manufacturing Engineering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892" y="403773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74148" y="152388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66901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r>
              <a:rPr lang="en-AU" sz="2800" dirty="0" smtClean="0"/>
              <a:t>Within Premier Automotive Group (PAG) at Bridgend Engine Plant (BEP) V6 &amp; V8 engines are produced. </a:t>
            </a:r>
          </a:p>
          <a:p>
            <a:r>
              <a:rPr lang="en-AU" sz="2800" dirty="0" smtClean="0"/>
              <a:t>To produce the completed units BEP must machine the head, block and crank. These components are then sent to the AJ assembly line. </a:t>
            </a:r>
          </a:p>
          <a:p>
            <a:r>
              <a:rPr lang="en-AU" sz="2800" dirty="0" smtClean="0"/>
              <a:t>The PAG Block machining line is now 15 years old. </a:t>
            </a:r>
          </a:p>
          <a:p>
            <a:r>
              <a:rPr lang="en-AU" sz="2800" dirty="0" smtClean="0"/>
              <a:t>It is currently running below the delivery target of 23 JPH and producing vast quantities of scrap.</a:t>
            </a:r>
            <a:endParaRPr lang="en-GB" sz="2800" dirty="0" smtClean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88912" y="26531534"/>
            <a:ext cx="6415087" cy="2335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GB" sz="1800" dirty="0" smtClean="0"/>
              <a:t>Kumar </a:t>
            </a:r>
            <a:r>
              <a:rPr lang="en-GB" sz="1800" dirty="0"/>
              <a:t>, D. &amp; </a:t>
            </a:r>
            <a:r>
              <a:rPr lang="en-GB" sz="1800" dirty="0" err="1"/>
              <a:t>Kaushish</a:t>
            </a:r>
            <a:r>
              <a:rPr lang="en-GB" sz="1800" dirty="0"/>
              <a:t>, D., 2015. Scrap Reduction in a Piston Manufacturing Industry: An Analysis Using Six Sigma and DMAIC Methodology. </a:t>
            </a:r>
            <a:r>
              <a:rPr lang="en-GB" sz="1800" i="1" dirty="0"/>
              <a:t>IUP Journal of Operations Management , </a:t>
            </a:r>
            <a:r>
              <a:rPr lang="en-GB" sz="1800" dirty="0"/>
              <a:t>14(2), pp. 7-25</a:t>
            </a:r>
            <a:endParaRPr lang="en-US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 smtClean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 smtClean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 dirty="0" smtClean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5" descr="http://vignette2.wikia.nocookie.net/logopedia/images/7/73/Ford1962.png/revision/latest?cb=2012041102540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27" y="29167180"/>
            <a:ext cx="1967734" cy="98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 dirty="0" smtClean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 dirty="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190976" y="12669580"/>
            <a:ext cx="6415087" cy="94909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>
              <a:spcBef>
                <a:spcPct val="50000"/>
              </a:spcBef>
            </a:pPr>
            <a:r>
              <a:rPr lang="en-AU" altLang="en-US" sz="2800" dirty="0" smtClean="0"/>
              <a:t>The aims of this project are to;</a:t>
            </a:r>
          </a:p>
          <a:p>
            <a:pPr marL="457200" indent="-457200">
              <a:spcBef>
                <a:spcPct val="50000"/>
              </a:spcBef>
              <a:buFont typeface="Arial" charset="0"/>
              <a:buChar char="•"/>
            </a:pPr>
            <a:r>
              <a:rPr lang="en-AU" altLang="en-US" sz="2800" dirty="0"/>
              <a:t>U</a:t>
            </a:r>
            <a:r>
              <a:rPr lang="en-AU" altLang="en-US" sz="2800" dirty="0" smtClean="0"/>
              <a:t>nderstand the scale of scrap production and identify the largest contributor to scrap. This will be possible by the use of data collected by various methods.</a:t>
            </a:r>
          </a:p>
          <a:p>
            <a:pPr marL="457200" indent="-457200">
              <a:spcBef>
                <a:spcPct val="50000"/>
              </a:spcBef>
              <a:buFont typeface="Arial" charset="0"/>
              <a:buChar char="•"/>
            </a:pPr>
            <a:r>
              <a:rPr lang="en-AU" altLang="en-US" sz="2800" dirty="0"/>
              <a:t>R</a:t>
            </a:r>
            <a:r>
              <a:rPr lang="en-AU" altLang="en-US" sz="2800" dirty="0" smtClean="0"/>
              <a:t>esolve the root cause of the issue using the most appropriate solution. </a:t>
            </a:r>
          </a:p>
          <a:p>
            <a:pPr marL="457200" indent="-457200">
              <a:spcBef>
                <a:spcPct val="50000"/>
              </a:spcBef>
              <a:buFont typeface="Arial" charset="0"/>
              <a:buChar char="•"/>
            </a:pPr>
            <a:r>
              <a:rPr lang="en-AU" altLang="en-US" sz="2800" dirty="0" smtClean="0"/>
              <a:t>Evaluate solutions through the use of FMEA analysis.</a:t>
            </a:r>
          </a:p>
          <a:p>
            <a:pPr marL="457200" indent="-457200">
              <a:spcBef>
                <a:spcPct val="50000"/>
              </a:spcBef>
              <a:buFont typeface="Arial" charset="0"/>
              <a:buChar char="•"/>
            </a:pPr>
            <a:r>
              <a:rPr lang="en-AU" altLang="en-US" sz="2800" dirty="0"/>
              <a:t>S</a:t>
            </a:r>
            <a:r>
              <a:rPr lang="en-AU" altLang="en-US" sz="2800" dirty="0" smtClean="0"/>
              <a:t>et up suitable control measures to sustain the improvement.</a:t>
            </a:r>
          </a:p>
          <a:p>
            <a:pPr marL="457200" indent="-457200">
              <a:spcBef>
                <a:spcPct val="50000"/>
              </a:spcBef>
              <a:buFont typeface="Arial" charset="0"/>
              <a:buChar char="•"/>
            </a:pPr>
            <a:r>
              <a:rPr lang="en-AU" altLang="en-US" sz="2800" dirty="0" smtClean="0"/>
              <a:t>Make further recommendations for the future. 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331567" y="20940712"/>
            <a:ext cx="6415087" cy="7982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r>
              <a:rPr lang="en-GB" sz="2800" dirty="0" smtClean="0"/>
              <a:t>This project will follow a Six Sigma DMAIC problem solving methodology. </a:t>
            </a:r>
          </a:p>
          <a:p>
            <a:r>
              <a:rPr lang="en-GB" sz="2800" dirty="0" smtClean="0"/>
              <a:t>It was proven to be a valid technique in a previous scrap reduction project regarding the casting of pistons. </a:t>
            </a:r>
            <a:r>
              <a:rPr lang="en-GB" sz="2800" dirty="0"/>
              <a:t>(Kumar &amp; </a:t>
            </a:r>
            <a:r>
              <a:rPr lang="en-GB" sz="2800" dirty="0" err="1"/>
              <a:t>Kaushish</a:t>
            </a:r>
            <a:r>
              <a:rPr lang="en-GB" sz="2800" dirty="0"/>
              <a:t>, 2015)</a:t>
            </a:r>
          </a:p>
          <a:p>
            <a:r>
              <a:rPr lang="en-GB" sz="2800" dirty="0" smtClean="0"/>
              <a:t>The approach will divide the project into sections. </a:t>
            </a:r>
          </a:p>
          <a:p>
            <a:r>
              <a:rPr lang="en-GB" sz="2800" dirty="0" smtClean="0"/>
              <a:t>The define stage will be used to establish an exact goal of the project and gain understanding of the processes surrounding the project. </a:t>
            </a:r>
          </a:p>
          <a:p>
            <a:r>
              <a:rPr lang="en-GB" sz="2800" dirty="0" smtClean="0"/>
              <a:t>Measure will be used collect the data, from which, a benchmark may be established.</a:t>
            </a:r>
            <a:endParaRPr lang="en-GB" sz="2800" dirty="0"/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7458865" y="16895125"/>
            <a:ext cx="6415087" cy="129380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endParaRPr lang="en-GB" altLang="en-US" sz="2800" dirty="0" smtClean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 smtClean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 smtClean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 smtClean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r>
              <a:rPr lang="en-GB" altLang="en-US" sz="2800" dirty="0" smtClean="0"/>
              <a:t>FMEA analysis of 4 potential solutions to the problem revealed that an automated check performed using pre-existing machine components was the most robust method of solution.</a:t>
            </a:r>
            <a:endParaRPr lang="en-GB" altLang="en-US" sz="2800" dirty="0"/>
          </a:p>
          <a:p>
            <a:pPr>
              <a:spcBef>
                <a:spcPct val="50000"/>
              </a:spcBef>
            </a:pPr>
            <a:endParaRPr lang="en-GB" altLang="en-US" sz="2800" dirty="0"/>
          </a:p>
          <a:p>
            <a:pPr>
              <a:spcBef>
                <a:spcPct val="50000"/>
              </a:spcBef>
            </a:pPr>
            <a:r>
              <a:rPr lang="en-GB" altLang="en-US" sz="2800" dirty="0" smtClean="0"/>
              <a:t>It was found that between Oct &amp; Dec 2018 199 blocks were scrapped.</a:t>
            </a:r>
          </a:p>
          <a:p>
            <a:pPr>
              <a:spcBef>
                <a:spcPct val="50000"/>
              </a:spcBef>
            </a:pPr>
            <a:r>
              <a:rPr lang="en-GB" altLang="en-US" sz="2800" dirty="0" smtClean="0"/>
              <a:t>59 scrap blocks were produced in OP100. This was reduced by </a:t>
            </a:r>
            <a:r>
              <a:rPr lang="en-GB" altLang="en-US" sz="2800" b="1" dirty="0" smtClean="0"/>
              <a:t>81.4%</a:t>
            </a:r>
            <a:r>
              <a:rPr lang="en-GB" altLang="en-US" sz="2800" dirty="0" smtClean="0"/>
              <a:t> to 11 blocks post improvement.</a:t>
            </a:r>
          </a:p>
          <a:p>
            <a:pPr>
              <a:spcBef>
                <a:spcPct val="50000"/>
              </a:spcBef>
            </a:pPr>
            <a:endParaRPr lang="en-US" altLang="en-US" sz="2800" dirty="0"/>
          </a:p>
        </p:txBody>
      </p:sp>
      <p:sp>
        <p:nvSpPr>
          <p:cNvPr id="48" name="Text Box 6"/>
          <p:cNvSpPr txBox="1">
            <a:spLocks noChangeArrowheads="1"/>
          </p:cNvSpPr>
          <p:nvPr/>
        </p:nvSpPr>
        <p:spPr bwMode="auto">
          <a:xfrm>
            <a:off x="14664027" y="17533817"/>
            <a:ext cx="6415087" cy="9275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Conclusions</a:t>
            </a:r>
            <a:endParaRPr lang="en-AU" altLang="en-US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50000"/>
              </a:spcBef>
            </a:pPr>
            <a:r>
              <a:rPr lang="en-AU" altLang="en-US" sz="2800" dirty="0" smtClean="0"/>
              <a:t>T</a:t>
            </a:r>
            <a:r>
              <a:rPr lang="en-US" altLang="en-US" sz="2800" dirty="0" smtClean="0"/>
              <a:t>he root cause of the problem was determined to be a breakdown of the scheduled maintenance system which led to the presence of backlash in leadscrews. </a:t>
            </a:r>
          </a:p>
          <a:p>
            <a:pPr>
              <a:spcBef>
                <a:spcPct val="50000"/>
              </a:spcBef>
            </a:pPr>
            <a:r>
              <a:rPr lang="en-US" altLang="en-US" sz="2800" dirty="0" smtClean="0"/>
              <a:t>Tight tolerances on the X-axis within OP100 highlighted this backlash when parts failed routine CMM checks. </a:t>
            </a:r>
          </a:p>
          <a:p>
            <a:pPr>
              <a:spcBef>
                <a:spcPct val="50000"/>
              </a:spcBef>
            </a:pPr>
            <a:r>
              <a:rPr lang="en-US" altLang="en-US" sz="2800" dirty="0" smtClean="0"/>
              <a:t>A backlash check now alerts maintenance personnel of the requirement for corrective action to prevent this occurrence.</a:t>
            </a:r>
          </a:p>
          <a:p>
            <a:pPr>
              <a:spcBef>
                <a:spcPct val="50000"/>
              </a:spcBef>
            </a:pPr>
            <a:r>
              <a:rPr lang="en-US" altLang="en-US" sz="2800" dirty="0" smtClean="0"/>
              <a:t>Maintenance is now carried out at the correct time preventing </a:t>
            </a:r>
            <a:r>
              <a:rPr lang="en-US" altLang="en-US" sz="2800" dirty="0" smtClean="0"/>
              <a:t>scrap, </a:t>
            </a:r>
            <a:r>
              <a:rPr lang="en-US" altLang="en-US" sz="2800" dirty="0" smtClean="0"/>
              <a:t>generating the previously discussed benefits.</a:t>
            </a:r>
          </a:p>
        </p:txBody>
      </p:sp>
      <p:sp>
        <p:nvSpPr>
          <p:cNvPr id="49" name="Text Box 6"/>
          <p:cNvSpPr txBox="1">
            <a:spLocks noChangeArrowheads="1"/>
          </p:cNvSpPr>
          <p:nvPr/>
        </p:nvSpPr>
        <p:spPr bwMode="auto">
          <a:xfrm>
            <a:off x="7484455" y="6257121"/>
            <a:ext cx="6415087" cy="6997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2800" dirty="0" smtClean="0"/>
              <a:t>The analyse stage will be used to collate the data and hone in on the root cause of the problem. </a:t>
            </a:r>
          </a:p>
          <a:p>
            <a:r>
              <a:rPr lang="en-GB" sz="2800" dirty="0" smtClean="0"/>
              <a:t>Improve will brainstorm and critically analyse the potential solutions, through the use of FMEA, to identify and implement a solution. </a:t>
            </a:r>
          </a:p>
          <a:p>
            <a:r>
              <a:rPr lang="en-GB" sz="2800" dirty="0" smtClean="0"/>
              <a:t>The control stage will be used to implement measures that will ensure the solution can be sustained in the future.</a:t>
            </a:r>
          </a:p>
          <a:p>
            <a:endParaRPr lang="en-GB" sz="2800" dirty="0"/>
          </a:p>
          <a:p>
            <a:r>
              <a:rPr lang="en-GB" sz="2800" dirty="0" smtClean="0"/>
              <a:t>This method provides a logical, step-by-step approach of meeting the project aims.</a:t>
            </a:r>
            <a:endParaRPr lang="en-GB" sz="2800" dirty="0"/>
          </a:p>
        </p:txBody>
      </p:sp>
      <p:sp>
        <p:nvSpPr>
          <p:cNvPr id="60" name="Text Box 25"/>
          <p:cNvSpPr txBox="1">
            <a:spLocks noChangeArrowheads="1"/>
          </p:cNvSpPr>
          <p:nvPr/>
        </p:nvSpPr>
        <p:spPr bwMode="auto">
          <a:xfrm>
            <a:off x="14594359" y="12329991"/>
            <a:ext cx="6410325" cy="16118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 smtClean="0">
                <a:latin typeface="Times New Roman" charset="0"/>
              </a:rPr>
              <a:t>The cost of the scrap produced between Oct &amp; Dec 2018</a:t>
            </a:r>
          </a:p>
          <a:p>
            <a:pPr>
              <a:spcBef>
                <a:spcPct val="50000"/>
              </a:spcBef>
            </a:pPr>
            <a:r>
              <a:rPr lang="en-AU" altLang="en-US" sz="2000" i="1" dirty="0" smtClean="0">
                <a:latin typeface="Times New Roman" charset="0"/>
              </a:rPr>
              <a:t>All derivatives and locations considered the total cost of scrap was £38,680.42</a:t>
            </a:r>
            <a:endParaRPr lang="en-AU" altLang="en-US" sz="2000" i="1" dirty="0">
              <a:latin typeface="Times New Roman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11279" y="12904206"/>
            <a:ext cx="3572911" cy="3572911"/>
          </a:xfrm>
          <a:prstGeom prst="rect">
            <a:avLst/>
          </a:prstGeom>
        </p:spPr>
      </p:pic>
      <p:sp>
        <p:nvSpPr>
          <p:cNvPr id="35" name="Text Box 25"/>
          <p:cNvSpPr txBox="1">
            <a:spLocks noChangeArrowheads="1"/>
          </p:cNvSpPr>
          <p:nvPr/>
        </p:nvSpPr>
        <p:spPr bwMode="auto">
          <a:xfrm>
            <a:off x="7192571" y="16247042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 smtClean="0">
                <a:latin typeface="Times New Roman" charset="0"/>
              </a:rPr>
              <a:t>Figure 1. DAMIC stages</a:t>
            </a:r>
            <a:endParaRPr lang="en-AU" altLang="en-US" sz="2000" i="1" dirty="0">
              <a:latin typeface="Times New Roman" charset="0"/>
            </a:endParaRPr>
          </a:p>
        </p:txBody>
      </p:sp>
      <p:graphicFrame>
        <p:nvGraphicFramePr>
          <p:cNvPr id="37" name="Chart 36"/>
          <p:cNvGraphicFramePr/>
          <p:nvPr>
            <p:extLst>
              <p:ext uri="{D42A27DB-BD31-4B8C-83A1-F6EECF244321}">
                <p14:modId xmlns:p14="http://schemas.microsoft.com/office/powerpoint/2010/main" val="1317000493"/>
              </p:ext>
            </p:extLst>
          </p:nvPr>
        </p:nvGraphicFramePr>
        <p:xfrm>
          <a:off x="14532914" y="6489275"/>
          <a:ext cx="6388818" cy="412753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sp>
        <p:nvSpPr>
          <p:cNvPr id="38" name="Text Box 19"/>
          <p:cNvSpPr txBox="1">
            <a:spLocks noChangeArrowheads="1"/>
          </p:cNvSpPr>
          <p:nvPr/>
        </p:nvSpPr>
        <p:spPr bwMode="auto">
          <a:xfrm>
            <a:off x="14449963" y="10475496"/>
            <a:ext cx="6410325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 smtClean="0">
                <a:latin typeface="Times New Roman" charset="0"/>
              </a:rPr>
              <a:t>Figure 3. Pareto Analysis 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39" name="Text Box 19"/>
          <p:cNvSpPr txBox="1">
            <a:spLocks noChangeArrowheads="1"/>
          </p:cNvSpPr>
          <p:nvPr/>
        </p:nvSpPr>
        <p:spPr bwMode="auto">
          <a:xfrm>
            <a:off x="14704953" y="10866660"/>
            <a:ext cx="6410325" cy="1457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2000" i="1" dirty="0" smtClean="0">
                <a:latin typeface="Times New Roman" charset="0"/>
              </a:rPr>
              <a:t>The graph shows the spread of scrap production across the entire PAG block machining line. OP100 is the largest contributor to scrap.</a:t>
            </a:r>
            <a:endParaRPr lang="en-AU" altLang="en-US" sz="2000" i="1" dirty="0">
              <a:latin typeface="Times New Roman" charset="0"/>
            </a:endParaRPr>
          </a:p>
        </p:txBody>
      </p:sp>
      <p:pic>
        <p:nvPicPr>
          <p:cNvPr id="41" name="Picture 40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9493" y="13752135"/>
            <a:ext cx="6000476" cy="1727471"/>
          </a:xfrm>
          <a:prstGeom prst="rect">
            <a:avLst/>
          </a:prstGeom>
        </p:spPr>
      </p:pic>
      <p:sp>
        <p:nvSpPr>
          <p:cNvPr id="45" name="Text Box 25"/>
          <p:cNvSpPr txBox="1">
            <a:spLocks noChangeArrowheads="1"/>
          </p:cNvSpPr>
          <p:nvPr/>
        </p:nvSpPr>
        <p:spPr bwMode="auto">
          <a:xfrm>
            <a:off x="14897142" y="15220113"/>
            <a:ext cx="6146006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 smtClean="0">
                <a:latin typeface="Times New Roman" charset="0"/>
              </a:rPr>
              <a:t>Figure 4. Table of Scrap Cost </a:t>
            </a:r>
            <a:endParaRPr lang="en-AU" altLang="en-US" sz="2000" i="1" dirty="0">
              <a:latin typeface="Times New Roman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 Box 6"/>
              <p:cNvSpPr txBox="1">
                <a:spLocks noChangeArrowheads="1"/>
              </p:cNvSpPr>
              <p:nvPr/>
            </p:nvSpPr>
            <p:spPr bwMode="auto">
              <a:xfrm>
                <a:off x="14664028" y="15639611"/>
                <a:ext cx="6415087" cy="204276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264744" tIns="264744" rIns="264744" bIns="264744">
                <a:spAutoFit/>
              </a:bodyPr>
              <a:lstStyle>
                <a:lvl1pPr defTabSz="6731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37931725" indent="-37474525" defTabSz="6731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800" i="1">
                          <a:latin typeface="Cambria Math" charset="0"/>
                        </a:rPr>
                        <m:t>£38,680.42−£29,601.40=£9,079.02</m:t>
                      </m:r>
                    </m:oMath>
                  </m:oMathPara>
                </a14:m>
                <a:endParaRPr lang="en-GB" sz="2800" i="1" dirty="0"/>
              </a:p>
              <a:p>
                <a:pPr>
                  <a:spcBef>
                    <a:spcPct val="50000"/>
                  </a:spcBef>
                </a:pPr>
                <a:r>
                  <a:rPr lang="en-US" altLang="en-US" sz="2800" dirty="0" smtClean="0"/>
                  <a:t>The total scrap cost was reduced by </a:t>
                </a:r>
                <a:r>
                  <a:rPr lang="en-US" altLang="en-US" sz="2800" b="1" dirty="0" smtClean="0"/>
                  <a:t>23.5% </a:t>
                </a:r>
                <a:endParaRPr lang="en-US" altLang="en-US" sz="2800" b="1" dirty="0"/>
              </a:p>
            </p:txBody>
          </p:sp>
        </mc:Choice>
        <mc:Fallback xmlns="">
          <p:sp>
            <p:nvSpPr>
              <p:cNvPr id="57" name="Text 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664028" y="15639611"/>
                <a:ext cx="6415087" cy="2042764"/>
              </a:xfrm>
              <a:prstGeom prst="rect">
                <a:avLst/>
              </a:prstGeom>
              <a:blipFill rotWithShape="0">
                <a:blip r:embed="rId8"/>
                <a:stretch>
                  <a:fillRect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4" name="Straight Connector 13"/>
          <p:cNvCxnSpPr/>
          <p:nvPr/>
        </p:nvCxnSpPr>
        <p:spPr>
          <a:xfrm>
            <a:off x="14449963" y="12174882"/>
            <a:ext cx="655472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62" name="Picture 61"/>
          <p:cNvPicPr/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39" t="25028" r="42629" b="22659"/>
          <a:stretch/>
        </p:blipFill>
        <p:spPr bwMode="auto">
          <a:xfrm>
            <a:off x="7342697" y="17866528"/>
            <a:ext cx="6817065" cy="415684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3" name="Text Box 25"/>
          <p:cNvSpPr txBox="1">
            <a:spLocks noChangeArrowheads="1"/>
          </p:cNvSpPr>
          <p:nvPr/>
        </p:nvSpPr>
        <p:spPr bwMode="auto">
          <a:xfrm>
            <a:off x="7618995" y="21829018"/>
            <a:ext cx="6146006" cy="842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AU" altLang="en-US" sz="2000" i="1" dirty="0" smtClean="0">
                <a:latin typeface="Times New Roman" charset="0"/>
              </a:rPr>
              <a:t>Figure 3. FMEA Analysis </a:t>
            </a:r>
            <a:endParaRPr lang="en-AU" altLang="en-US" sz="2000" i="1" dirty="0">
              <a:latin typeface="Times New Roman" charset="0"/>
            </a:endParaRPr>
          </a:p>
        </p:txBody>
      </p:sp>
      <p:cxnSp>
        <p:nvCxnSpPr>
          <p:cNvPr id="64" name="Straight Connector 63"/>
          <p:cNvCxnSpPr/>
          <p:nvPr/>
        </p:nvCxnSpPr>
        <p:spPr>
          <a:xfrm>
            <a:off x="7319231" y="26019450"/>
            <a:ext cx="6554721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69" t="15737" b="16127"/>
          <a:stretch/>
        </p:blipFill>
        <p:spPr>
          <a:xfrm>
            <a:off x="531204" y="2196931"/>
            <a:ext cx="2423939" cy="3835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376</TotalTime>
  <Words>636</Words>
  <Application>Microsoft Macintosh PowerPoint</Application>
  <PresentationFormat>Custom</PresentationFormat>
  <Paragraphs>62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Arial</vt:lpstr>
      <vt:lpstr>Calibri</vt:lpstr>
      <vt:lpstr>Calibri Light</vt:lpstr>
      <vt:lpstr>Cambria Math</vt:lpstr>
      <vt:lpstr>Georgia</vt:lpstr>
      <vt:lpstr>MS PGothic</vt:lpstr>
      <vt:lpstr>ＭＳ Ｐゴシック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15.0027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Clark R (FCES)</cp:lastModifiedBy>
  <cp:revision>34</cp:revision>
  <dcterms:created xsi:type="dcterms:W3CDTF">2016-02-25T08:27:32Z</dcterms:created>
  <dcterms:modified xsi:type="dcterms:W3CDTF">2019-05-02T07:48:59Z</dcterms:modified>
</cp:coreProperties>
</file>