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87" r:id="rId17"/>
    <p:sldId id="273" r:id="rId18"/>
    <p:sldId id="288" r:id="rId19"/>
    <p:sldId id="289" r:id="rId20"/>
    <p:sldId id="290" r:id="rId21"/>
    <p:sldId id="291" r:id="rId22"/>
    <p:sldId id="292" r:id="rId23"/>
    <p:sldId id="293" r:id="rId24"/>
    <p:sldId id="284" r:id="rId25"/>
    <p:sldId id="285" r:id="rId26"/>
    <p:sldId id="286" r:id="rId27"/>
    <p:sldId id="294" r:id="rId28"/>
    <p:sldId id="295" r:id="rId29"/>
    <p:sldId id="296" r:id="rId30"/>
    <p:sldId id="297" r:id="rId31"/>
    <p:sldId id="300" r:id="rId32"/>
    <p:sldId id="301" r:id="rId33"/>
    <p:sldId id="302" r:id="rId34"/>
    <p:sldId id="304" r:id="rId35"/>
    <p:sldId id="306" r:id="rId36"/>
    <p:sldId id="307"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13" autoAdjust="0"/>
    <p:restoredTop sz="91815" autoAdjust="0"/>
  </p:normalViewPr>
  <p:slideViewPr>
    <p:cSldViewPr>
      <p:cViewPr>
        <p:scale>
          <a:sx n="80" d="100"/>
          <a:sy n="80" d="100"/>
        </p:scale>
        <p:origin x="-876" y="-7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EF6FE3-8FE2-4A47-B354-96DB2C7D74CD}" type="datetimeFigureOut">
              <a:rPr lang="en-GB" smtClean="0"/>
              <a:t>14/12/2018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D1E5AC-93BD-4F74-8B85-E2FB59813A15}" type="slidenum">
              <a:rPr lang="en-GB" smtClean="0"/>
              <a:t>‹#›</a:t>
            </a:fld>
            <a:endParaRPr lang="en-GB"/>
          </a:p>
        </p:txBody>
      </p:sp>
    </p:spTree>
    <p:extLst>
      <p:ext uri="{BB962C8B-B14F-4D97-AF65-F5344CB8AC3E}">
        <p14:creationId xmlns:p14="http://schemas.microsoft.com/office/powerpoint/2010/main" val="2259254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0" y="-30163"/>
            <a:ext cx="9067800" cy="6889751"/>
            <a:chOff x="0" y="-30477"/>
            <a:chExt cx="9067800" cy="6889273"/>
          </a:xfrm>
        </p:grpSpPr>
        <p:cxnSp>
          <p:nvCxnSpPr>
            <p:cNvPr id="5" name="Straight Connector 4"/>
            <p:cNvCxnSpPr/>
            <p:nvPr/>
          </p:nvCxnSpPr>
          <p:spPr>
            <a:xfrm rot="16200000" flipH="1">
              <a:off x="-1447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16380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14856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32382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33144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371362" y="2971246"/>
              <a:ext cx="6857524"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2819162"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2704862"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2133362"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31239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1828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28191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2438162" y="3123646"/>
              <a:ext cx="6857524"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1731724"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1141968"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9141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1855549"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26429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1953974" y="3325258"/>
              <a:ext cx="6857524" cy="206375"/>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23619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21333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106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876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1028938" y="3237946"/>
              <a:ext cx="6857524"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7236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7998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52161"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304562" y="3199846"/>
              <a:ext cx="6857524"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190262"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381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6093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6860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3045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028462"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782876"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13726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600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659051"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283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560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52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381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27434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20957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27053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1829038" y="3276046"/>
              <a:ext cx="6857524"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10670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2362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2646601" y="2722008"/>
              <a:ext cx="6857524"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30490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2895838"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2389426"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22370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17528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19814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3467338"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3467338"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4038839"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3886438"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4000738"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4572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37340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3619738"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42150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4343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4572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258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067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5219938"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487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5528707" y="3318116"/>
              <a:ext cx="6887685"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4850051" y="3226833"/>
              <a:ext cx="6857524"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5562839" y="3428446"/>
              <a:ext cx="6857524"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2552938" y="3390346"/>
              <a:ext cx="6857524"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3048238" y="3352246"/>
              <a:ext cx="6857524"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3238738" y="3237946"/>
              <a:ext cx="6857524"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2133838" y="3276046"/>
              <a:ext cx="6857524"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31482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37721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4229338" y="2933146"/>
              <a:ext cx="6857524"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1371044" y="3200640"/>
              <a:ext cx="6859112"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grpSp>
        <p:nvGrpSpPr>
          <p:cNvPr id="89" name="Group 92"/>
          <p:cNvGrpSpPr>
            <a:grpSpLocks/>
          </p:cNvGrpSpPr>
          <p:nvPr/>
        </p:nvGrpSpPr>
        <p:grpSpPr bwMode="auto">
          <a:xfrm>
            <a:off x="0" y="2057400"/>
            <a:ext cx="4802188" cy="2820988"/>
            <a:chOff x="0" y="2057400"/>
            <a:chExt cx="4801394" cy="2820988"/>
          </a:xfrm>
        </p:grpSpPr>
        <p:cxnSp>
          <p:nvCxnSpPr>
            <p:cNvPr id="90" name="Straight Connector 89"/>
            <p:cNvCxnSpPr/>
            <p:nvPr/>
          </p:nvCxnSpPr>
          <p:spPr>
            <a:xfrm>
              <a:off x="0" y="20574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0" y="48768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a:off x="3391694" y="3467100"/>
              <a:ext cx="2817812"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9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5" name="Slide Number Placeholder 5"/>
          <p:cNvSpPr>
            <a:spLocks noGrp="1"/>
          </p:cNvSpPr>
          <p:nvPr>
            <p:ph type="sldNum" sz="quarter" idx="12"/>
          </p:nvPr>
        </p:nvSpPr>
        <p:spPr/>
        <p:txBody>
          <a:bodyPr/>
          <a:lstStyle>
            <a:lvl1pPr>
              <a:defRPr/>
            </a:lvl1pPr>
          </a:lstStyle>
          <a:p>
            <a:pPr>
              <a:defRPr/>
            </a:pPr>
            <a:fld id="{584FC283-5917-4443-8D8B-4CE6F56C05B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683496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06C693B6-F42D-4C5D-8C44-5FD58582ADD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482591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grpSp>
        <p:nvGrpSpPr>
          <p:cNvPr id="4" name="Group 92"/>
          <p:cNvGrpSpPr>
            <a:grpSpLocks/>
          </p:cNvGrpSpPr>
          <p:nvPr/>
        </p:nvGrpSpPr>
        <p:grpSpPr bwMode="auto">
          <a:xfrm>
            <a:off x="0" y="-30163"/>
            <a:ext cx="9067800" cy="4846638"/>
            <a:chOff x="1" y="-30477"/>
            <a:chExt cx="9067799" cy="4526277"/>
          </a:xfrm>
        </p:grpSpPr>
        <p:cxnSp>
          <p:nvCxnSpPr>
            <p:cNvPr id="5" name="Straight Connector 4"/>
            <p:cNvCxnSpPr/>
            <p:nvPr/>
          </p:nvCxnSpPr>
          <p:spPr>
            <a:xfrm rot="16200000" flipH="1">
              <a:off x="-2715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4620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3096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206226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213846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95360" y="1785840"/>
              <a:ext cx="450552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1643160"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152886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95736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94796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652560"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6431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790370" y="2019629"/>
              <a:ext cx="4495143"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555722"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34034"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2618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67954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1466947"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777972"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11859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9573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224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2052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204939" y="2052540"/>
              <a:ext cx="450552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45234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37614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024634"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871440" y="2014440"/>
              <a:ext cx="450552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98574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155724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5666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18620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8714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47540"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1958878"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25486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2776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835053"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047653"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1736628"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3286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5572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39194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32717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38813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3005039" y="2090640"/>
              <a:ext cx="4505521"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22430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3538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822602" y="1536602"/>
              <a:ext cx="4505521"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42250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4071839"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56542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34130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29288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3081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4643339"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4643339"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5215633"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5062439"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5176739"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57482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49100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4795739"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3910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55196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748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6434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6243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63959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05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6709412" y="2137412"/>
              <a:ext cx="4526277"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026052" y="2041427"/>
              <a:ext cx="4505521"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38840" y="2241452"/>
              <a:ext cx="4505521"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3728939" y="2204940"/>
              <a:ext cx="450552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4224239" y="2166840"/>
              <a:ext cx="450552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4414739" y="2052540"/>
              <a:ext cx="450552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309839" y="2090640"/>
              <a:ext cx="450552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3242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49481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5405339" y="1747740"/>
              <a:ext cx="450552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25478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4311650"/>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9" name="Straight Connector 88"/>
          <p:cNvCxnSpPr/>
          <p:nvPr/>
        </p:nvCxnSpPr>
        <p:spPr>
          <a:xfrm>
            <a:off x="0" y="438785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a:off x="0" y="6138863"/>
            <a:ext cx="9144000"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91" name="Date Placeholder 1"/>
          <p:cNvSpPr>
            <a:spLocks noGrp="1"/>
          </p:cNvSpPr>
          <p:nvPr>
            <p:ph type="dt" sz="half" idx="10"/>
          </p:nvPr>
        </p:nvSpPr>
        <p:spPr/>
        <p:txBody>
          <a:bodyPr/>
          <a:lstStyle>
            <a:lvl1pPr>
              <a:defRPr/>
            </a:lvl1pPr>
          </a:lstStyle>
          <a:p>
            <a:pPr>
              <a:defRPr/>
            </a:pPr>
            <a:endParaRPr lang="en-GB" altLang="en-US">
              <a:solidFill>
                <a:srgbClr val="303030"/>
              </a:solidFill>
            </a:endParaRPr>
          </a:p>
        </p:txBody>
      </p:sp>
      <p:sp>
        <p:nvSpPr>
          <p:cNvPr id="92" name="Footer Placeholder 90"/>
          <p:cNvSpPr>
            <a:spLocks noGrp="1"/>
          </p:cNvSpPr>
          <p:nvPr>
            <p:ph type="ftr" sz="quarter" idx="11"/>
          </p:nvPr>
        </p:nvSpPr>
        <p:spPr/>
        <p:txBody>
          <a:bodyPr/>
          <a:lstStyle>
            <a:lvl1pPr>
              <a:defRPr/>
            </a:lvl1pPr>
          </a:lstStyle>
          <a:p>
            <a:pPr>
              <a:defRPr/>
            </a:pPr>
            <a:endParaRPr lang="en-GB" altLang="en-US">
              <a:solidFill>
                <a:srgbClr val="303030"/>
              </a:solidFill>
            </a:endParaRPr>
          </a:p>
        </p:txBody>
      </p:sp>
      <p:sp>
        <p:nvSpPr>
          <p:cNvPr id="93" name="Slide Number Placeholder 91"/>
          <p:cNvSpPr>
            <a:spLocks noGrp="1"/>
          </p:cNvSpPr>
          <p:nvPr>
            <p:ph type="sldNum" sz="quarter" idx="12"/>
          </p:nvPr>
        </p:nvSpPr>
        <p:spPr/>
        <p:txBody>
          <a:bodyPr/>
          <a:lstStyle>
            <a:lvl1pPr>
              <a:defRPr/>
            </a:lvl1pPr>
          </a:lstStyle>
          <a:p>
            <a:pPr>
              <a:defRPr/>
            </a:pPr>
            <a:fld id="{21FE35D6-8122-4696-BC1A-342A82BFF1D5}" type="slidenum">
              <a:rPr lang="en-GB" altLang="en-US">
                <a:solidFill>
                  <a:srgbClr val="303030"/>
                </a:solidFill>
              </a:rPr>
              <a:pPr>
                <a:defRPr/>
              </a:pPr>
              <a:t>‹#›</a:t>
            </a:fld>
            <a:endParaRPr lang="en-GB" altLang="en-US">
              <a:solidFill>
                <a:srgbClr val="303030"/>
              </a:solidFill>
            </a:endParaRPr>
          </a:p>
        </p:txBody>
      </p:sp>
    </p:spTree>
    <p:extLst>
      <p:ext uri="{BB962C8B-B14F-4D97-AF65-F5344CB8AC3E}">
        <p14:creationId xmlns:p14="http://schemas.microsoft.com/office/powerpoint/2010/main" val="289386045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7" name="Slide Number Placeholder 5"/>
          <p:cNvSpPr>
            <a:spLocks noGrp="1"/>
          </p:cNvSpPr>
          <p:nvPr>
            <p:ph type="sldNum" sz="quarter" idx="12"/>
          </p:nvPr>
        </p:nvSpPr>
        <p:spPr/>
        <p:txBody>
          <a:bodyPr/>
          <a:lstStyle>
            <a:lvl1pPr>
              <a:defRPr/>
            </a:lvl1pPr>
          </a:lstStyle>
          <a:p>
            <a:pPr>
              <a:defRPr/>
            </a:pPr>
            <a:fld id="{83ECFA41-BFC2-4939-97B0-5B6CC630B2F0}"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513888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 name="Slide Number Placeholder 5"/>
          <p:cNvSpPr>
            <a:spLocks noGrp="1"/>
          </p:cNvSpPr>
          <p:nvPr>
            <p:ph type="sldNum" sz="quarter" idx="12"/>
          </p:nvPr>
        </p:nvSpPr>
        <p:spPr/>
        <p:txBody>
          <a:bodyPr/>
          <a:lstStyle>
            <a:lvl1pPr>
              <a:defRPr/>
            </a:lvl1pPr>
          </a:lstStyle>
          <a:p>
            <a:pPr>
              <a:defRPr/>
            </a:pPr>
            <a:fld id="{C984786D-18A1-4BD6-B8FE-C528226BA58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783599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5" name="Slide Number Placeholder 5"/>
          <p:cNvSpPr>
            <a:spLocks noGrp="1"/>
          </p:cNvSpPr>
          <p:nvPr>
            <p:ph type="sldNum" sz="quarter" idx="12"/>
          </p:nvPr>
        </p:nvSpPr>
        <p:spPr/>
        <p:txBody>
          <a:bodyPr/>
          <a:lstStyle>
            <a:lvl1pPr>
              <a:defRPr/>
            </a:lvl1pPr>
          </a:lstStyle>
          <a:p>
            <a:pPr>
              <a:defRPr/>
            </a:pPr>
            <a:fld id="{5EE34A82-ED0C-4531-BEDA-9E8A58DB905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437847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4" name="Slide Number Placeholder 5"/>
          <p:cNvSpPr>
            <a:spLocks noGrp="1"/>
          </p:cNvSpPr>
          <p:nvPr>
            <p:ph type="sldNum" sz="quarter" idx="12"/>
          </p:nvPr>
        </p:nvSpPr>
        <p:spPr/>
        <p:txBody>
          <a:bodyPr/>
          <a:lstStyle>
            <a:lvl1pPr>
              <a:defRPr/>
            </a:lvl1pPr>
          </a:lstStyle>
          <a:p>
            <a:pPr>
              <a:defRPr/>
            </a:pPr>
            <a:fld id="{E605E390-B40A-4EC7-BA94-2417B97AB3D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362428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152400" y="1901952"/>
            <a:ext cx="2377440" cy="1371600"/>
          </a:xfrm>
        </p:spPr>
        <p:txBody>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A6587786-DBE3-464D-A052-AC5B7F3E2C56}"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283716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2" name="Title 1"/>
          <p:cNvSpPr>
            <a:spLocks noGrp="1"/>
          </p:cNvSpPr>
          <p:nvPr>
            <p:ph type="title"/>
          </p:nvPr>
        </p:nvSpPr>
        <p:spPr>
          <a:xfrm>
            <a:off x="155448" y="1905000"/>
            <a:ext cx="2377440" cy="1371600"/>
          </a:xfrm>
        </p:spPr>
        <p:txBody>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FF321A2E-20B4-498E-AF5B-EDEAD721D1F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880656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755ED310-1113-48CC-A130-AA23596C95A9}"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193347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FFB102EF-50B7-4033-A22A-BEF2BFAA2BEA}"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586788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164293F3-FBCC-4B4D-9EE8-5B2C5EA3140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739190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5A69B477-5C71-4E72-B6BD-FBA32714D433}" type="slidenum">
              <a:rPr lang="en-GB" altLang="en-US"/>
              <a:pPr>
                <a:defRPr/>
              </a:pPr>
              <a:t>‹#›</a:t>
            </a:fld>
            <a:endParaRPr lang="en-GB" altLang="en-US"/>
          </a:p>
        </p:txBody>
      </p:sp>
    </p:spTree>
    <p:extLst>
      <p:ext uri="{BB962C8B-B14F-4D97-AF65-F5344CB8AC3E}">
        <p14:creationId xmlns:p14="http://schemas.microsoft.com/office/powerpoint/2010/main" val="9924131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449B9C1E-8E2C-4A8A-A963-090A26FA556B}" type="slidenum">
              <a:rPr lang="en-GB" altLang="en-US"/>
              <a:pPr>
                <a:defRPr/>
              </a:pPr>
              <a:t>‹#›</a:t>
            </a:fld>
            <a:endParaRPr lang="en-GB" altLang="en-US"/>
          </a:p>
        </p:txBody>
      </p:sp>
    </p:spTree>
    <p:extLst>
      <p:ext uri="{BB962C8B-B14F-4D97-AF65-F5344CB8AC3E}">
        <p14:creationId xmlns:p14="http://schemas.microsoft.com/office/powerpoint/2010/main" val="3278015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90" name="Rectangle 189"/>
          <p:cNvSpPr/>
          <p:nvPr/>
        </p:nvSpPr>
        <p:spPr>
          <a:xfrm>
            <a:off x="149225" y="136525"/>
            <a:ext cx="8869363" cy="658495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11900"/>
            <a:ext cx="2133600" cy="365125"/>
          </a:xfrm>
          <a:prstGeom prst="rect">
            <a:avLst/>
          </a:prstGeom>
        </p:spPr>
        <p:txBody>
          <a:bodyPr vert="horz" lIns="91440" tIns="45720" rIns="91440" bIns="45720" rtlCol="0" anchor="ctr"/>
          <a:lstStyle>
            <a:lvl1pPr algn="l">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5" name="Footer Placeholder 4"/>
          <p:cNvSpPr>
            <a:spLocks noGrp="1"/>
          </p:cNvSpPr>
          <p:nvPr>
            <p:ph type="ftr" sz="quarter" idx="3"/>
          </p:nvPr>
        </p:nvSpPr>
        <p:spPr>
          <a:xfrm>
            <a:off x="2830513" y="6311900"/>
            <a:ext cx="3482975" cy="365125"/>
          </a:xfrm>
          <a:prstGeom prst="rect">
            <a:avLst/>
          </a:prstGeom>
        </p:spPr>
        <p:txBody>
          <a:bodyPr vert="horz" lIns="91440" tIns="45720" rIns="91440" bIns="45720" rtlCol="0" anchor="ctr"/>
          <a:lstStyle>
            <a:lvl1pPr algn="ctr">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6" name="Slide Number Placeholder 5"/>
          <p:cNvSpPr>
            <a:spLocks noGrp="1"/>
          </p:cNvSpPr>
          <p:nvPr>
            <p:ph type="sldNum" sz="quarter" idx="4"/>
          </p:nvPr>
        </p:nvSpPr>
        <p:spPr>
          <a:xfrm>
            <a:off x="6553200" y="6311900"/>
            <a:ext cx="2133600" cy="365125"/>
          </a:xfrm>
          <a:prstGeom prst="rect">
            <a:avLst/>
          </a:prstGeom>
        </p:spPr>
        <p:txBody>
          <a:bodyPr vert="horz" lIns="91440" tIns="45720" rIns="91440" bIns="45720" rtlCol="0" anchor="ctr"/>
          <a:lstStyle>
            <a:lvl1pPr algn="r">
              <a:defRPr sz="1200">
                <a:solidFill>
                  <a:schemeClr val="tx2"/>
                </a:solidFill>
              </a:defRPr>
            </a:lvl1pPr>
          </a:lstStyle>
          <a:p>
            <a:pPr fontAlgn="base">
              <a:spcBef>
                <a:spcPct val="0"/>
              </a:spcBef>
              <a:spcAft>
                <a:spcPct val="0"/>
              </a:spcAft>
              <a:defRPr/>
            </a:pPr>
            <a:fld id="{2222475F-AB33-4876-B5F0-FB4626BD0A8C}" type="slidenum">
              <a:rPr lang="en-GB" altLang="en-US">
                <a:solidFill>
                  <a:srgbClr val="DEDEE0"/>
                </a:solidFill>
                <a:latin typeface="Arial" charset="0"/>
                <a:cs typeface="Arial" charset="0"/>
              </a:rPr>
              <a:pPr fontAlgn="base">
                <a:spcBef>
                  <a:spcPct val="0"/>
                </a:spcBef>
                <a:spcAft>
                  <a:spcPct val="0"/>
                </a:spcAft>
                <a:defRPr/>
              </a:pPr>
              <a:t>‹#›</a:t>
            </a:fld>
            <a:endParaRPr lang="en-GB" altLang="en-US">
              <a:solidFill>
                <a:srgbClr val="DEDEE0"/>
              </a:solidFill>
              <a:latin typeface="Arial" charset="0"/>
              <a:cs typeface="Arial" charset="0"/>
            </a:endParaRPr>
          </a:p>
        </p:txBody>
      </p:sp>
    </p:spTree>
    <p:extLst>
      <p:ext uri="{BB962C8B-B14F-4D97-AF65-F5344CB8AC3E}">
        <p14:creationId xmlns:p14="http://schemas.microsoft.com/office/powerpoint/2010/main" val="31913797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4" r:id="rId12"/>
    <p:sldLayoutId id="2147483675" r:id="rId13"/>
    <p:sldLayoutId id="2147483676" r:id="rId14"/>
  </p:sldLayoutIdLst>
  <p:txStyles>
    <p:titleStyle>
      <a:lvl1pPr algn="l" rtl="0" eaLnBrk="0" fontAlgn="base" hangingPunct="0">
        <a:spcBef>
          <a:spcPct val="0"/>
        </a:spcBef>
        <a:spcAft>
          <a:spcPct val="0"/>
        </a:spcAft>
        <a:tabLst>
          <a:tab pos="3830638" algn="l"/>
        </a:tabLst>
        <a:defRPr sz="3600" b="1" kern="1200" spc="50">
          <a:ln w="13335" cmpd="sng">
            <a:solidFill>
              <a:schemeClr val="accent1">
                <a:lumMod val="50000"/>
              </a:schemeClr>
            </a:solidFill>
            <a:prstDash val="solid"/>
          </a:ln>
          <a:solidFill>
            <a:srgbClr val="FEFEFE"/>
          </a:solidFill>
          <a:latin typeface="+mj-lt"/>
          <a:ea typeface="+mj-ea"/>
          <a:cs typeface="+mj-cs"/>
        </a:defRPr>
      </a:lvl1pPr>
      <a:lvl2pPr algn="l" rtl="0" eaLnBrk="0" fontAlgn="base" hangingPunct="0">
        <a:spcBef>
          <a:spcPct val="0"/>
        </a:spcBef>
        <a:spcAft>
          <a:spcPct val="0"/>
        </a:spcAft>
        <a:tabLst>
          <a:tab pos="3830638" algn="l"/>
        </a:tabLst>
        <a:defRPr sz="3600" b="1">
          <a:solidFill>
            <a:srgbClr val="FEFEFE"/>
          </a:solidFill>
          <a:latin typeface="Tw Cen MT" pitchFamily="34" charset="0"/>
        </a:defRPr>
      </a:lvl2pPr>
      <a:lvl3pPr algn="l" rtl="0" eaLnBrk="0" fontAlgn="base" hangingPunct="0">
        <a:spcBef>
          <a:spcPct val="0"/>
        </a:spcBef>
        <a:spcAft>
          <a:spcPct val="0"/>
        </a:spcAft>
        <a:tabLst>
          <a:tab pos="3830638" algn="l"/>
        </a:tabLst>
        <a:defRPr sz="3600" b="1">
          <a:solidFill>
            <a:srgbClr val="FEFEFE"/>
          </a:solidFill>
          <a:latin typeface="Tw Cen MT" pitchFamily="34" charset="0"/>
        </a:defRPr>
      </a:lvl3pPr>
      <a:lvl4pPr algn="l" rtl="0" eaLnBrk="0" fontAlgn="base" hangingPunct="0">
        <a:spcBef>
          <a:spcPct val="0"/>
        </a:spcBef>
        <a:spcAft>
          <a:spcPct val="0"/>
        </a:spcAft>
        <a:tabLst>
          <a:tab pos="3830638" algn="l"/>
        </a:tabLst>
        <a:defRPr sz="3600" b="1">
          <a:solidFill>
            <a:srgbClr val="FEFEFE"/>
          </a:solidFill>
          <a:latin typeface="Tw Cen MT" pitchFamily="34" charset="0"/>
        </a:defRPr>
      </a:lvl4pPr>
      <a:lvl5pPr algn="l" rtl="0" eaLnBrk="0" fontAlgn="base" hangingPunct="0">
        <a:spcBef>
          <a:spcPct val="0"/>
        </a:spcBef>
        <a:spcAft>
          <a:spcPct val="0"/>
        </a:spcAft>
        <a:tabLst>
          <a:tab pos="3830638" algn="l"/>
        </a:tabLst>
        <a:defRPr sz="3600" b="1">
          <a:solidFill>
            <a:srgbClr val="FEFEFE"/>
          </a:solidFill>
          <a:latin typeface="Tw Cen MT" pitchFamily="34" charset="0"/>
        </a:defRPr>
      </a:lvl5pPr>
      <a:lvl6pPr marL="457200" algn="l" rtl="0" fontAlgn="base">
        <a:spcBef>
          <a:spcPct val="0"/>
        </a:spcBef>
        <a:spcAft>
          <a:spcPct val="0"/>
        </a:spcAft>
        <a:tabLst>
          <a:tab pos="3830638" algn="l"/>
        </a:tabLst>
        <a:defRPr sz="3600" b="1">
          <a:solidFill>
            <a:srgbClr val="FEFEFE"/>
          </a:solidFill>
          <a:latin typeface="Tw Cen MT" pitchFamily="34" charset="0"/>
        </a:defRPr>
      </a:lvl6pPr>
      <a:lvl7pPr marL="914400" algn="l" rtl="0" fontAlgn="base">
        <a:spcBef>
          <a:spcPct val="0"/>
        </a:spcBef>
        <a:spcAft>
          <a:spcPct val="0"/>
        </a:spcAft>
        <a:tabLst>
          <a:tab pos="3830638" algn="l"/>
        </a:tabLst>
        <a:defRPr sz="3600" b="1">
          <a:solidFill>
            <a:srgbClr val="FEFEFE"/>
          </a:solidFill>
          <a:latin typeface="Tw Cen MT" pitchFamily="34" charset="0"/>
        </a:defRPr>
      </a:lvl7pPr>
      <a:lvl8pPr marL="1371600" algn="l" rtl="0" fontAlgn="base">
        <a:spcBef>
          <a:spcPct val="0"/>
        </a:spcBef>
        <a:spcAft>
          <a:spcPct val="0"/>
        </a:spcAft>
        <a:tabLst>
          <a:tab pos="3830638" algn="l"/>
        </a:tabLst>
        <a:defRPr sz="3600" b="1">
          <a:solidFill>
            <a:srgbClr val="FEFEFE"/>
          </a:solidFill>
          <a:latin typeface="Tw Cen MT" pitchFamily="34" charset="0"/>
        </a:defRPr>
      </a:lvl8pPr>
      <a:lvl9pPr marL="1828800" algn="l" rtl="0" fontAlgn="base">
        <a:spcBef>
          <a:spcPct val="0"/>
        </a:spcBef>
        <a:spcAft>
          <a:spcPct val="0"/>
        </a:spcAft>
        <a:tabLst>
          <a:tab pos="3830638" algn="l"/>
        </a:tabLst>
        <a:defRPr sz="3600" b="1">
          <a:solidFill>
            <a:srgbClr val="FEFEFE"/>
          </a:solidFill>
          <a:latin typeface="Tw Cen MT" pitchFamily="34" charset="0"/>
        </a:defRPr>
      </a:lvl9pPr>
    </p:titleStyle>
    <p:bodyStyle>
      <a:lvl1pPr marL="273050" indent="-273050" algn="l" rtl="0" eaLnBrk="0" fontAlgn="base" hangingPunct="0">
        <a:spcBef>
          <a:spcPct val="20000"/>
        </a:spcBef>
        <a:spcAft>
          <a:spcPct val="0"/>
        </a:spcAft>
        <a:buClr>
          <a:srgbClr val="FE3737"/>
        </a:buClr>
        <a:buFont typeface="Arial" charset="0"/>
        <a:buChar char="•"/>
        <a:defRPr sz="2400" kern="1200">
          <a:solidFill>
            <a:schemeClr val="tx2"/>
          </a:solidFill>
          <a:latin typeface="+mn-lt"/>
          <a:ea typeface="+mn-ea"/>
          <a:cs typeface="+mn-cs"/>
        </a:defRPr>
      </a:lvl1pPr>
      <a:lvl2pPr marL="547688" indent="-182563" algn="l" rtl="0" eaLnBrk="0" fontAlgn="base" hangingPunct="0">
        <a:spcBef>
          <a:spcPct val="20000"/>
        </a:spcBef>
        <a:spcAft>
          <a:spcPct val="0"/>
        </a:spcAft>
        <a:buClr>
          <a:srgbClr val="FE3737"/>
        </a:buClr>
        <a:buFont typeface="Arial" charset="0"/>
        <a:buChar char="•"/>
        <a:defRPr sz="2000" kern="1200">
          <a:solidFill>
            <a:schemeClr val="tx1"/>
          </a:solidFill>
          <a:latin typeface="+mn-lt"/>
          <a:ea typeface="+mn-ea"/>
          <a:cs typeface="+mn-cs"/>
        </a:defRPr>
      </a:lvl2pPr>
      <a:lvl3pPr marL="914400" indent="-228600" algn="l" rtl="0" eaLnBrk="0" fontAlgn="base" hangingPunct="0">
        <a:spcBef>
          <a:spcPct val="20000"/>
        </a:spcBef>
        <a:spcAft>
          <a:spcPct val="0"/>
        </a:spcAft>
        <a:buClr>
          <a:schemeClr val="accent2"/>
        </a:buClr>
        <a:buFont typeface="Arial" charset="0"/>
        <a:buChar char="•"/>
        <a:defRPr sz="2000" kern="1200">
          <a:solidFill>
            <a:schemeClr val="tx2"/>
          </a:solidFill>
          <a:latin typeface="+mn-lt"/>
          <a:ea typeface="+mn-ea"/>
          <a:cs typeface="+mn-cs"/>
        </a:defRPr>
      </a:lvl3pPr>
      <a:lvl4pPr marL="1187450" indent="-228600" algn="l" rtl="0" eaLnBrk="0" fontAlgn="base" hangingPunct="0">
        <a:spcBef>
          <a:spcPct val="20000"/>
        </a:spcBef>
        <a:spcAft>
          <a:spcPct val="0"/>
        </a:spcAft>
        <a:buClr>
          <a:srgbClr val="AC956E"/>
        </a:buClr>
        <a:buFont typeface="Arial" charset="0"/>
        <a:buChar char="•"/>
        <a:defRPr kern="1200">
          <a:solidFill>
            <a:schemeClr val="tx1"/>
          </a:solidFill>
          <a:latin typeface="+mn-lt"/>
          <a:ea typeface="+mn-ea"/>
          <a:cs typeface="+mn-cs"/>
        </a:defRPr>
      </a:lvl4pPr>
      <a:lvl5pPr marL="1462088" indent="-228600" algn="l" rtl="0" eaLnBrk="0" fontAlgn="base" hangingPunct="0">
        <a:spcBef>
          <a:spcPct val="20000"/>
        </a:spcBef>
        <a:spcAft>
          <a:spcPct val="0"/>
        </a:spcAft>
        <a:buClr>
          <a:srgbClr val="808DA9"/>
        </a:buClr>
        <a:buFont typeface="Arial" charset="0"/>
        <a:buChar char="•"/>
        <a:defRPr sz="1600" kern="120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fontAlgn="auto" hangingPunct="1">
              <a:spcAft>
                <a:spcPts val="0"/>
              </a:spcAft>
              <a:defRPr/>
            </a:pPr>
            <a:r>
              <a:rPr lang="en-GB" altLang="en-US" dirty="0" smtClean="0"/>
              <a:t>Contemporary Religious Satanism </a:t>
            </a:r>
            <a:endParaRPr lang="en-GB" altLang="en-US" dirty="0"/>
          </a:p>
        </p:txBody>
      </p:sp>
      <p:sp>
        <p:nvSpPr>
          <p:cNvPr id="9219" name="Rectangle 3"/>
          <p:cNvSpPr>
            <a:spLocks noGrp="1" noChangeArrowheads="1"/>
          </p:cNvSpPr>
          <p:nvPr>
            <p:ph type="subTitle" idx="1"/>
          </p:nvPr>
        </p:nvSpPr>
        <p:spPr/>
        <p:txBody>
          <a:bodyPr/>
          <a:lstStyle/>
          <a:p>
            <a:pPr eaLnBrk="1" hangingPunct="1"/>
            <a:r>
              <a:rPr lang="en-GB" altLang="en-US" dirty="0" smtClean="0"/>
              <a:t>HPRS5033/6033</a:t>
            </a:r>
          </a:p>
          <a:p>
            <a:pPr eaLnBrk="1" hangingPunct="1"/>
            <a:endParaRPr lang="en-GB" altLang="en-US" dirty="0" smtClean="0"/>
          </a:p>
        </p:txBody>
      </p:sp>
    </p:spTree>
    <p:extLst>
      <p:ext uri="{BB962C8B-B14F-4D97-AF65-F5344CB8AC3E}">
        <p14:creationId xmlns:p14="http://schemas.microsoft.com/office/powerpoint/2010/main" val="2248684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814"/>
            <a:ext cx="8229600" cy="1143000"/>
          </a:xfrm>
        </p:spPr>
        <p:txBody>
          <a:bodyPr/>
          <a:lstStyle/>
          <a:p>
            <a:r>
              <a:rPr lang="en-GB" dirty="0" smtClean="0"/>
              <a:t>The History of Religious Satanism</a:t>
            </a:r>
            <a:endParaRPr lang="en-GB" dirty="0"/>
          </a:p>
        </p:txBody>
      </p:sp>
      <p:sp>
        <p:nvSpPr>
          <p:cNvPr id="3" name="Content Placeholder 2"/>
          <p:cNvSpPr>
            <a:spLocks noGrp="1"/>
          </p:cNvSpPr>
          <p:nvPr>
            <p:ph idx="1"/>
          </p:nvPr>
        </p:nvSpPr>
        <p:spPr>
          <a:xfrm>
            <a:off x="395536" y="1772816"/>
            <a:ext cx="8229600" cy="4525963"/>
          </a:xfrm>
        </p:spPr>
        <p:txBody>
          <a:bodyPr/>
          <a:lstStyle/>
          <a:p>
            <a:pPr algn="just"/>
            <a:r>
              <a:rPr lang="en-GB" sz="2800" dirty="0" smtClean="0"/>
              <a:t>The history of contemporary religious Satanism can be divided into three distinct phases:</a:t>
            </a:r>
          </a:p>
          <a:p>
            <a:pPr marL="514350" indent="-514350" algn="just">
              <a:buFont typeface="+mj-lt"/>
              <a:buAutoNum type="arabicPeriod"/>
            </a:pPr>
            <a:endParaRPr lang="en-GB" sz="2800" dirty="0"/>
          </a:p>
          <a:p>
            <a:pPr marL="514350" indent="-514350" algn="just">
              <a:buFont typeface="+mj-lt"/>
              <a:buAutoNum type="arabicPeriod"/>
            </a:pPr>
            <a:r>
              <a:rPr lang="en-GB" sz="2800" dirty="0" smtClean="0"/>
              <a:t>The first period: </a:t>
            </a:r>
            <a:r>
              <a:rPr lang="en-GB" sz="2800" dirty="0"/>
              <a:t>1966-1975</a:t>
            </a:r>
          </a:p>
          <a:p>
            <a:pPr marL="514350" indent="-514350" algn="just">
              <a:buFont typeface="+mj-lt"/>
              <a:buAutoNum type="arabicPeriod"/>
            </a:pPr>
            <a:endParaRPr lang="en-GB" sz="2800" dirty="0"/>
          </a:p>
          <a:p>
            <a:pPr marL="514350" indent="-514350" algn="just">
              <a:buFont typeface="+mj-lt"/>
              <a:buAutoNum type="arabicPeriod"/>
            </a:pPr>
            <a:r>
              <a:rPr lang="en-GB" sz="2800" dirty="0" smtClean="0"/>
              <a:t>The second period: 1975-1995</a:t>
            </a:r>
            <a:endParaRPr lang="en-GB" sz="2800" dirty="0"/>
          </a:p>
          <a:p>
            <a:pPr marL="514350" indent="-514350" algn="just">
              <a:buFont typeface="+mj-lt"/>
              <a:buAutoNum type="arabicPeriod"/>
            </a:pPr>
            <a:endParaRPr lang="en-GB" sz="2800" dirty="0"/>
          </a:p>
          <a:p>
            <a:pPr marL="514350" indent="-514350" algn="just">
              <a:buFont typeface="+mj-lt"/>
              <a:buAutoNum type="arabicPeriod"/>
            </a:pPr>
            <a:r>
              <a:rPr lang="en-GB" sz="2800" dirty="0" smtClean="0"/>
              <a:t>The third period: 1995 onwards</a:t>
            </a:r>
            <a:endParaRPr lang="en-GB" sz="2800" dirty="0"/>
          </a:p>
          <a:p>
            <a:endParaRPr lang="en-GB" dirty="0"/>
          </a:p>
        </p:txBody>
      </p:sp>
    </p:spTree>
    <p:extLst>
      <p:ext uri="{BB962C8B-B14F-4D97-AF65-F5344CB8AC3E}">
        <p14:creationId xmlns:p14="http://schemas.microsoft.com/office/powerpoint/2010/main" val="3253978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74650" y="0"/>
            <a:ext cx="8229600" cy="1143000"/>
          </a:xfrm>
        </p:spPr>
        <p:txBody>
          <a:bodyPr/>
          <a:lstStyle/>
          <a:p>
            <a:pPr fontAlgn="auto">
              <a:spcAft>
                <a:spcPts val="0"/>
              </a:spcAft>
              <a:defRPr/>
            </a:pPr>
            <a:r>
              <a:rPr lang="en-GB" altLang="en-US" dirty="0" smtClean="0">
                <a:solidFill>
                  <a:schemeClr val="accent6">
                    <a:tint val="1000"/>
                  </a:schemeClr>
                </a:solidFill>
              </a:rPr>
              <a:t>The First Period </a:t>
            </a:r>
            <a:r>
              <a:rPr lang="en-GB" altLang="en-US" dirty="0">
                <a:solidFill>
                  <a:schemeClr val="accent6">
                    <a:tint val="1000"/>
                  </a:schemeClr>
                </a:solidFill>
              </a:rPr>
              <a:t>(1966-1975)</a:t>
            </a:r>
          </a:p>
        </p:txBody>
      </p:sp>
      <p:sp>
        <p:nvSpPr>
          <p:cNvPr id="10243" name="Rectangle 4"/>
          <p:cNvSpPr>
            <a:spLocks noGrp="1" noChangeArrowheads="1"/>
          </p:cNvSpPr>
          <p:nvPr>
            <p:ph type="body" sz="half" idx="1"/>
          </p:nvPr>
        </p:nvSpPr>
        <p:spPr>
          <a:xfrm>
            <a:off x="323528" y="2019960"/>
            <a:ext cx="4032448" cy="4001328"/>
          </a:xfrm>
        </p:spPr>
        <p:txBody>
          <a:bodyPr/>
          <a:lstStyle/>
          <a:p>
            <a:r>
              <a:rPr lang="en-GB" altLang="en-US" sz="2800" dirty="0" smtClean="0"/>
              <a:t>The Church of Satan established by </a:t>
            </a:r>
            <a:r>
              <a:rPr lang="en-GB" altLang="en-US" sz="2800" dirty="0"/>
              <a:t>A</a:t>
            </a:r>
            <a:r>
              <a:rPr lang="en-GB" altLang="en-US" sz="2800" dirty="0" smtClean="0"/>
              <a:t>nton </a:t>
            </a:r>
            <a:r>
              <a:rPr lang="en-GB" altLang="en-US" sz="2800" dirty="0" err="1" smtClean="0"/>
              <a:t>Szandor</a:t>
            </a:r>
            <a:r>
              <a:rPr lang="en-GB" altLang="en-US" sz="2800" dirty="0" smtClean="0"/>
              <a:t> </a:t>
            </a:r>
            <a:r>
              <a:rPr lang="en-GB" altLang="en-US" sz="2800" dirty="0" err="1" smtClean="0"/>
              <a:t>LaVey</a:t>
            </a:r>
            <a:r>
              <a:rPr lang="en-GB" altLang="en-US" sz="2800" dirty="0" smtClean="0"/>
              <a:t> (born Howard Stanton Levey, 1930-1997) on 30 April1966 (</a:t>
            </a:r>
            <a:r>
              <a:rPr lang="en-GB" altLang="en-US" sz="2800" i="1" dirty="0" smtClean="0"/>
              <a:t>Anno </a:t>
            </a:r>
            <a:r>
              <a:rPr lang="en-GB" altLang="en-US" sz="2800" i="1" dirty="0" err="1" smtClean="0"/>
              <a:t>Satanas</a:t>
            </a:r>
            <a:r>
              <a:rPr lang="en-GB" altLang="en-US" sz="2800" dirty="0" smtClean="0"/>
              <a:t>) in San Francisco.  </a:t>
            </a:r>
          </a:p>
        </p:txBody>
      </p:sp>
      <p:sp>
        <p:nvSpPr>
          <p:cNvPr id="10244" name="Rectangle 5"/>
          <p:cNvSpPr>
            <a:spLocks noGrp="1" noChangeArrowheads="1"/>
          </p:cNvSpPr>
          <p:nvPr>
            <p:ph sz="half" idx="2"/>
          </p:nvPr>
        </p:nvSpPr>
        <p:spPr>
          <a:xfrm>
            <a:off x="4643438" y="1628775"/>
            <a:ext cx="4038600" cy="4525963"/>
          </a:xfrm>
        </p:spPr>
        <p:txBody>
          <a:bodyPr/>
          <a:lstStyle/>
          <a:p>
            <a:endParaRPr lang="en-US" altLang="en-US" sz="2800" smtClean="0"/>
          </a:p>
        </p:txBody>
      </p:sp>
      <p:pic>
        <p:nvPicPr>
          <p:cNvPr id="10245" name="Picture 7" descr="jslA2BF8Oxk1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7" y="1492737"/>
            <a:ext cx="4105275" cy="482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5873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85192" y="0"/>
            <a:ext cx="8229600" cy="1143000"/>
          </a:xfrm>
        </p:spPr>
        <p:txBody>
          <a:bodyPr/>
          <a:lstStyle/>
          <a:p>
            <a:pPr fontAlgn="auto">
              <a:spcAft>
                <a:spcPts val="0"/>
              </a:spcAft>
              <a:defRPr/>
            </a:pPr>
            <a:r>
              <a:rPr lang="en-GB" altLang="en-US" dirty="0" smtClean="0">
                <a:solidFill>
                  <a:schemeClr val="accent6">
                    <a:tint val="1000"/>
                  </a:schemeClr>
                </a:solidFill>
              </a:rPr>
              <a:t>The First Period (1966-1975</a:t>
            </a:r>
            <a:r>
              <a:rPr lang="en-GB" altLang="en-US" dirty="0">
                <a:solidFill>
                  <a:schemeClr val="accent6">
                    <a:tint val="1000"/>
                  </a:schemeClr>
                </a:solidFill>
              </a:rPr>
              <a:t>)</a:t>
            </a:r>
          </a:p>
        </p:txBody>
      </p:sp>
      <p:sp>
        <p:nvSpPr>
          <p:cNvPr id="11267" name="Rectangle 4"/>
          <p:cNvSpPr>
            <a:spLocks noGrp="1" noChangeArrowheads="1"/>
          </p:cNvSpPr>
          <p:nvPr>
            <p:ph sz="half" idx="1"/>
          </p:nvPr>
        </p:nvSpPr>
        <p:spPr/>
        <p:txBody>
          <a:bodyPr/>
          <a:lstStyle/>
          <a:p>
            <a:endParaRPr lang="en-US" altLang="en-US" sz="2800" smtClean="0"/>
          </a:p>
        </p:txBody>
      </p:sp>
      <p:sp>
        <p:nvSpPr>
          <p:cNvPr id="11268" name="Rectangle 3"/>
          <p:cNvSpPr>
            <a:spLocks noGrp="1" noChangeArrowheads="1"/>
          </p:cNvSpPr>
          <p:nvPr>
            <p:ph type="body" sz="half" idx="2"/>
          </p:nvPr>
        </p:nvSpPr>
        <p:spPr>
          <a:xfrm>
            <a:off x="4860032" y="1628800"/>
            <a:ext cx="3888432" cy="4525963"/>
          </a:xfrm>
        </p:spPr>
        <p:txBody>
          <a:bodyPr/>
          <a:lstStyle/>
          <a:p>
            <a:r>
              <a:rPr lang="en-GB" altLang="en-US" sz="2800" dirty="0" err="1" smtClean="0"/>
              <a:t>LaVey</a:t>
            </a:r>
            <a:r>
              <a:rPr lang="en-GB" altLang="en-US" sz="2800" dirty="0" smtClean="0"/>
              <a:t> conducted satanic weddings, funerals, and baptisms, as well as other satanic rituals and courses on occult topics.</a:t>
            </a:r>
          </a:p>
          <a:p>
            <a:endParaRPr lang="en-GB" altLang="en-US" sz="2800" dirty="0"/>
          </a:p>
          <a:p>
            <a:r>
              <a:rPr lang="en-GB" altLang="en-US" sz="2800" i="1" dirty="0" smtClean="0"/>
              <a:t>The Satanic Bible </a:t>
            </a:r>
            <a:r>
              <a:rPr lang="en-GB" altLang="en-US" sz="2800" dirty="0" smtClean="0"/>
              <a:t>published in 1969. </a:t>
            </a:r>
          </a:p>
        </p:txBody>
      </p:sp>
      <p:pic>
        <p:nvPicPr>
          <p:cNvPr id="11269" name="Picture 6" descr="SatanWantsYou"/>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484313"/>
            <a:ext cx="4032448"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3308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23528" y="0"/>
            <a:ext cx="8229600" cy="1143000"/>
          </a:xfrm>
        </p:spPr>
        <p:txBody>
          <a:bodyPr/>
          <a:lstStyle/>
          <a:p>
            <a:pPr fontAlgn="auto">
              <a:spcAft>
                <a:spcPts val="0"/>
              </a:spcAft>
              <a:defRPr/>
            </a:pPr>
            <a:r>
              <a:rPr lang="en-GB" altLang="en-US" dirty="0" smtClean="0">
                <a:solidFill>
                  <a:schemeClr val="accent6">
                    <a:tint val="1000"/>
                  </a:schemeClr>
                </a:solidFill>
              </a:rPr>
              <a:t>The First Period </a:t>
            </a:r>
            <a:r>
              <a:rPr lang="en-GB" altLang="en-US" dirty="0">
                <a:solidFill>
                  <a:schemeClr val="accent6">
                    <a:tint val="1000"/>
                  </a:schemeClr>
                </a:solidFill>
              </a:rPr>
              <a:t>(1966-1975)</a:t>
            </a:r>
          </a:p>
        </p:txBody>
      </p:sp>
      <p:pic>
        <p:nvPicPr>
          <p:cNvPr id="12291" name="Picture 9" descr="cos-looking-l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412875"/>
            <a:ext cx="8136136"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4244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5" descr="aslave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968" y="332656"/>
            <a:ext cx="4968552" cy="4049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32656"/>
            <a:ext cx="4292655" cy="4273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6890" y="2924944"/>
            <a:ext cx="3706174" cy="36397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9853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23528" y="0"/>
            <a:ext cx="8229600" cy="1143000"/>
          </a:xfrm>
        </p:spPr>
        <p:txBody>
          <a:bodyPr/>
          <a:lstStyle/>
          <a:p>
            <a:pPr fontAlgn="auto">
              <a:spcAft>
                <a:spcPts val="0"/>
              </a:spcAft>
              <a:defRPr/>
            </a:pPr>
            <a:r>
              <a:rPr lang="en-GB" altLang="en-US" dirty="0" smtClean="0">
                <a:solidFill>
                  <a:schemeClr val="accent6">
                    <a:tint val="1000"/>
                  </a:schemeClr>
                </a:solidFill>
              </a:rPr>
              <a:t>The Second Period </a:t>
            </a:r>
            <a:r>
              <a:rPr lang="en-GB" altLang="en-US" dirty="0">
                <a:solidFill>
                  <a:schemeClr val="accent6">
                    <a:tint val="1000"/>
                  </a:schemeClr>
                </a:solidFill>
              </a:rPr>
              <a:t>(1975-1995)</a:t>
            </a:r>
          </a:p>
        </p:txBody>
      </p:sp>
      <p:sp>
        <p:nvSpPr>
          <p:cNvPr id="14339" name="Rectangle 4"/>
          <p:cNvSpPr>
            <a:spLocks noGrp="1" noChangeArrowheads="1"/>
          </p:cNvSpPr>
          <p:nvPr>
            <p:ph sz="half" idx="1"/>
          </p:nvPr>
        </p:nvSpPr>
        <p:spPr/>
        <p:txBody>
          <a:bodyPr/>
          <a:lstStyle/>
          <a:p>
            <a:pPr>
              <a:lnSpc>
                <a:spcPct val="90000"/>
              </a:lnSpc>
            </a:pPr>
            <a:endParaRPr lang="en-US" altLang="en-US" smtClean="0"/>
          </a:p>
        </p:txBody>
      </p:sp>
      <p:sp>
        <p:nvSpPr>
          <p:cNvPr id="14340" name="Rectangle 5"/>
          <p:cNvSpPr>
            <a:spLocks noGrp="1" noChangeArrowheads="1"/>
          </p:cNvSpPr>
          <p:nvPr>
            <p:ph type="body" sz="half" idx="2"/>
          </p:nvPr>
        </p:nvSpPr>
        <p:spPr>
          <a:xfrm>
            <a:off x="5004048" y="1628775"/>
            <a:ext cx="3744416" cy="4895850"/>
          </a:xfrm>
        </p:spPr>
        <p:txBody>
          <a:bodyPr/>
          <a:lstStyle/>
          <a:p>
            <a:pPr>
              <a:lnSpc>
                <a:spcPct val="90000"/>
              </a:lnSpc>
            </a:pPr>
            <a:r>
              <a:rPr lang="en-GB" altLang="en-US" sz="2800" dirty="0" smtClean="0"/>
              <a:t>The second period defined by a schism that led to the creation of the Temple of Set, a more theistic movement than the Church of Satan. </a:t>
            </a:r>
          </a:p>
          <a:p>
            <a:pPr>
              <a:lnSpc>
                <a:spcPct val="90000"/>
              </a:lnSpc>
            </a:pPr>
            <a:endParaRPr lang="en-GB" altLang="en-US" sz="2800" dirty="0"/>
          </a:p>
          <a:p>
            <a:pPr>
              <a:lnSpc>
                <a:spcPct val="90000"/>
              </a:lnSpc>
            </a:pPr>
            <a:r>
              <a:rPr lang="en-GB" altLang="en-US" sz="2800" dirty="0" smtClean="0"/>
              <a:t>Temple of Set established by Michael Aquino in 1975. </a:t>
            </a:r>
          </a:p>
        </p:txBody>
      </p:sp>
      <p:pic>
        <p:nvPicPr>
          <p:cNvPr id="14341" name="Picture 9" descr="ef525a0ad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557338"/>
            <a:ext cx="4248720" cy="482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8213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536" y="0"/>
            <a:ext cx="8229600" cy="1143000"/>
          </a:xfrm>
        </p:spPr>
        <p:txBody>
          <a:bodyPr/>
          <a:lstStyle/>
          <a:p>
            <a:pPr fontAlgn="auto">
              <a:spcAft>
                <a:spcPts val="0"/>
              </a:spcAft>
              <a:defRPr/>
            </a:pPr>
            <a:r>
              <a:rPr lang="en-GB" altLang="en-US" dirty="0" smtClean="0">
                <a:solidFill>
                  <a:schemeClr val="accent6">
                    <a:tint val="1000"/>
                  </a:schemeClr>
                </a:solidFill>
              </a:rPr>
              <a:t>The Second Period </a:t>
            </a:r>
            <a:r>
              <a:rPr lang="en-GB" altLang="en-US" dirty="0">
                <a:solidFill>
                  <a:schemeClr val="accent6">
                    <a:tint val="1000"/>
                  </a:schemeClr>
                </a:solidFill>
              </a:rPr>
              <a:t>(1975-1995)</a:t>
            </a:r>
          </a:p>
        </p:txBody>
      </p:sp>
      <p:sp>
        <p:nvSpPr>
          <p:cNvPr id="15363" name="Rectangle 4"/>
          <p:cNvSpPr>
            <a:spLocks noGrp="1" noChangeArrowheads="1"/>
          </p:cNvSpPr>
          <p:nvPr>
            <p:ph type="body" sz="half" idx="1"/>
          </p:nvPr>
        </p:nvSpPr>
        <p:spPr>
          <a:xfrm>
            <a:off x="323849" y="1628775"/>
            <a:ext cx="3960119" cy="4896569"/>
          </a:xfrm>
        </p:spPr>
        <p:txBody>
          <a:bodyPr/>
          <a:lstStyle/>
          <a:p>
            <a:pPr>
              <a:lnSpc>
                <a:spcPct val="90000"/>
              </a:lnSpc>
            </a:pPr>
            <a:r>
              <a:rPr lang="en-GB" altLang="en-US" dirty="0" smtClean="0"/>
              <a:t>The 80s and 90s witnessed a mass moral panic – called the ‘Satanic Panic’ – which had a massive influence on public perception of, and attitudes to, religious Satanists. </a:t>
            </a:r>
          </a:p>
          <a:p>
            <a:pPr>
              <a:lnSpc>
                <a:spcPct val="90000"/>
              </a:lnSpc>
            </a:pPr>
            <a:endParaRPr lang="en-GB" altLang="en-US" dirty="0" smtClean="0"/>
          </a:p>
          <a:p>
            <a:pPr>
              <a:lnSpc>
                <a:spcPct val="90000"/>
              </a:lnSpc>
            </a:pPr>
            <a:r>
              <a:rPr lang="en-GB" altLang="en-US" dirty="0" smtClean="0"/>
              <a:t>A huge wave of anti-Satanism fuelled by the media, fundamentalist Christianity, and some aspects of government.</a:t>
            </a:r>
            <a:endParaRPr lang="en-GB" altLang="en-US" dirty="0"/>
          </a:p>
        </p:txBody>
      </p:sp>
      <p:sp>
        <p:nvSpPr>
          <p:cNvPr id="15364" name="Rectangle 5"/>
          <p:cNvSpPr>
            <a:spLocks noGrp="1" noChangeArrowheads="1"/>
          </p:cNvSpPr>
          <p:nvPr>
            <p:ph sz="half" idx="2"/>
          </p:nvPr>
        </p:nvSpPr>
        <p:spPr/>
        <p:txBody>
          <a:bodyPr/>
          <a:lstStyle/>
          <a:p>
            <a:pPr>
              <a:lnSpc>
                <a:spcPct val="90000"/>
              </a:lnSpc>
            </a:pPr>
            <a:endParaRPr lang="en-US" altLang="en-US" smtClean="0"/>
          </a:p>
        </p:txBody>
      </p:sp>
      <p:pic>
        <p:nvPicPr>
          <p:cNvPr id="15365" name="Picture 7" descr="satanicpanic_newpos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1914" y="1389229"/>
            <a:ext cx="4175249"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5693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12738" y="-27162"/>
            <a:ext cx="8229600" cy="1143000"/>
          </a:xfrm>
        </p:spPr>
        <p:txBody>
          <a:bodyPr/>
          <a:lstStyle/>
          <a:p>
            <a:pPr fontAlgn="auto">
              <a:spcAft>
                <a:spcPts val="0"/>
              </a:spcAft>
              <a:defRPr/>
            </a:pPr>
            <a:r>
              <a:rPr lang="en-GB" altLang="en-US" sz="4000" dirty="0" smtClean="0">
                <a:solidFill>
                  <a:schemeClr val="accent6">
                    <a:tint val="1000"/>
                  </a:schemeClr>
                </a:solidFill>
              </a:rPr>
              <a:t>The Third Period (1995 onwards)</a:t>
            </a:r>
            <a:endParaRPr lang="en-GB" altLang="en-US" sz="4000" dirty="0">
              <a:solidFill>
                <a:schemeClr val="accent6">
                  <a:tint val="1000"/>
                </a:schemeClr>
              </a:solidFill>
            </a:endParaRPr>
          </a:p>
        </p:txBody>
      </p:sp>
      <p:sp>
        <p:nvSpPr>
          <p:cNvPr id="16387" name="Rectangle 4"/>
          <p:cNvSpPr>
            <a:spLocks noGrp="1" noChangeArrowheads="1"/>
          </p:cNvSpPr>
          <p:nvPr>
            <p:ph sz="half" idx="1"/>
          </p:nvPr>
        </p:nvSpPr>
        <p:spPr/>
        <p:txBody>
          <a:bodyPr/>
          <a:lstStyle/>
          <a:p>
            <a:pPr>
              <a:lnSpc>
                <a:spcPct val="90000"/>
              </a:lnSpc>
            </a:pPr>
            <a:endParaRPr lang="en-US" altLang="en-US" sz="2000" smtClean="0"/>
          </a:p>
        </p:txBody>
      </p:sp>
      <p:sp>
        <p:nvSpPr>
          <p:cNvPr id="16388" name="Rectangle 5"/>
          <p:cNvSpPr>
            <a:spLocks noGrp="1" noChangeArrowheads="1"/>
          </p:cNvSpPr>
          <p:nvPr>
            <p:ph type="body" sz="half" idx="2"/>
          </p:nvPr>
        </p:nvSpPr>
        <p:spPr>
          <a:xfrm>
            <a:off x="4932040" y="1556792"/>
            <a:ext cx="3678560" cy="4720417"/>
          </a:xfrm>
        </p:spPr>
        <p:txBody>
          <a:bodyPr/>
          <a:lstStyle/>
          <a:p>
            <a:pPr>
              <a:lnSpc>
                <a:spcPct val="90000"/>
              </a:lnSpc>
            </a:pPr>
            <a:r>
              <a:rPr lang="en-GB" altLang="en-US" dirty="0" smtClean="0"/>
              <a:t>The third period dominated by an upsurge of interest in religious Satanism brought about by the advent of the Internet and social media. </a:t>
            </a:r>
          </a:p>
          <a:p>
            <a:pPr>
              <a:lnSpc>
                <a:spcPct val="90000"/>
              </a:lnSpc>
            </a:pPr>
            <a:endParaRPr lang="en-GB" altLang="en-US" dirty="0" smtClean="0"/>
          </a:p>
          <a:p>
            <a:pPr>
              <a:lnSpc>
                <a:spcPct val="90000"/>
              </a:lnSpc>
            </a:pPr>
            <a:r>
              <a:rPr lang="en-GB" altLang="en-US" dirty="0" smtClean="0"/>
              <a:t>The Internet altered the structure of the satanic subculture and led to the proliferation of satanic movements and groups. </a:t>
            </a:r>
          </a:p>
        </p:txBody>
      </p:sp>
      <p:pic>
        <p:nvPicPr>
          <p:cNvPr id="16389" name="Picture 7" descr="satan-at-compu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1412875"/>
            <a:ext cx="3887788"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9" descr="satan_m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021" y="4437063"/>
            <a:ext cx="316230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9687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260648"/>
            <a:ext cx="8229600" cy="1143000"/>
          </a:xfrm>
        </p:spPr>
        <p:txBody>
          <a:bodyPr>
            <a:normAutofit fontScale="90000"/>
          </a:bodyPr>
          <a:lstStyle/>
          <a:p>
            <a:r>
              <a:rPr lang="en-GB" dirty="0" smtClean="0"/>
              <a:t>Distinguishing between Satanism and Devil Worship (Religious vs. Reactive Satanism)</a:t>
            </a:r>
            <a:endParaRPr lang="en-GB" dirty="0"/>
          </a:p>
        </p:txBody>
      </p:sp>
      <p:sp>
        <p:nvSpPr>
          <p:cNvPr id="6" name="Content Placeholder 5"/>
          <p:cNvSpPr>
            <a:spLocks noGrp="1"/>
          </p:cNvSpPr>
          <p:nvPr>
            <p:ph idx="1"/>
          </p:nvPr>
        </p:nvSpPr>
        <p:spPr>
          <a:xfrm>
            <a:off x="323528" y="1844824"/>
            <a:ext cx="8352928" cy="4824536"/>
          </a:xfrm>
        </p:spPr>
        <p:txBody>
          <a:bodyPr/>
          <a:lstStyle/>
          <a:p>
            <a:pPr algn="just"/>
            <a:r>
              <a:rPr lang="en-GB" sz="2000" dirty="0" smtClean="0"/>
              <a:t>Important to distinguish between popular cultural perceptions of Satanism and the organized, systematic belief systems espoused by various groups. </a:t>
            </a:r>
          </a:p>
          <a:p>
            <a:pPr algn="just"/>
            <a:endParaRPr lang="en-GB" sz="2000" dirty="0" smtClean="0"/>
          </a:p>
          <a:p>
            <a:pPr algn="just"/>
            <a:r>
              <a:rPr lang="en-GB" sz="2000" dirty="0" smtClean="0"/>
              <a:t>The popular understanding (or stereotype) of Satanism is that it is essentially an inversion of doctrinal Christianity (i.e. Devil worship). </a:t>
            </a:r>
          </a:p>
          <a:p>
            <a:pPr algn="just"/>
            <a:endParaRPr lang="en-GB" sz="2000" dirty="0" smtClean="0"/>
          </a:p>
          <a:p>
            <a:pPr algn="just"/>
            <a:r>
              <a:rPr lang="en-GB" sz="2000" dirty="0" smtClean="0"/>
              <a:t>‘Reactive Satanism celebrates the Christian Devil found in demonology and folklore in an antinomian drive against the established order. This is done by appropriating the cultural narratives and stereotypes of Satanism…as a strategy of resistance-through-inversion’ (</a:t>
            </a:r>
            <a:r>
              <a:rPr lang="en-GB" sz="2000" dirty="0" err="1" smtClean="0"/>
              <a:t>Jesper</a:t>
            </a:r>
            <a:r>
              <a:rPr lang="en-GB" sz="2000" dirty="0" smtClean="0"/>
              <a:t> </a:t>
            </a:r>
            <a:r>
              <a:rPr lang="en-GB" sz="2000" dirty="0"/>
              <a:t>Aa. Petersen, </a:t>
            </a:r>
            <a:r>
              <a:rPr lang="en-GB" sz="2000" i="1" dirty="0"/>
              <a:t>Bracketing </a:t>
            </a:r>
            <a:r>
              <a:rPr lang="en-GB" sz="2000" i="1" dirty="0" smtClean="0"/>
              <a:t>Beelzebub</a:t>
            </a:r>
            <a:r>
              <a:rPr lang="en-GB" sz="2000" dirty="0" smtClean="0"/>
              <a:t>). </a:t>
            </a:r>
          </a:p>
          <a:p>
            <a:pPr algn="just"/>
            <a:endParaRPr lang="en-GB" sz="2000" dirty="0"/>
          </a:p>
          <a:p>
            <a:pPr algn="just"/>
            <a:r>
              <a:rPr lang="en-GB" sz="2000" dirty="0" smtClean="0"/>
              <a:t>‘Reactive’ Satanism not particularly representative of ‘Religious’ Satanism. </a:t>
            </a:r>
          </a:p>
          <a:p>
            <a:endParaRPr lang="en-GB" dirty="0" smtClean="0"/>
          </a:p>
          <a:p>
            <a:endParaRPr lang="en-GB" dirty="0"/>
          </a:p>
        </p:txBody>
      </p:sp>
    </p:spTree>
    <p:extLst>
      <p:ext uri="{BB962C8B-B14F-4D97-AF65-F5344CB8AC3E}">
        <p14:creationId xmlns:p14="http://schemas.microsoft.com/office/powerpoint/2010/main" val="645508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67544" y="0"/>
            <a:ext cx="8229600" cy="1143000"/>
          </a:xfrm>
        </p:spPr>
        <p:txBody>
          <a:bodyPr/>
          <a:lstStyle/>
          <a:p>
            <a:pPr fontAlgn="auto">
              <a:spcAft>
                <a:spcPts val="0"/>
              </a:spcAft>
              <a:defRPr/>
            </a:pPr>
            <a:r>
              <a:rPr lang="en-GB" altLang="en-US" dirty="0" smtClean="0">
                <a:solidFill>
                  <a:schemeClr val="accent6">
                    <a:tint val="1000"/>
                  </a:schemeClr>
                </a:solidFill>
              </a:rPr>
              <a:t>Religious Satanism as ‘Self-Religion’</a:t>
            </a:r>
            <a:endParaRPr lang="en-GB" altLang="en-US" dirty="0">
              <a:solidFill>
                <a:schemeClr val="accent6">
                  <a:tint val="1000"/>
                </a:schemeClr>
              </a:solidFill>
            </a:endParaRPr>
          </a:p>
        </p:txBody>
      </p:sp>
      <p:sp>
        <p:nvSpPr>
          <p:cNvPr id="19459" name="Rectangle 3"/>
          <p:cNvSpPr>
            <a:spLocks noGrp="1" noChangeArrowheads="1"/>
          </p:cNvSpPr>
          <p:nvPr>
            <p:ph idx="1"/>
          </p:nvPr>
        </p:nvSpPr>
        <p:spPr>
          <a:xfrm>
            <a:off x="395536" y="1700808"/>
            <a:ext cx="8003232" cy="4525963"/>
          </a:xfrm>
        </p:spPr>
        <p:txBody>
          <a:bodyPr/>
          <a:lstStyle/>
          <a:p>
            <a:pPr algn="just"/>
            <a:r>
              <a:rPr lang="en-GB" altLang="en-US" sz="2800" dirty="0" smtClean="0"/>
              <a:t>‘As a starting point for discussion, modern Satanism should be generally understood as a product of the meeting between modern rationality and Western esotericism, and as such, a cousin to the New Age and Human Potential movements’ </a:t>
            </a:r>
          </a:p>
          <a:p>
            <a:pPr marL="0" indent="0" algn="just">
              <a:buNone/>
            </a:pPr>
            <a:endParaRPr lang="en-GB" altLang="en-US" sz="2800" dirty="0"/>
          </a:p>
          <a:p>
            <a:pPr marL="0" indent="0" algn="just">
              <a:buNone/>
            </a:pPr>
            <a:r>
              <a:rPr lang="en-GB" altLang="en-US" sz="2800" dirty="0" smtClean="0"/>
              <a:t>– Peterson, </a:t>
            </a:r>
            <a:r>
              <a:rPr lang="en-GB" altLang="en-US" sz="2800" i="1" dirty="0" smtClean="0"/>
              <a:t>Controversial New Religions</a:t>
            </a:r>
            <a:r>
              <a:rPr lang="en-GB" altLang="en-US" sz="2800" dirty="0" smtClean="0"/>
              <a:t>, p. 424 </a:t>
            </a:r>
          </a:p>
          <a:p>
            <a:endParaRPr lang="en-GB" altLang="en-US" dirty="0" smtClean="0"/>
          </a:p>
          <a:p>
            <a:endParaRPr lang="en-GB" altLang="en-US" dirty="0" smtClean="0"/>
          </a:p>
        </p:txBody>
      </p:sp>
    </p:spTree>
    <p:extLst>
      <p:ext uri="{BB962C8B-B14F-4D97-AF65-F5344CB8AC3E}">
        <p14:creationId xmlns:p14="http://schemas.microsoft.com/office/powerpoint/2010/main" val="4093539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67544" y="0"/>
            <a:ext cx="8229600" cy="1143000"/>
          </a:xfrm>
        </p:spPr>
        <p:txBody>
          <a:bodyPr/>
          <a:lstStyle/>
          <a:p>
            <a:pPr fontAlgn="auto">
              <a:spcAft>
                <a:spcPts val="0"/>
              </a:spcAft>
              <a:defRPr/>
            </a:pPr>
            <a:r>
              <a:rPr lang="en-GB" altLang="en-US" dirty="0" smtClean="0">
                <a:solidFill>
                  <a:schemeClr val="accent6">
                    <a:tint val="1000"/>
                  </a:schemeClr>
                </a:solidFill>
              </a:rPr>
              <a:t>Religious Satanism as ‘Self-Religion’</a:t>
            </a:r>
            <a:endParaRPr lang="en-GB" altLang="en-US" dirty="0">
              <a:solidFill>
                <a:schemeClr val="accent6">
                  <a:tint val="1000"/>
                </a:schemeClr>
              </a:solidFill>
            </a:endParaRPr>
          </a:p>
        </p:txBody>
      </p:sp>
      <p:sp>
        <p:nvSpPr>
          <p:cNvPr id="20483" name="Rectangle 3"/>
          <p:cNvSpPr>
            <a:spLocks noGrp="1" noChangeArrowheads="1"/>
          </p:cNvSpPr>
          <p:nvPr>
            <p:ph idx="1"/>
          </p:nvPr>
        </p:nvSpPr>
        <p:spPr>
          <a:xfrm>
            <a:off x="323528" y="1700808"/>
            <a:ext cx="8136904" cy="4709120"/>
          </a:xfrm>
        </p:spPr>
        <p:txBody>
          <a:bodyPr/>
          <a:lstStyle/>
          <a:p>
            <a:pPr algn="just">
              <a:lnSpc>
                <a:spcPct val="80000"/>
              </a:lnSpc>
            </a:pPr>
            <a:r>
              <a:rPr lang="en-GB" altLang="en-US" dirty="0" smtClean="0"/>
              <a:t>Religious Satanism a variant or type of the ‘Self-spirituality’ popular in the West since the 1960s. </a:t>
            </a:r>
          </a:p>
          <a:p>
            <a:pPr marL="0" indent="0" algn="just">
              <a:lnSpc>
                <a:spcPct val="80000"/>
              </a:lnSpc>
              <a:buNone/>
            </a:pPr>
            <a:endParaRPr lang="en-GB" altLang="en-US" dirty="0" smtClean="0"/>
          </a:p>
          <a:p>
            <a:pPr algn="just">
              <a:lnSpc>
                <a:spcPct val="80000"/>
              </a:lnSpc>
            </a:pPr>
            <a:r>
              <a:rPr lang="en-GB" altLang="en-US" dirty="0" smtClean="0"/>
              <a:t>Self-spirituality of the ‘New Age’ movement built on ‘the monistic assumption that the Self itself is sacred’, something which leads to ‘general agreement that it is essential to shift from our contaminated mode of being—what we are by virtue of socialization—to that realm which constitutes our authentic nature’ (Paul </a:t>
            </a:r>
            <a:r>
              <a:rPr lang="en-GB" altLang="en-US" dirty="0" err="1" smtClean="0"/>
              <a:t>Heelas</a:t>
            </a:r>
            <a:r>
              <a:rPr lang="en-GB" altLang="en-US" dirty="0" smtClean="0"/>
              <a:t>, </a:t>
            </a:r>
            <a:r>
              <a:rPr lang="en-GB" altLang="en-US" i="1" dirty="0" smtClean="0"/>
              <a:t>The New Age Movement</a:t>
            </a:r>
            <a:r>
              <a:rPr lang="en-GB" altLang="en-US" dirty="0" smtClean="0"/>
              <a:t>, p.</a:t>
            </a:r>
            <a:r>
              <a:rPr lang="en-GB" altLang="en-US" i="1" dirty="0" smtClean="0"/>
              <a:t> </a:t>
            </a:r>
            <a:r>
              <a:rPr lang="en-GB" altLang="en-US" dirty="0" smtClean="0"/>
              <a:t>2).</a:t>
            </a:r>
          </a:p>
          <a:p>
            <a:pPr>
              <a:lnSpc>
                <a:spcPct val="80000"/>
              </a:lnSpc>
              <a:buFontTx/>
              <a:buNone/>
            </a:pPr>
            <a:endParaRPr lang="en-GB" altLang="en-US" sz="2800" dirty="0" smtClean="0"/>
          </a:p>
        </p:txBody>
      </p:sp>
    </p:spTree>
    <p:extLst>
      <p:ext uri="{BB962C8B-B14F-4D97-AF65-F5344CB8AC3E}">
        <p14:creationId xmlns:p14="http://schemas.microsoft.com/office/powerpoint/2010/main" val="2061795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95536" y="0"/>
            <a:ext cx="8229600" cy="1143000"/>
          </a:xfrm>
        </p:spPr>
        <p:txBody>
          <a:bodyPr/>
          <a:lstStyle/>
          <a:p>
            <a:pPr fontAlgn="auto">
              <a:spcAft>
                <a:spcPts val="0"/>
              </a:spcAft>
              <a:defRPr/>
            </a:pPr>
            <a:r>
              <a:rPr lang="en-GB" altLang="en-US" dirty="0" smtClean="0">
                <a:solidFill>
                  <a:schemeClr val="accent6">
                    <a:tint val="1000"/>
                  </a:schemeClr>
                </a:solidFill>
              </a:rPr>
              <a:t>Religious Satanism as ‘Self-Religion’</a:t>
            </a:r>
            <a:endParaRPr lang="en-GB" altLang="en-US" dirty="0">
              <a:solidFill>
                <a:schemeClr val="accent6">
                  <a:tint val="1000"/>
                </a:schemeClr>
              </a:solidFill>
            </a:endParaRPr>
          </a:p>
        </p:txBody>
      </p:sp>
      <p:sp>
        <p:nvSpPr>
          <p:cNvPr id="21507" name="Rectangle 3"/>
          <p:cNvSpPr>
            <a:spLocks noGrp="1" noChangeArrowheads="1"/>
          </p:cNvSpPr>
          <p:nvPr>
            <p:ph idx="1"/>
          </p:nvPr>
        </p:nvSpPr>
        <p:spPr>
          <a:xfrm>
            <a:off x="323528" y="1484784"/>
            <a:ext cx="8280920" cy="4525963"/>
          </a:xfrm>
        </p:spPr>
        <p:txBody>
          <a:bodyPr/>
          <a:lstStyle/>
          <a:p>
            <a:pPr algn="just"/>
            <a:r>
              <a:rPr lang="en-GB" altLang="en-US" dirty="0" smtClean="0"/>
              <a:t>Satanism and the New Age movement share the same aim, namely, to help the individual realize and fulfil his or her ‘true’ or ‘authentic’ nature (repressed by modern society). </a:t>
            </a:r>
          </a:p>
          <a:p>
            <a:pPr algn="just"/>
            <a:endParaRPr lang="en-GB" altLang="en-US" dirty="0" smtClean="0"/>
          </a:p>
          <a:p>
            <a:pPr algn="just"/>
            <a:r>
              <a:rPr lang="en-GB" altLang="en-US" dirty="0" smtClean="0"/>
              <a:t>For Satanists, the ‘authentic’ nature of human beings is expressed symbolically in the figure of Satan, the </a:t>
            </a:r>
            <a:r>
              <a:rPr lang="en-GB" altLang="en-US" dirty="0" err="1" smtClean="0"/>
              <a:t>archetypaI</a:t>
            </a:r>
            <a:r>
              <a:rPr lang="en-GB" altLang="en-US" dirty="0" smtClean="0"/>
              <a:t> nonconformist, hedonist and individualist. </a:t>
            </a:r>
          </a:p>
          <a:p>
            <a:pPr algn="just"/>
            <a:endParaRPr lang="en-GB" altLang="en-US" dirty="0"/>
          </a:p>
          <a:p>
            <a:pPr algn="just"/>
            <a:r>
              <a:rPr lang="en-GB" altLang="en-US" dirty="0"/>
              <a:t>‘[Satanism is] a combination of positive religious and philosophical aspirations centred on the individual with negative and critical anti-authoritarian convictions’ (Peterson, </a:t>
            </a:r>
            <a:r>
              <a:rPr lang="en-GB" altLang="en-US" i="1" dirty="0"/>
              <a:t>Controversial New Religions</a:t>
            </a:r>
            <a:r>
              <a:rPr lang="en-GB" altLang="en-US" dirty="0"/>
              <a:t>, </a:t>
            </a:r>
            <a:r>
              <a:rPr lang="en-GB" altLang="en-US" dirty="0" smtClean="0"/>
              <a:t>p. </a:t>
            </a:r>
            <a:r>
              <a:rPr lang="en-GB" altLang="en-US" dirty="0"/>
              <a:t>425). </a:t>
            </a:r>
            <a:endParaRPr lang="en-GB" altLang="en-US" dirty="0" smtClean="0"/>
          </a:p>
        </p:txBody>
      </p:sp>
    </p:spTree>
    <p:extLst>
      <p:ext uri="{BB962C8B-B14F-4D97-AF65-F5344CB8AC3E}">
        <p14:creationId xmlns:p14="http://schemas.microsoft.com/office/powerpoint/2010/main" val="40942858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67544" y="-25183"/>
            <a:ext cx="8229600" cy="1143000"/>
          </a:xfrm>
        </p:spPr>
        <p:txBody>
          <a:bodyPr/>
          <a:lstStyle/>
          <a:p>
            <a:pPr fontAlgn="auto">
              <a:spcAft>
                <a:spcPts val="0"/>
              </a:spcAft>
              <a:defRPr/>
            </a:pPr>
            <a:r>
              <a:rPr lang="en-GB" altLang="en-US" dirty="0" smtClean="0">
                <a:solidFill>
                  <a:schemeClr val="accent6">
                    <a:tint val="1000"/>
                  </a:schemeClr>
                </a:solidFill>
              </a:rPr>
              <a:t>Analysing Religious Satanism</a:t>
            </a:r>
            <a:endParaRPr lang="en-GB" altLang="en-US" dirty="0">
              <a:solidFill>
                <a:schemeClr val="accent6">
                  <a:tint val="1000"/>
                </a:schemeClr>
              </a:solidFill>
            </a:endParaRPr>
          </a:p>
        </p:txBody>
      </p:sp>
      <p:sp>
        <p:nvSpPr>
          <p:cNvPr id="29699" name="Rectangle 3"/>
          <p:cNvSpPr>
            <a:spLocks noGrp="1" noChangeArrowheads="1"/>
          </p:cNvSpPr>
          <p:nvPr>
            <p:ph idx="1"/>
          </p:nvPr>
        </p:nvSpPr>
        <p:spPr>
          <a:xfrm>
            <a:off x="395536" y="1844824"/>
            <a:ext cx="8280920" cy="4204493"/>
          </a:xfrm>
        </p:spPr>
        <p:txBody>
          <a:bodyPr rtlCol="0">
            <a:normAutofit/>
          </a:bodyPr>
          <a:lstStyle/>
          <a:p>
            <a:pPr marL="609600" indent="-609600" algn="just" fontAlgn="auto">
              <a:lnSpc>
                <a:spcPct val="80000"/>
              </a:lnSpc>
              <a:spcAft>
                <a:spcPts val="0"/>
              </a:spcAft>
              <a:buClr>
                <a:schemeClr val="accent1">
                  <a:lumMod val="60000"/>
                  <a:lumOff val="40000"/>
                </a:schemeClr>
              </a:buClr>
              <a:buFont typeface="Arial" pitchFamily="34" charset="0"/>
              <a:buChar char="•"/>
              <a:defRPr/>
            </a:pPr>
            <a:r>
              <a:rPr lang="en-GB" altLang="en-US" dirty="0" smtClean="0"/>
              <a:t>Despite a lack of organizational and doctrinal coherence, we can note two distinct schools of thought within contemporary Satanism:</a:t>
            </a:r>
          </a:p>
          <a:p>
            <a:pPr marL="609600" indent="-609600" algn="just" fontAlgn="auto">
              <a:lnSpc>
                <a:spcPct val="80000"/>
              </a:lnSpc>
              <a:spcAft>
                <a:spcPts val="0"/>
              </a:spcAft>
              <a:buClr>
                <a:schemeClr val="accent1">
                  <a:lumMod val="60000"/>
                  <a:lumOff val="40000"/>
                </a:schemeClr>
              </a:buClr>
              <a:buFont typeface="Arial" pitchFamily="34" charset="0"/>
              <a:buChar char="•"/>
              <a:defRPr/>
            </a:pPr>
            <a:endParaRPr lang="en-GB" altLang="en-US" dirty="0"/>
          </a:p>
          <a:p>
            <a:pPr marL="609600" indent="-609600" algn="just" fontAlgn="auto">
              <a:lnSpc>
                <a:spcPct val="80000"/>
              </a:lnSpc>
              <a:spcAft>
                <a:spcPts val="0"/>
              </a:spcAft>
              <a:buClr>
                <a:schemeClr val="accent1">
                  <a:lumMod val="60000"/>
                  <a:lumOff val="40000"/>
                </a:schemeClr>
              </a:buClr>
              <a:buFontTx/>
              <a:buAutoNum type="arabicPeriod"/>
              <a:defRPr/>
            </a:pPr>
            <a:r>
              <a:rPr lang="en-GB" altLang="en-US" dirty="0" smtClean="0"/>
              <a:t>‘Secular’ or ‘Rational’ Satanism: represented by the Church of Satan, which understands Satan as a powerful symbol for nonconformity and the Self (i.e. the carnal Self). </a:t>
            </a:r>
          </a:p>
          <a:p>
            <a:pPr marL="609600" indent="-609600" algn="just" fontAlgn="auto">
              <a:lnSpc>
                <a:spcPct val="80000"/>
              </a:lnSpc>
              <a:spcAft>
                <a:spcPts val="0"/>
              </a:spcAft>
              <a:buClr>
                <a:schemeClr val="accent1">
                  <a:lumMod val="60000"/>
                  <a:lumOff val="40000"/>
                </a:schemeClr>
              </a:buClr>
              <a:buFontTx/>
              <a:buAutoNum type="arabicPeriod"/>
              <a:defRPr/>
            </a:pPr>
            <a:endParaRPr lang="en-GB" altLang="en-US" dirty="0"/>
          </a:p>
          <a:p>
            <a:pPr marL="609600" indent="-609600" algn="just" fontAlgn="auto">
              <a:lnSpc>
                <a:spcPct val="80000"/>
              </a:lnSpc>
              <a:spcAft>
                <a:spcPts val="0"/>
              </a:spcAft>
              <a:buClr>
                <a:schemeClr val="accent1">
                  <a:lumMod val="60000"/>
                  <a:lumOff val="40000"/>
                </a:schemeClr>
              </a:buClr>
              <a:buFontTx/>
              <a:buAutoNum type="arabicPeriod"/>
              <a:defRPr/>
            </a:pPr>
            <a:r>
              <a:rPr lang="en-GB" altLang="en-US" dirty="0" smtClean="0"/>
              <a:t>‘Esoteric’ or ‘Theistic’ Satanism: represented by groups such as the Temple of Set. Satan viewed as a real metaphysical force, often infused in nature, or humanity, or the intellect. </a:t>
            </a:r>
            <a:endParaRPr lang="en-GB" altLang="en-US" dirty="0"/>
          </a:p>
        </p:txBody>
      </p:sp>
    </p:spTree>
    <p:extLst>
      <p:ext uri="{BB962C8B-B14F-4D97-AF65-F5344CB8AC3E}">
        <p14:creationId xmlns:p14="http://schemas.microsoft.com/office/powerpoint/2010/main" val="3962554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323528" y="332656"/>
            <a:ext cx="8229600" cy="1143000"/>
          </a:xfrm>
        </p:spPr>
        <p:txBody>
          <a:bodyPr>
            <a:normAutofit fontScale="90000"/>
          </a:bodyPr>
          <a:lstStyle/>
          <a:p>
            <a:pPr fontAlgn="auto">
              <a:spcAft>
                <a:spcPts val="0"/>
              </a:spcAft>
              <a:defRPr/>
            </a:pPr>
            <a:r>
              <a:rPr lang="en-GB" altLang="en-US" sz="4000" dirty="0" smtClean="0">
                <a:solidFill>
                  <a:schemeClr val="accent6">
                    <a:tint val="1000"/>
                  </a:schemeClr>
                </a:solidFill>
              </a:rPr>
              <a:t>Rational Satanism: </a:t>
            </a:r>
            <a:r>
              <a:rPr lang="en-GB" altLang="en-US" sz="4000" dirty="0">
                <a:solidFill>
                  <a:schemeClr val="accent6">
                    <a:tint val="1000"/>
                  </a:schemeClr>
                </a:solidFill>
              </a:rPr>
              <a:t>Anton </a:t>
            </a:r>
            <a:r>
              <a:rPr lang="en-GB" altLang="en-US" sz="4000" dirty="0" err="1">
                <a:solidFill>
                  <a:schemeClr val="accent6">
                    <a:tint val="1000"/>
                  </a:schemeClr>
                </a:solidFill>
              </a:rPr>
              <a:t>LaVey</a:t>
            </a:r>
            <a:r>
              <a:rPr lang="en-GB" altLang="en-US" sz="4000" dirty="0">
                <a:solidFill>
                  <a:schemeClr val="accent6">
                    <a:tint val="1000"/>
                  </a:schemeClr>
                </a:solidFill>
              </a:rPr>
              <a:t> </a:t>
            </a:r>
            <a:r>
              <a:rPr lang="en-GB" altLang="en-US" sz="4000" dirty="0" smtClean="0">
                <a:solidFill>
                  <a:schemeClr val="accent6">
                    <a:tint val="1000"/>
                  </a:schemeClr>
                </a:solidFill>
              </a:rPr>
              <a:t>and the Church of Satan</a:t>
            </a:r>
            <a:endParaRPr lang="en-GB" altLang="en-US" sz="4000" dirty="0">
              <a:solidFill>
                <a:schemeClr val="accent6">
                  <a:tint val="1000"/>
                </a:schemeClr>
              </a:solidFill>
            </a:endParaRPr>
          </a:p>
        </p:txBody>
      </p:sp>
      <p:sp>
        <p:nvSpPr>
          <p:cNvPr id="25603" name="Rectangle 4"/>
          <p:cNvSpPr>
            <a:spLocks noGrp="1" noChangeArrowheads="1"/>
          </p:cNvSpPr>
          <p:nvPr>
            <p:ph type="body" sz="half" idx="1"/>
          </p:nvPr>
        </p:nvSpPr>
        <p:spPr>
          <a:xfrm>
            <a:off x="395536" y="1916832"/>
            <a:ext cx="3888679" cy="5329089"/>
          </a:xfrm>
        </p:spPr>
        <p:txBody>
          <a:bodyPr/>
          <a:lstStyle/>
          <a:p>
            <a:pPr>
              <a:lnSpc>
                <a:spcPct val="90000"/>
              </a:lnSpc>
            </a:pPr>
            <a:r>
              <a:rPr lang="en-GB" altLang="en-US" sz="2000" dirty="0" smtClean="0"/>
              <a:t>Membership attained by filling out a registration statement and paying a fee! </a:t>
            </a:r>
          </a:p>
          <a:p>
            <a:pPr>
              <a:lnSpc>
                <a:spcPct val="90000"/>
              </a:lnSpc>
            </a:pPr>
            <a:endParaRPr lang="en-GB" altLang="en-US" sz="2000" dirty="0"/>
          </a:p>
          <a:p>
            <a:pPr>
              <a:lnSpc>
                <a:spcPct val="90000"/>
              </a:lnSpc>
            </a:pPr>
            <a:r>
              <a:rPr lang="en-GB" altLang="en-US" sz="2000" dirty="0" smtClean="0"/>
              <a:t>Individual members largely self-sufficient. Higher levels of involvement in church life rare. </a:t>
            </a:r>
          </a:p>
          <a:p>
            <a:pPr>
              <a:lnSpc>
                <a:spcPct val="90000"/>
              </a:lnSpc>
            </a:pPr>
            <a:endParaRPr lang="en-GB" altLang="en-US" sz="2000" dirty="0"/>
          </a:p>
          <a:p>
            <a:pPr>
              <a:lnSpc>
                <a:spcPct val="90000"/>
              </a:lnSpc>
            </a:pPr>
            <a:r>
              <a:rPr lang="en-GB" altLang="en-US" sz="2000" dirty="0" smtClean="0"/>
              <a:t>Membership figures uncertain (thousands?!). </a:t>
            </a:r>
          </a:p>
          <a:p>
            <a:pPr>
              <a:lnSpc>
                <a:spcPct val="90000"/>
              </a:lnSpc>
            </a:pPr>
            <a:endParaRPr lang="en-GB" altLang="en-US" sz="2000" dirty="0"/>
          </a:p>
          <a:p>
            <a:pPr>
              <a:lnSpc>
                <a:spcPct val="90000"/>
              </a:lnSpc>
            </a:pPr>
            <a:r>
              <a:rPr lang="en-GB" altLang="en-US" sz="2000" dirty="0" smtClean="0"/>
              <a:t>Governed officially by the Council </a:t>
            </a:r>
            <a:r>
              <a:rPr lang="en-GB" altLang="en-US" sz="2000" dirty="0"/>
              <a:t>of </a:t>
            </a:r>
            <a:r>
              <a:rPr lang="en-GB" altLang="en-US" sz="2000" dirty="0" smtClean="0"/>
              <a:t>Nine. </a:t>
            </a:r>
          </a:p>
        </p:txBody>
      </p:sp>
      <p:sp>
        <p:nvSpPr>
          <p:cNvPr id="25604" name="Rectangle 5"/>
          <p:cNvSpPr>
            <a:spLocks noGrp="1" noChangeArrowheads="1"/>
          </p:cNvSpPr>
          <p:nvPr>
            <p:ph sz="half" idx="2"/>
          </p:nvPr>
        </p:nvSpPr>
        <p:spPr/>
        <p:txBody>
          <a:bodyPr/>
          <a:lstStyle/>
          <a:p>
            <a:pPr>
              <a:lnSpc>
                <a:spcPct val="90000"/>
              </a:lnSpc>
            </a:pPr>
            <a:endParaRPr lang="en-US" altLang="en-US" sz="2000" smtClean="0"/>
          </a:p>
        </p:txBody>
      </p:sp>
      <p:pic>
        <p:nvPicPr>
          <p:cNvPr id="25605" name="Picture 7" descr="church_of_satan-embl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340768"/>
            <a:ext cx="4266405" cy="4896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2542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6238" y="404664"/>
            <a:ext cx="6147283" cy="41044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333944"/>
            <a:ext cx="4217388"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6139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66640" y="-99392"/>
            <a:ext cx="8229600" cy="1143000"/>
          </a:xfrm>
        </p:spPr>
        <p:txBody>
          <a:bodyPr/>
          <a:lstStyle/>
          <a:p>
            <a:pPr fontAlgn="auto">
              <a:spcAft>
                <a:spcPts val="0"/>
              </a:spcAft>
              <a:defRPr/>
            </a:pPr>
            <a:r>
              <a:rPr lang="en-GB" altLang="en-US" dirty="0" smtClean="0">
                <a:solidFill>
                  <a:schemeClr val="accent6">
                    <a:tint val="1000"/>
                  </a:schemeClr>
                </a:solidFill>
              </a:rPr>
              <a:t>The Church of Satan: Official Creeds</a:t>
            </a:r>
            <a:endParaRPr lang="en-GB" altLang="en-US" dirty="0">
              <a:solidFill>
                <a:schemeClr val="accent6">
                  <a:tint val="1000"/>
                </a:schemeClr>
              </a:solidFill>
            </a:endParaRPr>
          </a:p>
        </p:txBody>
      </p:sp>
      <p:sp>
        <p:nvSpPr>
          <p:cNvPr id="27651" name="Rectangle 4"/>
          <p:cNvSpPr>
            <a:spLocks noGrp="1" noChangeArrowheads="1"/>
          </p:cNvSpPr>
          <p:nvPr>
            <p:ph type="body" sz="half" idx="1"/>
          </p:nvPr>
        </p:nvSpPr>
        <p:spPr>
          <a:xfrm>
            <a:off x="323528" y="1557561"/>
            <a:ext cx="4038600" cy="4895850"/>
          </a:xfrm>
        </p:spPr>
        <p:txBody>
          <a:bodyPr/>
          <a:lstStyle/>
          <a:p>
            <a:pPr>
              <a:lnSpc>
                <a:spcPct val="90000"/>
              </a:lnSpc>
            </a:pPr>
            <a:r>
              <a:rPr lang="en-GB" altLang="en-US" sz="2800" dirty="0" smtClean="0"/>
              <a:t>‘The Nine Satanic Statements’</a:t>
            </a:r>
          </a:p>
          <a:p>
            <a:pPr>
              <a:lnSpc>
                <a:spcPct val="90000"/>
              </a:lnSpc>
            </a:pPr>
            <a:endParaRPr lang="en-GB" altLang="en-US" sz="2800" dirty="0" smtClean="0"/>
          </a:p>
          <a:p>
            <a:pPr>
              <a:lnSpc>
                <a:spcPct val="90000"/>
              </a:lnSpc>
            </a:pPr>
            <a:r>
              <a:rPr lang="en-GB" altLang="en-US" sz="2800" dirty="0" smtClean="0"/>
              <a:t>‘The Eleven Satanic Rules of the Earth’</a:t>
            </a:r>
          </a:p>
          <a:p>
            <a:pPr>
              <a:lnSpc>
                <a:spcPct val="90000"/>
              </a:lnSpc>
            </a:pPr>
            <a:endParaRPr lang="en-GB" altLang="en-US" sz="2800" dirty="0" smtClean="0"/>
          </a:p>
          <a:p>
            <a:pPr>
              <a:lnSpc>
                <a:spcPct val="90000"/>
              </a:lnSpc>
            </a:pPr>
            <a:r>
              <a:rPr lang="en-GB" altLang="en-US" sz="2800" dirty="0" smtClean="0"/>
              <a:t>‘The Nine Satanic Sins’</a:t>
            </a:r>
          </a:p>
          <a:p>
            <a:pPr>
              <a:lnSpc>
                <a:spcPct val="90000"/>
              </a:lnSpc>
            </a:pPr>
            <a:endParaRPr lang="en-GB" altLang="en-US" sz="2800" dirty="0" smtClean="0"/>
          </a:p>
          <a:p>
            <a:pPr>
              <a:lnSpc>
                <a:spcPct val="90000"/>
              </a:lnSpc>
            </a:pPr>
            <a:r>
              <a:rPr lang="en-GB" altLang="en-US" sz="2800" dirty="0" smtClean="0"/>
              <a:t>‘The Pentagonal Revisionism program’ </a:t>
            </a:r>
          </a:p>
        </p:txBody>
      </p:sp>
      <p:sp>
        <p:nvSpPr>
          <p:cNvPr id="27652" name="Rectangle 5"/>
          <p:cNvSpPr>
            <a:spLocks noGrp="1" noChangeArrowheads="1"/>
          </p:cNvSpPr>
          <p:nvPr>
            <p:ph sz="half" idx="2"/>
          </p:nvPr>
        </p:nvSpPr>
        <p:spPr/>
        <p:txBody>
          <a:bodyPr/>
          <a:lstStyle/>
          <a:p>
            <a:pPr>
              <a:lnSpc>
                <a:spcPct val="90000"/>
              </a:lnSpc>
            </a:pPr>
            <a:endParaRPr lang="en-US" altLang="en-US" sz="2800" smtClean="0"/>
          </a:p>
        </p:txBody>
      </p:sp>
      <p:pic>
        <p:nvPicPr>
          <p:cNvPr id="27653" name="Picture 7" descr="tumblr_mgztvqkDYJ1qiao2mo1_5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6529" y="1432694"/>
            <a:ext cx="4134646" cy="5020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778985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Rot="1" noChangeArrowheads="1"/>
          </p:cNvSpPr>
          <p:nvPr>
            <p:ph type="title"/>
          </p:nvPr>
        </p:nvSpPr>
        <p:spPr>
          <a:xfrm>
            <a:off x="467544" y="0"/>
            <a:ext cx="8229600" cy="1143000"/>
          </a:xfrm>
        </p:spPr>
        <p:txBody>
          <a:bodyPr>
            <a:normAutofit fontScale="90000"/>
          </a:bodyPr>
          <a:lstStyle/>
          <a:p>
            <a:r>
              <a:rPr lang="en-GB" altLang="en-US" sz="4000" dirty="0"/>
              <a:t>The Church of Satan: Official Documents </a:t>
            </a:r>
          </a:p>
        </p:txBody>
      </p:sp>
      <p:sp>
        <p:nvSpPr>
          <p:cNvPr id="106500" name="Rectangle 4"/>
          <p:cNvSpPr>
            <a:spLocks noGrp="1" noChangeArrowheads="1"/>
          </p:cNvSpPr>
          <p:nvPr>
            <p:ph type="body" sz="half" idx="1"/>
          </p:nvPr>
        </p:nvSpPr>
        <p:spPr>
          <a:xfrm>
            <a:off x="251520" y="1772816"/>
            <a:ext cx="4038600" cy="4924425"/>
          </a:xfrm>
        </p:spPr>
        <p:txBody>
          <a:bodyPr/>
          <a:lstStyle/>
          <a:p>
            <a:r>
              <a:rPr lang="en-GB" altLang="en-US" sz="2800" i="1" dirty="0"/>
              <a:t>The Satanic Bible </a:t>
            </a:r>
            <a:r>
              <a:rPr lang="en-GB" altLang="en-US" sz="2800" dirty="0"/>
              <a:t>(</a:t>
            </a:r>
            <a:r>
              <a:rPr lang="en-GB" altLang="en-US" sz="2800" dirty="0" err="1"/>
              <a:t>LaVey</a:t>
            </a:r>
            <a:r>
              <a:rPr lang="en-GB" altLang="en-US" sz="2800" dirty="0"/>
              <a:t>, 1969)</a:t>
            </a:r>
          </a:p>
          <a:p>
            <a:endParaRPr lang="en-GB" altLang="en-US" sz="2800" dirty="0"/>
          </a:p>
          <a:p>
            <a:r>
              <a:rPr lang="en-GB" altLang="en-US" sz="2800" i="1" dirty="0"/>
              <a:t>The Satanic Rituals </a:t>
            </a:r>
            <a:r>
              <a:rPr lang="en-GB" altLang="en-US" sz="2800" dirty="0"/>
              <a:t>(</a:t>
            </a:r>
            <a:r>
              <a:rPr lang="en-GB" altLang="en-US" sz="2800" dirty="0" err="1"/>
              <a:t>LaVey</a:t>
            </a:r>
            <a:r>
              <a:rPr lang="en-GB" altLang="en-US" sz="2800" dirty="0"/>
              <a:t>, 1972) </a:t>
            </a:r>
          </a:p>
          <a:p>
            <a:endParaRPr lang="en-GB" altLang="en-US" sz="2800" i="1" dirty="0"/>
          </a:p>
          <a:p>
            <a:r>
              <a:rPr lang="en-GB" altLang="en-US" sz="2800" i="1" dirty="0"/>
              <a:t>The Satanic Witch</a:t>
            </a:r>
            <a:r>
              <a:rPr lang="en-GB" altLang="en-US" sz="2800" dirty="0"/>
              <a:t> (</a:t>
            </a:r>
            <a:r>
              <a:rPr lang="en-GB" altLang="en-US" sz="2800" dirty="0" err="1"/>
              <a:t>LaVey</a:t>
            </a:r>
            <a:r>
              <a:rPr lang="en-GB" altLang="en-US" sz="2800" dirty="0"/>
              <a:t>, 1989). </a:t>
            </a:r>
          </a:p>
          <a:p>
            <a:pPr>
              <a:buFont typeface="Wingdings" pitchFamily="2" charset="2"/>
              <a:buNone/>
            </a:pPr>
            <a:endParaRPr lang="en-GB" altLang="en-US" sz="2800"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3995936" y="2708920"/>
            <a:ext cx="4752528" cy="35643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19853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rrowheads="1"/>
          </p:cNvSpPr>
          <p:nvPr>
            <p:ph type="title"/>
          </p:nvPr>
        </p:nvSpPr>
        <p:spPr>
          <a:xfrm>
            <a:off x="395536" y="34352"/>
            <a:ext cx="8229600" cy="1143000"/>
          </a:xfrm>
        </p:spPr>
        <p:txBody>
          <a:bodyPr>
            <a:normAutofit fontScale="90000"/>
          </a:bodyPr>
          <a:lstStyle/>
          <a:p>
            <a:r>
              <a:rPr lang="en-GB" altLang="en-US" sz="4000" dirty="0"/>
              <a:t>The Philosophy of the Church of Satan</a:t>
            </a:r>
          </a:p>
        </p:txBody>
      </p:sp>
      <p:sp>
        <p:nvSpPr>
          <p:cNvPr id="109571" name="Rectangle 3"/>
          <p:cNvSpPr>
            <a:spLocks noGrp="1" noChangeArrowheads="1"/>
          </p:cNvSpPr>
          <p:nvPr>
            <p:ph type="body" idx="1"/>
          </p:nvPr>
        </p:nvSpPr>
        <p:spPr>
          <a:xfrm>
            <a:off x="395536" y="1700808"/>
            <a:ext cx="8136904" cy="4525962"/>
          </a:xfrm>
        </p:spPr>
        <p:txBody>
          <a:bodyPr>
            <a:normAutofit/>
          </a:bodyPr>
          <a:lstStyle/>
          <a:p>
            <a:pPr algn="just"/>
            <a:r>
              <a:rPr lang="en-GB" altLang="en-US" sz="2800" dirty="0" smtClean="0"/>
              <a:t>Philosophically speaking, </a:t>
            </a:r>
            <a:r>
              <a:rPr lang="en-GB" altLang="en-US" sz="2800" dirty="0"/>
              <a:t>the Church of Satan can be classified as a type of </a:t>
            </a:r>
            <a:r>
              <a:rPr lang="en-GB" altLang="en-US" sz="2800" dirty="0" smtClean="0"/>
              <a:t>‘egoistic humanism’, </a:t>
            </a:r>
            <a:r>
              <a:rPr lang="en-GB" altLang="en-US" sz="2800" dirty="0"/>
              <a:t>a Self-religion focused on empowerment and Self-realization. </a:t>
            </a:r>
          </a:p>
          <a:p>
            <a:pPr algn="just"/>
            <a:endParaRPr lang="en-GB" altLang="en-US" sz="2800" dirty="0"/>
          </a:p>
          <a:p>
            <a:pPr algn="just"/>
            <a:r>
              <a:rPr lang="en-GB" altLang="en-US" sz="2800" dirty="0"/>
              <a:t>Satan </a:t>
            </a:r>
            <a:r>
              <a:rPr lang="en-GB" altLang="en-US" sz="2800" dirty="0" smtClean="0"/>
              <a:t>understood </a:t>
            </a:r>
            <a:r>
              <a:rPr lang="en-GB" altLang="en-US" sz="2800" dirty="0"/>
              <a:t>as a </a:t>
            </a:r>
            <a:r>
              <a:rPr lang="en-GB" altLang="en-US" sz="2800" b="1" i="1" u="sng" dirty="0"/>
              <a:t>symbol</a:t>
            </a:r>
            <a:r>
              <a:rPr lang="en-GB" altLang="en-US" sz="2800" dirty="0"/>
              <a:t> for nonconformity, carnality and indulgence. </a:t>
            </a:r>
            <a:endParaRPr lang="en-GB" altLang="en-US" sz="2800" dirty="0" smtClean="0"/>
          </a:p>
          <a:p>
            <a:pPr algn="just"/>
            <a:endParaRPr lang="en-GB" altLang="en-US" sz="2800" dirty="0"/>
          </a:p>
          <a:p>
            <a:pPr algn="just"/>
            <a:r>
              <a:rPr lang="en-GB" altLang="en-US" sz="2800" dirty="0" smtClean="0"/>
              <a:t>Satan as principle rather than deity. </a:t>
            </a:r>
            <a:endParaRPr lang="en-GB" altLang="en-US" sz="2800" dirty="0"/>
          </a:p>
        </p:txBody>
      </p:sp>
    </p:spTree>
    <p:extLst>
      <p:ext uri="{BB962C8B-B14F-4D97-AF65-F5344CB8AC3E}">
        <p14:creationId xmlns:p14="http://schemas.microsoft.com/office/powerpoint/2010/main" val="25114525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rrowheads="1"/>
          </p:cNvSpPr>
          <p:nvPr>
            <p:ph type="title"/>
          </p:nvPr>
        </p:nvSpPr>
        <p:spPr>
          <a:xfrm>
            <a:off x="395536" y="0"/>
            <a:ext cx="8229600" cy="1143000"/>
          </a:xfrm>
        </p:spPr>
        <p:txBody>
          <a:bodyPr>
            <a:normAutofit/>
          </a:bodyPr>
          <a:lstStyle/>
          <a:p>
            <a:r>
              <a:rPr lang="en-GB" altLang="en-US" dirty="0"/>
              <a:t>Satan as </a:t>
            </a:r>
            <a:r>
              <a:rPr lang="en-GB" altLang="en-US" dirty="0" smtClean="0"/>
              <a:t>Symbol</a:t>
            </a:r>
            <a:endParaRPr lang="en-GB" altLang="en-US" dirty="0"/>
          </a:p>
        </p:txBody>
      </p:sp>
      <p:sp>
        <p:nvSpPr>
          <p:cNvPr id="110595" name="Rectangle 3"/>
          <p:cNvSpPr>
            <a:spLocks noGrp="1" noChangeArrowheads="1"/>
          </p:cNvSpPr>
          <p:nvPr>
            <p:ph type="body" idx="1"/>
          </p:nvPr>
        </p:nvSpPr>
        <p:spPr>
          <a:xfrm>
            <a:off x="395536" y="1556792"/>
            <a:ext cx="8208912" cy="4525963"/>
          </a:xfrm>
        </p:spPr>
        <p:txBody>
          <a:bodyPr>
            <a:normAutofit lnSpcReduction="10000"/>
          </a:bodyPr>
          <a:lstStyle/>
          <a:p>
            <a:pPr algn="just">
              <a:lnSpc>
                <a:spcPct val="90000"/>
              </a:lnSpc>
            </a:pPr>
            <a:r>
              <a:rPr lang="en-GB" altLang="en-US" sz="2800" dirty="0"/>
              <a:t>‘Satanists do not believe in the supernatural, in neither God nor the Devil. To the Satanist, </a:t>
            </a:r>
            <a:r>
              <a:rPr lang="en-GB" altLang="en-US" sz="2800" i="1" dirty="0"/>
              <a:t>he is his own God</a:t>
            </a:r>
            <a:r>
              <a:rPr lang="en-GB" altLang="en-US" sz="2800" dirty="0"/>
              <a:t>. Satan is the symbol of Man living as his prideful, carnal nature dictates. The reality behind Satan is simply the dark evolutionary force that permeates all of nature and provides the drive for survival and propagation inherent in all living things. Satan is not a conscious entity to be worshipped, rather a reservoir of power inside each human to be tapped at </a:t>
            </a:r>
            <a:r>
              <a:rPr lang="en-GB" altLang="en-US" sz="2800" dirty="0" smtClean="0"/>
              <a:t>will’ </a:t>
            </a:r>
          </a:p>
          <a:p>
            <a:pPr marL="0" indent="0" algn="just">
              <a:lnSpc>
                <a:spcPct val="90000"/>
              </a:lnSpc>
              <a:buNone/>
            </a:pPr>
            <a:endParaRPr lang="en-GB" altLang="en-US" sz="2800" dirty="0"/>
          </a:p>
          <a:p>
            <a:pPr marL="0" indent="0" algn="just">
              <a:lnSpc>
                <a:spcPct val="90000"/>
              </a:lnSpc>
              <a:buNone/>
            </a:pPr>
            <a:r>
              <a:rPr lang="en-GB" altLang="en-US" sz="2800" dirty="0" smtClean="0"/>
              <a:t>– Peter </a:t>
            </a:r>
            <a:r>
              <a:rPr lang="en-GB" altLang="en-US" sz="2800" dirty="0"/>
              <a:t>H. Gilmore, ‘Satanism: The Feared Religion’ in </a:t>
            </a:r>
            <a:r>
              <a:rPr lang="en-GB" altLang="en-US" sz="2800" i="1" dirty="0"/>
              <a:t>The Church of Satan Information </a:t>
            </a:r>
            <a:r>
              <a:rPr lang="en-GB" altLang="en-US" sz="2800" i="1" dirty="0" smtClean="0"/>
              <a:t>Pack</a:t>
            </a:r>
            <a:endParaRPr lang="en-GB" altLang="en-US" sz="2800" i="1" dirty="0"/>
          </a:p>
          <a:p>
            <a:pPr>
              <a:lnSpc>
                <a:spcPct val="90000"/>
              </a:lnSpc>
            </a:pPr>
            <a:endParaRPr lang="en-GB" altLang="en-US" sz="2800" i="1" dirty="0"/>
          </a:p>
        </p:txBody>
      </p:sp>
    </p:spTree>
    <p:extLst>
      <p:ext uri="{BB962C8B-B14F-4D97-AF65-F5344CB8AC3E}">
        <p14:creationId xmlns:p14="http://schemas.microsoft.com/office/powerpoint/2010/main" val="38342002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rrowheads="1"/>
          </p:cNvSpPr>
          <p:nvPr>
            <p:ph type="title"/>
          </p:nvPr>
        </p:nvSpPr>
        <p:spPr>
          <a:xfrm>
            <a:off x="395536" y="0"/>
            <a:ext cx="8229600" cy="1143000"/>
          </a:xfrm>
        </p:spPr>
        <p:txBody>
          <a:bodyPr>
            <a:normAutofit/>
          </a:bodyPr>
          <a:lstStyle/>
          <a:p>
            <a:r>
              <a:rPr lang="en-GB" altLang="en-US" dirty="0"/>
              <a:t>Satan as </a:t>
            </a:r>
            <a:r>
              <a:rPr lang="en-GB" altLang="en-US" dirty="0" smtClean="0"/>
              <a:t>Symbol</a:t>
            </a:r>
            <a:endParaRPr lang="en-GB" altLang="en-US" dirty="0"/>
          </a:p>
        </p:txBody>
      </p:sp>
      <p:sp>
        <p:nvSpPr>
          <p:cNvPr id="110595" name="Rectangle 3"/>
          <p:cNvSpPr>
            <a:spLocks noGrp="1" noChangeArrowheads="1"/>
          </p:cNvSpPr>
          <p:nvPr>
            <p:ph type="body" idx="1"/>
          </p:nvPr>
        </p:nvSpPr>
        <p:spPr>
          <a:xfrm>
            <a:off x="395536" y="1700808"/>
            <a:ext cx="8136904" cy="4525963"/>
          </a:xfrm>
        </p:spPr>
        <p:txBody>
          <a:bodyPr>
            <a:normAutofit/>
          </a:bodyPr>
          <a:lstStyle/>
          <a:p>
            <a:pPr algn="just">
              <a:lnSpc>
                <a:spcPct val="90000"/>
              </a:lnSpc>
            </a:pPr>
            <a:r>
              <a:rPr lang="en-GB" altLang="en-US" dirty="0" smtClean="0"/>
              <a:t>Devotion to Satan = devotion to the carnal, non-conforming Self (emphasis on the gratification of individual desires</a:t>
            </a:r>
            <a:r>
              <a:rPr lang="en-GB" altLang="en-US" dirty="0"/>
              <a:t>): </a:t>
            </a:r>
            <a:r>
              <a:rPr lang="en-GB" altLang="en-US" dirty="0" smtClean="0"/>
              <a:t>‘Why </a:t>
            </a:r>
            <a:r>
              <a:rPr lang="en-GB" altLang="en-US" dirty="0"/>
              <a:t>not be honest and if you are going to create a god in your image, why not create that god as yourself’ (</a:t>
            </a:r>
            <a:r>
              <a:rPr lang="en-GB" altLang="en-US" dirty="0" err="1"/>
              <a:t>LaVey</a:t>
            </a:r>
            <a:r>
              <a:rPr lang="en-GB" altLang="en-US" dirty="0"/>
              <a:t>, 1969, 96). </a:t>
            </a:r>
            <a:endParaRPr lang="en-GB" altLang="en-US" dirty="0" smtClean="0"/>
          </a:p>
          <a:p>
            <a:pPr algn="just">
              <a:lnSpc>
                <a:spcPct val="90000"/>
              </a:lnSpc>
            </a:pPr>
            <a:endParaRPr lang="en-GB" altLang="en-US" dirty="0"/>
          </a:p>
          <a:p>
            <a:pPr algn="just">
              <a:lnSpc>
                <a:spcPct val="90000"/>
              </a:lnSpc>
            </a:pPr>
            <a:r>
              <a:rPr lang="en-GB" altLang="en-US" dirty="0" smtClean="0"/>
              <a:t>Satan challenges the status quo, especially the prevailing religious concepts (e.g. self-denying Christianity). </a:t>
            </a:r>
          </a:p>
          <a:p>
            <a:pPr algn="just">
              <a:lnSpc>
                <a:spcPct val="90000"/>
              </a:lnSpc>
            </a:pPr>
            <a:endParaRPr lang="en-GB" altLang="en-US" dirty="0"/>
          </a:p>
          <a:p>
            <a:pPr algn="just">
              <a:lnSpc>
                <a:spcPct val="90000"/>
              </a:lnSpc>
            </a:pPr>
            <a:r>
              <a:rPr lang="en-GB" altLang="en-US" dirty="0"/>
              <a:t>‘In short, to hail Satan is to glorify self’ (Miguel De La Torre, </a:t>
            </a:r>
            <a:r>
              <a:rPr lang="en-GB" altLang="en-US" i="1" dirty="0"/>
              <a:t>The Quest for the Historical Satan</a:t>
            </a:r>
            <a:r>
              <a:rPr lang="en-GB" altLang="en-US" dirty="0"/>
              <a:t>, </a:t>
            </a:r>
            <a:r>
              <a:rPr lang="en-GB" altLang="en-US" dirty="0" smtClean="0"/>
              <a:t>p. </a:t>
            </a:r>
            <a:r>
              <a:rPr lang="en-GB" altLang="en-US" dirty="0"/>
              <a:t>28). </a:t>
            </a:r>
          </a:p>
          <a:p>
            <a:pPr>
              <a:lnSpc>
                <a:spcPct val="90000"/>
              </a:lnSpc>
            </a:pPr>
            <a:endParaRPr lang="en-GB" altLang="en-US" sz="2800" dirty="0" smtClean="0"/>
          </a:p>
          <a:p>
            <a:pPr>
              <a:lnSpc>
                <a:spcPct val="90000"/>
              </a:lnSpc>
            </a:pPr>
            <a:endParaRPr lang="en-GB" altLang="en-US" sz="2800" dirty="0"/>
          </a:p>
          <a:p>
            <a:pPr>
              <a:lnSpc>
                <a:spcPct val="90000"/>
              </a:lnSpc>
            </a:pPr>
            <a:endParaRPr lang="en-GB" altLang="en-US" sz="2800" dirty="0"/>
          </a:p>
          <a:p>
            <a:pPr>
              <a:lnSpc>
                <a:spcPct val="90000"/>
              </a:lnSpc>
            </a:pPr>
            <a:endParaRPr lang="en-GB" altLang="en-US" sz="2800" dirty="0"/>
          </a:p>
        </p:txBody>
      </p:sp>
    </p:spTree>
    <p:extLst>
      <p:ext uri="{BB962C8B-B14F-4D97-AF65-F5344CB8AC3E}">
        <p14:creationId xmlns:p14="http://schemas.microsoft.com/office/powerpoint/2010/main" val="30980446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rrowheads="1"/>
          </p:cNvSpPr>
          <p:nvPr>
            <p:ph type="title"/>
          </p:nvPr>
        </p:nvSpPr>
        <p:spPr>
          <a:xfrm>
            <a:off x="467544" y="13467"/>
            <a:ext cx="8229600" cy="1143000"/>
          </a:xfrm>
        </p:spPr>
        <p:txBody>
          <a:bodyPr/>
          <a:lstStyle/>
          <a:p>
            <a:r>
              <a:rPr lang="en-GB" altLang="en-US" dirty="0"/>
              <a:t>The 9 Satanic Statements</a:t>
            </a:r>
          </a:p>
        </p:txBody>
      </p:sp>
      <p:sp>
        <p:nvSpPr>
          <p:cNvPr id="112643" name="Rectangle 3"/>
          <p:cNvSpPr>
            <a:spLocks noGrp="1" noChangeArrowheads="1"/>
          </p:cNvSpPr>
          <p:nvPr>
            <p:ph type="body" idx="1"/>
          </p:nvPr>
        </p:nvSpPr>
        <p:spPr>
          <a:xfrm>
            <a:off x="395536" y="1556792"/>
            <a:ext cx="8229600" cy="4525963"/>
          </a:xfrm>
        </p:spPr>
        <p:txBody>
          <a:bodyPr/>
          <a:lstStyle/>
          <a:p>
            <a:pPr algn="just">
              <a:lnSpc>
                <a:spcPct val="80000"/>
              </a:lnSpc>
            </a:pPr>
            <a:r>
              <a:rPr lang="en-GB" altLang="en-US" sz="2400" dirty="0"/>
              <a:t>(1) Satan represents indulgence instead of abstinence!</a:t>
            </a:r>
          </a:p>
          <a:p>
            <a:pPr algn="just">
              <a:lnSpc>
                <a:spcPct val="80000"/>
              </a:lnSpc>
              <a:buFont typeface="Wingdings" pitchFamily="2" charset="2"/>
              <a:buNone/>
            </a:pPr>
            <a:endParaRPr lang="en-GB" altLang="en-US" sz="2400" dirty="0"/>
          </a:p>
          <a:p>
            <a:pPr algn="just">
              <a:lnSpc>
                <a:spcPct val="80000"/>
              </a:lnSpc>
            </a:pPr>
            <a:r>
              <a:rPr lang="en-GB" altLang="en-US" sz="2400" dirty="0"/>
              <a:t> (2) Satan represents vital existence instead of spiritual pipe dreams!</a:t>
            </a:r>
          </a:p>
          <a:p>
            <a:pPr algn="just">
              <a:lnSpc>
                <a:spcPct val="80000"/>
              </a:lnSpc>
              <a:buFont typeface="Wingdings" pitchFamily="2" charset="2"/>
              <a:buNone/>
            </a:pPr>
            <a:endParaRPr lang="en-GB" altLang="en-US" sz="2400" dirty="0"/>
          </a:p>
          <a:p>
            <a:pPr algn="just">
              <a:lnSpc>
                <a:spcPct val="80000"/>
              </a:lnSpc>
            </a:pPr>
            <a:r>
              <a:rPr lang="en-GB" altLang="en-US" sz="2400" dirty="0"/>
              <a:t> (3) Satan represents undefiled wisdom instead of hypocritical self-deceit!</a:t>
            </a:r>
          </a:p>
          <a:p>
            <a:pPr algn="just">
              <a:lnSpc>
                <a:spcPct val="80000"/>
              </a:lnSpc>
              <a:buFont typeface="Wingdings" pitchFamily="2" charset="2"/>
              <a:buNone/>
            </a:pPr>
            <a:endParaRPr lang="en-GB" altLang="en-US" sz="2400" dirty="0"/>
          </a:p>
          <a:p>
            <a:pPr algn="just">
              <a:lnSpc>
                <a:spcPct val="80000"/>
              </a:lnSpc>
            </a:pPr>
            <a:r>
              <a:rPr lang="en-GB" altLang="en-US" sz="2400" dirty="0"/>
              <a:t> (4) Satan represents kindness to those who deserve it instead of love wasted on ingrates!</a:t>
            </a:r>
          </a:p>
          <a:p>
            <a:pPr algn="just">
              <a:lnSpc>
                <a:spcPct val="80000"/>
              </a:lnSpc>
              <a:buFont typeface="Wingdings" pitchFamily="2" charset="2"/>
              <a:buNone/>
            </a:pPr>
            <a:endParaRPr lang="en-GB" altLang="en-US" sz="2400" dirty="0"/>
          </a:p>
          <a:p>
            <a:pPr algn="just">
              <a:lnSpc>
                <a:spcPct val="80000"/>
              </a:lnSpc>
            </a:pPr>
            <a:r>
              <a:rPr lang="en-GB" altLang="en-US" sz="2400" dirty="0"/>
              <a:t> (5) Satan represents vengeance instead of turning the other cheek!</a:t>
            </a:r>
          </a:p>
          <a:p>
            <a:pPr>
              <a:lnSpc>
                <a:spcPct val="80000"/>
              </a:lnSpc>
            </a:pPr>
            <a:endParaRPr lang="en-GB" altLang="en-US" sz="2400" dirty="0"/>
          </a:p>
        </p:txBody>
      </p:sp>
    </p:spTree>
    <p:extLst>
      <p:ext uri="{BB962C8B-B14F-4D97-AF65-F5344CB8AC3E}">
        <p14:creationId xmlns:p14="http://schemas.microsoft.com/office/powerpoint/2010/main" val="169881567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rrowheads="1"/>
          </p:cNvSpPr>
          <p:nvPr>
            <p:ph type="title"/>
          </p:nvPr>
        </p:nvSpPr>
        <p:spPr>
          <a:xfrm>
            <a:off x="467544" y="0"/>
            <a:ext cx="8229600" cy="1143000"/>
          </a:xfrm>
        </p:spPr>
        <p:txBody>
          <a:bodyPr/>
          <a:lstStyle/>
          <a:p>
            <a:r>
              <a:rPr lang="en-GB" altLang="en-US" dirty="0"/>
              <a:t>The 9 Satanic Statements</a:t>
            </a:r>
          </a:p>
        </p:txBody>
      </p:sp>
      <p:sp>
        <p:nvSpPr>
          <p:cNvPr id="113667" name="Rectangle 3"/>
          <p:cNvSpPr>
            <a:spLocks noGrp="1" noChangeArrowheads="1"/>
          </p:cNvSpPr>
          <p:nvPr>
            <p:ph type="body" idx="1"/>
          </p:nvPr>
        </p:nvSpPr>
        <p:spPr>
          <a:xfrm>
            <a:off x="323528" y="1484784"/>
            <a:ext cx="8229600" cy="4997450"/>
          </a:xfrm>
        </p:spPr>
        <p:txBody>
          <a:bodyPr/>
          <a:lstStyle/>
          <a:p>
            <a:pPr algn="just">
              <a:lnSpc>
                <a:spcPct val="80000"/>
              </a:lnSpc>
            </a:pPr>
            <a:r>
              <a:rPr lang="en-GB" altLang="en-US" sz="2400" dirty="0"/>
              <a:t>(6) Satan represents responsibility to the responsible instead of concern for psychic vampires!</a:t>
            </a:r>
          </a:p>
          <a:p>
            <a:pPr algn="just">
              <a:lnSpc>
                <a:spcPct val="80000"/>
              </a:lnSpc>
            </a:pPr>
            <a:endParaRPr lang="en-GB" altLang="en-US" sz="2400" dirty="0"/>
          </a:p>
          <a:p>
            <a:pPr algn="just">
              <a:lnSpc>
                <a:spcPct val="80000"/>
              </a:lnSpc>
            </a:pPr>
            <a:r>
              <a:rPr lang="en-GB" altLang="en-US" sz="2400" dirty="0"/>
              <a:t> (7) Satan represents us humans as mere animals, sometimes better, more often worse than those that walk on all-fours, who, because of our “divine spiritual and intellectual development,” have become the most vicious animals of all!</a:t>
            </a:r>
          </a:p>
          <a:p>
            <a:pPr algn="just">
              <a:lnSpc>
                <a:spcPct val="80000"/>
              </a:lnSpc>
            </a:pPr>
            <a:endParaRPr lang="en-GB" altLang="en-US" sz="2400" dirty="0"/>
          </a:p>
          <a:p>
            <a:pPr algn="just">
              <a:lnSpc>
                <a:spcPct val="80000"/>
              </a:lnSpc>
            </a:pPr>
            <a:r>
              <a:rPr lang="en-GB" altLang="en-US" sz="2400" dirty="0"/>
              <a:t> (8) Satan represents all of the so-called sins, as they all lead to physical, mental, or emotional gratification!</a:t>
            </a:r>
          </a:p>
          <a:p>
            <a:pPr algn="just">
              <a:lnSpc>
                <a:spcPct val="80000"/>
              </a:lnSpc>
            </a:pPr>
            <a:endParaRPr lang="en-GB" altLang="en-US" sz="2400" dirty="0"/>
          </a:p>
          <a:p>
            <a:pPr algn="just">
              <a:lnSpc>
                <a:spcPct val="80000"/>
              </a:lnSpc>
            </a:pPr>
            <a:r>
              <a:rPr lang="en-GB" altLang="en-US" sz="2400" dirty="0"/>
              <a:t> (9) Satan has been the best friend the wider Christian church has ever had, having kept it in business all these years! (</a:t>
            </a:r>
            <a:r>
              <a:rPr lang="en-GB" altLang="en-US" sz="2400" dirty="0" err="1"/>
              <a:t>LaVey</a:t>
            </a:r>
            <a:r>
              <a:rPr lang="en-GB" altLang="en-US" sz="2400" dirty="0"/>
              <a:t> 1969, 25). </a:t>
            </a:r>
          </a:p>
          <a:p>
            <a:pPr>
              <a:lnSpc>
                <a:spcPct val="80000"/>
              </a:lnSpc>
            </a:pPr>
            <a:endParaRPr lang="en-GB" altLang="en-US" sz="2400" dirty="0"/>
          </a:p>
        </p:txBody>
      </p:sp>
    </p:spTree>
    <p:extLst>
      <p:ext uri="{BB962C8B-B14F-4D97-AF65-F5344CB8AC3E}">
        <p14:creationId xmlns:p14="http://schemas.microsoft.com/office/powerpoint/2010/main" val="23116860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67544" y="-14242"/>
            <a:ext cx="8229600" cy="1143000"/>
          </a:xfrm>
        </p:spPr>
        <p:txBody>
          <a:bodyPr/>
          <a:lstStyle/>
          <a:p>
            <a:pPr fontAlgn="auto">
              <a:spcAft>
                <a:spcPts val="0"/>
              </a:spcAft>
              <a:defRPr/>
            </a:pPr>
            <a:r>
              <a:rPr lang="en-GB" altLang="en-US" dirty="0" smtClean="0">
                <a:solidFill>
                  <a:schemeClr val="accent6">
                    <a:tint val="1000"/>
                  </a:schemeClr>
                </a:solidFill>
              </a:rPr>
              <a:t>The 9 Satanic Sins</a:t>
            </a:r>
            <a:endParaRPr lang="en-GB" altLang="en-US" dirty="0">
              <a:solidFill>
                <a:schemeClr val="accent6">
                  <a:tint val="1000"/>
                </a:schemeClr>
              </a:solidFill>
            </a:endParaRPr>
          </a:p>
        </p:txBody>
      </p:sp>
      <p:sp>
        <p:nvSpPr>
          <p:cNvPr id="38915" name="Rectangle 3"/>
          <p:cNvSpPr>
            <a:spLocks noGrp="1" noChangeArrowheads="1"/>
          </p:cNvSpPr>
          <p:nvPr>
            <p:ph idx="1"/>
          </p:nvPr>
        </p:nvSpPr>
        <p:spPr>
          <a:xfrm>
            <a:off x="467544" y="1628800"/>
            <a:ext cx="8229600" cy="4525963"/>
          </a:xfrm>
        </p:spPr>
        <p:txBody>
          <a:bodyPr/>
          <a:lstStyle/>
          <a:p>
            <a:pPr>
              <a:lnSpc>
                <a:spcPct val="90000"/>
              </a:lnSpc>
            </a:pPr>
            <a:r>
              <a:rPr lang="en-GB" altLang="en-US" sz="2800" dirty="0" smtClean="0"/>
              <a:t>(1) Stupidity </a:t>
            </a:r>
          </a:p>
          <a:p>
            <a:pPr>
              <a:lnSpc>
                <a:spcPct val="90000"/>
              </a:lnSpc>
              <a:buFontTx/>
              <a:buNone/>
            </a:pPr>
            <a:endParaRPr lang="en-GB" altLang="en-US" sz="2800" dirty="0" smtClean="0"/>
          </a:p>
          <a:p>
            <a:pPr>
              <a:lnSpc>
                <a:spcPct val="90000"/>
              </a:lnSpc>
            </a:pPr>
            <a:r>
              <a:rPr lang="en-GB" altLang="en-US" sz="2800" dirty="0" smtClean="0"/>
              <a:t>(2) Pretentiousness</a:t>
            </a:r>
          </a:p>
          <a:p>
            <a:pPr>
              <a:lnSpc>
                <a:spcPct val="90000"/>
              </a:lnSpc>
              <a:buFontTx/>
              <a:buNone/>
            </a:pPr>
            <a:endParaRPr lang="en-GB" altLang="en-US" sz="2800" dirty="0" smtClean="0"/>
          </a:p>
          <a:p>
            <a:pPr>
              <a:lnSpc>
                <a:spcPct val="90000"/>
              </a:lnSpc>
            </a:pPr>
            <a:r>
              <a:rPr lang="en-GB" altLang="en-US" sz="2800" dirty="0" smtClean="0"/>
              <a:t> (3) Solipsism</a:t>
            </a:r>
          </a:p>
          <a:p>
            <a:pPr>
              <a:lnSpc>
                <a:spcPct val="90000"/>
              </a:lnSpc>
              <a:buFontTx/>
              <a:buNone/>
            </a:pPr>
            <a:endParaRPr lang="en-GB" altLang="en-US" sz="2800" dirty="0" smtClean="0"/>
          </a:p>
          <a:p>
            <a:pPr>
              <a:lnSpc>
                <a:spcPct val="90000"/>
              </a:lnSpc>
            </a:pPr>
            <a:r>
              <a:rPr lang="en-GB" altLang="en-US" sz="2800" dirty="0" smtClean="0"/>
              <a:t> (4) Self-deceit</a:t>
            </a:r>
          </a:p>
          <a:p>
            <a:pPr>
              <a:lnSpc>
                <a:spcPct val="90000"/>
              </a:lnSpc>
              <a:buFontTx/>
              <a:buNone/>
            </a:pPr>
            <a:endParaRPr lang="en-GB" altLang="en-US" sz="2800" dirty="0" smtClean="0"/>
          </a:p>
          <a:p>
            <a:pPr>
              <a:lnSpc>
                <a:spcPct val="90000"/>
              </a:lnSpc>
            </a:pPr>
            <a:r>
              <a:rPr lang="en-GB" altLang="en-US" sz="2800" dirty="0" smtClean="0"/>
              <a:t> (5) Herd conformity</a:t>
            </a:r>
          </a:p>
          <a:p>
            <a:pPr>
              <a:lnSpc>
                <a:spcPct val="90000"/>
              </a:lnSpc>
              <a:buFontTx/>
              <a:buNone/>
            </a:pPr>
            <a:endParaRPr lang="en-GB" altLang="en-US" sz="2800" dirty="0" smtClean="0"/>
          </a:p>
        </p:txBody>
      </p:sp>
    </p:spTree>
    <p:extLst>
      <p:ext uri="{BB962C8B-B14F-4D97-AF65-F5344CB8AC3E}">
        <p14:creationId xmlns:p14="http://schemas.microsoft.com/office/powerpoint/2010/main" val="21240202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539552" y="13467"/>
            <a:ext cx="8229600" cy="1143000"/>
          </a:xfrm>
        </p:spPr>
        <p:txBody>
          <a:bodyPr/>
          <a:lstStyle/>
          <a:p>
            <a:pPr fontAlgn="auto">
              <a:spcAft>
                <a:spcPts val="0"/>
              </a:spcAft>
              <a:defRPr/>
            </a:pPr>
            <a:r>
              <a:rPr lang="en-GB" altLang="en-US" dirty="0" smtClean="0">
                <a:solidFill>
                  <a:schemeClr val="accent6">
                    <a:tint val="1000"/>
                  </a:schemeClr>
                </a:solidFill>
              </a:rPr>
              <a:t>The 9 Satanic Sins</a:t>
            </a:r>
            <a:endParaRPr lang="en-GB" altLang="en-US" dirty="0">
              <a:solidFill>
                <a:schemeClr val="accent6">
                  <a:tint val="1000"/>
                </a:schemeClr>
              </a:solidFill>
            </a:endParaRPr>
          </a:p>
        </p:txBody>
      </p:sp>
      <p:sp>
        <p:nvSpPr>
          <p:cNvPr id="39939" name="Rectangle 3"/>
          <p:cNvSpPr>
            <a:spLocks noGrp="1" noChangeArrowheads="1"/>
          </p:cNvSpPr>
          <p:nvPr>
            <p:ph idx="1"/>
          </p:nvPr>
        </p:nvSpPr>
        <p:spPr>
          <a:xfrm>
            <a:off x="468313" y="1844675"/>
            <a:ext cx="8229600" cy="4525963"/>
          </a:xfrm>
        </p:spPr>
        <p:txBody>
          <a:bodyPr/>
          <a:lstStyle/>
          <a:p>
            <a:pPr>
              <a:lnSpc>
                <a:spcPct val="90000"/>
              </a:lnSpc>
            </a:pPr>
            <a:r>
              <a:rPr lang="en-GB" altLang="en-US" sz="2800" dirty="0" smtClean="0"/>
              <a:t>(6) Lack of perspective</a:t>
            </a:r>
          </a:p>
          <a:p>
            <a:pPr>
              <a:lnSpc>
                <a:spcPct val="90000"/>
              </a:lnSpc>
            </a:pPr>
            <a:endParaRPr lang="en-GB" altLang="en-US" sz="2800" dirty="0" smtClean="0"/>
          </a:p>
          <a:p>
            <a:pPr>
              <a:lnSpc>
                <a:spcPct val="90000"/>
              </a:lnSpc>
            </a:pPr>
            <a:r>
              <a:rPr lang="en-GB" altLang="en-US" sz="2800" dirty="0" smtClean="0"/>
              <a:t>(7) Forgetfulness of past orthodoxies </a:t>
            </a:r>
          </a:p>
          <a:p>
            <a:pPr>
              <a:lnSpc>
                <a:spcPct val="90000"/>
              </a:lnSpc>
            </a:pPr>
            <a:endParaRPr lang="en-GB" altLang="en-US" sz="2800" dirty="0" smtClean="0"/>
          </a:p>
          <a:p>
            <a:pPr>
              <a:lnSpc>
                <a:spcPct val="90000"/>
              </a:lnSpc>
            </a:pPr>
            <a:r>
              <a:rPr lang="en-GB" altLang="en-US" sz="2800" dirty="0" smtClean="0"/>
              <a:t>(8) Counterproductive pride</a:t>
            </a:r>
          </a:p>
          <a:p>
            <a:pPr>
              <a:lnSpc>
                <a:spcPct val="90000"/>
              </a:lnSpc>
            </a:pPr>
            <a:endParaRPr lang="en-GB" altLang="en-US" sz="2800" dirty="0" smtClean="0"/>
          </a:p>
          <a:p>
            <a:pPr>
              <a:lnSpc>
                <a:spcPct val="90000"/>
              </a:lnSpc>
            </a:pPr>
            <a:r>
              <a:rPr lang="en-GB" altLang="en-US" sz="2800" dirty="0" smtClean="0"/>
              <a:t>(9) Lack of aesthetics (Barton 1992, 243–45). </a:t>
            </a:r>
          </a:p>
        </p:txBody>
      </p:sp>
    </p:spTree>
    <p:extLst>
      <p:ext uri="{BB962C8B-B14F-4D97-AF65-F5344CB8AC3E}">
        <p14:creationId xmlns:p14="http://schemas.microsoft.com/office/powerpoint/2010/main" val="35698774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67544" y="27321"/>
            <a:ext cx="8229600" cy="1143000"/>
          </a:xfrm>
        </p:spPr>
        <p:txBody>
          <a:bodyPr/>
          <a:lstStyle/>
          <a:p>
            <a:pPr fontAlgn="auto">
              <a:spcAft>
                <a:spcPts val="0"/>
              </a:spcAft>
              <a:defRPr/>
            </a:pPr>
            <a:r>
              <a:rPr lang="en-GB" altLang="en-US" dirty="0" smtClean="0">
                <a:solidFill>
                  <a:schemeClr val="accent6">
                    <a:tint val="1000"/>
                  </a:schemeClr>
                </a:solidFill>
              </a:rPr>
              <a:t>Rational Satanism</a:t>
            </a:r>
            <a:endParaRPr lang="en-GB" altLang="en-US" dirty="0">
              <a:solidFill>
                <a:schemeClr val="accent6">
                  <a:tint val="1000"/>
                </a:schemeClr>
              </a:solidFill>
            </a:endParaRPr>
          </a:p>
        </p:txBody>
      </p:sp>
      <p:sp>
        <p:nvSpPr>
          <p:cNvPr id="40963" name="Rectangle 3"/>
          <p:cNvSpPr>
            <a:spLocks noGrp="1" noChangeArrowheads="1"/>
          </p:cNvSpPr>
          <p:nvPr>
            <p:ph idx="1"/>
          </p:nvPr>
        </p:nvSpPr>
        <p:spPr/>
        <p:txBody>
          <a:bodyPr/>
          <a:lstStyle/>
          <a:p>
            <a:pPr algn="just"/>
            <a:r>
              <a:rPr lang="en-GB" altLang="en-US" sz="2800" dirty="0" smtClean="0"/>
              <a:t>‘This is the philosophy of the outsider, the free-thinker, the rebel, ever aspiring to break free of the bounds of conventionality and the slave morality embodied in the Christian Church and “liberal” society. Thus, the Satan of this type of Satanism is both the rebel and the life force or vitality of the self, interpreted as a symbol that expresses the continuing thread of defiance against common norms and rigid dogma’ (Peterson, </a:t>
            </a:r>
            <a:r>
              <a:rPr lang="en-GB" altLang="en-US" sz="2800" i="1" dirty="0" smtClean="0"/>
              <a:t>Controversial New Religions</a:t>
            </a:r>
            <a:r>
              <a:rPr lang="en-GB" altLang="en-US" sz="2800" dirty="0" smtClean="0"/>
              <a:t>, p. 425). </a:t>
            </a:r>
          </a:p>
        </p:txBody>
      </p:sp>
    </p:spTree>
    <p:extLst>
      <p:ext uri="{BB962C8B-B14F-4D97-AF65-F5344CB8AC3E}">
        <p14:creationId xmlns:p14="http://schemas.microsoft.com/office/powerpoint/2010/main" val="5261538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rrowheads="1"/>
          </p:cNvSpPr>
          <p:nvPr>
            <p:ph type="title"/>
          </p:nvPr>
        </p:nvSpPr>
        <p:spPr>
          <a:xfrm>
            <a:off x="395536" y="404664"/>
            <a:ext cx="8301608" cy="1143000"/>
          </a:xfrm>
        </p:spPr>
        <p:txBody>
          <a:bodyPr>
            <a:normAutofit fontScale="90000"/>
          </a:bodyPr>
          <a:lstStyle/>
          <a:p>
            <a:r>
              <a:rPr lang="en-GB" altLang="en-US" sz="4000" dirty="0"/>
              <a:t>Esoteric Satanism: Michael Aquino and the Temple of Set</a:t>
            </a:r>
          </a:p>
        </p:txBody>
      </p:sp>
      <p:sp>
        <p:nvSpPr>
          <p:cNvPr id="114693" name="Rectangle 5"/>
          <p:cNvSpPr>
            <a:spLocks noGrp="1" noChangeArrowheads="1"/>
          </p:cNvSpPr>
          <p:nvPr>
            <p:ph type="body" sz="half" idx="2"/>
          </p:nvPr>
        </p:nvSpPr>
        <p:spPr>
          <a:xfrm>
            <a:off x="4716016" y="1484784"/>
            <a:ext cx="4176464" cy="5013325"/>
          </a:xfrm>
        </p:spPr>
        <p:txBody>
          <a:bodyPr/>
          <a:lstStyle/>
          <a:p>
            <a:r>
              <a:rPr lang="en-GB" altLang="en-US" dirty="0" smtClean="0"/>
              <a:t>Established </a:t>
            </a:r>
            <a:r>
              <a:rPr lang="en-GB" altLang="en-US" dirty="0"/>
              <a:t>in 1975 when a group of dissidents broke away from the Church of Satan under the leadership of Michael Aquino. </a:t>
            </a:r>
            <a:endParaRPr lang="en-GB" altLang="en-US" dirty="0" smtClean="0"/>
          </a:p>
          <a:p>
            <a:endParaRPr lang="en-GB" altLang="en-US" dirty="0"/>
          </a:p>
          <a:p>
            <a:r>
              <a:rPr lang="en-GB" altLang="en-US" dirty="0" err="1" smtClean="0"/>
              <a:t>ToS</a:t>
            </a:r>
            <a:r>
              <a:rPr lang="en-GB" altLang="en-US" dirty="0" smtClean="0"/>
              <a:t> affirmed through a ‘Working of Greater Black Magic’ in which Aquino ‘communicated’ with the Prince of Darkness in his original form, Set (the Egyptian deity). </a:t>
            </a:r>
            <a:endParaRPr lang="en-GB" altLang="en-US" dirty="0"/>
          </a:p>
          <a:p>
            <a:pPr>
              <a:buFont typeface="Wingdings" pitchFamily="2" charset="2"/>
              <a:buNone/>
            </a:pPr>
            <a:endParaRPr lang="en-GB" altLang="en-US" sz="2800" dirty="0"/>
          </a:p>
        </p:txBody>
      </p:sp>
      <p:pic>
        <p:nvPicPr>
          <p:cNvPr id="114696" name="Picture 8" descr="Pedophil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95536" y="2132856"/>
            <a:ext cx="4038600" cy="4038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81352939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395536" y="0"/>
            <a:ext cx="8229600" cy="1143000"/>
          </a:xfrm>
        </p:spPr>
        <p:txBody>
          <a:bodyPr/>
          <a:lstStyle/>
          <a:p>
            <a:pPr fontAlgn="auto">
              <a:spcAft>
                <a:spcPts val="0"/>
              </a:spcAft>
              <a:defRPr/>
            </a:pPr>
            <a:r>
              <a:rPr lang="en-GB" altLang="en-US" dirty="0" smtClean="0">
                <a:solidFill>
                  <a:schemeClr val="accent6">
                    <a:tint val="1000"/>
                  </a:schemeClr>
                </a:solidFill>
              </a:rPr>
              <a:t>The Temple of Set</a:t>
            </a:r>
            <a:endParaRPr lang="en-GB" altLang="en-US" dirty="0">
              <a:solidFill>
                <a:schemeClr val="accent6">
                  <a:tint val="1000"/>
                </a:schemeClr>
              </a:solidFill>
            </a:endParaRPr>
          </a:p>
        </p:txBody>
      </p:sp>
      <p:sp>
        <p:nvSpPr>
          <p:cNvPr id="43011" name="Rectangle 4"/>
          <p:cNvSpPr>
            <a:spLocks noGrp="1" noChangeArrowheads="1"/>
          </p:cNvSpPr>
          <p:nvPr>
            <p:ph type="body" sz="half" idx="1"/>
          </p:nvPr>
        </p:nvSpPr>
        <p:spPr>
          <a:xfrm>
            <a:off x="323528" y="1700808"/>
            <a:ext cx="3888110" cy="4824413"/>
          </a:xfrm>
        </p:spPr>
        <p:txBody>
          <a:bodyPr/>
          <a:lstStyle/>
          <a:p>
            <a:pPr>
              <a:lnSpc>
                <a:spcPct val="90000"/>
              </a:lnSpc>
            </a:pPr>
            <a:r>
              <a:rPr lang="en-GB" altLang="en-US" dirty="0" smtClean="0"/>
              <a:t>Led by its own Council of Nine. </a:t>
            </a:r>
          </a:p>
          <a:p>
            <a:pPr>
              <a:lnSpc>
                <a:spcPct val="90000"/>
              </a:lnSpc>
            </a:pPr>
            <a:endParaRPr lang="en-GB" altLang="en-US" dirty="0"/>
          </a:p>
          <a:p>
            <a:pPr>
              <a:lnSpc>
                <a:spcPct val="90000"/>
              </a:lnSpc>
            </a:pPr>
            <a:r>
              <a:rPr lang="en-GB" altLang="en-US" dirty="0" smtClean="0"/>
              <a:t>Membership by application and contact with a priest/priestess, followed by evaluation period. </a:t>
            </a:r>
          </a:p>
          <a:p>
            <a:pPr>
              <a:lnSpc>
                <a:spcPct val="90000"/>
              </a:lnSpc>
            </a:pPr>
            <a:endParaRPr lang="en-GB" altLang="en-US" dirty="0" smtClean="0"/>
          </a:p>
          <a:p>
            <a:pPr>
              <a:lnSpc>
                <a:spcPct val="90000"/>
              </a:lnSpc>
            </a:pPr>
            <a:r>
              <a:rPr lang="en-GB" altLang="en-US" dirty="0" smtClean="0"/>
              <a:t>Highly secretive. </a:t>
            </a:r>
          </a:p>
          <a:p>
            <a:pPr>
              <a:lnSpc>
                <a:spcPct val="90000"/>
              </a:lnSpc>
            </a:pPr>
            <a:endParaRPr lang="en-GB" altLang="en-US" dirty="0"/>
          </a:p>
          <a:p>
            <a:pPr>
              <a:lnSpc>
                <a:spcPct val="90000"/>
              </a:lnSpc>
            </a:pPr>
            <a:r>
              <a:rPr lang="en-GB" altLang="en-US" dirty="0" smtClean="0"/>
              <a:t>Membership figures uncertain (hundreds?!). </a:t>
            </a:r>
          </a:p>
        </p:txBody>
      </p:sp>
      <p:sp>
        <p:nvSpPr>
          <p:cNvPr id="43012" name="Rectangle 5"/>
          <p:cNvSpPr>
            <a:spLocks noGrp="1" noChangeArrowheads="1"/>
          </p:cNvSpPr>
          <p:nvPr>
            <p:ph sz="half" idx="2"/>
          </p:nvPr>
        </p:nvSpPr>
        <p:spPr>
          <a:xfrm>
            <a:off x="4643438" y="1628775"/>
            <a:ext cx="4038600" cy="4525963"/>
          </a:xfrm>
        </p:spPr>
        <p:txBody>
          <a:bodyPr/>
          <a:lstStyle/>
          <a:p>
            <a:pPr>
              <a:lnSpc>
                <a:spcPct val="90000"/>
              </a:lnSpc>
            </a:pPr>
            <a:endParaRPr lang="en-US" altLang="en-US" sz="2000" dirty="0" smtClean="0"/>
          </a:p>
        </p:txBody>
      </p:sp>
      <p:pic>
        <p:nvPicPr>
          <p:cNvPr id="43013" name="Picture 7" descr="TOS_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9813" y="1661848"/>
            <a:ext cx="4394324" cy="3484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88077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395536" y="-8020"/>
            <a:ext cx="8229600" cy="1143000"/>
          </a:xfrm>
        </p:spPr>
        <p:txBody>
          <a:bodyPr/>
          <a:lstStyle/>
          <a:p>
            <a:pPr fontAlgn="auto">
              <a:spcAft>
                <a:spcPts val="0"/>
              </a:spcAft>
              <a:defRPr/>
            </a:pPr>
            <a:r>
              <a:rPr lang="en-GB" altLang="en-US" dirty="0" smtClean="0">
                <a:solidFill>
                  <a:schemeClr val="accent6">
                    <a:tint val="1000"/>
                  </a:schemeClr>
                </a:solidFill>
              </a:rPr>
              <a:t>The Temple of Set</a:t>
            </a:r>
            <a:endParaRPr lang="en-GB" altLang="en-US" dirty="0">
              <a:solidFill>
                <a:schemeClr val="accent6">
                  <a:tint val="1000"/>
                </a:schemeClr>
              </a:solidFill>
            </a:endParaRPr>
          </a:p>
        </p:txBody>
      </p:sp>
      <p:sp>
        <p:nvSpPr>
          <p:cNvPr id="44035" name="Rectangle 4"/>
          <p:cNvSpPr>
            <a:spLocks noGrp="1" noChangeArrowheads="1"/>
          </p:cNvSpPr>
          <p:nvPr>
            <p:ph sz="half" idx="1"/>
          </p:nvPr>
        </p:nvSpPr>
        <p:spPr/>
        <p:txBody>
          <a:bodyPr/>
          <a:lstStyle/>
          <a:p>
            <a:pPr>
              <a:lnSpc>
                <a:spcPct val="80000"/>
              </a:lnSpc>
            </a:pPr>
            <a:endParaRPr lang="en-US" altLang="en-US" smtClean="0"/>
          </a:p>
        </p:txBody>
      </p:sp>
      <p:sp>
        <p:nvSpPr>
          <p:cNvPr id="44036" name="Rectangle 5"/>
          <p:cNvSpPr>
            <a:spLocks noGrp="1" noChangeArrowheads="1"/>
          </p:cNvSpPr>
          <p:nvPr>
            <p:ph type="body" sz="half" idx="2"/>
          </p:nvPr>
        </p:nvSpPr>
        <p:spPr>
          <a:xfrm>
            <a:off x="4932040" y="1412776"/>
            <a:ext cx="3888432" cy="5616624"/>
          </a:xfrm>
        </p:spPr>
        <p:txBody>
          <a:bodyPr/>
          <a:lstStyle/>
          <a:p>
            <a:pPr>
              <a:lnSpc>
                <a:spcPct val="80000"/>
              </a:lnSpc>
            </a:pPr>
            <a:r>
              <a:rPr lang="en-GB" altLang="en-US" dirty="0" err="1" smtClean="0"/>
              <a:t>ToS</a:t>
            </a:r>
            <a:r>
              <a:rPr lang="en-GB" altLang="en-US" dirty="0" smtClean="0"/>
              <a:t> promotes a more theistic/spiritual form of Satanism. </a:t>
            </a:r>
          </a:p>
          <a:p>
            <a:pPr>
              <a:lnSpc>
                <a:spcPct val="80000"/>
              </a:lnSpc>
            </a:pPr>
            <a:endParaRPr lang="en-GB" altLang="en-US" dirty="0"/>
          </a:p>
          <a:p>
            <a:pPr>
              <a:lnSpc>
                <a:spcPct val="80000"/>
              </a:lnSpc>
            </a:pPr>
            <a:r>
              <a:rPr lang="en-GB" altLang="en-US" dirty="0" smtClean="0"/>
              <a:t>Draws </a:t>
            </a:r>
            <a:r>
              <a:rPr lang="en-GB" altLang="en-US" dirty="0"/>
              <a:t>heavily on Eastern and Western traditions with a mystical angle (Tantric Hinduism, Chaos </a:t>
            </a:r>
            <a:r>
              <a:rPr lang="en-GB" altLang="en-US" dirty="0" err="1"/>
              <a:t>Magick</a:t>
            </a:r>
            <a:r>
              <a:rPr lang="en-GB" altLang="en-US" dirty="0" smtClean="0"/>
              <a:t>), and on the writings of </a:t>
            </a:r>
            <a:r>
              <a:rPr lang="en-GB" altLang="en-US" dirty="0" err="1" smtClean="0"/>
              <a:t>Aleister</a:t>
            </a:r>
            <a:r>
              <a:rPr lang="en-GB" altLang="en-US" dirty="0" smtClean="0"/>
              <a:t> Crowley and Austin Osman Spare. </a:t>
            </a:r>
          </a:p>
          <a:p>
            <a:pPr>
              <a:lnSpc>
                <a:spcPct val="80000"/>
              </a:lnSpc>
            </a:pPr>
            <a:endParaRPr lang="en-GB" altLang="en-US" dirty="0" smtClean="0"/>
          </a:p>
          <a:p>
            <a:pPr>
              <a:lnSpc>
                <a:spcPct val="80000"/>
              </a:lnSpc>
            </a:pPr>
            <a:r>
              <a:rPr lang="en-GB" altLang="en-US" dirty="0" smtClean="0"/>
              <a:t>The ‘Left Hand Path of ritual magic’.</a:t>
            </a:r>
          </a:p>
          <a:p>
            <a:pPr>
              <a:lnSpc>
                <a:spcPct val="80000"/>
              </a:lnSpc>
            </a:pPr>
            <a:endParaRPr lang="en-GB" altLang="en-US" dirty="0" smtClean="0"/>
          </a:p>
          <a:p>
            <a:pPr>
              <a:lnSpc>
                <a:spcPct val="80000"/>
              </a:lnSpc>
            </a:pPr>
            <a:endParaRPr lang="en-GB" altLang="en-US" dirty="0" smtClean="0"/>
          </a:p>
        </p:txBody>
      </p:sp>
      <p:pic>
        <p:nvPicPr>
          <p:cNvPr id="44037" name="Picture 7" descr="Aleister-Crowley-the-left-hand-path-movement-24766718-221-26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581025"/>
            <a:ext cx="4104456"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60800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67544" y="-8020"/>
            <a:ext cx="8229600" cy="1143000"/>
          </a:xfrm>
        </p:spPr>
        <p:txBody>
          <a:bodyPr/>
          <a:lstStyle/>
          <a:p>
            <a:pPr fontAlgn="auto">
              <a:spcAft>
                <a:spcPts val="0"/>
              </a:spcAft>
              <a:defRPr/>
            </a:pPr>
            <a:r>
              <a:rPr lang="en-GB" altLang="en-US" dirty="0" smtClean="0">
                <a:solidFill>
                  <a:schemeClr val="accent6">
                    <a:tint val="1000"/>
                  </a:schemeClr>
                </a:solidFill>
              </a:rPr>
              <a:t>The Temple of Set</a:t>
            </a:r>
            <a:endParaRPr lang="en-GB" altLang="en-US" dirty="0">
              <a:solidFill>
                <a:schemeClr val="accent6">
                  <a:tint val="1000"/>
                </a:schemeClr>
              </a:solidFill>
            </a:endParaRPr>
          </a:p>
        </p:txBody>
      </p:sp>
      <p:sp>
        <p:nvSpPr>
          <p:cNvPr id="45059" name="Rectangle 4"/>
          <p:cNvSpPr>
            <a:spLocks noGrp="1" noChangeArrowheads="1"/>
          </p:cNvSpPr>
          <p:nvPr>
            <p:ph idx="1"/>
          </p:nvPr>
        </p:nvSpPr>
        <p:spPr>
          <a:xfrm>
            <a:off x="323528" y="1556792"/>
            <a:ext cx="8280920" cy="4061048"/>
          </a:xfrm>
        </p:spPr>
        <p:txBody>
          <a:bodyPr/>
          <a:lstStyle/>
          <a:p>
            <a:pPr algn="just"/>
            <a:r>
              <a:rPr lang="en-GB" altLang="en-US" dirty="0" smtClean="0"/>
              <a:t>More mystical in nature than the Church of Satan. Part of the Western esoteric tradition. </a:t>
            </a:r>
          </a:p>
          <a:p>
            <a:pPr algn="just"/>
            <a:endParaRPr lang="en-GB" altLang="en-US" dirty="0"/>
          </a:p>
          <a:p>
            <a:pPr algn="just"/>
            <a:r>
              <a:rPr lang="en-GB" altLang="en-US" dirty="0" smtClean="0"/>
              <a:t>Emphasis on ‘magical </a:t>
            </a:r>
            <a:r>
              <a:rPr lang="en-GB" altLang="en-US" dirty="0"/>
              <a:t>Workings’ </a:t>
            </a:r>
            <a:r>
              <a:rPr lang="en-GB" altLang="en-US" dirty="0" smtClean="0"/>
              <a:t>that aid the process of ‘becoming</a:t>
            </a:r>
            <a:r>
              <a:rPr lang="en-GB" altLang="en-US" dirty="0"/>
              <a:t>’ (</a:t>
            </a:r>
            <a:r>
              <a:rPr lang="en-GB" altLang="en-US" i="1" dirty="0" err="1" smtClean="0"/>
              <a:t>xeper</a:t>
            </a:r>
            <a:r>
              <a:rPr lang="en-GB" altLang="en-US" dirty="0" smtClean="0"/>
              <a:t>), i.e. realizing the true nature of the individual Satanist (self-deification). </a:t>
            </a:r>
          </a:p>
          <a:p>
            <a:pPr algn="just"/>
            <a:endParaRPr lang="en-GB" altLang="en-US" dirty="0"/>
          </a:p>
          <a:p>
            <a:pPr algn="just"/>
            <a:r>
              <a:rPr lang="en-GB" altLang="en-US" dirty="0" smtClean="0"/>
              <a:t>Immortality of the true Self. </a:t>
            </a:r>
          </a:p>
          <a:p>
            <a:pPr algn="just"/>
            <a:endParaRPr lang="en-GB" altLang="en-US" dirty="0"/>
          </a:p>
          <a:p>
            <a:pPr algn="just"/>
            <a:r>
              <a:rPr lang="en-GB" altLang="en-US" i="1" dirty="0" err="1" smtClean="0"/>
              <a:t>Xeper</a:t>
            </a:r>
            <a:r>
              <a:rPr lang="en-GB" altLang="en-US" dirty="0" smtClean="0"/>
              <a:t> = the ability to align your consciousness with that authentic Self.</a:t>
            </a:r>
          </a:p>
          <a:p>
            <a:pPr algn="just"/>
            <a:endParaRPr lang="en-GB" altLang="en-US" sz="2800" dirty="0"/>
          </a:p>
          <a:p>
            <a:pPr algn="just"/>
            <a:endParaRPr lang="en-GB" altLang="en-US" sz="2800" dirty="0" smtClean="0"/>
          </a:p>
          <a:p>
            <a:endParaRPr lang="en-GB" altLang="en-US" sz="2800" dirty="0" smtClean="0"/>
          </a:p>
        </p:txBody>
      </p:sp>
    </p:spTree>
    <p:extLst>
      <p:ext uri="{BB962C8B-B14F-4D97-AF65-F5344CB8AC3E}">
        <p14:creationId xmlns:p14="http://schemas.microsoft.com/office/powerpoint/2010/main" val="164618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323528" y="-99392"/>
            <a:ext cx="8229600" cy="1143000"/>
          </a:xfrm>
        </p:spPr>
        <p:txBody>
          <a:bodyPr/>
          <a:lstStyle/>
          <a:p>
            <a:pPr fontAlgn="auto">
              <a:spcAft>
                <a:spcPts val="0"/>
              </a:spcAft>
              <a:defRPr/>
            </a:pPr>
            <a:r>
              <a:rPr lang="en-GB" altLang="en-US" dirty="0" smtClean="0">
                <a:solidFill>
                  <a:schemeClr val="accent6">
                    <a:tint val="1000"/>
                  </a:schemeClr>
                </a:solidFill>
              </a:rPr>
              <a:t>The Figure of Satan/Set</a:t>
            </a:r>
            <a:endParaRPr lang="en-GB" altLang="en-US" dirty="0">
              <a:solidFill>
                <a:schemeClr val="accent6">
                  <a:tint val="1000"/>
                </a:schemeClr>
              </a:solidFill>
            </a:endParaRPr>
          </a:p>
        </p:txBody>
      </p:sp>
      <p:sp>
        <p:nvSpPr>
          <p:cNvPr id="48131" name="Rectangle 6"/>
          <p:cNvSpPr>
            <a:spLocks noGrp="1" noChangeArrowheads="1"/>
          </p:cNvSpPr>
          <p:nvPr>
            <p:ph sz="half" idx="1"/>
          </p:nvPr>
        </p:nvSpPr>
        <p:spPr/>
        <p:txBody>
          <a:bodyPr/>
          <a:lstStyle/>
          <a:p>
            <a:pPr>
              <a:lnSpc>
                <a:spcPct val="80000"/>
              </a:lnSpc>
            </a:pPr>
            <a:endParaRPr lang="en-US" altLang="en-US" sz="2000" smtClean="0"/>
          </a:p>
        </p:txBody>
      </p:sp>
      <p:sp>
        <p:nvSpPr>
          <p:cNvPr id="48132" name="Rectangle 7"/>
          <p:cNvSpPr>
            <a:spLocks noGrp="1" noChangeArrowheads="1"/>
          </p:cNvSpPr>
          <p:nvPr>
            <p:ph type="body" sz="half" idx="2"/>
          </p:nvPr>
        </p:nvSpPr>
        <p:spPr>
          <a:xfrm>
            <a:off x="5004048" y="1412776"/>
            <a:ext cx="3679006" cy="5004171"/>
          </a:xfrm>
        </p:spPr>
        <p:txBody>
          <a:bodyPr/>
          <a:lstStyle/>
          <a:p>
            <a:pPr>
              <a:lnSpc>
                <a:spcPct val="80000"/>
              </a:lnSpc>
            </a:pPr>
            <a:r>
              <a:rPr lang="en-GB" altLang="en-US" dirty="0" smtClean="0"/>
              <a:t>Set is real! But revered as a teacher rather than worshipped. </a:t>
            </a:r>
          </a:p>
          <a:p>
            <a:pPr>
              <a:lnSpc>
                <a:spcPct val="80000"/>
              </a:lnSpc>
            </a:pPr>
            <a:endParaRPr lang="en-GB" altLang="en-US" dirty="0"/>
          </a:p>
          <a:p>
            <a:pPr>
              <a:lnSpc>
                <a:spcPct val="80000"/>
              </a:lnSpc>
            </a:pPr>
            <a:r>
              <a:rPr lang="en-GB" altLang="en-US" dirty="0" smtClean="0"/>
              <a:t>Set embodies that which every Satanist aspires to be: self-conscious, knowledgeable, faithful to one’s inner essence.</a:t>
            </a:r>
          </a:p>
          <a:p>
            <a:pPr>
              <a:lnSpc>
                <a:spcPct val="80000"/>
              </a:lnSpc>
            </a:pPr>
            <a:endParaRPr lang="en-GB" altLang="en-US" dirty="0"/>
          </a:p>
          <a:p>
            <a:pPr>
              <a:lnSpc>
                <a:spcPct val="80000"/>
              </a:lnSpc>
            </a:pPr>
            <a:r>
              <a:rPr lang="en-GB" altLang="en-US" dirty="0" smtClean="0"/>
              <a:t>Set’s gift to human beings: the questioning intellect – ‘the Black Flame of Set’ – which brings self-consciousness. </a:t>
            </a:r>
          </a:p>
        </p:txBody>
      </p:sp>
      <p:pic>
        <p:nvPicPr>
          <p:cNvPr id="48133" name="Picture 9" descr="6set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550" y="1556792"/>
            <a:ext cx="3149041" cy="4967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84808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467544" y="13467"/>
            <a:ext cx="8229600" cy="1143000"/>
          </a:xfrm>
        </p:spPr>
        <p:txBody>
          <a:bodyPr/>
          <a:lstStyle/>
          <a:p>
            <a:pPr fontAlgn="auto">
              <a:spcAft>
                <a:spcPts val="0"/>
              </a:spcAft>
              <a:defRPr/>
            </a:pPr>
            <a:r>
              <a:rPr lang="en-GB" altLang="en-US" dirty="0" smtClean="0">
                <a:solidFill>
                  <a:schemeClr val="accent6">
                    <a:tint val="1000"/>
                  </a:schemeClr>
                </a:solidFill>
              </a:rPr>
              <a:t>The Temple of Set</a:t>
            </a:r>
            <a:endParaRPr lang="en-GB" altLang="en-US" dirty="0">
              <a:solidFill>
                <a:schemeClr val="accent6">
                  <a:tint val="1000"/>
                </a:schemeClr>
              </a:solidFill>
            </a:endParaRPr>
          </a:p>
        </p:txBody>
      </p:sp>
      <p:sp>
        <p:nvSpPr>
          <p:cNvPr id="49155" name="Rectangle 3"/>
          <p:cNvSpPr>
            <a:spLocks noGrp="1" noChangeArrowheads="1"/>
          </p:cNvSpPr>
          <p:nvPr>
            <p:ph idx="1"/>
          </p:nvPr>
        </p:nvSpPr>
        <p:spPr/>
        <p:txBody>
          <a:bodyPr/>
          <a:lstStyle/>
          <a:p>
            <a:pPr algn="just">
              <a:lnSpc>
                <a:spcPct val="90000"/>
              </a:lnSpc>
            </a:pPr>
            <a:r>
              <a:rPr lang="en-GB" altLang="en-US" sz="2800" dirty="0" smtClean="0"/>
              <a:t>‘There are no penalties for revealing “esoteric secrets” in the Temple. We exist to promote knowledge of truth, not to conceal it. </a:t>
            </a:r>
            <a:r>
              <a:rPr lang="en-GB" altLang="en-US" sz="2800" dirty="0" err="1" smtClean="0"/>
              <a:t>Setians</a:t>
            </a:r>
            <a:r>
              <a:rPr lang="en-GB" altLang="en-US" sz="2800" dirty="0" smtClean="0"/>
              <a:t> should understand, however, that some of the truths known to the Priesthood of Set can be dangerous to oneself or others if misapplied, just as a loaded gun in the hands of a child is dangerous’ </a:t>
            </a:r>
          </a:p>
          <a:p>
            <a:pPr algn="just">
              <a:lnSpc>
                <a:spcPct val="90000"/>
              </a:lnSpc>
            </a:pPr>
            <a:endParaRPr lang="en-GB" altLang="en-US" sz="2800" dirty="0"/>
          </a:p>
          <a:p>
            <a:pPr marL="0" indent="0" algn="just">
              <a:lnSpc>
                <a:spcPct val="90000"/>
              </a:lnSpc>
              <a:buNone/>
            </a:pPr>
            <a:r>
              <a:rPr lang="en-GB" altLang="en-US" sz="2800" dirty="0" smtClean="0"/>
              <a:t>– Aquino, </a:t>
            </a:r>
            <a:r>
              <a:rPr lang="en-GB" altLang="en-US" sz="2800" i="1" dirty="0" smtClean="0"/>
              <a:t>The Book of Coming Forth By Night</a:t>
            </a:r>
            <a:r>
              <a:rPr lang="en-GB" altLang="en-US" sz="2800" dirty="0" smtClean="0"/>
              <a:t>, p. 21</a:t>
            </a:r>
          </a:p>
        </p:txBody>
      </p:sp>
    </p:spTree>
    <p:extLst>
      <p:ext uri="{BB962C8B-B14F-4D97-AF65-F5344CB8AC3E}">
        <p14:creationId xmlns:p14="http://schemas.microsoft.com/office/powerpoint/2010/main" val="28556225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323528" y="274638"/>
            <a:ext cx="8363272" cy="1143000"/>
          </a:xfrm>
        </p:spPr>
        <p:txBody>
          <a:bodyPr>
            <a:normAutofit fontScale="90000"/>
          </a:bodyPr>
          <a:lstStyle/>
          <a:p>
            <a:pPr fontAlgn="auto">
              <a:spcAft>
                <a:spcPts val="0"/>
              </a:spcAft>
              <a:defRPr/>
            </a:pPr>
            <a:r>
              <a:rPr lang="en-GB" altLang="en-US" dirty="0">
                <a:solidFill>
                  <a:schemeClr val="accent6">
                    <a:tint val="1000"/>
                  </a:schemeClr>
                </a:solidFill>
              </a:rPr>
              <a:t>‘Satanic Panic</a:t>
            </a:r>
            <a:r>
              <a:rPr lang="en-GB" altLang="en-US" dirty="0" smtClean="0">
                <a:solidFill>
                  <a:schemeClr val="accent6">
                    <a:tint val="1000"/>
                  </a:schemeClr>
                </a:solidFill>
              </a:rPr>
              <a:t>’ and Claims of Satanic Ritual Abuse</a:t>
            </a:r>
            <a:endParaRPr lang="en-GB" altLang="en-US" dirty="0">
              <a:solidFill>
                <a:schemeClr val="accent6">
                  <a:tint val="1000"/>
                </a:schemeClr>
              </a:solidFill>
            </a:endParaRPr>
          </a:p>
        </p:txBody>
      </p:sp>
      <p:sp>
        <p:nvSpPr>
          <p:cNvPr id="50179" name="Rectangle 4"/>
          <p:cNvSpPr>
            <a:spLocks noGrp="1" noChangeArrowheads="1"/>
          </p:cNvSpPr>
          <p:nvPr>
            <p:ph idx="1"/>
          </p:nvPr>
        </p:nvSpPr>
        <p:spPr>
          <a:xfrm>
            <a:off x="467544" y="1700808"/>
            <a:ext cx="8136904" cy="4525963"/>
          </a:xfrm>
        </p:spPr>
        <p:txBody>
          <a:bodyPr/>
          <a:lstStyle/>
          <a:p>
            <a:pPr marL="0" indent="0">
              <a:lnSpc>
                <a:spcPct val="90000"/>
              </a:lnSpc>
              <a:buNone/>
            </a:pPr>
            <a:endParaRPr lang="en-GB" altLang="en-US" dirty="0" smtClean="0"/>
          </a:p>
          <a:p>
            <a:pPr algn="just">
              <a:lnSpc>
                <a:spcPct val="90000"/>
              </a:lnSpc>
            </a:pPr>
            <a:r>
              <a:rPr lang="en-GB" altLang="en-US" dirty="0" smtClean="0"/>
              <a:t>Mass hysteria in 80s and early 90s regarding the activity of Satanists. </a:t>
            </a:r>
          </a:p>
          <a:p>
            <a:pPr algn="just">
              <a:lnSpc>
                <a:spcPct val="90000"/>
              </a:lnSpc>
            </a:pPr>
            <a:endParaRPr lang="en-GB" altLang="en-US" dirty="0" smtClean="0"/>
          </a:p>
          <a:p>
            <a:pPr algn="just">
              <a:lnSpc>
                <a:spcPct val="90000"/>
              </a:lnSpc>
            </a:pPr>
            <a:r>
              <a:rPr lang="en-GB" altLang="en-US" dirty="0" smtClean="0"/>
              <a:t>Satanists accused of engaging in heinous crimes, namely, kidnapping children and offering them as sacrifices to Lucifer. </a:t>
            </a:r>
          </a:p>
          <a:p>
            <a:pPr algn="just">
              <a:lnSpc>
                <a:spcPct val="90000"/>
              </a:lnSpc>
            </a:pPr>
            <a:endParaRPr lang="en-GB" altLang="en-US" dirty="0"/>
          </a:p>
          <a:p>
            <a:pPr algn="just">
              <a:lnSpc>
                <a:spcPct val="90000"/>
              </a:lnSpc>
            </a:pPr>
            <a:r>
              <a:rPr lang="en-GB" altLang="en-US" dirty="0"/>
              <a:t>‘Under NO circumstances would a Satanist sacrifice any animal or baby! . . . [because] man the animal, is the godhead to the Satanist [and thus sacred]’ (</a:t>
            </a:r>
            <a:r>
              <a:rPr lang="en-GB" altLang="en-US" dirty="0" err="1"/>
              <a:t>LaVey</a:t>
            </a:r>
            <a:r>
              <a:rPr lang="en-GB" altLang="en-US" dirty="0"/>
              <a:t>, 1969, </a:t>
            </a:r>
            <a:r>
              <a:rPr lang="en-GB" altLang="en-US" dirty="0" smtClean="0"/>
              <a:t>p. </a:t>
            </a:r>
            <a:r>
              <a:rPr lang="en-GB" altLang="en-US" dirty="0"/>
              <a:t>89). </a:t>
            </a:r>
          </a:p>
          <a:p>
            <a:pPr marL="0" indent="0">
              <a:lnSpc>
                <a:spcPct val="90000"/>
              </a:lnSpc>
              <a:buNone/>
            </a:pPr>
            <a:endParaRPr lang="en-GB" altLang="en-US" dirty="0" smtClean="0"/>
          </a:p>
          <a:p>
            <a:pPr marL="0" indent="0">
              <a:lnSpc>
                <a:spcPct val="90000"/>
              </a:lnSpc>
              <a:buNone/>
            </a:pPr>
            <a:endParaRPr lang="en-GB" altLang="en-US" dirty="0"/>
          </a:p>
          <a:p>
            <a:pPr marL="0" indent="0">
              <a:lnSpc>
                <a:spcPct val="90000"/>
              </a:lnSpc>
              <a:buNone/>
            </a:pPr>
            <a:endParaRPr lang="en-GB" altLang="en-US" dirty="0"/>
          </a:p>
        </p:txBody>
      </p:sp>
    </p:spTree>
    <p:extLst>
      <p:ext uri="{BB962C8B-B14F-4D97-AF65-F5344CB8AC3E}">
        <p14:creationId xmlns:p14="http://schemas.microsoft.com/office/powerpoint/2010/main" val="205557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323528" y="260648"/>
            <a:ext cx="8229600" cy="1143000"/>
          </a:xfrm>
        </p:spPr>
        <p:txBody>
          <a:bodyPr>
            <a:normAutofit fontScale="90000"/>
          </a:bodyPr>
          <a:lstStyle/>
          <a:p>
            <a:pPr fontAlgn="auto">
              <a:spcAft>
                <a:spcPts val="0"/>
              </a:spcAft>
              <a:defRPr/>
            </a:pPr>
            <a:r>
              <a:rPr lang="en-GB" altLang="en-US" dirty="0">
                <a:solidFill>
                  <a:schemeClr val="accent6">
                    <a:tint val="1000"/>
                  </a:schemeClr>
                </a:solidFill>
              </a:rPr>
              <a:t>‘Satanic Panic</a:t>
            </a:r>
            <a:r>
              <a:rPr lang="en-GB" altLang="en-US" dirty="0" smtClean="0">
                <a:solidFill>
                  <a:schemeClr val="accent6">
                    <a:tint val="1000"/>
                  </a:schemeClr>
                </a:solidFill>
              </a:rPr>
              <a:t>’ and Claims of Satanic Ritual Abuse</a:t>
            </a:r>
            <a:endParaRPr lang="en-GB" altLang="en-US" dirty="0">
              <a:solidFill>
                <a:schemeClr val="accent6">
                  <a:tint val="1000"/>
                </a:schemeClr>
              </a:solidFill>
            </a:endParaRPr>
          </a:p>
        </p:txBody>
      </p:sp>
      <p:sp>
        <p:nvSpPr>
          <p:cNvPr id="52228" name="Rectangle 5"/>
          <p:cNvSpPr>
            <a:spLocks noGrp="1" noChangeArrowheads="1"/>
          </p:cNvSpPr>
          <p:nvPr>
            <p:ph type="body" sz="half" idx="2"/>
          </p:nvPr>
        </p:nvSpPr>
        <p:spPr>
          <a:xfrm>
            <a:off x="4499992" y="1196752"/>
            <a:ext cx="4038600" cy="4525963"/>
          </a:xfrm>
        </p:spPr>
        <p:txBody>
          <a:bodyPr/>
          <a:lstStyle/>
          <a:p>
            <a:endParaRPr lang="en-GB" altLang="en-US" sz="2800" dirty="0" smtClean="0"/>
          </a:p>
          <a:p>
            <a:r>
              <a:rPr lang="en-GB" altLang="en-US" sz="2800" dirty="0" smtClean="0"/>
              <a:t>Mike </a:t>
            </a:r>
            <a:r>
              <a:rPr lang="en-GB" altLang="en-US" sz="2800" dirty="0" err="1" smtClean="0"/>
              <a:t>Warnke</a:t>
            </a:r>
            <a:r>
              <a:rPr lang="en-GB" altLang="en-US" sz="2800" dirty="0" smtClean="0"/>
              <a:t> – </a:t>
            </a:r>
            <a:r>
              <a:rPr lang="en-GB" altLang="en-US" sz="2800" i="1" dirty="0" smtClean="0"/>
              <a:t>The Satan Seller</a:t>
            </a:r>
            <a:r>
              <a:rPr lang="en-GB" altLang="en-US" sz="2800" dirty="0" smtClean="0"/>
              <a:t> (1972)</a:t>
            </a:r>
          </a:p>
          <a:p>
            <a:endParaRPr lang="en-GB" altLang="en-US" sz="2800" dirty="0" smtClean="0"/>
          </a:p>
          <a:p>
            <a:r>
              <a:rPr lang="en-GB" altLang="en-US" sz="2800" dirty="0" smtClean="0"/>
              <a:t>Lawrence </a:t>
            </a:r>
            <a:r>
              <a:rPr lang="en-GB" altLang="en-US" sz="2800" dirty="0" err="1"/>
              <a:t>Pazder</a:t>
            </a:r>
            <a:r>
              <a:rPr lang="en-GB" altLang="en-US" sz="2800" dirty="0"/>
              <a:t> </a:t>
            </a:r>
            <a:r>
              <a:rPr lang="en-GB" altLang="en-US" sz="2800" dirty="0" smtClean="0"/>
              <a:t>&amp; Michelle Smith – </a:t>
            </a:r>
            <a:r>
              <a:rPr lang="en-GB" altLang="en-US" sz="2800" i="1" dirty="0" smtClean="0"/>
              <a:t>Michelle Remembers</a:t>
            </a:r>
            <a:r>
              <a:rPr lang="en-GB" altLang="en-US" sz="2800" dirty="0" smtClean="0"/>
              <a:t> (1980)</a:t>
            </a:r>
          </a:p>
          <a:p>
            <a:endParaRPr lang="en-GB" altLang="en-US" sz="2800" dirty="0"/>
          </a:p>
          <a:p>
            <a:r>
              <a:rPr lang="en-GB" altLang="en-US" sz="2800" dirty="0"/>
              <a:t>ABC 20/20 – ‘The Devil Worshippers’ (1985)</a:t>
            </a:r>
          </a:p>
          <a:p>
            <a:endParaRPr lang="en-GB" altLang="en-US" sz="2800" dirty="0" smtClean="0"/>
          </a:p>
        </p:txBody>
      </p:sp>
      <p:pic>
        <p:nvPicPr>
          <p:cNvPr id="4098"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99592" y="1772816"/>
            <a:ext cx="2633435"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34299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395536" y="260648"/>
            <a:ext cx="8229600" cy="1143000"/>
          </a:xfrm>
        </p:spPr>
        <p:txBody>
          <a:bodyPr>
            <a:normAutofit fontScale="90000"/>
          </a:bodyPr>
          <a:lstStyle/>
          <a:p>
            <a:pPr fontAlgn="auto">
              <a:spcAft>
                <a:spcPts val="0"/>
              </a:spcAft>
              <a:defRPr/>
            </a:pPr>
            <a:r>
              <a:rPr lang="en-GB" altLang="en-US" dirty="0">
                <a:solidFill>
                  <a:schemeClr val="accent6">
                    <a:tint val="1000"/>
                  </a:schemeClr>
                </a:solidFill>
              </a:rPr>
              <a:t>‘Satanic Panic</a:t>
            </a:r>
            <a:r>
              <a:rPr lang="en-GB" altLang="en-US" dirty="0" smtClean="0">
                <a:solidFill>
                  <a:schemeClr val="accent6">
                    <a:tint val="1000"/>
                  </a:schemeClr>
                </a:solidFill>
              </a:rPr>
              <a:t>’ and Claims of Satanic Ritual Abuse </a:t>
            </a:r>
            <a:endParaRPr lang="en-GB" altLang="en-US" dirty="0">
              <a:solidFill>
                <a:schemeClr val="accent6">
                  <a:tint val="1000"/>
                </a:schemeClr>
              </a:solidFill>
            </a:endParaRPr>
          </a:p>
        </p:txBody>
      </p:sp>
      <p:sp>
        <p:nvSpPr>
          <p:cNvPr id="54275" name="Rectangle 3"/>
          <p:cNvSpPr>
            <a:spLocks noGrp="1" noChangeArrowheads="1"/>
          </p:cNvSpPr>
          <p:nvPr>
            <p:ph idx="1"/>
          </p:nvPr>
        </p:nvSpPr>
        <p:spPr>
          <a:xfrm>
            <a:off x="467544" y="1772816"/>
            <a:ext cx="8229600" cy="4525963"/>
          </a:xfrm>
        </p:spPr>
        <p:txBody>
          <a:bodyPr/>
          <a:lstStyle/>
          <a:p>
            <a:pPr algn="just">
              <a:lnSpc>
                <a:spcPct val="80000"/>
              </a:lnSpc>
            </a:pPr>
            <a:r>
              <a:rPr lang="en-GB" altLang="en-US" dirty="0" smtClean="0"/>
              <a:t>‘Most Satanists and Satanic groups I have encountered are not interested in evil, either in essence or action. They doubt that the Christian moral framework that permeates Western society is doing much good; many Satanists actually consider Christianity or even all organized religion the true evil. Most seriously committed modern Satanists are deeply engaged in moral questions, and consider themselves free thinkers probing the boundaries of nature and culture because we, as human beings, can and should indulge in our mental, emotional, and physical abilities. They are also very human. As such, Satanic groups are composed of ordinary people interested in religious and philosophical matters, not evil monsters or ignorant simpletons’ (Peterson, </a:t>
            </a:r>
            <a:r>
              <a:rPr lang="en-GB" altLang="en-US" i="1" dirty="0" smtClean="0"/>
              <a:t>Controversial New Religions</a:t>
            </a:r>
            <a:r>
              <a:rPr lang="en-GB" altLang="en-US" dirty="0" smtClean="0"/>
              <a:t>, p. 424). </a:t>
            </a:r>
          </a:p>
        </p:txBody>
      </p:sp>
    </p:spTree>
    <p:extLst>
      <p:ext uri="{BB962C8B-B14F-4D97-AF65-F5344CB8AC3E}">
        <p14:creationId xmlns:p14="http://schemas.microsoft.com/office/powerpoint/2010/main" val="29864468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fontScale="90000"/>
          </a:bodyPr>
          <a:lstStyle/>
          <a:p>
            <a:r>
              <a:rPr lang="en-GB" dirty="0" smtClean="0"/>
              <a:t>The Proliferation of Satanic Movements/Groups: A Concluding Task</a:t>
            </a:r>
            <a:endParaRPr lang="en-GB" dirty="0"/>
          </a:p>
        </p:txBody>
      </p:sp>
      <p:sp>
        <p:nvSpPr>
          <p:cNvPr id="3" name="Content Placeholder 2"/>
          <p:cNvSpPr>
            <a:spLocks noGrp="1"/>
          </p:cNvSpPr>
          <p:nvPr>
            <p:ph idx="1"/>
          </p:nvPr>
        </p:nvSpPr>
        <p:spPr>
          <a:xfrm>
            <a:off x="323528" y="1916832"/>
            <a:ext cx="8352928" cy="4525963"/>
          </a:xfrm>
        </p:spPr>
        <p:txBody>
          <a:bodyPr/>
          <a:lstStyle/>
          <a:p>
            <a:pPr algn="just"/>
            <a:r>
              <a:rPr lang="en-GB" dirty="0" smtClean="0"/>
              <a:t>Since the mid-90s and the advent of the </a:t>
            </a:r>
            <a:r>
              <a:rPr lang="en-GB" dirty="0" smtClean="0"/>
              <a:t>Internet and social media, </a:t>
            </a:r>
            <a:r>
              <a:rPr lang="en-GB" dirty="0" smtClean="0"/>
              <a:t>there has been an upsurge in the number of Satanic movements and groups. </a:t>
            </a:r>
          </a:p>
          <a:p>
            <a:pPr algn="just"/>
            <a:endParaRPr lang="en-GB" dirty="0"/>
          </a:p>
          <a:p>
            <a:pPr algn="just"/>
            <a:r>
              <a:rPr lang="en-GB" dirty="0" smtClean="0"/>
              <a:t>One group to achieve particular notoriety in recent years is </a:t>
            </a:r>
            <a:r>
              <a:rPr lang="en-GB" i="1" dirty="0" smtClean="0"/>
              <a:t>The Satanic Temple</a:t>
            </a:r>
            <a:r>
              <a:rPr lang="en-GB" dirty="0" smtClean="0"/>
              <a:t>. </a:t>
            </a:r>
          </a:p>
          <a:p>
            <a:pPr algn="just"/>
            <a:endParaRPr lang="en-GB" dirty="0"/>
          </a:p>
          <a:p>
            <a:pPr algn="just"/>
            <a:r>
              <a:rPr lang="en-GB" dirty="0" smtClean="0"/>
              <a:t>Concluding Task: working in groups, and using the material on the Moodle page, identify the beliefs of The Satanic Temple and examine the ways in which the figure of Satan is appropriated by this particular group. </a:t>
            </a:r>
            <a:endParaRPr lang="en-GB" dirty="0"/>
          </a:p>
        </p:txBody>
      </p:sp>
    </p:spTree>
    <p:extLst>
      <p:ext uri="{BB962C8B-B14F-4D97-AF65-F5344CB8AC3E}">
        <p14:creationId xmlns:p14="http://schemas.microsoft.com/office/powerpoint/2010/main" val="1341300413"/>
      </p:ext>
    </p:extLst>
  </p:cSld>
  <p:clrMapOvr>
    <a:masterClrMapping/>
  </p:clrMapOvr>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themeOverride>
</file>

<file path=docProps/app.xml><?xml version="1.0" encoding="utf-8"?>
<Properties xmlns="http://schemas.openxmlformats.org/officeDocument/2006/extended-properties" xmlns:vt="http://schemas.openxmlformats.org/officeDocument/2006/docPropsVTypes">
  <TotalTime>2154</TotalTime>
  <Words>2213</Words>
  <Application>Microsoft Office PowerPoint</Application>
  <PresentationFormat>On-screen Show (4:3)</PresentationFormat>
  <Paragraphs>195</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Thatch</vt:lpstr>
      <vt:lpstr>Contemporary Religious Satanism </vt:lpstr>
      <vt:lpstr>The History of Religious Satanism</vt:lpstr>
      <vt:lpstr>The First Period (1966-1975)</vt:lpstr>
      <vt:lpstr>The First Period (1966-1975)</vt:lpstr>
      <vt:lpstr>The First Period (1966-1975)</vt:lpstr>
      <vt:lpstr>PowerPoint Presentation</vt:lpstr>
      <vt:lpstr>The Second Period (1975-1995)</vt:lpstr>
      <vt:lpstr>The Second Period (1975-1995)</vt:lpstr>
      <vt:lpstr>The Third Period (1995 onwards)</vt:lpstr>
      <vt:lpstr>Distinguishing between Satanism and Devil Worship (Religious vs. Reactive Satanism)</vt:lpstr>
      <vt:lpstr>Religious Satanism as ‘Self-Religion’</vt:lpstr>
      <vt:lpstr>Religious Satanism as ‘Self-Religion’</vt:lpstr>
      <vt:lpstr>Religious Satanism as ‘Self-Religion’</vt:lpstr>
      <vt:lpstr>Analysing Religious Satanism</vt:lpstr>
      <vt:lpstr>Rational Satanism: Anton LaVey and the Church of Satan</vt:lpstr>
      <vt:lpstr>PowerPoint Presentation</vt:lpstr>
      <vt:lpstr>The Church of Satan: Official Creeds</vt:lpstr>
      <vt:lpstr>The Church of Satan: Official Documents </vt:lpstr>
      <vt:lpstr>The Philosophy of the Church of Satan</vt:lpstr>
      <vt:lpstr>Satan as Symbol</vt:lpstr>
      <vt:lpstr>Satan as Symbol</vt:lpstr>
      <vt:lpstr>The 9 Satanic Statements</vt:lpstr>
      <vt:lpstr>The 9 Satanic Statements</vt:lpstr>
      <vt:lpstr>The 9 Satanic Sins</vt:lpstr>
      <vt:lpstr>The 9 Satanic Sins</vt:lpstr>
      <vt:lpstr>Rational Satanism</vt:lpstr>
      <vt:lpstr>Esoteric Satanism: Michael Aquino and the Temple of Set</vt:lpstr>
      <vt:lpstr>The Temple of Set</vt:lpstr>
      <vt:lpstr>The Temple of Set</vt:lpstr>
      <vt:lpstr>The Temple of Set</vt:lpstr>
      <vt:lpstr>The Figure of Satan/Set</vt:lpstr>
      <vt:lpstr>The Temple of Set</vt:lpstr>
      <vt:lpstr>‘Satanic Panic’ and Claims of Satanic Ritual Abuse</vt:lpstr>
      <vt:lpstr>‘Satanic Panic’ and Claims of Satanic Ritual Abuse</vt:lpstr>
      <vt:lpstr>‘Satanic Panic’ and Claims of Satanic Ritual Abuse </vt:lpstr>
      <vt:lpstr>The Proliferation of Satanic Movements/Groups: A Concluding Task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Uffern: Cartref Satan</dc:title>
  <dc:creator>Rhodri Thomas</dc:creator>
  <cp:lastModifiedBy>Administrator</cp:lastModifiedBy>
  <cp:revision>124</cp:revision>
  <dcterms:created xsi:type="dcterms:W3CDTF">2018-11-04T14:34:08Z</dcterms:created>
  <dcterms:modified xsi:type="dcterms:W3CDTF">2018-12-14T09:29:28Z</dcterms:modified>
</cp:coreProperties>
</file>