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6" r:id="rId1"/>
  </p:sldMasterIdLst>
  <p:notesMasterIdLst>
    <p:notesMasterId r:id="rId14"/>
  </p:notesMasterIdLst>
  <p:handoutMasterIdLst>
    <p:handoutMasterId r:id="rId15"/>
  </p:handoutMasterIdLst>
  <p:sldIdLst>
    <p:sldId id="256" r:id="rId2"/>
    <p:sldId id="267" r:id="rId3"/>
    <p:sldId id="257" r:id="rId4"/>
    <p:sldId id="268" r:id="rId5"/>
    <p:sldId id="258" r:id="rId6"/>
    <p:sldId id="270" r:id="rId7"/>
    <p:sldId id="260" r:id="rId8"/>
    <p:sldId id="261" r:id="rId9"/>
    <p:sldId id="263" r:id="rId10"/>
    <p:sldId id="264" r:id="rId11"/>
    <p:sldId id="265"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D3F6028-2F0A-2CD4-BE04-82C5560F5F92}" name="Florentina Iancu (2113710)" initials="F(" userId="S::2113710@student.uwtsd.ac.uk::bbc0d1d4-ee48-4944-8790-631632de6c09" providerId="AD"/>
  <p188:author id="{4338FD42-1B58-CAE1-D981-4B3CC4CE71B6}" name="Nicoleta Anghel" initials="NA" userId="Nicoleta Anghel" providerId="None"/>
  <p188:author id="{CAF329CB-4252-DDE0-9694-6E687FAEF552}" name="Nicoleta Anghel (2111479)" initials="NA(" userId="Nicoleta Anghel (2111479)" providerId="Non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876" y="7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B6CD91-6055-4BA8-803A-BE019916FEA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1348C43-6703-4B62-B127-17C78C08B4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D08E63D-6FE9-403D-8E39-68FE971BAC76}" type="datetime1">
              <a:rPr lang="en-GB" smtClean="0"/>
              <a:t>13/12/2021</a:t>
            </a:fld>
            <a:endParaRPr lang="en-GB"/>
          </a:p>
        </p:txBody>
      </p:sp>
      <p:sp>
        <p:nvSpPr>
          <p:cNvPr id="4" name="Footer Placeholder 3">
            <a:extLst>
              <a:ext uri="{FF2B5EF4-FFF2-40B4-BE49-F238E27FC236}">
                <a16:creationId xmlns:a16="http://schemas.microsoft.com/office/drawing/2014/main" id="{7594B0BC-D758-4808-81A5-75FE72727CE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44C0294-AD44-45E1-AAD0-0F71A65A563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BDD069-5B99-44A5-9C53-893C00A1B886}" type="slidenum">
              <a:rPr lang="en-GB" smtClean="0"/>
              <a:t>‹#›</a:t>
            </a:fld>
            <a:endParaRPr lang="en-GB"/>
          </a:p>
        </p:txBody>
      </p:sp>
    </p:spTree>
    <p:extLst>
      <p:ext uri="{BB962C8B-B14F-4D97-AF65-F5344CB8AC3E}">
        <p14:creationId xmlns:p14="http://schemas.microsoft.com/office/powerpoint/2010/main" val="48495763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DF03DA-E8C9-45D1-B38B-0154ED478CCA}" type="datetime1">
              <a:rPr lang="en-GB" smtClean="0"/>
              <a:pPr/>
              <a:t>13/12/2021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2A64AD-2530-4DFF-8FAA-D42BF483CF81}" type="slidenum">
              <a:rPr lang="en-GB" noProof="0" smtClean="0"/>
              <a:t>‹#›</a:t>
            </a:fld>
            <a:endParaRPr lang="en-GB" noProof="0"/>
          </a:p>
        </p:txBody>
      </p:sp>
    </p:spTree>
    <p:extLst>
      <p:ext uri="{BB962C8B-B14F-4D97-AF65-F5344CB8AC3E}">
        <p14:creationId xmlns:p14="http://schemas.microsoft.com/office/powerpoint/2010/main" val="394802122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82A64AD-2530-4DFF-8FAA-D42BF483CF81}" type="slidenum">
              <a:rPr lang="en-GB" smtClean="0"/>
              <a:t>1</a:t>
            </a:fld>
            <a:endParaRPr lang="en-GB"/>
          </a:p>
        </p:txBody>
      </p:sp>
    </p:spTree>
    <p:extLst>
      <p:ext uri="{BB962C8B-B14F-4D97-AF65-F5344CB8AC3E}">
        <p14:creationId xmlns:p14="http://schemas.microsoft.com/office/powerpoint/2010/main" val="33410966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2A64AD-2530-4DFF-8FAA-D42BF483CF81}" type="slidenum">
              <a:rPr lang="en-GB" noProof="0" smtClean="0"/>
              <a:t>11</a:t>
            </a:fld>
            <a:endParaRPr lang="en-GB" noProof="0"/>
          </a:p>
        </p:txBody>
      </p:sp>
    </p:spTree>
    <p:extLst>
      <p:ext uri="{BB962C8B-B14F-4D97-AF65-F5344CB8AC3E}">
        <p14:creationId xmlns:p14="http://schemas.microsoft.com/office/powerpoint/2010/main" val="356282836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pPr rtl="0"/>
            <a:fld id="{9090987D-47D0-402B-96DE-E0A32AD146E1}" type="datetime1">
              <a:rPr lang="en-GB" noProof="0" smtClean="0"/>
              <a:t>13/12/2021</a:t>
            </a:fld>
            <a:endParaRPr lang="en-GB" noProof="0"/>
          </a:p>
        </p:txBody>
      </p:sp>
      <p:sp>
        <p:nvSpPr>
          <p:cNvPr id="5" name="Footer Placeholder 4"/>
          <p:cNvSpPr>
            <a:spLocks noGrp="1"/>
          </p:cNvSpPr>
          <p:nvPr>
            <p:ph type="ftr" sz="quarter" idx="11"/>
          </p:nvPr>
        </p:nvSpPr>
        <p:spPr>
          <a:xfrm>
            <a:off x="2692397" y="5037663"/>
            <a:ext cx="5214635" cy="279400"/>
          </a:xfrm>
        </p:spPr>
        <p:txBody>
          <a:bodyPr/>
          <a:lstStyle/>
          <a:p>
            <a:pPr rtl="0"/>
            <a:endParaRPr lang="en-GB" noProof="0"/>
          </a:p>
        </p:txBody>
      </p:sp>
      <p:sp>
        <p:nvSpPr>
          <p:cNvPr id="6" name="Slide Number Placeholder 5"/>
          <p:cNvSpPr>
            <a:spLocks noGrp="1"/>
          </p:cNvSpPr>
          <p:nvPr>
            <p:ph type="sldNum" sz="quarter" idx="12"/>
          </p:nvPr>
        </p:nvSpPr>
        <p:spPr>
          <a:xfrm>
            <a:off x="8956900" y="5037663"/>
            <a:ext cx="551167" cy="279400"/>
          </a:xfrm>
        </p:spPr>
        <p:txBody>
          <a:bodyPr/>
          <a:lstStyle/>
          <a:p>
            <a:pPr rtl="0"/>
            <a:fld id="{6D22F896-40B5-4ADD-8801-0D06FADFA095}" type="slidenum">
              <a:rPr lang="en-GB" noProof="0" smtClean="0"/>
              <a:t>‹#›</a:t>
            </a:fld>
            <a:endParaRPr lang="en-GB" noProof="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65015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C955BE79-A457-4079-B8A4-ED2BED4AAC17}" type="datetime1">
              <a:rPr lang="en-GB" noProof="0" smtClean="0"/>
              <a:t>13/12/2021</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pPr rtl="0"/>
              <a:t>‹#›</a:t>
            </a:fld>
            <a:endParaRPr lang="en-GB" noProof="0"/>
          </a:p>
        </p:txBody>
      </p:sp>
    </p:spTree>
    <p:extLst>
      <p:ext uri="{BB962C8B-B14F-4D97-AF65-F5344CB8AC3E}">
        <p14:creationId xmlns:p14="http://schemas.microsoft.com/office/powerpoint/2010/main" val="300342091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39407FBD-926E-4B82-9753-B2AD707AA8ED}" type="datetime1">
              <a:rPr lang="en-GB" noProof="0" smtClean="0"/>
              <a:t>13/12/2021</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t>‹#›</a:t>
            </a:fld>
            <a:endParaRPr lang="en-GB" noProof="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74942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fld id="{C955BE79-A457-4079-B8A4-ED2BED4AAC17}" type="datetime1">
              <a:rPr lang="en-GB" noProof="0" smtClean="0"/>
              <a:t>13/12/2021</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6D22F896-40B5-4ADD-8801-0D06FADFA095}" type="slidenum">
              <a:rPr lang="en-GB" noProof="0" smtClean="0"/>
              <a:pPr rtl="0"/>
              <a:t>‹#›</a:t>
            </a:fld>
            <a:endParaRPr lang="en-GB" noProof="0"/>
          </a:p>
        </p:txBody>
      </p:sp>
    </p:spTree>
    <p:extLst>
      <p:ext uri="{BB962C8B-B14F-4D97-AF65-F5344CB8AC3E}">
        <p14:creationId xmlns:p14="http://schemas.microsoft.com/office/powerpoint/2010/main" val="258976630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C955BE79-A457-4079-B8A4-ED2BED4AAC17}" type="datetime1">
              <a:rPr lang="en-GB" noProof="0" smtClean="0"/>
              <a:t>13/12/2021</a:t>
            </a:fld>
            <a:endParaRPr lang="en-GB" noProof="0"/>
          </a:p>
        </p:txBody>
      </p:sp>
      <p:sp>
        <p:nvSpPr>
          <p:cNvPr id="8" name="Footer Placeholder 7"/>
          <p:cNvSpPr>
            <a:spLocks noGrp="1"/>
          </p:cNvSpPr>
          <p:nvPr>
            <p:ph type="ftr" sz="quarter" idx="11"/>
          </p:nvPr>
        </p:nvSpPr>
        <p:spPr/>
        <p:txBody>
          <a:bodyPr/>
          <a:lstStyle/>
          <a:p>
            <a:pPr rtl="0"/>
            <a:endParaRPr lang="en-GB" noProof="0"/>
          </a:p>
        </p:txBody>
      </p:sp>
      <p:sp>
        <p:nvSpPr>
          <p:cNvPr id="9" name="Slide Number Placeholder 8"/>
          <p:cNvSpPr>
            <a:spLocks noGrp="1"/>
          </p:cNvSpPr>
          <p:nvPr>
            <p:ph type="sldNum" sz="quarter" idx="12"/>
          </p:nvPr>
        </p:nvSpPr>
        <p:spPr/>
        <p:txBody>
          <a:bodyPr/>
          <a:lstStyle/>
          <a:p>
            <a:pPr rtl="0"/>
            <a:fld id="{6D22F896-40B5-4ADD-8801-0D06FADFA095}" type="slidenum">
              <a:rPr lang="en-GB" noProof="0" smtClean="0"/>
              <a:pPr rtl="0"/>
              <a:t>‹#›</a:t>
            </a:fld>
            <a:endParaRPr lang="en-GB" noProof="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741250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fld id="{01352E18-C2BE-4273-99D2-FF7AA1B877AB}" type="datetime1">
              <a:rPr lang="en-GB" noProof="0" smtClean="0"/>
              <a:t>13/12/2021</a:t>
            </a:fld>
            <a:endParaRPr lang="en-GB" noProof="0"/>
          </a:p>
        </p:txBody>
      </p:sp>
      <p:sp>
        <p:nvSpPr>
          <p:cNvPr id="4" name="Footer Placeholder 3"/>
          <p:cNvSpPr>
            <a:spLocks noGrp="1"/>
          </p:cNvSpPr>
          <p:nvPr>
            <p:ph type="ftr" sz="quarter" idx="11"/>
          </p:nvPr>
        </p:nvSpPr>
        <p:spPr/>
        <p:txBody>
          <a:bodyPr/>
          <a:lstStyle/>
          <a:p>
            <a:pPr rtl="0"/>
            <a:endParaRPr lang="en-GB" noProof="0"/>
          </a:p>
        </p:txBody>
      </p:sp>
      <p:sp>
        <p:nvSpPr>
          <p:cNvPr id="5" name="Slide Number Placeholder 4"/>
          <p:cNvSpPr>
            <a:spLocks noGrp="1"/>
          </p:cNvSpPr>
          <p:nvPr>
            <p:ph type="sldNum" sz="quarter" idx="12"/>
          </p:nvPr>
        </p:nvSpPr>
        <p:spPr/>
        <p:txBody>
          <a:bodyPr/>
          <a:lstStyle/>
          <a:p>
            <a:pPr rtl="0"/>
            <a:fld id="{6D22F896-40B5-4ADD-8801-0D06FADFA095}" type="slidenum">
              <a:rPr lang="en-GB" noProof="0" smtClean="0"/>
              <a:t>‹#›</a:t>
            </a:fld>
            <a:endParaRPr lang="en-GB" noProof="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18708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7760473D-06DF-4867-85F6-D662C30DFA13}" type="datetime1">
              <a:rPr lang="en-GB" noProof="0" smtClean="0"/>
              <a:t>13/12/2021</a:t>
            </a:fld>
            <a:endParaRPr lang="en-GB" noProof="0"/>
          </a:p>
        </p:txBody>
      </p:sp>
      <p:sp>
        <p:nvSpPr>
          <p:cNvPr id="3" name="Footer Placeholder 2"/>
          <p:cNvSpPr>
            <a:spLocks noGrp="1"/>
          </p:cNvSpPr>
          <p:nvPr>
            <p:ph type="ftr" sz="quarter" idx="11"/>
          </p:nvPr>
        </p:nvSpPr>
        <p:spPr/>
        <p:txBody>
          <a:bodyPr/>
          <a:lstStyle/>
          <a:p>
            <a:pPr rtl="0"/>
            <a:endParaRPr lang="en-GB" noProof="0"/>
          </a:p>
        </p:txBody>
      </p:sp>
      <p:sp>
        <p:nvSpPr>
          <p:cNvPr id="4" name="Slide Number Placeholder 3"/>
          <p:cNvSpPr>
            <a:spLocks noGrp="1"/>
          </p:cNvSpPr>
          <p:nvPr>
            <p:ph type="sldNum" sz="quarter" idx="12"/>
          </p:nvPr>
        </p:nvSpPr>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19117680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C955BE79-A457-4079-B8A4-ED2BED4AAC17}" type="datetime1">
              <a:rPr lang="en-GB" noProof="0" smtClean="0"/>
              <a:t>13/12/2021</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6D22F896-40B5-4ADD-8801-0D06FADFA095}" type="slidenum">
              <a:rPr lang="en-GB" noProof="0" smtClean="0"/>
              <a:pPr rtl="0"/>
              <a:t>‹#›</a:t>
            </a:fld>
            <a:endParaRPr lang="en-GB" noProof="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474855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BE449E18-83F2-4430-AFCD-43CA933C8070}" type="datetime1">
              <a:rPr lang="en-GB" noProof="0" smtClean="0"/>
              <a:t>13/12/2021</a:t>
            </a:fld>
            <a:endParaRPr lang="en-GB" noProof="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6377595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C955BE79-A457-4079-B8A4-ED2BED4AAC17}" type="datetime1">
              <a:rPr lang="en-GB" noProof="0" smtClean="0"/>
              <a:t>13/12/2021</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6D22F896-40B5-4ADD-8801-0D06FADFA095}" type="slidenum">
              <a:rPr lang="en-GB" noProof="0" smtClean="0"/>
              <a:pPr rtl="0"/>
              <a:t>‹#›</a:t>
            </a:fld>
            <a:endParaRPr lang="en-GB" noProof="0"/>
          </a:p>
        </p:txBody>
      </p:sp>
    </p:spTree>
    <p:extLst>
      <p:ext uri="{BB962C8B-B14F-4D97-AF65-F5344CB8AC3E}">
        <p14:creationId xmlns:p14="http://schemas.microsoft.com/office/powerpoint/2010/main" val="137422822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C955BE79-A457-4079-B8A4-ED2BED4AAC17}" type="datetime1">
              <a:rPr lang="en-GB" noProof="0" smtClean="0"/>
              <a:t>13/12/2021</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pPr rtl="0"/>
              <a:t>‹#›</a:t>
            </a:fld>
            <a:endParaRPr lang="en-GB" noProof="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2371353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C955BE79-A457-4079-B8A4-ED2BED4AAC17}" type="datetime1">
              <a:rPr lang="en-GB" noProof="0" smtClean="0"/>
              <a:t>13/12/2021</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pPr rtl="0"/>
              <a:t>‹#›</a:t>
            </a:fld>
            <a:endParaRPr lang="en-GB" noProof="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9286170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C955BE79-A457-4079-B8A4-ED2BED4AAC17}" type="datetime1">
              <a:rPr lang="en-GB" noProof="0" smtClean="0"/>
              <a:t>13/12/2021</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pPr rtl="0"/>
              <a:t>‹#›</a:t>
            </a:fld>
            <a:endParaRPr lang="en-GB" noProof="0"/>
          </a:p>
        </p:txBody>
      </p:sp>
    </p:spTree>
    <p:extLst>
      <p:ext uri="{BB962C8B-B14F-4D97-AF65-F5344CB8AC3E}">
        <p14:creationId xmlns:p14="http://schemas.microsoft.com/office/powerpoint/2010/main" val="137057162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C955BE79-A457-4079-B8A4-ED2BED4AAC17}" type="datetime1">
              <a:rPr lang="en-GB" noProof="0" smtClean="0"/>
              <a:t>13/12/2021</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pPr rtl="0"/>
              <a:t>‹#›</a:t>
            </a:fld>
            <a:endParaRPr lang="en-GB" noProof="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3037449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C955BE79-A457-4079-B8A4-ED2BED4AAC17}" type="datetime1">
              <a:rPr lang="en-GB" noProof="0" smtClean="0"/>
              <a:t>13/12/2021</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pPr rtl="0"/>
              <a:t>‹#›</a:t>
            </a:fld>
            <a:endParaRPr lang="en-GB" noProof="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3351000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C955BE79-A457-4079-B8A4-ED2BED4AAC17}" type="datetime1">
              <a:rPr lang="en-GB" noProof="0" smtClean="0"/>
              <a:t>13/12/2021</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pPr rtl="0"/>
              <a:t>‹#›</a:t>
            </a:fld>
            <a:endParaRPr lang="en-GB" noProof="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90944869"/>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C955BE79-A457-4079-B8A4-ED2BED4AAC17}" type="datetime1">
              <a:rPr lang="en-GB" noProof="0" smtClean="0"/>
              <a:t>13/12/2021</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pPr rtl="0"/>
              <a:t>‹#›</a:t>
            </a:fld>
            <a:endParaRPr lang="en-GB" noProof="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81853407"/>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C955BE79-A457-4079-B8A4-ED2BED4AAC17}" type="datetime1">
              <a:rPr lang="en-GB" noProof="0" smtClean="0"/>
              <a:t>13/12/2021</a:t>
            </a:fld>
            <a:endParaRPr lang="en-GB" noProof="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pPr rtl="0"/>
            <a:endParaRPr lang="en-GB" noProof="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6D22F896-40B5-4ADD-8801-0D06FADFA095}" type="slidenum">
              <a:rPr lang="en-GB" noProof="0" smtClean="0"/>
              <a:pPr rtl="0"/>
              <a:t>‹#›</a:t>
            </a:fld>
            <a:endParaRPr lang="en-GB" noProof="0"/>
          </a:p>
        </p:txBody>
      </p:sp>
    </p:spTree>
    <p:extLst>
      <p:ext uri="{BB962C8B-B14F-4D97-AF65-F5344CB8AC3E}">
        <p14:creationId xmlns:p14="http://schemas.microsoft.com/office/powerpoint/2010/main" val="3156124651"/>
      </p:ext>
    </p:extLst>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 id="2147483803" r:id="rId17"/>
  </p:sldLayoutIdLst>
  <p:hf sldNum="0" hdr="0" ft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en.wikipedia.org/wiki/Samsung" TargetMode="External"/><Relationship Id="rId2" Type="http://schemas.openxmlformats.org/officeDocument/2006/relationships/hyperlink" Target="http://panmore.com/samsung-corporate-vision-statement-corporate-mission-statement-analysi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1CAF4C8-66DA-42C0-8119-9FA3E2DFC451}"/>
              </a:ext>
            </a:extLst>
          </p:cNvPr>
          <p:cNvPicPr>
            <a:picLocks noChangeAspect="1"/>
          </p:cNvPicPr>
          <p:nvPr/>
        </p:nvPicPr>
        <p:blipFill rotWithShape="1">
          <a:blip r:embed="rId4">
            <a:duotone>
              <a:prstClr val="black"/>
              <a:schemeClr val="accent5">
                <a:tint val="45000"/>
                <a:satMod val="400000"/>
              </a:schemeClr>
            </a:duotone>
            <a:alphaModFix/>
          </a:blip>
          <a:srcRect t="32189" b="34051"/>
          <a:stretch/>
        </p:blipFill>
        <p:spPr>
          <a:xfrm>
            <a:off x="0" y="10"/>
            <a:ext cx="12188369" cy="6857990"/>
          </a:xfrm>
          <a:prstGeom prst="rect">
            <a:avLst/>
          </a:prstGeom>
        </p:spPr>
      </p:pic>
      <p:sp>
        <p:nvSpPr>
          <p:cNvPr id="2" name="Title 1"/>
          <p:cNvSpPr>
            <a:spLocks noGrp="1"/>
          </p:cNvSpPr>
          <p:nvPr>
            <p:ph type="ctrTitle"/>
          </p:nvPr>
        </p:nvSpPr>
        <p:spPr>
          <a:xfrm>
            <a:off x="1143001" y="1007533"/>
            <a:ext cx="9905998" cy="1092200"/>
          </a:xfrm>
        </p:spPr>
        <p:txBody>
          <a:bodyPr vert="horz" lIns="91440" tIns="45720" rIns="91440" bIns="45720" rtlCol="0" anchor="ctr">
            <a:normAutofit/>
          </a:bodyPr>
          <a:lstStyle/>
          <a:p>
            <a:pPr algn="ctr"/>
            <a:r>
              <a:rPr lang="en-US" sz="3600" b="1" i="1" u="sng" dirty="0">
                <a:solidFill>
                  <a:schemeClr val="bg1">
                    <a:lumMod val="95000"/>
                  </a:schemeClr>
                </a:solidFill>
                <a:highlight>
                  <a:srgbClr val="800000"/>
                </a:highlight>
              </a:rPr>
              <a:t>Samsung</a:t>
            </a:r>
            <a:r>
              <a:rPr lang="en-US" sz="3600" b="1" i="1" u="sng" dirty="0">
                <a:solidFill>
                  <a:schemeClr val="bg1">
                    <a:lumMod val="95000"/>
                  </a:schemeClr>
                </a:solidFill>
              </a:rPr>
              <a:t> </a:t>
            </a:r>
            <a:r>
              <a:rPr lang="en-US" sz="3600" b="1" i="1" u="sng" dirty="0">
                <a:solidFill>
                  <a:schemeClr val="bg1">
                    <a:lumMod val="95000"/>
                  </a:schemeClr>
                </a:solidFill>
                <a:highlight>
                  <a:srgbClr val="800000"/>
                </a:highlight>
              </a:rPr>
              <a:t>company</a:t>
            </a:r>
          </a:p>
        </p:txBody>
      </p:sp>
      <p:sp>
        <p:nvSpPr>
          <p:cNvPr id="3" name="Subtitle 2"/>
          <p:cNvSpPr>
            <a:spLocks noGrp="1"/>
          </p:cNvSpPr>
          <p:nvPr>
            <p:ph type="subTitle" idx="1"/>
          </p:nvPr>
        </p:nvSpPr>
        <p:spPr>
          <a:xfrm>
            <a:off x="1143001" y="2252134"/>
            <a:ext cx="9905999" cy="3454399"/>
          </a:xfrm>
        </p:spPr>
        <p:txBody>
          <a:bodyPr vert="horz" lIns="91440" tIns="45720" rIns="91440" bIns="45720" rtlCol="0" anchor="ctr">
            <a:normAutofit/>
          </a:bodyPr>
          <a:lstStyle/>
          <a:p>
            <a:pPr indent="-228600">
              <a:buFont typeface="Arial" panose="020B0604020202020204" pitchFamily="34" charset="0"/>
              <a:buChar char="•"/>
            </a:pPr>
            <a:r>
              <a:rPr lang="en-US" dirty="0">
                <a:solidFill>
                  <a:schemeClr val="tx1"/>
                </a:solidFill>
                <a:highlight>
                  <a:srgbClr val="C0C0C0"/>
                </a:highlight>
              </a:rPr>
              <a:t>1.Nicoleta Anghel 2111479  (introduction, </a:t>
            </a:r>
            <a:r>
              <a:rPr lang="en-US" dirty="0" err="1">
                <a:solidFill>
                  <a:schemeClr val="tx1"/>
                </a:solidFill>
                <a:highlight>
                  <a:srgbClr val="C0C0C0"/>
                </a:highlight>
              </a:rPr>
              <a:t>backround</a:t>
            </a:r>
            <a:r>
              <a:rPr lang="en-US" dirty="0">
                <a:solidFill>
                  <a:schemeClr val="tx1"/>
                </a:solidFill>
                <a:highlight>
                  <a:srgbClr val="C0C0C0"/>
                </a:highlight>
              </a:rPr>
              <a:t> of the </a:t>
            </a:r>
            <a:r>
              <a:rPr lang="en-US" dirty="0" err="1">
                <a:solidFill>
                  <a:schemeClr val="tx1"/>
                </a:solidFill>
                <a:highlight>
                  <a:srgbClr val="C0C0C0"/>
                </a:highlight>
              </a:rPr>
              <a:t>organization,challenges</a:t>
            </a:r>
            <a:r>
              <a:rPr lang="en-US" dirty="0">
                <a:solidFill>
                  <a:schemeClr val="tx1"/>
                </a:solidFill>
                <a:highlight>
                  <a:srgbClr val="C0C0C0"/>
                </a:highlight>
              </a:rPr>
              <a:t> </a:t>
            </a:r>
            <a:r>
              <a:rPr lang="en-GB" sz="2400" dirty="0">
                <a:solidFill>
                  <a:schemeClr val="tx1"/>
                </a:solidFill>
                <a:highlight>
                  <a:srgbClr val="C0C0C0"/>
                </a:highlight>
              </a:rPr>
              <a:t>before introduction modern technology, insights of modern technology introduced GOOGLE CLOUD STORAGE. </a:t>
            </a:r>
            <a:endParaRPr lang="en-US" dirty="0">
              <a:solidFill>
                <a:schemeClr val="tx1"/>
              </a:solidFill>
              <a:highlight>
                <a:srgbClr val="C0C0C0"/>
              </a:highlight>
            </a:endParaRPr>
          </a:p>
          <a:p>
            <a:pPr indent="-228600">
              <a:buFont typeface="Arial" panose="020B0604020202020204" pitchFamily="34" charset="0"/>
              <a:buChar char="•"/>
            </a:pPr>
            <a:r>
              <a:rPr lang="en-US" dirty="0">
                <a:solidFill>
                  <a:schemeClr val="tx1"/>
                </a:solidFill>
                <a:highlight>
                  <a:srgbClr val="C0C0C0"/>
                </a:highlight>
              </a:rPr>
              <a:t>2.AMALIA BOLDIJAR  (impacts of modern technology, lessons drawn </a:t>
            </a:r>
            <a:r>
              <a:rPr lang="en-US" dirty="0" err="1">
                <a:solidFill>
                  <a:schemeClr val="tx1"/>
                </a:solidFill>
                <a:highlight>
                  <a:srgbClr val="C0C0C0"/>
                </a:highlight>
              </a:rPr>
              <a:t>drom</a:t>
            </a:r>
            <a:r>
              <a:rPr lang="en-US" dirty="0">
                <a:solidFill>
                  <a:schemeClr val="tx1"/>
                </a:solidFill>
                <a:highlight>
                  <a:srgbClr val="C0C0C0"/>
                </a:highlight>
              </a:rPr>
              <a:t> the cas</a:t>
            </a:r>
            <a:r>
              <a:rPr lang="en-US" dirty="0">
                <a:highlight>
                  <a:srgbClr val="C0C0C0"/>
                </a:highlight>
              </a:rPr>
              <a:t>e study, conclusion, references)  </a:t>
            </a:r>
            <a:r>
              <a:rPr lang="en-US" dirty="0">
                <a:solidFill>
                  <a:schemeClr val="tx1"/>
                </a:solidFill>
                <a:highlight>
                  <a:srgbClr val="C0C0C0"/>
                </a:highlight>
              </a:rPr>
              <a:t>   </a:t>
            </a:r>
          </a:p>
        </p:txBody>
      </p:sp>
    </p:spTree>
    <p:extLst>
      <p:ext uri="{BB962C8B-B14F-4D97-AF65-F5344CB8AC3E}">
        <p14:creationId xmlns:p14="http://schemas.microsoft.com/office/powerpoint/2010/main" val="1286326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DAD70-CD17-458A-AB9D-DCCA61950784}"/>
              </a:ext>
            </a:extLst>
          </p:cNvPr>
          <p:cNvSpPr>
            <a:spLocks noGrp="1"/>
          </p:cNvSpPr>
          <p:nvPr>
            <p:ph type="title"/>
          </p:nvPr>
        </p:nvSpPr>
        <p:spPr>
          <a:xfrm>
            <a:off x="1019015" y="1093787"/>
            <a:ext cx="3059969" cy="4697413"/>
          </a:xfrm>
        </p:spPr>
        <p:txBody>
          <a:bodyPr>
            <a:normAutofit/>
          </a:bodyPr>
          <a:lstStyle/>
          <a:p>
            <a:r>
              <a:rPr lang="en-GB" dirty="0"/>
              <a:t>Table of content:</a:t>
            </a:r>
          </a:p>
        </p:txBody>
      </p:sp>
      <p:sp>
        <p:nvSpPr>
          <p:cNvPr id="77" name="Content Placeholder 2">
            <a:extLst>
              <a:ext uri="{FF2B5EF4-FFF2-40B4-BE49-F238E27FC236}">
                <a16:creationId xmlns:a16="http://schemas.microsoft.com/office/drawing/2014/main" id="{E769CC31-C2AC-4583-8F69-445D8722CCF6}"/>
              </a:ext>
            </a:extLst>
          </p:cNvPr>
          <p:cNvSpPr>
            <a:spLocks noGrp="1"/>
          </p:cNvSpPr>
          <p:nvPr>
            <p:ph idx="1"/>
          </p:nvPr>
        </p:nvSpPr>
        <p:spPr>
          <a:xfrm>
            <a:off x="5215467" y="1093788"/>
            <a:ext cx="5831944" cy="4697413"/>
          </a:xfrm>
        </p:spPr>
        <p:txBody>
          <a:bodyPr>
            <a:normAutofit/>
          </a:bodyPr>
          <a:lstStyle/>
          <a:p>
            <a:pPr>
              <a:lnSpc>
                <a:spcPct val="110000"/>
              </a:lnSpc>
            </a:pPr>
            <a:r>
              <a:rPr lang="en-GB" sz="2000" dirty="0"/>
              <a:t>Introduction</a:t>
            </a:r>
          </a:p>
          <a:p>
            <a:pPr>
              <a:lnSpc>
                <a:spcPct val="110000"/>
              </a:lnSpc>
            </a:pPr>
            <a:r>
              <a:rPr lang="en-GB" sz="2000" dirty="0"/>
              <a:t>Background of the organization</a:t>
            </a:r>
          </a:p>
          <a:p>
            <a:pPr>
              <a:lnSpc>
                <a:spcPct val="110000"/>
              </a:lnSpc>
            </a:pPr>
            <a:r>
              <a:rPr lang="en-GB" sz="2000" dirty="0"/>
              <a:t>Challenges before introducing Modern Technology</a:t>
            </a:r>
          </a:p>
          <a:p>
            <a:pPr>
              <a:lnSpc>
                <a:spcPct val="110000"/>
              </a:lnSpc>
            </a:pPr>
            <a:r>
              <a:rPr lang="en-GB" sz="2000" dirty="0"/>
              <a:t>Insights of Modern Technology Introduced</a:t>
            </a:r>
          </a:p>
          <a:p>
            <a:pPr>
              <a:lnSpc>
                <a:spcPct val="110000"/>
              </a:lnSpc>
            </a:pPr>
            <a:r>
              <a:rPr lang="en-GB" sz="2000" dirty="0"/>
              <a:t>Impacts of Modern Technology </a:t>
            </a:r>
          </a:p>
          <a:p>
            <a:pPr>
              <a:lnSpc>
                <a:spcPct val="110000"/>
              </a:lnSpc>
            </a:pPr>
            <a:r>
              <a:rPr lang="en-GB" sz="2000" dirty="0"/>
              <a:t>Lessons drawn from the case study</a:t>
            </a:r>
          </a:p>
          <a:p>
            <a:pPr>
              <a:lnSpc>
                <a:spcPct val="110000"/>
              </a:lnSpc>
            </a:pPr>
            <a:r>
              <a:rPr lang="en-GB" sz="2000" dirty="0"/>
              <a:t>Conclusion  </a:t>
            </a:r>
          </a:p>
          <a:p>
            <a:pPr>
              <a:lnSpc>
                <a:spcPct val="110000"/>
              </a:lnSpc>
            </a:pPr>
            <a:r>
              <a:rPr lang="en-GB" sz="2000" dirty="0"/>
              <a:t>References</a:t>
            </a:r>
          </a:p>
          <a:p>
            <a:pPr>
              <a:lnSpc>
                <a:spcPct val="110000"/>
              </a:lnSpc>
            </a:pPr>
            <a:r>
              <a:rPr lang="en-GB" sz="2000" dirty="0"/>
              <a:t>Q&amp;A</a:t>
            </a:r>
          </a:p>
          <a:p>
            <a:pPr>
              <a:lnSpc>
                <a:spcPct val="110000"/>
              </a:lnSpc>
            </a:pPr>
            <a:endParaRPr lang="en-GB" sz="2000" dirty="0"/>
          </a:p>
        </p:txBody>
      </p:sp>
    </p:spTree>
    <p:extLst>
      <p:ext uri="{BB962C8B-B14F-4D97-AF65-F5344CB8AC3E}">
        <p14:creationId xmlns:p14="http://schemas.microsoft.com/office/powerpoint/2010/main" val="383069947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F731D-547A-466E-8635-20DE98981997}"/>
              </a:ext>
            </a:extLst>
          </p:cNvPr>
          <p:cNvSpPr>
            <a:spLocks noGrp="1"/>
          </p:cNvSpPr>
          <p:nvPr>
            <p:ph type="title"/>
          </p:nvPr>
        </p:nvSpPr>
        <p:spPr/>
        <p:txBody>
          <a:bodyPr>
            <a:normAutofit/>
          </a:bodyPr>
          <a:lstStyle/>
          <a:p>
            <a:r>
              <a:rPr lang="en-GB" b="1" i="1" u="sng"/>
              <a:t>Intruduction</a:t>
            </a:r>
            <a:r>
              <a:rPr lang="en-GB"/>
              <a:t>:</a:t>
            </a:r>
          </a:p>
        </p:txBody>
      </p:sp>
      <p:sp>
        <p:nvSpPr>
          <p:cNvPr id="39" name="Content Placeholder 2">
            <a:extLst>
              <a:ext uri="{FF2B5EF4-FFF2-40B4-BE49-F238E27FC236}">
                <a16:creationId xmlns:a16="http://schemas.microsoft.com/office/drawing/2014/main" id="{800DF2B1-253F-4E42-B612-FF0C4832C0D8}"/>
              </a:ext>
            </a:extLst>
          </p:cNvPr>
          <p:cNvSpPr>
            <a:spLocks noGrp="1"/>
          </p:cNvSpPr>
          <p:nvPr>
            <p:ph idx="1"/>
          </p:nvPr>
        </p:nvSpPr>
        <p:spPr>
          <a:xfrm>
            <a:off x="5034579" y="2375664"/>
            <a:ext cx="6012832" cy="3541714"/>
          </a:xfrm>
        </p:spPr>
        <p:txBody>
          <a:bodyPr>
            <a:normAutofit lnSpcReduction="10000"/>
          </a:bodyPr>
          <a:lstStyle/>
          <a:p>
            <a:r>
              <a:rPr lang="en-GB" dirty="0"/>
              <a:t>Samsung is a South Korean electronics manufacturer that is one of the world's largest. Samsung manufactures a wide range of consumer and industrial electronics, including appliances, digital media devices, semiconductors, memory chips, and integrated systems, among other things. It has become one of the most well-known technological brands, accounting for almost a quarter of South Korea's total exports.</a:t>
            </a:r>
          </a:p>
        </p:txBody>
      </p:sp>
      <p:pic>
        <p:nvPicPr>
          <p:cNvPr id="3" name="Picture 2">
            <a:extLst>
              <a:ext uri="{FF2B5EF4-FFF2-40B4-BE49-F238E27FC236}">
                <a16:creationId xmlns:a16="http://schemas.microsoft.com/office/drawing/2014/main" id="{E4854883-8EA8-4102-863C-C8DA5AAD0E40}"/>
              </a:ext>
            </a:extLst>
          </p:cNvPr>
          <p:cNvPicPr>
            <a:picLocks noChangeAspect="1"/>
          </p:cNvPicPr>
          <p:nvPr/>
        </p:nvPicPr>
        <p:blipFill rotWithShape="1">
          <a:blip r:embed="rId3"/>
          <a:srcRect r="30"/>
          <a:stretch/>
        </p:blipFill>
        <p:spPr>
          <a:xfrm>
            <a:off x="556129" y="2514706"/>
            <a:ext cx="4478450" cy="2519883"/>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4" name="TextBox 3">
            <a:extLst>
              <a:ext uri="{FF2B5EF4-FFF2-40B4-BE49-F238E27FC236}">
                <a16:creationId xmlns:a16="http://schemas.microsoft.com/office/drawing/2014/main" id="{88779585-EC3C-4A97-B8D7-2A321A564CEA}"/>
              </a:ext>
            </a:extLst>
          </p:cNvPr>
          <p:cNvSpPr txBox="1"/>
          <p:nvPr/>
        </p:nvSpPr>
        <p:spPr>
          <a:xfrm>
            <a:off x="1591118" y="5293276"/>
            <a:ext cx="2636108" cy="369332"/>
          </a:xfrm>
          <a:prstGeom prst="rect">
            <a:avLst/>
          </a:prstGeom>
          <a:noFill/>
        </p:spPr>
        <p:txBody>
          <a:bodyPr wrap="square" rtlCol="0">
            <a:spAutoFit/>
          </a:bodyPr>
          <a:lstStyle/>
          <a:p>
            <a:r>
              <a:rPr lang="en-GB" dirty="0"/>
              <a:t>Stanescu A. 2014 </a:t>
            </a:r>
          </a:p>
        </p:txBody>
      </p:sp>
    </p:spTree>
    <p:extLst>
      <p:ext uri="{BB962C8B-B14F-4D97-AF65-F5344CB8AC3E}">
        <p14:creationId xmlns:p14="http://schemas.microsoft.com/office/powerpoint/2010/main" val="206303723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B950263-6D19-4776-9A55-4A0142CB2C02}"/>
              </a:ext>
            </a:extLst>
          </p:cNvPr>
          <p:cNvSpPr>
            <a:spLocks noGrp="1"/>
          </p:cNvSpPr>
          <p:nvPr>
            <p:ph type="title"/>
          </p:nvPr>
        </p:nvSpPr>
        <p:spPr>
          <a:xfrm>
            <a:off x="952108" y="954756"/>
            <a:ext cx="2730414" cy="4946003"/>
          </a:xfrm>
        </p:spPr>
        <p:txBody>
          <a:bodyPr>
            <a:normAutofit/>
          </a:bodyPr>
          <a:lstStyle/>
          <a:p>
            <a:r>
              <a:rPr lang="en-GB" sz="2400">
                <a:solidFill>
                  <a:srgbClr val="FFFFFF"/>
                </a:solidFill>
              </a:rPr>
              <a:t>BACKGROUND OF THE ORGANISATION: </a:t>
            </a:r>
            <a:br>
              <a:rPr lang="en-GB" sz="2400">
                <a:solidFill>
                  <a:srgbClr val="FFFFFF"/>
                </a:solidFill>
              </a:rPr>
            </a:br>
            <a:endParaRPr lang="en-GB" sz="2400">
              <a:solidFill>
                <a:srgbClr val="FFFFFF"/>
              </a:solidFill>
            </a:endParaRP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70846E-E9F3-4EE1-9AE8-4CA80E5ED6A5}"/>
              </a:ext>
            </a:extLst>
          </p:cNvPr>
          <p:cNvSpPr>
            <a:spLocks noGrp="1"/>
          </p:cNvSpPr>
          <p:nvPr>
            <p:ph idx="1"/>
          </p:nvPr>
        </p:nvSpPr>
        <p:spPr>
          <a:xfrm>
            <a:off x="5140934" y="1169232"/>
            <a:ext cx="6926148" cy="5688767"/>
          </a:xfrm>
        </p:spPr>
        <p:txBody>
          <a:bodyPr anchor="ctr">
            <a:normAutofit/>
          </a:bodyPr>
          <a:lstStyle/>
          <a:p>
            <a:pPr>
              <a:lnSpc>
                <a:spcPct val="90000"/>
              </a:lnSpc>
            </a:pPr>
            <a:r>
              <a:rPr lang="en-GB" b="1" dirty="0"/>
              <a:t> Brief history: </a:t>
            </a:r>
          </a:p>
          <a:p>
            <a:pPr>
              <a:lnSpc>
                <a:spcPct val="90000"/>
              </a:lnSpc>
              <a:buFontTx/>
              <a:buChar char="-"/>
            </a:pPr>
            <a:r>
              <a:rPr lang="en-GB" dirty="0"/>
              <a:t>In 2009, the company has become world`s biggest electronic devices </a:t>
            </a:r>
          </a:p>
          <a:p>
            <a:pPr>
              <a:lnSpc>
                <a:spcPct val="90000"/>
              </a:lnSpc>
              <a:buFontTx/>
              <a:buChar char="-"/>
            </a:pPr>
            <a:r>
              <a:rPr lang="en-GB" dirty="0"/>
              <a:t>1993 Samsung developed the </a:t>
            </a:r>
            <a:r>
              <a:rPr lang="en-GB" dirty="0" err="1"/>
              <a:t>lighest</a:t>
            </a:r>
            <a:r>
              <a:rPr lang="en-GB" dirty="0"/>
              <a:t> mobile phone </a:t>
            </a:r>
          </a:p>
          <a:p>
            <a:pPr marL="0" indent="0">
              <a:lnSpc>
                <a:spcPct val="90000"/>
              </a:lnSpc>
              <a:buNone/>
            </a:pPr>
            <a:endParaRPr lang="en-GB" dirty="0"/>
          </a:p>
          <a:p>
            <a:pPr>
              <a:lnSpc>
                <a:spcPct val="90000"/>
              </a:lnSpc>
            </a:pPr>
            <a:r>
              <a:rPr lang="en-GB" b="1" dirty="0"/>
              <a:t>The aim of the Samsung is: </a:t>
            </a:r>
          </a:p>
          <a:p>
            <a:pPr marL="0" indent="0">
              <a:lnSpc>
                <a:spcPct val="90000"/>
              </a:lnSpc>
              <a:buNone/>
            </a:pPr>
            <a:r>
              <a:rPr lang="en-GB" dirty="0"/>
              <a:t>-to developing superior products and services. </a:t>
            </a:r>
          </a:p>
          <a:p>
            <a:pPr marL="0" indent="0">
              <a:lnSpc>
                <a:spcPct val="90000"/>
              </a:lnSpc>
              <a:buNone/>
            </a:pPr>
            <a:r>
              <a:rPr lang="en-GB" dirty="0"/>
              <a:t>-to promote their brand and products throughout the world</a:t>
            </a:r>
          </a:p>
          <a:p>
            <a:pPr marL="0" indent="0">
              <a:lnSpc>
                <a:spcPct val="90000"/>
              </a:lnSpc>
              <a:buNone/>
            </a:pPr>
            <a:r>
              <a:rPr lang="en-GB" dirty="0"/>
              <a:t>-to establish a dominant position in the business. </a:t>
            </a:r>
          </a:p>
          <a:p>
            <a:pPr marL="0" indent="0">
              <a:lnSpc>
                <a:spcPct val="90000"/>
              </a:lnSpc>
              <a:buNone/>
            </a:pPr>
            <a:r>
              <a:rPr lang="en-GB" dirty="0"/>
              <a:t>-to create new high-quality products.</a:t>
            </a:r>
          </a:p>
          <a:p>
            <a:pPr marL="0" indent="0">
              <a:lnSpc>
                <a:spcPct val="90000"/>
              </a:lnSpc>
              <a:buNone/>
            </a:pPr>
            <a:endParaRPr lang="en-GB" dirty="0"/>
          </a:p>
          <a:p>
            <a:pPr marL="0" indent="0">
              <a:lnSpc>
                <a:spcPct val="90000"/>
              </a:lnSpc>
              <a:buNone/>
            </a:pPr>
            <a:endParaRPr lang="en-GB" dirty="0"/>
          </a:p>
          <a:p>
            <a:pPr marL="0" indent="0">
              <a:lnSpc>
                <a:spcPct val="90000"/>
              </a:lnSpc>
              <a:buNone/>
            </a:pPr>
            <a:endParaRPr lang="en-GB" dirty="0"/>
          </a:p>
          <a:p>
            <a:pPr>
              <a:lnSpc>
                <a:spcPct val="90000"/>
              </a:lnSpc>
            </a:pPr>
            <a:endParaRPr lang="en-GB" dirty="0"/>
          </a:p>
          <a:p>
            <a:pPr>
              <a:lnSpc>
                <a:spcPct val="90000"/>
              </a:lnSpc>
            </a:pPr>
            <a:endParaRPr lang="en-GB" dirty="0"/>
          </a:p>
          <a:p>
            <a:pPr>
              <a:lnSpc>
                <a:spcPct val="90000"/>
              </a:lnSpc>
            </a:pPr>
            <a:endParaRPr lang="en-GB" dirty="0"/>
          </a:p>
        </p:txBody>
      </p:sp>
    </p:spTree>
    <p:extLst>
      <p:ext uri="{BB962C8B-B14F-4D97-AF65-F5344CB8AC3E}">
        <p14:creationId xmlns:p14="http://schemas.microsoft.com/office/powerpoint/2010/main" val="1446055215"/>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C52B4C-2EA6-422A-AED9-28516A8D6559}"/>
              </a:ext>
            </a:extLst>
          </p:cNvPr>
          <p:cNvSpPr>
            <a:spLocks noGrp="1"/>
          </p:cNvSpPr>
          <p:nvPr>
            <p:ph idx="1"/>
          </p:nvPr>
        </p:nvSpPr>
        <p:spPr>
          <a:xfrm>
            <a:off x="723900" y="630835"/>
            <a:ext cx="10744199" cy="5596329"/>
          </a:xfrm>
        </p:spPr>
        <p:txBody>
          <a:bodyPr>
            <a:normAutofit fontScale="92500" lnSpcReduction="10000"/>
          </a:bodyPr>
          <a:lstStyle/>
          <a:p>
            <a:pPr marL="0" indent="0">
              <a:buNone/>
            </a:pPr>
            <a:r>
              <a:rPr lang="en-GB" dirty="0"/>
              <a:t>Vision of the Samsung: </a:t>
            </a:r>
          </a:p>
          <a:p>
            <a:r>
              <a:rPr lang="en-GB" dirty="0"/>
              <a:t>Samsung's major vision is to inspire the world with their revolutionary technology, wide range of inventive products, and cutting-edge designs that are meant to make their customers' lives far more pleasant, richer, and to contribute significantly to social prosperity. In terms of mission, Samsung's mission is to devote people resources and technology capabilities to the development of outstanding products and services, thereby contributing to the creation of a better and more globalised world.</a:t>
            </a:r>
          </a:p>
          <a:p>
            <a:pPr marL="0" indent="0">
              <a:buNone/>
            </a:pPr>
            <a:r>
              <a:rPr lang="en-GB" dirty="0"/>
              <a:t>Samsung`s Mission Statement: </a:t>
            </a:r>
          </a:p>
          <a:p>
            <a:pPr marL="0" indent="0">
              <a:buNone/>
            </a:pPr>
            <a:r>
              <a:rPr lang="en-GB" i="1" dirty="0"/>
              <a:t>“We will devote our human resources and technology to create </a:t>
            </a:r>
            <a:r>
              <a:rPr lang="en-GB" i="1" dirty="0" err="1"/>
              <a:t>superios</a:t>
            </a:r>
            <a:r>
              <a:rPr lang="en-GB" i="1" dirty="0"/>
              <a:t> products and services, thereby contributing to a better global society.”  </a:t>
            </a:r>
          </a:p>
          <a:p>
            <a:pPr marL="0" indent="0">
              <a:buNone/>
            </a:pPr>
            <a:r>
              <a:rPr lang="en-GB" dirty="0"/>
              <a:t>Samsung focuses on the following components on thins corporate mission: </a:t>
            </a:r>
          </a:p>
          <a:p>
            <a:pPr marL="457200" indent="-457200">
              <a:buAutoNum type="arabicPeriod"/>
            </a:pPr>
            <a:r>
              <a:rPr lang="en-GB" dirty="0"/>
              <a:t>Human resources and technological resources </a:t>
            </a:r>
          </a:p>
          <a:p>
            <a:pPr marL="457200" indent="-457200">
              <a:buAutoNum type="arabicPeriod"/>
            </a:pPr>
            <a:r>
              <a:rPr lang="en-GB" dirty="0"/>
              <a:t>Superiority of products and services </a:t>
            </a:r>
          </a:p>
          <a:p>
            <a:pPr marL="457200" indent="-457200">
              <a:buAutoNum type="arabicPeriod"/>
            </a:pPr>
            <a:r>
              <a:rPr lang="en-GB" dirty="0"/>
              <a:t>Improvement of the global society </a:t>
            </a:r>
          </a:p>
          <a:p>
            <a:pPr marL="0" indent="0">
              <a:buNone/>
            </a:pPr>
            <a:endParaRPr lang="en-GB" dirty="0"/>
          </a:p>
          <a:p>
            <a:pPr marL="0" indent="0">
              <a:buNone/>
            </a:pPr>
            <a:endParaRPr lang="en-GB" b="1" i="1" u="sng" dirty="0"/>
          </a:p>
        </p:txBody>
      </p:sp>
    </p:spTree>
    <p:extLst>
      <p:ext uri="{BB962C8B-B14F-4D97-AF65-F5344CB8AC3E}">
        <p14:creationId xmlns:p14="http://schemas.microsoft.com/office/powerpoint/2010/main" val="3639609273"/>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2723366-C73B-4ED6-ADEF-29911C6BC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47A4152-8E41-4D1C-B88C-57C5C430A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11222737" cy="1479635"/>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F84033-36F6-4BF5-BAD4-34F518D3BB94}"/>
              </a:ext>
            </a:extLst>
          </p:cNvPr>
          <p:cNvSpPr>
            <a:spLocks noGrp="1"/>
          </p:cNvSpPr>
          <p:nvPr>
            <p:ph type="title"/>
          </p:nvPr>
        </p:nvSpPr>
        <p:spPr>
          <a:xfrm>
            <a:off x="804421" y="796374"/>
            <a:ext cx="10583158" cy="880027"/>
          </a:xfrm>
        </p:spPr>
        <p:txBody>
          <a:bodyPr>
            <a:normAutofit/>
          </a:bodyPr>
          <a:lstStyle/>
          <a:p>
            <a:r>
              <a:rPr lang="en-GB">
                <a:solidFill>
                  <a:srgbClr val="FFFFFF"/>
                </a:solidFill>
              </a:rPr>
              <a:t>Chalenges</a:t>
            </a:r>
            <a:r>
              <a:rPr lang="en-GB" dirty="0">
                <a:solidFill>
                  <a:srgbClr val="FFFFFF"/>
                </a:solidFill>
              </a:rPr>
              <a:t> </a:t>
            </a:r>
          </a:p>
        </p:txBody>
      </p:sp>
      <p:sp>
        <p:nvSpPr>
          <p:cNvPr id="23" name="Rectangle 22">
            <a:extLst>
              <a:ext uri="{FF2B5EF4-FFF2-40B4-BE49-F238E27FC236}">
                <a16:creationId xmlns:a16="http://schemas.microsoft.com/office/drawing/2014/main" id="{999F76F5-72D4-4814-9169-8F535AEEB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747" y="648377"/>
            <a:ext cx="10890504"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C6202988-4466-42C5-B33A-AFABF051B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366FFA-2ED6-4DB5-B8B4-994728A5485A}"/>
              </a:ext>
            </a:extLst>
          </p:cNvPr>
          <p:cNvSpPr>
            <a:spLocks noGrp="1"/>
          </p:cNvSpPr>
          <p:nvPr>
            <p:ph idx="1"/>
          </p:nvPr>
        </p:nvSpPr>
        <p:spPr>
          <a:xfrm>
            <a:off x="1295400" y="2612255"/>
            <a:ext cx="10756691" cy="4393741"/>
          </a:xfrm>
        </p:spPr>
        <p:txBody>
          <a:bodyPr>
            <a:normAutofit/>
          </a:bodyPr>
          <a:lstStyle/>
          <a:p>
            <a:pPr>
              <a:lnSpc>
                <a:spcPct val="90000"/>
              </a:lnSpc>
            </a:pPr>
            <a:r>
              <a:rPr lang="en-GB" sz="2000" dirty="0"/>
              <a:t>Samsung's main challenges Samsung faces a challenge from competitors like as Apple, Lenovo, and OPPO, who are diversifying their product lines. Many of these businesses are branching into new goods that will provide consumers with more innovation. In comparison to Apple's rapid speed of invention, Samsung is still lagging behind due to its slower rate of diversification, and as a result, it frequently finds itself unable to compete with Apple in certain areas.</a:t>
            </a:r>
          </a:p>
          <a:p>
            <a:pPr>
              <a:lnSpc>
                <a:spcPct val="90000"/>
              </a:lnSpc>
            </a:pPr>
            <a:r>
              <a:rPr lang="en-GB" sz="2000" dirty="0"/>
              <a:t>Furthermore, Covid 19 is a big difficulty that has resulted in the corporation having multiple setbacks as well as a loss of growth. The outbreak of this pandemic has caused considerable issues for the corporation in a variety of sectors, including its manufacturing operations. Many nations throughout the world are experiencing a recession, which means that people have less purchasing power and will be less eager to spend money on pricey things like smart phones and other consumer devices, such as those affected by Samsung. As a result, it's likely that Samsung will see a drop in sales volume as well as a drop in profitability.</a:t>
            </a:r>
          </a:p>
        </p:txBody>
      </p:sp>
    </p:spTree>
    <p:extLst>
      <p:ext uri="{BB962C8B-B14F-4D97-AF65-F5344CB8AC3E}">
        <p14:creationId xmlns:p14="http://schemas.microsoft.com/office/powerpoint/2010/main" val="1374716691"/>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52" name="Rectangle 38">
            <a:extLst>
              <a:ext uri="{FF2B5EF4-FFF2-40B4-BE49-F238E27FC236}">
                <a16:creationId xmlns:a16="http://schemas.microsoft.com/office/drawing/2014/main" id="{0B78BE18-6882-4FAA-BC8C-CA216E963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40">
            <a:extLst>
              <a:ext uri="{FF2B5EF4-FFF2-40B4-BE49-F238E27FC236}">
                <a16:creationId xmlns:a16="http://schemas.microsoft.com/office/drawing/2014/main" id="{1A34F12D-8C0F-46CA-9F4A-D56193C37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88137"/>
            <a:ext cx="11227442" cy="5883295"/>
          </a:xfrm>
          <a:prstGeom prst="rect">
            <a:avLst/>
          </a:prstGeom>
          <a:solidFill>
            <a:schemeClr val="bg2"/>
          </a:solidFill>
          <a:ln>
            <a:noFill/>
          </a:ln>
          <a:effectLst>
            <a:outerShdw blurRad="114300" dist="127000" dir="4800000" sx="99000" sy="99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3" name="Picture 2">
            <a:extLst>
              <a:ext uri="{FF2B5EF4-FFF2-40B4-BE49-F238E27FC236}">
                <a16:creationId xmlns:a16="http://schemas.microsoft.com/office/drawing/2014/main" id="{71FA3E3C-8812-4F6B-B038-49677F11FB40}"/>
              </a:ext>
            </a:extLst>
          </p:cNvPr>
          <p:cNvPicPr>
            <a:picLocks noChangeAspect="1"/>
          </p:cNvPicPr>
          <p:nvPr/>
        </p:nvPicPr>
        <p:blipFill rotWithShape="1">
          <a:blip r:embed="rId3">
            <a:alphaModFix amt="25000"/>
          </a:blip>
          <a:srcRect t="16255" r="1" b="11717"/>
          <a:stretch/>
        </p:blipFill>
        <p:spPr>
          <a:xfrm>
            <a:off x="486138" y="486568"/>
            <a:ext cx="11227442" cy="5883295"/>
          </a:xfrm>
          <a:prstGeom prst="rect">
            <a:avLst/>
          </a:prstGeom>
        </p:spPr>
      </p:pic>
      <p:sp>
        <p:nvSpPr>
          <p:cNvPr id="54" name="Rectangle 42">
            <a:extLst>
              <a:ext uri="{FF2B5EF4-FFF2-40B4-BE49-F238E27FC236}">
                <a16:creationId xmlns:a16="http://schemas.microsoft.com/office/drawing/2014/main" id="{F3838012-22B6-4303-8F29-04E1419B3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tx1"/>
            </a:solidFill>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4B85F9C-749C-4295-B46E-8371D780C67F}"/>
              </a:ext>
            </a:extLst>
          </p:cNvPr>
          <p:cNvSpPr>
            <a:spLocks noGrp="1"/>
          </p:cNvSpPr>
          <p:nvPr>
            <p:ph type="title"/>
          </p:nvPr>
        </p:nvSpPr>
        <p:spPr>
          <a:xfrm>
            <a:off x="1295402" y="982132"/>
            <a:ext cx="9601196" cy="1303867"/>
          </a:xfrm>
        </p:spPr>
        <p:txBody>
          <a:bodyPr>
            <a:normAutofit/>
          </a:bodyPr>
          <a:lstStyle/>
          <a:p>
            <a:pPr>
              <a:lnSpc>
                <a:spcPct val="90000"/>
              </a:lnSpc>
            </a:pPr>
            <a:r>
              <a:rPr lang="en-GB" sz="2800" dirty="0">
                <a:solidFill>
                  <a:schemeClr val="tx1"/>
                </a:solidFill>
              </a:rPr>
              <a:t>Insights of the Modern Technology Introduced</a:t>
            </a:r>
            <a:r>
              <a:rPr lang="en-GB" sz="2800" b="1" dirty="0">
                <a:solidFill>
                  <a:schemeClr val="tx1"/>
                </a:solidFill>
              </a:rPr>
              <a:t>: google cloud storage</a:t>
            </a:r>
            <a:br>
              <a:rPr lang="en-GB" sz="2800" b="1" dirty="0">
                <a:solidFill>
                  <a:schemeClr val="tx1"/>
                </a:solidFill>
              </a:rPr>
            </a:br>
            <a:endParaRPr lang="en-GB" sz="2800" b="1" dirty="0">
              <a:solidFill>
                <a:schemeClr val="tx1"/>
              </a:solidFill>
            </a:endParaRPr>
          </a:p>
        </p:txBody>
      </p:sp>
      <p:cxnSp>
        <p:nvCxnSpPr>
          <p:cNvPr id="55" name="Straight Connector 44">
            <a:extLst>
              <a:ext uri="{FF2B5EF4-FFF2-40B4-BE49-F238E27FC236}">
                <a16:creationId xmlns:a16="http://schemas.microsoft.com/office/drawing/2014/main" id="{AB061FF5-9F81-427C-8DA5-3989395517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2351" y="2421466"/>
            <a:ext cx="9407298" cy="0"/>
          </a:xfrm>
          <a:prstGeom prst="line">
            <a:avLst/>
          </a:prstGeom>
          <a:ln w="15875">
            <a:solidFill>
              <a:schemeClr val="tx1"/>
            </a:solidFill>
          </a:ln>
        </p:spPr>
        <p:style>
          <a:lnRef idx="2">
            <a:schemeClr val="accent1"/>
          </a:lnRef>
          <a:fillRef idx="0">
            <a:schemeClr val="accent1"/>
          </a:fillRef>
          <a:effectRef idx="1">
            <a:schemeClr val="accent1"/>
          </a:effectRef>
          <a:fontRef idx="minor">
            <a:schemeClr val="tx1"/>
          </a:fontRef>
        </p:style>
      </p:cxnSp>
      <p:grpSp>
        <p:nvGrpSpPr>
          <p:cNvPr id="47" name="Group 46">
            <a:extLst>
              <a:ext uri="{FF2B5EF4-FFF2-40B4-BE49-F238E27FC236}">
                <a16:creationId xmlns:a16="http://schemas.microsoft.com/office/drawing/2014/main" id="{F03F5A17-2CE9-4ADD-9FAF-C1A0BB39CD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288" y="3128956"/>
            <a:ext cx="12234672" cy="658368"/>
            <a:chOff x="-18288" y="3128956"/>
            <a:chExt cx="12234672" cy="658368"/>
          </a:xfrm>
        </p:grpSpPr>
        <p:sp useBgFill="1">
          <p:nvSpPr>
            <p:cNvPr id="56" name="Rounded Rectangle 20">
              <a:extLst>
                <a:ext uri="{FF2B5EF4-FFF2-40B4-BE49-F238E27FC236}">
                  <a16:creationId xmlns:a16="http://schemas.microsoft.com/office/drawing/2014/main" id="{4A88F887-B43E-4CD1-BCE2-739013C68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49" name="Picture 48">
              <a:extLst>
                <a:ext uri="{FF2B5EF4-FFF2-40B4-BE49-F238E27FC236}">
                  <a16:creationId xmlns:a16="http://schemas.microsoft.com/office/drawing/2014/main" id="{2C9D3412-AB4A-4E20-9A79-B2C80D198B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50" name="Rounded Rectangle 22">
              <a:extLst>
                <a:ext uri="{FF2B5EF4-FFF2-40B4-BE49-F238E27FC236}">
                  <a16:creationId xmlns:a16="http://schemas.microsoft.com/office/drawing/2014/main" id="{A1D7D010-E182-46E6-9264-B39552853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51" name="Picture 50">
              <a:extLst>
                <a:ext uri="{FF2B5EF4-FFF2-40B4-BE49-F238E27FC236}">
                  <a16:creationId xmlns:a16="http://schemas.microsoft.com/office/drawing/2014/main" id="{F4783A7B-2E08-42E4-87EC-EE59B873DFB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
        <p:nvSpPr>
          <p:cNvPr id="34" name="Content Placeholder 2">
            <a:extLst>
              <a:ext uri="{FF2B5EF4-FFF2-40B4-BE49-F238E27FC236}">
                <a16:creationId xmlns:a16="http://schemas.microsoft.com/office/drawing/2014/main" id="{F8DDD9B4-8C2E-46C7-BF62-249D006586A0}"/>
              </a:ext>
            </a:extLst>
          </p:cNvPr>
          <p:cNvSpPr>
            <a:spLocks noGrp="1"/>
          </p:cNvSpPr>
          <p:nvPr>
            <p:ph idx="1"/>
          </p:nvPr>
        </p:nvSpPr>
        <p:spPr>
          <a:xfrm>
            <a:off x="1295401" y="2556932"/>
            <a:ext cx="9601196" cy="3318936"/>
          </a:xfrm>
        </p:spPr>
        <p:txBody>
          <a:bodyPr>
            <a:normAutofit/>
          </a:bodyPr>
          <a:lstStyle/>
          <a:p>
            <a:r>
              <a:rPr lang="en-GB" dirty="0">
                <a:solidFill>
                  <a:schemeClr val="tx1"/>
                </a:solidFill>
              </a:rPr>
              <a:t>Google cloud storage is a restful online file storage web service for storing and accessing data on google cloud platform infrastructure. </a:t>
            </a:r>
          </a:p>
          <a:p>
            <a:r>
              <a:rPr lang="en-GB" dirty="0">
                <a:solidFill>
                  <a:schemeClr val="tx1"/>
                </a:solidFill>
              </a:rPr>
              <a:t>The excellent capabilities in big data analytics, machine learning, and artificial intelligence are characteristics of Google cloud storage.</a:t>
            </a:r>
          </a:p>
          <a:p>
            <a:r>
              <a:rPr lang="en-GB" dirty="0">
                <a:solidFill>
                  <a:schemeClr val="tx1"/>
                </a:solidFill>
              </a:rPr>
              <a:t>They are three types of cloud data storage: object storage, file storage, and block storage </a:t>
            </a:r>
          </a:p>
          <a:p>
            <a:pPr marL="0" indent="0">
              <a:buNone/>
            </a:pPr>
            <a:endParaRPr lang="en-GB" dirty="0">
              <a:solidFill>
                <a:schemeClr val="tx1"/>
              </a:solidFill>
            </a:endParaRPr>
          </a:p>
        </p:txBody>
      </p:sp>
    </p:spTree>
    <p:extLst>
      <p:ext uri="{BB962C8B-B14F-4D97-AF65-F5344CB8AC3E}">
        <p14:creationId xmlns:p14="http://schemas.microsoft.com/office/powerpoint/2010/main" val="53918720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9" name="Rectangle 98">
            <a:extLst>
              <a:ext uri="{FF2B5EF4-FFF2-40B4-BE49-F238E27FC236}">
                <a16:creationId xmlns:a16="http://schemas.microsoft.com/office/drawing/2014/main" id="{5EB8E3BF-F464-4900-8994-851061A9A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F73D5A7-02FB-4707-B08B-40127A09A1BE}"/>
              </a:ext>
            </a:extLst>
          </p:cNvPr>
          <p:cNvPicPr>
            <a:picLocks noChangeAspect="1"/>
          </p:cNvPicPr>
          <p:nvPr/>
        </p:nvPicPr>
        <p:blipFill rotWithShape="1">
          <a:blip r:embed="rId2">
            <a:alphaModFix amt="35000"/>
          </a:blip>
          <a:srcRect/>
          <a:stretch/>
        </p:blipFill>
        <p:spPr>
          <a:xfrm>
            <a:off x="20" y="0"/>
            <a:ext cx="12191980" cy="6857990"/>
          </a:xfrm>
          <a:prstGeom prst="rect">
            <a:avLst/>
          </a:prstGeom>
        </p:spPr>
      </p:pic>
      <p:cxnSp>
        <p:nvCxnSpPr>
          <p:cNvPr id="101" name="Straight Connector 100">
            <a:extLst>
              <a:ext uri="{FF2B5EF4-FFF2-40B4-BE49-F238E27FC236}">
                <a16:creationId xmlns:a16="http://schemas.microsoft.com/office/drawing/2014/main" id="{8E0602D6-3A81-42F8-AE67-1BAAFC967C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421466"/>
            <a:ext cx="9144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94" name="Content Placeholder 2">
            <a:extLst>
              <a:ext uri="{FF2B5EF4-FFF2-40B4-BE49-F238E27FC236}">
                <a16:creationId xmlns:a16="http://schemas.microsoft.com/office/drawing/2014/main" id="{C01039B4-B682-4D8C-B40C-3DCA38040F39}"/>
              </a:ext>
            </a:extLst>
          </p:cNvPr>
          <p:cNvSpPr>
            <a:spLocks noGrp="1"/>
          </p:cNvSpPr>
          <p:nvPr>
            <p:ph idx="1"/>
          </p:nvPr>
        </p:nvSpPr>
        <p:spPr>
          <a:xfrm>
            <a:off x="419725" y="764498"/>
            <a:ext cx="11107712" cy="6093492"/>
          </a:xfrm>
        </p:spPr>
        <p:txBody>
          <a:bodyPr>
            <a:normAutofit/>
          </a:bodyPr>
          <a:lstStyle/>
          <a:p>
            <a:pPr>
              <a:lnSpc>
                <a:spcPct val="90000"/>
              </a:lnSpc>
            </a:pPr>
            <a:r>
              <a:rPr lang="en-GB" sz="2800" b="1" dirty="0">
                <a:solidFill>
                  <a:srgbClr val="FFFFFF"/>
                </a:solidFill>
              </a:rPr>
              <a:t>Advantages:</a:t>
            </a:r>
            <a:r>
              <a:rPr lang="en-GB" sz="2800" dirty="0">
                <a:solidFill>
                  <a:srgbClr val="FFFFFF"/>
                </a:solidFill>
              </a:rPr>
              <a:t> -instant transfer of data to a remote location</a:t>
            </a:r>
          </a:p>
          <a:p>
            <a:pPr marL="0" indent="0">
              <a:lnSpc>
                <a:spcPct val="90000"/>
              </a:lnSpc>
              <a:buNone/>
            </a:pPr>
            <a:r>
              <a:rPr lang="en-GB" sz="2800" dirty="0">
                <a:solidFill>
                  <a:srgbClr val="FFFFFF"/>
                </a:solidFill>
              </a:rPr>
              <a:t>                          -enhanced safety and security features </a:t>
            </a:r>
          </a:p>
          <a:p>
            <a:pPr marL="0" indent="0">
              <a:lnSpc>
                <a:spcPct val="90000"/>
              </a:lnSpc>
              <a:buNone/>
            </a:pPr>
            <a:r>
              <a:rPr lang="en-GB" sz="2800" dirty="0">
                <a:solidFill>
                  <a:srgbClr val="FFFFFF"/>
                </a:solidFill>
              </a:rPr>
              <a:t>                          -instant data recovery after a computer crash or cyber attacks </a:t>
            </a:r>
          </a:p>
          <a:p>
            <a:pPr>
              <a:lnSpc>
                <a:spcPct val="90000"/>
              </a:lnSpc>
            </a:pPr>
            <a:r>
              <a:rPr lang="en-GB" sz="2800" b="1" dirty="0" err="1">
                <a:solidFill>
                  <a:srgbClr val="FFFFFF"/>
                </a:solidFill>
              </a:rPr>
              <a:t>Desavantages</a:t>
            </a:r>
            <a:r>
              <a:rPr lang="en-GB" sz="2800" b="1" dirty="0">
                <a:solidFill>
                  <a:srgbClr val="FFFFFF"/>
                </a:solidFill>
              </a:rPr>
              <a:t>:</a:t>
            </a:r>
            <a:r>
              <a:rPr lang="en-GB" sz="2800" dirty="0">
                <a:solidFill>
                  <a:srgbClr val="FFFFFF"/>
                </a:solidFill>
              </a:rPr>
              <a:t> - too much dependence on the internet connection </a:t>
            </a:r>
          </a:p>
          <a:p>
            <a:pPr marL="0" indent="0">
              <a:lnSpc>
                <a:spcPct val="90000"/>
              </a:lnSpc>
              <a:buNone/>
            </a:pPr>
            <a:r>
              <a:rPr lang="en-GB" sz="2800" dirty="0">
                <a:solidFill>
                  <a:srgbClr val="FFFFFF"/>
                </a:solidFill>
              </a:rPr>
              <a:t>                          - cloud servers on storage may have limitation </a:t>
            </a:r>
          </a:p>
          <a:p>
            <a:pPr marL="0" indent="0">
              <a:lnSpc>
                <a:spcPct val="90000"/>
              </a:lnSpc>
              <a:buNone/>
            </a:pPr>
            <a:r>
              <a:rPr lang="en-GB" sz="2800" dirty="0">
                <a:solidFill>
                  <a:srgbClr val="FFFFFF"/>
                </a:solidFill>
              </a:rPr>
              <a:t>                          - possibilities of losing vital data to hackers or </a:t>
            </a:r>
            <a:r>
              <a:rPr lang="en-GB" sz="2800" dirty="0" err="1">
                <a:solidFill>
                  <a:srgbClr val="FFFFFF"/>
                </a:solidFill>
              </a:rPr>
              <a:t>inflitators</a:t>
            </a:r>
            <a:endParaRPr lang="en-GB" sz="2800" dirty="0">
              <a:solidFill>
                <a:srgbClr val="FFFFFF"/>
              </a:solidFill>
            </a:endParaRPr>
          </a:p>
          <a:p>
            <a:pPr>
              <a:lnSpc>
                <a:spcPct val="90000"/>
              </a:lnSpc>
            </a:pPr>
            <a:r>
              <a:rPr lang="en-GB" sz="2800" dirty="0">
                <a:solidFill>
                  <a:srgbClr val="FFFFFF"/>
                </a:solidFill>
              </a:rPr>
              <a:t>Google cloud storage is important because it protects your data, apps, infrastructure, and customers from fraudulent behaviour, spam, and abuse using the same infrastructure and security services that Google utilises.</a:t>
            </a:r>
          </a:p>
          <a:p>
            <a:pPr>
              <a:lnSpc>
                <a:spcPct val="90000"/>
              </a:lnSpc>
            </a:pPr>
            <a:endParaRPr lang="en-GB" sz="1900" dirty="0">
              <a:solidFill>
                <a:srgbClr val="FFFFFF"/>
              </a:solidFill>
            </a:endParaRPr>
          </a:p>
        </p:txBody>
      </p:sp>
    </p:spTree>
    <p:extLst>
      <p:ext uri="{BB962C8B-B14F-4D97-AF65-F5344CB8AC3E}">
        <p14:creationId xmlns:p14="http://schemas.microsoft.com/office/powerpoint/2010/main" val="43580343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B024BE-4C3E-49C8-810F-B9B4DD50FCC0}"/>
              </a:ext>
            </a:extLst>
          </p:cNvPr>
          <p:cNvSpPr>
            <a:spLocks noGrp="1"/>
          </p:cNvSpPr>
          <p:nvPr>
            <p:ph idx="1"/>
          </p:nvPr>
        </p:nvSpPr>
        <p:spPr>
          <a:xfrm>
            <a:off x="565878" y="1416937"/>
            <a:ext cx="10820400" cy="4024125"/>
          </a:xfrm>
        </p:spPr>
        <p:txBody>
          <a:bodyPr>
            <a:normAutofit fontScale="92500"/>
          </a:bodyPr>
          <a:lstStyle/>
          <a:p>
            <a:r>
              <a:rPr lang="en-GB" sz="3000" b="1" i="1" u="sng"/>
              <a:t>Impacts of modern technology introduced. </a:t>
            </a:r>
          </a:p>
          <a:p>
            <a:pPr marL="0" indent="0">
              <a:buNone/>
            </a:pPr>
            <a:r>
              <a:rPr lang="en-GB" b="1" u="sng"/>
              <a:t>POSITIVE IMPACTS</a:t>
            </a:r>
            <a:r>
              <a:rPr lang="en-GB"/>
              <a:t>: Samsung's contributions to digital education help them have a good impact on society. Since 2014, witch has touched 3.8 billion pupils all across the world. Samsung is also continuing to look for ways to save electricity. In comparison to the previous year, they were able to reduce the energy usage of their products by 32 percent.</a:t>
            </a:r>
          </a:p>
          <a:p>
            <a:pPr marL="0" indent="0">
              <a:buNone/>
            </a:pPr>
            <a:r>
              <a:rPr lang="en-GB" b="1" u="sng"/>
              <a:t> NEGATIVE IMPACTS:</a:t>
            </a:r>
          </a:p>
          <a:p>
            <a:pPr marL="0" indent="0">
              <a:buNone/>
            </a:pPr>
            <a:r>
              <a:rPr lang="en-GB"/>
              <a:t>The manufacture of this product has an environmental impact since it emits greenhouse gases, which are harmful to the environment. In today's world, the younger generations use their phones so much for spell-check and text messaging that they aren't learning how to spell and write properly, which has a big detrimental impact.</a:t>
            </a:r>
          </a:p>
        </p:txBody>
      </p:sp>
    </p:spTree>
    <p:extLst>
      <p:ext uri="{BB962C8B-B14F-4D97-AF65-F5344CB8AC3E}">
        <p14:creationId xmlns:p14="http://schemas.microsoft.com/office/powerpoint/2010/main" val="333937159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6D2664-6B2A-4638-AEE3-FBF4D26AD43B}"/>
              </a:ext>
            </a:extLst>
          </p:cNvPr>
          <p:cNvSpPr>
            <a:spLocks noGrp="1"/>
          </p:cNvSpPr>
          <p:nvPr>
            <p:ph idx="1"/>
          </p:nvPr>
        </p:nvSpPr>
        <p:spPr>
          <a:xfrm>
            <a:off x="685800" y="755505"/>
            <a:ext cx="10820400" cy="4580993"/>
          </a:xfrm>
        </p:spPr>
        <p:txBody>
          <a:bodyPr>
            <a:normAutofit fontScale="85000" lnSpcReduction="10000"/>
          </a:bodyPr>
          <a:lstStyle/>
          <a:p>
            <a:r>
              <a:rPr lang="en-GB" sz="2800" b="1" i="1" u="sng" dirty="0"/>
              <a:t>DIFFERENCES BETWEEN TRADITIONAL AND MODERN TECHONOLGY. </a:t>
            </a:r>
          </a:p>
          <a:p>
            <a:pPr marL="0" indent="0">
              <a:buNone/>
            </a:pPr>
            <a:r>
              <a:rPr lang="en-GB" sz="2800" dirty="0"/>
              <a:t>The differences between these two would be that tradition technology wasn't that used like it is today. Back in the time it was way to hard for people to afford a phone. Internet did not exist and people use the phone only in emergency cases. On the other hand, now, in modern days, we do everything online, we have all types of phones and we can access internet everywhere at any time. </a:t>
            </a:r>
          </a:p>
          <a:p>
            <a:r>
              <a:rPr lang="en-GB" sz="2800" b="1" i="1" dirty="0"/>
              <a:t>WHY IS MODERN TECHNOLOGY IMPORTANT FOR A COMPANY?</a:t>
            </a:r>
          </a:p>
          <a:p>
            <a:pPr marL="0" indent="0">
              <a:buNone/>
            </a:pPr>
            <a:r>
              <a:rPr lang="en-GB" sz="2800" dirty="0"/>
              <a:t>IT is significant because it may be used to protect financial data and improve system, product, and service efficiency. It also aids in the tracking and streamlining of processes, the maintenance of data flow, and the management of contract and personnel records.</a:t>
            </a:r>
          </a:p>
        </p:txBody>
      </p:sp>
    </p:spTree>
    <p:extLst>
      <p:ext uri="{BB962C8B-B14F-4D97-AF65-F5344CB8AC3E}">
        <p14:creationId xmlns:p14="http://schemas.microsoft.com/office/powerpoint/2010/main" val="4175372614"/>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65A02-A026-42F7-B054-38051A2666DB}"/>
              </a:ext>
            </a:extLst>
          </p:cNvPr>
          <p:cNvSpPr>
            <a:spLocks noGrp="1"/>
          </p:cNvSpPr>
          <p:nvPr>
            <p:ph type="title"/>
          </p:nvPr>
        </p:nvSpPr>
        <p:spPr>
          <a:xfrm>
            <a:off x="738266" y="769494"/>
            <a:ext cx="9905998" cy="1478570"/>
          </a:xfrm>
        </p:spPr>
        <p:txBody>
          <a:bodyPr/>
          <a:lstStyle/>
          <a:p>
            <a:r>
              <a:rPr lang="en-GB" b="1" i="1" u="sng" dirty="0"/>
              <a:t>Conclusion: </a:t>
            </a:r>
          </a:p>
        </p:txBody>
      </p:sp>
      <p:sp>
        <p:nvSpPr>
          <p:cNvPr id="3" name="Content Placeholder 2">
            <a:extLst>
              <a:ext uri="{FF2B5EF4-FFF2-40B4-BE49-F238E27FC236}">
                <a16:creationId xmlns:a16="http://schemas.microsoft.com/office/drawing/2014/main" id="{AF2888EA-20D0-4B67-A5E0-F054331B0CAB}"/>
              </a:ext>
            </a:extLst>
          </p:cNvPr>
          <p:cNvSpPr>
            <a:spLocks noGrp="1"/>
          </p:cNvSpPr>
          <p:nvPr>
            <p:ph idx="1"/>
          </p:nvPr>
        </p:nvSpPr>
        <p:spPr>
          <a:xfrm>
            <a:off x="991510" y="2546792"/>
            <a:ext cx="9905999" cy="3541714"/>
          </a:xfrm>
        </p:spPr>
        <p:txBody>
          <a:bodyPr>
            <a:normAutofit/>
          </a:bodyPr>
          <a:lstStyle/>
          <a:p>
            <a:r>
              <a:rPr lang="en-GB" dirty="0"/>
              <a:t>Samsung is a technology-driven firm that is constantly upgrading its infrastructure and acquiring new technologies. To lure customers away from competitors such as Apple and Lenovo, the corporation employs the most cutting-edge technologies available. Nonetheless, Samsung faces a number of obstacles, including competition, falling smartphone sales in its primary market, the United States, and the prospect of a coronavirus pandemic. Certain suggestions were made in this analysis, and following them will most likely help the company enhance its market position, become more competitive, and earn long-term profits.</a:t>
            </a:r>
          </a:p>
        </p:txBody>
      </p:sp>
    </p:spTree>
    <p:extLst>
      <p:ext uri="{BB962C8B-B14F-4D97-AF65-F5344CB8AC3E}">
        <p14:creationId xmlns:p14="http://schemas.microsoft.com/office/powerpoint/2010/main" val="4087117440"/>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D3D1-B2EC-4C2F-A28A-9976F5888784}"/>
              </a:ext>
            </a:extLst>
          </p:cNvPr>
          <p:cNvSpPr>
            <a:spLocks noGrp="1"/>
          </p:cNvSpPr>
          <p:nvPr>
            <p:ph type="title"/>
          </p:nvPr>
        </p:nvSpPr>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99BDF329-603E-48AC-ADDA-77D563923CEF}"/>
              </a:ext>
            </a:extLst>
          </p:cNvPr>
          <p:cNvSpPr>
            <a:spLocks noGrp="1"/>
          </p:cNvSpPr>
          <p:nvPr>
            <p:ph idx="1"/>
          </p:nvPr>
        </p:nvSpPr>
        <p:spPr/>
        <p:txBody>
          <a:bodyPr>
            <a:normAutofit fontScale="92500" lnSpcReduction="20000"/>
          </a:bodyPr>
          <a:lstStyle/>
          <a:p>
            <a:pPr marL="457200" indent="-457200">
              <a:buAutoNum type="alphaUcPeriod"/>
            </a:pPr>
            <a:r>
              <a:rPr lang="en-GB" dirty="0"/>
              <a:t>Martin, V. (2019). Samsung’s Mission Statement &amp; Vision Statement (An Analysis) - </a:t>
            </a:r>
            <a:r>
              <a:rPr lang="en-GB" dirty="0" err="1"/>
              <a:t>Panmore</a:t>
            </a:r>
            <a:r>
              <a:rPr lang="en-GB" dirty="0"/>
              <a:t> Institute. [online] </a:t>
            </a:r>
            <a:r>
              <a:rPr lang="en-GB" dirty="0" err="1"/>
              <a:t>Panmore</a:t>
            </a:r>
            <a:r>
              <a:rPr lang="en-GB" dirty="0"/>
              <a:t> Institute. Available at: </a:t>
            </a:r>
            <a:r>
              <a:rPr lang="en-GB" dirty="0">
                <a:hlinkClick r:id="rId2"/>
              </a:rPr>
              <a:t>http://panmore.com/samsung-corporate-vision-statement-corporate-mission-statement-analysis</a:t>
            </a:r>
            <a:r>
              <a:rPr lang="en-GB" dirty="0"/>
              <a:t>. (Accessed 08.12.2021) </a:t>
            </a:r>
          </a:p>
          <a:p>
            <a:pPr marL="457200" indent="-457200">
              <a:buAutoNum type="alphaUcPeriod"/>
            </a:pPr>
            <a:r>
              <a:rPr lang="en-GB" dirty="0"/>
              <a:t> Wikipedia Contributors (2019). Samsung. Wikipedia. Available at: </a:t>
            </a:r>
            <a:r>
              <a:rPr lang="en-GB" dirty="0">
                <a:hlinkClick r:id="rId3"/>
              </a:rPr>
              <a:t>https://en.wikipedia.org/wiki/Samsung</a:t>
            </a:r>
            <a:r>
              <a:rPr lang="en-GB" dirty="0"/>
              <a:t>. (accessed 20.11.2021)</a:t>
            </a:r>
          </a:p>
          <a:p>
            <a:pPr marL="457200" indent="-457200">
              <a:buAutoNum type="alphaUcPeriod"/>
            </a:pPr>
            <a:endParaRPr lang="en-GB" dirty="0"/>
          </a:p>
          <a:p>
            <a:pPr marL="0" indent="0">
              <a:buNone/>
            </a:pPr>
            <a:r>
              <a:rPr lang="en-GB" dirty="0"/>
              <a:t> </a:t>
            </a:r>
          </a:p>
          <a:p>
            <a:pPr marL="0" indent="0">
              <a:buNone/>
            </a:pPr>
            <a:r>
              <a:rPr lang="en-GB" dirty="0"/>
              <a:t>‌</a:t>
            </a:r>
          </a:p>
        </p:txBody>
      </p:sp>
    </p:spTree>
    <p:extLst>
      <p:ext uri="{BB962C8B-B14F-4D97-AF65-F5344CB8AC3E}">
        <p14:creationId xmlns:p14="http://schemas.microsoft.com/office/powerpoint/2010/main" val="2018596734"/>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TM02900743[[fn=Organic]]</Template>
  <TotalTime>177</TotalTime>
  <Words>1194</Words>
  <Application>Microsoft Office PowerPoint</Application>
  <PresentationFormat>Widescreen</PresentationFormat>
  <Paragraphs>70</Paragraphs>
  <Slides>12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Garamond</vt:lpstr>
      <vt:lpstr>Organic</vt:lpstr>
      <vt:lpstr>Samsung company</vt:lpstr>
      <vt:lpstr>Table of content:</vt:lpstr>
      <vt:lpstr>Intruduction:</vt:lpstr>
      <vt:lpstr>BACKGROUND OF THE ORGANISATION:  </vt:lpstr>
      <vt:lpstr>PowerPoint Presentation</vt:lpstr>
      <vt:lpstr>Chalenges </vt:lpstr>
      <vt:lpstr>Insights of the Modern Technology Introduced: google cloud storage </vt:lpstr>
      <vt:lpstr>PowerPoint Presentation</vt:lpstr>
      <vt:lpstr>PowerPoint Presentation</vt:lpstr>
      <vt:lpstr>PowerPoint Presentation</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Samsung company </dc:title>
  <dc:creator>Nicoleta Anghel (2111479)</dc:creator>
  <cp:lastModifiedBy>Nicoleta Anghel (2111479)</cp:lastModifiedBy>
  <cp:revision>9</cp:revision>
  <dcterms:created xsi:type="dcterms:W3CDTF">2021-11-03T14:31:50Z</dcterms:created>
  <dcterms:modified xsi:type="dcterms:W3CDTF">2021-12-13T12:53:24Z</dcterms:modified>
</cp:coreProperties>
</file>