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58" r:id="rId3"/>
    <p:sldId id="281" r:id="rId4"/>
    <p:sldId id="263" r:id="rId5"/>
    <p:sldId id="264" r:id="rId6"/>
    <p:sldId id="287" r:id="rId7"/>
    <p:sldId id="276" r:id="rId8"/>
    <p:sldId id="262" r:id="rId9"/>
    <p:sldId id="267" r:id="rId10"/>
    <p:sldId id="268" r:id="rId11"/>
    <p:sldId id="288" r:id="rId12"/>
    <p:sldId id="274" r:id="rId13"/>
    <p:sldId id="289" r:id="rId14"/>
    <p:sldId id="290" r:id="rId15"/>
    <p:sldId id="283" r:id="rId16"/>
    <p:sldId id="284" r:id="rId17"/>
    <p:sldId id="282" r:id="rId18"/>
    <p:sldId id="285" r:id="rId19"/>
    <p:sldId id="269" r:id="rId20"/>
    <p:sldId id="295" r:id="rId21"/>
    <p:sldId id="266" r:id="rId22"/>
    <p:sldId id="261" r:id="rId23"/>
    <p:sldId id="286" r:id="rId24"/>
    <p:sldId id="293" r:id="rId25"/>
    <p:sldId id="291" r:id="rId26"/>
    <p:sldId id="292" r:id="rId27"/>
    <p:sldId id="277" r:id="rId28"/>
    <p:sldId id="294" r:id="rId29"/>
    <p:sldId id="273" r:id="rId30"/>
    <p:sldId id="279" r:id="rId31"/>
    <p:sldId id="278" r:id="rId32"/>
    <p:sldId id="280" r:id="rId33"/>
    <p:sldId id="257" r:id="rId3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410" autoAdjust="0"/>
  </p:normalViewPr>
  <p:slideViewPr>
    <p:cSldViewPr>
      <p:cViewPr varScale="1">
        <p:scale>
          <a:sx n="59" d="100"/>
          <a:sy n="59" d="100"/>
        </p:scale>
        <p:origin x="72" y="3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44EFD6C7-7AFE-4792-A1A2-A2F2B10E7389}" type="datetimeFigureOut">
              <a:rPr lang="en-GB" smtClean="0"/>
              <a:t>03/12/2021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6F16798B-5BC7-440B-8E0F-A126A98DF6D9}" type="slidenum">
              <a:rPr lang="en-GB" smtClean="0"/>
              <a:t>‹#›</a:t>
            </a:fld>
            <a:endParaRPr lang="en-GB"/>
          </a:p>
        </p:txBody>
      </p:sp>
    </p:spTree>
    <p:extLst>
      <p:ext uri="{BB962C8B-B14F-4D97-AF65-F5344CB8AC3E}">
        <p14:creationId xmlns:p14="http://schemas.microsoft.com/office/powerpoint/2010/main" val="414403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1</a:t>
            </a:fld>
            <a:endParaRPr lang="en-GB"/>
          </a:p>
        </p:txBody>
      </p:sp>
    </p:spTree>
    <p:extLst>
      <p:ext uri="{BB962C8B-B14F-4D97-AF65-F5344CB8AC3E}">
        <p14:creationId xmlns:p14="http://schemas.microsoft.com/office/powerpoint/2010/main" val="885900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2</a:t>
            </a:fld>
            <a:endParaRPr lang="en-GB"/>
          </a:p>
        </p:txBody>
      </p:sp>
    </p:spTree>
    <p:extLst>
      <p:ext uri="{BB962C8B-B14F-4D97-AF65-F5344CB8AC3E}">
        <p14:creationId xmlns:p14="http://schemas.microsoft.com/office/powerpoint/2010/main" val="3542281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Shifts away from old ways of thinking in terms of primitive society towards one of practitioners of refined way of living, and mode of subsistence. Even with ALL of the above – they were still hunters</a:t>
            </a:r>
            <a:r>
              <a:rPr lang="en-GB" baseline="0" dirty="0"/>
              <a:t> &amp; gatherers, still egalitarian, still sexual division of labour </a:t>
            </a:r>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3</a:t>
            </a:fld>
            <a:endParaRPr lang="en-GB"/>
          </a:p>
        </p:txBody>
      </p:sp>
    </p:spTree>
    <p:extLst>
      <p:ext uri="{BB962C8B-B14F-4D97-AF65-F5344CB8AC3E}">
        <p14:creationId xmlns:p14="http://schemas.microsoft.com/office/powerpoint/2010/main" val="2155463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Dart argued that early hominids (</a:t>
            </a:r>
            <a:r>
              <a:rPr lang="en-GB" dirty="0" err="1"/>
              <a:t>Australopithicus</a:t>
            </a:r>
            <a:r>
              <a:rPr lang="en-GB" dirty="0"/>
              <a:t> </a:t>
            </a:r>
            <a:r>
              <a:rPr lang="en-GB" dirty="0" err="1"/>
              <a:t>africanus</a:t>
            </a:r>
            <a:r>
              <a:rPr lang="en-GB" dirty="0"/>
              <a:t>) were not only hunters but very aggressive ones - used </a:t>
            </a:r>
            <a:r>
              <a:rPr lang="en-GB" dirty="0" err="1"/>
              <a:t>Osteo-Donto-Keratic</a:t>
            </a:r>
            <a:r>
              <a:rPr lang="en-GB" dirty="0"/>
              <a:t> tools as weapons. Dart thought that these early hominids were savage, violent killers. He also knew that A. </a:t>
            </a:r>
            <a:r>
              <a:rPr lang="en-GB" dirty="0" err="1"/>
              <a:t>africanus</a:t>
            </a:r>
            <a:r>
              <a:rPr lang="en-GB" dirty="0"/>
              <a:t> had small canine teeth, making tools that gouge and cut essential. Dart supported his theory with finds from caves in South Africa. In these caves, Dart found an abundance of animal jaw bones with the sharp, potentially dangerous canine teeth exposed. The fact that such vicious looking bone fragments were found in such plentiful quantities led Dart to believe that they must have had some significance for early hominids. </a:t>
            </a:r>
          </a:p>
          <a:p>
            <a:endParaRPr lang="en-GB" dirty="0"/>
          </a:p>
          <a:p>
            <a:pPr defTabSz="897849">
              <a:defRPr/>
            </a:pPr>
            <a:r>
              <a:rPr lang="en-GB" dirty="0"/>
              <a:t>‘The blood-bespattered, slaughter-gutted archives of human history from the earliest Sumerian records to the most recent atrocities of the Second World War accord with early universal cannibalism, with animal and human sacrificial practices or their substitutes in formalized religions and with the world-wide scalping, head-hunting, body-mutilating, and </a:t>
            </a:r>
            <a:r>
              <a:rPr lang="en-GB" dirty="0" err="1"/>
              <a:t>necrophilic</a:t>
            </a:r>
            <a:r>
              <a:rPr lang="en-GB" dirty="0"/>
              <a:t> practices of mankind in proclaiming this common bloodlust differentiator, this predaceous habit, this mark of Cain that separates man directly from his </a:t>
            </a:r>
            <a:r>
              <a:rPr lang="en-GB" dirty="0" err="1"/>
              <a:t>anthropoidal</a:t>
            </a:r>
            <a:r>
              <a:rPr lang="en-GB" dirty="0"/>
              <a:t> relatives and allies him directly with the deadliest of </a:t>
            </a:r>
            <a:r>
              <a:rPr lang="en-GB" dirty="0" err="1"/>
              <a:t>Carnivora</a:t>
            </a:r>
            <a:r>
              <a:rPr lang="en-GB" dirty="0"/>
              <a:t>.’</a:t>
            </a:r>
          </a:p>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4</a:t>
            </a:fld>
            <a:endParaRPr lang="en-GB"/>
          </a:p>
        </p:txBody>
      </p:sp>
    </p:spTree>
    <p:extLst>
      <p:ext uri="{BB962C8B-B14F-4D97-AF65-F5344CB8AC3E}">
        <p14:creationId xmlns:p14="http://schemas.microsoft.com/office/powerpoint/2010/main" val="1239768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Dart pointed out that the teeth and horn fragments would have made ideal weapons for gouging and tearing. </a:t>
            </a:r>
          </a:p>
          <a:p>
            <a:endParaRPr lang="en-GB" dirty="0"/>
          </a:p>
          <a:p>
            <a:r>
              <a:rPr lang="en-GB" dirty="0" err="1"/>
              <a:t>Makapansgat</a:t>
            </a:r>
            <a:r>
              <a:rPr lang="en-GB" dirty="0"/>
              <a:t> contained over 7000 faunal remains, and Dart carefully identified and interpreted these bones. His conclusions were that the bones found in the cave were in fact a tool assemblage, with scrapers, cutters, clubs, daggers and awls BUT was this the case? There </a:t>
            </a:r>
            <a:r>
              <a:rPr lang="en-GB" dirty="0" err="1"/>
              <a:t>wer</a:t>
            </a:r>
            <a:r>
              <a:rPr lang="en-GB" dirty="0"/>
              <a:t> other interpretations.</a:t>
            </a:r>
          </a:p>
          <a:p>
            <a:r>
              <a:rPr lang="en-GB" dirty="0"/>
              <a:t> </a:t>
            </a:r>
          </a:p>
          <a:p>
            <a:r>
              <a:rPr lang="en-GB" dirty="0"/>
              <a:t> </a:t>
            </a:r>
          </a:p>
        </p:txBody>
      </p:sp>
      <p:sp>
        <p:nvSpPr>
          <p:cNvPr id="4" name="Slide Number Placeholder 3"/>
          <p:cNvSpPr>
            <a:spLocks noGrp="1"/>
          </p:cNvSpPr>
          <p:nvPr>
            <p:ph type="sldNum" sz="quarter" idx="10"/>
          </p:nvPr>
        </p:nvSpPr>
        <p:spPr/>
        <p:txBody>
          <a:bodyPr/>
          <a:lstStyle/>
          <a:p>
            <a:fld id="{6F16798B-5BC7-440B-8E0F-A126A98DF6D9}" type="slidenum">
              <a:rPr lang="en-GB" smtClean="0"/>
              <a:t>5</a:t>
            </a:fld>
            <a:endParaRPr lang="en-GB"/>
          </a:p>
        </p:txBody>
      </p:sp>
    </p:spTree>
    <p:extLst>
      <p:ext uri="{BB962C8B-B14F-4D97-AF65-F5344CB8AC3E}">
        <p14:creationId xmlns:p14="http://schemas.microsoft.com/office/powerpoint/2010/main" val="3162132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6E7C16-5B79-4B67-A701-C6919A022D3F}" type="slidenum">
              <a:rPr lang="en-GB" smtClean="0"/>
              <a:t>6</a:t>
            </a:fld>
            <a:endParaRPr lang="en-GB"/>
          </a:p>
        </p:txBody>
      </p:sp>
    </p:spTree>
    <p:extLst>
      <p:ext uri="{BB962C8B-B14F-4D97-AF65-F5344CB8AC3E}">
        <p14:creationId xmlns:p14="http://schemas.microsoft.com/office/powerpoint/2010/main" val="777984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Along with Lew </a:t>
            </a:r>
            <a:r>
              <a:rPr lang="en-GB" dirty="0" err="1"/>
              <a:t>Binford</a:t>
            </a:r>
            <a:r>
              <a:rPr lang="en-GB" dirty="0"/>
              <a:t> a series of </a:t>
            </a:r>
            <a:r>
              <a:rPr lang="en-GB" dirty="0" err="1"/>
              <a:t>reevaluations</a:t>
            </a:r>
            <a:r>
              <a:rPr lang="en-GB" dirty="0"/>
              <a:t> arose: CK</a:t>
            </a:r>
            <a:r>
              <a:rPr lang="en-GB" baseline="0" dirty="0"/>
              <a:t> Brain, The Hunters or the Hunted – he was looking at a number of cave sites and he observed carcass damage to the cattle and other animals herded by the </a:t>
            </a:r>
            <a:r>
              <a:rPr lang="en-GB" baseline="0" dirty="0" err="1"/>
              <a:t>Khoihoi</a:t>
            </a:r>
            <a:r>
              <a:rPr lang="en-GB" baseline="0" dirty="0"/>
              <a:t> (Hottentots as Brain calls them) revaluated the site and came up with  different interpretation involving more than one agent of accumulation, death and destruction….. Brain, like </a:t>
            </a:r>
            <a:r>
              <a:rPr lang="en-GB" baseline="0" dirty="0" err="1"/>
              <a:t>Binford</a:t>
            </a:r>
            <a:r>
              <a:rPr lang="en-GB" baseline="0" dirty="0"/>
              <a:t> did not buy into the H-G models so far presented. He saw carnivores as the major collectors of bones.</a:t>
            </a:r>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7</a:t>
            </a:fld>
            <a:endParaRPr lang="en-GB"/>
          </a:p>
        </p:txBody>
      </p:sp>
    </p:spTree>
    <p:extLst>
      <p:ext uri="{BB962C8B-B14F-4D97-AF65-F5344CB8AC3E}">
        <p14:creationId xmlns:p14="http://schemas.microsoft.com/office/powerpoint/2010/main" val="89722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Started to be re-evaluated and evidence more critically engaged with (primates,</a:t>
            </a:r>
            <a:r>
              <a:rPr lang="en-GB" baseline="0" dirty="0"/>
              <a:t> anthropology, archaeology…..)</a:t>
            </a:r>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8</a:t>
            </a:fld>
            <a:endParaRPr lang="en-GB"/>
          </a:p>
        </p:txBody>
      </p:sp>
    </p:spTree>
    <p:extLst>
      <p:ext uri="{BB962C8B-B14F-4D97-AF65-F5344CB8AC3E}">
        <p14:creationId xmlns:p14="http://schemas.microsoft.com/office/powerpoint/2010/main" val="4287078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Evidence taken from the skeletons of the early </a:t>
            </a:r>
            <a:r>
              <a:rPr lang="en-US" altLang="en-US" dirty="0" err="1"/>
              <a:t>homininds</a:t>
            </a:r>
            <a:r>
              <a:rPr lang="en-US" altLang="en-US" baseline="0" dirty="0"/>
              <a:t> were looked at again. Just how capable were they? </a:t>
            </a:r>
            <a:r>
              <a:rPr lang="en-US" altLang="en-US" dirty="0"/>
              <a:t>Not that there was a great deal of advantage in being grown up, life was tough.  Brain has suggested that they were not well endowed with </a:t>
            </a:r>
            <a:r>
              <a:rPr lang="en-US" altLang="en-US" dirty="0" err="1"/>
              <a:t>defence</a:t>
            </a:r>
            <a:r>
              <a:rPr lang="en-US" altLang="en-US" dirty="0"/>
              <a:t> mechanisms (lost the canines) and often ended up as prey to the carnivores. His reconstruction from the evidence at </a:t>
            </a:r>
            <a:r>
              <a:rPr lang="en-US" altLang="en-US" dirty="0" err="1"/>
              <a:t>Swartkrans</a:t>
            </a:r>
            <a:r>
              <a:rPr lang="en-US" altLang="en-US" dirty="0"/>
              <a:t> suggests that most ended their days by being preyed upon by the big cats, who would drag the carcasses to a tree to store them or consume them. As the body decomposed bits rolled away and fell in the then forming caves. The evidence for this is in both the physical environmental reconstructions and carnivore puncture marks found on the crania. A tough life that gets no better for early Homo.</a:t>
            </a: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29503" indent="-280578" eaLnBrk="0" hangingPunct="0">
              <a:defRPr>
                <a:solidFill>
                  <a:schemeClr val="tx1"/>
                </a:solidFill>
                <a:latin typeface="Tahoma" pitchFamily="34" charset="0"/>
                <a:cs typeface="Arial" pitchFamily="34" charset="0"/>
              </a:defRPr>
            </a:lvl2pPr>
            <a:lvl3pPr marL="1122312" indent="-224462" eaLnBrk="0" hangingPunct="0">
              <a:defRPr>
                <a:solidFill>
                  <a:schemeClr val="tx1"/>
                </a:solidFill>
                <a:latin typeface="Tahoma" pitchFamily="34" charset="0"/>
                <a:cs typeface="Arial" pitchFamily="34" charset="0"/>
              </a:defRPr>
            </a:lvl3pPr>
            <a:lvl4pPr marL="1571236" indent="-224462" eaLnBrk="0" hangingPunct="0">
              <a:defRPr>
                <a:solidFill>
                  <a:schemeClr val="tx1"/>
                </a:solidFill>
                <a:latin typeface="Tahoma" pitchFamily="34" charset="0"/>
                <a:cs typeface="Arial" pitchFamily="34" charset="0"/>
              </a:defRPr>
            </a:lvl4pPr>
            <a:lvl5pPr marL="2020161" indent="-224462" eaLnBrk="0" hangingPunct="0">
              <a:defRPr>
                <a:solidFill>
                  <a:schemeClr val="tx1"/>
                </a:solidFill>
                <a:latin typeface="Tahoma" pitchFamily="34" charset="0"/>
                <a:cs typeface="Arial" pitchFamily="34" charset="0"/>
              </a:defRPr>
            </a:lvl5pPr>
            <a:lvl6pPr marL="2469086" indent="-224462" eaLnBrk="0" fontAlgn="base" hangingPunct="0">
              <a:spcBef>
                <a:spcPct val="0"/>
              </a:spcBef>
              <a:spcAft>
                <a:spcPct val="0"/>
              </a:spcAft>
              <a:defRPr>
                <a:solidFill>
                  <a:schemeClr val="tx1"/>
                </a:solidFill>
                <a:latin typeface="Tahoma" pitchFamily="34" charset="0"/>
                <a:cs typeface="Arial" pitchFamily="34" charset="0"/>
              </a:defRPr>
            </a:lvl6pPr>
            <a:lvl7pPr marL="2918010" indent="-224462" eaLnBrk="0" fontAlgn="base" hangingPunct="0">
              <a:spcBef>
                <a:spcPct val="0"/>
              </a:spcBef>
              <a:spcAft>
                <a:spcPct val="0"/>
              </a:spcAft>
              <a:defRPr>
                <a:solidFill>
                  <a:schemeClr val="tx1"/>
                </a:solidFill>
                <a:latin typeface="Tahoma" pitchFamily="34" charset="0"/>
                <a:cs typeface="Arial" pitchFamily="34" charset="0"/>
              </a:defRPr>
            </a:lvl7pPr>
            <a:lvl8pPr marL="3366935" indent="-224462" eaLnBrk="0" fontAlgn="base" hangingPunct="0">
              <a:spcBef>
                <a:spcPct val="0"/>
              </a:spcBef>
              <a:spcAft>
                <a:spcPct val="0"/>
              </a:spcAft>
              <a:defRPr>
                <a:solidFill>
                  <a:schemeClr val="tx1"/>
                </a:solidFill>
                <a:latin typeface="Tahoma" pitchFamily="34" charset="0"/>
                <a:cs typeface="Arial" pitchFamily="34" charset="0"/>
              </a:defRPr>
            </a:lvl8pPr>
            <a:lvl9pPr marL="3815860" indent="-224462"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2612AF02-F7CF-41AE-A024-D3D75DE079C1}" type="slidenum">
              <a:rPr lang="en-GB" altLang="en-US" smtClean="0"/>
              <a:pPr eaLnBrk="1" hangingPunct="1"/>
              <a:t>9</a:t>
            </a:fld>
            <a:endParaRPr lang="en-GB" altLang="en-US"/>
          </a:p>
        </p:txBody>
      </p:sp>
    </p:spTree>
    <p:extLst>
      <p:ext uri="{BB962C8B-B14F-4D97-AF65-F5344CB8AC3E}">
        <p14:creationId xmlns:p14="http://schemas.microsoft.com/office/powerpoint/2010/main" val="958595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29503" indent="-280578" eaLnBrk="0" hangingPunct="0">
              <a:defRPr>
                <a:solidFill>
                  <a:schemeClr val="tx1"/>
                </a:solidFill>
                <a:latin typeface="Tahoma" pitchFamily="34" charset="0"/>
                <a:cs typeface="Arial" pitchFamily="34" charset="0"/>
              </a:defRPr>
            </a:lvl2pPr>
            <a:lvl3pPr marL="1122312" indent="-224462" eaLnBrk="0" hangingPunct="0">
              <a:defRPr>
                <a:solidFill>
                  <a:schemeClr val="tx1"/>
                </a:solidFill>
                <a:latin typeface="Tahoma" pitchFamily="34" charset="0"/>
                <a:cs typeface="Arial" pitchFamily="34" charset="0"/>
              </a:defRPr>
            </a:lvl3pPr>
            <a:lvl4pPr marL="1571236" indent="-224462" eaLnBrk="0" hangingPunct="0">
              <a:defRPr>
                <a:solidFill>
                  <a:schemeClr val="tx1"/>
                </a:solidFill>
                <a:latin typeface="Tahoma" pitchFamily="34" charset="0"/>
                <a:cs typeface="Arial" pitchFamily="34" charset="0"/>
              </a:defRPr>
            </a:lvl4pPr>
            <a:lvl5pPr marL="2020161" indent="-224462" eaLnBrk="0" hangingPunct="0">
              <a:defRPr>
                <a:solidFill>
                  <a:schemeClr val="tx1"/>
                </a:solidFill>
                <a:latin typeface="Tahoma" pitchFamily="34" charset="0"/>
                <a:cs typeface="Arial" pitchFamily="34" charset="0"/>
              </a:defRPr>
            </a:lvl5pPr>
            <a:lvl6pPr marL="2469086" indent="-224462" eaLnBrk="0" fontAlgn="base" hangingPunct="0">
              <a:spcBef>
                <a:spcPct val="0"/>
              </a:spcBef>
              <a:spcAft>
                <a:spcPct val="0"/>
              </a:spcAft>
              <a:defRPr>
                <a:solidFill>
                  <a:schemeClr val="tx1"/>
                </a:solidFill>
                <a:latin typeface="Tahoma" pitchFamily="34" charset="0"/>
                <a:cs typeface="Arial" pitchFamily="34" charset="0"/>
              </a:defRPr>
            </a:lvl6pPr>
            <a:lvl7pPr marL="2918010" indent="-224462" eaLnBrk="0" fontAlgn="base" hangingPunct="0">
              <a:spcBef>
                <a:spcPct val="0"/>
              </a:spcBef>
              <a:spcAft>
                <a:spcPct val="0"/>
              </a:spcAft>
              <a:defRPr>
                <a:solidFill>
                  <a:schemeClr val="tx1"/>
                </a:solidFill>
                <a:latin typeface="Tahoma" pitchFamily="34" charset="0"/>
                <a:cs typeface="Arial" pitchFamily="34" charset="0"/>
              </a:defRPr>
            </a:lvl7pPr>
            <a:lvl8pPr marL="3366935" indent="-224462" eaLnBrk="0" fontAlgn="base" hangingPunct="0">
              <a:spcBef>
                <a:spcPct val="0"/>
              </a:spcBef>
              <a:spcAft>
                <a:spcPct val="0"/>
              </a:spcAft>
              <a:defRPr>
                <a:solidFill>
                  <a:schemeClr val="tx1"/>
                </a:solidFill>
                <a:latin typeface="Tahoma" pitchFamily="34" charset="0"/>
                <a:cs typeface="Arial" pitchFamily="34" charset="0"/>
              </a:defRPr>
            </a:lvl8pPr>
            <a:lvl9pPr marL="3815860" indent="-224462"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AC0F7F2A-EBDD-4606-B83A-1BFE383C1AFF}" type="slidenum">
              <a:rPr lang="en-GB" altLang="en-US" smtClean="0"/>
              <a:pPr eaLnBrk="1" hangingPunct="1"/>
              <a:t>10</a:t>
            </a:fld>
            <a:endParaRPr lang="en-GB" altLang="en-US"/>
          </a:p>
        </p:txBody>
      </p:sp>
    </p:spTree>
    <p:extLst>
      <p:ext uri="{BB962C8B-B14F-4D97-AF65-F5344CB8AC3E}">
        <p14:creationId xmlns:p14="http://schemas.microsoft.com/office/powerpoint/2010/main" val="1706375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16798B-5BC7-440B-8E0F-A126A98DF6D9}" type="slidenum">
              <a:rPr lang="en-GB" smtClean="0"/>
              <a:t>11</a:t>
            </a:fld>
            <a:endParaRPr lang="en-GB"/>
          </a:p>
        </p:txBody>
      </p:sp>
    </p:spTree>
    <p:extLst>
      <p:ext uri="{BB962C8B-B14F-4D97-AF65-F5344CB8AC3E}">
        <p14:creationId xmlns:p14="http://schemas.microsoft.com/office/powerpoint/2010/main" val="1267340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12</a:t>
            </a:fld>
            <a:endParaRPr lang="en-GB"/>
          </a:p>
        </p:txBody>
      </p:sp>
    </p:spTree>
    <p:extLst>
      <p:ext uri="{BB962C8B-B14F-4D97-AF65-F5344CB8AC3E}">
        <p14:creationId xmlns:p14="http://schemas.microsoft.com/office/powerpoint/2010/main" val="2185214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Build up of bone eventually make a talus cone of bones within the cave</a:t>
            </a:r>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13</a:t>
            </a:fld>
            <a:endParaRPr lang="en-GB"/>
          </a:p>
        </p:txBody>
      </p:sp>
    </p:spTree>
    <p:extLst>
      <p:ext uri="{BB962C8B-B14F-4D97-AF65-F5344CB8AC3E}">
        <p14:creationId xmlns:p14="http://schemas.microsoft.com/office/powerpoint/2010/main" val="4160304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14</a:t>
            </a:fld>
            <a:endParaRPr lang="en-GB"/>
          </a:p>
        </p:txBody>
      </p:sp>
    </p:spTree>
    <p:extLst>
      <p:ext uri="{BB962C8B-B14F-4D97-AF65-F5344CB8AC3E}">
        <p14:creationId xmlns:p14="http://schemas.microsoft.com/office/powerpoint/2010/main" val="3702268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Back to hunters and the hunted…..just how did they live and die? We will come back to these questions.</a:t>
            </a:r>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D85C789-6727-4B95-9010-FDB5F9EE53E2}" type="slidenum">
              <a:rPr lang="en-GB" altLang="en-US" smtClean="0">
                <a:latin typeface="Tahoma" panose="020B0604030504040204" pitchFamily="34" charset="0"/>
              </a:rPr>
              <a:pPr>
                <a:spcBef>
                  <a:spcPct val="0"/>
                </a:spcBef>
              </a:pPr>
              <a:t>15</a:t>
            </a:fld>
            <a:endParaRPr lang="en-GB" altLang="en-US">
              <a:latin typeface="Tahoma" panose="020B0604030504040204" pitchFamily="34" charset="0"/>
            </a:endParaRPr>
          </a:p>
        </p:txBody>
      </p:sp>
    </p:spTree>
    <p:extLst>
      <p:ext uri="{BB962C8B-B14F-4D97-AF65-F5344CB8AC3E}">
        <p14:creationId xmlns:p14="http://schemas.microsoft.com/office/powerpoint/2010/main" val="1928498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a:t>Lucys</a:t>
            </a:r>
            <a:r>
              <a:rPr lang="en-GB" altLang="en-US" dirty="0"/>
              <a:t> baby </a:t>
            </a:r>
            <a:r>
              <a:rPr lang="en-GB" sz="1200" b="0" i="0" kern="1200" dirty="0" smtClean="0">
                <a:solidFill>
                  <a:schemeClr val="tx1"/>
                </a:solidFill>
                <a:effectLst/>
                <a:latin typeface="+mn-lt"/>
                <a:ea typeface="+mn-ea"/>
                <a:cs typeface="+mn-cs"/>
              </a:rPr>
              <a:t> in their 2006 article estimated the </a:t>
            </a:r>
            <a:r>
              <a:rPr lang="en-GB" sz="1200" b="0" i="0" kern="1200" dirty="0" err="1" smtClean="0">
                <a:solidFill>
                  <a:schemeClr val="tx1"/>
                </a:solidFill>
                <a:effectLst/>
                <a:latin typeface="+mn-lt"/>
                <a:ea typeface="+mn-ea"/>
                <a:cs typeface="+mn-cs"/>
              </a:rPr>
              <a:t>Dikika</a:t>
            </a:r>
            <a:r>
              <a:rPr lang="en-GB" sz="1200" b="0" i="0" kern="1200" dirty="0" smtClean="0">
                <a:solidFill>
                  <a:schemeClr val="tx1"/>
                </a:solidFill>
                <a:effectLst/>
                <a:latin typeface="+mn-lt"/>
                <a:ea typeface="+mn-ea"/>
                <a:cs typeface="+mn-cs"/>
              </a:rPr>
              <a:t> baby was three years old at death. They noted deciduous teeth baby teeth, first teeth, were all erupted, but not first molars (6-7 in humans and 3.2 years in chimps)</a:t>
            </a:r>
          </a:p>
          <a:p>
            <a:r>
              <a:rPr lang="en-GB" sz="1200" b="0" i="0" kern="1200" dirty="0" smtClean="0">
                <a:solidFill>
                  <a:schemeClr val="tx1"/>
                </a:solidFill>
                <a:effectLst/>
                <a:latin typeface="+mn-lt"/>
                <a:ea typeface="+mn-ea"/>
                <a:cs typeface="+mn-cs"/>
              </a:rPr>
              <a:t>Marked, cut and smashed fractured animal bone fossils, made by using stone tools, were found in </a:t>
            </a:r>
            <a:r>
              <a:rPr lang="en-GB" sz="1200" b="0" i="0" kern="1200" dirty="0" err="1" smtClean="0">
                <a:solidFill>
                  <a:schemeClr val="tx1"/>
                </a:solidFill>
                <a:effectLst/>
                <a:latin typeface="+mn-lt"/>
                <a:ea typeface="+mn-ea"/>
                <a:cs typeface="+mn-cs"/>
              </a:rPr>
              <a:t>Dikika</a:t>
            </a:r>
            <a:r>
              <a:rPr lang="en-GB" sz="1200" b="0" i="0" kern="1200" dirty="0" smtClean="0">
                <a:solidFill>
                  <a:schemeClr val="tx1"/>
                </a:solidFill>
                <a:effectLst/>
                <a:latin typeface="+mn-lt"/>
                <a:ea typeface="+mn-ea"/>
                <a:cs typeface="+mn-cs"/>
              </a:rPr>
              <a:t>, Ethiopia 200 meters from the remains of a young </a:t>
            </a:r>
            <a:r>
              <a:rPr lang="en-GB" sz="1200" b="0" i="1" kern="1200" dirty="0" smtClean="0">
                <a:solidFill>
                  <a:schemeClr val="tx1"/>
                </a:solidFill>
                <a:effectLst/>
                <a:latin typeface="+mn-lt"/>
                <a:ea typeface="+mn-ea"/>
                <a:cs typeface="+mn-cs"/>
              </a:rPr>
              <a:t>Australopithecus afarensis </a:t>
            </a:r>
            <a:r>
              <a:rPr lang="en-GB" sz="1200" b="0" i="0" kern="1200" dirty="0" smtClean="0">
                <a:solidFill>
                  <a:schemeClr val="tx1"/>
                </a:solidFill>
                <a:effectLst/>
                <a:latin typeface="+mn-lt"/>
                <a:ea typeface="+mn-ea"/>
                <a:cs typeface="+mn-cs"/>
              </a:rPr>
              <a:t>girl who lived about 3.3 million years ago. The stone tools that made the marks in </a:t>
            </a:r>
            <a:r>
              <a:rPr lang="en-GB" sz="1200" b="0" i="0" kern="1200" dirty="0" err="1" smtClean="0">
                <a:solidFill>
                  <a:schemeClr val="tx1"/>
                </a:solidFill>
                <a:effectLst/>
                <a:latin typeface="+mn-lt"/>
                <a:ea typeface="+mn-ea"/>
                <a:cs typeface="+mn-cs"/>
              </a:rPr>
              <a:t>Dikika</a:t>
            </a:r>
            <a:r>
              <a:rPr lang="en-GB" sz="1200" b="0" i="0" kern="1200" dirty="0" smtClean="0">
                <a:solidFill>
                  <a:schemeClr val="tx1"/>
                </a:solidFill>
                <a:effectLst/>
                <a:latin typeface="+mn-lt"/>
                <a:ea typeface="+mn-ea"/>
                <a:cs typeface="+mn-cs"/>
              </a:rPr>
              <a:t> were likely used as they were found but don’t seem to survive at the site as modified stones.  Detailed analysis of the cut marks on the bones seemed to indicate they were significantly different from tooth and claw marks made by predators. One of the marks was embedded with a small fragment of stone, according to a report in the journal, Nature.</a:t>
            </a:r>
            <a:endParaRPr lang="en-GB" altLang="en-US" dirty="0"/>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cs typeface="Arial" panose="020B0604020202020204" pitchFamily="34" charset="0"/>
              </a:defRPr>
            </a:lvl1pPr>
            <a:lvl2pPr marL="728663" indent="-279400">
              <a:defRPr>
                <a:solidFill>
                  <a:schemeClr val="tx1"/>
                </a:solidFill>
                <a:latin typeface="Tahoma" panose="020B0604030504040204" pitchFamily="34" charset="0"/>
                <a:cs typeface="Arial" panose="020B0604020202020204" pitchFamily="34" charset="0"/>
              </a:defRPr>
            </a:lvl2pPr>
            <a:lvl3pPr marL="1120775" indent="-223838">
              <a:defRPr>
                <a:solidFill>
                  <a:schemeClr val="tx1"/>
                </a:solidFill>
                <a:latin typeface="Tahoma" panose="020B0604030504040204" pitchFamily="34" charset="0"/>
                <a:cs typeface="Arial" panose="020B0604020202020204" pitchFamily="34" charset="0"/>
              </a:defRPr>
            </a:lvl3pPr>
            <a:lvl4pPr marL="1570038" indent="-223838">
              <a:defRPr>
                <a:solidFill>
                  <a:schemeClr val="tx1"/>
                </a:solidFill>
                <a:latin typeface="Tahoma" panose="020B0604030504040204" pitchFamily="34" charset="0"/>
                <a:cs typeface="Arial" panose="020B0604020202020204" pitchFamily="34" charset="0"/>
              </a:defRPr>
            </a:lvl4pPr>
            <a:lvl5pPr marL="2019300" indent="-223838">
              <a:defRPr>
                <a:solidFill>
                  <a:schemeClr val="tx1"/>
                </a:solidFill>
                <a:latin typeface="Tahoma" panose="020B060403050404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fld id="{9F79304F-0022-4A30-9D7E-1249EC9F9F0C}" type="slidenum">
              <a:rPr lang="en-GB" altLang="en-US" smtClean="0"/>
              <a:pPr/>
              <a:t>16</a:t>
            </a:fld>
            <a:endParaRPr lang="en-GB" altLang="en-US"/>
          </a:p>
        </p:txBody>
      </p:sp>
    </p:spTree>
    <p:extLst>
      <p:ext uri="{BB962C8B-B14F-4D97-AF65-F5344CB8AC3E}">
        <p14:creationId xmlns:p14="http://schemas.microsoft.com/office/powerpoint/2010/main" val="4080932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17</a:t>
            </a:fld>
            <a:endParaRPr lang="en-GB"/>
          </a:p>
        </p:txBody>
      </p:sp>
    </p:spTree>
    <p:extLst>
      <p:ext uri="{BB962C8B-B14F-4D97-AF65-F5344CB8AC3E}">
        <p14:creationId xmlns:p14="http://schemas.microsoft.com/office/powerpoint/2010/main" val="2930657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Australopithecus </a:t>
            </a:r>
            <a:r>
              <a:rPr lang="en-GB" dirty="0" err="1"/>
              <a:t>sediba</a:t>
            </a:r>
            <a:r>
              <a:rPr lang="en-GB" dirty="0"/>
              <a:t>, MH1, or </a:t>
            </a:r>
            <a:r>
              <a:rPr lang="en-GB" dirty="0" err="1"/>
              <a:t>Karabo</a:t>
            </a:r>
            <a:r>
              <a:rPr lang="en-GB" dirty="0"/>
              <a:t> south African est. 12 </a:t>
            </a:r>
            <a:r>
              <a:rPr lang="en-GB" dirty="0" err="1"/>
              <a:t>yrs</a:t>
            </a:r>
            <a:r>
              <a:rPr lang="en-GB" dirty="0"/>
              <a:t> old at death – 1.9-1.7 Mya, 420-440 cc cranial capacity.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Big question is why?</a:t>
            </a:r>
          </a:p>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18</a:t>
            </a:fld>
            <a:endParaRPr lang="en-GB"/>
          </a:p>
        </p:txBody>
      </p:sp>
    </p:spTree>
    <p:extLst>
      <p:ext uri="{BB962C8B-B14F-4D97-AF65-F5344CB8AC3E}">
        <p14:creationId xmlns:p14="http://schemas.microsoft.com/office/powerpoint/2010/main" val="33769313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29503" indent="-280578" eaLnBrk="0" hangingPunct="0">
              <a:defRPr>
                <a:solidFill>
                  <a:schemeClr val="tx1"/>
                </a:solidFill>
                <a:latin typeface="Tahoma" pitchFamily="34" charset="0"/>
                <a:cs typeface="Arial" pitchFamily="34" charset="0"/>
              </a:defRPr>
            </a:lvl2pPr>
            <a:lvl3pPr marL="1122312" indent="-224462" eaLnBrk="0" hangingPunct="0">
              <a:defRPr>
                <a:solidFill>
                  <a:schemeClr val="tx1"/>
                </a:solidFill>
                <a:latin typeface="Tahoma" pitchFamily="34" charset="0"/>
                <a:cs typeface="Arial" pitchFamily="34" charset="0"/>
              </a:defRPr>
            </a:lvl3pPr>
            <a:lvl4pPr marL="1571236" indent="-224462" eaLnBrk="0" hangingPunct="0">
              <a:defRPr>
                <a:solidFill>
                  <a:schemeClr val="tx1"/>
                </a:solidFill>
                <a:latin typeface="Tahoma" pitchFamily="34" charset="0"/>
                <a:cs typeface="Arial" pitchFamily="34" charset="0"/>
              </a:defRPr>
            </a:lvl4pPr>
            <a:lvl5pPr marL="2020161" indent="-224462" eaLnBrk="0" hangingPunct="0">
              <a:defRPr>
                <a:solidFill>
                  <a:schemeClr val="tx1"/>
                </a:solidFill>
                <a:latin typeface="Tahoma" pitchFamily="34" charset="0"/>
                <a:cs typeface="Arial" pitchFamily="34" charset="0"/>
              </a:defRPr>
            </a:lvl5pPr>
            <a:lvl6pPr marL="2469086" indent="-224462" eaLnBrk="0" fontAlgn="base" hangingPunct="0">
              <a:spcBef>
                <a:spcPct val="0"/>
              </a:spcBef>
              <a:spcAft>
                <a:spcPct val="0"/>
              </a:spcAft>
              <a:defRPr>
                <a:solidFill>
                  <a:schemeClr val="tx1"/>
                </a:solidFill>
                <a:latin typeface="Tahoma" pitchFamily="34" charset="0"/>
                <a:cs typeface="Arial" pitchFamily="34" charset="0"/>
              </a:defRPr>
            </a:lvl6pPr>
            <a:lvl7pPr marL="2918010" indent="-224462" eaLnBrk="0" fontAlgn="base" hangingPunct="0">
              <a:spcBef>
                <a:spcPct val="0"/>
              </a:spcBef>
              <a:spcAft>
                <a:spcPct val="0"/>
              </a:spcAft>
              <a:defRPr>
                <a:solidFill>
                  <a:schemeClr val="tx1"/>
                </a:solidFill>
                <a:latin typeface="Tahoma" pitchFamily="34" charset="0"/>
                <a:cs typeface="Arial" pitchFamily="34" charset="0"/>
              </a:defRPr>
            </a:lvl7pPr>
            <a:lvl8pPr marL="3366935" indent="-224462" eaLnBrk="0" fontAlgn="base" hangingPunct="0">
              <a:spcBef>
                <a:spcPct val="0"/>
              </a:spcBef>
              <a:spcAft>
                <a:spcPct val="0"/>
              </a:spcAft>
              <a:defRPr>
                <a:solidFill>
                  <a:schemeClr val="tx1"/>
                </a:solidFill>
                <a:latin typeface="Tahoma" pitchFamily="34" charset="0"/>
                <a:cs typeface="Arial" pitchFamily="34" charset="0"/>
              </a:defRPr>
            </a:lvl8pPr>
            <a:lvl9pPr marL="3815860" indent="-224462"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543D1BC8-8286-48CF-BB7D-29016F643D5C}" type="slidenum">
              <a:rPr lang="en-GB" altLang="en-US" smtClean="0"/>
              <a:pPr eaLnBrk="1" hangingPunct="1"/>
              <a:t>19</a:t>
            </a:fld>
            <a:endParaRPr lang="en-GB" altLang="en-US"/>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Dismembered primate remains are found in eagle lairs – most big birds (Harpy Eagle, Philippine Eagle, around 9 k each in body weight.</a:t>
            </a:r>
          </a:p>
          <a:p>
            <a:pPr eaLnBrk="1" hangingPunct="1"/>
            <a:r>
              <a:rPr lang="en-GB" altLang="en-US" dirty="0"/>
              <a:t>This portrays them more as victims so where does the man the hunter really fit in?</a:t>
            </a:r>
          </a:p>
        </p:txBody>
      </p:sp>
    </p:spTree>
    <p:extLst>
      <p:ext uri="{BB962C8B-B14F-4D97-AF65-F5344CB8AC3E}">
        <p14:creationId xmlns:p14="http://schemas.microsoft.com/office/powerpoint/2010/main" val="1835495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Primates, as do infant human offspring, can become prey to predators and there is certainly a lot of evidence to suggest that this is the fate of many of the early species. In terms of adaptation there is very little to choose amongst this lot.  They are all small brained (compared to what is to come), all primitive in some ways and but more advanced in others, all potentially able to scavenge, forage, or whatever.  If habilis did have more meat it is not so evident as to make them remarkably different at this stage anyway.  Sexual dimorphism is still evident and the meaning debated (Haeusler and McHenry 2004) and there is still a very short maturation period for these individuals – so at this stage there is still very little to distinguish them.  What it does suggest when one throws in the other primate groups in and the other carnivore groups in is just what intense competition there must have been around this 2 myr period for resources. </a:t>
            </a:r>
          </a:p>
          <a:p>
            <a:pPr eaLnBrk="1" hangingPunct="1"/>
            <a:endParaRPr lang="en-GB" altLang="en-US"/>
          </a:p>
          <a:p>
            <a:pPr eaLnBrk="1" hangingPunct="1"/>
            <a:endParaRPr lang="en-GB" altLang="en-US"/>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29503" indent="-280578" eaLnBrk="0" hangingPunct="0">
              <a:defRPr>
                <a:solidFill>
                  <a:schemeClr val="tx1"/>
                </a:solidFill>
                <a:latin typeface="Tahoma" pitchFamily="34" charset="0"/>
                <a:cs typeface="Arial" pitchFamily="34" charset="0"/>
              </a:defRPr>
            </a:lvl2pPr>
            <a:lvl3pPr marL="1122312" indent="-224462" eaLnBrk="0" hangingPunct="0">
              <a:defRPr>
                <a:solidFill>
                  <a:schemeClr val="tx1"/>
                </a:solidFill>
                <a:latin typeface="Tahoma" pitchFamily="34" charset="0"/>
                <a:cs typeface="Arial" pitchFamily="34" charset="0"/>
              </a:defRPr>
            </a:lvl3pPr>
            <a:lvl4pPr marL="1571236" indent="-224462" eaLnBrk="0" hangingPunct="0">
              <a:defRPr>
                <a:solidFill>
                  <a:schemeClr val="tx1"/>
                </a:solidFill>
                <a:latin typeface="Tahoma" pitchFamily="34" charset="0"/>
                <a:cs typeface="Arial" pitchFamily="34" charset="0"/>
              </a:defRPr>
            </a:lvl4pPr>
            <a:lvl5pPr marL="2020161" indent="-224462" eaLnBrk="0" hangingPunct="0">
              <a:defRPr>
                <a:solidFill>
                  <a:schemeClr val="tx1"/>
                </a:solidFill>
                <a:latin typeface="Tahoma" pitchFamily="34" charset="0"/>
                <a:cs typeface="Arial" pitchFamily="34" charset="0"/>
              </a:defRPr>
            </a:lvl5pPr>
            <a:lvl6pPr marL="2469086" indent="-224462" eaLnBrk="0" fontAlgn="base" hangingPunct="0">
              <a:spcBef>
                <a:spcPct val="0"/>
              </a:spcBef>
              <a:spcAft>
                <a:spcPct val="0"/>
              </a:spcAft>
              <a:defRPr>
                <a:solidFill>
                  <a:schemeClr val="tx1"/>
                </a:solidFill>
                <a:latin typeface="Tahoma" pitchFamily="34" charset="0"/>
                <a:cs typeface="Arial" pitchFamily="34" charset="0"/>
              </a:defRPr>
            </a:lvl6pPr>
            <a:lvl7pPr marL="2918010" indent="-224462" eaLnBrk="0" fontAlgn="base" hangingPunct="0">
              <a:spcBef>
                <a:spcPct val="0"/>
              </a:spcBef>
              <a:spcAft>
                <a:spcPct val="0"/>
              </a:spcAft>
              <a:defRPr>
                <a:solidFill>
                  <a:schemeClr val="tx1"/>
                </a:solidFill>
                <a:latin typeface="Tahoma" pitchFamily="34" charset="0"/>
                <a:cs typeface="Arial" pitchFamily="34" charset="0"/>
              </a:defRPr>
            </a:lvl7pPr>
            <a:lvl8pPr marL="3366935" indent="-224462" eaLnBrk="0" fontAlgn="base" hangingPunct="0">
              <a:spcBef>
                <a:spcPct val="0"/>
              </a:spcBef>
              <a:spcAft>
                <a:spcPct val="0"/>
              </a:spcAft>
              <a:defRPr>
                <a:solidFill>
                  <a:schemeClr val="tx1"/>
                </a:solidFill>
                <a:latin typeface="Tahoma" pitchFamily="34" charset="0"/>
                <a:cs typeface="Arial" pitchFamily="34" charset="0"/>
              </a:defRPr>
            </a:lvl8pPr>
            <a:lvl9pPr marL="3815860" indent="-224462"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43A31E03-DB9E-4F1A-B4AE-9D1FF30EC4BE}" type="slidenum">
              <a:rPr lang="en-GB" altLang="en-US" smtClean="0">
                <a:latin typeface="Arial" pitchFamily="34" charset="0"/>
              </a:rPr>
              <a:pPr eaLnBrk="1" hangingPunct="1"/>
              <a:t>21</a:t>
            </a:fld>
            <a:endParaRPr lang="en-GB" altLang="en-US">
              <a:latin typeface="Arial" pitchFamily="34" charset="0"/>
            </a:endParaRPr>
          </a:p>
        </p:txBody>
      </p:sp>
    </p:spTree>
    <p:extLst>
      <p:ext uri="{BB962C8B-B14F-4D97-AF65-F5344CB8AC3E}">
        <p14:creationId xmlns:p14="http://schemas.microsoft.com/office/powerpoint/2010/main" val="3197620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pitchFamily="34" charset="0"/>
              </a:defRPr>
            </a:lvl1pPr>
            <a:lvl2pPr marL="729503" indent="-280578" eaLnBrk="0" hangingPunct="0">
              <a:defRPr>
                <a:solidFill>
                  <a:schemeClr val="tx1"/>
                </a:solidFill>
                <a:latin typeface="Comic Sans MS" pitchFamily="66" charset="0"/>
                <a:cs typeface="Arial" pitchFamily="34" charset="0"/>
              </a:defRPr>
            </a:lvl2pPr>
            <a:lvl3pPr marL="1122312" indent="-224462" eaLnBrk="0" hangingPunct="0">
              <a:defRPr>
                <a:solidFill>
                  <a:schemeClr val="tx1"/>
                </a:solidFill>
                <a:latin typeface="Comic Sans MS" pitchFamily="66" charset="0"/>
                <a:cs typeface="Arial" pitchFamily="34" charset="0"/>
              </a:defRPr>
            </a:lvl3pPr>
            <a:lvl4pPr marL="1571236" indent="-224462" eaLnBrk="0" hangingPunct="0">
              <a:defRPr>
                <a:solidFill>
                  <a:schemeClr val="tx1"/>
                </a:solidFill>
                <a:latin typeface="Comic Sans MS" pitchFamily="66" charset="0"/>
                <a:cs typeface="Arial" pitchFamily="34" charset="0"/>
              </a:defRPr>
            </a:lvl4pPr>
            <a:lvl5pPr marL="2020161" indent="-224462" eaLnBrk="0" hangingPunct="0">
              <a:defRPr>
                <a:solidFill>
                  <a:schemeClr val="tx1"/>
                </a:solidFill>
                <a:latin typeface="Comic Sans MS" pitchFamily="66" charset="0"/>
                <a:cs typeface="Arial" pitchFamily="34" charset="0"/>
              </a:defRPr>
            </a:lvl5pPr>
            <a:lvl6pPr marL="2469086" indent="-224462" eaLnBrk="0" fontAlgn="base" hangingPunct="0">
              <a:spcBef>
                <a:spcPct val="0"/>
              </a:spcBef>
              <a:spcAft>
                <a:spcPct val="0"/>
              </a:spcAft>
              <a:defRPr>
                <a:solidFill>
                  <a:schemeClr val="tx1"/>
                </a:solidFill>
                <a:latin typeface="Comic Sans MS" pitchFamily="66" charset="0"/>
                <a:cs typeface="Arial" pitchFamily="34" charset="0"/>
              </a:defRPr>
            </a:lvl6pPr>
            <a:lvl7pPr marL="2918010" indent="-224462" eaLnBrk="0" fontAlgn="base" hangingPunct="0">
              <a:spcBef>
                <a:spcPct val="0"/>
              </a:spcBef>
              <a:spcAft>
                <a:spcPct val="0"/>
              </a:spcAft>
              <a:defRPr>
                <a:solidFill>
                  <a:schemeClr val="tx1"/>
                </a:solidFill>
                <a:latin typeface="Comic Sans MS" pitchFamily="66" charset="0"/>
                <a:cs typeface="Arial" pitchFamily="34" charset="0"/>
              </a:defRPr>
            </a:lvl7pPr>
            <a:lvl8pPr marL="3366935" indent="-224462" eaLnBrk="0" fontAlgn="base" hangingPunct="0">
              <a:spcBef>
                <a:spcPct val="0"/>
              </a:spcBef>
              <a:spcAft>
                <a:spcPct val="0"/>
              </a:spcAft>
              <a:defRPr>
                <a:solidFill>
                  <a:schemeClr val="tx1"/>
                </a:solidFill>
                <a:latin typeface="Comic Sans MS" pitchFamily="66" charset="0"/>
                <a:cs typeface="Arial" pitchFamily="34" charset="0"/>
              </a:defRPr>
            </a:lvl8pPr>
            <a:lvl9pPr marL="3815860" indent="-224462" eaLnBrk="0" fontAlgn="base" hangingPunct="0">
              <a:spcBef>
                <a:spcPct val="0"/>
              </a:spcBef>
              <a:spcAft>
                <a:spcPct val="0"/>
              </a:spcAft>
              <a:defRPr>
                <a:solidFill>
                  <a:schemeClr val="tx1"/>
                </a:solidFill>
                <a:latin typeface="Comic Sans MS" pitchFamily="66" charset="0"/>
                <a:cs typeface="Arial" pitchFamily="34" charset="0"/>
              </a:defRPr>
            </a:lvl9pPr>
          </a:lstStyle>
          <a:p>
            <a:pPr eaLnBrk="1" hangingPunct="1"/>
            <a:fld id="{5A64BC47-E916-4850-86D7-CA853EB5501C}" type="slidenum">
              <a:rPr lang="en-GB" altLang="en-US" smtClean="0">
                <a:latin typeface="Arial" pitchFamily="34" charset="0"/>
              </a:rPr>
              <a:pPr eaLnBrk="1" hangingPunct="1"/>
              <a:t>22</a:t>
            </a:fld>
            <a:endParaRPr lang="en-GB" altLang="en-US">
              <a:latin typeface="Arial" pitchFamily="34" charset="0"/>
            </a:endParaRPr>
          </a:p>
        </p:txBody>
      </p:sp>
      <p:sp>
        <p:nvSpPr>
          <p:cNvPr id="48131" name="Slide Image Placeholder 1"/>
          <p:cNvSpPr>
            <a:spLocks noGrp="1" noRot="1" noChangeAspect="1" noTextEdit="1"/>
          </p:cNvSpPr>
          <p:nvPr>
            <p:ph type="sldImg"/>
          </p:nvPr>
        </p:nvSpPr>
        <p:spPr>
          <a:ln/>
        </p:spPr>
      </p:sp>
      <p:sp>
        <p:nvSpPr>
          <p:cNvPr id="48132" name="Notes Placeholder 2"/>
          <p:cNvSpPr>
            <a:spLocks noGrp="1"/>
          </p:cNvSpPr>
          <p:nvPr>
            <p:ph type="body" idx="1"/>
          </p:nvPr>
        </p:nvSpPr>
        <p:spPr>
          <a:xfrm>
            <a:off x="667222" y="4631048"/>
            <a:ext cx="5334647" cy="439075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In some cases it does not. Most of the more mature individuals, the adults we cannot see how or why they dies. Luci </a:t>
            </a:r>
            <a:r>
              <a:rPr lang="en-GB" altLang="en-US" baseline="0" dirty="0">
                <a:latin typeface="Arial" pitchFamily="34" charset="0"/>
                <a:cs typeface="Arial" pitchFamily="34" charset="0"/>
              </a:rPr>
              <a:t>was covered in soft sediment and preserved from dying in a waterbody, a river margin.  </a:t>
            </a:r>
            <a:endParaRPr lang="en-GB" altLang="en-US" dirty="0">
              <a:latin typeface="Arial" pitchFamily="34" charset="0"/>
              <a:cs typeface="Arial" pitchFamily="34" charset="0"/>
            </a:endParaRPr>
          </a:p>
        </p:txBody>
      </p:sp>
      <p:sp>
        <p:nvSpPr>
          <p:cNvPr id="48133" name="Slide Number Placeholder 3"/>
          <p:cNvSpPr txBox="1">
            <a:spLocks noGrp="1"/>
          </p:cNvSpPr>
          <p:nvPr/>
        </p:nvSpPr>
        <p:spPr bwMode="auto">
          <a:xfrm>
            <a:off x="3777281" y="9263658"/>
            <a:ext cx="2890250" cy="48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785" tIns="44892" rIns="89785" bIns="44892" anchor="b"/>
          <a:lstStyle>
            <a:lvl1pPr eaLnBrk="0" hangingPunct="0">
              <a:defRPr>
                <a:solidFill>
                  <a:schemeClr val="tx1"/>
                </a:solidFill>
                <a:latin typeface="Comic Sans MS" pitchFamily="66" charset="0"/>
                <a:cs typeface="Arial" pitchFamily="34" charset="0"/>
              </a:defRPr>
            </a:lvl1pPr>
            <a:lvl2pPr marL="742950" indent="-285750" eaLnBrk="0" hangingPunct="0">
              <a:defRPr>
                <a:solidFill>
                  <a:schemeClr val="tx1"/>
                </a:solidFill>
                <a:latin typeface="Comic Sans MS" pitchFamily="66" charset="0"/>
                <a:cs typeface="Arial" pitchFamily="34" charset="0"/>
              </a:defRPr>
            </a:lvl2pPr>
            <a:lvl3pPr marL="1143000" indent="-228600" eaLnBrk="0" hangingPunct="0">
              <a:defRPr>
                <a:solidFill>
                  <a:schemeClr val="tx1"/>
                </a:solidFill>
                <a:latin typeface="Comic Sans MS" pitchFamily="66" charset="0"/>
                <a:cs typeface="Arial" pitchFamily="34" charset="0"/>
              </a:defRPr>
            </a:lvl3pPr>
            <a:lvl4pPr marL="1600200" indent="-228600" eaLnBrk="0" hangingPunct="0">
              <a:defRPr>
                <a:solidFill>
                  <a:schemeClr val="tx1"/>
                </a:solidFill>
                <a:latin typeface="Comic Sans MS" pitchFamily="66" charset="0"/>
                <a:cs typeface="Arial" pitchFamily="34" charset="0"/>
              </a:defRPr>
            </a:lvl4pPr>
            <a:lvl5pPr marL="2057400" indent="-228600" eaLnBrk="0" hangingPunct="0">
              <a:defRPr>
                <a:solidFill>
                  <a:schemeClr val="tx1"/>
                </a:solidFill>
                <a:latin typeface="Comic Sans MS" pitchFamily="66" charset="0"/>
                <a:cs typeface="Arial" pitchFamily="34" charset="0"/>
              </a:defRPr>
            </a:lvl5pPr>
            <a:lvl6pPr marL="2514600" indent="-228600" eaLnBrk="0" fontAlgn="base" hangingPunct="0">
              <a:spcBef>
                <a:spcPct val="0"/>
              </a:spcBef>
              <a:spcAft>
                <a:spcPct val="0"/>
              </a:spcAft>
              <a:defRPr>
                <a:solidFill>
                  <a:schemeClr val="tx1"/>
                </a:solidFill>
                <a:latin typeface="Comic Sans MS" pitchFamily="66" charset="0"/>
                <a:cs typeface="Arial" pitchFamily="34" charset="0"/>
              </a:defRPr>
            </a:lvl6pPr>
            <a:lvl7pPr marL="2971800" indent="-228600" eaLnBrk="0" fontAlgn="base" hangingPunct="0">
              <a:spcBef>
                <a:spcPct val="0"/>
              </a:spcBef>
              <a:spcAft>
                <a:spcPct val="0"/>
              </a:spcAft>
              <a:defRPr>
                <a:solidFill>
                  <a:schemeClr val="tx1"/>
                </a:solidFill>
                <a:latin typeface="Comic Sans MS" pitchFamily="66" charset="0"/>
                <a:cs typeface="Arial" pitchFamily="34" charset="0"/>
              </a:defRPr>
            </a:lvl7pPr>
            <a:lvl8pPr marL="3429000" indent="-228600" eaLnBrk="0" fontAlgn="base" hangingPunct="0">
              <a:spcBef>
                <a:spcPct val="0"/>
              </a:spcBef>
              <a:spcAft>
                <a:spcPct val="0"/>
              </a:spcAft>
              <a:defRPr>
                <a:solidFill>
                  <a:schemeClr val="tx1"/>
                </a:solidFill>
                <a:latin typeface="Comic Sans MS" pitchFamily="66" charset="0"/>
                <a:cs typeface="Arial" pitchFamily="34" charset="0"/>
              </a:defRPr>
            </a:lvl8pPr>
            <a:lvl9pPr marL="3886200" indent="-228600" eaLnBrk="0" fontAlgn="base" hangingPunct="0">
              <a:spcBef>
                <a:spcPct val="0"/>
              </a:spcBef>
              <a:spcAft>
                <a:spcPct val="0"/>
              </a:spcAft>
              <a:defRPr>
                <a:solidFill>
                  <a:schemeClr val="tx1"/>
                </a:solidFill>
                <a:latin typeface="Comic Sans MS" pitchFamily="66" charset="0"/>
                <a:cs typeface="Arial" pitchFamily="34" charset="0"/>
              </a:defRPr>
            </a:lvl9pPr>
          </a:lstStyle>
          <a:p>
            <a:pPr algn="r" eaLnBrk="1" hangingPunct="1"/>
            <a:fld id="{09693518-D9F4-4899-BC49-E729F2D6E9FC}" type="slidenum">
              <a:rPr lang="en-GB" altLang="en-US" sz="1200">
                <a:latin typeface="Arial" pitchFamily="34" charset="0"/>
              </a:rPr>
              <a:pPr algn="r" eaLnBrk="1" hangingPunct="1"/>
              <a:t>22</a:t>
            </a:fld>
            <a:endParaRPr lang="en-GB" altLang="en-US" sz="1200">
              <a:latin typeface="Arial" pitchFamily="34" charset="0"/>
            </a:endParaRPr>
          </a:p>
        </p:txBody>
      </p:sp>
    </p:spTree>
    <p:extLst>
      <p:ext uri="{BB962C8B-B14F-4D97-AF65-F5344CB8AC3E}">
        <p14:creationId xmlns:p14="http://schemas.microsoft.com/office/powerpoint/2010/main" val="32609378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itchFamily="34" charset="0"/>
                <a:cs typeface="Arial" pitchFamily="34" charset="0"/>
              </a:rPr>
              <a:t>Luci </a:t>
            </a:r>
            <a:r>
              <a:rPr lang="en-GB" altLang="en-US" baseline="0" dirty="0">
                <a:latin typeface="Arial" pitchFamily="34" charset="0"/>
                <a:cs typeface="Arial" pitchFamily="34" charset="0"/>
              </a:rPr>
              <a:t>was covered in soft sediment and preserved from dying in a waterbody, a river margin.  Her broken bones were thought to have been trampled by animals coming down to the water holes to drink. But not the case – high impact injuries. We do not know how the First Family dies the AL 333 specimens – around 200 bones of anywhere between 7 and 23 individuals. </a:t>
            </a:r>
            <a:endParaRPr lang="en-GB" altLang="en-US"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23</a:t>
            </a:fld>
            <a:endParaRPr lang="en-GB"/>
          </a:p>
        </p:txBody>
      </p:sp>
    </p:spTree>
    <p:extLst>
      <p:ext uri="{BB962C8B-B14F-4D97-AF65-F5344CB8AC3E}">
        <p14:creationId xmlns:p14="http://schemas.microsoft.com/office/powerpoint/2010/main" val="3690395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partial skeleton of woman known only as KNM-ER 1808 (</a:t>
            </a:r>
            <a:r>
              <a:rPr lang="en-GB" sz="1200" b="0" i="1" kern="1200" dirty="0" smtClean="0">
                <a:solidFill>
                  <a:schemeClr val="tx1"/>
                </a:solidFill>
                <a:effectLst/>
                <a:latin typeface="+mn-lt"/>
                <a:ea typeface="+mn-ea"/>
                <a:cs typeface="+mn-cs"/>
              </a:rPr>
              <a:t>Homo ergaster</a:t>
            </a:r>
            <a:r>
              <a:rPr lang="en-GB" sz="1200" b="0" i="0" kern="1200" dirty="0" smtClean="0">
                <a:solidFill>
                  <a:schemeClr val="tx1"/>
                </a:solidFill>
                <a:effectLst/>
                <a:latin typeface="+mn-lt"/>
                <a:ea typeface="+mn-ea"/>
                <a:cs typeface="+mn-cs"/>
              </a:rPr>
              <a:t>) was found in 1973. She died about 1.7 million years ago from a painful condition that may have been caused by vitamin A poisoning. This cause of death is suggested by the layer of abnormal bone which covered the bones in her arms and legs. This abnormal bone is similar to that found in modern humans with vitamin A poisoning.</a:t>
            </a:r>
          </a:p>
          <a:p>
            <a:r>
              <a:rPr lang="en-GB" sz="1200" b="0" i="0" kern="1200" dirty="0" smtClean="0">
                <a:solidFill>
                  <a:schemeClr val="tx1"/>
                </a:solidFill>
                <a:effectLst/>
                <a:latin typeface="+mn-lt"/>
                <a:ea typeface="+mn-ea"/>
                <a:cs typeface="+mn-cs"/>
              </a:rPr>
              <a:t>Excess vitamin A in the diet is toxic to our bodies and causes the tissues around the bone to tear, bleed and form huge clots. Abnormal bone tissue like that seen in KNM-ER 1808 then begins to grow. To have been poisoned by vitamin A, KNM-ER 1808’s diet must have included large quantities of foods high in this vitamin. Foods that have concentrated levels of vitamin A in them include honeybee broods (eggs, pupae and larvae) and the livers from carnivorous animals. Analysis of KNM-ER 1808’s teeth shows she had been a meat eater so it is possible that her poisoning resulted from eating too many livers taken from carnivorous animals.</a:t>
            </a:r>
          </a:p>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24</a:t>
            </a:fld>
            <a:endParaRPr lang="en-GB"/>
          </a:p>
        </p:txBody>
      </p:sp>
    </p:spTree>
    <p:extLst>
      <p:ext uri="{BB962C8B-B14F-4D97-AF65-F5344CB8AC3E}">
        <p14:creationId xmlns:p14="http://schemas.microsoft.com/office/powerpoint/2010/main" val="6025797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Turkana Boy,” or "</a:t>
            </a:r>
            <a:r>
              <a:rPr lang="en-GB" dirty="0" err="1" smtClean="0"/>
              <a:t>Nariokotome</a:t>
            </a:r>
            <a:r>
              <a:rPr lang="en-GB" dirty="0" smtClean="0"/>
              <a:t> Boy," is an early African form of Homo erectus around 1.5 million years ago. Found in 1984 near Lake Turkana, Kenya.  Compared to other fragmented remains, this one is both cranial and post-cranial material. As a juvenile we can see his body shape, maturation, growth and development.  </a:t>
            </a:r>
          </a:p>
          <a:p>
            <a:endParaRPr lang="en-GB" dirty="0" smtClean="0"/>
          </a:p>
          <a:p>
            <a:r>
              <a:rPr lang="en-GB" dirty="0" smtClean="0"/>
              <a:t> The wisdom teeth had not erupted, so not an adult, Cindy ca. 15, this one </a:t>
            </a:r>
            <a:r>
              <a:rPr lang="en-GB" dirty="0" err="1" smtClean="0"/>
              <a:t>est</a:t>
            </a:r>
            <a:r>
              <a:rPr lang="en-GB" dirty="0" smtClean="0"/>
              <a:t> at 12 yrs. Microscopic analysis of the growth patterns of the teeth indicate that he was between eight and 12 years old when he died. He was 5 feet 3 inches (1.6 meters) tall and weighed 106 pounds (48 kilograms); projected that he would have survived to adulthood, he may have grown to just over six feet.</a:t>
            </a:r>
          </a:p>
          <a:p>
            <a:endParaRPr lang="en-GB" dirty="0" smtClean="0"/>
          </a:p>
          <a:p>
            <a:r>
              <a:rPr lang="en-GB" dirty="0" smtClean="0"/>
              <a:t> As he is so complete he suffered from a congenital disease that caused a slight curvature of the spine, or scoliosis. This is because the rib bones appeared asymmetrical in relation to the spine. However, a new study published in 2013 reported that a different arrangement of the ribs made them appear more symmetrical, and that other peculiarities could be explained as characteristic of early hominins.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25</a:t>
            </a:fld>
            <a:endParaRPr lang="en-GB"/>
          </a:p>
        </p:txBody>
      </p:sp>
    </p:spTree>
    <p:extLst>
      <p:ext uri="{BB962C8B-B14F-4D97-AF65-F5344CB8AC3E}">
        <p14:creationId xmlns:p14="http://schemas.microsoft.com/office/powerpoint/2010/main" val="13298044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Turkana Boy did have a herniated disk, which could have contributed to his early demise. The cause of his death is unknown. His bones show no signs of damage from predators or scavengers. However, Turkana Boy’s jaw was abscessed, evident an infection had set in where a baby tooth had fallen out, and as such may have died of septicaemia (blood poisoning). Scientists believe his body then sank into a marsh, where it was protected from scavengers and fossilized.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Raises issues of maturation, growth</a:t>
            </a:r>
            <a:r>
              <a:rPr lang="en-GB" baseline="0" dirty="0" smtClean="0"/>
              <a:t> and successful development.</a:t>
            </a:r>
            <a:r>
              <a:rPr lang="en-GB" dirty="0" smtClean="0"/>
              <a:t> </a:t>
            </a:r>
          </a:p>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26</a:t>
            </a:fld>
            <a:endParaRPr lang="en-GB"/>
          </a:p>
        </p:txBody>
      </p:sp>
    </p:spTree>
    <p:extLst>
      <p:ext uri="{BB962C8B-B14F-4D97-AF65-F5344CB8AC3E}">
        <p14:creationId xmlns:p14="http://schemas.microsoft.com/office/powerpoint/2010/main" val="20949466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Measurements can be taken freely on modern populations, we know that females today menstruate earlier than they did in the 1960s. BUT independent evidence from the teeth.</a:t>
            </a:r>
          </a:p>
        </p:txBody>
      </p:sp>
      <p:sp>
        <p:nvSpPr>
          <p:cNvPr id="4" name="Slide Number Placeholder 3"/>
          <p:cNvSpPr>
            <a:spLocks noGrp="1"/>
          </p:cNvSpPr>
          <p:nvPr>
            <p:ph type="sldNum" sz="quarter" idx="10"/>
          </p:nvPr>
        </p:nvSpPr>
        <p:spPr/>
        <p:txBody>
          <a:bodyPr/>
          <a:lstStyle/>
          <a:p>
            <a:fld id="{6F16798B-5BC7-440B-8E0F-A126A98DF6D9}" type="slidenum">
              <a:rPr lang="en-GB" smtClean="0"/>
              <a:t>27</a:t>
            </a:fld>
            <a:endParaRPr lang="en-GB"/>
          </a:p>
        </p:txBody>
      </p:sp>
    </p:spTree>
    <p:extLst>
      <p:ext uri="{BB962C8B-B14F-4D97-AF65-F5344CB8AC3E}">
        <p14:creationId xmlns:p14="http://schemas.microsoft.com/office/powerpoint/2010/main" val="17627129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Life history variable LHVs growth, development, reproduction age, weaning, sexual maturity etc. </a:t>
            </a:r>
          </a:p>
          <a:p>
            <a:r>
              <a:rPr lang="en-GB" dirty="0" smtClean="0"/>
              <a:t>Females generally reach this stage before males….</a:t>
            </a:r>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28</a:t>
            </a:fld>
            <a:endParaRPr lang="en-GB"/>
          </a:p>
        </p:txBody>
      </p:sp>
    </p:spTree>
    <p:extLst>
      <p:ext uri="{BB962C8B-B14F-4D97-AF65-F5344CB8AC3E}">
        <p14:creationId xmlns:p14="http://schemas.microsoft.com/office/powerpoint/2010/main" val="41796747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modern human-like sequence of dental development, as a proxy for the pace of life history, is regarded as one of the diagnostic hallmarks of our own genus Homo.  Brain size, age at first reproduction, lifespan and other life-history traits correlate tightly with dental development. </a:t>
            </a:r>
            <a:r>
              <a:rPr lang="en-GB" dirty="0" err="1"/>
              <a:t>Zihlman</a:t>
            </a:r>
            <a:r>
              <a:rPr lang="en-GB" dirty="0"/>
              <a:t> reported differences in enamel growth that show the earliest fossils attributed to Homo do not resemble modern humans in their development. They used daily incremental markings in enamel to calculate rates of enamel formation in 13 fossil </a:t>
            </a:r>
            <a:r>
              <a:rPr lang="en-GB" dirty="0" err="1"/>
              <a:t>hominins</a:t>
            </a:r>
            <a:r>
              <a:rPr lang="en-GB" dirty="0"/>
              <a:t> and identified differences in this key determinant of tooth formation time. Neither </a:t>
            </a:r>
            <a:r>
              <a:rPr lang="en-GB" dirty="0" err="1"/>
              <a:t>australopiths</a:t>
            </a:r>
            <a:r>
              <a:rPr lang="en-GB" dirty="0"/>
              <a:t> nor fossils currently attributed to early Homo shared the slow trajectory of enamel growth typical of modern humans; rather, both resembled modern and fossil African apes.</a:t>
            </a:r>
          </a:p>
          <a:p>
            <a:endParaRPr lang="en-GB" dirty="0"/>
          </a:p>
          <a:p>
            <a:r>
              <a:rPr lang="en-GB" dirty="0"/>
              <a:t> We then reconstructed tooth formation times in </a:t>
            </a:r>
            <a:r>
              <a:rPr lang="en-GB" dirty="0" err="1"/>
              <a:t>australopiths</a:t>
            </a:r>
            <a:r>
              <a:rPr lang="en-GB" dirty="0"/>
              <a:t>, in the 1.5-Myr-old Homo erectus skeleton from Nariokotome, Kenya7, and in another Homo erectus specimen, </a:t>
            </a:r>
            <a:r>
              <a:rPr lang="en-GB" dirty="0" err="1"/>
              <a:t>Sangiran</a:t>
            </a:r>
            <a:r>
              <a:rPr lang="en-GB" dirty="0"/>
              <a:t> S7-37 from Java8. These times were shorter than those in modern humans. It therefore seems likely that truly modern dental development emerged relatively late in human evolution.</a:t>
            </a:r>
          </a:p>
          <a:p>
            <a:endParaRPr lang="en-GB" dirty="0"/>
          </a:p>
          <a:p>
            <a:r>
              <a:rPr lang="en-GB" dirty="0"/>
              <a:t>M3 is often called the 18 year old tooth, problematic in most humans erupts around 18 but can be much earlier – and later. Cindy is thought to have been 15-16 with a fully erupted M3 and partial eruption on top.</a:t>
            </a:r>
          </a:p>
          <a:p>
            <a:r>
              <a:rPr lang="en-GB" dirty="0"/>
              <a:t> </a:t>
            </a:r>
          </a:p>
          <a:p>
            <a:endParaRPr lang="en-GB" dirty="0"/>
          </a:p>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29</a:t>
            </a:fld>
            <a:endParaRPr lang="en-GB"/>
          </a:p>
        </p:txBody>
      </p:sp>
    </p:spTree>
    <p:extLst>
      <p:ext uri="{BB962C8B-B14F-4D97-AF65-F5344CB8AC3E}">
        <p14:creationId xmlns:p14="http://schemas.microsoft.com/office/powerpoint/2010/main" val="36702639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2013 it was 76.5 years.</a:t>
            </a:r>
          </a:p>
        </p:txBody>
      </p:sp>
      <p:sp>
        <p:nvSpPr>
          <p:cNvPr id="4" name="Slide Number Placeholder 3"/>
          <p:cNvSpPr>
            <a:spLocks noGrp="1"/>
          </p:cNvSpPr>
          <p:nvPr>
            <p:ph type="sldNum" sz="quarter" idx="10"/>
          </p:nvPr>
        </p:nvSpPr>
        <p:spPr/>
        <p:txBody>
          <a:bodyPr/>
          <a:lstStyle/>
          <a:p>
            <a:fld id="{6F16798B-5BC7-440B-8E0F-A126A98DF6D9}" type="slidenum">
              <a:rPr lang="en-GB" smtClean="0"/>
              <a:t>30</a:t>
            </a:fld>
            <a:endParaRPr lang="en-GB"/>
          </a:p>
        </p:txBody>
      </p:sp>
    </p:spTree>
    <p:extLst>
      <p:ext uri="{BB962C8B-B14F-4D97-AF65-F5344CB8AC3E}">
        <p14:creationId xmlns:p14="http://schemas.microsoft.com/office/powerpoint/2010/main" val="19692097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31</a:t>
            </a:fld>
            <a:endParaRPr lang="en-GB"/>
          </a:p>
        </p:txBody>
      </p:sp>
    </p:spTree>
    <p:extLst>
      <p:ext uri="{BB962C8B-B14F-4D97-AF65-F5344CB8AC3E}">
        <p14:creationId xmlns:p14="http://schemas.microsoft.com/office/powerpoint/2010/main" val="13286536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 that being a HGF is not a bad life in terms of making it.</a:t>
            </a:r>
            <a:r>
              <a:rPr lang="en-GB" baseline="0" dirty="0"/>
              <a:t> More agriculturalists live to see 15 but they die younger.</a:t>
            </a:r>
          </a:p>
          <a:p>
            <a:endParaRPr lang="en-GB" baseline="0" dirty="0"/>
          </a:p>
          <a:p>
            <a:r>
              <a:rPr lang="en-GB" baseline="0" dirty="0"/>
              <a:t>Archaeological evidence shows that early domesticated based agriculturalist did not live long</a:t>
            </a:r>
            <a:endParaRPr lang="en-GB" dirty="0"/>
          </a:p>
        </p:txBody>
      </p:sp>
      <p:sp>
        <p:nvSpPr>
          <p:cNvPr id="4" name="Slide Number Placeholder 3"/>
          <p:cNvSpPr>
            <a:spLocks noGrp="1"/>
          </p:cNvSpPr>
          <p:nvPr>
            <p:ph type="sldNum" sz="quarter" idx="10"/>
          </p:nvPr>
        </p:nvSpPr>
        <p:spPr/>
        <p:txBody>
          <a:bodyPr/>
          <a:lstStyle/>
          <a:p>
            <a:fld id="{6F16798B-5BC7-440B-8E0F-A126A98DF6D9}" type="slidenum">
              <a:rPr lang="en-GB" smtClean="0"/>
              <a:t>32</a:t>
            </a:fld>
            <a:endParaRPr lang="en-GB"/>
          </a:p>
        </p:txBody>
      </p:sp>
    </p:spTree>
    <p:extLst>
      <p:ext uri="{BB962C8B-B14F-4D97-AF65-F5344CB8AC3E}">
        <p14:creationId xmlns:p14="http://schemas.microsoft.com/office/powerpoint/2010/main" val="8906611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charset="0"/>
              </a:defRPr>
            </a:lvl1pPr>
            <a:lvl2pPr marL="729503" indent="-280578" eaLnBrk="0" hangingPunct="0">
              <a:defRPr>
                <a:solidFill>
                  <a:schemeClr val="tx1"/>
                </a:solidFill>
                <a:latin typeface="Tahoma" pitchFamily="34" charset="0"/>
                <a:cs typeface="Arial" charset="0"/>
              </a:defRPr>
            </a:lvl2pPr>
            <a:lvl3pPr marL="1122312" indent="-224462" eaLnBrk="0" hangingPunct="0">
              <a:defRPr>
                <a:solidFill>
                  <a:schemeClr val="tx1"/>
                </a:solidFill>
                <a:latin typeface="Tahoma" pitchFamily="34" charset="0"/>
                <a:cs typeface="Arial" charset="0"/>
              </a:defRPr>
            </a:lvl3pPr>
            <a:lvl4pPr marL="1571236" indent="-224462" eaLnBrk="0" hangingPunct="0">
              <a:defRPr>
                <a:solidFill>
                  <a:schemeClr val="tx1"/>
                </a:solidFill>
                <a:latin typeface="Tahoma" pitchFamily="34" charset="0"/>
                <a:cs typeface="Arial" charset="0"/>
              </a:defRPr>
            </a:lvl4pPr>
            <a:lvl5pPr marL="2020161" indent="-224462" eaLnBrk="0" hangingPunct="0">
              <a:defRPr>
                <a:solidFill>
                  <a:schemeClr val="tx1"/>
                </a:solidFill>
                <a:latin typeface="Tahoma" pitchFamily="34" charset="0"/>
                <a:cs typeface="Arial" charset="0"/>
              </a:defRPr>
            </a:lvl5pPr>
            <a:lvl6pPr marL="2469086" indent="-224462" algn="ctr" eaLnBrk="0" fontAlgn="base" hangingPunct="0">
              <a:spcBef>
                <a:spcPct val="0"/>
              </a:spcBef>
              <a:spcAft>
                <a:spcPct val="0"/>
              </a:spcAft>
              <a:defRPr>
                <a:solidFill>
                  <a:schemeClr val="tx1"/>
                </a:solidFill>
                <a:latin typeface="Tahoma" pitchFamily="34" charset="0"/>
                <a:cs typeface="Arial" charset="0"/>
              </a:defRPr>
            </a:lvl6pPr>
            <a:lvl7pPr marL="2918010" indent="-224462" algn="ctr" eaLnBrk="0" fontAlgn="base" hangingPunct="0">
              <a:spcBef>
                <a:spcPct val="0"/>
              </a:spcBef>
              <a:spcAft>
                <a:spcPct val="0"/>
              </a:spcAft>
              <a:defRPr>
                <a:solidFill>
                  <a:schemeClr val="tx1"/>
                </a:solidFill>
                <a:latin typeface="Tahoma" pitchFamily="34" charset="0"/>
                <a:cs typeface="Arial" charset="0"/>
              </a:defRPr>
            </a:lvl7pPr>
            <a:lvl8pPr marL="3366935" indent="-224462" algn="ctr" eaLnBrk="0" fontAlgn="base" hangingPunct="0">
              <a:spcBef>
                <a:spcPct val="0"/>
              </a:spcBef>
              <a:spcAft>
                <a:spcPct val="0"/>
              </a:spcAft>
              <a:defRPr>
                <a:solidFill>
                  <a:schemeClr val="tx1"/>
                </a:solidFill>
                <a:latin typeface="Tahoma" pitchFamily="34" charset="0"/>
                <a:cs typeface="Arial" charset="0"/>
              </a:defRPr>
            </a:lvl8pPr>
            <a:lvl9pPr marL="3815860" indent="-224462" algn="ctr"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CE771CBA-2C02-4CC4-A5DE-FDEA6FF390C1}" type="slidenum">
              <a:rPr lang="en-GB" altLang="en-US" smtClean="0"/>
              <a:pPr eaLnBrk="1" hangingPunct="1"/>
              <a:t>33</a:t>
            </a:fld>
            <a:endParaRPr lang="en-GB" altLang="en-US"/>
          </a:p>
        </p:txBody>
      </p:sp>
    </p:spTree>
    <p:extLst>
      <p:ext uri="{BB962C8B-B14F-4D97-AF65-F5344CB8AC3E}">
        <p14:creationId xmlns:p14="http://schemas.microsoft.com/office/powerpoint/2010/main" val="1136966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9D543D9-14D5-4A32-B743-A962ECFF73F5}"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2440642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D543D9-14D5-4A32-B743-A962ECFF73F5}"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8546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D543D9-14D5-4A32-B743-A962ECFF73F5}"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3062009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D543D9-14D5-4A32-B743-A962ECFF73F5}" type="datetimeFigureOut">
              <a:rPr lang="en-GB" smtClean="0"/>
              <a:t>03/12/2021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3720613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D543D9-14D5-4A32-B743-A962ECFF73F5}" type="datetimeFigureOut">
              <a:rPr lang="en-GB" smtClean="0"/>
              <a:t>03/12/2021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1493565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D543D9-14D5-4A32-B743-A962ECFF73F5}" type="datetimeFigureOut">
              <a:rPr lang="en-GB" smtClean="0"/>
              <a:t>03/12/2021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2007779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D543D9-14D5-4A32-B743-A962ECFF73F5}" type="datetimeFigureOut">
              <a:rPr lang="en-GB" smtClean="0"/>
              <a:t>03/12/2021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1340973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D543D9-14D5-4A32-B743-A962ECFF73F5}" type="datetimeFigureOut">
              <a:rPr lang="en-GB" smtClean="0"/>
              <a:t>03/12/2021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1000089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D543D9-14D5-4A32-B743-A962ECFF73F5}" type="datetimeFigureOut">
              <a:rPr lang="en-GB" smtClean="0"/>
              <a:t>03/12/2021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2982671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D543D9-14D5-4A32-B743-A962ECFF73F5}"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2251748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D543D9-14D5-4A32-B743-A962ECFF73F5}"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2CA6A-65A3-4C8E-AA5C-9D5508B78A97}" type="slidenum">
              <a:rPr lang="en-GB" smtClean="0"/>
              <a:t>‹#›</a:t>
            </a:fld>
            <a:endParaRPr lang="en-GB"/>
          </a:p>
        </p:txBody>
      </p:sp>
    </p:spTree>
    <p:extLst>
      <p:ext uri="{BB962C8B-B14F-4D97-AF65-F5344CB8AC3E}">
        <p14:creationId xmlns:p14="http://schemas.microsoft.com/office/powerpoint/2010/main" val="206794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D543D9-14D5-4A32-B743-A962ECFF73F5}" type="datetimeFigureOut">
              <a:rPr lang="en-GB" smtClean="0"/>
              <a:t>03/12/2021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42CA6A-65A3-4C8E-AA5C-9D5508B78A97}" type="slidenum">
              <a:rPr lang="en-GB" smtClean="0"/>
              <a:t>‹#›</a:t>
            </a:fld>
            <a:endParaRPr lang="en-GB"/>
          </a:p>
        </p:txBody>
      </p:sp>
    </p:spTree>
    <p:extLst>
      <p:ext uri="{BB962C8B-B14F-4D97-AF65-F5344CB8AC3E}">
        <p14:creationId xmlns:p14="http://schemas.microsoft.com/office/powerpoint/2010/main" val="1028402070"/>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google.co.uk/url?sa=i&amp;rct=j&amp;q=raymond+dart+killer+ape+theory&amp;source=images&amp;cd=&amp;cad=rja&amp;docid=COt_pk15Ga0imM&amp;tbnid=o3PjKLS5HfHoEM:&amp;ved=0CAUQjRw&amp;url=http://www.genbriand.com.ar/the_killer_ape.htm&amp;ei=Y38SUc3qEqKg0QXd1YCQDw&amp;bvm=bv.41934586,d.d2k&amp;psig=AFQjCNGhE945dc1mnwRmzQBUET1EC9wjYg&amp;ust=1360253078805201"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hyperlink" Target="http://www.google.co.uk/url?sa=i&amp;rct=j&amp;q=&amp;esrc=s&amp;source=images&amp;cd=&amp;cad=rja&amp;uact=8&amp;ved=0ahUKEwiFp7CapuDKAhVB7BQKHZ_iCNsQjRwIBw&amp;url=http://able2know.org/topic/83139-1&amp;psig=AFQjCNHPbXurLNPiaVvJFsW7rD_MRi2Zvg&amp;ust=1454750520641465"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Hunters or the Hunted?</a:t>
            </a:r>
          </a:p>
        </p:txBody>
      </p:sp>
      <p:sp>
        <p:nvSpPr>
          <p:cNvPr id="3" name="Subtitle 2"/>
          <p:cNvSpPr>
            <a:spLocks noGrp="1"/>
          </p:cNvSpPr>
          <p:nvPr>
            <p:ph type="subTitle" idx="1"/>
          </p:nvPr>
        </p:nvSpPr>
        <p:spPr/>
        <p:txBody>
          <a:bodyPr/>
          <a:lstStyle/>
          <a:p>
            <a:r>
              <a:rPr lang="en-GB" dirty="0"/>
              <a:t>Human </a:t>
            </a:r>
            <a:r>
              <a:rPr lang="en-GB"/>
              <a:t>Evolution 2018</a:t>
            </a:r>
            <a:endParaRPr lang="en-GB" dirty="0"/>
          </a:p>
        </p:txBody>
      </p:sp>
    </p:spTree>
    <p:extLst>
      <p:ext uri="{BB962C8B-B14F-4D97-AF65-F5344CB8AC3E}">
        <p14:creationId xmlns:p14="http://schemas.microsoft.com/office/powerpoint/2010/main" val="2347388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Hunter-Gathers</a:t>
            </a:r>
          </a:p>
        </p:txBody>
      </p:sp>
      <p:sp>
        <p:nvSpPr>
          <p:cNvPr id="3" name="Content Placeholder 2"/>
          <p:cNvSpPr>
            <a:spLocks noGrp="1"/>
          </p:cNvSpPr>
          <p:nvPr>
            <p:ph idx="1"/>
          </p:nvPr>
        </p:nvSpPr>
        <p:spPr/>
        <p:txBody>
          <a:bodyPr>
            <a:normAutofit/>
          </a:bodyPr>
          <a:lstStyle/>
          <a:p>
            <a:r>
              <a:rPr lang="en-GB" dirty="0"/>
              <a:t>“....solitary, poor, nasty, brutish and short,“ Hobbes 1651 </a:t>
            </a:r>
          </a:p>
          <a:p>
            <a:r>
              <a:rPr lang="en-GB" dirty="0"/>
              <a:t>Darwin – 1859 biologically the same, driven by evolutionary forces, display different adaptations</a:t>
            </a:r>
          </a:p>
          <a:p>
            <a:r>
              <a:rPr lang="en-GB" dirty="0"/>
              <a:t>Haeckel – hierarchical – ‘stages’ of evolution (will eventually lead to Eugenics)</a:t>
            </a:r>
          </a:p>
          <a:p>
            <a:r>
              <a:rPr lang="en-GB" dirty="0"/>
              <a:t>Dart – Killer Ape Theory 1949</a:t>
            </a:r>
          </a:p>
          <a:p>
            <a:r>
              <a:rPr lang="en-GB" dirty="0" err="1"/>
              <a:t>Sahlins</a:t>
            </a:r>
            <a:r>
              <a:rPr lang="en-GB" dirty="0"/>
              <a:t>  1966 The Original Affluent Society</a:t>
            </a:r>
          </a:p>
          <a:p>
            <a:r>
              <a:rPr lang="en-GB" dirty="0" err="1"/>
              <a:t>Binford</a:t>
            </a:r>
            <a:r>
              <a:rPr lang="en-GB" dirty="0"/>
              <a:t> Scavenging hypothesis</a:t>
            </a:r>
          </a:p>
        </p:txBody>
      </p:sp>
    </p:spTree>
    <p:extLst>
      <p:ext uri="{BB962C8B-B14F-4D97-AF65-F5344CB8AC3E}">
        <p14:creationId xmlns:p14="http://schemas.microsoft.com/office/powerpoint/2010/main" val="2408763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t>Sahlins</a:t>
            </a:r>
            <a:r>
              <a:rPr lang="en-GB" sz="3600" dirty="0"/>
              <a:t>, 1966, the original affluent society</a:t>
            </a:r>
          </a:p>
        </p:txBody>
      </p:sp>
      <p:sp>
        <p:nvSpPr>
          <p:cNvPr id="3" name="Content Placeholder 2"/>
          <p:cNvSpPr>
            <a:spLocks noGrp="1"/>
          </p:cNvSpPr>
          <p:nvPr>
            <p:ph idx="1"/>
          </p:nvPr>
        </p:nvSpPr>
        <p:spPr>
          <a:xfrm>
            <a:off x="442047" y="1628800"/>
            <a:ext cx="8229600" cy="4525963"/>
          </a:xfrm>
        </p:spPr>
        <p:txBody>
          <a:bodyPr>
            <a:normAutofit lnSpcReduction="10000"/>
          </a:bodyPr>
          <a:lstStyle/>
          <a:p>
            <a:r>
              <a:rPr lang="en-GB" dirty="0"/>
              <a:t>Man the Hunter conference 1966</a:t>
            </a:r>
          </a:p>
          <a:p>
            <a:r>
              <a:rPr lang="en-GB" dirty="0"/>
              <a:t>‘all the people’s wants are easily satisfied’ (Lee and Devore 1968 </a:t>
            </a:r>
            <a:r>
              <a:rPr lang="en-GB" i="1" dirty="0"/>
              <a:t>Man the Hunter</a:t>
            </a:r>
            <a:r>
              <a:rPr lang="en-GB" dirty="0"/>
              <a:t>)</a:t>
            </a:r>
          </a:p>
          <a:p>
            <a:r>
              <a:rPr lang="en-GB" dirty="0"/>
              <a:t>Moves away from western views </a:t>
            </a:r>
          </a:p>
          <a:p>
            <a:pPr lvl="1"/>
            <a:r>
              <a:rPr lang="en-GB" dirty="0"/>
              <a:t> affluence without abundance</a:t>
            </a:r>
          </a:p>
          <a:p>
            <a:pPr lvl="1"/>
            <a:r>
              <a:rPr lang="en-GB" dirty="0"/>
              <a:t>Notes they have leisure time</a:t>
            </a:r>
          </a:p>
          <a:p>
            <a:pPr lvl="1"/>
            <a:r>
              <a:rPr lang="en-GB" dirty="0"/>
              <a:t>Few hours hunting (3-5 hours) per day – </a:t>
            </a:r>
            <a:r>
              <a:rPr lang="en-GB" b="1" dirty="0"/>
              <a:t>NOT what </a:t>
            </a:r>
            <a:r>
              <a:rPr lang="en-GB" b="1" dirty="0" err="1"/>
              <a:t>Binford</a:t>
            </a:r>
            <a:r>
              <a:rPr lang="en-GB" b="1" dirty="0"/>
              <a:t> </a:t>
            </a:r>
            <a:r>
              <a:rPr lang="en-GB" b="1" dirty="0" smtClean="0"/>
              <a:t>experienced</a:t>
            </a:r>
          </a:p>
          <a:p>
            <a:pPr lvl="1"/>
            <a:endParaRPr lang="en-GB" b="1" dirty="0" smtClean="0"/>
          </a:p>
          <a:p>
            <a:pPr marL="457200" lvl="1" indent="0">
              <a:buNone/>
            </a:pPr>
            <a:r>
              <a:rPr lang="en-GB" b="1" dirty="0" smtClean="0"/>
              <a:t>i.e. they happy hunters</a:t>
            </a:r>
            <a:r>
              <a:rPr lang="en-GB" b="1" smtClean="0"/>
              <a:t>, prudent </a:t>
            </a:r>
            <a:r>
              <a:rPr lang="en-GB" b="1" dirty="0" smtClean="0"/>
              <a:t>predators</a:t>
            </a:r>
            <a:endParaRPr lang="en-GB" dirty="0"/>
          </a:p>
          <a:p>
            <a:pPr lvl="1"/>
            <a:endParaRPr lang="en-GB" b="1" dirty="0"/>
          </a:p>
          <a:p>
            <a:pPr marL="457200" lvl="1" indent="0">
              <a:buNone/>
            </a:pPr>
            <a:r>
              <a:rPr lang="en-GB" dirty="0"/>
              <a:t>Such models were extrapolated back to the early hominins</a:t>
            </a:r>
          </a:p>
          <a:p>
            <a:pPr lvl="2"/>
            <a:endParaRPr lang="en-GB" dirty="0"/>
          </a:p>
        </p:txBody>
      </p:sp>
    </p:spTree>
    <p:extLst>
      <p:ext uri="{BB962C8B-B14F-4D97-AF65-F5344CB8AC3E}">
        <p14:creationId xmlns:p14="http://schemas.microsoft.com/office/powerpoint/2010/main" val="1049984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013" y="404813"/>
            <a:ext cx="8322443" cy="1371600"/>
          </a:xfrm>
        </p:spPr>
        <p:txBody>
          <a:bodyPr>
            <a:normAutofit fontScale="90000"/>
          </a:bodyPr>
          <a:lstStyle/>
          <a:p>
            <a:pPr algn="l" eaLnBrk="1" hangingPunct="1">
              <a:defRPr/>
            </a:pPr>
            <a:r>
              <a:rPr lang="en-GB" sz="3200" dirty="0"/>
              <a:t>Dart’s Killer Ape Theory (found </a:t>
            </a:r>
            <a:r>
              <a:rPr lang="en-GB" sz="3200" dirty="0" err="1"/>
              <a:t>Taung</a:t>
            </a:r>
            <a:r>
              <a:rPr lang="en-GB" sz="3200" dirty="0"/>
              <a:t> 1924) </a:t>
            </a:r>
            <a:br>
              <a:rPr lang="en-GB" sz="3200" dirty="0"/>
            </a:br>
            <a:r>
              <a:rPr lang="en-GB" sz="3200" dirty="0" err="1"/>
              <a:t>Osteo-donto-keratic</a:t>
            </a:r>
            <a:r>
              <a:rPr lang="en-GB" sz="3200" dirty="0"/>
              <a:t> (ODK) ‘bone-tooth-horn’ culture</a:t>
            </a:r>
          </a:p>
        </p:txBody>
      </p:sp>
      <p:pic>
        <p:nvPicPr>
          <p:cNvPr id="5123" name="Picture 2" descr="http://www.genbriand.com.ar/killer_ape_theory.jpg">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08" r="1791"/>
          <a:stretch/>
        </p:blipFill>
        <p:spPr bwMode="auto">
          <a:xfrm>
            <a:off x="0" y="2060848"/>
            <a:ext cx="9278052" cy="36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TextBox 2"/>
          <p:cNvSpPr txBox="1">
            <a:spLocks noChangeArrowheads="1"/>
          </p:cNvSpPr>
          <p:nvPr/>
        </p:nvSpPr>
        <p:spPr bwMode="auto">
          <a:xfrm>
            <a:off x="338138" y="5913438"/>
            <a:ext cx="88201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65000"/>
              <a:buFont typeface="Wingdings" pitchFamily="2" charset="2"/>
              <a:buChar char="n"/>
              <a:defRPr sz="3200">
                <a:solidFill>
                  <a:schemeClr val="tx1"/>
                </a:solidFill>
                <a:latin typeface="Tahoma" pitchFamily="34" charset="0"/>
                <a:cs typeface="Arial" pitchFamily="34" charset="0"/>
              </a:defRPr>
            </a:lvl1pPr>
            <a:lvl2pPr marL="742950" indent="-285750" eaLnBrk="0" hangingPunct="0">
              <a:spcBef>
                <a:spcPct val="20000"/>
              </a:spcBef>
              <a:buClr>
                <a:schemeClr val="folHlink"/>
              </a:buClr>
              <a:buSzPct val="65000"/>
              <a:buFont typeface="Wingdings" pitchFamily="2" charset="2"/>
              <a:buChar char="n"/>
              <a:defRPr sz="2800">
                <a:solidFill>
                  <a:schemeClr val="tx1"/>
                </a:solidFill>
                <a:latin typeface="Tahoma" pitchFamily="34" charset="0"/>
                <a:cs typeface="Arial" pitchFamily="34" charset="0"/>
              </a:defRPr>
            </a:lvl2pPr>
            <a:lvl3pPr marL="1143000" indent="-228600" eaLnBrk="0" hangingPunct="0">
              <a:spcBef>
                <a:spcPct val="20000"/>
              </a:spcBef>
              <a:buClr>
                <a:schemeClr val="hlink"/>
              </a:buClr>
              <a:buSzPct val="65000"/>
              <a:buFont typeface="Wingdings" pitchFamily="2" charset="2"/>
              <a:buChar char="n"/>
              <a:defRPr sz="2400">
                <a:solidFill>
                  <a:schemeClr val="tx1"/>
                </a:solidFill>
                <a:latin typeface="Tahoma" pitchFamily="34" charset="0"/>
                <a:cs typeface="Arial" pitchFamily="34" charset="0"/>
              </a:defRPr>
            </a:lvl3pPr>
            <a:lvl4pPr marL="1600200" indent="-228600" eaLnBrk="0" hangingPunct="0">
              <a:spcBef>
                <a:spcPct val="20000"/>
              </a:spcBef>
              <a:buClr>
                <a:schemeClr val="folHlink"/>
              </a:buClr>
              <a:buSzPct val="65000"/>
              <a:buFont typeface="Wingdings" pitchFamily="2" charset="2"/>
              <a:buChar char="n"/>
              <a:defRPr sz="2000">
                <a:solidFill>
                  <a:schemeClr val="tx1"/>
                </a:solidFill>
                <a:latin typeface="Tahoma" pitchFamily="34" charset="0"/>
                <a:cs typeface="Arial" pitchFamily="34" charset="0"/>
              </a:defRPr>
            </a:lvl4pPr>
            <a:lvl5pPr marL="2057400" indent="-228600" eaLnBrk="0" hangingPunct="0">
              <a:spcBef>
                <a:spcPct val="20000"/>
              </a:spcBef>
              <a:buClr>
                <a:schemeClr val="hlink"/>
              </a:buClr>
              <a:buSzPct val="65000"/>
              <a:buFont typeface="Wingdings" pitchFamily="2" charset="2"/>
              <a:buChar char="n"/>
              <a:defRPr sz="2000">
                <a:solidFill>
                  <a:schemeClr val="tx1"/>
                </a:solidFill>
                <a:latin typeface="Tahoma" pitchFamily="34" charset="0"/>
                <a:cs typeface="Arial" pitchFamily="34" charset="0"/>
              </a:defRPr>
            </a:lvl5pPr>
            <a:lvl6pPr marL="25146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pitchFamily="34" charset="0"/>
              </a:defRPr>
            </a:lvl6pPr>
            <a:lvl7pPr marL="29718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pitchFamily="34" charset="0"/>
              </a:defRPr>
            </a:lvl7pPr>
            <a:lvl8pPr marL="34290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pitchFamily="34" charset="0"/>
              </a:defRPr>
            </a:lvl8pPr>
            <a:lvl9pPr marL="38862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pitchFamily="34" charset="0"/>
              </a:defRPr>
            </a:lvl9pPr>
          </a:lstStyle>
          <a:p>
            <a:pPr eaLnBrk="1" hangingPunct="1">
              <a:spcBef>
                <a:spcPct val="0"/>
              </a:spcBef>
              <a:buClrTx/>
              <a:buSzTx/>
              <a:buFontTx/>
              <a:buNone/>
            </a:pPr>
            <a:r>
              <a:rPr lang="en-GB" altLang="en-US" sz="1800" dirty="0">
                <a:solidFill>
                  <a:srgbClr val="000000"/>
                </a:solidFill>
              </a:rPr>
              <a:t>Dart's 'Hunting hypothesis‘ – ‘hunting’ made us ‘human’ based on the modified bones at the Australopithecine sites in S. Africa  - used in 2001 A Space Odyssey</a:t>
            </a:r>
          </a:p>
        </p:txBody>
      </p:sp>
    </p:spTree>
    <p:extLst>
      <p:ext uri="{BB962C8B-B14F-4D97-AF65-F5344CB8AC3E}">
        <p14:creationId xmlns:p14="http://schemas.microsoft.com/office/powerpoint/2010/main" val="819234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http://3.bp.blogspot.com/_VX0_4kya_rA/TCBWNML0hwI/AAAAAAAAAEU/O533IHZ_FXY/s1600/taung+skull.jpg"/>
          <p:cNvPicPr>
            <a:picLocks noChangeAspect="1" noChangeArrowheads="1"/>
          </p:cNvPicPr>
          <p:nvPr/>
        </p:nvPicPr>
        <p:blipFill rotWithShape="1">
          <a:blip r:embed="rId3">
            <a:extLst>
              <a:ext uri="{28A0092B-C50C-407E-A947-70E740481C1C}">
                <a14:useLocalDpi xmlns:a14="http://schemas.microsoft.com/office/drawing/2010/main" val="0"/>
              </a:ext>
            </a:extLst>
          </a:blip>
          <a:srcRect t="3950"/>
          <a:stretch/>
        </p:blipFill>
        <p:spPr bwMode="auto">
          <a:xfrm>
            <a:off x="5224695" y="15528"/>
            <a:ext cx="3590925" cy="374183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http://www.africa-turismo.com/imagens/fossei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90614"/>
            <a:ext cx="4838143" cy="362860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7504" y="1484784"/>
            <a:ext cx="3960440" cy="923330"/>
          </a:xfrm>
          <a:prstGeom prst="rect">
            <a:avLst/>
          </a:prstGeom>
          <a:noFill/>
        </p:spPr>
        <p:txBody>
          <a:bodyPr wrap="square" rtlCol="0">
            <a:spAutoFit/>
          </a:bodyPr>
          <a:lstStyle/>
          <a:p>
            <a:r>
              <a:rPr lang="en-GB" dirty="0" err="1"/>
              <a:t>Taung</a:t>
            </a:r>
            <a:r>
              <a:rPr lang="en-GB" dirty="0"/>
              <a:t> and other Australopithecines from the South African cave site: animal bones – evidence of bone tools!</a:t>
            </a:r>
          </a:p>
        </p:txBody>
      </p:sp>
      <p:pic>
        <p:nvPicPr>
          <p:cNvPr id="9224" name="Picture 8" descr="http://www.historyofinformation.com/images/Swartkrans_bone_tools-Paranthropus_robustus.jpg"/>
          <p:cNvPicPr>
            <a:picLocks noChangeAspect="1" noChangeArrowheads="1"/>
          </p:cNvPicPr>
          <p:nvPr/>
        </p:nvPicPr>
        <p:blipFill rotWithShape="1">
          <a:blip r:embed="rId5">
            <a:extLst>
              <a:ext uri="{28A0092B-C50C-407E-A947-70E740481C1C}">
                <a14:useLocalDpi xmlns:a14="http://schemas.microsoft.com/office/drawing/2010/main" val="0"/>
              </a:ext>
            </a:extLst>
          </a:blip>
          <a:srcRect l="10858" t="4208" r="12725" b="3529"/>
          <a:stretch/>
        </p:blipFill>
        <p:spPr bwMode="auto">
          <a:xfrm>
            <a:off x="4838143" y="3344452"/>
            <a:ext cx="4365144" cy="3513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7141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p2.png"/>
          <p:cNvPicPr>
            <a:picLocks noChangeAspect="1"/>
          </p:cNvPicPr>
          <p:nvPr/>
        </p:nvPicPr>
        <p:blipFill>
          <a:blip r:embed="rId3">
            <a:lum bright="-37000" contrast="-50000"/>
          </a:blip>
          <a:stretch>
            <a:fillRect/>
          </a:stretch>
        </p:blipFill>
        <p:spPr>
          <a:xfrm>
            <a:off x="19223" y="0"/>
            <a:ext cx="9143999" cy="6858000"/>
          </a:xfrm>
          <a:prstGeom prst="rect">
            <a:avLst/>
          </a:prstGeom>
        </p:spPr>
      </p:pic>
      <p:sp>
        <p:nvSpPr>
          <p:cNvPr id="2" name="TextBox 1"/>
          <p:cNvSpPr txBox="1"/>
          <p:nvPr/>
        </p:nvSpPr>
        <p:spPr>
          <a:xfrm>
            <a:off x="594778" y="1412776"/>
            <a:ext cx="7992888" cy="5078313"/>
          </a:xfrm>
          <a:prstGeom prst="rect">
            <a:avLst/>
          </a:prstGeom>
          <a:noFill/>
        </p:spPr>
        <p:txBody>
          <a:bodyPr wrap="square" rtlCol="0">
            <a:spAutoFit/>
          </a:bodyPr>
          <a:lstStyle/>
          <a:p>
            <a:r>
              <a:rPr lang="en-GB" dirty="0">
                <a:solidFill>
                  <a:schemeClr val="tx2"/>
                </a:solidFill>
              </a:rPr>
              <a:t>Dart went on to conclude that the course of human history had been set unalterably by the bloodthirsty Australopithecines. Became know as the Killer Ape theory (or hypothesis)</a:t>
            </a:r>
          </a:p>
          <a:p>
            <a:endParaRPr lang="en-GB" dirty="0">
              <a:solidFill>
                <a:schemeClr val="bg1"/>
              </a:solidFill>
            </a:endParaRPr>
          </a:p>
          <a:p>
            <a:endParaRPr lang="en-GB" dirty="0">
              <a:solidFill>
                <a:schemeClr val="bg1"/>
              </a:solidFill>
            </a:endParaRPr>
          </a:p>
          <a:p>
            <a:r>
              <a:rPr lang="en-GB" b="1" i="1" dirty="0">
                <a:solidFill>
                  <a:srgbClr val="FFC000"/>
                </a:solidFill>
              </a:rPr>
              <a:t>....the loathsome cruelty of mankind to man is the inescapable by-product of his blood lust: this </a:t>
            </a:r>
            <a:r>
              <a:rPr lang="en-GB" b="1" i="1" dirty="0" smtClean="0">
                <a:solidFill>
                  <a:srgbClr val="FFC000"/>
                </a:solidFill>
              </a:rPr>
              <a:t>differentiate </a:t>
            </a:r>
            <a:r>
              <a:rPr lang="en-GB" b="1" i="1" dirty="0">
                <a:solidFill>
                  <a:srgbClr val="FFC000"/>
                </a:solidFill>
              </a:rPr>
              <a:t>human characteristic is explicable only in terms of man’s carnivorous and cannibalistic origin</a:t>
            </a:r>
          </a:p>
          <a:p>
            <a:endParaRPr lang="en-GB" b="1" i="1" dirty="0">
              <a:solidFill>
                <a:srgbClr val="FFC000"/>
              </a:solidFill>
            </a:endParaRPr>
          </a:p>
          <a:p>
            <a:r>
              <a:rPr lang="en-GB" b="1" i="1" dirty="0">
                <a:solidFill>
                  <a:srgbClr val="FFC000"/>
                </a:solidFill>
              </a:rPr>
              <a:t>The blood spattered, slaughter-gutted archives of human history from the earliest Egyptian and Sumerian records to the most recent atrocities of the Second World War accord with early universal cannibalism, with animal and human sacrificial practices or their substitutes in formalized religions and with the world wide scalping, head hunting, body mutilating and </a:t>
            </a:r>
            <a:r>
              <a:rPr lang="en-GB" b="1" i="1" dirty="0" err="1">
                <a:solidFill>
                  <a:srgbClr val="FFC000"/>
                </a:solidFill>
              </a:rPr>
              <a:t>necrophiliac</a:t>
            </a:r>
            <a:r>
              <a:rPr lang="en-GB" b="1" i="1" dirty="0">
                <a:solidFill>
                  <a:srgbClr val="FFC000"/>
                </a:solidFill>
              </a:rPr>
              <a:t> practices of mankind in proclaiming this common bloodlust differentiator, this predaceous habit, this mark of Cain that separates man dietetically  from his </a:t>
            </a:r>
            <a:r>
              <a:rPr lang="en-GB" b="1" i="1" dirty="0" err="1">
                <a:solidFill>
                  <a:srgbClr val="FFC000"/>
                </a:solidFill>
              </a:rPr>
              <a:t>anthropoidal</a:t>
            </a:r>
            <a:r>
              <a:rPr lang="en-GB" b="1" i="1" dirty="0">
                <a:solidFill>
                  <a:srgbClr val="FFC000"/>
                </a:solidFill>
              </a:rPr>
              <a:t> relatives and allies him rather with the deadliest </a:t>
            </a:r>
            <a:r>
              <a:rPr lang="en-GB" b="1" i="1" dirty="0" err="1">
                <a:solidFill>
                  <a:srgbClr val="FFC000"/>
                </a:solidFill>
              </a:rPr>
              <a:t>Carnivora</a:t>
            </a:r>
            <a:r>
              <a:rPr lang="en-GB" b="1" i="1" dirty="0">
                <a:solidFill>
                  <a:srgbClr val="FFC000"/>
                </a:solidFill>
              </a:rPr>
              <a:t>. </a:t>
            </a:r>
            <a:endParaRPr lang="en-GB" b="1" dirty="0">
              <a:solidFill>
                <a:srgbClr val="FFC000"/>
              </a:solidFill>
            </a:endParaRPr>
          </a:p>
          <a:p>
            <a:r>
              <a:rPr lang="en-GB" dirty="0">
                <a:solidFill>
                  <a:schemeClr val="tx2"/>
                </a:solidFill>
              </a:rPr>
              <a:t>Dart, R &amp; Craig, D  1959   </a:t>
            </a:r>
            <a:r>
              <a:rPr lang="en-GB" i="1" dirty="0">
                <a:solidFill>
                  <a:schemeClr val="tx2"/>
                </a:solidFill>
              </a:rPr>
              <a:t>Adventures with the missing link</a:t>
            </a:r>
          </a:p>
        </p:txBody>
      </p:sp>
    </p:spTree>
    <p:extLst>
      <p:ext uri="{BB962C8B-B14F-4D97-AF65-F5344CB8AC3E}">
        <p14:creationId xmlns:p14="http://schemas.microsoft.com/office/powerpoint/2010/main" val="623136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upload.wikimedia.org/wikipedia/commons/a/a6/Leopard_standing_in_tree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364848"/>
            <a:ext cx="2998414" cy="33733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http://upload.wikimedia.org/wikipedia/commons/1/15/Cheetah_Feb09_0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19454" y="1038480"/>
            <a:ext cx="4430593" cy="295232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advocacy.britannica.com/blog/advocacy/wp-content/uploads/hyena.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13322" y="3963105"/>
            <a:ext cx="3929808" cy="26206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441" y="241373"/>
            <a:ext cx="8229600" cy="1143000"/>
          </a:xfrm>
        </p:spPr>
        <p:txBody>
          <a:bodyPr>
            <a:noAutofit/>
          </a:bodyPr>
          <a:lstStyle/>
          <a:p>
            <a:r>
              <a:rPr lang="en-GB" sz="3000" dirty="0"/>
              <a:t>Namib Desert, ‘Hottentot’ (as Brain, 1981, calls them) or </a:t>
            </a:r>
            <a:r>
              <a:rPr lang="en-GB" sz="3000" dirty="0" err="1"/>
              <a:t>Khoikhoi</a:t>
            </a:r>
            <a:r>
              <a:rPr lang="en-GB" sz="3000" dirty="0"/>
              <a:t> </a:t>
            </a:r>
            <a:r>
              <a:rPr lang="en-GB" sz="3000" dirty="0" err="1"/>
              <a:t>ethnoarchaeology</a:t>
            </a:r>
            <a:r>
              <a:rPr lang="en-GB" sz="3000" dirty="0"/>
              <a:t>: part of San, !Kung region</a:t>
            </a:r>
          </a:p>
        </p:txBody>
      </p:sp>
      <p:pic>
        <p:nvPicPr>
          <p:cNvPr id="2058" name="Picture 10" descr="http://puppyer.com/img/other_dogs/african_wild_dog_252_0.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15816" y="3717032"/>
            <a:ext cx="2084131" cy="237282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ts3.mm.bing.net/th?id=H.5055280805447678&amp;pid=1.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441" y="4240752"/>
            <a:ext cx="2857500" cy="21812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51520" y="6480189"/>
            <a:ext cx="8411598" cy="369332"/>
          </a:xfrm>
          <a:prstGeom prst="rect">
            <a:avLst/>
          </a:prstGeom>
          <a:noFill/>
        </p:spPr>
        <p:txBody>
          <a:bodyPr wrap="none" rtlCol="0">
            <a:spAutoFit/>
          </a:bodyPr>
          <a:lstStyle/>
          <a:p>
            <a:r>
              <a:rPr lang="en-GB" dirty="0"/>
              <a:t>C.K. Brain, 1981 </a:t>
            </a:r>
            <a:r>
              <a:rPr lang="en-GB" i="1" dirty="0"/>
              <a:t>The Hunters or the Hunted : An introduction to African Cave </a:t>
            </a:r>
            <a:r>
              <a:rPr lang="en-GB" i="1" dirty="0" err="1"/>
              <a:t>Taphonomy</a:t>
            </a:r>
            <a:endParaRPr lang="en-GB" i="1" dirty="0"/>
          </a:p>
        </p:txBody>
      </p:sp>
    </p:spTree>
    <p:extLst>
      <p:ext uri="{BB962C8B-B14F-4D97-AF65-F5344CB8AC3E}">
        <p14:creationId xmlns:p14="http://schemas.microsoft.com/office/powerpoint/2010/main" val="1471690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8" name="Picture 6" descr="4954517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699" y="2636912"/>
            <a:ext cx="2943225" cy="3648075"/>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Homo%20Habilis%2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50" y="404813"/>
            <a:ext cx="3816350" cy="2635250"/>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Homo+Habilis+gathering"/>
          <p:cNvPicPr>
            <a:picLocks noChangeAspect="1" noChangeArrowheads="1"/>
          </p:cNvPicPr>
          <p:nvPr/>
        </p:nvPicPr>
        <p:blipFill>
          <a:blip r:embed="rId5">
            <a:extLst>
              <a:ext uri="{28A0092B-C50C-407E-A947-70E740481C1C}">
                <a14:useLocalDpi xmlns:a14="http://schemas.microsoft.com/office/drawing/2010/main" val="0"/>
              </a:ext>
            </a:extLst>
          </a:blip>
          <a:srcRect l="945" t="1263" r="945" b="1263"/>
          <a:stretch>
            <a:fillRect/>
          </a:stretch>
        </p:blipFill>
        <p:spPr bwMode="auto">
          <a:xfrm>
            <a:off x="792163" y="3178175"/>
            <a:ext cx="3736975" cy="27749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788024" y="274638"/>
            <a:ext cx="3898776" cy="1143000"/>
          </a:xfrm>
        </p:spPr>
        <p:txBody>
          <a:bodyPr>
            <a:normAutofit fontScale="90000"/>
          </a:bodyPr>
          <a:lstStyle/>
          <a:p>
            <a:r>
              <a:rPr lang="en-GB" dirty="0"/>
              <a:t>Man the not Hunter?</a:t>
            </a:r>
          </a:p>
        </p:txBody>
      </p:sp>
    </p:spTree>
    <p:extLst>
      <p:ext uri="{BB962C8B-B14F-4D97-AF65-F5344CB8AC3E}">
        <p14:creationId xmlns:p14="http://schemas.microsoft.com/office/powerpoint/2010/main" val="1295493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Austral teeth skull"/>
          <p:cNvPicPr>
            <a:picLocks noChangeAspect="1" noChangeArrowheads="1"/>
          </p:cNvPicPr>
          <p:nvPr/>
        </p:nvPicPr>
        <p:blipFill>
          <a:blip r:embed="rId3">
            <a:extLst>
              <a:ext uri="{28A0092B-C50C-407E-A947-70E740481C1C}">
                <a14:useLocalDpi xmlns:a14="http://schemas.microsoft.com/office/drawing/2010/main" val="0"/>
              </a:ext>
            </a:extLst>
          </a:blip>
          <a:srcRect l="4303" t="19685" r="8606" b="19685"/>
          <a:stretch>
            <a:fillRect/>
          </a:stretch>
        </p:blipFill>
        <p:spPr bwMode="auto">
          <a:xfrm>
            <a:off x="323528" y="476672"/>
            <a:ext cx="4612290" cy="5616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p:cNvSpPr>
            <a:spLocks noChangeArrowheads="1"/>
          </p:cNvSpPr>
          <p:nvPr/>
        </p:nvSpPr>
        <p:spPr bwMode="auto">
          <a:xfrm>
            <a:off x="539750" y="6367463"/>
            <a:ext cx="23812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defRPr/>
            </a:pPr>
            <a:r>
              <a:rPr lang="en-GB" sz="1200" dirty="0">
                <a:latin typeface="Comic Sans MS" pitchFamily="66" charset="0"/>
                <a:cs typeface="Arial" charset="0"/>
              </a:rPr>
              <a:t>(Taken from Leakey, R.E. 1981)</a:t>
            </a:r>
            <a:endParaRPr lang="en-GB" sz="1200" dirty="0">
              <a:cs typeface="Arial" charset="0"/>
            </a:endParaRPr>
          </a:p>
        </p:txBody>
      </p:sp>
      <p:sp>
        <p:nvSpPr>
          <p:cNvPr id="2" name="TextBox 1"/>
          <p:cNvSpPr txBox="1"/>
          <p:nvPr/>
        </p:nvSpPr>
        <p:spPr>
          <a:xfrm>
            <a:off x="5724525" y="2205038"/>
            <a:ext cx="2447925" cy="1630362"/>
          </a:xfrm>
          <a:prstGeom prst="rect">
            <a:avLst/>
          </a:prstGeom>
          <a:noFill/>
        </p:spPr>
        <p:txBody>
          <a:bodyPr>
            <a:spAutoFit/>
          </a:bodyPr>
          <a:lstStyle/>
          <a:p>
            <a:pPr>
              <a:defRPr/>
            </a:pPr>
            <a:r>
              <a:rPr lang="en-GB" sz="2000" dirty="0">
                <a:cs typeface="Arial" charset="0"/>
              </a:rPr>
              <a:t>South African Australopithecines showing signs of predation – a fate of many of them.</a:t>
            </a:r>
          </a:p>
        </p:txBody>
      </p:sp>
      <p:sp>
        <p:nvSpPr>
          <p:cNvPr id="5" name="Title 4"/>
          <p:cNvSpPr>
            <a:spLocks noGrp="1"/>
          </p:cNvSpPr>
          <p:nvPr>
            <p:ph type="title"/>
          </p:nvPr>
        </p:nvSpPr>
        <p:spPr>
          <a:xfrm>
            <a:off x="5076056" y="274638"/>
            <a:ext cx="3960440" cy="1143000"/>
          </a:xfrm>
        </p:spPr>
        <p:txBody>
          <a:bodyPr>
            <a:normAutofit/>
          </a:bodyPr>
          <a:lstStyle/>
          <a:p>
            <a:r>
              <a:rPr lang="en-GB" dirty="0"/>
              <a:t>…or the hunted?</a:t>
            </a:r>
          </a:p>
        </p:txBody>
      </p:sp>
    </p:spTree>
    <p:extLst>
      <p:ext uri="{BB962C8B-B14F-4D97-AF65-F5344CB8AC3E}">
        <p14:creationId xmlns:p14="http://schemas.microsoft.com/office/powerpoint/2010/main" val="2563002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death of a hominid"/>
          <p:cNvPicPr>
            <a:picLocks noChangeAspect="1" noChangeArrowheads="1"/>
          </p:cNvPicPr>
          <p:nvPr/>
        </p:nvPicPr>
        <p:blipFill>
          <a:blip r:embed="rId3">
            <a:extLst>
              <a:ext uri="{28A0092B-C50C-407E-A947-70E740481C1C}">
                <a14:useLocalDpi xmlns:a14="http://schemas.microsoft.com/office/drawing/2010/main" val="0"/>
              </a:ext>
            </a:extLst>
          </a:blip>
          <a:srcRect l="2832" t="4256" r="2832" b="4256"/>
          <a:stretch>
            <a:fillRect/>
          </a:stretch>
        </p:blipFill>
        <p:spPr bwMode="auto">
          <a:xfrm>
            <a:off x="20419" y="260648"/>
            <a:ext cx="9107557" cy="5877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TextBox 1"/>
          <p:cNvSpPr txBox="1">
            <a:spLocks noChangeArrowheads="1"/>
          </p:cNvSpPr>
          <p:nvPr/>
        </p:nvSpPr>
        <p:spPr bwMode="auto">
          <a:xfrm>
            <a:off x="1908175" y="6308725"/>
            <a:ext cx="56670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r>
              <a:rPr lang="en-GB" altLang="en-US" dirty="0"/>
              <a:t>Death of an Australopithecine: Brain’s reinterpretation</a:t>
            </a:r>
          </a:p>
        </p:txBody>
      </p:sp>
    </p:spTree>
    <p:extLst>
      <p:ext uri="{BB962C8B-B14F-4D97-AF65-F5344CB8AC3E}">
        <p14:creationId xmlns:p14="http://schemas.microsoft.com/office/powerpoint/2010/main" val="2939786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b="3800"/>
          <a:stretch/>
        </p:blipFill>
        <p:spPr>
          <a:xfrm>
            <a:off x="35744" y="0"/>
            <a:ext cx="9108256" cy="6858000"/>
          </a:xfrm>
          <a:prstGeom prst="rect">
            <a:avLst/>
          </a:prstGeom>
        </p:spPr>
      </p:pic>
      <p:sp>
        <p:nvSpPr>
          <p:cNvPr id="3" name="Rectangle 2"/>
          <p:cNvSpPr/>
          <p:nvPr/>
        </p:nvSpPr>
        <p:spPr>
          <a:xfrm>
            <a:off x="107504" y="6165304"/>
            <a:ext cx="4572000" cy="523220"/>
          </a:xfrm>
          <a:prstGeom prst="rect">
            <a:avLst/>
          </a:prstGeom>
        </p:spPr>
        <p:txBody>
          <a:bodyPr>
            <a:spAutoFit/>
          </a:bodyPr>
          <a:lstStyle/>
          <a:p>
            <a:r>
              <a:rPr lang="en-GB" sz="1400" dirty="0">
                <a:solidFill>
                  <a:schemeClr val="bg1"/>
                </a:solidFill>
              </a:rPr>
              <a:t>https://twitter.com/latestkruger/status/985187241667584000?lang=sv</a:t>
            </a:r>
          </a:p>
        </p:txBody>
      </p:sp>
    </p:spTree>
    <p:extLst>
      <p:ext uri="{BB962C8B-B14F-4D97-AF65-F5344CB8AC3E}">
        <p14:creationId xmlns:p14="http://schemas.microsoft.com/office/powerpoint/2010/main" val="1893554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Users\sm018\AppData\Local\Microsoft\Windows\Temporary Internet Files\Content.Outlook\WJKDKUX9\photo.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626245"/>
            <a:ext cx="4725635" cy="583264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Users\sm018\AppData\Local\Microsoft\Windows\Temporary Internet Files\Content.Outlook\WJKDKUX9\photo (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558" y="442215"/>
            <a:ext cx="4677684" cy="370835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92551" y="4365104"/>
            <a:ext cx="4087052" cy="3046988"/>
          </a:xfrm>
          <a:prstGeom prst="rect">
            <a:avLst/>
          </a:prstGeom>
          <a:noFill/>
        </p:spPr>
        <p:txBody>
          <a:bodyPr wrap="square" rtlCol="0">
            <a:spAutoFit/>
          </a:bodyPr>
          <a:lstStyle/>
          <a:p>
            <a:r>
              <a:rPr lang="en-GB" sz="2400" dirty="0"/>
              <a:t>Such behaviour is grounded in ethology – observations  of animals in their natural settings</a:t>
            </a:r>
          </a:p>
          <a:p>
            <a:endParaRPr lang="en-GB" sz="2400" dirty="0"/>
          </a:p>
          <a:p>
            <a:r>
              <a:rPr lang="en-GB" sz="2400" dirty="0" err="1"/>
              <a:t>Taphonomy</a:t>
            </a:r>
            <a:r>
              <a:rPr lang="en-GB" sz="2400" dirty="0"/>
              <a:t> : Laws of burial</a:t>
            </a:r>
          </a:p>
          <a:p>
            <a:endParaRPr lang="en-GB" sz="2400" dirty="0"/>
          </a:p>
          <a:p>
            <a:endParaRPr lang="en-GB" sz="2400" dirty="0"/>
          </a:p>
          <a:p>
            <a:endParaRPr lang="en-GB" sz="2400" dirty="0"/>
          </a:p>
        </p:txBody>
      </p:sp>
    </p:spTree>
    <p:extLst>
      <p:ext uri="{BB962C8B-B14F-4D97-AF65-F5344CB8AC3E}">
        <p14:creationId xmlns:p14="http://schemas.microsoft.com/office/powerpoint/2010/main" val="3142986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ecember 26, 2018 | Everything Dinosaur Blo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stretch>
            <a:fillRect/>
          </a:stretch>
        </p:blipFill>
        <p:spPr>
          <a:xfrm>
            <a:off x="29095" y="24904"/>
            <a:ext cx="9110795" cy="6833096"/>
          </a:xfrm>
          <a:prstGeom prst="rect">
            <a:avLst/>
          </a:prstGeom>
        </p:spPr>
      </p:pic>
      <p:sp>
        <p:nvSpPr>
          <p:cNvPr id="5" name="TextBox 4"/>
          <p:cNvSpPr txBox="1"/>
          <p:nvPr/>
        </p:nvSpPr>
        <p:spPr>
          <a:xfrm>
            <a:off x="479475" y="6093296"/>
            <a:ext cx="7784033" cy="646331"/>
          </a:xfrm>
          <a:prstGeom prst="rect">
            <a:avLst/>
          </a:prstGeom>
          <a:noFill/>
        </p:spPr>
        <p:txBody>
          <a:bodyPr wrap="square" rtlCol="0">
            <a:spAutoFit/>
          </a:bodyPr>
          <a:lstStyle/>
          <a:p>
            <a:r>
              <a:rPr lang="en-GB" dirty="0" smtClean="0"/>
              <a:t>Little Foot, </a:t>
            </a:r>
            <a:r>
              <a:rPr lang="en-GB" dirty="0" err="1" smtClean="0"/>
              <a:t>StW</a:t>
            </a:r>
            <a:r>
              <a:rPr lang="en-GB" dirty="0" smtClean="0"/>
              <a:t> 573, dated to</a:t>
            </a:r>
            <a:r>
              <a:rPr lang="en-GB" dirty="0"/>
              <a:t> 3.67 million years old (± 160,000 years</a:t>
            </a:r>
            <a:r>
              <a:rPr lang="en-GB" dirty="0" smtClean="0"/>
              <a:t>) </a:t>
            </a:r>
            <a:r>
              <a:rPr lang="en-GB" dirty="0"/>
              <a:t>measuring radioactive isotopes aluminum-26 and beryllium-10 in quartz within the rock.</a:t>
            </a:r>
            <a:r>
              <a:rPr lang="en-GB" dirty="0" smtClean="0"/>
              <a:t>.   </a:t>
            </a:r>
            <a:endParaRPr lang="en-GB" dirty="0"/>
          </a:p>
        </p:txBody>
      </p:sp>
    </p:spTree>
    <p:extLst>
      <p:ext uri="{BB962C8B-B14F-4D97-AF65-F5344CB8AC3E}">
        <p14:creationId xmlns:p14="http://schemas.microsoft.com/office/powerpoint/2010/main" val="2007051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8520" y="0"/>
            <a:ext cx="9161099" cy="6870824"/>
          </a:xfrm>
          <a:prstGeom prst="rect">
            <a:avLst/>
          </a:prstGeom>
        </p:spPr>
      </p:pic>
      <p:sp>
        <p:nvSpPr>
          <p:cNvPr id="3" name="Rectangle 2"/>
          <p:cNvSpPr/>
          <p:nvPr/>
        </p:nvSpPr>
        <p:spPr>
          <a:xfrm>
            <a:off x="31551" y="5949280"/>
            <a:ext cx="7128792" cy="923330"/>
          </a:xfrm>
          <a:prstGeom prst="rect">
            <a:avLst/>
          </a:prstGeom>
        </p:spPr>
        <p:txBody>
          <a:bodyPr wrap="square">
            <a:spAutoFit/>
          </a:bodyPr>
          <a:lstStyle/>
          <a:p>
            <a:r>
              <a:rPr lang="en-GB" dirty="0" smtClean="0"/>
              <a:t>Talus cone of animal bones, including elephant and extinct wild bison, </a:t>
            </a:r>
            <a:r>
              <a:rPr lang="en-GB" dirty="0" err="1" smtClean="0"/>
              <a:t>Buckfastleigh</a:t>
            </a:r>
            <a:r>
              <a:rPr lang="en-GB" dirty="0" smtClean="0"/>
              <a:t>, Devon cave of Joint </a:t>
            </a:r>
            <a:r>
              <a:rPr lang="en-GB" dirty="0" err="1" smtClean="0"/>
              <a:t>Mitnor</a:t>
            </a:r>
            <a:r>
              <a:rPr lang="en-GB" dirty="0" smtClean="0"/>
              <a:t> excavated by </a:t>
            </a:r>
            <a:r>
              <a:rPr lang="en-GB" dirty="0"/>
              <a:t>William Pengelly (1812 – 1894)</a:t>
            </a:r>
          </a:p>
        </p:txBody>
      </p:sp>
    </p:spTree>
    <p:extLst>
      <p:ext uri="{BB962C8B-B14F-4D97-AF65-F5344CB8AC3E}">
        <p14:creationId xmlns:p14="http://schemas.microsoft.com/office/powerpoint/2010/main" val="2374863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5" descr="xin_45090322085165316644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620713"/>
            <a:ext cx="428625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9" name="Rectangle 6"/>
          <p:cNvSpPr>
            <a:spLocks noChangeArrowheads="1"/>
          </p:cNvSpPr>
          <p:nvPr/>
        </p:nvSpPr>
        <p:spPr bwMode="auto">
          <a:xfrm>
            <a:off x="395288" y="6092825"/>
            <a:ext cx="214471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en-GB" altLang="en-US" sz="1200">
                <a:latin typeface="Arial" panose="020B0604020202020204" pitchFamily="34" charset="0"/>
              </a:rPr>
              <a:t>http://www.chinadaily.com.cn</a:t>
            </a:r>
          </a:p>
        </p:txBody>
      </p:sp>
      <p:pic>
        <p:nvPicPr>
          <p:cNvPr id="75780" name="Picture 10" descr="tau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725" y="2420938"/>
            <a:ext cx="3590925" cy="389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Text Box 11"/>
          <p:cNvSpPr txBox="1">
            <a:spLocks noChangeArrowheads="1"/>
          </p:cNvSpPr>
          <p:nvPr/>
        </p:nvSpPr>
        <p:spPr bwMode="auto">
          <a:xfrm>
            <a:off x="395288" y="4221163"/>
            <a:ext cx="4630737" cy="830262"/>
          </a:xfrm>
          <a:prstGeom prst="rect">
            <a:avLst/>
          </a:prstGeom>
          <a:noFill/>
          <a:ln>
            <a:noFill/>
          </a:ln>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sz="2400" dirty="0">
                <a:effectLst>
                  <a:outerShdw blurRad="38100" dist="38100" dir="2700000" algn="tl">
                    <a:srgbClr val="000000"/>
                  </a:outerShdw>
                </a:effectLst>
                <a:latin typeface="+mn-lt"/>
              </a:rPr>
              <a:t>Upper: </a:t>
            </a:r>
            <a:r>
              <a:rPr lang="en-GB" sz="2400" i="1" dirty="0">
                <a:effectLst>
                  <a:outerShdw blurRad="38100" dist="38100" dir="2700000" algn="tl">
                    <a:srgbClr val="000000"/>
                  </a:outerShdw>
                </a:effectLst>
                <a:latin typeface="+mn-lt"/>
              </a:rPr>
              <a:t>A. afarensis </a:t>
            </a:r>
            <a:r>
              <a:rPr lang="en-GB" sz="2400" dirty="0">
                <a:effectLst>
                  <a:outerShdw blurRad="38100" dist="38100" dir="2700000" algn="tl">
                    <a:srgbClr val="000000"/>
                  </a:outerShdw>
                </a:effectLst>
                <a:latin typeface="+mn-lt"/>
              </a:rPr>
              <a:t>juvenile and right, </a:t>
            </a:r>
            <a:r>
              <a:rPr lang="en-GB" sz="2400" i="1" dirty="0">
                <a:effectLst>
                  <a:outerShdw blurRad="38100" dist="38100" dir="2700000" algn="tl">
                    <a:srgbClr val="000000"/>
                  </a:outerShdw>
                </a:effectLst>
                <a:latin typeface="+mn-lt"/>
              </a:rPr>
              <a:t>A. </a:t>
            </a:r>
            <a:r>
              <a:rPr lang="en-GB" sz="2400" i="1" dirty="0" err="1">
                <a:effectLst>
                  <a:outerShdw blurRad="38100" dist="38100" dir="2700000" algn="tl">
                    <a:srgbClr val="000000"/>
                  </a:outerShdw>
                </a:effectLst>
                <a:latin typeface="+mn-lt"/>
              </a:rPr>
              <a:t>africancus</a:t>
            </a:r>
            <a:r>
              <a:rPr lang="en-GB" sz="2400" i="1" dirty="0">
                <a:effectLst>
                  <a:outerShdw blurRad="38100" dist="38100" dir="2700000" algn="tl">
                    <a:srgbClr val="000000"/>
                  </a:outerShdw>
                </a:effectLst>
                <a:latin typeface="+mn-lt"/>
              </a:rPr>
              <a:t> </a:t>
            </a:r>
            <a:r>
              <a:rPr lang="en-GB" sz="2400" dirty="0" err="1">
                <a:effectLst>
                  <a:outerShdw blurRad="38100" dist="38100" dir="2700000" algn="tl">
                    <a:srgbClr val="000000"/>
                  </a:outerShdw>
                </a:effectLst>
                <a:latin typeface="+mn-lt"/>
              </a:rPr>
              <a:t>Taung</a:t>
            </a:r>
            <a:r>
              <a:rPr lang="en-GB" sz="2400" dirty="0">
                <a:effectLst>
                  <a:outerShdw blurRad="38100" dist="38100" dir="2700000" algn="tl">
                    <a:srgbClr val="000000"/>
                  </a:outerShdw>
                </a:effectLst>
                <a:latin typeface="+mn-lt"/>
              </a:rPr>
              <a:t> juvenile.</a:t>
            </a:r>
          </a:p>
        </p:txBody>
      </p:sp>
    </p:spTree>
    <p:extLst>
      <p:ext uri="{BB962C8B-B14F-4D97-AF65-F5344CB8AC3E}">
        <p14:creationId xmlns:p14="http://schemas.microsoft.com/office/powerpoint/2010/main" val="1181763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228" y="2446888"/>
            <a:ext cx="4103688"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899" name="AutoShape 2" descr="data:image/jpeg;base64,/9j/4AAQSkZJRgABAQAAAQABAAD/2wCEAAkGBxQTEhQUExQVFhUXFhgZGBcYGBgYFxocGBUYFhUcGBcYHCggGBwlHBcWITEhJSkrLi4uFx8zODMsNygtLisBCgoKDg0OGxAQGy8kHyQsLCwsLCwsLCwsLCwsLywsLCwsLCwsLCwsLCwsLCwsLCwsLCwsLCwsLCwsLCwsLCwsLP/AABEIANMA7wMBIgACEQEDEQH/xAAcAAACAgMBAQAAAAAAAAAAAAAFBgMEAAIHAQj/xABKEAABAgQDBAQKBQoGAQUAAAABAhEAAwQhBRIxBkFRYSJxgZEHEyMycqGxssHwFDNC0dIVQ1JTVJKT0+HxFhckNGKzcyVEVYOi/8QAGQEAAwEBAQAAAAAAAAAAAAAAAAMEAgEF/8QAKxEAAgEDAwIFBAMBAAAAAAAAAAECAwQREiExM0EUUVKhsSMyYdEiQoET/9oADAMBAAIRAxEAPwDqO1+GSZ6JaZ8qVMSFkjxrlKTlN+iRdrdsL6thKLpAUVGpSW6ISt7s2qhxhm2m8xHpfCBQxJWZSmS6spNj9gunfyENjHKEylhgVWx1GA5w+mZ281W8kB+na4N+UbnYmk/+Opv3TxA/T4kQUn1ylpylm5PxdtW3xIrFZha4sQdOAb1743pZjX+QQnYmj34fSgWuxa+hsu/ZGw2Houk9DSAJJDlKmLKyk+foDvgmcQUwDJYFJAY2ylxv5nvjJmIqIUCE3fcX6Ssxa/G8c0s7r/IHXsbRggfk+mLlgyVX/wD3azG8Z/gyjv8A+n01g5sdOPn3F9YLnEF9DQZNO5t54bhG35SV0gyWVrroQzO7tHdLOa/yDJewtHvoaUF2bKonzSp7L5GIU7F0hAP5OpmIfzVcHv07dsGhianJZDlWbQ65cvHgT3x4nE1htLBvtbtNDHNLO615gZexlGMo/J9KSrQAKJsWv04kVsRR5c30ClOrjKqzAF3zsQxGkEjXrzJVZ0uxbiSSCNGue+PU15AyhKAGUGY/aAB38o7pZzX+QbM2Hog7UNKWUUnoLDMkKJLrsGIgdjez+H0wUV0FMrKQOihRJcPYFe4OeoGGZWJrL2T0iXsbukJO/gB3QMxanFQoKmc7BsrlOR2INwNI7GO+4SntswLUYThyVS0/QKc+MCiCELIASAST0uY0j1OFYWcrUdL0iQOhMdwQkuMzhiQL8YvKwhBShOaYyEKQnpAFlAA3Ad2AY8o9k4QhBBSVggq0IuFkFSSGZiQ/KGaYGNcwZOw/DBLVMTQ0ywnK4Shb9IslnVoX10jb8m4WxejpQQWIyTHBYkhs1yADpwi+nBZYlqljMEnLplcZTmSHy3vxcxsrCUF7rcrUt3DgqTlU1tCC0GmAa5g1dBhId6Skt/wmH7Obcq9i/VEs3B8NSUg0NP0h0T4uYUmxV5wUzsCW1iwcCl3YrAvYEMHl+Ks4/QDRJPwzMZZzkCWGDAZz0Sm6+Be4bdBogGuYPk4bhSiAmkpSVMB0Jl3GYaq3hz2R6cMwu/8Ao6WxI+rmapISRrq6kjtEXZGCy0lJCl9EoIuPzaChO7go98YrB0qVNK7+MUk2cZcrMbvckAncWEGiAa5lP8l4Xb/R0twVDoTGIAJLHNqADbW0eyMJwxZATR0pJDhkTObXzMNDrwi0rBJbu63YgMU2dBQWGVg4UbCz3iWXhSAtC+kVS0hKXbQJKQ5Ac2OmnKDTANcwerC8LDvR0oYsRkmO7FWmZyGSS+jAxtKwfDFKCU0dKSdBkXwCiLq1YgtqI3qNn0kdBRuQVZuk7JWBu/5nV3bti1S4WlBSokqUHPAZ1JCVqCRoSBppeDRANcyP/DFB+wU37qvxxn+GKD9gpv3VfjgnGRjSjuuXmDP8MUH7BTfuq/HFim2Rw9SJhNDTOkJboq3qYv0otxdofq53Uj3xGZpKJqEm5FzbSeUS5ZDedv6jzhNXiyxuT3H74btuvq5fpn3TCNNTHmVbipCWIvY9i3taVSGqS3/0n/LS/wBFPr++NRjq/wBFHr++KRTFOeGNteeh5RjxdXz+BvgaHp93+wyvHVjVKfX98TJxZZ3J7j98LBWFaP17u2PVqWjQAgagO/XHfFVvV8HPBUPT7v8AY1jEVM/R7j+KMTiSiHGXqyn8UKxxZQ0AFonkYmlZY2tr8iOeJrer4DwVD0+7GSTXqP6IfSx/FGyq1QUA6b72NuvpQqrrFSjZlA3ZyD2bo2OMJLW42JHbfXnB4mt6vgPBUPT7sZJuILBy9AltGI01a8U147MGqE+v74HJxNJS2bMLM6XI5Zt4iKunpynXTR7Hs3QK6refwHgqHp92X5u06g3RRz1tfrj3/E5cdFLHU3s/J77oWDdTC1j3NveIJdgU7neN+Jq+fwd8Fb+n3Y1r2qUG6KNCTcvbhGlNtapZYIT3mFclwovuNuL/ACLco2o5QHSJASO++5t7QeJq+fwc8HQ9PuxrO0szdLSe0xNJ2hUpIUyQ5AIL2JLcYVTMGYk9W99PbEQmB5d2S5IP38IPE1fV8B4Kh6fd/se5WJKIJOQdh7PtQOxLakyiyUpWbWYjV97mB1LWhRDnc46za/qtC5ilU5uXNlWHAm3U3tjkbis3z8HJWdCKzp93+xwq9rShIISlRO64HNi9+6N6bakqDlKBdhqXfTeLxzaprCVu/Z1Xgnh1QUgO2ZTMTuAGg4Px6obKrVS5+BcKFvJ4UfdnRxiqt+UWJNjYbvtb4jp8YUpIOUBw7MdN32oUMUrspSkqdRAMwgM4OoA3BrBuJiemxR3NmJypSLkB9W6mEK8RW8/garO3f9fd/sc5dWsh+j3H8UTy1qP2k/un8UBKOpzW0AseL3i/InaQp3ddf2+DXgaHp92FpdOo/bT+4fxxMMPV+sT+4fxxFTzNIIJXCvHV/V7L9C5WNHtH5Kv5OX+sT+4fxxZp6YolznUC4Rokj7Y/5GJgqN1/VTepPviHUburOajJ7f4IqW9OEW0tyPbceTl+mfdMJxlvDptl9XL9M+6YUTGLnqMrtX9NFGahoqVBA+bQQng/N4Gzqd9TYwpFAPxNIbMxHFrD+0UTXq6OW4bUuW6zbhFyqpVBwFEhm6V+q7RQUCo9EXtaxJO/SxAhsTLybKmpcuVc20fu+MeS1puwJ6va1267QPVUB7nQl21Lco8E0q0O/g3eWuNI3pFuqXJuIdEJdXU7j+8aSS5cBRA5sO0REtKQCokPyFvY0erUMrBKnPEEnkAmO6TOtsshZBfTiGtFnxhUAAH5EQOlpB/SfnY+swUpJYBBuLX7RwjDGQbZJTU5JHrHD7wYuS8ICjcbnB7YtUdIosYNU9LvLg90LlI2AfyUlmygXB4j+x4c4jn4Q7MlgNG059UOaaVJtdza+sWKWkF0sW1+e2M6jmcCEvBwzBw9zbqFvneYq4jh6gpIAB3Xu4SCbA6Ex0qdQBw43f3irWYKlTqA6QuN3An2mNKeDmpHKpy1JdJDMdOoH74EVi75uZ72EdH2hwYuOi/nF/ZCNiFAUOoXvcc2dw8PpSWTFVOUQGqWUkHQk62fu4RbNaRlPAAD4b4qrl9Jzz9nxiKUyn6VhwF4qaTIVJx4CKFqJJU5KnO/55QXpFeLKVK1JfL9m3mu1+NuUAZE4ZnB5C7MGb484mpllRF98KnEfSqYY5USycoKjcknd6uu3fB+RMS9jaEzDZwCrl2Dskdep+yIPUmIpIGUcdxNgOUSTiX5yM9NOf5tBORMhepJrJBL8gba72MFKVRId2+eqJpIAwhUTk+SmdSffEUJKoupPkpvUn3xDbXqokuVimzzbc+Tl+mfdMJ+eG3bw+Tl+mfdMJUxcPuF9RnbTpImWuBOITg1jrwvE0+tAs7HqgVWrUA9zd3sx7NO2FJFOCjOWBxLbjd4qzahyzswuxDdlognElRtf1RRnyVAu6Ug3ubt2RRCOSarUx2J1KANnHFjbuPtiWShk5hbR3vryOp0PaIgTKDBy76bh69TGVFXqNw9dj3nS+54bjsT6jZVc5sCQCwcsHvu0sI8NYsnKS/IH7tTaKC5qlC4IA4ctwbeTbh0YtU7KslOUA6g3PWW+4RpxSRlTbZZpCSr+sOGD0OhO/dpAvCqBr90NlEWABiSpLPBdTi0twnTSQ2jdTiLsiRv+EU5CuvSLsifE4xk6ZAIa3VE9PJI0ZvgYr+PuLWi5KnDg24/JjURM8lnK4v3iI5suzcbRKhQIs8bEhuqGNbE+WUa2SFJY3cQl4xhIJIZifjpD1P3cYC10gk3vYNC28Mpp8HH8Vw5SMzp36dfA74AmSlL9Eg2LBXW2ocaiOtYxQhSWVoR/UH54xzPHqEy5qh+lp1xbQqZ2ZPcU8fyRVSsEPZwLsBoOrfcP/Qx5KqSQyX5xSTOYjc3CLkqpG5Ici2jdj6RQ0TRkX0yGAGa51vx3n74ZMHNh0xpckWAhMRUudWPN/ZBSmKzZIJfS7G/bCKkHjcso1Ensh6kVqZhCQokDhYFvhDDSznHD53wm7PyUpsslJ0LtduZ0hskBtPh7YhqJFgUlrgjIU8qb1J98QHlqgnRnyc7qT74jtt1UIul9Jku3n1Uv0z7phHUpv7Q87dfVy/TPumEabD7jqMzadNFeaHgPiKUoS/DcXvBOfMCQ8K1fVFaukW4JAYt17oxCOWPnLSskAmPdgO++pN/nXvjz30BJLAtc+jwtGqqlV72O6zX9giiqaUBSl23MdSTokNoLH1xXGJ505tlqsq0hJUpQKrBJ0voWA1Ydj+oRJmqUSX6IZ2YW1Z9WLRrUocjMLfZHI5ToOVo0q5+VISAxUXPG2msNSESlnkIialagHKSkcC1tXIPwfXW0MGG0jAFTKHEOfWfjClhkkuVEb94N+MMtBPO4WhdVbYRRbtZyxooC+kGJM+wG+F+lnFIfW+/4xYl4moKGROY72v3RG45PQSyNdPJWeXX90SypUwv5uvFoWzi03KGlr14erSCdBjgNiCk8CDC3Fo7hhiWlQJCgRz1HYYIyZZI3t1j4xQlV9vOIHV2b4soqEmzkvwLxlC5Jl12AuzcWjdMw8R3f1ikgJLnxZPV/eN0VTEASlX5NGxTiWwtwH+bRFUSnjdU1y2QhgY8lXdxujkl2MrbcAYjRuluXdHPtrsPbs3+2OrVcuz98KG1FHmSVM+sFOTix/3Rwcbq2SS4fdwLk2v86xWlgKsCeJdn4dsE8XoDmd2vvfsihLl5VMRc6ffHqxeUeVKLT3LVEs2SDpvJsIdNnqYrOUuU6k/pcOwQr4ZSB3ULcPn5MdIwFBCH0f2bhEtxPsj0LSGFll+TIy6WbS1+14ty1R48Rk3tELeSsupVBPDleTndSPfEBELgvhKvJzvRR74hlsvqoRddJl/bkeTl+mfdMItQYetuPq5fpn3TCLUJcQ646jMWnTQt4hMUsnL5os/PeBzipUUOVDq1Labuvjxg8KZIPVuiCukggciIwpFLinyAZlIAAdHtbVtN/KA9R0yUDUKzcgAG1GuvbDHiQypfiLnVn4Qizq0jMl95Zt3IneO+KqOXuQ3WmOEi1UrWQpSE2HRzZb3s7/ZAD6NciBSZxA4to72cuTr8vE1QrzG6Vs13LPb4CN5FOMudRHJItx1tyNh/ejgge5boZ4KTZi2vz1wTwuoe5uOP9IXvGWU2h/pp3xJhtZkVcxmUco3CeGjpeFqSTc7rXaClRVJlgN6reyEbDMQzKA7LQxz5SlIDcPnqiKcMPc9WnNSWSWZjJG8xWTtIEnpEGBlVhC3bx0p9wK79VhaAGIyFyVMsMe8EcjvhsaUWKqV3HsdOoMdSsM7A8d8EZNUprGz2I+7dHLMIxEpIEOtLiJMs2Y7oTUpaR1OoprKGL6cpJcrLdceHaVOZswf7oVqqvU3y8UZVMqaeiHJjKprubwu50Wl2jD+cOEHKKrCw4Mc5ptnahLGx5Ah/bBPCsQyqKFOlXA2I7DGJRxwZlTjJbDvUS80BMSpeiRBClqejcuYqV8x0nlC2zMU1scsx2kGZXVZuMLEvDJkyeyLJdyrgNGfjyh2x5I8YOu8V8MkpRmVZ/bFcKjihVSipyPUbOSkJBzKzam9oPYUsBIBL8e+0KFfWTFLcHowxbNl9eDwueWstj4JJbDFfqEY0btHrROMNWgtgvmT/AEUe/ApoK4L5k/0Ue/D7bqInuukwntyPJy/TPumEpYh321Hk5fpn3TCYtMbueozFp0kUlIirOlA/L+qCE0RCBCkysA4kACFKFhZu645t7Y5jMLk7rluQcmOo7RJCZUxT6JUe1o5Q8W2vDPOveUi4hQJDgeaBc5QwAANzvZ+2NpQcXuVMBbQMWN90VpEzpAnd8Aw+ESSVm6ibkKSP3NPWB2xTghNagm/M7tOFuVogj1SnjyO4ALbPzWmM/wB0Nu0ip0uUnK6UKYZw2/mPm8IVJOyqB74fsEx5SeibpNmIzBuYNoRVTT1YLLd5i4ZwKEiZ4taxNlmaFJIFyCCzpUlW5j8YKUpUtCpU3pZVEIU7i3A7wYeqWTSzLGVKB5ApHcFMO6CFRhUgywEgJbcmzMX43u8LddeQ2Nq093scnpZRCu2HPBiSm4iEYITOWyejuLMIc8G2fLB4zWqpjaFL/mnkE1KUiUSoaboU67HJktBTJSy1O6tSBvA7xD7tPS5EgLHRe7QtCmplhKVZ+iSUlwDfUaRim49zc4ylH+LF7CdophQnIub48K/SdBQxJJBFiG4s0dBwetNfLyzUlE2WAQsAuxDgktpy5RQosMpEFwgKLv0lMO3KBeGiiqE2yhIZmSmw4Od6m3RyrUi+EYpU5w5eSvQT1JBSs9JNv6xZEwnU2Zu+Mn0OZeZ2tfq4xkyTlDRNsPyKOOIaYOWsVVnMghtbiL+0YGYcx90LdbOUltbQ+KyYckt2HafDBljbZ5BTNyncSIr4NiOe28QQmJyTkqAspn6xGZZ4ZvIxmPTGqRGzQg6ZBTBfMn+ij34FtBXBh5Of6KPfEPt+oie56TCu2h8mj0j7sJqocNtz5OX6Z90wmKMaueozlp0kakRBMTFho1WISVCZt5VeLkZRrMOUdTOr1e2Obx0Lwk0pMqXM/QWx6lD7wO+Oex6VtjQeVeN/9Nz0GJFTHSlPB+0k69zDsiMCMMPJTAIMU+FJIYm5DgwJPq3QawueFACwIjMmzUMZ3K68FUFMT89fd3xfo5S0WIJaGLDabOA5FtIP0uDgi4f0biJ5VsbMuhbd8gDC5ExZfTqDQzYfSKA69Xv3H7o9p6DKd4Ht7INSOwAb/uiWc8lq2RpJkEgW0tzhmw6nOXQvFXCgjQd8HcwSw7YUt9xNWeNkBqrDc6FImdIK4/DgY5ntJs7NpyVIdSNxG7rjsZL3ijXS0kMpLvaNxloOQqvhnG6ScSwIhloJKeirMrs179YNVWzCHdAyngRaJqTDwj7LW6+4R2c0+B+pYL2GIBDqsNw3nmYytRqY3QreNWuTFSuqWHZCOWZ7iTj7+MbiDAqsw4rRm16L84MbQpdSTvaKCFEoITz7ooi8bmWs8gDCZ+SYI6BMAWhNmIYwGw3ZlJaZMNv0R8YIVtUAtMsN86R2pJSeUEVtjyDaFxJFNC4mC4nwNJoLYOehP9FHviAhXBfAlOif6KPfhtv1ET3PSYW22+rl+mfdMJpEOW2x8nL9M+6YS1Kjdx1GctOkjcRpMMY8arMIwUgfHKQTpS5at4bt1Hrjj06UUqKVBlAsRzGsdtWi8Ju12zKpivHSQCr7adH4Ec4st6ijsyW7pOa1LlCHwjeWl9z+ztiSfQzUPmlrDaukt36RAX5xdk8xprk9Wd0TUROYZdYgaPZayC4gODvhc4pF4aMHxewAtHPMMxUCytfVDBQ1mmXUq3b4jq0z0qFVNYHKfWgC+sQ1VbMCHlh4lpaElDTFa7hcjrMW6fB1JSyVEg7t8S5SK8itI2sqZRdGWxuCDu3WMO07a8/R/GoSCvKCEnR1ceQeFWo2cJUWcF94hrwHZ5IQy9GGrXjc9G2DklHlnmB49V1AdSEJbVnA9ZMH11LIDm/qi5TUaEpCUgACKs+jUpRdgN0Kn5oxrjJ8YRCurB115RTmVDXu0VK6XNkkv0k7iNYryK0LcEuI5g3jyCed/n4RRqABYnWPROALcoqVU7fAkGQFtCohQbWzRVoFBySeNvntj3G57mBiZ39baw1cHO4yVeLBmS3VAvCJJXMMxWgPr3d0UaSmXMV0QQneo/DjDRTyglIA0jj2NLHYmSq8ThUVgY3C4WdJs8G9nT0Kj0Ue/C+ZkHdmVOio9GX78Ot+ohF10mG9uvq5fpn3TCUTDpt39XL9M+6YSVGO3PUM2nTRs8eKMaZo8K4RgqNDGZY9aNzHcgBcVpsySOuELaqRlUg20Nm6m+MdMnAG5LctIRNsJYUgqT9hQ04EEG/aDFFCWJInuo5psT4yMjI9E8kwQe2arsisxuRo/BoBolk6N2kD2mJ1slQYgjiN8ZksrB2MtLydQw3GSeDQ4YVWAgXjj+HziDZmYc4csKryLnSPPq0ccHrUqmtD+lQLvf53QQpagaQpyq7MHeMGJlJ5+2J8M2452HkVIsIhnT7sDCrS41mUxLP3ReNYVD+sEmzCpJMtVszPmSC5A04v/aEzF6cyznl6bxwhkTMZRVvLb+ERYmhJDnfqI5F4YzOOBQk4qSDe8YivJ1MUcSSELOUhibdukV01Q7Yowuwal3J8TAcOXcxZw+WAefGA8ybmUNbCCVFOSEsxfURxrCCDy2HEARKFRRRUWGkTImPCzRMVx6FRFmjAYAJCuGDZM9Gp9GX78LClQxbHK6NT6Mv/ALIdQ+9CLrpMZNvPq5fpn3TCMow77fnyUv0z7phCK4LhfUZm06SNiuPCYhMyI11HV1QnBSWTPA3jviqjEwokOA2rn2QBxKu8WTnKQLsHDMYVq7HOl5In4f1hsKLlwKq1o0+R0xSsCRmJR2qhcxfEpeUixdJFt7hievdCtUVSll1GIYqhbpckVS7clhIyMjIyKSMwRKpQe7tuA3d8RRkAFukqyksNIM0ePlLeyF5K2BHH5b54R4xF2jEop8m4zlHge6LaIjfaL/5bSWJN45wieoaGJkVi+PqhToRKI3clydLo8VS+toNScYlsXVHIk1cxtdOUYidPWHClZeVvZC3bJ9x3jF5HWqjaSUi6lcGG/ugbU4+paczFKT5r/aG/qEAdkdm/GeUmvlFyTqe+CuNhK5iWDJG7kLCFOEIvA6MpNZxgF104qL8bxUCotVxbN6oGCbvhkFlCKksM1qKtSF2HZ2xLIxLMeY3PeIpYcudxe8VJ8pOYX/pDdMXsxKqzjumN9LWJU17tF1FSLwloBTYaxdRiDMku8IlR8i2Fyn92w3JmWj3xsBpVelniX6SCITpKVh8BFc+GXYeY4qh/wlf9hhHM6HHweqcVfoSv+ww2iv5oRdr6Mht8IZ8lK9M+6Y57PmgamH7wlLCZMon9YfdMcW2g2jCHCbqOg3DmT8I7Wi5VMITbTUaOWW8Wx5Er7QOvRGsLGIbULXZKWHO5gHPnFaipRcnWI4ohQjHkmqXU5PbZG82aVF1EkxpGRkPJjIyMjIAMjIyMgAyMjIyADIuSqbMgl7jdyinFmjqig8o4wMRQrOifWItS8Jn6eKL66j4mDeHV8si6U9oEHJNZLOiUvo7X6oRKpJdiinQjLuKKMDqZgtLIALFiDvANgXOkPWE7HiWhIK1AKR08wbXUJA07Yko8SIDJt1BvZFteIEjnzhFSrJ7FlO2jDcvTSlIEtAypA09rwrYzVhK25QTVXBIdwS3t3desKOLT9HLu5B4ggEfGM04Ze52tPSsGlRV/cIiTLcAns7IhloKiPVx+bxbmoa0U7LZEeXLdkYFrW+HCPBJc35fdEtOHCuYt3gn1PE8iXcnd8tHHLAKOTRmDMLdsQVCbORE02o3C7OSfVEc5LyyeItxsfZHF+Tr/AAV6WqazwUp6jNqXhfulQsQDv4W3xbkTCkp5kxqcEwpVnFh0K5w8eDZTis9CV/2GECTMEPfgxNqz0JX/AGGE01iaK7iopUWGvDjXeKpJJJ1nENx8mot6o+d6qeVqKjqY+i/DXs7U1tNTopZfjFJn5iM6EW8WpOsxQBuRYRyE+CvFv2M/xqf+bFiik8nl624qPZCbGQ4jwW4rb/Sa6eWp72e3lb2B7o9HgsxY6UZ/jU/82NGRNjIcj4K8W/Yz/Gp/5sYPBXi37Gf41P8AzYAE2MhxT4LMVNxSOOU6nOlj+djb/KrFv2M/xqf+bAAmRkOP+VuK6fRLu311Pqzt9bq14xPgsxYhxSOOInU55frYAE6Mhwl+C7FVB00jjiJ9MR6psbJ8FmLHSkJ/+6n/AJsACbGQ5f5V4tp9EL/+an/m8xHivBbiwZ6RnLB51Pc6sPK3gAU6eaUl4YaacCLGLn+V2Kv/ALS7/rqd9H/W8LxZpPBxiyW/0hynRp1Pfg3lYxJZNRlhnlFUHefnWLyJ7kDiWHq++L0vYHEQx+iKdv1sjr/WdYjyfsRibf7Qh8oczafV8o/O77d4iZ0m2Wxr4XIuYviAAYcBfmFD4P6ooPmZRvYdbteGNfg3xNSsxo1BtB42n13n62Jk+DrE3/2ihb9bI/mQ5R0rCEOep5bAFLKix4snMYZKfwf4gP8A2x/iSf5kWZmwtewApy//AJJX47wiWrPBRHRp3aEaUWtxI+MXJvRQWZ8r/wB4YVeD7EHYUx4nykm3D84/GLSNg69QUFUyg7N5STuFhaZyEall74Fxcd1kTqaUySBqrR+u/siGqQ4Otj8/POGqXsHiTv8ARrDf42R/M4X7TGL2BxNwfopbefGSLBi/52NJPOTDlHGBNXKLNex7dIcfBJQyaqrmInykTEinWoJWkKSFCbKS4B0IBI7Yg/y/xM5mpCb/AK2ns24+V6oavBhshW0dVNmzqYoSqQtA6cogq8ZLUAci1EOEm7boYhTYzKwqhSVD6DJGVaUKLIIGcHLdL3cAEahwb2cjQ0VOmnXMkSUSisJCgkAF0rYgkasXiJFBPMxUxUpClHJpOypGTPlLCVdXTV0jwHCCPi1JplJMvxeUJAAVmHnj7RAJO/SOKE1Uztp98nXODp43yW8ckJWlOYPlWlYuR0kl0m2vVpAlOESWQMjgJUwJUQLzTo7arV38hGRkNEm9Fg8npnJdRlgnMp/JrGRr9EjOq4Z3vA+swyV4xJyXXMCFFzdN7a20F9Y9jIALa8FkOOg1k6KWN0vgY2lYNJdfQ85BB6SrgTARd+KE9faYyMgAkThkrPLOXTxbdJVsiiUte2p63vFPBcNliZOUAQpM0BJzKcD6KlfG/SUq/MjS0ZGQAV9n6dKZaJgDLEwsd/nrl7/+Nueut4vHBZPROTckWUsaCWBoefs4CMjIANabBZJI6JsX89Y1UkF+lfXfob6xIvCZJQHQPNCdToRMca/8j1PGRkAEIwmT+jq485TNrYOwvwi2MIkujofminzlaKlzEkC9rW5boyMgAhOESUKUEobzTqo+YHQ7m4fcdd8D5eGyvpCJWXyYplEJc2Pj1FwXcF1Eu/DgGyMgALT8IklQBRYGYfOVvm5yNdCQLaWbSNZ2CSBKQgI6LmxUo+cUE3Jd3Qm+uo0JjIyAD2nwmUCTluxN1KN/JK3niBblGTcGkgIIQXQkhPSWWBWonVV/OVrxjIyACBWDycyTk/NJT5yrJEoAAXtbhxiX8jyXCsgfMDcqIuuYo2JbUm3C2kZGQAS0VEjxMoZbeLTx4lXtJ743o6dPjVW0ytc73J3xkZHDpOqjRq12O8/aDGz8zGi6JAcN6zz58zGRkAFhVIgkuD5x3q+0pJLXteBciQkyUki+ceuYlJfjaPYyAAlR06UrBAvpv4H5eJsZ+pX2e8IyMjpw/9k=">
            <a:hlinkClick r:id="rId4"/>
          </p:cNvPr>
          <p:cNvSpPr>
            <a:spLocks noChangeAspect="1" noChangeArrowheads="1"/>
          </p:cNvSpPr>
          <p:nvPr/>
        </p:nvSpPr>
        <p:spPr bwMode="auto">
          <a:xfrm>
            <a:off x="1187450" y="817563"/>
            <a:ext cx="4581525"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pic>
        <p:nvPicPr>
          <p:cNvPr id="80900"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177623" y="2433162"/>
            <a:ext cx="4912374" cy="4334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title" idx="4294967295"/>
          </p:nvPr>
        </p:nvSpPr>
        <p:spPr>
          <a:xfrm>
            <a:off x="0" y="790575"/>
            <a:ext cx="8675688" cy="1371600"/>
          </a:xfrm>
        </p:spPr>
        <p:txBody>
          <a:bodyPr>
            <a:normAutofit fontScale="90000"/>
          </a:bodyPr>
          <a:lstStyle/>
          <a:p>
            <a:pPr>
              <a:defRPr/>
            </a:pPr>
            <a:r>
              <a:rPr lang="en-GB" sz="3600" dirty="0"/>
              <a:t>…. eat meat? More likely eaten!</a:t>
            </a:r>
            <a:br>
              <a:rPr lang="en-GB" sz="3600" dirty="0"/>
            </a:br>
            <a:r>
              <a:rPr lang="en-GB" sz="3600" dirty="0"/>
              <a:t/>
            </a:r>
            <a:br>
              <a:rPr lang="en-GB" sz="3600" dirty="0"/>
            </a:br>
            <a:r>
              <a:rPr lang="en-GB" sz="3600" dirty="0" err="1"/>
              <a:t>Dikika</a:t>
            </a:r>
            <a:r>
              <a:rPr lang="en-GB" sz="3600" dirty="0"/>
              <a:t> Baby, ‘</a:t>
            </a:r>
            <a:r>
              <a:rPr lang="en-GB" sz="3600" dirty="0" err="1"/>
              <a:t>Selam</a:t>
            </a:r>
            <a:r>
              <a:rPr lang="en-GB" sz="3600" dirty="0"/>
              <a:t>’  </a:t>
            </a:r>
            <a:r>
              <a:rPr lang="en-GB" sz="3600" dirty="0" smtClean="0"/>
              <a:t>or DIK 1-1, ca.3.39 </a:t>
            </a:r>
            <a:r>
              <a:rPr lang="en-GB" sz="3600" dirty="0" err="1"/>
              <a:t>mya</a:t>
            </a:r>
            <a:r>
              <a:rPr lang="en-GB" sz="3600" dirty="0"/>
              <a:t> </a:t>
            </a:r>
            <a:r>
              <a:rPr lang="en-GB" sz="3600" dirty="0" smtClean="0"/>
              <a:t> in the same deposits as the butchered animal bones or crocodile eaten….</a:t>
            </a:r>
            <a:r>
              <a:rPr lang="en-GB" sz="3600" dirty="0"/>
              <a:t/>
            </a:r>
            <a:br>
              <a:rPr lang="en-GB" sz="3600" dirty="0"/>
            </a:br>
            <a:endParaRPr lang="en-GB" sz="3600" dirty="0"/>
          </a:p>
        </p:txBody>
      </p:sp>
      <p:sp>
        <p:nvSpPr>
          <p:cNvPr id="2" name="Rectangle 1"/>
          <p:cNvSpPr/>
          <p:nvPr/>
        </p:nvSpPr>
        <p:spPr>
          <a:xfrm>
            <a:off x="44228" y="5902875"/>
            <a:ext cx="4572000" cy="830997"/>
          </a:xfrm>
          <a:prstGeom prst="rect">
            <a:avLst/>
          </a:prstGeom>
        </p:spPr>
        <p:txBody>
          <a:bodyPr>
            <a:spAutoFit/>
          </a:bodyPr>
          <a:lstStyle/>
          <a:p>
            <a:r>
              <a:rPr lang="en-GB" sz="1600" dirty="0" err="1">
                <a:latin typeface="Helvetica Neue"/>
              </a:rPr>
              <a:t>Alemseged</a:t>
            </a:r>
            <a:r>
              <a:rPr lang="en-GB" sz="1600" dirty="0">
                <a:latin typeface="Helvetica Neue"/>
              </a:rPr>
              <a:t>, </a:t>
            </a:r>
            <a:r>
              <a:rPr lang="en-GB" sz="1600" dirty="0" smtClean="0">
                <a:latin typeface="Helvetica Neue"/>
              </a:rPr>
              <a:t>Z, et al. 2006 . </a:t>
            </a:r>
            <a:r>
              <a:rPr lang="en-GB" sz="1600" dirty="0">
                <a:latin typeface="Helvetica Neue"/>
              </a:rPr>
              <a:t>"A Juvenile Early Hominin Skeleton from </a:t>
            </a:r>
            <a:r>
              <a:rPr lang="en-GB" sz="1600" dirty="0" err="1">
                <a:latin typeface="Helvetica Neue"/>
              </a:rPr>
              <a:t>Dikika</a:t>
            </a:r>
            <a:r>
              <a:rPr lang="en-GB" sz="1600" dirty="0">
                <a:latin typeface="Helvetica Neue"/>
              </a:rPr>
              <a:t>, Ethiopia." </a:t>
            </a:r>
            <a:r>
              <a:rPr lang="en-GB" sz="1600" i="1" dirty="0">
                <a:latin typeface="Helvetica Neue"/>
              </a:rPr>
              <a:t>Nature</a:t>
            </a:r>
            <a:r>
              <a:rPr lang="en-GB" sz="1600" dirty="0">
                <a:latin typeface="Helvetica Neue"/>
              </a:rPr>
              <a:t> 443 </a:t>
            </a:r>
            <a:r>
              <a:rPr lang="en-GB" sz="1600" dirty="0" smtClean="0">
                <a:latin typeface="Helvetica Neue"/>
              </a:rPr>
              <a:t>296–301</a:t>
            </a:r>
            <a:endParaRPr lang="en-GB" sz="1600" dirty="0"/>
          </a:p>
        </p:txBody>
      </p:sp>
    </p:spTree>
    <p:extLst>
      <p:ext uri="{BB962C8B-B14F-4D97-AF65-F5344CB8AC3E}">
        <p14:creationId xmlns:p14="http://schemas.microsoft.com/office/powerpoint/2010/main" val="88386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OH 8 left foot of a juvenile (could even belong to 0H 7)</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2132856"/>
            <a:ext cx="5760640" cy="4476534"/>
          </a:xfrm>
          <a:prstGeom prst="rect">
            <a:avLst/>
          </a:prstGeom>
        </p:spPr>
      </p:pic>
    </p:spTree>
    <p:extLst>
      <p:ext uri="{BB962C8B-B14F-4D97-AF65-F5344CB8AC3E}">
        <p14:creationId xmlns:p14="http://schemas.microsoft.com/office/powerpoint/2010/main" val="1389384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496944" cy="1325563"/>
          </a:xfrm>
        </p:spPr>
        <p:txBody>
          <a:bodyPr/>
          <a:lstStyle/>
          <a:p>
            <a:r>
              <a:rPr lang="en-GB" i="1" dirty="0"/>
              <a:t>Australopithecus </a:t>
            </a:r>
            <a:r>
              <a:rPr lang="en-GB" i="1" dirty="0" err="1"/>
              <a:t>sediba</a:t>
            </a:r>
            <a:r>
              <a:rPr lang="en-GB" dirty="0"/>
              <a:t>, 1-9-1.7 Ma</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1844824"/>
            <a:ext cx="3024336" cy="4551702"/>
          </a:xfrm>
          <a:prstGeom prst="rect">
            <a:avLst/>
          </a:prstGeom>
        </p:spPr>
      </p:pic>
      <p:sp>
        <p:nvSpPr>
          <p:cNvPr id="4" name="TextBox 3"/>
          <p:cNvSpPr txBox="1"/>
          <p:nvPr/>
        </p:nvSpPr>
        <p:spPr>
          <a:xfrm>
            <a:off x="4860032" y="2348880"/>
            <a:ext cx="3447739" cy="1938992"/>
          </a:xfrm>
          <a:prstGeom prst="rect">
            <a:avLst/>
          </a:prstGeom>
          <a:noFill/>
        </p:spPr>
        <p:txBody>
          <a:bodyPr wrap="none" rtlCol="0">
            <a:spAutoFit/>
          </a:bodyPr>
          <a:lstStyle/>
          <a:p>
            <a:r>
              <a:rPr lang="en-GB" sz="2400" dirty="0"/>
              <a:t>MH 1, or </a:t>
            </a:r>
            <a:r>
              <a:rPr lang="en-GB" sz="2400" dirty="0" err="1"/>
              <a:t>Karabo</a:t>
            </a:r>
            <a:endParaRPr lang="en-GB" sz="2400" dirty="0"/>
          </a:p>
          <a:p>
            <a:endParaRPr lang="en-GB" sz="2400" dirty="0"/>
          </a:p>
          <a:p>
            <a:r>
              <a:rPr lang="en-GB" sz="2400" dirty="0"/>
              <a:t>South African</a:t>
            </a:r>
          </a:p>
          <a:p>
            <a:endParaRPr lang="en-GB" sz="2400" dirty="0"/>
          </a:p>
          <a:p>
            <a:r>
              <a:rPr lang="en-GB" sz="2400" dirty="0"/>
              <a:t>Est. 12 years old at death.</a:t>
            </a:r>
            <a:endParaRPr lang="en-GB" dirty="0"/>
          </a:p>
        </p:txBody>
      </p:sp>
    </p:spTree>
    <p:extLst>
      <p:ext uri="{BB962C8B-B14F-4D97-AF65-F5344CB8AC3E}">
        <p14:creationId xmlns:p14="http://schemas.microsoft.com/office/powerpoint/2010/main" val="2423239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5" descr="Berger_holds_Taung_skull_Denis_Farrell_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88913"/>
            <a:ext cx="2838450" cy="370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699" name="Picture 7" descr="ANd9GcSr52ylNkcBZErgvJnpZQojws9ikPLEOah42USmN6Ay2CCMi7VpRg&amp;t=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25" y="115888"/>
            <a:ext cx="2622550" cy="367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Text Box 8"/>
          <p:cNvSpPr txBox="1">
            <a:spLocks noChangeArrowheads="1"/>
          </p:cNvSpPr>
          <p:nvPr/>
        </p:nvSpPr>
        <p:spPr bwMode="auto">
          <a:xfrm>
            <a:off x="755650" y="5300663"/>
            <a:ext cx="7993063"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r>
              <a:rPr lang="en-GB" altLang="en-US"/>
              <a:t>In order for even the biggest eagle to do this would be nigh impossible (remember we do not know what bird did do it – none have survived at the site) most modern birds will lift around 6 or so kilos – does this tell us the Taung Child was dismembered OR that the bird must have been very big? </a:t>
            </a:r>
          </a:p>
        </p:txBody>
      </p:sp>
      <p:pic>
        <p:nvPicPr>
          <p:cNvPr id="29701" name="Picture 10" descr="Taung Child"/>
          <p:cNvPicPr>
            <a:picLocks noChangeAspect="1" noChangeArrowheads="1"/>
          </p:cNvPicPr>
          <p:nvPr/>
        </p:nvPicPr>
        <p:blipFill>
          <a:blip r:embed="rId5">
            <a:extLst>
              <a:ext uri="{28A0092B-C50C-407E-A947-70E740481C1C}">
                <a14:useLocalDpi xmlns:a14="http://schemas.microsoft.com/office/drawing/2010/main" val="0"/>
              </a:ext>
            </a:extLst>
          </a:blip>
          <a:srcRect l="6615" r="3780" b="3780"/>
          <a:stretch>
            <a:fillRect/>
          </a:stretch>
        </p:blipFill>
        <p:spPr bwMode="auto">
          <a:xfrm>
            <a:off x="2916238" y="2205038"/>
            <a:ext cx="3743325" cy="301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8358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previe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620688"/>
            <a:ext cx="5346992" cy="5904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336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4F5AAF78"/>
          <p:cNvPicPr>
            <a:picLocks noChangeAspect="1" noChangeArrowheads="1"/>
          </p:cNvPicPr>
          <p:nvPr/>
        </p:nvPicPr>
        <p:blipFill>
          <a:blip r:embed="rId3">
            <a:extLst>
              <a:ext uri="{28A0092B-C50C-407E-A947-70E740481C1C}">
                <a14:useLocalDpi xmlns:a14="http://schemas.microsoft.com/office/drawing/2010/main" val="0"/>
              </a:ext>
            </a:extLst>
          </a:blip>
          <a:srcRect l="12090" t="739" r="1051" b="13287"/>
          <a:stretch>
            <a:fillRect/>
          </a:stretch>
        </p:blipFill>
        <p:spPr bwMode="auto">
          <a:xfrm>
            <a:off x="3995738" y="836613"/>
            <a:ext cx="3763962" cy="531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AutoShape 3"/>
          <p:cNvSpPr>
            <a:spLocks noChangeArrowheads="1"/>
          </p:cNvSpPr>
          <p:nvPr/>
        </p:nvSpPr>
        <p:spPr bwMode="auto">
          <a:xfrm>
            <a:off x="1692275" y="836613"/>
            <a:ext cx="485775" cy="1730375"/>
          </a:xfrm>
          <a:prstGeom prst="downArrow">
            <a:avLst>
              <a:gd name="adj1" fmla="val 50000"/>
              <a:gd name="adj2" fmla="val 89052"/>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algn="ctr" eaLnBrk="1" hangingPunct="1"/>
            <a:endParaRPr lang="en-US" altLang="en-US"/>
          </a:p>
        </p:txBody>
      </p:sp>
      <p:sp>
        <p:nvSpPr>
          <p:cNvPr id="26628" name="AutoShape 4"/>
          <p:cNvSpPr>
            <a:spLocks noChangeArrowheads="1"/>
          </p:cNvSpPr>
          <p:nvPr/>
        </p:nvSpPr>
        <p:spPr bwMode="auto">
          <a:xfrm>
            <a:off x="3851275" y="2205038"/>
            <a:ext cx="976313" cy="485775"/>
          </a:xfrm>
          <a:prstGeom prst="rightArrow">
            <a:avLst>
              <a:gd name="adj1" fmla="val 50000"/>
              <a:gd name="adj2" fmla="val 50245"/>
            </a:avLst>
          </a:prstGeom>
          <a:solidFill>
            <a:schemeClr val="tx2"/>
          </a:solidFill>
          <a:ln w="9525" algn="ctr">
            <a:solidFill>
              <a:schemeClr val="bg2"/>
            </a:solidFill>
            <a:miter lim="800000"/>
            <a:headEnd/>
            <a:tailEnd/>
          </a:ln>
        </p:spPr>
        <p:txBody>
          <a:bodyPr wrap="none" anchor="ct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endParaRPr lang="en-US" altLang="en-US"/>
          </a:p>
        </p:txBody>
      </p:sp>
      <p:sp>
        <p:nvSpPr>
          <p:cNvPr id="26629" name="AutoShape 5"/>
          <p:cNvSpPr>
            <a:spLocks noChangeArrowheads="1"/>
          </p:cNvSpPr>
          <p:nvPr/>
        </p:nvSpPr>
        <p:spPr bwMode="auto">
          <a:xfrm>
            <a:off x="5148263" y="1125538"/>
            <a:ext cx="485775" cy="976312"/>
          </a:xfrm>
          <a:prstGeom prst="downArrow">
            <a:avLst>
              <a:gd name="adj1" fmla="val 50000"/>
              <a:gd name="adj2" fmla="val 50245"/>
            </a:avLst>
          </a:prstGeom>
          <a:solidFill>
            <a:schemeClr val="tx2"/>
          </a:solidFill>
          <a:ln w="9525" algn="ctr">
            <a:solidFill>
              <a:schemeClr val="bg2"/>
            </a:solidFill>
            <a:miter lim="800000"/>
            <a:headEnd/>
            <a:tailEnd/>
          </a:ln>
        </p:spPr>
        <p:txBody>
          <a:bodyPr wrap="none" anchor="ct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endParaRPr lang="en-US" altLang="en-US"/>
          </a:p>
        </p:txBody>
      </p:sp>
      <p:sp>
        <p:nvSpPr>
          <p:cNvPr id="26630" name="TextBox 5"/>
          <p:cNvSpPr txBox="1">
            <a:spLocks noChangeArrowheads="1"/>
          </p:cNvSpPr>
          <p:nvPr/>
        </p:nvSpPr>
        <p:spPr bwMode="auto">
          <a:xfrm>
            <a:off x="250825" y="3500438"/>
            <a:ext cx="352901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sz="2000" dirty="0"/>
              <a:t>OH 7, Olduvai Hominid, Johnny’s Child, shows clear signs of predation</a:t>
            </a:r>
          </a:p>
          <a:p>
            <a:pPr eaLnBrk="1" hangingPunct="1">
              <a:defRPr/>
            </a:pPr>
            <a:endParaRPr lang="en-GB" sz="2000" dirty="0"/>
          </a:p>
          <a:p>
            <a:pPr eaLnBrk="1" hangingPunct="1">
              <a:defRPr/>
            </a:pPr>
            <a:r>
              <a:rPr lang="en-GB" sz="2000" dirty="0"/>
              <a:t>Raised issues of maturation rates, infant dependency….</a:t>
            </a:r>
          </a:p>
        </p:txBody>
      </p:sp>
    </p:spTree>
    <p:extLst>
      <p:ext uri="{BB962C8B-B14F-4D97-AF65-F5344CB8AC3E}">
        <p14:creationId xmlns:p14="http://schemas.microsoft.com/office/powerpoint/2010/main" val="2011744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4F5AAF78"/>
          <p:cNvPicPr>
            <a:picLocks noChangeAspect="1" noChangeArrowheads="1"/>
          </p:cNvPicPr>
          <p:nvPr/>
        </p:nvPicPr>
        <p:blipFill>
          <a:blip r:embed="rId3">
            <a:extLst>
              <a:ext uri="{28A0092B-C50C-407E-A947-70E740481C1C}">
                <a14:useLocalDpi xmlns:a14="http://schemas.microsoft.com/office/drawing/2010/main" val="0"/>
              </a:ext>
            </a:extLst>
          </a:blip>
          <a:srcRect l="12090" t="739" r="1051" b="13287"/>
          <a:stretch>
            <a:fillRect/>
          </a:stretch>
        </p:blipFill>
        <p:spPr bwMode="auto">
          <a:xfrm>
            <a:off x="179388" y="981075"/>
            <a:ext cx="3624262"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AutoShape 3"/>
          <p:cNvSpPr>
            <a:spLocks noChangeArrowheads="1"/>
          </p:cNvSpPr>
          <p:nvPr/>
        </p:nvSpPr>
        <p:spPr bwMode="auto">
          <a:xfrm>
            <a:off x="1692275" y="836613"/>
            <a:ext cx="485775" cy="1730375"/>
          </a:xfrm>
          <a:prstGeom prst="downArrow">
            <a:avLst>
              <a:gd name="adj1" fmla="val 50000"/>
              <a:gd name="adj2" fmla="val 89052"/>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eaLnBrk="0" hangingPunct="0">
              <a:defRPr>
                <a:solidFill>
                  <a:schemeClr val="tx1"/>
                </a:solidFill>
                <a:latin typeface="Comic Sans MS" pitchFamily="66" charset="0"/>
                <a:cs typeface="Arial" pitchFamily="34" charset="0"/>
              </a:defRPr>
            </a:lvl1pPr>
            <a:lvl2pPr marL="742950" indent="-285750" eaLnBrk="0" hangingPunct="0">
              <a:defRPr>
                <a:solidFill>
                  <a:schemeClr val="tx1"/>
                </a:solidFill>
                <a:latin typeface="Comic Sans MS" pitchFamily="66" charset="0"/>
                <a:cs typeface="Arial" pitchFamily="34" charset="0"/>
              </a:defRPr>
            </a:lvl2pPr>
            <a:lvl3pPr marL="1143000" indent="-228600" eaLnBrk="0" hangingPunct="0">
              <a:defRPr>
                <a:solidFill>
                  <a:schemeClr val="tx1"/>
                </a:solidFill>
                <a:latin typeface="Comic Sans MS" pitchFamily="66" charset="0"/>
                <a:cs typeface="Arial" pitchFamily="34" charset="0"/>
              </a:defRPr>
            </a:lvl3pPr>
            <a:lvl4pPr marL="1600200" indent="-228600" eaLnBrk="0" hangingPunct="0">
              <a:defRPr>
                <a:solidFill>
                  <a:schemeClr val="tx1"/>
                </a:solidFill>
                <a:latin typeface="Comic Sans MS" pitchFamily="66" charset="0"/>
                <a:cs typeface="Arial" pitchFamily="34" charset="0"/>
              </a:defRPr>
            </a:lvl4pPr>
            <a:lvl5pPr marL="2057400" indent="-228600" eaLnBrk="0" hangingPunct="0">
              <a:defRPr>
                <a:solidFill>
                  <a:schemeClr val="tx1"/>
                </a:solidFill>
                <a:latin typeface="Comic Sans MS" pitchFamily="66" charset="0"/>
                <a:cs typeface="Arial" pitchFamily="34" charset="0"/>
              </a:defRPr>
            </a:lvl5pPr>
            <a:lvl6pPr marL="2514600" indent="-228600" eaLnBrk="0" fontAlgn="base" hangingPunct="0">
              <a:spcBef>
                <a:spcPct val="0"/>
              </a:spcBef>
              <a:spcAft>
                <a:spcPct val="0"/>
              </a:spcAft>
              <a:defRPr>
                <a:solidFill>
                  <a:schemeClr val="tx1"/>
                </a:solidFill>
                <a:latin typeface="Comic Sans MS" pitchFamily="66" charset="0"/>
                <a:cs typeface="Arial" pitchFamily="34" charset="0"/>
              </a:defRPr>
            </a:lvl6pPr>
            <a:lvl7pPr marL="2971800" indent="-228600" eaLnBrk="0" fontAlgn="base" hangingPunct="0">
              <a:spcBef>
                <a:spcPct val="0"/>
              </a:spcBef>
              <a:spcAft>
                <a:spcPct val="0"/>
              </a:spcAft>
              <a:defRPr>
                <a:solidFill>
                  <a:schemeClr val="tx1"/>
                </a:solidFill>
                <a:latin typeface="Comic Sans MS" pitchFamily="66" charset="0"/>
                <a:cs typeface="Arial" pitchFamily="34" charset="0"/>
              </a:defRPr>
            </a:lvl7pPr>
            <a:lvl8pPr marL="3429000" indent="-228600" eaLnBrk="0" fontAlgn="base" hangingPunct="0">
              <a:spcBef>
                <a:spcPct val="0"/>
              </a:spcBef>
              <a:spcAft>
                <a:spcPct val="0"/>
              </a:spcAft>
              <a:defRPr>
                <a:solidFill>
                  <a:schemeClr val="tx1"/>
                </a:solidFill>
                <a:latin typeface="Comic Sans MS" pitchFamily="66" charset="0"/>
                <a:cs typeface="Arial" pitchFamily="34" charset="0"/>
              </a:defRPr>
            </a:lvl8pPr>
            <a:lvl9pPr marL="3886200" indent="-228600" eaLnBrk="0" fontAlgn="base" hangingPunct="0">
              <a:spcBef>
                <a:spcPct val="0"/>
              </a:spcBef>
              <a:spcAft>
                <a:spcPct val="0"/>
              </a:spcAft>
              <a:defRPr>
                <a:solidFill>
                  <a:schemeClr val="tx1"/>
                </a:solidFill>
                <a:latin typeface="Comic Sans MS" pitchFamily="66" charset="0"/>
                <a:cs typeface="Arial" pitchFamily="34" charset="0"/>
              </a:defRPr>
            </a:lvl9pPr>
          </a:lstStyle>
          <a:p>
            <a:pPr algn="ctr" eaLnBrk="1" hangingPunct="1"/>
            <a:endParaRPr lang="en-GB" altLang="en-US">
              <a:latin typeface="Tahoma" pitchFamily="34" charset="0"/>
            </a:endParaRPr>
          </a:p>
        </p:txBody>
      </p:sp>
      <p:sp>
        <p:nvSpPr>
          <p:cNvPr id="9220" name="AutoShape 4"/>
          <p:cNvSpPr>
            <a:spLocks noChangeArrowheads="1"/>
          </p:cNvSpPr>
          <p:nvPr/>
        </p:nvSpPr>
        <p:spPr bwMode="auto">
          <a:xfrm>
            <a:off x="107950" y="2420938"/>
            <a:ext cx="971550" cy="431800"/>
          </a:xfrm>
          <a:prstGeom prst="rightArrow">
            <a:avLst>
              <a:gd name="adj1" fmla="val 50000"/>
              <a:gd name="adj2" fmla="val 56250"/>
            </a:avLst>
          </a:prstGeom>
          <a:solidFill>
            <a:schemeClr val="tx2"/>
          </a:solidFill>
          <a:ln w="9525" algn="ctr">
            <a:solidFill>
              <a:schemeClr val="bg2"/>
            </a:solidFill>
            <a:miter lim="800000"/>
            <a:headEnd/>
            <a:tailEnd/>
          </a:ln>
        </p:spPr>
        <p:txBody>
          <a:bodyPr wrap="none" anchor="ctr"/>
          <a:lstStyle>
            <a:lvl1pPr eaLnBrk="0" hangingPunct="0">
              <a:defRPr>
                <a:solidFill>
                  <a:schemeClr val="tx1"/>
                </a:solidFill>
                <a:latin typeface="Comic Sans MS" pitchFamily="66" charset="0"/>
                <a:cs typeface="Arial" pitchFamily="34" charset="0"/>
              </a:defRPr>
            </a:lvl1pPr>
            <a:lvl2pPr marL="742950" indent="-285750" eaLnBrk="0" hangingPunct="0">
              <a:defRPr>
                <a:solidFill>
                  <a:schemeClr val="tx1"/>
                </a:solidFill>
                <a:latin typeface="Comic Sans MS" pitchFamily="66" charset="0"/>
                <a:cs typeface="Arial" pitchFamily="34" charset="0"/>
              </a:defRPr>
            </a:lvl2pPr>
            <a:lvl3pPr marL="1143000" indent="-228600" eaLnBrk="0" hangingPunct="0">
              <a:defRPr>
                <a:solidFill>
                  <a:schemeClr val="tx1"/>
                </a:solidFill>
                <a:latin typeface="Comic Sans MS" pitchFamily="66" charset="0"/>
                <a:cs typeface="Arial" pitchFamily="34" charset="0"/>
              </a:defRPr>
            </a:lvl3pPr>
            <a:lvl4pPr marL="1600200" indent="-228600" eaLnBrk="0" hangingPunct="0">
              <a:defRPr>
                <a:solidFill>
                  <a:schemeClr val="tx1"/>
                </a:solidFill>
                <a:latin typeface="Comic Sans MS" pitchFamily="66" charset="0"/>
                <a:cs typeface="Arial" pitchFamily="34" charset="0"/>
              </a:defRPr>
            </a:lvl4pPr>
            <a:lvl5pPr marL="2057400" indent="-228600" eaLnBrk="0" hangingPunct="0">
              <a:defRPr>
                <a:solidFill>
                  <a:schemeClr val="tx1"/>
                </a:solidFill>
                <a:latin typeface="Comic Sans MS" pitchFamily="66" charset="0"/>
                <a:cs typeface="Arial" pitchFamily="34" charset="0"/>
              </a:defRPr>
            </a:lvl5pPr>
            <a:lvl6pPr marL="2514600" indent="-228600" eaLnBrk="0" fontAlgn="base" hangingPunct="0">
              <a:spcBef>
                <a:spcPct val="0"/>
              </a:spcBef>
              <a:spcAft>
                <a:spcPct val="0"/>
              </a:spcAft>
              <a:defRPr>
                <a:solidFill>
                  <a:schemeClr val="tx1"/>
                </a:solidFill>
                <a:latin typeface="Comic Sans MS" pitchFamily="66" charset="0"/>
                <a:cs typeface="Arial" pitchFamily="34" charset="0"/>
              </a:defRPr>
            </a:lvl6pPr>
            <a:lvl7pPr marL="2971800" indent="-228600" eaLnBrk="0" fontAlgn="base" hangingPunct="0">
              <a:spcBef>
                <a:spcPct val="0"/>
              </a:spcBef>
              <a:spcAft>
                <a:spcPct val="0"/>
              </a:spcAft>
              <a:defRPr>
                <a:solidFill>
                  <a:schemeClr val="tx1"/>
                </a:solidFill>
                <a:latin typeface="Comic Sans MS" pitchFamily="66" charset="0"/>
                <a:cs typeface="Arial" pitchFamily="34" charset="0"/>
              </a:defRPr>
            </a:lvl7pPr>
            <a:lvl8pPr marL="3429000" indent="-228600" eaLnBrk="0" fontAlgn="base" hangingPunct="0">
              <a:spcBef>
                <a:spcPct val="0"/>
              </a:spcBef>
              <a:spcAft>
                <a:spcPct val="0"/>
              </a:spcAft>
              <a:defRPr>
                <a:solidFill>
                  <a:schemeClr val="tx1"/>
                </a:solidFill>
                <a:latin typeface="Comic Sans MS" pitchFamily="66" charset="0"/>
                <a:cs typeface="Arial" pitchFamily="34" charset="0"/>
              </a:defRPr>
            </a:lvl8pPr>
            <a:lvl9pPr marL="3886200" indent="-228600" eaLnBrk="0" fontAlgn="base" hangingPunct="0">
              <a:spcBef>
                <a:spcPct val="0"/>
              </a:spcBef>
              <a:spcAft>
                <a:spcPct val="0"/>
              </a:spcAft>
              <a:defRPr>
                <a:solidFill>
                  <a:schemeClr val="tx1"/>
                </a:solidFill>
                <a:latin typeface="Comic Sans MS" pitchFamily="66" charset="0"/>
                <a:cs typeface="Arial" pitchFamily="34" charset="0"/>
              </a:defRPr>
            </a:lvl9pPr>
          </a:lstStyle>
          <a:p>
            <a:pPr eaLnBrk="1" hangingPunct="1"/>
            <a:endParaRPr lang="en-GB" altLang="en-US">
              <a:solidFill>
                <a:schemeClr val="folHlink"/>
              </a:solidFill>
              <a:latin typeface="Tahoma" pitchFamily="34" charset="0"/>
            </a:endParaRPr>
          </a:p>
        </p:txBody>
      </p:sp>
      <p:sp>
        <p:nvSpPr>
          <p:cNvPr id="9221" name="AutoShape 5"/>
          <p:cNvSpPr>
            <a:spLocks noChangeArrowheads="1"/>
          </p:cNvSpPr>
          <p:nvPr/>
        </p:nvSpPr>
        <p:spPr bwMode="auto">
          <a:xfrm>
            <a:off x="1476375" y="1341438"/>
            <a:ext cx="431800" cy="935037"/>
          </a:xfrm>
          <a:prstGeom prst="downArrow">
            <a:avLst>
              <a:gd name="adj1" fmla="val 50000"/>
              <a:gd name="adj2" fmla="val 54136"/>
            </a:avLst>
          </a:prstGeom>
          <a:solidFill>
            <a:schemeClr val="tx2"/>
          </a:solidFill>
          <a:ln w="9525" algn="ctr">
            <a:solidFill>
              <a:schemeClr val="bg2"/>
            </a:solidFill>
            <a:miter lim="800000"/>
            <a:headEnd/>
            <a:tailEnd/>
          </a:ln>
        </p:spPr>
        <p:txBody>
          <a:bodyPr wrap="none" anchor="ctr"/>
          <a:lstStyle>
            <a:lvl1pPr eaLnBrk="0" hangingPunct="0">
              <a:defRPr>
                <a:solidFill>
                  <a:schemeClr val="tx1"/>
                </a:solidFill>
                <a:latin typeface="Comic Sans MS" pitchFamily="66" charset="0"/>
                <a:cs typeface="Arial" pitchFamily="34" charset="0"/>
              </a:defRPr>
            </a:lvl1pPr>
            <a:lvl2pPr marL="742950" indent="-285750" eaLnBrk="0" hangingPunct="0">
              <a:defRPr>
                <a:solidFill>
                  <a:schemeClr val="tx1"/>
                </a:solidFill>
                <a:latin typeface="Comic Sans MS" pitchFamily="66" charset="0"/>
                <a:cs typeface="Arial" pitchFamily="34" charset="0"/>
              </a:defRPr>
            </a:lvl2pPr>
            <a:lvl3pPr marL="1143000" indent="-228600" eaLnBrk="0" hangingPunct="0">
              <a:defRPr>
                <a:solidFill>
                  <a:schemeClr val="tx1"/>
                </a:solidFill>
                <a:latin typeface="Comic Sans MS" pitchFamily="66" charset="0"/>
                <a:cs typeface="Arial" pitchFamily="34" charset="0"/>
              </a:defRPr>
            </a:lvl3pPr>
            <a:lvl4pPr marL="1600200" indent="-228600" eaLnBrk="0" hangingPunct="0">
              <a:defRPr>
                <a:solidFill>
                  <a:schemeClr val="tx1"/>
                </a:solidFill>
                <a:latin typeface="Comic Sans MS" pitchFamily="66" charset="0"/>
                <a:cs typeface="Arial" pitchFamily="34" charset="0"/>
              </a:defRPr>
            </a:lvl4pPr>
            <a:lvl5pPr marL="2057400" indent="-228600" eaLnBrk="0" hangingPunct="0">
              <a:defRPr>
                <a:solidFill>
                  <a:schemeClr val="tx1"/>
                </a:solidFill>
                <a:latin typeface="Comic Sans MS" pitchFamily="66" charset="0"/>
                <a:cs typeface="Arial" pitchFamily="34" charset="0"/>
              </a:defRPr>
            </a:lvl5pPr>
            <a:lvl6pPr marL="2514600" indent="-228600" eaLnBrk="0" fontAlgn="base" hangingPunct="0">
              <a:spcBef>
                <a:spcPct val="0"/>
              </a:spcBef>
              <a:spcAft>
                <a:spcPct val="0"/>
              </a:spcAft>
              <a:defRPr>
                <a:solidFill>
                  <a:schemeClr val="tx1"/>
                </a:solidFill>
                <a:latin typeface="Comic Sans MS" pitchFamily="66" charset="0"/>
                <a:cs typeface="Arial" pitchFamily="34" charset="0"/>
              </a:defRPr>
            </a:lvl6pPr>
            <a:lvl7pPr marL="2971800" indent="-228600" eaLnBrk="0" fontAlgn="base" hangingPunct="0">
              <a:spcBef>
                <a:spcPct val="0"/>
              </a:spcBef>
              <a:spcAft>
                <a:spcPct val="0"/>
              </a:spcAft>
              <a:defRPr>
                <a:solidFill>
                  <a:schemeClr val="tx1"/>
                </a:solidFill>
                <a:latin typeface="Comic Sans MS" pitchFamily="66" charset="0"/>
                <a:cs typeface="Arial" pitchFamily="34" charset="0"/>
              </a:defRPr>
            </a:lvl7pPr>
            <a:lvl8pPr marL="3429000" indent="-228600" eaLnBrk="0" fontAlgn="base" hangingPunct="0">
              <a:spcBef>
                <a:spcPct val="0"/>
              </a:spcBef>
              <a:spcAft>
                <a:spcPct val="0"/>
              </a:spcAft>
              <a:defRPr>
                <a:solidFill>
                  <a:schemeClr val="tx1"/>
                </a:solidFill>
                <a:latin typeface="Comic Sans MS" pitchFamily="66" charset="0"/>
                <a:cs typeface="Arial" pitchFamily="34" charset="0"/>
              </a:defRPr>
            </a:lvl8pPr>
            <a:lvl9pPr marL="3886200" indent="-228600" eaLnBrk="0" fontAlgn="base" hangingPunct="0">
              <a:spcBef>
                <a:spcPct val="0"/>
              </a:spcBef>
              <a:spcAft>
                <a:spcPct val="0"/>
              </a:spcAft>
              <a:defRPr>
                <a:solidFill>
                  <a:schemeClr val="tx1"/>
                </a:solidFill>
                <a:latin typeface="Comic Sans MS" pitchFamily="66" charset="0"/>
                <a:cs typeface="Arial" pitchFamily="34" charset="0"/>
              </a:defRPr>
            </a:lvl9pPr>
          </a:lstStyle>
          <a:p>
            <a:pPr eaLnBrk="1" hangingPunct="1"/>
            <a:endParaRPr lang="en-GB" altLang="en-US">
              <a:latin typeface="Tahoma" pitchFamily="34" charset="0"/>
            </a:endParaRPr>
          </a:p>
        </p:txBody>
      </p:sp>
      <p:pic>
        <p:nvPicPr>
          <p:cNvPr id="9222" name="Picture 6" descr="Austral teeth skull"/>
          <p:cNvPicPr>
            <a:picLocks noChangeAspect="1" noChangeArrowheads="1"/>
          </p:cNvPicPr>
          <p:nvPr/>
        </p:nvPicPr>
        <p:blipFill>
          <a:blip r:embed="rId4">
            <a:extLst>
              <a:ext uri="{28A0092B-C50C-407E-A947-70E740481C1C}">
                <a14:useLocalDpi xmlns:a14="http://schemas.microsoft.com/office/drawing/2010/main" val="0"/>
              </a:ext>
            </a:extLst>
          </a:blip>
          <a:srcRect l="4303" t="19685" r="4303" b="19685"/>
          <a:stretch>
            <a:fillRect/>
          </a:stretch>
        </p:blipFill>
        <p:spPr bwMode="auto">
          <a:xfrm>
            <a:off x="5868144" y="981075"/>
            <a:ext cx="2543175"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2" descr="death of a hominid"/>
          <p:cNvPicPr>
            <a:picLocks noChangeAspect="1" noChangeArrowheads="1"/>
          </p:cNvPicPr>
          <p:nvPr/>
        </p:nvPicPr>
        <p:blipFill>
          <a:blip r:embed="rId5">
            <a:extLst>
              <a:ext uri="{28A0092B-C50C-407E-A947-70E740481C1C}">
                <a14:useLocalDpi xmlns:a14="http://schemas.microsoft.com/office/drawing/2010/main" val="0"/>
              </a:ext>
            </a:extLst>
          </a:blip>
          <a:srcRect l="5664" t="17876" r="2832" b="4256"/>
          <a:stretch>
            <a:fillRect/>
          </a:stretch>
        </p:blipFill>
        <p:spPr bwMode="auto">
          <a:xfrm>
            <a:off x="4211638" y="3933825"/>
            <a:ext cx="4716462" cy="267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0" name="Text Box 8"/>
          <p:cNvSpPr txBox="1">
            <a:spLocks noChangeArrowheads="1"/>
          </p:cNvSpPr>
          <p:nvPr/>
        </p:nvSpPr>
        <p:spPr bwMode="auto">
          <a:xfrm>
            <a:off x="755650" y="260350"/>
            <a:ext cx="8137525" cy="400110"/>
          </a:xfrm>
          <a:prstGeom prst="rect">
            <a:avLst/>
          </a:prstGeom>
          <a:noFill/>
          <a:ln w="9525">
            <a:noFill/>
            <a:miter lim="800000"/>
            <a:headEnd/>
            <a:tailEnd/>
          </a:ln>
        </p:spPr>
        <p:txBody>
          <a:bodyPr>
            <a:spAutoFit/>
          </a:bodyPr>
          <a:lstStyle/>
          <a:p>
            <a:pPr>
              <a:defRPr/>
            </a:pPr>
            <a:r>
              <a:rPr lang="en-GB" sz="2000" dirty="0">
                <a:solidFill>
                  <a:schemeClr val="tx1">
                    <a:lumMod val="85000"/>
                    <a:lumOff val="15000"/>
                  </a:schemeClr>
                </a:solidFill>
                <a:latin typeface="+mj-lt"/>
                <a:cs typeface="Arial" charset="0"/>
              </a:rPr>
              <a:t>Death of the earliest forms of hominins often marked their skeletons</a:t>
            </a:r>
          </a:p>
        </p:txBody>
      </p:sp>
      <p:sp>
        <p:nvSpPr>
          <p:cNvPr id="8201" name="Text Box 9"/>
          <p:cNvSpPr txBox="1">
            <a:spLocks noChangeArrowheads="1"/>
          </p:cNvSpPr>
          <p:nvPr/>
        </p:nvSpPr>
        <p:spPr bwMode="auto">
          <a:xfrm>
            <a:off x="323850" y="6491288"/>
            <a:ext cx="7048500" cy="369887"/>
          </a:xfrm>
          <a:prstGeom prst="rect">
            <a:avLst/>
          </a:prstGeom>
          <a:noFill/>
          <a:ln w="9525">
            <a:noFill/>
            <a:miter lim="800000"/>
            <a:headEnd/>
            <a:tailEnd/>
          </a:ln>
        </p:spPr>
        <p:txBody>
          <a:bodyPr wrap="none">
            <a:spAutoFit/>
          </a:bodyPr>
          <a:lstStyle/>
          <a:p>
            <a:pPr>
              <a:defRPr/>
            </a:pPr>
            <a:r>
              <a:rPr lang="en-GB" i="1" dirty="0">
                <a:solidFill>
                  <a:schemeClr val="hlink"/>
                </a:solidFill>
                <a:latin typeface="+mn-lt"/>
                <a:cs typeface="Arial" charset="0"/>
              </a:rPr>
              <a:t>Homo </a:t>
            </a:r>
            <a:r>
              <a:rPr lang="en-GB" i="1" dirty="0" err="1">
                <a:solidFill>
                  <a:schemeClr val="hlink"/>
                </a:solidFill>
                <a:latin typeface="+mn-lt"/>
                <a:cs typeface="Arial" charset="0"/>
              </a:rPr>
              <a:t>habilis</a:t>
            </a:r>
            <a:r>
              <a:rPr lang="en-GB" dirty="0">
                <a:solidFill>
                  <a:schemeClr val="hlink"/>
                </a:solidFill>
                <a:latin typeface="+mn-lt"/>
                <a:cs typeface="Arial" charset="0"/>
              </a:rPr>
              <a:t> above and </a:t>
            </a:r>
            <a:r>
              <a:rPr lang="en-GB" i="1" dirty="0">
                <a:solidFill>
                  <a:schemeClr val="hlink"/>
                </a:solidFill>
                <a:latin typeface="+mn-lt"/>
                <a:cs typeface="Arial" charset="0"/>
              </a:rPr>
              <a:t>Australopithecus </a:t>
            </a:r>
            <a:r>
              <a:rPr lang="en-GB" i="1" dirty="0" err="1">
                <a:solidFill>
                  <a:schemeClr val="hlink"/>
                </a:solidFill>
                <a:latin typeface="+mn-lt"/>
                <a:cs typeface="Arial" charset="0"/>
              </a:rPr>
              <a:t>robustus</a:t>
            </a:r>
            <a:r>
              <a:rPr lang="en-GB" dirty="0">
                <a:solidFill>
                  <a:schemeClr val="hlink"/>
                </a:solidFill>
                <a:latin typeface="+mn-lt"/>
                <a:cs typeface="Arial" charset="0"/>
              </a:rPr>
              <a:t> with the leopard</a:t>
            </a:r>
          </a:p>
        </p:txBody>
      </p:sp>
    </p:spTree>
    <p:extLst>
      <p:ext uri="{BB962C8B-B14F-4D97-AF65-F5344CB8AC3E}">
        <p14:creationId xmlns:p14="http://schemas.microsoft.com/office/powerpoint/2010/main" val="681424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12397"/>
            <a:ext cx="5527526" cy="1325563"/>
          </a:xfrm>
        </p:spPr>
        <p:txBody>
          <a:bodyPr/>
          <a:lstStyle/>
          <a:p>
            <a:r>
              <a:rPr lang="en-GB" dirty="0"/>
              <a:t>Lucy’s fall: high impact fractures</a:t>
            </a:r>
          </a:p>
        </p:txBody>
      </p:sp>
      <p:pic>
        <p:nvPicPr>
          <p:cNvPr id="3" name="Picture 2"/>
          <p:cNvPicPr>
            <a:picLocks noChangeAspect="1"/>
          </p:cNvPicPr>
          <p:nvPr/>
        </p:nvPicPr>
        <p:blipFill>
          <a:blip r:embed="rId3"/>
          <a:stretch>
            <a:fillRect/>
          </a:stretch>
        </p:blipFill>
        <p:spPr>
          <a:xfrm>
            <a:off x="251520" y="2492896"/>
            <a:ext cx="5280587" cy="3240360"/>
          </a:xfrm>
          <a:prstGeom prst="rect">
            <a:avLst/>
          </a:prstGeom>
        </p:spPr>
      </p:pic>
      <p:pic>
        <p:nvPicPr>
          <p:cNvPr id="5" name="Picture 4"/>
          <p:cNvPicPr>
            <a:picLocks noChangeAspect="1"/>
          </p:cNvPicPr>
          <p:nvPr/>
        </p:nvPicPr>
        <p:blipFill rotWithShape="1">
          <a:blip r:embed="rId4"/>
          <a:srcRect l="13162"/>
          <a:stretch/>
        </p:blipFill>
        <p:spPr>
          <a:xfrm>
            <a:off x="5543447" y="620688"/>
            <a:ext cx="3389250" cy="5297583"/>
          </a:xfrm>
          <a:prstGeom prst="rect">
            <a:avLst/>
          </a:prstGeom>
        </p:spPr>
      </p:pic>
      <p:sp>
        <p:nvSpPr>
          <p:cNvPr id="6" name="Rectangle 5"/>
          <p:cNvSpPr/>
          <p:nvPr/>
        </p:nvSpPr>
        <p:spPr>
          <a:xfrm>
            <a:off x="539552" y="6288192"/>
            <a:ext cx="3323089" cy="369332"/>
          </a:xfrm>
          <a:prstGeom prst="rect">
            <a:avLst/>
          </a:prstGeom>
        </p:spPr>
        <p:txBody>
          <a:bodyPr wrap="none">
            <a:spAutoFit/>
          </a:bodyPr>
          <a:lstStyle/>
          <a:p>
            <a:r>
              <a:rPr lang="en-GB" dirty="0"/>
              <a:t>https://images.search.yahoo.com</a:t>
            </a:r>
          </a:p>
        </p:txBody>
      </p:sp>
    </p:spTree>
    <p:extLst>
      <p:ext uri="{BB962C8B-B14F-4D97-AF65-F5344CB8AC3E}">
        <p14:creationId xmlns:p14="http://schemas.microsoft.com/office/powerpoint/2010/main" val="2005497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rot="5400000">
            <a:off x="3982844" y="2039124"/>
            <a:ext cx="6722928" cy="2952328"/>
          </a:xfrm>
          <a:prstGeom prst="rect">
            <a:avLst/>
          </a:prstGeom>
        </p:spPr>
      </p:pic>
      <p:sp>
        <p:nvSpPr>
          <p:cNvPr id="4" name="Title 3"/>
          <p:cNvSpPr>
            <a:spLocks noGrp="1"/>
          </p:cNvSpPr>
          <p:nvPr>
            <p:ph type="title"/>
          </p:nvPr>
        </p:nvSpPr>
        <p:spPr>
          <a:xfrm>
            <a:off x="251520" y="368203"/>
            <a:ext cx="7886700" cy="1325563"/>
          </a:xfrm>
        </p:spPr>
        <p:txBody>
          <a:bodyPr>
            <a:normAutofit fontScale="90000"/>
          </a:bodyPr>
          <a:lstStyle/>
          <a:p>
            <a:r>
              <a:rPr lang="en-GB" sz="4000" dirty="0"/>
              <a:t>KNM-ER 1808 (</a:t>
            </a:r>
            <a:r>
              <a:rPr lang="en-GB" sz="4000" i="1" dirty="0"/>
              <a:t>Homo ergaster</a:t>
            </a:r>
            <a:r>
              <a:rPr lang="en-GB" sz="4000" dirty="0" smtClean="0"/>
              <a:t>): fragmented remains. </a:t>
            </a:r>
            <a:br>
              <a:rPr lang="en-GB" sz="4000" dirty="0" smtClean="0"/>
            </a:br>
            <a:r>
              <a:rPr lang="en-GB" sz="4000" dirty="0" smtClean="0"/>
              <a:t>Possible Vitamin A poisoning</a:t>
            </a:r>
            <a:endParaRPr lang="en-GB" sz="4000" dirty="0"/>
          </a:p>
        </p:txBody>
      </p:sp>
      <p:pic>
        <p:nvPicPr>
          <p:cNvPr id="5" name="Picture 4"/>
          <p:cNvPicPr>
            <a:picLocks noChangeAspect="1"/>
          </p:cNvPicPr>
          <p:nvPr/>
        </p:nvPicPr>
        <p:blipFill rotWithShape="1">
          <a:blip r:embed="rId4"/>
          <a:srcRect l="13303" t="15180" r="12576" b="16516"/>
          <a:stretch/>
        </p:blipFill>
        <p:spPr>
          <a:xfrm>
            <a:off x="539551" y="2204864"/>
            <a:ext cx="4368485" cy="4032448"/>
          </a:xfrm>
          <a:prstGeom prst="rect">
            <a:avLst/>
          </a:prstGeom>
        </p:spPr>
      </p:pic>
    </p:spTree>
    <p:extLst>
      <p:ext uri="{BB962C8B-B14F-4D97-AF65-F5344CB8AC3E}">
        <p14:creationId xmlns:p14="http://schemas.microsoft.com/office/powerpoint/2010/main" val="1146881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Turkana Boy,” or "</a:t>
            </a:r>
            <a:r>
              <a:rPr lang="en-GB" sz="4000" dirty="0" err="1"/>
              <a:t>Nariokotome</a:t>
            </a:r>
            <a:r>
              <a:rPr lang="en-GB" sz="4000" dirty="0"/>
              <a:t> Boy</a:t>
            </a:r>
            <a:r>
              <a:rPr lang="en-GB" sz="4000" dirty="0" smtClean="0"/>
              <a:t>,“</a:t>
            </a:r>
            <a:br>
              <a:rPr lang="en-GB" sz="4000" dirty="0" smtClean="0"/>
            </a:br>
            <a:r>
              <a:rPr lang="en-GB" sz="4000" dirty="0" smtClean="0"/>
              <a:t>KNM-WT 15000</a:t>
            </a:r>
            <a:endParaRPr lang="en-GB" sz="4000" dirty="0"/>
          </a:p>
        </p:txBody>
      </p:sp>
      <p:sp>
        <p:nvSpPr>
          <p:cNvPr id="3" name="Content Placeholder 2"/>
          <p:cNvSpPr>
            <a:spLocks noGrp="1"/>
          </p:cNvSpPr>
          <p:nvPr>
            <p:ph idx="1"/>
          </p:nvPr>
        </p:nvSpPr>
        <p:spPr>
          <a:xfrm>
            <a:off x="323528" y="1940558"/>
            <a:ext cx="3799334" cy="4351338"/>
          </a:xfrm>
        </p:spPr>
        <p:txBody>
          <a:bodyPr>
            <a:normAutofit fontScale="70000" lnSpcReduction="20000"/>
          </a:bodyPr>
          <a:lstStyle/>
          <a:p>
            <a:r>
              <a:rPr lang="en-GB" dirty="0" smtClean="0"/>
              <a:t>the </a:t>
            </a:r>
            <a:r>
              <a:rPr lang="en-GB" dirty="0"/>
              <a:t>wisdom teeth had not erupted, so not an </a:t>
            </a:r>
            <a:r>
              <a:rPr lang="en-GB" dirty="0" smtClean="0"/>
              <a:t>adult</a:t>
            </a:r>
          </a:p>
          <a:p>
            <a:r>
              <a:rPr lang="en-GB" dirty="0" smtClean="0"/>
              <a:t>est. between 8-12 yrs. old when died</a:t>
            </a:r>
          </a:p>
          <a:p>
            <a:r>
              <a:rPr lang="en-GB" dirty="0"/>
              <a:t>He was 5 feet 3 inches </a:t>
            </a:r>
            <a:r>
              <a:rPr lang="en-GB" dirty="0" smtClean="0"/>
              <a:t>or 1.6 metres</a:t>
            </a:r>
          </a:p>
          <a:p>
            <a:r>
              <a:rPr lang="en-GB" dirty="0"/>
              <a:t>weighed 106 pounds </a:t>
            </a:r>
            <a:r>
              <a:rPr lang="en-GB" dirty="0" smtClean="0"/>
              <a:t>or 48 kilograms</a:t>
            </a:r>
          </a:p>
          <a:p>
            <a:r>
              <a:rPr lang="en-GB" dirty="0"/>
              <a:t>congenital disease that caused a slight curvature of the spine, or </a:t>
            </a:r>
            <a:r>
              <a:rPr lang="en-GB" dirty="0" smtClean="0"/>
              <a:t>scoliosis</a:t>
            </a:r>
          </a:p>
          <a:p>
            <a:r>
              <a:rPr lang="en-GB" dirty="0" smtClean="0"/>
              <a:t>had a </a:t>
            </a:r>
            <a:r>
              <a:rPr lang="en-GB" dirty="0"/>
              <a:t>herniated </a:t>
            </a:r>
            <a:r>
              <a:rPr lang="en-GB" dirty="0" smtClean="0"/>
              <a:t>disk</a:t>
            </a:r>
          </a:p>
          <a:p>
            <a:pPr marL="0" indent="0">
              <a:buNone/>
            </a:pPr>
            <a:r>
              <a:rPr lang="en-GB" dirty="0" smtClean="0"/>
              <a:t>Walker A. and Leakey, R. 1993 </a:t>
            </a:r>
            <a:r>
              <a:rPr lang="en-GB" i="1" dirty="0" smtClean="0"/>
              <a:t>The </a:t>
            </a:r>
            <a:r>
              <a:rPr lang="en-GB" i="1" dirty="0" err="1" smtClean="0"/>
              <a:t>Nariokotome</a:t>
            </a:r>
            <a:r>
              <a:rPr lang="en-GB" i="1" dirty="0" smtClean="0"/>
              <a:t> Homo erectus Skeleton</a:t>
            </a:r>
            <a:r>
              <a:rPr lang="en-GB" dirty="0" smtClean="0"/>
              <a:t>. </a:t>
            </a:r>
            <a:endParaRPr lang="en-GB" dirty="0"/>
          </a:p>
        </p:txBody>
      </p:sp>
      <p:pic>
        <p:nvPicPr>
          <p:cNvPr id="4" name="Picture 3"/>
          <p:cNvPicPr>
            <a:picLocks noChangeAspect="1"/>
          </p:cNvPicPr>
          <p:nvPr/>
        </p:nvPicPr>
        <p:blipFill>
          <a:blip r:embed="rId3"/>
          <a:stretch>
            <a:fillRect/>
          </a:stretch>
        </p:blipFill>
        <p:spPr>
          <a:xfrm>
            <a:off x="4154314" y="1940558"/>
            <a:ext cx="4618214" cy="4299941"/>
          </a:xfrm>
          <a:prstGeom prst="rect">
            <a:avLst/>
          </a:prstGeom>
        </p:spPr>
      </p:pic>
    </p:spTree>
    <p:extLst>
      <p:ext uri="{BB962C8B-B14F-4D97-AF65-F5344CB8AC3E}">
        <p14:creationId xmlns:p14="http://schemas.microsoft.com/office/powerpoint/2010/main" val="3952011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51520" y="0"/>
            <a:ext cx="8352928" cy="6837277"/>
          </a:xfrm>
          <a:prstGeom prst="rect">
            <a:avLst/>
          </a:prstGeom>
        </p:spPr>
      </p:pic>
    </p:spTree>
    <p:extLst>
      <p:ext uri="{BB962C8B-B14F-4D97-AF65-F5344CB8AC3E}">
        <p14:creationId xmlns:p14="http://schemas.microsoft.com/office/powerpoint/2010/main" val="2542056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Maturation: comparatively speaking</a:t>
            </a:r>
          </a:p>
        </p:txBody>
      </p:sp>
      <p:sp>
        <p:nvSpPr>
          <p:cNvPr id="3" name="Content Placeholder 2"/>
          <p:cNvSpPr>
            <a:spLocks noGrp="1"/>
          </p:cNvSpPr>
          <p:nvPr>
            <p:ph idx="1"/>
          </p:nvPr>
        </p:nvSpPr>
        <p:spPr/>
        <p:txBody>
          <a:bodyPr>
            <a:normAutofit lnSpcReduction="10000"/>
          </a:bodyPr>
          <a:lstStyle/>
          <a:p>
            <a:r>
              <a:rPr lang="en-GB" dirty="0"/>
              <a:t>Great apes generally have a longer maturation rate than other primates</a:t>
            </a:r>
          </a:p>
          <a:p>
            <a:r>
              <a:rPr lang="en-GB" dirty="0"/>
              <a:t>African modern and fossil apes maturate </a:t>
            </a:r>
            <a:r>
              <a:rPr lang="en-GB" u="sng" dirty="0"/>
              <a:t>quickly</a:t>
            </a:r>
          </a:p>
          <a:p>
            <a:r>
              <a:rPr lang="en-GB" dirty="0"/>
              <a:t>Humans maturate </a:t>
            </a:r>
            <a:r>
              <a:rPr lang="en-GB" u="sng" dirty="0"/>
              <a:t>slowly</a:t>
            </a:r>
            <a:r>
              <a:rPr lang="en-GB" dirty="0"/>
              <a:t> (although ALL have rapid rates in infancy)</a:t>
            </a:r>
          </a:p>
          <a:p>
            <a:r>
              <a:rPr lang="en-GB" dirty="0"/>
              <a:t>Hominins – start to take on slower maturation after Australopithecines and Early forms of Homo, e.g. </a:t>
            </a:r>
            <a:r>
              <a:rPr lang="en-GB" i="1" dirty="0"/>
              <a:t>Homo </a:t>
            </a:r>
            <a:r>
              <a:rPr lang="en-GB" i="1" dirty="0" err="1"/>
              <a:t>habilis</a:t>
            </a:r>
            <a:r>
              <a:rPr lang="en-GB" dirty="0"/>
              <a:t>.</a:t>
            </a:r>
          </a:p>
          <a:p>
            <a:pPr marL="0" indent="0">
              <a:buNone/>
            </a:pPr>
            <a:r>
              <a:rPr lang="en-GB" dirty="0"/>
              <a:t>(measured by eruption of tooth, brain development, bone fusion, etc.).</a:t>
            </a:r>
          </a:p>
          <a:p>
            <a:endParaRPr lang="en-GB" dirty="0"/>
          </a:p>
        </p:txBody>
      </p:sp>
    </p:spTree>
    <p:extLst>
      <p:ext uri="{BB962C8B-B14F-4D97-AF65-F5344CB8AC3E}">
        <p14:creationId xmlns:p14="http://schemas.microsoft.com/office/powerpoint/2010/main" val="2316701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Comparative growth charts: Brain weight</a:t>
            </a:r>
            <a:endParaRPr lang="en-GB" sz="3600" dirty="0"/>
          </a:p>
        </p:txBody>
      </p:sp>
      <p:pic>
        <p:nvPicPr>
          <p:cNvPr id="4" name="Content Placeholder 3"/>
          <p:cNvPicPr>
            <a:picLocks noGrp="1" noChangeAspect="1"/>
          </p:cNvPicPr>
          <p:nvPr>
            <p:ph idx="1"/>
          </p:nvPr>
        </p:nvPicPr>
        <p:blipFill>
          <a:blip r:embed="rId3"/>
          <a:stretch>
            <a:fillRect/>
          </a:stretch>
        </p:blipFill>
        <p:spPr>
          <a:xfrm>
            <a:off x="628650" y="1719092"/>
            <a:ext cx="6315963" cy="4351338"/>
          </a:xfrm>
          <a:prstGeom prst="rect">
            <a:avLst/>
          </a:prstGeom>
        </p:spPr>
      </p:pic>
      <p:sp>
        <p:nvSpPr>
          <p:cNvPr id="5" name="TextBox 4"/>
          <p:cNvSpPr txBox="1"/>
          <p:nvPr/>
        </p:nvSpPr>
        <p:spPr>
          <a:xfrm>
            <a:off x="7164288" y="1665369"/>
            <a:ext cx="738664" cy="4458785"/>
          </a:xfrm>
          <a:prstGeom prst="rect">
            <a:avLst/>
          </a:prstGeom>
          <a:noFill/>
        </p:spPr>
        <p:txBody>
          <a:bodyPr vert="vert" wrap="none" rtlCol="0">
            <a:spAutoFit/>
          </a:bodyPr>
          <a:lstStyle/>
          <a:p>
            <a:r>
              <a:rPr lang="en-GB" dirty="0" smtClean="0"/>
              <a:t>Humans  get full brain weight around 12 years </a:t>
            </a:r>
          </a:p>
          <a:p>
            <a:r>
              <a:rPr lang="en-GB" dirty="0" smtClean="0"/>
              <a:t>Chimps around 7 years, on average</a:t>
            </a:r>
            <a:endParaRPr lang="en-GB" dirty="0"/>
          </a:p>
        </p:txBody>
      </p:sp>
    </p:spTree>
    <p:extLst>
      <p:ext uri="{BB962C8B-B14F-4D97-AF65-F5344CB8AC3E}">
        <p14:creationId xmlns:p14="http://schemas.microsoft.com/office/powerpoint/2010/main" val="3324181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sm018\AppData\Local\Microsoft\Windows\Temporary Internet Files\Content.Outlook\WJKDKUX9\photo (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376874"/>
            <a:ext cx="487680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C:\Users\sm018\AppData\Local\Microsoft\Windows\Temporary Internet Files\Content.Outlook\WJKDKUX9\photo (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00" y="0"/>
            <a:ext cx="3564982" cy="34248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9512" y="3610552"/>
            <a:ext cx="3600400" cy="2585323"/>
          </a:xfrm>
          <a:prstGeom prst="rect">
            <a:avLst/>
          </a:prstGeom>
          <a:noFill/>
        </p:spPr>
        <p:txBody>
          <a:bodyPr wrap="square" rtlCol="0">
            <a:spAutoFit/>
          </a:bodyPr>
          <a:lstStyle/>
          <a:p>
            <a:r>
              <a:rPr lang="en-GB" dirty="0"/>
              <a:t>Dental eruption rates as an indicator of maturation. – i.e. how quickly they reach maturity. Humans have a long maturation period.</a:t>
            </a:r>
          </a:p>
          <a:p>
            <a:r>
              <a:rPr lang="en-GB" dirty="0"/>
              <a:t>Here, Cindy, OH 13, shows clear eruption sequence – how close is this to modern humans or African apes? </a:t>
            </a:r>
          </a:p>
          <a:p>
            <a:r>
              <a:rPr lang="en-GB" dirty="0"/>
              <a:t>Ans. =  Very close to apes</a:t>
            </a:r>
          </a:p>
        </p:txBody>
      </p:sp>
      <p:sp>
        <p:nvSpPr>
          <p:cNvPr id="4" name="Down Arrow 3"/>
          <p:cNvSpPr/>
          <p:nvPr/>
        </p:nvSpPr>
        <p:spPr>
          <a:xfrm>
            <a:off x="5157065" y="944823"/>
            <a:ext cx="450050" cy="158417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36418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Lots of stats on Demography</a:t>
            </a:r>
            <a:br>
              <a:rPr lang="en-GB" sz="3600" dirty="0"/>
            </a:br>
            <a:r>
              <a:rPr lang="en-GB" sz="2200" dirty="0"/>
              <a:t>the statistical study of populations especially with reference to size and density, distribution, and vital statistics</a:t>
            </a:r>
          </a:p>
        </p:txBody>
      </p:sp>
      <p:sp>
        <p:nvSpPr>
          <p:cNvPr id="3" name="Content Placeholder 2"/>
          <p:cNvSpPr>
            <a:spLocks noGrp="1"/>
          </p:cNvSpPr>
          <p:nvPr>
            <p:ph sz="half" idx="1"/>
          </p:nvPr>
        </p:nvSpPr>
        <p:spPr>
          <a:xfrm>
            <a:off x="457200" y="2204864"/>
            <a:ext cx="4038600" cy="2188840"/>
          </a:xfrm>
        </p:spPr>
        <p:txBody>
          <a:bodyPr/>
          <a:lstStyle/>
          <a:p>
            <a:r>
              <a:rPr lang="en-GB" dirty="0"/>
              <a:t>World </a:t>
            </a:r>
            <a:r>
              <a:rPr lang="en-GB" dirty="0" err="1"/>
              <a:t>ave.</a:t>
            </a:r>
            <a:r>
              <a:rPr lang="en-GB" dirty="0"/>
              <a:t>  66 yrs.</a:t>
            </a:r>
          </a:p>
          <a:p>
            <a:r>
              <a:rPr lang="en-GB" dirty="0"/>
              <a:t>Japan 82 </a:t>
            </a:r>
            <a:r>
              <a:rPr lang="en-GB" dirty="0" err="1"/>
              <a:t>yrs</a:t>
            </a:r>
            <a:r>
              <a:rPr lang="en-GB" dirty="0"/>
              <a:t> (87 for women)</a:t>
            </a:r>
          </a:p>
          <a:p>
            <a:r>
              <a:rPr lang="en-GB" dirty="0"/>
              <a:t>Zimbabwe 39 yrs.</a:t>
            </a:r>
          </a:p>
        </p:txBody>
      </p:sp>
      <p:sp>
        <p:nvSpPr>
          <p:cNvPr id="4" name="Content Placeholder 3"/>
          <p:cNvSpPr>
            <a:spLocks noGrp="1"/>
          </p:cNvSpPr>
          <p:nvPr>
            <p:ph sz="half" idx="2"/>
          </p:nvPr>
        </p:nvSpPr>
        <p:spPr>
          <a:xfrm>
            <a:off x="4601497" y="2312876"/>
            <a:ext cx="4038600" cy="1972815"/>
          </a:xfrm>
        </p:spPr>
        <p:txBody>
          <a:bodyPr/>
          <a:lstStyle/>
          <a:p>
            <a:r>
              <a:rPr lang="en-GB" dirty="0"/>
              <a:t>UK 81.4 </a:t>
            </a:r>
            <a:r>
              <a:rPr lang="en-GB" dirty="0" err="1"/>
              <a:t>yrs</a:t>
            </a:r>
            <a:endParaRPr lang="en-GB" dirty="0"/>
          </a:p>
          <a:p>
            <a:r>
              <a:rPr lang="en-GB" dirty="0"/>
              <a:t>France 82.5 </a:t>
            </a:r>
            <a:r>
              <a:rPr lang="en-GB" dirty="0" err="1"/>
              <a:t>yrs</a:t>
            </a:r>
            <a:endParaRPr lang="en-GB" dirty="0"/>
          </a:p>
          <a:p>
            <a:r>
              <a:rPr lang="en-GB" dirty="0"/>
              <a:t>Russia 70.4 </a:t>
            </a:r>
            <a:r>
              <a:rPr lang="en-GB" dirty="0" err="1"/>
              <a:t>yrs</a:t>
            </a:r>
            <a:r>
              <a:rPr lang="en-GB" dirty="0"/>
              <a:t> (2016)</a:t>
            </a:r>
          </a:p>
        </p:txBody>
      </p:sp>
      <p:sp>
        <p:nvSpPr>
          <p:cNvPr id="5" name="TextBox 4"/>
          <p:cNvSpPr txBox="1"/>
          <p:nvPr/>
        </p:nvSpPr>
        <p:spPr>
          <a:xfrm>
            <a:off x="1115616" y="4509120"/>
            <a:ext cx="6354049" cy="2062103"/>
          </a:xfrm>
          <a:prstGeom prst="rect">
            <a:avLst/>
          </a:prstGeom>
          <a:noFill/>
        </p:spPr>
        <p:txBody>
          <a:bodyPr wrap="square" rtlCol="0">
            <a:spAutoFit/>
          </a:bodyPr>
          <a:lstStyle/>
          <a:p>
            <a:r>
              <a:rPr lang="en-GB" sz="2200" dirty="0"/>
              <a:t>At the top of the table Japan, North America, Europe,</a:t>
            </a:r>
          </a:p>
          <a:p>
            <a:endParaRPr lang="en-GB" sz="2200" dirty="0"/>
          </a:p>
          <a:p>
            <a:r>
              <a:rPr lang="en-GB" sz="2200" dirty="0"/>
              <a:t>At the Bottom depends on which data set you look at but all in Africa e.g. Sierra Leone, Chad, </a:t>
            </a:r>
          </a:p>
          <a:p>
            <a:endParaRPr lang="en-GB" sz="2000" dirty="0"/>
          </a:p>
          <a:p>
            <a:r>
              <a:rPr lang="en-GB" sz="2000" dirty="0"/>
              <a:t>(Based on WHO, 2009, 2012, 2016 data)</a:t>
            </a:r>
          </a:p>
        </p:txBody>
      </p:sp>
    </p:spTree>
    <p:extLst>
      <p:ext uri="{BB962C8B-B14F-4D97-AF65-F5344CB8AC3E}">
        <p14:creationId xmlns:p14="http://schemas.microsoft.com/office/powerpoint/2010/main" val="2275227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What about modern </a:t>
            </a:r>
            <a:r>
              <a:rPr lang="en-GB"/>
              <a:t>H-G-F groups?</a:t>
            </a:r>
            <a:r>
              <a:rPr lang="en-GB" dirty="0"/>
              <a:t/>
            </a:r>
            <a:br>
              <a:rPr lang="en-GB" dirty="0"/>
            </a:br>
            <a:r>
              <a:rPr lang="en-GB" dirty="0"/>
              <a:t>When do they die?</a:t>
            </a:r>
          </a:p>
        </p:txBody>
      </p:sp>
      <p:sp>
        <p:nvSpPr>
          <p:cNvPr id="3" name="Content Placeholder 2"/>
          <p:cNvSpPr>
            <a:spLocks noGrp="1"/>
          </p:cNvSpPr>
          <p:nvPr>
            <p:ph idx="1"/>
          </p:nvPr>
        </p:nvSpPr>
        <p:spPr>
          <a:xfrm>
            <a:off x="251520" y="1600200"/>
            <a:ext cx="4536504" cy="4997152"/>
          </a:xfrm>
        </p:spPr>
        <p:txBody>
          <a:bodyPr>
            <a:normAutofit fontScale="92500" lnSpcReduction="10000"/>
          </a:bodyPr>
          <a:lstStyle/>
          <a:p>
            <a:pPr marL="0" indent="0">
              <a:buNone/>
            </a:pPr>
            <a:r>
              <a:rPr lang="en-GB" dirty="0"/>
              <a:t>Life expectancy is linked to a number of factors</a:t>
            </a:r>
          </a:p>
          <a:p>
            <a:pPr lvl="1"/>
            <a:r>
              <a:rPr lang="en-GB" dirty="0"/>
              <a:t>Nutrition</a:t>
            </a:r>
          </a:p>
          <a:p>
            <a:pPr lvl="1"/>
            <a:r>
              <a:rPr lang="en-GB" dirty="0"/>
              <a:t>Medical care</a:t>
            </a:r>
          </a:p>
          <a:p>
            <a:pPr lvl="1"/>
            <a:r>
              <a:rPr lang="en-GB" dirty="0"/>
              <a:t>Access to education</a:t>
            </a:r>
          </a:p>
          <a:p>
            <a:pPr lvl="1"/>
            <a:r>
              <a:rPr lang="en-GB" dirty="0"/>
              <a:t>Stress (wear &amp; tear on body</a:t>
            </a:r>
          </a:p>
          <a:p>
            <a:pPr lvl="1"/>
            <a:r>
              <a:rPr lang="en-GB" dirty="0"/>
              <a:t>Wealth and/or poverty</a:t>
            </a:r>
          </a:p>
          <a:p>
            <a:pPr lvl="1"/>
            <a:r>
              <a:rPr lang="en-GB" dirty="0"/>
              <a:t>Population density</a:t>
            </a:r>
          </a:p>
          <a:p>
            <a:pPr marL="457200" lvl="1" indent="0">
              <a:buNone/>
            </a:pPr>
            <a:endParaRPr lang="en-GB" dirty="0"/>
          </a:p>
          <a:p>
            <a:pPr marL="457200" lvl="1" indent="0">
              <a:buNone/>
            </a:pPr>
            <a:r>
              <a:rPr lang="en-GB" dirty="0"/>
              <a:t>Females, generally live longer than males – if they survive birthing</a:t>
            </a:r>
          </a:p>
          <a:p>
            <a:pPr marL="457200" lvl="1" indent="0">
              <a:buNone/>
            </a:pPr>
            <a:endParaRPr lang="en-GB" dirty="0"/>
          </a:p>
          <a:p>
            <a:pPr marL="457200" lvl="1" indent="0">
              <a:buNone/>
            </a:pPr>
            <a:r>
              <a:rPr lang="en-GB" dirty="0"/>
              <a:t>Infant mortality is 30 times greater in H-G groups.</a:t>
            </a:r>
          </a:p>
          <a:p>
            <a:pPr marL="457200" lvl="1" indent="0">
              <a:buNone/>
            </a:pPr>
            <a:endParaRPr lang="en-GB" dirty="0"/>
          </a:p>
          <a:p>
            <a:pPr marL="457200" lvl="1" indent="0">
              <a:buNone/>
            </a:pPr>
            <a:endParaRPr lang="en-GB" dirty="0"/>
          </a:p>
        </p:txBody>
      </p:sp>
      <p:pic>
        <p:nvPicPr>
          <p:cNvPr id="4" name="Picture 3"/>
          <p:cNvPicPr>
            <a:picLocks noChangeAspect="1"/>
          </p:cNvPicPr>
          <p:nvPr/>
        </p:nvPicPr>
        <p:blipFill rotWithShape="1">
          <a:blip r:embed="rId3"/>
          <a:srcRect l="-155" t="-874" r="12069" b="6023"/>
          <a:stretch/>
        </p:blipFill>
        <p:spPr>
          <a:xfrm>
            <a:off x="5004048" y="980728"/>
            <a:ext cx="3527742" cy="5436000"/>
          </a:xfrm>
          <a:prstGeom prst="rect">
            <a:avLst/>
          </a:prstGeom>
        </p:spPr>
      </p:pic>
    </p:spTree>
    <p:extLst>
      <p:ext uri="{BB962C8B-B14F-4D97-AF65-F5344CB8AC3E}">
        <p14:creationId xmlns:p14="http://schemas.microsoft.com/office/powerpoint/2010/main" val="523618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Vital statistics for H-G-F groups</a:t>
            </a:r>
          </a:p>
        </p:txBody>
      </p:sp>
      <p:sp>
        <p:nvSpPr>
          <p:cNvPr id="6" name="Content Placeholder 5"/>
          <p:cNvSpPr>
            <a:spLocks noGrp="1"/>
          </p:cNvSpPr>
          <p:nvPr>
            <p:ph idx="1"/>
          </p:nvPr>
        </p:nvSpPr>
        <p:spPr>
          <a:xfrm>
            <a:off x="427703" y="1435396"/>
            <a:ext cx="8229600" cy="4525963"/>
          </a:xfrm>
        </p:spPr>
        <p:txBody>
          <a:bodyPr>
            <a:normAutofit/>
          </a:bodyPr>
          <a:lstStyle/>
          <a:p>
            <a:r>
              <a:rPr lang="en-GB" dirty="0"/>
              <a:t>43% die before 15 yrs. (this is a stressful time)</a:t>
            </a:r>
          </a:p>
          <a:p>
            <a:r>
              <a:rPr lang="en-GB" dirty="0"/>
              <a:t>38% die before they are 5 years old.</a:t>
            </a:r>
          </a:p>
          <a:p>
            <a:pPr marL="0" indent="0">
              <a:buNone/>
            </a:pPr>
            <a:r>
              <a:rPr lang="en-GB" dirty="0"/>
              <a:t>The world average is 6% dying before 5 </a:t>
            </a:r>
            <a:r>
              <a:rPr lang="en-GB" dirty="0" err="1"/>
              <a:t>yrs</a:t>
            </a:r>
            <a:r>
              <a:rPr lang="en-GB" dirty="0"/>
              <a:t> of age. However, if you make it to 15 and beyond,</a:t>
            </a:r>
          </a:p>
          <a:p>
            <a:r>
              <a:rPr lang="en-GB" dirty="0"/>
              <a:t>52 </a:t>
            </a:r>
            <a:r>
              <a:rPr lang="en-GB" dirty="0" err="1"/>
              <a:t>yrs</a:t>
            </a:r>
            <a:r>
              <a:rPr lang="en-GB" dirty="0"/>
              <a:t> for the Ache</a:t>
            </a:r>
          </a:p>
          <a:p>
            <a:r>
              <a:rPr lang="en-GB" dirty="0"/>
              <a:t>51 </a:t>
            </a:r>
            <a:r>
              <a:rPr lang="en-GB" dirty="0" err="1"/>
              <a:t>yrs</a:t>
            </a:r>
            <a:r>
              <a:rPr lang="en-GB" dirty="0"/>
              <a:t> for the !Kung</a:t>
            </a:r>
          </a:p>
          <a:p>
            <a:r>
              <a:rPr lang="en-GB" dirty="0"/>
              <a:t>48 </a:t>
            </a:r>
            <a:r>
              <a:rPr lang="en-GB" dirty="0" err="1"/>
              <a:t>yrs</a:t>
            </a:r>
            <a:r>
              <a:rPr lang="en-GB" dirty="0"/>
              <a:t> for the Australian Aborigines</a:t>
            </a:r>
          </a:p>
          <a:p>
            <a:r>
              <a:rPr lang="en-GB" dirty="0"/>
              <a:t>31-36 </a:t>
            </a:r>
            <a:r>
              <a:rPr lang="en-GB" dirty="0" err="1"/>
              <a:t>yrs</a:t>
            </a:r>
            <a:r>
              <a:rPr lang="en-GB" dirty="0"/>
              <a:t> for agriculturalists – e.g. </a:t>
            </a:r>
            <a:r>
              <a:rPr lang="en-GB" dirty="0" err="1"/>
              <a:t>Agta</a:t>
            </a:r>
            <a:endParaRPr lang="en-GB" dirty="0"/>
          </a:p>
        </p:txBody>
      </p:sp>
      <p:sp>
        <p:nvSpPr>
          <p:cNvPr id="7" name="TextBox 6"/>
          <p:cNvSpPr txBox="1"/>
          <p:nvPr/>
        </p:nvSpPr>
        <p:spPr>
          <a:xfrm>
            <a:off x="924302" y="6134454"/>
            <a:ext cx="7295395" cy="646331"/>
          </a:xfrm>
          <a:prstGeom prst="rect">
            <a:avLst/>
          </a:prstGeom>
          <a:noFill/>
        </p:spPr>
        <p:txBody>
          <a:bodyPr wrap="none" rtlCol="0">
            <a:spAutoFit/>
          </a:bodyPr>
          <a:lstStyle/>
          <a:p>
            <a:r>
              <a:rPr lang="en-GB" dirty="0"/>
              <a:t>See </a:t>
            </a:r>
            <a:r>
              <a:rPr lang="en-GB" dirty="0" err="1"/>
              <a:t>Gurven</a:t>
            </a:r>
            <a:r>
              <a:rPr lang="en-GB" dirty="0"/>
              <a:t>, M and Kaplan, H, Longevity in H-G a cross cultural examination.</a:t>
            </a:r>
          </a:p>
          <a:p>
            <a:r>
              <a:rPr lang="en-GB" dirty="0"/>
              <a:t>2007 </a:t>
            </a:r>
            <a:r>
              <a:rPr lang="en-GB" i="1" dirty="0"/>
              <a:t>Population and Developmental Review </a:t>
            </a:r>
            <a:r>
              <a:rPr lang="en-GB" dirty="0"/>
              <a:t>33(2)321-365 </a:t>
            </a:r>
          </a:p>
        </p:txBody>
      </p:sp>
    </p:spTree>
    <p:extLst>
      <p:ext uri="{BB962C8B-B14F-4D97-AF65-F5344CB8AC3E}">
        <p14:creationId xmlns:p14="http://schemas.microsoft.com/office/powerpoint/2010/main" val="3210956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200" kern="1200" dirty="0">
                <a:solidFill>
                  <a:schemeClr val="tx1">
                    <a:lumMod val="85000"/>
                    <a:lumOff val="15000"/>
                  </a:schemeClr>
                </a:solidFill>
                <a:latin typeface="+mn-lt"/>
                <a:ea typeface="+mn-ea"/>
                <a:cs typeface="+mn-cs"/>
              </a:rPr>
              <a:t>Conclusions on human hunting around 2 </a:t>
            </a:r>
            <a:r>
              <a:rPr lang="en-GB" sz="3200" kern="1200" dirty="0" err="1">
                <a:solidFill>
                  <a:schemeClr val="tx1">
                    <a:lumMod val="85000"/>
                    <a:lumOff val="15000"/>
                  </a:schemeClr>
                </a:solidFill>
                <a:latin typeface="+mn-lt"/>
                <a:ea typeface="+mn-ea"/>
                <a:cs typeface="+mn-cs"/>
              </a:rPr>
              <a:t>myr</a:t>
            </a:r>
            <a:endParaRPr lang="en-GB" sz="3200" dirty="0">
              <a:solidFill>
                <a:schemeClr val="tx1">
                  <a:lumMod val="85000"/>
                  <a:lumOff val="15000"/>
                </a:schemeClr>
              </a:solidFill>
            </a:endParaRPr>
          </a:p>
        </p:txBody>
      </p:sp>
      <p:sp>
        <p:nvSpPr>
          <p:cNvPr id="3" name="Content Placeholder 2"/>
          <p:cNvSpPr>
            <a:spLocks noGrp="1"/>
          </p:cNvSpPr>
          <p:nvPr>
            <p:ph idx="1"/>
          </p:nvPr>
        </p:nvSpPr>
        <p:spPr>
          <a:xfrm>
            <a:off x="395536" y="1844824"/>
            <a:ext cx="7715200" cy="4467225"/>
          </a:xfrm>
        </p:spPr>
        <p:txBody>
          <a:bodyPr>
            <a:normAutofit/>
          </a:bodyPr>
          <a:lstStyle/>
          <a:p>
            <a:pPr>
              <a:defRPr/>
            </a:pPr>
            <a:r>
              <a:rPr lang="en-GB" kern="1200" dirty="0"/>
              <a:t>Are small, largely ineffective bipeds and as a result vulnerable but </a:t>
            </a:r>
            <a:r>
              <a:rPr lang="en-GB" kern="1200" dirty="0" err="1"/>
              <a:t>encephalisation</a:t>
            </a:r>
            <a:r>
              <a:rPr lang="en-GB" kern="1200" dirty="0"/>
              <a:t> increases </a:t>
            </a:r>
            <a:r>
              <a:rPr lang="en-GB" kern="1200" dirty="0" smtClean="0"/>
              <a:t>slightly</a:t>
            </a:r>
          </a:p>
          <a:p>
            <a:pPr>
              <a:defRPr/>
            </a:pPr>
            <a:r>
              <a:rPr lang="en-GB" dirty="0" smtClean="0"/>
              <a:t>Skeletons are, however, revealing</a:t>
            </a:r>
            <a:r>
              <a:rPr lang="en-GB" kern="1200" dirty="0" smtClean="0"/>
              <a:t> </a:t>
            </a:r>
            <a:endParaRPr lang="en-GB" kern="1200" dirty="0"/>
          </a:p>
          <a:p>
            <a:pPr>
              <a:defRPr/>
            </a:pPr>
            <a:r>
              <a:rPr lang="en-GB" dirty="0" smtClean="0"/>
              <a:t>Evidence suggests hard lives, grow up and do it quick</a:t>
            </a:r>
            <a:endParaRPr lang="en-GB" dirty="0"/>
          </a:p>
          <a:p>
            <a:pPr>
              <a:defRPr/>
            </a:pPr>
            <a:r>
              <a:rPr lang="en-GB" dirty="0" smtClean="0"/>
              <a:t>Preservation is in two main deposition areas, caves and rivers/water</a:t>
            </a:r>
            <a:endParaRPr lang="en-GB" kern="1200" dirty="0"/>
          </a:p>
          <a:p>
            <a:pPr>
              <a:defRPr/>
            </a:pPr>
            <a:r>
              <a:rPr lang="en-GB" kern="1200" dirty="0" smtClean="0"/>
              <a:t>Can apply comparative methods – but problematic</a:t>
            </a:r>
            <a:endParaRPr lang="en-GB" kern="1200" dirty="0"/>
          </a:p>
          <a:p>
            <a:pPr>
              <a:defRPr/>
            </a:pPr>
            <a:endParaRPr lang="en-GB" sz="2400" kern="1200" dirty="0">
              <a:effectLst>
                <a:outerShdw blurRad="38100" dist="38100" dir="2700000" algn="tl">
                  <a:srgbClr val="000000">
                    <a:alpha val="43137"/>
                  </a:srgbClr>
                </a:outerShdw>
              </a:effectLst>
            </a:endParaRPr>
          </a:p>
          <a:p>
            <a:pPr>
              <a:defRPr/>
            </a:pPr>
            <a:endParaRPr lang="en-GB" sz="24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61189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129</TotalTime>
  <Words>3136</Words>
  <Application>Microsoft Office PowerPoint</Application>
  <PresentationFormat>On-screen Show (4:3)</PresentationFormat>
  <Paragraphs>204</Paragraphs>
  <Slides>33</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Calibri Light</vt:lpstr>
      <vt:lpstr>Comic Sans MS</vt:lpstr>
      <vt:lpstr>Helvetica Neue</vt:lpstr>
      <vt:lpstr>Tahoma</vt:lpstr>
      <vt:lpstr>Office Theme</vt:lpstr>
      <vt:lpstr>Hunters or the Hunted?</vt:lpstr>
      <vt:lpstr>Models of Hunter-Gathers</vt:lpstr>
      <vt:lpstr>Sahlins, 1966, the original affluent society</vt:lpstr>
      <vt:lpstr>Dart’s Killer Ape Theory (found Taung 1924)  Osteo-donto-keratic (ODK) ‘bone-tooth-horn’ culture</vt:lpstr>
      <vt:lpstr>PowerPoint Presentation</vt:lpstr>
      <vt:lpstr>PowerPoint Presentation</vt:lpstr>
      <vt:lpstr>Namib Desert, ‘Hottentot’ (as Brain, 1981, calls them) or Khoikhoi ethnoarchaeology: part of San, !Kung region</vt:lpstr>
      <vt:lpstr>Man the not Hunter?</vt:lpstr>
      <vt:lpstr>…or the hunted?</vt:lpstr>
      <vt:lpstr>PowerPoint Presentation</vt:lpstr>
      <vt:lpstr>PowerPoint Presentation</vt:lpstr>
      <vt:lpstr>PowerPoint Presentation</vt:lpstr>
      <vt:lpstr>PowerPoint Presentation</vt:lpstr>
      <vt:lpstr>PowerPoint Presentation</vt:lpstr>
      <vt:lpstr>PowerPoint Presentation</vt:lpstr>
      <vt:lpstr>…. eat meat? More likely eaten!  Dikika Baby, ‘Selam’  or DIK 1-1, ca.3.39 mya  in the same deposits as the butchered animal bones or crocodile eaten…. </vt:lpstr>
      <vt:lpstr>OH 8 left foot of a juvenile (could even belong to 0H 7)</vt:lpstr>
      <vt:lpstr>Australopithecus sediba, 1-9-1.7 Ma</vt:lpstr>
      <vt:lpstr>PowerPoint Presentation</vt:lpstr>
      <vt:lpstr>PowerPoint Presentation</vt:lpstr>
      <vt:lpstr>PowerPoint Presentation</vt:lpstr>
      <vt:lpstr>PowerPoint Presentation</vt:lpstr>
      <vt:lpstr>Lucy’s fall: high impact fractures</vt:lpstr>
      <vt:lpstr>KNM-ER 1808 (Homo ergaster): fragmented remains.  Possible Vitamin A poisoning</vt:lpstr>
      <vt:lpstr>Turkana Boy,” or "Nariokotome Boy,“ KNM-WT 15000</vt:lpstr>
      <vt:lpstr>PowerPoint Presentation</vt:lpstr>
      <vt:lpstr>Maturation: comparatively speaking</vt:lpstr>
      <vt:lpstr>Comparative growth charts: Brain weight</vt:lpstr>
      <vt:lpstr>PowerPoint Presentation</vt:lpstr>
      <vt:lpstr>Lots of stats on Demography the statistical study of populations especially with reference to size and density, distribution, and vital statistics</vt:lpstr>
      <vt:lpstr>What about modern H-G-F groups? When do they die?</vt:lpstr>
      <vt:lpstr>Vital statistics for H-G-F groups</vt:lpstr>
      <vt:lpstr>Conclusions on human hunting around 2 myr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Hunters or the Hunted?</dc:title>
  <dc:creator>Ros Coard</dc:creator>
  <cp:lastModifiedBy>Ros Coard</cp:lastModifiedBy>
  <cp:revision>47</cp:revision>
  <cp:lastPrinted>2021-12-03T09:39:09Z</cp:lastPrinted>
  <dcterms:created xsi:type="dcterms:W3CDTF">2014-02-07T14:54:48Z</dcterms:created>
  <dcterms:modified xsi:type="dcterms:W3CDTF">2021-12-03T13:01:51Z</dcterms:modified>
</cp:coreProperties>
</file>