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378" r:id="rId5"/>
    <p:sldId id="379" r:id="rId6"/>
    <p:sldId id="380" r:id="rId7"/>
    <p:sldId id="430" r:id="rId8"/>
    <p:sldId id="431" r:id="rId9"/>
    <p:sldId id="381" r:id="rId10"/>
    <p:sldId id="382" r:id="rId11"/>
    <p:sldId id="384" r:id="rId12"/>
    <p:sldId id="432" r:id="rId13"/>
    <p:sldId id="387" r:id="rId14"/>
    <p:sldId id="388" r:id="rId15"/>
    <p:sldId id="389" r:id="rId16"/>
    <p:sldId id="390" r:id="rId17"/>
    <p:sldId id="391" r:id="rId18"/>
    <p:sldId id="424" r:id="rId19"/>
    <p:sldId id="392" r:id="rId20"/>
    <p:sldId id="396" r:id="rId21"/>
    <p:sldId id="397" r:id="rId22"/>
    <p:sldId id="398" r:id="rId23"/>
    <p:sldId id="399" r:id="rId24"/>
    <p:sldId id="400" r:id="rId25"/>
    <p:sldId id="401" r:id="rId26"/>
    <p:sldId id="402" r:id="rId27"/>
    <p:sldId id="403" r:id="rId28"/>
    <p:sldId id="404" r:id="rId29"/>
    <p:sldId id="405" r:id="rId30"/>
    <p:sldId id="406" r:id="rId31"/>
    <p:sldId id="407" r:id="rId32"/>
    <p:sldId id="408" r:id="rId33"/>
    <p:sldId id="409" r:id="rId34"/>
    <p:sldId id="410" r:id="rId35"/>
    <p:sldId id="411" r:id="rId36"/>
    <p:sldId id="412" r:id="rId37"/>
    <p:sldId id="438" r:id="rId38"/>
    <p:sldId id="413" r:id="rId39"/>
    <p:sldId id="419" r:id="rId40"/>
    <p:sldId id="434" r:id="rId41"/>
    <p:sldId id="426" r:id="rId42"/>
    <p:sldId id="429" r:id="rId43"/>
    <p:sldId id="425" r:id="rId44"/>
  </p:sldIdLst>
  <p:sldSz cx="9144000" cy="6858000" type="screen4x3"/>
  <p:notesSz cx="6877050" cy="96567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2">
          <p15:clr>
            <a:srgbClr val="A4A3A4"/>
          </p15:clr>
        </p15:guide>
        <p15:guide id="2" pos="216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2" autoAdjust="0"/>
    <p:restoredTop sz="63381" autoAdjust="0"/>
  </p:normalViewPr>
  <p:slideViewPr>
    <p:cSldViewPr>
      <p:cViewPr varScale="1">
        <p:scale>
          <a:sx n="63" d="100"/>
          <a:sy n="63" d="100"/>
        </p:scale>
        <p:origin x="1620" y="60"/>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42"/>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95404" y="0"/>
            <a:ext cx="2980055" cy="482838"/>
          </a:xfrm>
          <a:prstGeom prst="rect">
            <a:avLst/>
          </a:prstGeom>
        </p:spPr>
        <p:txBody>
          <a:bodyPr vert="horz" lIns="94476" tIns="47238" rIns="94476" bIns="47238" rtlCol="0"/>
          <a:lstStyle>
            <a:lvl1pPr algn="r">
              <a:defRPr sz="1200"/>
            </a:lvl1pPr>
          </a:lstStyle>
          <a:p>
            <a:fld id="{96D292DE-8B7A-4254-AA83-74C1F4DD4AF0}" type="datetimeFigureOut">
              <a:rPr lang="en-GB" smtClean="0"/>
              <a:t>01/11/2017</a:t>
            </a:fld>
            <a:endParaRPr lang="en-GB" dirty="0"/>
          </a:p>
        </p:txBody>
      </p:sp>
      <p:sp>
        <p:nvSpPr>
          <p:cNvPr id="4" name="Footer Placeholder 3"/>
          <p:cNvSpPr>
            <a:spLocks noGrp="1"/>
          </p:cNvSpPr>
          <p:nvPr>
            <p:ph type="ftr" sz="quarter" idx="2"/>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5404" y="9172249"/>
            <a:ext cx="2980055" cy="482838"/>
          </a:xfrm>
          <a:prstGeom prst="rect">
            <a:avLst/>
          </a:prstGeom>
        </p:spPr>
        <p:txBody>
          <a:bodyPr vert="horz" lIns="94476" tIns="47238" rIns="94476" bIns="47238"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idx="1"/>
          </p:nvPr>
        </p:nvSpPr>
        <p:spPr>
          <a:xfrm>
            <a:off x="3895404" y="0"/>
            <a:ext cx="2980055" cy="482838"/>
          </a:xfrm>
          <a:prstGeom prst="rect">
            <a:avLst/>
          </a:prstGeom>
        </p:spPr>
        <p:txBody>
          <a:bodyPr vert="horz" lIns="94476" tIns="47238" rIns="94476" bIns="47238" rtlCol="0"/>
          <a:lstStyle>
            <a:lvl1pPr algn="r">
              <a:defRPr sz="1200"/>
            </a:lvl1pPr>
          </a:lstStyle>
          <a:p>
            <a:fld id="{7B5557C6-2EBE-40BA-9735-E1E51942F078}" type="datetimeFigureOut">
              <a:rPr lang="en-GB" smtClean="0"/>
              <a:t>01/11/2017</a:t>
            </a:fld>
            <a:endParaRPr lang="en-GB" dirty="0"/>
          </a:p>
        </p:txBody>
      </p:sp>
      <p:sp>
        <p:nvSpPr>
          <p:cNvPr id="4" name="Slide Image Placeholder 3"/>
          <p:cNvSpPr>
            <a:spLocks noGrp="1" noRot="1" noChangeAspect="1"/>
          </p:cNvSpPr>
          <p:nvPr>
            <p:ph type="sldImg" idx="2"/>
          </p:nvPr>
        </p:nvSpPr>
        <p:spPr>
          <a:xfrm>
            <a:off x="1025525" y="723900"/>
            <a:ext cx="4826000" cy="3621088"/>
          </a:xfrm>
          <a:prstGeom prst="rect">
            <a:avLst/>
          </a:prstGeom>
          <a:noFill/>
          <a:ln w="12700">
            <a:solidFill>
              <a:prstClr val="black"/>
            </a:solidFill>
          </a:ln>
        </p:spPr>
        <p:txBody>
          <a:bodyPr vert="horz" lIns="94476" tIns="47238" rIns="94476" bIns="47238" rtlCol="0" anchor="ctr"/>
          <a:lstStyle/>
          <a:p>
            <a:endParaRPr lang="en-GB" dirty="0"/>
          </a:p>
        </p:txBody>
      </p:sp>
      <p:sp>
        <p:nvSpPr>
          <p:cNvPr id="5" name="Notes Placeholder 4"/>
          <p:cNvSpPr>
            <a:spLocks noGrp="1"/>
          </p:cNvSpPr>
          <p:nvPr>
            <p:ph type="body" sz="quarter" idx="3"/>
          </p:nvPr>
        </p:nvSpPr>
        <p:spPr>
          <a:xfrm>
            <a:off x="687705" y="4586963"/>
            <a:ext cx="5501640" cy="4345543"/>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5404" y="9172249"/>
            <a:ext cx="2980055" cy="482838"/>
          </a:xfrm>
          <a:prstGeom prst="rect">
            <a:avLst/>
          </a:prstGeom>
        </p:spPr>
        <p:txBody>
          <a:bodyPr vert="horz" lIns="94476" tIns="47238" rIns="94476" bIns="47238" rtlCol="0" anchor="b"/>
          <a:lstStyle>
            <a:lvl1pPr algn="r">
              <a:defRPr sz="1200"/>
            </a:lvl1pPr>
          </a:lstStyle>
          <a:p>
            <a:fld id="{34363F00-7F05-4888-870A-A771EB1772FD}" type="slidenum">
              <a:rPr lang="en-GB" smtClean="0"/>
              <a:t>‹#›</a:t>
            </a:fld>
            <a:endParaRPr lang="en-GB" dirty="0"/>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F94EA6-4899-D643-BFD7-E53466336CE2}" type="slidenum">
              <a:rPr lang="en-GB" altLang="x-none"/>
              <a:pPr eaLnBrk="1" hangingPunct="1"/>
              <a:t>8</a:t>
            </a:fld>
            <a:endParaRPr lang="en-GB" altLang="x-none"/>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x-none"/>
          </a:p>
        </p:txBody>
      </p:sp>
    </p:spTree>
    <p:extLst>
      <p:ext uri="{BB962C8B-B14F-4D97-AF65-F5344CB8AC3E}">
        <p14:creationId xmlns:p14="http://schemas.microsoft.com/office/powerpoint/2010/main" val="307408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C807EF4-4A3F-F34A-9E8E-90064C32F310}" type="slidenum">
              <a:rPr lang="en-GB" altLang="en-US"/>
              <a:pPr eaLnBrk="1" hangingPunct="1"/>
              <a:t>10</a:t>
            </a:fld>
            <a:endParaRPr lang="en-GB" altLang="en-US"/>
          </a:p>
        </p:txBody>
      </p:sp>
      <p:sp>
        <p:nvSpPr>
          <p:cNvPr id="68611" name="Slide Image Placeholder 1"/>
          <p:cNvSpPr>
            <a:spLocks noGrp="1" noRot="1" noChangeAspect="1" noTextEdit="1"/>
          </p:cNvSpPr>
          <p:nvPr>
            <p:ph type="sldImg"/>
          </p:nvPr>
        </p:nvSpPr>
        <p:spPr>
          <a:ln/>
        </p:spPr>
      </p:sp>
      <p:sp>
        <p:nvSpPr>
          <p:cNvPr id="68612"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68613"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F0215BE9-8CDD-804E-8A1B-448790E8C6C4}" type="slidenum">
              <a:rPr lang="en-GB" altLang="en-US" sz="1200">
                <a:latin typeface="Times New Roman" charset="0"/>
              </a:rPr>
              <a:pPr algn="r" eaLnBrk="1" hangingPunct="1"/>
              <a:t>10</a:t>
            </a:fld>
            <a:endParaRPr lang="en-GB" altLang="en-US" sz="1200">
              <a:latin typeface="Times New Roman" charset="0"/>
            </a:endParaRPr>
          </a:p>
        </p:txBody>
      </p:sp>
    </p:spTree>
    <p:extLst>
      <p:ext uri="{BB962C8B-B14F-4D97-AF65-F5344CB8AC3E}">
        <p14:creationId xmlns:p14="http://schemas.microsoft.com/office/powerpoint/2010/main" val="1866235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4A521E9-1C67-0D44-9985-EBB5B323D180}" type="slidenum">
              <a:rPr lang="en-GB" altLang="en-US"/>
              <a:pPr eaLnBrk="1" hangingPunct="1"/>
              <a:t>11</a:t>
            </a:fld>
            <a:endParaRPr lang="en-GB" altLang="en-US"/>
          </a:p>
        </p:txBody>
      </p:sp>
      <p:sp>
        <p:nvSpPr>
          <p:cNvPr id="69635" name="Slide Image Placeholder 1"/>
          <p:cNvSpPr>
            <a:spLocks noGrp="1" noRot="1" noChangeAspect="1" noTextEdit="1"/>
          </p:cNvSpPr>
          <p:nvPr>
            <p:ph type="sldImg"/>
          </p:nvPr>
        </p:nvSpPr>
        <p:spPr>
          <a:ln/>
        </p:spPr>
      </p:sp>
      <p:sp>
        <p:nvSpPr>
          <p:cNvPr id="69636"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69637"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49CB8CE1-D1D4-474A-ADC4-276C22E42084}" type="slidenum">
              <a:rPr lang="en-GB" altLang="en-US" sz="1200">
                <a:latin typeface="Times New Roman" charset="0"/>
              </a:rPr>
              <a:pPr algn="r" eaLnBrk="1" hangingPunct="1"/>
              <a:t>11</a:t>
            </a:fld>
            <a:endParaRPr lang="en-GB" altLang="en-US" sz="1200">
              <a:latin typeface="Times New Roman" charset="0"/>
            </a:endParaRPr>
          </a:p>
        </p:txBody>
      </p:sp>
    </p:spTree>
    <p:extLst>
      <p:ext uri="{BB962C8B-B14F-4D97-AF65-F5344CB8AC3E}">
        <p14:creationId xmlns:p14="http://schemas.microsoft.com/office/powerpoint/2010/main" val="330829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D025C12-B251-EA4A-9E58-245CF34A131D}" type="slidenum">
              <a:rPr lang="en-GB" altLang="en-US"/>
              <a:pPr eaLnBrk="1" hangingPunct="1"/>
              <a:t>12</a:t>
            </a:fld>
            <a:endParaRPr lang="en-GB" altLang="en-US"/>
          </a:p>
        </p:txBody>
      </p:sp>
      <p:sp>
        <p:nvSpPr>
          <p:cNvPr id="70659" name="Slide Image Placeholder 1"/>
          <p:cNvSpPr>
            <a:spLocks noGrp="1" noRot="1" noChangeAspect="1" noTextEdit="1"/>
          </p:cNvSpPr>
          <p:nvPr>
            <p:ph type="sldImg"/>
          </p:nvPr>
        </p:nvSpPr>
        <p:spPr>
          <a:ln/>
        </p:spPr>
      </p:sp>
      <p:sp>
        <p:nvSpPr>
          <p:cNvPr id="70660"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spcBef>
                <a:spcPct val="0"/>
              </a:spcBef>
            </a:pPr>
            <a:endParaRPr lang="en-US" altLang="en-US" dirty="0"/>
          </a:p>
        </p:txBody>
      </p:sp>
      <p:sp>
        <p:nvSpPr>
          <p:cNvPr id="70661"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6EA8D6A8-960E-CF4E-A11C-56F13C0A1B7D}" type="slidenum">
              <a:rPr lang="en-GB" altLang="en-US" sz="1200">
                <a:latin typeface="Times New Roman" charset="0"/>
              </a:rPr>
              <a:pPr algn="r" eaLnBrk="1" hangingPunct="1"/>
              <a:t>12</a:t>
            </a:fld>
            <a:endParaRPr lang="en-GB" altLang="en-US" sz="1200">
              <a:latin typeface="Times New Roman" charset="0"/>
            </a:endParaRPr>
          </a:p>
        </p:txBody>
      </p:sp>
    </p:spTree>
    <p:extLst>
      <p:ext uri="{BB962C8B-B14F-4D97-AF65-F5344CB8AC3E}">
        <p14:creationId xmlns:p14="http://schemas.microsoft.com/office/powerpoint/2010/main" val="883933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9D7AED7-FCF1-F941-985D-7906569C96CD}" type="slidenum">
              <a:rPr lang="en-GB" altLang="en-US"/>
              <a:pPr eaLnBrk="1" hangingPunct="1"/>
              <a:t>13</a:t>
            </a:fld>
            <a:endParaRPr lang="en-GB" altLang="en-US"/>
          </a:p>
        </p:txBody>
      </p:sp>
      <p:sp>
        <p:nvSpPr>
          <p:cNvPr id="71683" name="Slide Image Placeholder 1"/>
          <p:cNvSpPr>
            <a:spLocks noGrp="1" noRot="1" noChangeAspect="1" noTextEdit="1"/>
          </p:cNvSpPr>
          <p:nvPr>
            <p:ph type="sldImg"/>
          </p:nvPr>
        </p:nvSpPr>
        <p:spPr>
          <a:ln/>
        </p:spPr>
      </p:sp>
      <p:sp>
        <p:nvSpPr>
          <p:cNvPr id="71684"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1685"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F33C5A8E-A5B9-C747-8C73-C1170BF9CCC1}" type="slidenum">
              <a:rPr lang="en-GB" altLang="en-US" sz="1200">
                <a:latin typeface="Times New Roman" charset="0"/>
              </a:rPr>
              <a:pPr algn="r" eaLnBrk="1" hangingPunct="1"/>
              <a:t>13</a:t>
            </a:fld>
            <a:endParaRPr lang="en-GB" altLang="en-US" sz="1200">
              <a:latin typeface="Times New Roman" charset="0"/>
            </a:endParaRPr>
          </a:p>
        </p:txBody>
      </p:sp>
    </p:spTree>
    <p:extLst>
      <p:ext uri="{BB962C8B-B14F-4D97-AF65-F5344CB8AC3E}">
        <p14:creationId xmlns:p14="http://schemas.microsoft.com/office/powerpoint/2010/main" val="97481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EFC737E-573C-3941-8264-94A6609DEDA5}" type="slidenum">
              <a:rPr lang="en-GB" altLang="en-US"/>
              <a:pPr eaLnBrk="1" hangingPunct="1"/>
              <a:t>14</a:t>
            </a:fld>
            <a:endParaRPr lang="en-GB" altLang="en-US"/>
          </a:p>
        </p:txBody>
      </p:sp>
      <p:sp>
        <p:nvSpPr>
          <p:cNvPr id="72707" name="Slide Image Placeholder 1"/>
          <p:cNvSpPr>
            <a:spLocks noGrp="1" noRot="1" noChangeAspect="1" noTextEdit="1"/>
          </p:cNvSpPr>
          <p:nvPr>
            <p:ph type="sldImg"/>
          </p:nvPr>
        </p:nvSpPr>
        <p:spPr>
          <a:ln/>
        </p:spPr>
      </p:sp>
      <p:sp>
        <p:nvSpPr>
          <p:cNvPr id="72708"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spcBef>
                <a:spcPct val="0"/>
              </a:spcBef>
            </a:pPr>
            <a:endParaRPr lang="en-US" altLang="en-US" dirty="0"/>
          </a:p>
        </p:txBody>
      </p:sp>
      <p:sp>
        <p:nvSpPr>
          <p:cNvPr id="72709"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7D4C2B3A-D3EF-D845-852C-F468D1C5E34F}" type="slidenum">
              <a:rPr lang="en-GB" altLang="en-US" sz="1200">
                <a:latin typeface="Times New Roman" charset="0"/>
              </a:rPr>
              <a:pPr algn="r" eaLnBrk="1" hangingPunct="1"/>
              <a:t>14</a:t>
            </a:fld>
            <a:endParaRPr lang="en-GB" altLang="en-US" sz="1200">
              <a:latin typeface="Times New Roman" charset="0"/>
            </a:endParaRPr>
          </a:p>
        </p:txBody>
      </p:sp>
    </p:spTree>
    <p:extLst>
      <p:ext uri="{BB962C8B-B14F-4D97-AF65-F5344CB8AC3E}">
        <p14:creationId xmlns:p14="http://schemas.microsoft.com/office/powerpoint/2010/main" val="639211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1C6153A-C208-2F49-9411-0841083376E4}" type="slidenum">
              <a:rPr lang="en-GB" altLang="en-US"/>
              <a:pPr eaLnBrk="1" hangingPunct="1"/>
              <a:t>17</a:t>
            </a:fld>
            <a:endParaRPr lang="en-GB" altLang="en-US"/>
          </a:p>
        </p:txBody>
      </p:sp>
      <p:sp>
        <p:nvSpPr>
          <p:cNvPr id="76803" name="Slide Image Placeholder 1"/>
          <p:cNvSpPr>
            <a:spLocks noGrp="1" noRot="1" noChangeAspect="1" noTextEdit="1"/>
          </p:cNvSpPr>
          <p:nvPr>
            <p:ph type="sldImg"/>
          </p:nvPr>
        </p:nvSpPr>
        <p:spPr>
          <a:ln/>
        </p:spPr>
      </p:sp>
      <p:sp>
        <p:nvSpPr>
          <p:cNvPr id="76804"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6805"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979A28C2-4307-464B-A356-81A05B4EC709}" type="slidenum">
              <a:rPr lang="en-GB" altLang="en-US" sz="1200">
                <a:latin typeface="Times New Roman" charset="0"/>
              </a:rPr>
              <a:pPr algn="r" eaLnBrk="1" hangingPunct="1"/>
              <a:t>17</a:t>
            </a:fld>
            <a:endParaRPr lang="en-GB" altLang="en-US" sz="1200">
              <a:latin typeface="Times New Roman" charset="0"/>
            </a:endParaRPr>
          </a:p>
        </p:txBody>
      </p:sp>
    </p:spTree>
    <p:extLst>
      <p:ext uri="{BB962C8B-B14F-4D97-AF65-F5344CB8AC3E}">
        <p14:creationId xmlns:p14="http://schemas.microsoft.com/office/powerpoint/2010/main" val="89657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036E6D6-F7D8-AF4A-93FA-1697798DB0D8}" type="slidenum">
              <a:rPr lang="en-GB" altLang="en-US"/>
              <a:pPr eaLnBrk="1" hangingPunct="1"/>
              <a:t>18</a:t>
            </a:fld>
            <a:endParaRPr lang="en-GB" altLang="en-US"/>
          </a:p>
        </p:txBody>
      </p:sp>
      <p:sp>
        <p:nvSpPr>
          <p:cNvPr id="77827" name="Slide Image Placeholder 1"/>
          <p:cNvSpPr>
            <a:spLocks noGrp="1" noRot="1" noChangeAspect="1" noTextEdit="1"/>
          </p:cNvSpPr>
          <p:nvPr>
            <p:ph type="sldImg"/>
          </p:nvPr>
        </p:nvSpPr>
        <p:spPr>
          <a:ln/>
        </p:spPr>
      </p:sp>
      <p:sp>
        <p:nvSpPr>
          <p:cNvPr id="77828"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7829"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AC753FD8-4657-C342-9306-0BB8D5098D72}" type="slidenum">
              <a:rPr lang="en-GB" altLang="en-US" sz="1200">
                <a:latin typeface="Times New Roman" charset="0"/>
              </a:rPr>
              <a:pPr algn="r" eaLnBrk="1" hangingPunct="1"/>
              <a:t>18</a:t>
            </a:fld>
            <a:endParaRPr lang="en-GB" altLang="en-US" sz="1200">
              <a:latin typeface="Times New Roman" charset="0"/>
            </a:endParaRPr>
          </a:p>
        </p:txBody>
      </p:sp>
    </p:spTree>
    <p:extLst>
      <p:ext uri="{BB962C8B-B14F-4D97-AF65-F5344CB8AC3E}">
        <p14:creationId xmlns:p14="http://schemas.microsoft.com/office/powerpoint/2010/main" val="720837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1FC1AA6-E4D8-6640-B9E5-626F1275A577}" type="slidenum">
              <a:rPr lang="en-GB" altLang="en-US"/>
              <a:pPr eaLnBrk="1" hangingPunct="1"/>
              <a:t>19</a:t>
            </a:fld>
            <a:endParaRPr lang="en-GB" altLang="en-US"/>
          </a:p>
        </p:txBody>
      </p:sp>
      <p:sp>
        <p:nvSpPr>
          <p:cNvPr id="78851" name="Slide Image Placeholder 1"/>
          <p:cNvSpPr>
            <a:spLocks noGrp="1" noRot="1" noChangeAspect="1" noTextEdit="1"/>
          </p:cNvSpPr>
          <p:nvPr>
            <p:ph type="sldImg"/>
          </p:nvPr>
        </p:nvSpPr>
        <p:spPr>
          <a:ln/>
        </p:spPr>
      </p:sp>
      <p:sp>
        <p:nvSpPr>
          <p:cNvPr id="78852" name="Notes Placeholder 2"/>
          <p:cNvSpPr>
            <a:spLocks noGrp="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8853"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32DAE3B3-5304-8847-AC98-35BB59869A73}" type="slidenum">
              <a:rPr lang="en-GB" altLang="en-US" sz="1200">
                <a:latin typeface="Times New Roman" charset="0"/>
              </a:rPr>
              <a:pPr algn="r" eaLnBrk="1" hangingPunct="1"/>
              <a:t>19</a:t>
            </a:fld>
            <a:endParaRPr lang="en-GB" altLang="en-US" sz="1200">
              <a:latin typeface="Times New Roman" charset="0"/>
            </a:endParaRPr>
          </a:p>
        </p:txBody>
      </p:sp>
    </p:spTree>
    <p:extLst>
      <p:ext uri="{BB962C8B-B14F-4D97-AF65-F5344CB8AC3E}">
        <p14:creationId xmlns:p14="http://schemas.microsoft.com/office/powerpoint/2010/main" val="243865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t>31</a:t>
            </a:fld>
            <a:endParaRPr lang="en-GB" dirty="0"/>
          </a:p>
        </p:txBody>
      </p:sp>
    </p:spTree>
    <p:extLst>
      <p:ext uri="{BB962C8B-B14F-4D97-AF65-F5344CB8AC3E}">
        <p14:creationId xmlns:p14="http://schemas.microsoft.com/office/powerpoint/2010/main" val="1243103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92BAE97-CC6C-F24C-B652-4E48AB398E68}" type="slidenum">
              <a:rPr lang="en-GB" altLang="en-US"/>
              <a:pPr eaLnBrk="1" hangingPunct="1"/>
              <a:t>36</a:t>
            </a:fld>
            <a:endParaRPr lang="en-GB" altLang="en-US"/>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en-US"/>
          </a:p>
        </p:txBody>
      </p:sp>
    </p:spTree>
    <p:extLst>
      <p:ext uri="{BB962C8B-B14F-4D97-AF65-F5344CB8AC3E}">
        <p14:creationId xmlns:p14="http://schemas.microsoft.com/office/powerpoint/2010/main" val="1544946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01/11/2017</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hop.scholastic.co.uk/research-hub/phonic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letterland.com/" TargetMode="External"/><Relationship Id="rId7" Type="http://schemas.openxmlformats.org/officeDocument/2006/relationships/hyperlink" Target="THRASS%20-%20Teaching%20Handwriting%20Reading%20And%20Spelling%20Skills." TargetMode="External"/><Relationship Id="rId2" Type="http://schemas.openxmlformats.org/officeDocument/2006/relationships/hyperlink" Target="http://jollylearning.co.uk/overview-about-jolly-phonics/" TargetMode="External"/><Relationship Id="rId1" Type="http://schemas.openxmlformats.org/officeDocument/2006/relationships/slideLayout" Target="../slideLayouts/slideLayout2.xml"/><Relationship Id="rId6" Type="http://schemas.openxmlformats.org/officeDocument/2006/relationships/hyperlink" Target="http://webarchive.nationalarchives.gov.uk/20110812183657/http:/teachingandlearningresources.org.uk/collection/34987" TargetMode="External"/><Relationship Id="rId5" Type="http://schemas.openxmlformats.org/officeDocument/2006/relationships/hyperlink" Target="https://collins.co.uk/page/Collins+Big+Cat/Apps" TargetMode="External"/><Relationship Id="rId4" Type="http://schemas.openxmlformats.org/officeDocument/2006/relationships/hyperlink" Target="https://www.youtube.com/watch?v=dEzfpod5w_Q"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dEzfpod5w_Q" TargetMode="External"/><Relationship Id="rId2" Type="http://schemas.openxmlformats.org/officeDocument/2006/relationships/hyperlink" Target="https://www.facebook.com/mrthornedoesphonics/?hc_ref=ARTDsR_QSthOaVHryZC1iCpSi5JtpUK-lC3IMBzbw8j9Q_c8fvKp5IvHNg6kgh4TTZs&amp;fref=n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letters-and-sounds.com/" TargetMode="External"/><Relationship Id="rId7" Type="http://schemas.openxmlformats.org/officeDocument/2006/relationships/hyperlink" Target="https://shop.scholastic.co.uk/research-hub/phonics" TargetMode="External"/><Relationship Id="rId2" Type="http://schemas.openxmlformats.org/officeDocument/2006/relationships/hyperlink" Target="http://learning.gov.wales/resources/learningpacks/mep/literacy/reading-early/systematic-synthetic-phonics/?lang=en" TargetMode="External"/><Relationship Id="rId1" Type="http://schemas.openxmlformats.org/officeDocument/2006/relationships/slideLayout" Target="../slideLayouts/slideLayout2.xml"/><Relationship Id="rId6" Type="http://schemas.openxmlformats.org/officeDocument/2006/relationships/hyperlink" Target="https://www.youtube.com/watch?v=IwJx1NSineE" TargetMode="External"/><Relationship Id="rId5" Type="http://schemas.openxmlformats.org/officeDocument/2006/relationships/hyperlink" Target="https://www.phonicbooks.co.uk/" TargetMode="External"/><Relationship Id="rId4" Type="http://schemas.openxmlformats.org/officeDocument/2006/relationships/hyperlink" Target="http://www.henrymaynardprimary.co.uk/explaining-letters-and-sounds-and-the-teaching-o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subTitle" idx="1"/>
          </p:nvPr>
        </p:nvSpPr>
        <p:spPr>
          <a:xfrm>
            <a:off x="1547664" y="1628800"/>
            <a:ext cx="6480175" cy="2570162"/>
          </a:xfrm>
        </p:spPr>
        <p:txBody>
          <a:bodyPr/>
          <a:lstStyle/>
          <a:p>
            <a:pPr eaLnBrk="1" hangingPunct="1">
              <a:defRPr/>
            </a:pPr>
            <a:r>
              <a:rPr lang="en-GB" sz="4000" b="1" dirty="0">
                <a:solidFill>
                  <a:schemeClr val="bg1"/>
                </a:solidFill>
                <a:effectLst>
                  <a:outerShdw blurRad="38100" dist="38100" dir="2700000" algn="tl">
                    <a:srgbClr val="C0C0C0"/>
                  </a:outerShdw>
                </a:effectLst>
                <a:latin typeface="Verdana" pitchFamily="34" charset="0"/>
              </a:rPr>
              <a:t>What is Synthetic Phonics?</a:t>
            </a:r>
          </a:p>
        </p:txBody>
      </p:sp>
    </p:spTree>
    <p:extLst>
      <p:ext uri="{BB962C8B-B14F-4D97-AF65-F5344CB8AC3E}">
        <p14:creationId xmlns:p14="http://schemas.microsoft.com/office/powerpoint/2010/main" val="1804528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C45B8AF-93DA-D249-AA6E-4A4E046D533A}" type="slidenum">
              <a:rPr lang="en-GB" altLang="en-US"/>
              <a:pPr eaLnBrk="1" hangingPunct="1"/>
              <a:t>2</a:t>
            </a:fld>
            <a:endParaRPr lang="en-GB" altLang="en-US"/>
          </a:p>
        </p:txBody>
      </p:sp>
      <p:sp>
        <p:nvSpPr>
          <p:cNvPr id="87042"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Synthetic Phonics</a:t>
            </a:r>
          </a:p>
        </p:txBody>
      </p:sp>
      <p:sp>
        <p:nvSpPr>
          <p:cNvPr id="13316" name="Rectangle 3"/>
          <p:cNvSpPr>
            <a:spLocks noGrp="1" noChangeArrowheads="1"/>
          </p:cNvSpPr>
          <p:nvPr>
            <p:ph type="body" idx="1"/>
          </p:nvPr>
        </p:nvSpPr>
        <p:spPr>
          <a:xfrm>
            <a:off x="457200" y="1268760"/>
            <a:ext cx="8229600" cy="4425950"/>
          </a:xfrm>
        </p:spPr>
        <p:txBody>
          <a:bodyPr>
            <a:normAutofit lnSpcReduction="10000"/>
          </a:bodyPr>
          <a:lstStyle/>
          <a:p>
            <a:pPr eaLnBrk="1" hangingPunct="1">
              <a:lnSpc>
                <a:spcPct val="80000"/>
              </a:lnSpc>
            </a:pPr>
            <a:r>
              <a:rPr lang="en-GB" altLang="x-none" sz="2100" dirty="0">
                <a:solidFill>
                  <a:srgbClr val="000000"/>
                </a:solidFill>
              </a:rPr>
              <a:t>“Synthetic phonics refers to an approach to the teaching of reading in which the phonemes [sounds] associated with particular graphemes [letters] are pronounced in isolation and blended together (synthesised).  For example, children are taught to take a single-syllable word such as </a:t>
            </a:r>
            <a:r>
              <a:rPr lang="en-GB" altLang="x-none" sz="2100" i="1" dirty="0">
                <a:solidFill>
                  <a:srgbClr val="000000"/>
                </a:solidFill>
              </a:rPr>
              <a:t>cat</a:t>
            </a:r>
            <a:r>
              <a:rPr lang="en-GB" altLang="x-none" sz="2100" dirty="0">
                <a:solidFill>
                  <a:srgbClr val="000000"/>
                </a:solidFill>
              </a:rPr>
              <a:t> apart into its three letters, pronounce a phoneme for each letter in turn/</a:t>
            </a:r>
            <a:r>
              <a:rPr lang="en-GB" altLang="x-none" sz="2100" i="1" dirty="0">
                <a:solidFill>
                  <a:srgbClr val="000000"/>
                </a:solidFill>
              </a:rPr>
              <a:t>k, ae, t</a:t>
            </a:r>
            <a:r>
              <a:rPr lang="en-GB" altLang="x-none" sz="2100" dirty="0">
                <a:solidFill>
                  <a:srgbClr val="000000"/>
                </a:solidFill>
              </a:rPr>
              <a:t>/</a:t>
            </a:r>
            <a:r>
              <a:rPr lang="en-GB" altLang="x-none" sz="2100" i="1" dirty="0">
                <a:solidFill>
                  <a:srgbClr val="000000"/>
                </a:solidFill>
              </a:rPr>
              <a:t>,</a:t>
            </a:r>
            <a:r>
              <a:rPr lang="en-GB" altLang="x-none" sz="2100" dirty="0">
                <a:solidFill>
                  <a:srgbClr val="000000"/>
                </a:solidFill>
              </a:rPr>
              <a:t> and blend the phonemes together to form a word.  Synthetic phonics for writing reverses the sequence: children are taught to say the word they wish to write, segment it into its phonemes and say them in turn, for example </a:t>
            </a:r>
          </a:p>
          <a:p>
            <a:pPr eaLnBrk="1" hangingPunct="1">
              <a:lnSpc>
                <a:spcPct val="80000"/>
              </a:lnSpc>
            </a:pPr>
            <a:r>
              <a:rPr lang="en-GB" altLang="x-none" sz="2100" dirty="0">
                <a:solidFill>
                  <a:srgbClr val="000000"/>
                </a:solidFill>
              </a:rPr>
              <a:t>/</a:t>
            </a:r>
            <a:r>
              <a:rPr lang="en-GB" altLang="x-none" sz="2100" i="1" dirty="0">
                <a:solidFill>
                  <a:srgbClr val="000000"/>
                </a:solidFill>
              </a:rPr>
              <a:t>d, o, g</a:t>
            </a:r>
            <a:r>
              <a:rPr lang="en-GB" altLang="x-none" sz="2100" dirty="0">
                <a:solidFill>
                  <a:srgbClr val="000000"/>
                </a:solidFill>
              </a:rPr>
              <a:t>/, and write a grapheme for each phoneme in turn to produce the written word, </a:t>
            </a:r>
            <a:r>
              <a:rPr lang="en-GB" altLang="x-none" sz="2100" i="1" dirty="0">
                <a:solidFill>
                  <a:srgbClr val="000000"/>
                </a:solidFill>
              </a:rPr>
              <a:t>dog</a:t>
            </a:r>
            <a:r>
              <a:rPr lang="en-GB" altLang="x-none" sz="2100" dirty="0">
                <a:solidFill>
                  <a:srgbClr val="000000"/>
                </a:solidFill>
              </a:rPr>
              <a:t>.”</a:t>
            </a:r>
          </a:p>
          <a:p>
            <a:pPr eaLnBrk="1" hangingPunct="1">
              <a:lnSpc>
                <a:spcPct val="80000"/>
              </a:lnSpc>
              <a:buFont typeface="Wingdings" charset="2"/>
              <a:buNone/>
            </a:pPr>
            <a:r>
              <a:rPr lang="en-GB" altLang="x-none" sz="2100" i="1" dirty="0">
                <a:solidFill>
                  <a:srgbClr val="000000"/>
                </a:solidFill>
              </a:rPr>
              <a:t>			</a:t>
            </a:r>
          </a:p>
          <a:p>
            <a:pPr eaLnBrk="1" hangingPunct="1">
              <a:lnSpc>
                <a:spcPct val="80000"/>
              </a:lnSpc>
              <a:buFont typeface="Wingdings" charset="2"/>
              <a:buNone/>
            </a:pPr>
            <a:r>
              <a:rPr lang="en-GB" altLang="x-none" sz="2100" i="1" dirty="0">
                <a:solidFill>
                  <a:srgbClr val="000000"/>
                </a:solidFill>
              </a:rPr>
              <a:t>		Definition adopted by The Rose Review</a:t>
            </a:r>
            <a:r>
              <a:rPr lang="en-GB" altLang="x-none" sz="2100" dirty="0">
                <a:solidFill>
                  <a:srgbClr val="000000"/>
                </a:solidFill>
              </a:rPr>
              <a:t>  </a:t>
            </a:r>
          </a:p>
          <a:p>
            <a:pPr eaLnBrk="1" hangingPunct="1">
              <a:lnSpc>
                <a:spcPct val="80000"/>
              </a:lnSpc>
              <a:buFont typeface="Wingdings" charset="2"/>
              <a:buNone/>
            </a:pPr>
            <a:endParaRPr lang="en-GB" altLang="x-none" sz="2100" dirty="0">
              <a:solidFill>
                <a:srgbClr val="000000"/>
              </a:solidFill>
            </a:endParaRPr>
          </a:p>
          <a:p>
            <a:pPr>
              <a:lnSpc>
                <a:spcPct val="80000"/>
              </a:lnSpc>
            </a:pPr>
            <a:r>
              <a:rPr lang="en-GB" altLang="x-none" sz="1800" dirty="0">
                <a:hlinkClick r:id="rId2"/>
              </a:rPr>
              <a:t>https://shop.scholastic.co.uk/research-hub/phonics</a:t>
            </a:r>
            <a:endParaRPr lang="en-GB" altLang="x-none" sz="1800" dirty="0"/>
          </a:p>
          <a:p>
            <a:pPr>
              <a:lnSpc>
                <a:spcPct val="80000"/>
              </a:lnSpc>
            </a:pPr>
            <a:endParaRPr lang="en-GB" altLang="x-none" sz="2100" dirty="0"/>
          </a:p>
        </p:txBody>
      </p:sp>
    </p:spTree>
    <p:extLst>
      <p:ext uri="{BB962C8B-B14F-4D97-AF65-F5344CB8AC3E}">
        <p14:creationId xmlns:p14="http://schemas.microsoft.com/office/powerpoint/2010/main" val="194551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EBF4AC5-AA85-9144-B651-B07C3D747755}" type="slidenum">
              <a:rPr lang="en-GB" altLang="en-US"/>
              <a:pPr eaLnBrk="1" hangingPunct="1"/>
              <a:t>3</a:t>
            </a:fld>
            <a:endParaRPr lang="en-GB" altLang="en-US"/>
          </a:p>
        </p:txBody>
      </p:sp>
      <p:sp>
        <p:nvSpPr>
          <p:cNvPr id="14339" name="Rectangle 3"/>
          <p:cNvSpPr>
            <a:spLocks noGrp="1" noChangeArrowheads="1"/>
          </p:cNvSpPr>
          <p:nvPr>
            <p:ph type="body" idx="1"/>
          </p:nvPr>
        </p:nvSpPr>
        <p:spPr>
          <a:xfrm>
            <a:off x="395288" y="548680"/>
            <a:ext cx="8291512" cy="5131395"/>
          </a:xfrm>
        </p:spPr>
        <p:txBody>
          <a:bodyPr>
            <a:normAutofit fontScale="92500" lnSpcReduction="10000"/>
          </a:bodyPr>
          <a:lstStyle/>
          <a:p>
            <a:pPr eaLnBrk="1" hangingPunct="1">
              <a:buFont typeface="Wingdings" charset="2"/>
              <a:buNone/>
            </a:pPr>
            <a:r>
              <a:rPr lang="en-GB" altLang="x-none" dirty="0"/>
              <a:t>Synthetic phonics schemes you may see in school include:-</a:t>
            </a:r>
          </a:p>
          <a:p>
            <a:pPr eaLnBrk="1" hangingPunct="1">
              <a:buFont typeface="Wingdings" charset="2"/>
              <a:buNone/>
            </a:pPr>
            <a:r>
              <a:rPr lang="en-GB" altLang="x-none" b="1" i="1" dirty="0">
                <a:hlinkClick r:id="rId2"/>
              </a:rPr>
              <a:t>Jolly Phonics</a:t>
            </a:r>
            <a:endParaRPr lang="en-GB" altLang="x-none" b="1" i="1" dirty="0"/>
          </a:p>
          <a:p>
            <a:pPr eaLnBrk="1" hangingPunct="1">
              <a:buFont typeface="Wingdings" charset="2"/>
              <a:buNone/>
            </a:pPr>
            <a:r>
              <a:rPr lang="en-GB" altLang="x-none" b="1" i="1" dirty="0">
                <a:hlinkClick r:id="rId3"/>
              </a:rPr>
              <a:t>Letterland</a:t>
            </a:r>
            <a:endParaRPr lang="en-GB" altLang="x-none" b="1" i="1" dirty="0"/>
          </a:p>
          <a:p>
            <a:pPr eaLnBrk="1" hangingPunct="1">
              <a:buFont typeface="Wingdings" charset="2"/>
              <a:buNone/>
            </a:pPr>
            <a:r>
              <a:rPr lang="en-GB" altLang="x-none" b="1" i="1" dirty="0">
                <a:hlinkClick r:id="rId4"/>
              </a:rPr>
              <a:t>Ruth Miskin – RML</a:t>
            </a:r>
            <a:endParaRPr lang="en-GB" altLang="x-none" b="1" i="1" dirty="0"/>
          </a:p>
          <a:p>
            <a:pPr eaLnBrk="1" hangingPunct="1">
              <a:buFont typeface="Wingdings" charset="2"/>
              <a:buNone/>
            </a:pPr>
            <a:r>
              <a:rPr lang="en-GB" altLang="x-none" b="1" i="1" dirty="0">
                <a:hlinkClick r:id="rId5"/>
              </a:rPr>
              <a:t>Big Cat</a:t>
            </a:r>
            <a:endParaRPr lang="en-GB" altLang="x-none" b="1" i="1" dirty="0"/>
          </a:p>
          <a:p>
            <a:pPr eaLnBrk="1" hangingPunct="1">
              <a:buFont typeface="Wingdings" charset="2"/>
              <a:buNone/>
            </a:pPr>
            <a:r>
              <a:rPr lang="en-GB" altLang="x-none" b="1" i="1" dirty="0">
                <a:hlinkClick r:id="rId6"/>
              </a:rPr>
              <a:t>Letters and Sounds</a:t>
            </a:r>
            <a:endParaRPr lang="en-GB" altLang="x-none" b="1" i="1" dirty="0"/>
          </a:p>
          <a:p>
            <a:pPr>
              <a:buNone/>
            </a:pPr>
            <a:r>
              <a:rPr lang="en-GB" b="1" dirty="0">
                <a:hlinkClick r:id="rId7" action="ppaction://hlinkfile"/>
              </a:rPr>
              <a:t>THRASS - Teaching Handwriting Reading And Spelling Skills.</a:t>
            </a:r>
            <a:endParaRPr lang="en-GB" altLang="x-none" b="1" i="1" dirty="0"/>
          </a:p>
          <a:p>
            <a:pPr eaLnBrk="1" hangingPunct="1">
              <a:buFont typeface="Wingdings" charset="2"/>
              <a:buNone/>
            </a:pPr>
            <a:r>
              <a:rPr lang="en-GB" altLang="x-none" dirty="0"/>
              <a:t>………..there are others</a:t>
            </a:r>
          </a:p>
        </p:txBody>
      </p:sp>
    </p:spTree>
    <p:extLst>
      <p:ext uri="{BB962C8B-B14F-4D97-AF65-F5344CB8AC3E}">
        <p14:creationId xmlns:p14="http://schemas.microsoft.com/office/powerpoint/2010/main" val="63721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THRASS chart</a:t>
            </a:r>
            <a:r>
              <a:rPr lang="mr-IN" dirty="0"/>
              <a:t>…</a:t>
            </a:r>
            <a:r>
              <a:rPr lang="en-US" dirty="0"/>
              <a:t>.</a:t>
            </a:r>
          </a:p>
        </p:txBody>
      </p:sp>
      <p:pic>
        <p:nvPicPr>
          <p:cNvPr id="4" name="Content Placeholder 3"/>
          <p:cNvPicPr>
            <a:picLocks noGrp="1" noChangeAspect="1"/>
          </p:cNvPicPr>
          <p:nvPr>
            <p:ph idx="1"/>
          </p:nvPr>
        </p:nvPicPr>
        <p:blipFill>
          <a:blip r:embed="rId2"/>
          <a:stretch>
            <a:fillRect/>
          </a:stretch>
        </p:blipFill>
        <p:spPr>
          <a:xfrm>
            <a:off x="1390690" y="1600200"/>
            <a:ext cx="6362619" cy="3916363"/>
          </a:xfrm>
          <a:prstGeom prst="rect">
            <a:avLst/>
          </a:prstGeom>
        </p:spPr>
      </p:pic>
    </p:spTree>
    <p:extLst>
      <p:ext uri="{BB962C8B-B14F-4D97-AF65-F5344CB8AC3E}">
        <p14:creationId xmlns:p14="http://schemas.microsoft.com/office/powerpoint/2010/main" val="1661423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Bingo</a:t>
            </a:r>
            <a:r>
              <a:rPr lang="mr-IN" dirty="0"/>
              <a:t>…</a:t>
            </a:r>
            <a:endParaRPr lang="en-US" dirty="0"/>
          </a:p>
        </p:txBody>
      </p:sp>
      <p:sp>
        <p:nvSpPr>
          <p:cNvPr id="3" name="Content Placeholder 2"/>
          <p:cNvSpPr>
            <a:spLocks noGrp="1"/>
          </p:cNvSpPr>
          <p:nvPr>
            <p:ph idx="1"/>
          </p:nvPr>
        </p:nvSpPr>
        <p:spPr/>
        <p:txBody>
          <a:bodyPr>
            <a:normAutofit fontScale="92500" lnSpcReduction="20000"/>
          </a:bodyPr>
          <a:lstStyle/>
          <a:p>
            <a:r>
              <a:rPr lang="en-US" dirty="0"/>
              <a:t>Draw 4 boxes</a:t>
            </a:r>
            <a:r>
              <a:rPr lang="mr-IN" dirty="0"/>
              <a:t>…</a:t>
            </a:r>
            <a:r>
              <a:rPr lang="en-US" dirty="0"/>
              <a:t> (2x2) </a:t>
            </a:r>
          </a:p>
          <a:p>
            <a:endParaRPr lang="en-US" sz="2000" dirty="0"/>
          </a:p>
          <a:p>
            <a:r>
              <a:rPr lang="en-US" dirty="0"/>
              <a:t>Choose  4 graphemes from these:</a:t>
            </a:r>
          </a:p>
          <a:p>
            <a:pPr marL="0" indent="0">
              <a:buNone/>
            </a:pPr>
            <a:r>
              <a:rPr lang="en-US" dirty="0"/>
              <a:t>//</a:t>
            </a:r>
            <a:r>
              <a:rPr lang="en-US" dirty="0" err="1"/>
              <a:t>ai</a:t>
            </a:r>
            <a:r>
              <a:rPr lang="en-US" dirty="0"/>
              <a:t>//     //ee//    //a-e//     //oy//   //a//      //</a:t>
            </a:r>
            <a:r>
              <a:rPr lang="en-US" dirty="0" err="1"/>
              <a:t>oo</a:t>
            </a:r>
            <a:r>
              <a:rPr lang="en-US" dirty="0"/>
              <a:t>//</a:t>
            </a:r>
          </a:p>
          <a:p>
            <a:pPr marL="0" indent="0">
              <a:buNone/>
            </a:pPr>
            <a:endParaRPr lang="en-US" sz="1600" dirty="0"/>
          </a:p>
          <a:p>
            <a:pPr marL="0" indent="0">
              <a:buNone/>
            </a:pPr>
            <a:r>
              <a:rPr lang="en-US" dirty="0"/>
              <a:t>//ay//   //</a:t>
            </a:r>
            <a:r>
              <a:rPr lang="en-US" dirty="0" err="1"/>
              <a:t>ea</a:t>
            </a:r>
            <a:r>
              <a:rPr lang="en-US" dirty="0"/>
              <a:t>//     //e//     //</a:t>
            </a:r>
            <a:r>
              <a:rPr lang="en-US" dirty="0" err="1"/>
              <a:t>ea</a:t>
            </a:r>
            <a:r>
              <a:rPr lang="en-US" dirty="0"/>
              <a:t>//     //au//   //ow//</a:t>
            </a:r>
          </a:p>
          <a:p>
            <a:pPr marL="0" indent="0">
              <a:buNone/>
            </a:pPr>
            <a:endParaRPr lang="en-US" sz="1600" dirty="0"/>
          </a:p>
          <a:p>
            <a:r>
              <a:rPr lang="en-US" dirty="0"/>
              <a:t>Get ready</a:t>
            </a:r>
            <a:r>
              <a:rPr lang="mr-IN"/>
              <a: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459171915"/>
              </p:ext>
            </p:extLst>
          </p:nvPr>
        </p:nvGraphicFramePr>
        <p:xfrm>
          <a:off x="5580112" y="1268760"/>
          <a:ext cx="1296144" cy="951880"/>
        </p:xfrm>
        <a:graphic>
          <a:graphicData uri="http://schemas.openxmlformats.org/drawingml/2006/table">
            <a:tbl>
              <a:tblPr firstRow="1" bandRow="1">
                <a:tableStyleId>{5C22544A-7EE6-4342-B048-85BDC9FD1C3A}</a:tableStyleId>
              </a:tblPr>
              <a:tblGrid>
                <a:gridCol w="6480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tblGrid>
              <a:tr h="475940">
                <a:tc>
                  <a:txBody>
                    <a:bodyPr/>
                    <a:lstStyle/>
                    <a:p>
                      <a:endParaRPr lang="en-US" dirty="0"/>
                    </a:p>
                  </a:txBody>
                  <a:tcPr/>
                </a:tc>
                <a:tc>
                  <a:txBody>
                    <a:bodyPr/>
                    <a:lstStyle/>
                    <a:p>
                      <a:endParaRPr lang="en-US"/>
                    </a:p>
                  </a:txBody>
                  <a:tcPr/>
                </a:tc>
                <a:extLst>
                  <a:ext uri="{0D108BD9-81ED-4DB2-BD59-A6C34878D82A}">
                    <a16:rowId xmlns:a16="http://schemas.microsoft.com/office/drawing/2014/main" val="10000"/>
                  </a:ext>
                </a:extLst>
              </a:tr>
              <a:tr h="475940">
                <a:tc>
                  <a:txBody>
                    <a:bodyPr/>
                    <a:lstStyle/>
                    <a:p>
                      <a:endParaRPr lang="en-US"/>
                    </a:p>
                  </a:txBody>
                  <a:tcPr/>
                </a:tc>
                <a:tc>
                  <a:txBody>
                    <a:bodyPr/>
                    <a:lstStyle/>
                    <a:p>
                      <a:endParaRPr lang="en-US"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80291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BC54E90-DC27-E046-ABFB-266805A9B1D6}" type="slidenum">
              <a:rPr lang="en-GB" altLang="en-US"/>
              <a:pPr eaLnBrk="1" hangingPunct="1"/>
              <a:t>6</a:t>
            </a:fld>
            <a:endParaRPr lang="en-GB" altLang="en-US"/>
          </a:p>
        </p:txBody>
      </p:sp>
      <p:sp>
        <p:nvSpPr>
          <p:cNvPr id="15363" name="Rectangle 2"/>
          <p:cNvSpPr>
            <a:spLocks noGrp="1" noChangeArrowheads="1"/>
          </p:cNvSpPr>
          <p:nvPr>
            <p:ph type="title"/>
          </p:nvPr>
        </p:nvSpPr>
        <p:spPr>
          <a:xfrm>
            <a:off x="457200" y="274638"/>
            <a:ext cx="8229600" cy="706090"/>
          </a:xfrm>
        </p:spPr>
        <p:txBody>
          <a:bodyPr>
            <a:normAutofit fontScale="90000"/>
          </a:bodyPr>
          <a:lstStyle/>
          <a:p>
            <a:pPr eaLnBrk="1" hangingPunct="1"/>
            <a:r>
              <a:rPr lang="en-GB" altLang="x-none" sz="2400" dirty="0"/>
              <a:t>Rose: “Criteria which define an effective phonic programme”</a:t>
            </a:r>
          </a:p>
        </p:txBody>
      </p:sp>
      <p:sp>
        <p:nvSpPr>
          <p:cNvPr id="15364" name="Rectangle 3"/>
          <p:cNvSpPr>
            <a:spLocks noGrp="1" noChangeArrowheads="1"/>
          </p:cNvSpPr>
          <p:nvPr>
            <p:ph type="body" idx="1"/>
          </p:nvPr>
        </p:nvSpPr>
        <p:spPr>
          <a:xfrm>
            <a:off x="457200" y="987016"/>
            <a:ext cx="8229600" cy="5300662"/>
          </a:xfrm>
        </p:spPr>
        <p:txBody>
          <a:bodyPr>
            <a:normAutofit/>
          </a:bodyPr>
          <a:lstStyle/>
          <a:p>
            <a:pPr eaLnBrk="1" hangingPunct="1">
              <a:lnSpc>
                <a:spcPct val="80000"/>
              </a:lnSpc>
            </a:pPr>
            <a:r>
              <a:rPr lang="en-US" altLang="x-none" sz="2400" dirty="0"/>
              <a:t>high quality systematic phonic work as the prime approach to decoding print – ensure that you can articulate phonemes as good model for children</a:t>
            </a:r>
          </a:p>
          <a:p>
            <a:pPr eaLnBrk="1" hangingPunct="1">
              <a:lnSpc>
                <a:spcPct val="80000"/>
              </a:lnSpc>
              <a:buFont typeface="Wingdings" charset="2"/>
              <a:buNone/>
            </a:pPr>
            <a:endParaRPr lang="en-US" altLang="x-none" sz="1100" dirty="0"/>
          </a:p>
          <a:p>
            <a:pPr eaLnBrk="1" hangingPunct="1">
              <a:lnSpc>
                <a:spcPct val="80000"/>
              </a:lnSpc>
            </a:pPr>
            <a:r>
              <a:rPr lang="en-US" altLang="x-none" sz="2400" dirty="0"/>
              <a:t>children being enabled to start learning phonic knowledge and skills systematically by the age of five with the expectation that they will be fluent readers having secured word recognition skills by the end of key stage one – but EYFS provision for early learning (as in Phase 1 of Letters &amp; Sounds)</a:t>
            </a:r>
          </a:p>
          <a:p>
            <a:pPr eaLnBrk="1" hangingPunct="1">
              <a:lnSpc>
                <a:spcPct val="80000"/>
              </a:lnSpc>
              <a:buFont typeface="Wingdings" charset="2"/>
              <a:buNone/>
            </a:pPr>
            <a:endParaRPr lang="en-US" altLang="x-none" sz="1400" dirty="0"/>
          </a:p>
          <a:p>
            <a:pPr eaLnBrk="1" hangingPunct="1">
              <a:lnSpc>
                <a:spcPct val="80000"/>
              </a:lnSpc>
            </a:pPr>
            <a:r>
              <a:rPr lang="en-US" altLang="x-none" sz="2400" dirty="0"/>
              <a:t>the teaching of discrete, daily sessions progressing from simple to more complex phonic knowledge and skills and covering the major grapheme phoneme correspondences – 15 mins per day is recommended</a:t>
            </a:r>
            <a:endParaRPr lang="en-GB" altLang="x-none" sz="2400" dirty="0"/>
          </a:p>
        </p:txBody>
      </p:sp>
    </p:spTree>
    <p:extLst>
      <p:ext uri="{BB962C8B-B14F-4D97-AF65-F5344CB8AC3E}">
        <p14:creationId xmlns:p14="http://schemas.microsoft.com/office/powerpoint/2010/main" val="202566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F5AB006-ADCD-A049-AC46-A4E2ADC6031A}" type="slidenum">
              <a:rPr lang="en-GB" altLang="en-US"/>
              <a:pPr eaLnBrk="1" hangingPunct="1"/>
              <a:t>7</a:t>
            </a:fld>
            <a:endParaRPr lang="en-GB" altLang="en-US"/>
          </a:p>
        </p:txBody>
      </p:sp>
      <p:sp>
        <p:nvSpPr>
          <p:cNvPr id="16387" name="Rectangle 2"/>
          <p:cNvSpPr>
            <a:spLocks noGrp="1" noChangeArrowheads="1"/>
          </p:cNvSpPr>
          <p:nvPr>
            <p:ph type="title"/>
          </p:nvPr>
        </p:nvSpPr>
        <p:spPr>
          <a:xfrm>
            <a:off x="457200" y="122238"/>
            <a:ext cx="7543800" cy="858837"/>
          </a:xfrm>
        </p:spPr>
        <p:txBody>
          <a:bodyPr/>
          <a:lstStyle/>
          <a:p>
            <a:pPr eaLnBrk="1" hangingPunct="1"/>
            <a:r>
              <a:rPr lang="en-GB" altLang="x-none" sz="3500"/>
              <a:t>An effective phonic programme….</a:t>
            </a:r>
          </a:p>
        </p:txBody>
      </p:sp>
      <p:sp>
        <p:nvSpPr>
          <p:cNvPr id="16388" name="Rectangle 3"/>
          <p:cNvSpPr>
            <a:spLocks noGrp="1" noChangeArrowheads="1"/>
          </p:cNvSpPr>
          <p:nvPr>
            <p:ph type="body" idx="1"/>
          </p:nvPr>
        </p:nvSpPr>
        <p:spPr>
          <a:xfrm>
            <a:off x="457200" y="1052513"/>
            <a:ext cx="8229600" cy="5545137"/>
          </a:xfrm>
        </p:spPr>
        <p:txBody>
          <a:bodyPr>
            <a:normAutofit/>
          </a:bodyPr>
          <a:lstStyle/>
          <a:p>
            <a:pPr eaLnBrk="1" hangingPunct="1">
              <a:lnSpc>
                <a:spcPct val="90000"/>
              </a:lnSpc>
            </a:pPr>
            <a:r>
              <a:rPr lang="en-US" altLang="x-none" sz="2800" dirty="0"/>
              <a:t>children's progress being assessed – teacher “listening”</a:t>
            </a:r>
            <a:endParaRPr lang="en-US" altLang="x-none" sz="1200" dirty="0"/>
          </a:p>
          <a:p>
            <a:pPr eaLnBrk="1" hangingPunct="1">
              <a:lnSpc>
                <a:spcPct val="90000"/>
              </a:lnSpc>
            </a:pPr>
            <a:r>
              <a:rPr lang="en-US" altLang="x-none" sz="2800" dirty="0"/>
              <a:t>use  of a multi-sensory approach</a:t>
            </a:r>
            <a:endParaRPr lang="en-US" altLang="x-none" sz="1200" dirty="0"/>
          </a:p>
          <a:p>
            <a:pPr eaLnBrk="1" hangingPunct="1">
              <a:lnSpc>
                <a:spcPct val="90000"/>
              </a:lnSpc>
            </a:pPr>
            <a:r>
              <a:rPr lang="en-US" altLang="x-none" sz="2800" dirty="0"/>
              <a:t>demonstration that phonemes should be blended, </a:t>
            </a:r>
            <a:endParaRPr lang="en-US" altLang="x-none" sz="1200" dirty="0"/>
          </a:p>
          <a:p>
            <a:pPr eaLnBrk="1" hangingPunct="1">
              <a:lnSpc>
                <a:spcPct val="90000"/>
              </a:lnSpc>
            </a:pPr>
            <a:r>
              <a:rPr lang="en-US" altLang="x-none" sz="2800" dirty="0"/>
              <a:t>Demonstration of words being segmented into their phonemes</a:t>
            </a:r>
          </a:p>
          <a:p>
            <a:pPr>
              <a:lnSpc>
                <a:spcPct val="80000"/>
              </a:lnSpc>
            </a:pPr>
            <a:r>
              <a:rPr lang="en-US" altLang="x-none" sz="2800" dirty="0"/>
              <a:t>Taught to apply phonic knowledge and skills</a:t>
            </a:r>
            <a:endParaRPr lang="en-US" altLang="x-none" sz="1400" dirty="0"/>
          </a:p>
          <a:p>
            <a:pPr>
              <a:lnSpc>
                <a:spcPct val="80000"/>
              </a:lnSpc>
            </a:pPr>
            <a:r>
              <a:rPr lang="en-US" altLang="x-none" sz="2800" dirty="0"/>
              <a:t>Taught high frequency words that do not conform</a:t>
            </a:r>
            <a:endParaRPr lang="en-US" altLang="x-none" sz="1400" dirty="0"/>
          </a:p>
          <a:p>
            <a:pPr>
              <a:lnSpc>
                <a:spcPct val="80000"/>
              </a:lnSpc>
            </a:pPr>
            <a:r>
              <a:rPr lang="en-US" altLang="x-none" sz="2800" dirty="0"/>
              <a:t>Have early opportunities to read texts </a:t>
            </a:r>
          </a:p>
          <a:p>
            <a:pPr eaLnBrk="1" hangingPunct="1">
              <a:lnSpc>
                <a:spcPct val="90000"/>
              </a:lnSpc>
            </a:pPr>
            <a:endParaRPr lang="en-GB" altLang="x-none" sz="2400" dirty="0"/>
          </a:p>
        </p:txBody>
      </p:sp>
    </p:spTree>
    <p:extLst>
      <p:ext uri="{BB962C8B-B14F-4D97-AF65-F5344CB8AC3E}">
        <p14:creationId xmlns:p14="http://schemas.microsoft.com/office/powerpoint/2010/main" val="770660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CDC2DE-8156-5C4D-A308-84F9139CBE14}" type="slidenum">
              <a:rPr lang="en-GB" altLang="en-US"/>
              <a:pPr eaLnBrk="1" hangingPunct="1"/>
              <a:t>8</a:t>
            </a:fld>
            <a:endParaRPr lang="en-GB" altLang="en-US"/>
          </a:p>
        </p:txBody>
      </p:sp>
      <p:sp>
        <p:nvSpPr>
          <p:cNvPr id="18435" name="Rectangle 2"/>
          <p:cNvSpPr>
            <a:spLocks noGrp="1" noChangeArrowheads="1"/>
          </p:cNvSpPr>
          <p:nvPr>
            <p:ph type="title"/>
          </p:nvPr>
        </p:nvSpPr>
        <p:spPr>
          <a:xfrm>
            <a:off x="468313" y="-242888"/>
            <a:ext cx="7543800" cy="1295401"/>
          </a:xfrm>
        </p:spPr>
        <p:txBody>
          <a:bodyPr/>
          <a:lstStyle/>
          <a:p>
            <a:pPr eaLnBrk="1" hangingPunct="1"/>
            <a:r>
              <a:rPr lang="en-GB" altLang="x-none">
                <a:latin typeface="Comic Sans MS" charset="0"/>
              </a:rPr>
              <a:t>Phonology</a:t>
            </a:r>
          </a:p>
        </p:txBody>
      </p:sp>
      <p:sp>
        <p:nvSpPr>
          <p:cNvPr id="65539" name="Rectangle 3"/>
          <p:cNvSpPr>
            <a:spLocks noGrp="1" noChangeArrowheads="1"/>
          </p:cNvSpPr>
          <p:nvPr>
            <p:ph type="body" idx="1"/>
          </p:nvPr>
        </p:nvSpPr>
        <p:spPr>
          <a:xfrm>
            <a:off x="323850" y="1268413"/>
            <a:ext cx="8229600" cy="4411662"/>
          </a:xfrm>
        </p:spPr>
        <p:txBody>
          <a:bodyPr/>
          <a:lstStyle/>
          <a:p>
            <a:pPr eaLnBrk="1" hangingPunct="1">
              <a:lnSpc>
                <a:spcPct val="90000"/>
              </a:lnSpc>
              <a:buFont typeface="Wingdings" pitchFamily="2" charset="2"/>
              <a:buNone/>
              <a:defRPr/>
            </a:pPr>
            <a:r>
              <a:rPr lang="en-GB" sz="2600" dirty="0">
                <a:latin typeface="+mj-lt"/>
              </a:rPr>
              <a:t>Phonology – the study of the sound system of a language</a:t>
            </a:r>
          </a:p>
          <a:p>
            <a:pPr eaLnBrk="1" hangingPunct="1">
              <a:lnSpc>
                <a:spcPct val="90000"/>
              </a:lnSpc>
              <a:buFont typeface="Wingdings" pitchFamily="2" charset="2"/>
              <a:buNone/>
              <a:defRPr/>
            </a:pPr>
            <a:endParaRPr lang="en-GB" sz="100" dirty="0">
              <a:latin typeface="+mj-lt"/>
            </a:endParaRPr>
          </a:p>
          <a:p>
            <a:pPr eaLnBrk="1" hangingPunct="1">
              <a:lnSpc>
                <a:spcPct val="90000"/>
              </a:lnSpc>
              <a:buFont typeface="Wingdings" pitchFamily="2" charset="2"/>
              <a:buNone/>
              <a:defRPr/>
            </a:pPr>
            <a:endParaRPr lang="en-GB" sz="1400" dirty="0">
              <a:latin typeface="+mj-lt"/>
            </a:endParaRPr>
          </a:p>
          <a:p>
            <a:pPr eaLnBrk="1" hangingPunct="1">
              <a:lnSpc>
                <a:spcPct val="90000"/>
              </a:lnSpc>
              <a:buFont typeface="Wingdings" pitchFamily="2" charset="2"/>
              <a:buNone/>
              <a:defRPr/>
            </a:pPr>
            <a:r>
              <a:rPr lang="en-GB" sz="2600" dirty="0">
                <a:latin typeface="+mj-lt"/>
              </a:rPr>
              <a:t>Phoneme – </a:t>
            </a:r>
            <a:r>
              <a:rPr lang="en-GB" sz="2600" u="sng" dirty="0">
                <a:latin typeface="+mj-lt"/>
              </a:rPr>
              <a:t>smallest unit of meaningful sound in a word</a:t>
            </a:r>
            <a:r>
              <a:rPr lang="en-GB" sz="2600" dirty="0">
                <a:latin typeface="+mj-lt"/>
              </a:rPr>
              <a:t>, there are approximately 44 phonemes in the English Language (spoken language)</a:t>
            </a:r>
          </a:p>
          <a:p>
            <a:pPr eaLnBrk="1" hangingPunct="1">
              <a:lnSpc>
                <a:spcPct val="90000"/>
              </a:lnSpc>
              <a:buFont typeface="Wingdings" pitchFamily="2" charset="2"/>
              <a:buNone/>
              <a:defRPr/>
            </a:pPr>
            <a:endParaRPr lang="en-GB" sz="900" dirty="0">
              <a:latin typeface="+mj-lt"/>
            </a:endParaRPr>
          </a:p>
          <a:p>
            <a:pPr eaLnBrk="1" hangingPunct="1">
              <a:lnSpc>
                <a:spcPct val="90000"/>
              </a:lnSpc>
              <a:buFont typeface="Wingdings" pitchFamily="2" charset="2"/>
              <a:buNone/>
              <a:defRPr/>
            </a:pPr>
            <a:r>
              <a:rPr lang="en-GB" sz="2600" dirty="0">
                <a:latin typeface="+mj-lt"/>
              </a:rPr>
              <a:t>Phonemic Awareness- ability to recognise the different phonemes in a word.</a:t>
            </a:r>
          </a:p>
          <a:p>
            <a:pPr eaLnBrk="1" hangingPunct="1">
              <a:lnSpc>
                <a:spcPct val="90000"/>
              </a:lnSpc>
              <a:buFont typeface="Wingdings" pitchFamily="2" charset="2"/>
              <a:buNone/>
              <a:defRPr/>
            </a:pPr>
            <a:endParaRPr lang="en-GB" sz="1400" dirty="0">
              <a:latin typeface="+mj-lt"/>
            </a:endParaRPr>
          </a:p>
          <a:p>
            <a:pPr eaLnBrk="1" hangingPunct="1">
              <a:lnSpc>
                <a:spcPct val="90000"/>
              </a:lnSpc>
              <a:buFont typeface="Wingdings" pitchFamily="2" charset="2"/>
              <a:buNone/>
              <a:defRPr/>
            </a:pPr>
            <a:r>
              <a:rPr lang="en-GB" sz="2600" dirty="0">
                <a:latin typeface="+mj-lt"/>
              </a:rPr>
              <a:t>Phonic knowledge – a reader’s ability to segment a word and then to blend the sounds back together.</a:t>
            </a:r>
          </a:p>
        </p:txBody>
      </p:sp>
    </p:spTree>
    <p:extLst>
      <p:ext uri="{BB962C8B-B14F-4D97-AF65-F5344CB8AC3E}">
        <p14:creationId xmlns:p14="http://schemas.microsoft.com/office/powerpoint/2010/main" val="49594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features</a:t>
            </a:r>
            <a:r>
              <a:rPr lang="mr-IN" dirty="0"/>
              <a:t>…</a:t>
            </a:r>
            <a:endParaRPr lang="en-US" dirty="0"/>
          </a:p>
        </p:txBody>
      </p:sp>
      <p:sp>
        <p:nvSpPr>
          <p:cNvPr id="3" name="Content Placeholder 2"/>
          <p:cNvSpPr>
            <a:spLocks noGrp="1"/>
          </p:cNvSpPr>
          <p:nvPr>
            <p:ph idx="1"/>
          </p:nvPr>
        </p:nvSpPr>
        <p:spPr/>
        <p:txBody>
          <a:bodyPr/>
          <a:lstStyle/>
          <a:p>
            <a:r>
              <a:rPr lang="en-US" dirty="0"/>
              <a:t>Systematic</a:t>
            </a:r>
          </a:p>
          <a:p>
            <a:r>
              <a:rPr lang="en-US" dirty="0"/>
              <a:t>Reviews previous learning</a:t>
            </a:r>
          </a:p>
          <a:p>
            <a:r>
              <a:rPr lang="en-US" dirty="0"/>
              <a:t>Daily</a:t>
            </a:r>
          </a:p>
          <a:p>
            <a:r>
              <a:rPr lang="en-US" dirty="0"/>
              <a:t>Phase 1 </a:t>
            </a:r>
            <a:r>
              <a:rPr lang="mr-IN" dirty="0"/>
              <a:t>–</a:t>
            </a:r>
            <a:r>
              <a:rPr lang="en-US" dirty="0"/>
              <a:t> 6  (Phase 6 by the end of Y2)</a:t>
            </a:r>
          </a:p>
          <a:p>
            <a:r>
              <a:rPr lang="en-US" dirty="0"/>
              <a:t>Resources </a:t>
            </a:r>
          </a:p>
        </p:txBody>
      </p:sp>
    </p:spTree>
    <p:extLst>
      <p:ext uri="{BB962C8B-B14F-4D97-AF65-F5344CB8AC3E}">
        <p14:creationId xmlns:p14="http://schemas.microsoft.com/office/powerpoint/2010/main" val="1304942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DCB844B-00EE-B744-B989-0F50F5358C8B}" type="slidenum">
              <a:rPr lang="en-GB" altLang="en-US"/>
              <a:pPr eaLnBrk="1" hangingPunct="1"/>
              <a:t>10</a:t>
            </a:fld>
            <a:endParaRPr lang="en-GB" altLang="en-US"/>
          </a:p>
        </p:txBody>
      </p:sp>
      <p:sp>
        <p:nvSpPr>
          <p:cNvPr id="21507" name="Rectangle 3"/>
          <p:cNvSpPr>
            <a:spLocks noGrp="1" noChangeArrowheads="1"/>
          </p:cNvSpPr>
          <p:nvPr>
            <p:ph type="body" sz="half" idx="4294967295"/>
          </p:nvPr>
        </p:nvSpPr>
        <p:spPr>
          <a:xfrm>
            <a:off x="611561" y="260649"/>
            <a:ext cx="2160240" cy="5256584"/>
          </a:xfrm>
          <a:ln>
            <a:solidFill>
              <a:srgbClr val="FF0000"/>
            </a:solidFill>
            <a:miter lim="800000"/>
            <a:headEnd/>
            <a:tailEnd/>
          </a:ln>
        </p:spPr>
        <p:txBody>
          <a:bodyPr lIns="82296" tIns="41148" rIns="82296" bIns="41148">
            <a:normAutofit lnSpcReduction="10000"/>
          </a:bodyPr>
          <a:lstStyle/>
          <a:p>
            <a:pPr eaLnBrk="1" hangingPunct="1">
              <a:lnSpc>
                <a:spcPct val="90000"/>
              </a:lnSpc>
              <a:buFont typeface="Wingdings" charset="2"/>
              <a:buNone/>
            </a:pPr>
            <a:r>
              <a:rPr lang="en-GB" altLang="en-US" sz="2800" dirty="0">
                <a:solidFill>
                  <a:srgbClr val="0070C0"/>
                </a:solidFill>
              </a:rPr>
              <a:t>a	</a:t>
            </a:r>
            <a:r>
              <a:rPr lang="en-GB" altLang="en-US" sz="2800" dirty="0"/>
              <a:t>	c</a:t>
            </a:r>
            <a:r>
              <a:rPr lang="en-GB" altLang="en-US" sz="2800" dirty="0">
                <a:solidFill>
                  <a:srgbClr val="FF0000"/>
                </a:solidFill>
              </a:rPr>
              <a:t>a</a:t>
            </a:r>
            <a:r>
              <a:rPr lang="en-GB" altLang="en-US" sz="2800" dirty="0"/>
              <a:t>t</a:t>
            </a:r>
          </a:p>
          <a:p>
            <a:pPr eaLnBrk="1" hangingPunct="1">
              <a:lnSpc>
                <a:spcPct val="90000"/>
              </a:lnSpc>
              <a:buFont typeface="Wingdings" charset="2"/>
              <a:buNone/>
            </a:pPr>
            <a:r>
              <a:rPr lang="en-GB" altLang="en-US" sz="2800" dirty="0">
                <a:solidFill>
                  <a:srgbClr val="0070C0"/>
                </a:solidFill>
              </a:rPr>
              <a:t>ah</a:t>
            </a:r>
            <a:r>
              <a:rPr lang="en-GB" altLang="en-US" sz="2800" dirty="0"/>
              <a:t>	     f</a:t>
            </a:r>
            <a:r>
              <a:rPr lang="en-GB" altLang="en-US" sz="2800" dirty="0">
                <a:solidFill>
                  <a:srgbClr val="FF0000"/>
                </a:solidFill>
              </a:rPr>
              <a:t>a</a:t>
            </a:r>
            <a:r>
              <a:rPr lang="en-GB" altLang="en-US" sz="2800" dirty="0"/>
              <a:t>ther</a:t>
            </a:r>
          </a:p>
          <a:p>
            <a:pPr eaLnBrk="1" hangingPunct="1">
              <a:lnSpc>
                <a:spcPct val="90000"/>
              </a:lnSpc>
              <a:buFont typeface="Wingdings" charset="2"/>
              <a:buNone/>
            </a:pPr>
            <a:r>
              <a:rPr lang="en-GB" altLang="en-US" sz="2800" dirty="0">
                <a:solidFill>
                  <a:srgbClr val="0070C0"/>
                </a:solidFill>
              </a:rPr>
              <a:t>air  </a:t>
            </a:r>
            <a:r>
              <a:rPr lang="en-GB" altLang="en-US" sz="2800" dirty="0"/>
              <a:t>	f</a:t>
            </a:r>
            <a:r>
              <a:rPr lang="en-GB" altLang="en-US" sz="2800" dirty="0">
                <a:solidFill>
                  <a:srgbClr val="FF0000"/>
                </a:solidFill>
              </a:rPr>
              <a:t>air</a:t>
            </a:r>
          </a:p>
          <a:p>
            <a:pPr eaLnBrk="1" hangingPunct="1">
              <a:lnSpc>
                <a:spcPct val="90000"/>
              </a:lnSpc>
              <a:buFont typeface="Wingdings" charset="2"/>
              <a:buNone/>
            </a:pPr>
            <a:r>
              <a:rPr lang="en-GB" altLang="en-US" sz="2800" dirty="0">
                <a:solidFill>
                  <a:srgbClr val="0070C0"/>
                </a:solidFill>
              </a:rPr>
              <a:t>aw</a:t>
            </a:r>
            <a:r>
              <a:rPr lang="en-GB" altLang="en-US" sz="2800" dirty="0"/>
              <a:t>	s</a:t>
            </a:r>
            <a:r>
              <a:rPr lang="en-GB" altLang="en-US" sz="2800" dirty="0">
                <a:solidFill>
                  <a:srgbClr val="FF0000"/>
                </a:solidFill>
              </a:rPr>
              <a:t>aw</a:t>
            </a:r>
          </a:p>
          <a:p>
            <a:pPr eaLnBrk="1" hangingPunct="1">
              <a:lnSpc>
                <a:spcPct val="90000"/>
              </a:lnSpc>
              <a:buFont typeface="Wingdings" charset="2"/>
              <a:buNone/>
            </a:pPr>
            <a:r>
              <a:rPr lang="en-GB" altLang="en-US" sz="2800" dirty="0">
                <a:solidFill>
                  <a:srgbClr val="0070C0"/>
                </a:solidFill>
              </a:rPr>
              <a:t>Ay   </a:t>
            </a:r>
            <a:r>
              <a:rPr lang="en-GB" altLang="en-US" sz="2800" dirty="0"/>
              <a:t>	p</a:t>
            </a:r>
            <a:r>
              <a:rPr lang="en-GB" altLang="en-US" sz="2800" dirty="0">
                <a:solidFill>
                  <a:srgbClr val="FF0000"/>
                </a:solidFill>
              </a:rPr>
              <a:t>ay</a:t>
            </a:r>
          </a:p>
          <a:p>
            <a:pPr eaLnBrk="1" hangingPunct="1">
              <a:lnSpc>
                <a:spcPct val="90000"/>
              </a:lnSpc>
              <a:buFont typeface="Wingdings" charset="2"/>
              <a:buNone/>
            </a:pPr>
            <a:r>
              <a:rPr lang="en-GB" altLang="en-US" sz="2800" dirty="0">
                <a:solidFill>
                  <a:srgbClr val="0070C0"/>
                </a:solidFill>
              </a:rPr>
              <a:t>e	</a:t>
            </a:r>
            <a:r>
              <a:rPr lang="en-GB" altLang="en-US" sz="2800" dirty="0"/>
              <a:t>	j</a:t>
            </a:r>
            <a:r>
              <a:rPr lang="en-GB" altLang="en-US" sz="2800" dirty="0">
                <a:solidFill>
                  <a:srgbClr val="FF0000"/>
                </a:solidFill>
              </a:rPr>
              <a:t>e</a:t>
            </a:r>
            <a:r>
              <a:rPr lang="en-GB" altLang="en-US" sz="2800" dirty="0"/>
              <a:t>t</a:t>
            </a:r>
          </a:p>
          <a:p>
            <a:pPr eaLnBrk="1" hangingPunct="1">
              <a:lnSpc>
                <a:spcPct val="90000"/>
              </a:lnSpc>
              <a:buFont typeface="Wingdings" charset="2"/>
              <a:buNone/>
            </a:pPr>
            <a:r>
              <a:rPr lang="en-GB" altLang="en-US" sz="2800" dirty="0">
                <a:solidFill>
                  <a:srgbClr val="0070C0"/>
                </a:solidFill>
              </a:rPr>
              <a:t>ee </a:t>
            </a:r>
            <a:r>
              <a:rPr lang="en-GB" altLang="en-US" sz="2800" dirty="0"/>
              <a:t>	see</a:t>
            </a:r>
          </a:p>
          <a:p>
            <a:pPr eaLnBrk="1" hangingPunct="1">
              <a:lnSpc>
                <a:spcPct val="90000"/>
              </a:lnSpc>
              <a:buFont typeface="Wingdings" charset="2"/>
              <a:buNone/>
            </a:pPr>
            <a:r>
              <a:rPr lang="en-GB" altLang="en-US" sz="2800" dirty="0">
                <a:solidFill>
                  <a:srgbClr val="0070C0"/>
                </a:solidFill>
              </a:rPr>
              <a:t>eer </a:t>
            </a:r>
            <a:r>
              <a:rPr lang="en-GB" altLang="en-US" sz="2800" dirty="0"/>
              <a:t>	here</a:t>
            </a:r>
          </a:p>
          <a:p>
            <a:pPr eaLnBrk="1" hangingPunct="1">
              <a:lnSpc>
                <a:spcPct val="90000"/>
              </a:lnSpc>
              <a:buFont typeface="Wingdings" charset="2"/>
              <a:buNone/>
            </a:pPr>
            <a:r>
              <a:rPr lang="en-GB" altLang="en-US" sz="2800" dirty="0">
                <a:solidFill>
                  <a:srgbClr val="0070C0"/>
                </a:solidFill>
              </a:rPr>
              <a:t>er	</a:t>
            </a:r>
            <a:r>
              <a:rPr lang="en-GB" altLang="en-US" sz="2800" dirty="0"/>
              <a:t>      bird</a:t>
            </a:r>
          </a:p>
          <a:p>
            <a:pPr eaLnBrk="1" hangingPunct="1">
              <a:lnSpc>
                <a:spcPct val="90000"/>
              </a:lnSpc>
              <a:buFont typeface="Wingdings" charset="2"/>
              <a:buNone/>
            </a:pPr>
            <a:r>
              <a:rPr lang="en-GB" altLang="en-US" sz="2800" dirty="0">
                <a:solidFill>
                  <a:srgbClr val="0070C0"/>
                </a:solidFill>
              </a:rPr>
              <a:t>i 	</a:t>
            </a:r>
            <a:r>
              <a:rPr lang="en-GB" altLang="en-US" sz="2800" dirty="0"/>
              <a:t>	ship</a:t>
            </a:r>
          </a:p>
          <a:p>
            <a:pPr eaLnBrk="1" hangingPunct="1">
              <a:lnSpc>
                <a:spcPct val="90000"/>
              </a:lnSpc>
              <a:buFont typeface="Wingdings" charset="2"/>
              <a:buNone/>
            </a:pPr>
            <a:r>
              <a:rPr lang="en-GB" altLang="en-US" sz="2800" dirty="0">
                <a:solidFill>
                  <a:srgbClr val="0070C0"/>
                </a:solidFill>
              </a:rPr>
              <a:t>ie	</a:t>
            </a:r>
            <a:r>
              <a:rPr lang="en-GB" altLang="en-US" sz="2800" dirty="0"/>
              <a:t>	lie</a:t>
            </a:r>
          </a:p>
        </p:txBody>
      </p:sp>
      <p:sp>
        <p:nvSpPr>
          <p:cNvPr id="21508" name="Rectangle 5"/>
          <p:cNvSpPr>
            <a:spLocks noChangeArrowheads="1"/>
          </p:cNvSpPr>
          <p:nvPr/>
        </p:nvSpPr>
        <p:spPr bwMode="auto">
          <a:xfrm>
            <a:off x="6228184" y="252738"/>
            <a:ext cx="2298873" cy="475567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lIns="82296" tIns="41148" rIns="82296" bIns="41148"/>
          <a:lstStyle>
            <a:lvl1pPr marL="307975" indent="-307975"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70C0"/>
                </a:solidFill>
                <a:latin typeface="Times New Roman" charset="0"/>
              </a:rPr>
              <a:t>o	</a:t>
            </a:r>
            <a:r>
              <a:rPr lang="en-GB" altLang="en-US" sz="3200" dirty="0">
                <a:latin typeface="Times New Roman" charset="0"/>
              </a:rPr>
              <a:t>	got</a:t>
            </a:r>
          </a:p>
          <a:p>
            <a:pPr eaLnBrk="1" hangingPunct="1">
              <a:lnSpc>
                <a:spcPct val="90000"/>
              </a:lnSpc>
              <a:spcBef>
                <a:spcPct val="20000"/>
              </a:spcBef>
            </a:pPr>
            <a:r>
              <a:rPr lang="en-GB" altLang="en-US" sz="2900" dirty="0">
                <a:solidFill>
                  <a:srgbClr val="0070C0"/>
                </a:solidFill>
                <a:latin typeface="Times New Roman" charset="0"/>
              </a:rPr>
              <a:t>oh</a:t>
            </a:r>
            <a:r>
              <a:rPr lang="en-GB" altLang="en-US" sz="2900" dirty="0">
                <a:latin typeface="Times New Roman" charset="0"/>
              </a:rPr>
              <a:t>	phone</a:t>
            </a:r>
          </a:p>
          <a:p>
            <a:pPr eaLnBrk="1" hangingPunct="1">
              <a:lnSpc>
                <a:spcPct val="90000"/>
              </a:lnSpc>
              <a:spcBef>
                <a:spcPct val="20000"/>
              </a:spcBef>
            </a:pPr>
            <a:r>
              <a:rPr lang="en-GB" altLang="en-US" sz="2900" dirty="0" err="1">
                <a:solidFill>
                  <a:srgbClr val="0070C0"/>
                </a:solidFill>
                <a:latin typeface="Times New Roman" charset="0"/>
              </a:rPr>
              <a:t>oo</a:t>
            </a:r>
            <a:r>
              <a:rPr lang="en-GB" altLang="en-US" sz="2900" dirty="0">
                <a:latin typeface="Times New Roman" charset="0"/>
              </a:rPr>
              <a:t>	fool</a:t>
            </a:r>
          </a:p>
          <a:p>
            <a:pPr eaLnBrk="1" hangingPunct="1">
              <a:lnSpc>
                <a:spcPct val="90000"/>
              </a:lnSpc>
              <a:spcBef>
                <a:spcPct val="20000"/>
              </a:spcBef>
            </a:pPr>
            <a:r>
              <a:rPr lang="en-GB" altLang="en-US" sz="2900" dirty="0" err="1">
                <a:solidFill>
                  <a:srgbClr val="0070C0"/>
                </a:solidFill>
                <a:latin typeface="Times New Roman" charset="0"/>
              </a:rPr>
              <a:t>ou</a:t>
            </a:r>
            <a:r>
              <a:rPr lang="en-GB" altLang="en-US" sz="2900" dirty="0">
                <a:latin typeface="Times New Roman" charset="0"/>
              </a:rPr>
              <a:t>	book</a:t>
            </a:r>
          </a:p>
          <a:p>
            <a:pPr eaLnBrk="1" hangingPunct="1">
              <a:lnSpc>
                <a:spcPct val="90000"/>
              </a:lnSpc>
              <a:spcBef>
                <a:spcPct val="20000"/>
              </a:spcBef>
            </a:pPr>
            <a:r>
              <a:rPr lang="en-GB" altLang="en-US" sz="2900" dirty="0">
                <a:solidFill>
                  <a:srgbClr val="0070C0"/>
                </a:solidFill>
                <a:latin typeface="Times New Roman" charset="0"/>
              </a:rPr>
              <a:t>ow</a:t>
            </a:r>
            <a:r>
              <a:rPr lang="en-GB" altLang="en-US" sz="2900" dirty="0">
                <a:latin typeface="Times New Roman" charset="0"/>
              </a:rPr>
              <a:t>	how</a:t>
            </a:r>
          </a:p>
          <a:p>
            <a:pPr eaLnBrk="1" hangingPunct="1">
              <a:lnSpc>
                <a:spcPct val="90000"/>
              </a:lnSpc>
              <a:spcBef>
                <a:spcPct val="20000"/>
              </a:spcBef>
            </a:pPr>
            <a:r>
              <a:rPr lang="en-GB" altLang="en-US" sz="2900" dirty="0">
                <a:solidFill>
                  <a:srgbClr val="0070C0"/>
                </a:solidFill>
                <a:latin typeface="Times New Roman" charset="0"/>
              </a:rPr>
              <a:t>oy</a:t>
            </a:r>
            <a:r>
              <a:rPr lang="en-GB" altLang="en-US" sz="2900" dirty="0">
                <a:latin typeface="Times New Roman" charset="0"/>
              </a:rPr>
              <a:t>	boy</a:t>
            </a:r>
          </a:p>
          <a:p>
            <a:pPr eaLnBrk="1" hangingPunct="1">
              <a:lnSpc>
                <a:spcPct val="90000"/>
              </a:lnSpc>
              <a:spcBef>
                <a:spcPct val="20000"/>
              </a:spcBef>
            </a:pPr>
            <a:r>
              <a:rPr lang="en-GB" altLang="en-US" sz="2900" dirty="0">
                <a:solidFill>
                  <a:srgbClr val="0070C0"/>
                </a:solidFill>
                <a:latin typeface="Times New Roman" charset="0"/>
              </a:rPr>
              <a:t>u	</a:t>
            </a:r>
            <a:r>
              <a:rPr lang="en-GB" altLang="en-US" sz="2900" dirty="0">
                <a:latin typeface="Times New Roman" charset="0"/>
              </a:rPr>
              <a:t>	cup</a:t>
            </a:r>
          </a:p>
          <a:p>
            <a:pPr eaLnBrk="1" hangingPunct="1">
              <a:lnSpc>
                <a:spcPct val="90000"/>
              </a:lnSpc>
              <a:spcBef>
                <a:spcPct val="20000"/>
              </a:spcBef>
            </a:pPr>
            <a:r>
              <a:rPr lang="en-GB" altLang="en-US" sz="2900" dirty="0" err="1">
                <a:solidFill>
                  <a:srgbClr val="0070C0"/>
                </a:solidFill>
                <a:latin typeface="Times New Roman" charset="0"/>
              </a:rPr>
              <a:t>uer</a:t>
            </a:r>
            <a:r>
              <a:rPr lang="en-GB" altLang="en-US" sz="2900" dirty="0">
                <a:latin typeface="Times New Roman" charset="0"/>
              </a:rPr>
              <a:t>	sure</a:t>
            </a:r>
          </a:p>
          <a:p>
            <a:pPr eaLnBrk="1" hangingPunct="1">
              <a:lnSpc>
                <a:spcPct val="90000"/>
              </a:lnSpc>
              <a:spcBef>
                <a:spcPct val="20000"/>
              </a:spcBef>
            </a:pPr>
            <a:r>
              <a:rPr lang="en-GB" altLang="en-US" sz="2900" dirty="0">
                <a:solidFill>
                  <a:srgbClr val="0070C0"/>
                </a:solidFill>
                <a:latin typeface="Times New Roman" charset="0"/>
              </a:rPr>
              <a:t>uh</a:t>
            </a:r>
            <a:r>
              <a:rPr lang="en-GB" altLang="en-US" sz="2900" dirty="0">
                <a:latin typeface="Times New Roman" charset="0"/>
              </a:rPr>
              <a:t>	sofa</a:t>
            </a:r>
          </a:p>
        </p:txBody>
      </p:sp>
      <p:sp>
        <p:nvSpPr>
          <p:cNvPr id="2" name="TextBox 1"/>
          <p:cNvSpPr txBox="1"/>
          <p:nvPr/>
        </p:nvSpPr>
        <p:spPr>
          <a:xfrm>
            <a:off x="3275856" y="332656"/>
            <a:ext cx="1728192" cy="867930"/>
          </a:xfrm>
          <a:prstGeom prst="rect">
            <a:avLst/>
          </a:prstGeom>
          <a:noFill/>
        </p:spPr>
        <p:txBody>
          <a:bodyPr wrap="square" rtlCol="0">
            <a:spAutoFit/>
          </a:bodyPr>
          <a:lstStyle/>
          <a:p>
            <a:pPr>
              <a:lnSpc>
                <a:spcPct val="90000"/>
              </a:lnSpc>
            </a:pPr>
            <a:r>
              <a:rPr lang="en-GB" altLang="en-US" sz="2800" dirty="0"/>
              <a:t>Vowel Phonemes</a:t>
            </a:r>
          </a:p>
        </p:txBody>
      </p:sp>
    </p:spTree>
    <p:extLst>
      <p:ext uri="{BB962C8B-B14F-4D97-AF65-F5344CB8AC3E}">
        <p14:creationId xmlns:p14="http://schemas.microsoft.com/office/powerpoint/2010/main" val="419462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C8C7CB1-C554-9E46-8B46-D6B76D7BAA50}" type="slidenum">
              <a:rPr lang="en-GB" altLang="en-US"/>
              <a:pPr eaLnBrk="1" hangingPunct="1"/>
              <a:t>11</a:t>
            </a:fld>
            <a:endParaRPr lang="en-GB" altLang="en-US"/>
          </a:p>
        </p:txBody>
      </p:sp>
      <p:graphicFrame>
        <p:nvGraphicFramePr>
          <p:cNvPr id="31835" name="Group 91"/>
          <p:cNvGraphicFramePr>
            <a:graphicFrameLocks noGrp="1"/>
          </p:cNvGraphicFramePr>
          <p:nvPr>
            <p:extLst>
              <p:ext uri="{D42A27DB-BD31-4B8C-83A1-F6EECF244321}">
                <p14:modId xmlns:p14="http://schemas.microsoft.com/office/powerpoint/2010/main" val="1359271864"/>
              </p:ext>
            </p:extLst>
          </p:nvPr>
        </p:nvGraphicFramePr>
        <p:xfrm>
          <a:off x="611188" y="239713"/>
          <a:ext cx="7921251" cy="5523022"/>
        </p:xfrm>
        <a:graphic>
          <a:graphicData uri="http://schemas.openxmlformats.org/drawingml/2006/table">
            <a:tbl>
              <a:tblPr/>
              <a:tblGrid>
                <a:gridCol w="2640417">
                  <a:extLst>
                    <a:ext uri="{9D8B030D-6E8A-4147-A177-3AD203B41FA5}">
                      <a16:colId xmlns:a16="http://schemas.microsoft.com/office/drawing/2014/main" val="20000"/>
                    </a:ext>
                  </a:extLst>
                </a:gridCol>
                <a:gridCol w="2640417">
                  <a:extLst>
                    <a:ext uri="{9D8B030D-6E8A-4147-A177-3AD203B41FA5}">
                      <a16:colId xmlns:a16="http://schemas.microsoft.com/office/drawing/2014/main" val="20001"/>
                    </a:ext>
                  </a:extLst>
                </a:gridCol>
                <a:gridCol w="2640417">
                  <a:extLst>
                    <a:ext uri="{9D8B030D-6E8A-4147-A177-3AD203B41FA5}">
                      <a16:colId xmlns:a16="http://schemas.microsoft.com/office/drawing/2014/main" val="20002"/>
                    </a:ext>
                  </a:extLst>
                </a:gridCol>
              </a:tblGrid>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b      boy</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m    me</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w   wet</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ch    chip</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n     no</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y    yellow</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28798">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d      dog</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ng   sing</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z    zoo</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dh   this</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p     pig</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zh  fusion</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f      fat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r     ray</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h      hit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s     so</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j       jig</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sh   ship</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51369">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k      kin</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t     ten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200" b="0" i="0" u="none" strike="noStrike" cap="none" normalizeH="0" baseline="0">
                          <a:ln>
                            <a:noFill/>
                          </a:ln>
                          <a:solidFill>
                            <a:schemeClr val="tx1"/>
                          </a:solidFill>
                          <a:effectLst/>
                          <a:latin typeface="Arial" charset="0"/>
                        </a:rPr>
                        <a:t>Consonant Phonemes</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33"/>
                    </a:solidFill>
                  </a:tcPr>
                </a:tc>
                <a:extLst>
                  <a:ext uri="{0D108BD9-81ED-4DB2-BD59-A6C34878D82A}">
                    <a16:rowId xmlns:a16="http://schemas.microsoft.com/office/drawing/2014/main" val="10007"/>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l      let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th   thin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g     go</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v    van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dirty="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bl>
          </a:graphicData>
        </a:graphic>
      </p:graphicFrame>
      <p:sp>
        <p:nvSpPr>
          <p:cNvPr id="22577" name="Text Box 88"/>
          <p:cNvSpPr txBox="1">
            <a:spLocks noChangeArrowheads="1"/>
          </p:cNvSpPr>
          <p:nvPr/>
        </p:nvSpPr>
        <p:spPr bwMode="auto">
          <a:xfrm>
            <a:off x="5965825" y="3017838"/>
            <a:ext cx="2743200" cy="386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p:txBody>
      </p:sp>
    </p:spTree>
    <p:extLst>
      <p:ext uri="{BB962C8B-B14F-4D97-AF65-F5344CB8AC3E}">
        <p14:creationId xmlns:p14="http://schemas.microsoft.com/office/powerpoint/2010/main" val="1826409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B96B08B-E379-6C44-954F-D73F1B84C152}" type="slidenum">
              <a:rPr lang="en-GB" altLang="en-US"/>
              <a:pPr eaLnBrk="1" hangingPunct="1"/>
              <a:t>12</a:t>
            </a:fld>
            <a:endParaRPr lang="en-GB" altLang="en-US"/>
          </a:p>
        </p:txBody>
      </p:sp>
      <p:sp>
        <p:nvSpPr>
          <p:cNvPr id="23555" name="Rectangle 2"/>
          <p:cNvSpPr>
            <a:spLocks noGrp="1" noChangeArrowheads="1"/>
          </p:cNvSpPr>
          <p:nvPr>
            <p:ph type="title" idx="4294967295"/>
          </p:nvPr>
        </p:nvSpPr>
        <p:spPr/>
        <p:txBody>
          <a:bodyPr lIns="82296" tIns="41148" rIns="82296" bIns="41148" anchor="ctr">
            <a:normAutofit fontScale="90000"/>
          </a:bodyPr>
          <a:lstStyle/>
          <a:p>
            <a:pPr eaLnBrk="1" hangingPunct="1"/>
            <a:r>
              <a:rPr lang="en-GB" altLang="en-US"/>
              <a:t>Phonemes – sound symbol patterns</a:t>
            </a:r>
          </a:p>
        </p:txBody>
      </p:sp>
      <p:sp>
        <p:nvSpPr>
          <p:cNvPr id="23556" name="Rectangle 3"/>
          <p:cNvSpPr>
            <a:spLocks noGrp="1" noChangeArrowheads="1"/>
          </p:cNvSpPr>
          <p:nvPr>
            <p:ph type="body" idx="4294967295"/>
          </p:nvPr>
        </p:nvSpPr>
        <p:spPr>
          <a:xfrm>
            <a:off x="457200" y="1719263"/>
            <a:ext cx="8229600" cy="1257300"/>
          </a:xfrm>
          <a:solidFill>
            <a:srgbClr val="FF9933"/>
          </a:solidFill>
        </p:spPr>
        <p:txBody>
          <a:bodyPr lIns="82296" tIns="41148" rIns="82296" bIns="41148"/>
          <a:lstStyle/>
          <a:p>
            <a:pPr eaLnBrk="1" hangingPunct="1">
              <a:buFont typeface="Wingdings" charset="2"/>
              <a:buNone/>
            </a:pPr>
            <a:r>
              <a:rPr lang="en-GB" altLang="en-US"/>
              <a:t>   How many different ways can represent the phoneme …..</a:t>
            </a:r>
          </a:p>
        </p:txBody>
      </p:sp>
      <p:sp>
        <p:nvSpPr>
          <p:cNvPr id="23557" name="TextBox 1"/>
          <p:cNvSpPr txBox="1">
            <a:spLocks noChangeArrowheads="1"/>
          </p:cNvSpPr>
          <p:nvPr/>
        </p:nvSpPr>
        <p:spPr bwMode="auto">
          <a:xfrm>
            <a:off x="2268538" y="4365625"/>
            <a:ext cx="3816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x-none"/>
              <a:t>ThrassChart.</a:t>
            </a:r>
          </a:p>
        </p:txBody>
      </p:sp>
    </p:spTree>
    <p:extLst>
      <p:ext uri="{BB962C8B-B14F-4D97-AF65-F5344CB8AC3E}">
        <p14:creationId xmlns:p14="http://schemas.microsoft.com/office/powerpoint/2010/main" val="419404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177EE32-993E-3645-A9AA-A17E285B0722}" type="slidenum">
              <a:rPr lang="en-GB" altLang="en-US"/>
              <a:pPr eaLnBrk="1" hangingPunct="1"/>
              <a:t>13</a:t>
            </a:fld>
            <a:endParaRPr lang="en-GB" altLang="en-US"/>
          </a:p>
        </p:txBody>
      </p:sp>
      <p:sp>
        <p:nvSpPr>
          <p:cNvPr id="24579" name="Rectangle 2"/>
          <p:cNvSpPr>
            <a:spLocks noGrp="1" noChangeArrowheads="1"/>
          </p:cNvSpPr>
          <p:nvPr>
            <p:ph type="title" idx="4294967295"/>
          </p:nvPr>
        </p:nvSpPr>
        <p:spPr/>
        <p:txBody>
          <a:bodyPr lIns="82296" tIns="41148" rIns="82296" bIns="41148" anchor="ctr"/>
          <a:lstStyle/>
          <a:p>
            <a:pPr eaLnBrk="1" hangingPunct="1"/>
            <a:r>
              <a:rPr lang="en-GB" altLang="en-US"/>
              <a:t>Sound Buttons</a:t>
            </a:r>
          </a:p>
        </p:txBody>
      </p:sp>
      <p:sp>
        <p:nvSpPr>
          <p:cNvPr id="24580" name="Rectangle 3"/>
          <p:cNvSpPr>
            <a:spLocks noGrp="1" noChangeArrowheads="1"/>
          </p:cNvSpPr>
          <p:nvPr>
            <p:ph type="body" idx="4294967295"/>
          </p:nvPr>
        </p:nvSpPr>
        <p:spPr/>
        <p:txBody>
          <a:bodyPr lIns="82296" tIns="41148" rIns="82296" bIns="41148"/>
          <a:lstStyle/>
          <a:p>
            <a:pPr algn="ctr" eaLnBrk="1" hangingPunct="1">
              <a:buFont typeface="Wingdings" charset="2"/>
              <a:buNone/>
            </a:pPr>
            <a:r>
              <a:rPr lang="en-GB" altLang="en-US" sz="5800"/>
              <a:t>cat</a:t>
            </a:r>
          </a:p>
          <a:p>
            <a:pPr algn="ctr" eaLnBrk="1" hangingPunct="1">
              <a:buFont typeface="Wingdings" charset="2"/>
              <a:buNone/>
            </a:pPr>
            <a:endParaRPr lang="en-GB" altLang="en-US" sz="1700"/>
          </a:p>
          <a:p>
            <a:pPr eaLnBrk="1" hangingPunct="1">
              <a:buFont typeface="Wingdings" charset="2"/>
              <a:buNone/>
            </a:pPr>
            <a:r>
              <a:rPr lang="en-GB" altLang="en-US" sz="5800">
                <a:solidFill>
                  <a:srgbClr val="008000"/>
                </a:solidFill>
              </a:rPr>
              <a:t>frog</a:t>
            </a:r>
          </a:p>
          <a:p>
            <a:pPr algn="ctr" eaLnBrk="1" hangingPunct="1">
              <a:buFont typeface="Wingdings" charset="2"/>
              <a:buNone/>
            </a:pPr>
            <a:r>
              <a:rPr lang="en-GB" altLang="en-US" sz="5800"/>
              <a:t>feet</a:t>
            </a:r>
          </a:p>
          <a:p>
            <a:pPr eaLnBrk="1" hangingPunct="1">
              <a:buFont typeface="Wingdings" charset="2"/>
              <a:buNone/>
            </a:pPr>
            <a:endParaRPr lang="en-GB" altLang="en-US" sz="5800"/>
          </a:p>
        </p:txBody>
      </p:sp>
      <p:sp>
        <p:nvSpPr>
          <p:cNvPr id="24581" name="Oval 4"/>
          <p:cNvSpPr>
            <a:spLocks noChangeArrowheads="1"/>
          </p:cNvSpPr>
          <p:nvPr/>
        </p:nvSpPr>
        <p:spPr bwMode="auto">
          <a:xfrm>
            <a:off x="3043881" y="1177925"/>
            <a:ext cx="479425"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
        <p:nvSpPr>
          <p:cNvPr id="24582" name="Oval 5"/>
          <p:cNvSpPr>
            <a:spLocks noChangeArrowheads="1"/>
          </p:cNvSpPr>
          <p:nvPr/>
        </p:nvSpPr>
        <p:spPr bwMode="auto">
          <a:xfrm>
            <a:off x="4181814" y="1177925"/>
            <a:ext cx="479425"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
        <p:nvSpPr>
          <p:cNvPr id="24583" name="Oval 6"/>
          <p:cNvSpPr>
            <a:spLocks noChangeArrowheads="1"/>
          </p:cNvSpPr>
          <p:nvPr/>
        </p:nvSpPr>
        <p:spPr bwMode="auto">
          <a:xfrm>
            <a:off x="5295580" y="1177924"/>
            <a:ext cx="481012"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Tree>
    <p:extLst>
      <p:ext uri="{BB962C8B-B14F-4D97-AF65-F5344CB8AC3E}">
        <p14:creationId xmlns:p14="http://schemas.microsoft.com/office/powerpoint/2010/main" val="2132284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18C5924-8C88-3240-A4B5-AFD3DF27DCEB}" type="slidenum">
              <a:rPr lang="en-GB" altLang="en-US"/>
              <a:pPr eaLnBrk="1" hangingPunct="1"/>
              <a:t>14</a:t>
            </a:fld>
            <a:endParaRPr lang="en-GB" altLang="en-US"/>
          </a:p>
        </p:txBody>
      </p:sp>
      <p:sp>
        <p:nvSpPr>
          <p:cNvPr id="25603" name="Rectangle 2"/>
          <p:cNvSpPr>
            <a:spLocks noGrp="1" noChangeArrowheads="1"/>
          </p:cNvSpPr>
          <p:nvPr>
            <p:ph type="ctrTitle" idx="4294967295"/>
          </p:nvPr>
        </p:nvSpPr>
        <p:spPr>
          <a:xfrm>
            <a:off x="685800" y="2263775"/>
            <a:ext cx="7750175" cy="949201"/>
          </a:xfrm>
        </p:spPr>
        <p:txBody>
          <a:bodyPr lIns="82296" tIns="41148" rIns="82296" bIns="41148" anchor="ctr">
            <a:normAutofit fontScale="90000"/>
          </a:bodyPr>
          <a:lstStyle/>
          <a:p>
            <a:pPr algn="ctr" eaLnBrk="1" hangingPunct="1"/>
            <a:r>
              <a:rPr lang="en-GB" altLang="en-US" sz="4400" dirty="0"/>
              <a:t>Phoneme Count</a:t>
            </a:r>
            <a:br>
              <a:rPr lang="en-GB" altLang="en-US" sz="4400" dirty="0"/>
            </a:br>
            <a:br>
              <a:rPr lang="en-GB" altLang="en-US" sz="4400" dirty="0"/>
            </a:br>
            <a:r>
              <a:rPr lang="en-GB" altLang="en-US" sz="1800" b="0" dirty="0">
                <a:latin typeface="Comic Sans MS" charset="0"/>
              </a:rPr>
              <a:t>In the audit you will be asked about Phoneme count…</a:t>
            </a:r>
            <a:r>
              <a:rPr lang="en-GB" altLang="en-US" sz="1800" b="0" dirty="0">
                <a:latin typeface="Comic Sans MS" charset="0"/>
                <a:sym typeface="Wingdings" charset="2"/>
              </a:rPr>
              <a:t></a:t>
            </a:r>
            <a:endParaRPr lang="en-GB" altLang="en-US" sz="4400" b="0" dirty="0">
              <a:latin typeface="Comic Sans MS" charset="0"/>
            </a:endParaRPr>
          </a:p>
        </p:txBody>
      </p:sp>
    </p:spTree>
    <p:extLst>
      <p:ext uri="{BB962C8B-B14F-4D97-AF65-F5344CB8AC3E}">
        <p14:creationId xmlns:p14="http://schemas.microsoft.com/office/powerpoint/2010/main" val="1996493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65EB22-98AC-6642-9C18-08EF9665146A}" type="slidenum">
              <a:rPr lang="en-GB" altLang="en-US">
                <a:solidFill>
                  <a:srgbClr val="000000"/>
                </a:solidFill>
              </a:rPr>
              <a:pPr eaLnBrk="1" hangingPunct="1"/>
              <a:t>15</a:t>
            </a:fld>
            <a:endParaRPr lang="en-GB" altLang="en-US">
              <a:solidFill>
                <a:srgbClr val="000000"/>
              </a:solidFill>
            </a:endParaRPr>
          </a:p>
        </p:txBody>
      </p:sp>
      <p:sp>
        <p:nvSpPr>
          <p:cNvPr id="98306" name="Rectangle 2"/>
          <p:cNvSpPr>
            <a:spLocks noGrp="1" noChangeArrowheads="1"/>
          </p:cNvSpPr>
          <p:nvPr>
            <p:ph type="body" idx="1"/>
          </p:nvPr>
        </p:nvSpPr>
        <p:spPr>
          <a:xfrm>
            <a:off x="250825" y="260350"/>
            <a:ext cx="8229600" cy="3960738"/>
          </a:xfrm>
        </p:spPr>
        <p:txBody>
          <a:bodyPr>
            <a:normAutofit/>
          </a:bodyPr>
          <a:lstStyle/>
          <a:p>
            <a:pPr eaLnBrk="1" hangingPunct="1">
              <a:buFont typeface="Wingdings" pitchFamily="2" charset="2"/>
              <a:buNone/>
              <a:defRPr/>
            </a:pPr>
            <a:r>
              <a:rPr lang="en-GB" sz="4400" dirty="0">
                <a:solidFill>
                  <a:schemeClr val="accent2">
                    <a:lumMod val="75000"/>
                  </a:schemeClr>
                </a:solidFill>
                <a:sym typeface="Wingdings" pitchFamily="2" charset="2"/>
              </a:rPr>
              <a:t>Examples to try.</a:t>
            </a:r>
          </a:p>
          <a:p>
            <a:pPr eaLnBrk="1" hangingPunct="1">
              <a:buFont typeface="Wingdings" pitchFamily="2" charset="2"/>
              <a:buNone/>
              <a:defRPr/>
            </a:pPr>
            <a:endParaRPr lang="en-GB" sz="1100" dirty="0"/>
          </a:p>
          <a:p>
            <a:pPr eaLnBrk="1" hangingPunct="1">
              <a:buFont typeface="Wingdings" pitchFamily="2" charset="2"/>
              <a:buChar char="l"/>
              <a:defRPr/>
            </a:pPr>
            <a:r>
              <a:rPr lang="en-GB" dirty="0"/>
              <a:t>Stick</a:t>
            </a:r>
          </a:p>
          <a:p>
            <a:pPr eaLnBrk="1" hangingPunct="1">
              <a:buFont typeface="Wingdings" pitchFamily="2" charset="2"/>
              <a:buChar char="l"/>
              <a:defRPr/>
            </a:pPr>
            <a:r>
              <a:rPr lang="en-GB" dirty="0"/>
              <a:t>Cat</a:t>
            </a:r>
          </a:p>
          <a:p>
            <a:pPr eaLnBrk="1" hangingPunct="1">
              <a:buFont typeface="Wingdings" pitchFamily="2" charset="2"/>
              <a:buChar char="l"/>
              <a:defRPr/>
            </a:pPr>
            <a:r>
              <a:rPr lang="en-GB" dirty="0"/>
              <a:t>Spoon</a:t>
            </a:r>
          </a:p>
          <a:p>
            <a:pPr eaLnBrk="1" hangingPunct="1">
              <a:buFont typeface="Wingdings" pitchFamily="2" charset="2"/>
              <a:buChar char="l"/>
              <a:defRPr/>
            </a:pPr>
            <a:r>
              <a:rPr lang="en-GB" dirty="0"/>
              <a:t>Gate</a:t>
            </a:r>
          </a:p>
        </p:txBody>
      </p:sp>
    </p:spTree>
    <p:extLst>
      <p:ext uri="{BB962C8B-B14F-4D97-AF65-F5344CB8AC3E}">
        <p14:creationId xmlns:p14="http://schemas.microsoft.com/office/powerpoint/2010/main" val="16536317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830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6">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830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65EB22-98AC-6642-9C18-08EF9665146A}" type="slidenum">
              <a:rPr lang="en-GB" altLang="en-US">
                <a:solidFill>
                  <a:srgbClr val="000000"/>
                </a:solidFill>
              </a:rPr>
              <a:pPr eaLnBrk="1" hangingPunct="1"/>
              <a:t>16</a:t>
            </a:fld>
            <a:endParaRPr lang="en-GB" altLang="en-US">
              <a:solidFill>
                <a:srgbClr val="000000"/>
              </a:solidFill>
            </a:endParaRPr>
          </a:p>
        </p:txBody>
      </p:sp>
      <p:sp>
        <p:nvSpPr>
          <p:cNvPr id="98306" name="Rectangle 2"/>
          <p:cNvSpPr>
            <a:spLocks noGrp="1" noChangeArrowheads="1"/>
          </p:cNvSpPr>
          <p:nvPr>
            <p:ph type="body" idx="1"/>
          </p:nvPr>
        </p:nvSpPr>
        <p:spPr>
          <a:xfrm>
            <a:off x="250825" y="260350"/>
            <a:ext cx="8229600" cy="5473700"/>
          </a:xfrm>
        </p:spPr>
        <p:txBody>
          <a:bodyPr>
            <a:normAutofit fontScale="92500" lnSpcReduction="10000"/>
          </a:bodyPr>
          <a:lstStyle/>
          <a:p>
            <a:pPr eaLnBrk="1" hangingPunct="1">
              <a:buFont typeface="Wingdings" pitchFamily="2" charset="2"/>
              <a:buNone/>
              <a:defRPr/>
            </a:pPr>
            <a:r>
              <a:rPr lang="en-GB" sz="4400" dirty="0">
                <a:solidFill>
                  <a:schemeClr val="accent2">
                    <a:lumMod val="75000"/>
                  </a:schemeClr>
                </a:solidFill>
                <a:sym typeface="Wingdings" pitchFamily="2" charset="2"/>
              </a:rPr>
              <a:t>Examples to try.</a:t>
            </a:r>
          </a:p>
          <a:p>
            <a:pPr eaLnBrk="1" hangingPunct="1">
              <a:buFont typeface="Wingdings" pitchFamily="2" charset="2"/>
              <a:buNone/>
              <a:defRPr/>
            </a:pPr>
            <a:endParaRPr lang="en-GB" sz="1100" dirty="0"/>
          </a:p>
          <a:p>
            <a:pPr eaLnBrk="1" hangingPunct="1">
              <a:buFont typeface="Wingdings" pitchFamily="2" charset="2"/>
              <a:buChar char="l"/>
              <a:defRPr/>
            </a:pPr>
            <a:r>
              <a:rPr lang="en-GB" dirty="0"/>
              <a:t>Stick</a:t>
            </a:r>
          </a:p>
          <a:p>
            <a:pPr eaLnBrk="1" hangingPunct="1">
              <a:buFont typeface="Wingdings" pitchFamily="2" charset="2"/>
              <a:buChar char="l"/>
              <a:defRPr/>
            </a:pPr>
            <a:r>
              <a:rPr lang="en-GB" dirty="0">
                <a:solidFill>
                  <a:schemeClr val="tx2">
                    <a:lumMod val="60000"/>
                    <a:lumOff val="40000"/>
                  </a:schemeClr>
                </a:solidFill>
              </a:rPr>
              <a:t>S   t   i   </a:t>
            </a:r>
            <a:r>
              <a:rPr lang="en-GB" u="sng" dirty="0" err="1">
                <a:solidFill>
                  <a:schemeClr val="tx2">
                    <a:lumMod val="60000"/>
                    <a:lumOff val="40000"/>
                  </a:schemeClr>
                </a:solidFill>
              </a:rPr>
              <a:t>ck</a:t>
            </a:r>
            <a:r>
              <a:rPr lang="en-GB" dirty="0">
                <a:solidFill>
                  <a:schemeClr val="tx2">
                    <a:lumMod val="60000"/>
                    <a:lumOff val="40000"/>
                  </a:schemeClr>
                </a:solidFill>
              </a:rPr>
              <a:t>   </a:t>
            </a:r>
            <a:r>
              <a:rPr lang="en-GB" dirty="0"/>
              <a:t>(4)</a:t>
            </a:r>
          </a:p>
          <a:p>
            <a:pPr eaLnBrk="1" hangingPunct="1">
              <a:buFont typeface="Wingdings" pitchFamily="2" charset="2"/>
              <a:buChar char="l"/>
              <a:defRPr/>
            </a:pPr>
            <a:r>
              <a:rPr lang="en-GB" dirty="0"/>
              <a:t>Cat</a:t>
            </a:r>
          </a:p>
          <a:p>
            <a:pPr eaLnBrk="1" hangingPunct="1">
              <a:buFont typeface="Wingdings" pitchFamily="2" charset="2"/>
              <a:buChar char="l"/>
              <a:defRPr/>
            </a:pPr>
            <a:r>
              <a:rPr lang="en-GB" dirty="0">
                <a:solidFill>
                  <a:schemeClr val="tx2">
                    <a:lumMod val="60000"/>
                    <a:lumOff val="40000"/>
                  </a:schemeClr>
                </a:solidFill>
              </a:rPr>
              <a:t>C   a   t   </a:t>
            </a:r>
            <a:r>
              <a:rPr lang="en-GB" dirty="0"/>
              <a:t>(3)</a:t>
            </a:r>
          </a:p>
          <a:p>
            <a:pPr eaLnBrk="1" hangingPunct="1">
              <a:buFont typeface="Wingdings" pitchFamily="2" charset="2"/>
              <a:buChar char="l"/>
              <a:defRPr/>
            </a:pPr>
            <a:r>
              <a:rPr lang="en-GB" dirty="0"/>
              <a:t>Spoon</a:t>
            </a:r>
          </a:p>
          <a:p>
            <a:pPr eaLnBrk="1" hangingPunct="1">
              <a:buFont typeface="Wingdings" pitchFamily="2" charset="2"/>
              <a:buChar char="l"/>
              <a:defRPr/>
            </a:pPr>
            <a:r>
              <a:rPr lang="en-GB" dirty="0">
                <a:solidFill>
                  <a:schemeClr val="tx2">
                    <a:lumMod val="60000"/>
                    <a:lumOff val="40000"/>
                  </a:schemeClr>
                </a:solidFill>
              </a:rPr>
              <a:t>S   p   </a:t>
            </a:r>
            <a:r>
              <a:rPr lang="en-GB" u="sng" dirty="0" err="1">
                <a:solidFill>
                  <a:schemeClr val="tx2">
                    <a:lumMod val="60000"/>
                    <a:lumOff val="40000"/>
                  </a:schemeClr>
                </a:solidFill>
              </a:rPr>
              <a:t>oo</a:t>
            </a:r>
            <a:r>
              <a:rPr lang="en-GB" dirty="0">
                <a:solidFill>
                  <a:schemeClr val="tx2">
                    <a:lumMod val="60000"/>
                    <a:lumOff val="40000"/>
                  </a:schemeClr>
                </a:solidFill>
              </a:rPr>
              <a:t>   n   </a:t>
            </a:r>
            <a:r>
              <a:rPr lang="en-GB" dirty="0"/>
              <a:t>(4)</a:t>
            </a:r>
          </a:p>
          <a:p>
            <a:pPr eaLnBrk="1" hangingPunct="1">
              <a:buFont typeface="Wingdings" pitchFamily="2" charset="2"/>
              <a:buChar char="l"/>
              <a:defRPr/>
            </a:pPr>
            <a:r>
              <a:rPr lang="en-GB" dirty="0"/>
              <a:t>Gate</a:t>
            </a:r>
          </a:p>
          <a:p>
            <a:pPr eaLnBrk="1" hangingPunct="1">
              <a:buFont typeface="Wingdings" pitchFamily="2" charset="2"/>
              <a:buChar char="l"/>
              <a:defRPr/>
            </a:pPr>
            <a:r>
              <a:rPr lang="en-GB" dirty="0">
                <a:solidFill>
                  <a:schemeClr val="tx2">
                    <a:lumMod val="60000"/>
                    <a:lumOff val="40000"/>
                  </a:schemeClr>
                </a:solidFill>
              </a:rPr>
              <a:t>G   a   t   e   </a:t>
            </a:r>
            <a:r>
              <a:rPr lang="en-GB" dirty="0"/>
              <a:t>(3)</a:t>
            </a:r>
          </a:p>
          <a:p>
            <a:pPr lvl="1" eaLnBrk="1" hangingPunct="1">
              <a:buFont typeface="Wingdings" pitchFamily="2" charset="2"/>
              <a:buChar char="l"/>
              <a:defRPr/>
            </a:pPr>
            <a:r>
              <a:rPr lang="en-GB" dirty="0">
                <a:sym typeface="Wingdings" pitchFamily="2" charset="2"/>
              </a:rPr>
              <a:t> </a:t>
            </a:r>
            <a:r>
              <a:rPr lang="en-GB" dirty="0"/>
              <a:t>Split digraph </a:t>
            </a:r>
            <a:r>
              <a:rPr lang="en-GB" dirty="0" err="1"/>
              <a:t>a_e</a:t>
            </a:r>
            <a:r>
              <a:rPr lang="en-GB" dirty="0"/>
              <a:t>  ( magic ‘e’)</a:t>
            </a:r>
          </a:p>
          <a:p>
            <a:pPr eaLnBrk="1" hangingPunct="1">
              <a:buFont typeface="Wingdings" pitchFamily="2" charset="2"/>
              <a:buNone/>
              <a:defRPr/>
            </a:pPr>
            <a:endParaRPr lang="en-GB" dirty="0"/>
          </a:p>
        </p:txBody>
      </p:sp>
      <p:sp>
        <p:nvSpPr>
          <p:cNvPr id="2" name="Arc 1"/>
          <p:cNvSpPr/>
          <p:nvPr/>
        </p:nvSpPr>
        <p:spPr>
          <a:xfrm rot="10800000" flipV="1">
            <a:off x="1331913" y="4941888"/>
            <a:ext cx="1008062" cy="647700"/>
          </a:xfrm>
          <a:prstGeom prst="arc">
            <a:avLst>
              <a:gd name="adj1" fmla="val 11034234"/>
              <a:gd name="adj2" fmla="val 21367021"/>
            </a:avLst>
          </a:prstGeom>
          <a:ln w="28575">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solidFill>
                <a:srgbClr val="000000"/>
              </a:solidFill>
            </a:endParaRPr>
          </a:p>
        </p:txBody>
      </p:sp>
    </p:spTree>
    <p:extLst>
      <p:ext uri="{BB962C8B-B14F-4D97-AF65-F5344CB8AC3E}">
        <p14:creationId xmlns:p14="http://schemas.microsoft.com/office/powerpoint/2010/main" val="15125117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830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6">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8306">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8306">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8306">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8306">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8306">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8306">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975EE39-C59A-FE44-82F6-7D4EDBE017C5}" type="slidenum">
              <a:rPr lang="en-GB" altLang="en-US"/>
              <a:pPr eaLnBrk="1" hangingPunct="1"/>
              <a:t>17</a:t>
            </a:fld>
            <a:endParaRPr lang="en-GB" altLang="en-US"/>
          </a:p>
        </p:txBody>
      </p:sp>
      <p:sp>
        <p:nvSpPr>
          <p:cNvPr id="30723" name="Rectangle 2"/>
          <p:cNvSpPr>
            <a:spLocks noGrp="1" noChangeArrowheads="1"/>
          </p:cNvSpPr>
          <p:nvPr>
            <p:ph type="title" idx="4294967295"/>
          </p:nvPr>
        </p:nvSpPr>
        <p:spPr/>
        <p:txBody>
          <a:bodyPr lIns="82296" tIns="41148" rIns="82296" bIns="41148" anchor="ctr"/>
          <a:lstStyle/>
          <a:p>
            <a:pPr eaLnBrk="1" hangingPunct="1"/>
            <a:r>
              <a:rPr lang="en-GB" altLang="en-US" sz="2200"/>
              <a:t>Phonology – the study of …</a:t>
            </a:r>
          </a:p>
        </p:txBody>
      </p:sp>
      <p:sp>
        <p:nvSpPr>
          <p:cNvPr id="30724" name="Rectangle 3"/>
          <p:cNvSpPr>
            <a:spLocks noGrp="1" noChangeArrowheads="1"/>
          </p:cNvSpPr>
          <p:nvPr>
            <p:ph type="body" idx="4294967295"/>
          </p:nvPr>
        </p:nvSpPr>
        <p:spPr>
          <a:xfrm>
            <a:off x="969128" y="1601946"/>
            <a:ext cx="7419295" cy="1064134"/>
          </a:xfrm>
          <a:solidFill>
            <a:schemeClr val="accent2"/>
          </a:solidFill>
          <a:ln w="28575">
            <a:solidFill>
              <a:schemeClr val="tx1"/>
            </a:solidFill>
            <a:miter lim="800000"/>
            <a:headEnd/>
            <a:tailEnd/>
          </a:ln>
        </p:spPr>
        <p:txBody>
          <a:bodyPr lIns="82296" tIns="41148" rIns="82296" bIns="41148">
            <a:normAutofit/>
          </a:bodyPr>
          <a:lstStyle/>
          <a:p>
            <a:pPr eaLnBrk="1" hangingPunct="1">
              <a:buFont typeface="Wingdings" charset="2"/>
              <a:buNone/>
            </a:pPr>
            <a:endParaRPr lang="en-GB" altLang="en-US" sz="900" dirty="0"/>
          </a:p>
          <a:p>
            <a:pPr algn="r" eaLnBrk="1" hangingPunct="1"/>
            <a:r>
              <a:rPr lang="en-GB" altLang="en-US" dirty="0">
                <a:solidFill>
                  <a:srgbClr val="0070C0"/>
                </a:solidFill>
                <a:latin typeface="Arial Unicode MS" charset="0"/>
              </a:rPr>
              <a:t>the sound system of spoken words</a:t>
            </a:r>
            <a:endParaRPr lang="en-GB" altLang="en-US" sz="500" dirty="0">
              <a:solidFill>
                <a:srgbClr val="0070C0"/>
              </a:solidFill>
              <a:latin typeface="Arial Unicode MS" charset="0"/>
            </a:endParaRPr>
          </a:p>
          <a:p>
            <a:pPr eaLnBrk="1" hangingPunct="1">
              <a:buFont typeface="Wingdings" charset="2"/>
              <a:buNone/>
            </a:pPr>
            <a:endParaRPr lang="en-GB" altLang="en-US" dirty="0">
              <a:solidFill>
                <a:schemeClr val="bg1"/>
              </a:solidFill>
            </a:endParaRPr>
          </a:p>
        </p:txBody>
      </p:sp>
      <p:sp>
        <p:nvSpPr>
          <p:cNvPr id="30725" name="Text Box 4"/>
          <p:cNvSpPr txBox="1">
            <a:spLocks noChangeArrowheads="1"/>
          </p:cNvSpPr>
          <p:nvPr/>
        </p:nvSpPr>
        <p:spPr bwMode="auto">
          <a:xfrm rot="-769666">
            <a:off x="5829300" y="3497263"/>
            <a:ext cx="1263650" cy="5778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a:latin typeface="Times New Roman" charset="0"/>
              </a:rPr>
              <a:t>dialect</a:t>
            </a:r>
          </a:p>
        </p:txBody>
      </p:sp>
      <p:sp>
        <p:nvSpPr>
          <p:cNvPr id="30726" name="Text Box 5"/>
          <p:cNvSpPr txBox="1">
            <a:spLocks noChangeArrowheads="1"/>
          </p:cNvSpPr>
          <p:nvPr/>
        </p:nvSpPr>
        <p:spPr bwMode="auto">
          <a:xfrm rot="5988">
            <a:off x="3771900" y="3771900"/>
            <a:ext cx="1377950" cy="577850"/>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a:latin typeface="Times New Roman" charset="0"/>
              </a:rPr>
              <a:t>accents</a:t>
            </a:r>
          </a:p>
        </p:txBody>
      </p:sp>
      <p:sp>
        <p:nvSpPr>
          <p:cNvPr id="30727" name="Text Box 6"/>
          <p:cNvSpPr txBox="1">
            <a:spLocks noChangeArrowheads="1"/>
          </p:cNvSpPr>
          <p:nvPr/>
        </p:nvSpPr>
        <p:spPr bwMode="auto">
          <a:xfrm rot="771835">
            <a:off x="1646238" y="3429000"/>
            <a:ext cx="1647825" cy="522288"/>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2900">
                <a:latin typeface="Times New Roman" charset="0"/>
              </a:rPr>
              <a:t>intonation</a:t>
            </a:r>
          </a:p>
        </p:txBody>
      </p:sp>
      <p:sp>
        <p:nvSpPr>
          <p:cNvPr id="30728" name="Text Box 7"/>
          <p:cNvSpPr txBox="1">
            <a:spLocks noChangeArrowheads="1"/>
          </p:cNvSpPr>
          <p:nvPr/>
        </p:nvSpPr>
        <p:spPr bwMode="auto">
          <a:xfrm>
            <a:off x="643115" y="4714208"/>
            <a:ext cx="1660525" cy="63976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a:latin typeface="Times New Roman" charset="0"/>
              </a:rPr>
              <a:t>a notion</a:t>
            </a:r>
          </a:p>
        </p:txBody>
      </p:sp>
      <p:sp>
        <p:nvSpPr>
          <p:cNvPr id="30729" name="Text Box 8"/>
          <p:cNvSpPr txBox="1">
            <a:spLocks noChangeArrowheads="1"/>
          </p:cNvSpPr>
          <p:nvPr/>
        </p:nvSpPr>
        <p:spPr bwMode="auto">
          <a:xfrm>
            <a:off x="6248360" y="4692651"/>
            <a:ext cx="1785938" cy="63976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a:latin typeface="Times New Roman" charset="0"/>
              </a:rPr>
              <a:t>an ocean</a:t>
            </a:r>
          </a:p>
        </p:txBody>
      </p:sp>
    </p:spTree>
    <p:extLst>
      <p:ext uri="{BB962C8B-B14F-4D97-AF65-F5344CB8AC3E}">
        <p14:creationId xmlns:p14="http://schemas.microsoft.com/office/powerpoint/2010/main" val="1158141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C5D11F4-2E69-F641-AA66-895771657795}" type="slidenum">
              <a:rPr lang="en-GB" altLang="en-US"/>
              <a:pPr eaLnBrk="1" hangingPunct="1"/>
              <a:t>18</a:t>
            </a:fld>
            <a:endParaRPr lang="en-GB" altLang="en-US"/>
          </a:p>
        </p:txBody>
      </p:sp>
      <p:sp>
        <p:nvSpPr>
          <p:cNvPr id="31747" name="Rectangle 2"/>
          <p:cNvSpPr>
            <a:spLocks noGrp="1" noChangeArrowheads="1"/>
          </p:cNvSpPr>
          <p:nvPr>
            <p:ph type="title" idx="4294967295"/>
          </p:nvPr>
        </p:nvSpPr>
        <p:spPr>
          <a:xfrm>
            <a:off x="457200" y="122238"/>
            <a:ext cx="7543800" cy="552450"/>
          </a:xfrm>
        </p:spPr>
        <p:txBody>
          <a:bodyPr lIns="82296" tIns="41148" rIns="82296" bIns="41148" anchor="ctr"/>
          <a:lstStyle/>
          <a:p>
            <a:pPr eaLnBrk="1" hangingPunct="1"/>
            <a:r>
              <a:rPr lang="en-GB" altLang="en-US" sz="1700"/>
              <a:t>Phonology</a:t>
            </a:r>
          </a:p>
        </p:txBody>
      </p:sp>
      <p:sp>
        <p:nvSpPr>
          <p:cNvPr id="31748" name="Rectangle 3"/>
          <p:cNvSpPr>
            <a:spLocks noGrp="1" noChangeArrowheads="1"/>
          </p:cNvSpPr>
          <p:nvPr>
            <p:ph type="body" idx="4294967295"/>
          </p:nvPr>
        </p:nvSpPr>
        <p:spPr>
          <a:xfrm>
            <a:off x="685800" y="1303338"/>
            <a:ext cx="7772400" cy="685800"/>
          </a:xfrm>
        </p:spPr>
        <p:txBody>
          <a:bodyPr lIns="82296" tIns="41148" rIns="82296" bIns="41148"/>
          <a:lstStyle/>
          <a:p>
            <a:pPr eaLnBrk="1" hangingPunct="1">
              <a:buFont typeface="Wingdings" charset="2"/>
              <a:buNone/>
            </a:pPr>
            <a:r>
              <a:rPr lang="en-GB" altLang="en-US"/>
              <a:t>How can we break words up?</a:t>
            </a:r>
          </a:p>
          <a:p>
            <a:pPr eaLnBrk="1" hangingPunct="1">
              <a:buFont typeface="Wingdings" charset="2"/>
              <a:buNone/>
            </a:pPr>
            <a:endParaRPr lang="en-GB" altLang="en-US"/>
          </a:p>
        </p:txBody>
      </p:sp>
      <p:sp>
        <p:nvSpPr>
          <p:cNvPr id="31749" name="Text Box 4"/>
          <p:cNvSpPr txBox="1">
            <a:spLocks noChangeArrowheads="1"/>
          </p:cNvSpPr>
          <p:nvPr/>
        </p:nvSpPr>
        <p:spPr bwMode="auto">
          <a:xfrm>
            <a:off x="960438" y="2125663"/>
            <a:ext cx="7234237" cy="857250"/>
          </a:xfrm>
          <a:prstGeom prst="rect">
            <a:avLst/>
          </a:prstGeom>
          <a:solidFill>
            <a:srgbClr val="FF9933"/>
          </a:solidFill>
          <a:ln w="6350">
            <a:solidFill>
              <a:schemeClr val="tx1"/>
            </a:solidFill>
            <a:miter lim="800000"/>
            <a:headEnd/>
            <a:tailEnd/>
          </a:ln>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2500" b="1">
                <a:solidFill>
                  <a:schemeClr val="bg1"/>
                </a:solidFill>
                <a:latin typeface="Arial Unicode MS" charset="0"/>
              </a:rPr>
              <a:t>Syllables – the smallest unit of speech which 			occurs in isolation.</a:t>
            </a:r>
            <a:r>
              <a:rPr lang="en-GB" altLang="en-US" sz="2200">
                <a:solidFill>
                  <a:schemeClr val="bg1"/>
                </a:solidFill>
                <a:latin typeface="Times New Roman" charset="0"/>
              </a:rPr>
              <a:t>                 </a:t>
            </a:r>
          </a:p>
        </p:txBody>
      </p:sp>
      <p:sp>
        <p:nvSpPr>
          <p:cNvPr id="31750" name="Text Box 9"/>
          <p:cNvSpPr txBox="1">
            <a:spLocks noChangeArrowheads="1"/>
          </p:cNvSpPr>
          <p:nvPr/>
        </p:nvSpPr>
        <p:spPr bwMode="auto">
          <a:xfrm>
            <a:off x="1906588" y="3611563"/>
            <a:ext cx="1508125" cy="744537"/>
          </a:xfrm>
          <a:prstGeom prst="rect">
            <a:avLst/>
          </a:prstGeom>
          <a:noFill/>
          <a:ln w="31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300">
                <a:latin typeface="Times New Roman" charset="0"/>
              </a:rPr>
              <a:t>vowel</a:t>
            </a:r>
          </a:p>
        </p:txBody>
      </p:sp>
      <p:sp>
        <p:nvSpPr>
          <p:cNvPr id="31751" name="Text Box 10"/>
          <p:cNvSpPr txBox="1">
            <a:spLocks noChangeArrowheads="1"/>
          </p:cNvSpPr>
          <p:nvPr/>
        </p:nvSpPr>
        <p:spPr bwMode="auto">
          <a:xfrm>
            <a:off x="5724128" y="3667125"/>
            <a:ext cx="1624013" cy="688975"/>
          </a:xfrm>
          <a:prstGeom prst="rect">
            <a:avLst/>
          </a:prstGeom>
          <a:noFill/>
          <a:ln w="31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million</a:t>
            </a:r>
          </a:p>
        </p:txBody>
      </p:sp>
    </p:spTree>
    <p:extLst>
      <p:ext uri="{BB962C8B-B14F-4D97-AF65-F5344CB8AC3E}">
        <p14:creationId xmlns:p14="http://schemas.microsoft.com/office/powerpoint/2010/main" val="1491666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4627169-716C-B349-88B7-FB826EB6A508}" type="slidenum">
              <a:rPr lang="en-GB" altLang="en-US"/>
              <a:pPr eaLnBrk="1" hangingPunct="1"/>
              <a:t>19</a:t>
            </a:fld>
            <a:endParaRPr lang="en-GB" altLang="en-US"/>
          </a:p>
        </p:txBody>
      </p:sp>
      <p:sp>
        <p:nvSpPr>
          <p:cNvPr id="32771" name="Rectangle 2"/>
          <p:cNvSpPr>
            <a:spLocks noGrp="1" noChangeArrowheads="1"/>
          </p:cNvSpPr>
          <p:nvPr>
            <p:ph type="title" idx="4294967295"/>
          </p:nvPr>
        </p:nvSpPr>
        <p:spPr>
          <a:xfrm>
            <a:off x="5849938" y="122238"/>
            <a:ext cx="2151062" cy="552450"/>
          </a:xfrm>
        </p:spPr>
        <p:txBody>
          <a:bodyPr lIns="82296" tIns="41148" rIns="82296" bIns="41148" anchor="ctr"/>
          <a:lstStyle/>
          <a:p>
            <a:pPr algn="r" eaLnBrk="1" hangingPunct="1"/>
            <a:r>
              <a:rPr lang="en-GB" altLang="en-US" sz="1700"/>
              <a:t>Phonology</a:t>
            </a:r>
          </a:p>
        </p:txBody>
      </p:sp>
      <p:sp>
        <p:nvSpPr>
          <p:cNvPr id="32772" name="Rectangle 3"/>
          <p:cNvSpPr>
            <a:spLocks noGrp="1" noChangeArrowheads="1"/>
          </p:cNvSpPr>
          <p:nvPr>
            <p:ph type="body" idx="4294967295"/>
          </p:nvPr>
        </p:nvSpPr>
        <p:spPr>
          <a:xfrm>
            <a:off x="1211263" y="636588"/>
            <a:ext cx="6194425" cy="685800"/>
          </a:xfrm>
        </p:spPr>
        <p:txBody>
          <a:bodyPr lIns="82296" tIns="41148" rIns="82296" bIns="41148"/>
          <a:lstStyle/>
          <a:p>
            <a:pPr eaLnBrk="1" hangingPunct="1">
              <a:buFont typeface="Wingdings" charset="2"/>
              <a:buNone/>
            </a:pPr>
            <a:r>
              <a:rPr lang="en-GB" altLang="en-US"/>
              <a:t>Onset and rime?</a:t>
            </a:r>
          </a:p>
        </p:txBody>
      </p:sp>
      <p:sp>
        <p:nvSpPr>
          <p:cNvPr id="32773" name="Text Box 4"/>
          <p:cNvSpPr txBox="1">
            <a:spLocks noChangeArrowheads="1"/>
          </p:cNvSpPr>
          <p:nvPr/>
        </p:nvSpPr>
        <p:spPr bwMode="auto">
          <a:xfrm>
            <a:off x="734917" y="1658421"/>
            <a:ext cx="7234237" cy="1735137"/>
          </a:xfrm>
          <a:prstGeom prst="rect">
            <a:avLst/>
          </a:prstGeom>
          <a:solidFill>
            <a:srgbClr val="FF9933"/>
          </a:solidFill>
          <a:ln w="6350">
            <a:solidFill>
              <a:schemeClr val="tx1"/>
            </a:solidFill>
            <a:miter lim="800000"/>
            <a:headEnd/>
            <a:tailEnd/>
          </a:ln>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b="1">
                <a:solidFill>
                  <a:schemeClr val="bg1"/>
                </a:solidFill>
                <a:latin typeface="Times New Roman" charset="0"/>
              </a:rPr>
              <a:t>Onset </a:t>
            </a:r>
            <a:r>
              <a:rPr lang="en-GB" altLang="en-US" sz="2200">
                <a:solidFill>
                  <a:schemeClr val="bg1"/>
                </a:solidFill>
                <a:latin typeface="Times New Roman" charset="0"/>
              </a:rPr>
              <a:t>sounds – the initial sound of the syllable</a:t>
            </a:r>
          </a:p>
          <a:p>
            <a:pPr eaLnBrk="1" hangingPunct="1"/>
            <a:endParaRPr lang="en-GB" altLang="en-US" sz="2200">
              <a:solidFill>
                <a:schemeClr val="bg1"/>
              </a:solidFill>
              <a:latin typeface="Times New Roman" charset="0"/>
            </a:endParaRPr>
          </a:p>
          <a:p>
            <a:pPr eaLnBrk="1" hangingPunct="1"/>
            <a:r>
              <a:rPr lang="en-GB" altLang="en-US" sz="3200" b="1">
                <a:solidFill>
                  <a:schemeClr val="bg1"/>
                </a:solidFill>
                <a:latin typeface="Times New Roman" charset="0"/>
              </a:rPr>
              <a:t>Rime</a:t>
            </a:r>
            <a:r>
              <a:rPr lang="en-GB" altLang="en-US" sz="2200">
                <a:solidFill>
                  <a:schemeClr val="bg1"/>
                </a:solidFill>
                <a:latin typeface="Times New Roman" charset="0"/>
              </a:rPr>
              <a:t> – the rest of the syllable, not including the onset.  </a:t>
            </a:r>
          </a:p>
          <a:p>
            <a:pPr eaLnBrk="1" hangingPunct="1"/>
            <a:r>
              <a:rPr lang="en-GB" altLang="en-US" sz="2200">
                <a:solidFill>
                  <a:schemeClr val="bg1"/>
                </a:solidFill>
                <a:latin typeface="Times New Roman" charset="0"/>
              </a:rPr>
              <a:t>      </a:t>
            </a:r>
          </a:p>
        </p:txBody>
      </p:sp>
      <p:sp>
        <p:nvSpPr>
          <p:cNvPr id="32774" name="Text Box 9"/>
          <p:cNvSpPr txBox="1">
            <a:spLocks noChangeArrowheads="1"/>
          </p:cNvSpPr>
          <p:nvPr/>
        </p:nvSpPr>
        <p:spPr bwMode="auto">
          <a:xfrm>
            <a:off x="1211263" y="3808413"/>
            <a:ext cx="1241425" cy="7493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300">
                <a:latin typeface="Times New Roman" charset="0"/>
              </a:rPr>
              <a:t>hand</a:t>
            </a:r>
          </a:p>
        </p:txBody>
      </p:sp>
      <p:sp>
        <p:nvSpPr>
          <p:cNvPr id="32775" name="Text Box 10"/>
          <p:cNvSpPr txBox="1">
            <a:spLocks noChangeArrowheads="1"/>
          </p:cNvSpPr>
          <p:nvPr/>
        </p:nvSpPr>
        <p:spPr bwMode="auto">
          <a:xfrm>
            <a:off x="3144837" y="3862388"/>
            <a:ext cx="1236662" cy="6953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stand</a:t>
            </a:r>
          </a:p>
        </p:txBody>
      </p:sp>
      <p:sp>
        <p:nvSpPr>
          <p:cNvPr id="32776" name="Text Box 11"/>
          <p:cNvSpPr txBox="1">
            <a:spLocks noChangeArrowheads="1"/>
          </p:cNvSpPr>
          <p:nvPr/>
        </p:nvSpPr>
        <p:spPr bwMode="auto">
          <a:xfrm>
            <a:off x="5410648" y="3917950"/>
            <a:ext cx="1901825" cy="639763"/>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dirty="0">
                <a:latin typeface="Times New Roman" charset="0"/>
              </a:rPr>
              <a:t>blackbird</a:t>
            </a:r>
          </a:p>
        </p:txBody>
      </p:sp>
      <p:sp>
        <p:nvSpPr>
          <p:cNvPr id="32777" name="Text Box 12"/>
          <p:cNvSpPr txBox="1">
            <a:spLocks noChangeArrowheads="1"/>
          </p:cNvSpPr>
          <p:nvPr/>
        </p:nvSpPr>
        <p:spPr bwMode="auto">
          <a:xfrm>
            <a:off x="2837655" y="4940300"/>
            <a:ext cx="1851025" cy="6953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Monday</a:t>
            </a:r>
          </a:p>
        </p:txBody>
      </p:sp>
    </p:spTree>
    <p:extLst>
      <p:ext uri="{BB962C8B-B14F-4D97-AF65-F5344CB8AC3E}">
        <p14:creationId xmlns:p14="http://schemas.microsoft.com/office/powerpoint/2010/main" val="1164794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8BB9E17-BF87-A147-9B94-8333AB4458E5}" type="slidenum">
              <a:rPr lang="en-GB" altLang="en-US"/>
              <a:pPr eaLnBrk="1" hangingPunct="1"/>
              <a:t>20</a:t>
            </a:fld>
            <a:endParaRPr lang="en-GB" altLang="en-US"/>
          </a:p>
        </p:txBody>
      </p:sp>
      <p:sp>
        <p:nvSpPr>
          <p:cNvPr id="103426"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3427" name="Rectangle 3"/>
          <p:cNvSpPr>
            <a:spLocks noGrp="1" noChangeArrowheads="1"/>
          </p:cNvSpPr>
          <p:nvPr>
            <p:ph type="body" idx="1"/>
          </p:nvPr>
        </p:nvSpPr>
        <p:spPr/>
        <p:txBody>
          <a:bodyPr/>
          <a:lstStyle/>
          <a:p>
            <a:pPr eaLnBrk="1" hangingPunct="1">
              <a:buFont typeface="Wingdings" pitchFamily="2" charset="2"/>
              <a:buNone/>
              <a:defRPr/>
            </a:pPr>
            <a:r>
              <a:rPr lang="en-GB" i="1" dirty="0">
                <a:effectLst>
                  <a:outerShdw blurRad="38100" dist="38100" dir="2700000" algn="tl">
                    <a:srgbClr val="C0C0C0"/>
                  </a:outerShdw>
                </a:effectLst>
              </a:rPr>
              <a:t> Phoneme </a:t>
            </a:r>
          </a:p>
          <a:p>
            <a:pPr eaLnBrk="1" hangingPunct="1">
              <a:buFont typeface="Wingdings" pitchFamily="2" charset="2"/>
              <a:buChar char="l"/>
              <a:defRPr/>
            </a:pPr>
            <a:endParaRPr lang="en-GB" i="1" dirty="0">
              <a:effectLst>
                <a:outerShdw blurRad="38100" dist="38100" dir="2700000" algn="tl">
                  <a:srgbClr val="C0C0C0"/>
                </a:outerShdw>
              </a:effectLst>
            </a:endParaRPr>
          </a:p>
          <a:p>
            <a:pPr eaLnBrk="1" hangingPunct="1">
              <a:buFont typeface="Wingdings" pitchFamily="2" charset="2"/>
              <a:buNone/>
              <a:defRPr/>
            </a:pPr>
            <a:r>
              <a:rPr lang="en-GB" dirty="0">
                <a:effectLst>
                  <a:outerShdw blurRad="38100" dist="38100" dir="2700000" algn="tl">
                    <a:srgbClr val="C0C0C0"/>
                  </a:outerShdw>
                </a:effectLst>
              </a:rPr>
              <a:t>	A phoneme is the smallest unit of sound in a spoken word / in spoken language.</a:t>
            </a:r>
          </a:p>
        </p:txBody>
      </p:sp>
    </p:spTree>
    <p:extLst>
      <p:ext uri="{BB962C8B-B14F-4D97-AF65-F5344CB8AC3E}">
        <p14:creationId xmlns:p14="http://schemas.microsoft.com/office/powerpoint/2010/main" val="1253029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34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7"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0FF86DE-EB89-134F-8327-5A66EC0BB950}" type="slidenum">
              <a:rPr lang="en-GB" altLang="en-US"/>
              <a:pPr eaLnBrk="1" hangingPunct="1"/>
              <a:t>21</a:t>
            </a:fld>
            <a:endParaRPr lang="en-GB" altLang="en-US"/>
          </a:p>
        </p:txBody>
      </p:sp>
      <p:sp>
        <p:nvSpPr>
          <p:cNvPr id="104450"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4451" name="Rectangle 3"/>
          <p:cNvSpPr>
            <a:spLocks noGrp="1" noChangeArrowheads="1"/>
          </p:cNvSpPr>
          <p:nvPr>
            <p:ph type="body" idx="1"/>
          </p:nvPr>
        </p:nvSpPr>
        <p:spPr/>
        <p:txBody>
          <a:bodyPr>
            <a:normAutofit lnSpcReduction="10000"/>
          </a:bodyPr>
          <a:lstStyle/>
          <a:p>
            <a:pPr eaLnBrk="1" hangingPunct="1">
              <a:buFont typeface="Wingdings" pitchFamily="2" charset="2"/>
              <a:buNone/>
              <a:defRPr/>
            </a:pPr>
            <a:r>
              <a:rPr lang="en-GB" i="1" dirty="0">
                <a:solidFill>
                  <a:srgbClr val="000000"/>
                </a:solidFill>
                <a:effectLst>
                  <a:outerShdw blurRad="38100" dist="38100" dir="2700000" algn="tl">
                    <a:srgbClr val="C0C0C0"/>
                  </a:outerShdw>
                </a:effectLst>
              </a:rPr>
              <a:t>Grapheme</a:t>
            </a:r>
          </a:p>
          <a:p>
            <a:pPr eaLnBrk="1" hangingPunct="1">
              <a:buFont typeface="Wingdings" pitchFamily="2" charset="2"/>
              <a:buChar char="l"/>
              <a:defRPr/>
            </a:pPr>
            <a:endParaRPr lang="en-GB" sz="1700" i="1"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..written representation of a phoneme..</a:t>
            </a:r>
          </a:p>
          <a:p>
            <a:pPr eaLnBrk="1" hangingPunct="1">
              <a:buFont typeface="Wingdings" pitchFamily="2" charset="2"/>
              <a:buNone/>
              <a:defRPr/>
            </a:pPr>
            <a:endParaRPr lang="en-GB"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(letters)</a:t>
            </a:r>
          </a:p>
          <a:p>
            <a:pPr eaLnBrk="1" hangingPunct="1">
              <a:buFont typeface="Wingdings" pitchFamily="2" charset="2"/>
              <a:buChar char="l"/>
              <a:defRPr/>
            </a:pPr>
            <a:endParaRPr lang="en-GB" dirty="0">
              <a:solidFill>
                <a:srgbClr val="000000"/>
              </a:solidFill>
              <a:effectLst>
                <a:outerShdw blurRad="38100" dist="38100" dir="2700000" algn="tl">
                  <a:srgbClr val="C0C0C0"/>
                </a:outerShdw>
              </a:effectLst>
            </a:endParaRPr>
          </a:p>
          <a:p>
            <a:pPr eaLnBrk="1" hangingPunct="1">
              <a:buFont typeface="Wingdings" pitchFamily="2" charset="2"/>
              <a:buChar char="l"/>
              <a:defRPr/>
            </a:pPr>
            <a:endParaRPr lang="en-GB" sz="1500"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	t		</a:t>
            </a:r>
            <a:r>
              <a:rPr lang="en-GB" dirty="0" err="1">
                <a:solidFill>
                  <a:srgbClr val="000000"/>
                </a:solidFill>
                <a:effectLst>
                  <a:outerShdw blurRad="38100" dist="38100" dir="2700000" algn="tl">
                    <a:srgbClr val="C0C0C0"/>
                  </a:outerShdw>
                </a:effectLst>
              </a:rPr>
              <a:t>ai</a:t>
            </a:r>
            <a:r>
              <a:rPr lang="en-GB" dirty="0">
                <a:solidFill>
                  <a:srgbClr val="000000"/>
                </a:solidFill>
                <a:effectLst>
                  <a:outerShdw blurRad="38100" dist="38100" dir="2700000" algn="tl">
                    <a:srgbClr val="C0C0C0"/>
                  </a:outerShdw>
                </a:effectLst>
              </a:rPr>
              <a:t>		</a:t>
            </a:r>
            <a:r>
              <a:rPr lang="en-GB" dirty="0" err="1">
                <a:solidFill>
                  <a:srgbClr val="000000"/>
                </a:solidFill>
                <a:effectLst>
                  <a:outerShdw blurRad="38100" dist="38100" dir="2700000" algn="tl">
                    <a:srgbClr val="C0C0C0"/>
                  </a:outerShdw>
                </a:effectLst>
              </a:rPr>
              <a:t>igh</a:t>
            </a:r>
            <a:endParaRPr lang="en-GB" dirty="0">
              <a:solidFill>
                <a:srgbClr val="000000"/>
              </a:solidFill>
              <a:effectLst>
                <a:outerShdw blurRad="38100" dist="38100" dir="2700000" algn="tl">
                  <a:srgbClr val="C0C0C0"/>
                </a:outerShdw>
              </a:effectLst>
            </a:endParaRPr>
          </a:p>
          <a:p>
            <a:pPr eaLnBrk="1" hangingPunct="1">
              <a:buFont typeface="Wingdings" pitchFamily="2" charset="2"/>
              <a:buChar char="l"/>
              <a:defRPr/>
            </a:pPr>
            <a:endParaRPr lang="en-GB" dirty="0"/>
          </a:p>
        </p:txBody>
      </p:sp>
    </p:spTree>
    <p:extLst>
      <p:ext uri="{BB962C8B-B14F-4D97-AF65-F5344CB8AC3E}">
        <p14:creationId xmlns:p14="http://schemas.microsoft.com/office/powerpoint/2010/main" val="14479456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445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44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512B29F-2CE4-0B47-A053-C337076C56E4}" type="slidenum">
              <a:rPr lang="en-GB" altLang="en-US"/>
              <a:pPr eaLnBrk="1" hangingPunct="1"/>
              <a:t>22</a:t>
            </a:fld>
            <a:endParaRPr lang="en-GB" altLang="en-US"/>
          </a:p>
        </p:txBody>
      </p:sp>
      <p:sp>
        <p:nvSpPr>
          <p:cNvPr id="105474"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5475" name="Rectangle 3"/>
          <p:cNvSpPr>
            <a:spLocks noGrp="1" noChangeArrowheads="1"/>
          </p:cNvSpPr>
          <p:nvPr>
            <p:ph type="body" idx="1"/>
          </p:nvPr>
        </p:nvSpPr>
        <p:spPr/>
        <p:txBody>
          <a:bodyPr/>
          <a:lstStyle/>
          <a:p>
            <a:pPr eaLnBrk="1" hangingPunct="1">
              <a:buFont typeface="Wingdings" pitchFamily="2" charset="2"/>
              <a:buNone/>
              <a:defRPr/>
            </a:pPr>
            <a:r>
              <a:rPr lang="en-GB" i="1">
                <a:solidFill>
                  <a:srgbClr val="000000"/>
                </a:solidFill>
                <a:effectLst>
                  <a:outerShdw blurRad="38100" dist="38100" dir="2700000" algn="tl">
                    <a:srgbClr val="C0C0C0"/>
                  </a:outerShdw>
                </a:effectLst>
              </a:rPr>
              <a:t>Blending </a:t>
            </a:r>
          </a:p>
          <a:p>
            <a:pPr eaLnBrk="1" hangingPunct="1">
              <a:buFont typeface="Wingdings" pitchFamily="2" charset="2"/>
              <a:buChar char="l"/>
              <a:defRPr/>
            </a:pPr>
            <a:endParaRPr lang="en-GB" i="1">
              <a:solidFill>
                <a:srgbClr val="000000"/>
              </a:solidFill>
              <a:effectLst>
                <a:outerShdw blurRad="38100" dist="38100" dir="2700000" algn="tl">
                  <a:srgbClr val="C0C0C0"/>
                </a:outerShdw>
              </a:effectLst>
            </a:endParaRPr>
          </a:p>
          <a:p>
            <a:pPr eaLnBrk="1" hangingPunct="1">
              <a:buFont typeface="Wingdings" pitchFamily="2" charset="2"/>
              <a:buNone/>
              <a:defRPr/>
            </a:pPr>
            <a:r>
              <a:rPr lang="en-GB">
                <a:solidFill>
                  <a:srgbClr val="000000"/>
                </a:solidFill>
                <a:effectLst>
                  <a:outerShdw blurRad="38100" dist="38100" dir="2700000" algn="tl">
                    <a:srgbClr val="C0C0C0"/>
                  </a:outerShdw>
                </a:effectLst>
              </a:rPr>
              <a:t>   Recognising the letter sounds in a written word, for example c-u-p, and merging or synthesising them in the order in which they are written to pronounce the word ‘cup’. </a:t>
            </a:r>
          </a:p>
          <a:p>
            <a:pPr eaLnBrk="1" hangingPunct="1">
              <a:buFont typeface="Wingdings" pitchFamily="2" charset="2"/>
              <a:buChar char="l"/>
              <a:defRPr/>
            </a:pPr>
            <a:endParaRPr lang="en-GB"/>
          </a:p>
        </p:txBody>
      </p:sp>
    </p:spTree>
    <p:extLst>
      <p:ext uri="{BB962C8B-B14F-4D97-AF65-F5344CB8AC3E}">
        <p14:creationId xmlns:p14="http://schemas.microsoft.com/office/powerpoint/2010/main" val="3374483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54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E3786FC-6E24-004D-9E07-24CAB5CE2F1B}" type="slidenum">
              <a:rPr lang="en-GB" altLang="en-US"/>
              <a:pPr eaLnBrk="1" hangingPunct="1"/>
              <a:t>23</a:t>
            </a:fld>
            <a:endParaRPr lang="en-GB" altLang="en-US"/>
          </a:p>
        </p:txBody>
      </p:sp>
      <p:sp>
        <p:nvSpPr>
          <p:cNvPr id="106498"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6499" name="Rectangle 3"/>
          <p:cNvSpPr>
            <a:spLocks noGrp="1" noChangeArrowheads="1"/>
          </p:cNvSpPr>
          <p:nvPr>
            <p:ph type="body" idx="1"/>
          </p:nvPr>
        </p:nvSpPr>
        <p:spPr/>
        <p:txBody>
          <a:bodyPr>
            <a:normAutofit lnSpcReduction="10000"/>
          </a:bodyPr>
          <a:lstStyle/>
          <a:p>
            <a:pPr>
              <a:lnSpc>
                <a:spcPct val="90000"/>
              </a:lnSpc>
              <a:spcBef>
                <a:spcPct val="0"/>
              </a:spcBef>
              <a:buFont typeface="Wingdings" pitchFamily="2" charset="2"/>
              <a:buNone/>
              <a:defRPr/>
            </a:pPr>
            <a:r>
              <a:rPr lang="en-GB" sz="3400" i="1">
                <a:effectLst>
                  <a:outerShdw blurRad="38100" dist="38100" dir="2700000" algn="tl">
                    <a:srgbClr val="C0C0C0"/>
                  </a:outerShdw>
                </a:effectLst>
                <a:latin typeface="Verdana" pitchFamily="34" charset="0"/>
              </a:rPr>
              <a:t>Oral blending</a:t>
            </a:r>
          </a:p>
          <a:p>
            <a:pPr>
              <a:lnSpc>
                <a:spcPct val="90000"/>
              </a:lnSpc>
              <a:spcBef>
                <a:spcPct val="0"/>
              </a:spcBef>
              <a:buFont typeface="Wingdings" pitchFamily="2" charset="2"/>
              <a:buNone/>
              <a:defRPr/>
            </a:pPr>
            <a:endParaRPr lang="en-GB" sz="2100" i="1">
              <a:latin typeface="Verdana" pitchFamily="34" charset="0"/>
            </a:endParaRPr>
          </a:p>
          <a:p>
            <a:pPr>
              <a:lnSpc>
                <a:spcPct val="90000"/>
              </a:lnSpc>
              <a:spcBef>
                <a:spcPct val="0"/>
              </a:spcBef>
              <a:buFont typeface="Wingdings" pitchFamily="2" charset="2"/>
              <a:buNone/>
              <a:defRPr/>
            </a:pPr>
            <a:r>
              <a:rPr lang="en-GB" sz="2600">
                <a:latin typeface="Verdana" pitchFamily="34" charset="0"/>
              </a:rPr>
              <a:t>	Hearing a series of spoken sounds and merging them together to make a spoken word.  No text is used. </a:t>
            </a:r>
          </a:p>
          <a:p>
            <a:pPr>
              <a:lnSpc>
                <a:spcPct val="90000"/>
              </a:lnSpc>
              <a:spcBef>
                <a:spcPct val="0"/>
              </a:spcBef>
              <a:buFont typeface="Wingdings" pitchFamily="2" charset="2"/>
              <a:buNone/>
              <a:defRPr/>
            </a:pPr>
            <a:endParaRPr lang="en-GB" sz="2100">
              <a:latin typeface="Verdana" pitchFamily="34" charset="0"/>
            </a:endParaRPr>
          </a:p>
          <a:p>
            <a:pPr>
              <a:lnSpc>
                <a:spcPct val="90000"/>
              </a:lnSpc>
              <a:spcBef>
                <a:spcPct val="0"/>
              </a:spcBef>
              <a:buFont typeface="Wingdings" pitchFamily="2" charset="2"/>
              <a:buNone/>
              <a:defRPr/>
            </a:pPr>
            <a:r>
              <a:rPr lang="en-GB" sz="2600">
                <a:latin typeface="Verdana" pitchFamily="34" charset="0"/>
              </a:rPr>
              <a:t>	For example, when a teacher calls out b-u-s, the children say ‘bus’. </a:t>
            </a:r>
          </a:p>
          <a:p>
            <a:pPr>
              <a:lnSpc>
                <a:spcPct val="90000"/>
              </a:lnSpc>
              <a:spcBef>
                <a:spcPct val="0"/>
              </a:spcBef>
              <a:buFont typeface="Wingdings" pitchFamily="2" charset="2"/>
              <a:buNone/>
              <a:defRPr/>
            </a:pPr>
            <a:endParaRPr lang="en-GB" sz="2100">
              <a:latin typeface="Verdana" pitchFamily="34" charset="0"/>
            </a:endParaRPr>
          </a:p>
          <a:p>
            <a:pPr>
              <a:lnSpc>
                <a:spcPct val="90000"/>
              </a:lnSpc>
              <a:spcBef>
                <a:spcPct val="0"/>
              </a:spcBef>
              <a:buFont typeface="Wingdings" pitchFamily="2" charset="2"/>
              <a:buNone/>
              <a:defRPr/>
            </a:pPr>
            <a:r>
              <a:rPr lang="en-GB" sz="2600">
                <a:latin typeface="Verdana" pitchFamily="34" charset="0"/>
              </a:rPr>
              <a:t>	This skill is usually taught before blending and reading printed words. </a:t>
            </a:r>
          </a:p>
          <a:p>
            <a:pPr eaLnBrk="1" hangingPunct="1">
              <a:lnSpc>
                <a:spcPct val="90000"/>
              </a:lnSpc>
              <a:buFont typeface="Wingdings" pitchFamily="2" charset="2"/>
              <a:buChar char="l"/>
              <a:defRPr/>
            </a:pPr>
            <a:endParaRPr lang="en-GB" sz="2600"/>
          </a:p>
        </p:txBody>
      </p:sp>
    </p:spTree>
    <p:extLst>
      <p:ext uri="{BB962C8B-B14F-4D97-AF65-F5344CB8AC3E}">
        <p14:creationId xmlns:p14="http://schemas.microsoft.com/office/powerpoint/2010/main" val="213806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7B5E1E5-5527-7249-B813-415EB5F8F1BB}" type="slidenum">
              <a:rPr lang="en-GB" altLang="en-US"/>
              <a:pPr eaLnBrk="1" hangingPunct="1"/>
              <a:t>24</a:t>
            </a:fld>
            <a:endParaRPr lang="en-GB" altLang="en-US"/>
          </a:p>
        </p:txBody>
      </p:sp>
      <p:sp>
        <p:nvSpPr>
          <p:cNvPr id="107522"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7523" name="Rectangle 3"/>
          <p:cNvSpPr>
            <a:spLocks noGrp="1" noChangeArrowheads="1"/>
          </p:cNvSpPr>
          <p:nvPr>
            <p:ph type="body" idx="1"/>
          </p:nvPr>
        </p:nvSpPr>
        <p:spPr/>
        <p:txBody>
          <a:bodyPr/>
          <a:lstStyle/>
          <a:p>
            <a:pPr eaLnBrk="1" hangingPunct="1">
              <a:buFont typeface="Wingdings" pitchFamily="2" charset="2"/>
              <a:buChar char="l"/>
              <a:defRPr/>
            </a:pPr>
            <a:r>
              <a:rPr lang="en-GB" i="1">
                <a:solidFill>
                  <a:srgbClr val="000000"/>
                </a:solidFill>
                <a:effectLst>
                  <a:outerShdw blurRad="38100" dist="38100" dir="2700000" algn="tl">
                    <a:srgbClr val="C0C0C0"/>
                  </a:outerShdw>
                </a:effectLst>
              </a:rPr>
              <a:t>Segmenting </a:t>
            </a:r>
          </a:p>
          <a:p>
            <a:pPr eaLnBrk="1" hangingPunct="1">
              <a:buFont typeface="Wingdings" pitchFamily="2" charset="2"/>
              <a:buChar char="l"/>
              <a:defRPr/>
            </a:pPr>
            <a:endParaRPr lang="en-US" i="1">
              <a:solidFill>
                <a:srgbClr val="000000"/>
              </a:solidFill>
              <a:effectLst>
                <a:outerShdw blurRad="38100" dist="38100" dir="2700000" algn="tl">
                  <a:srgbClr val="C0C0C0"/>
                </a:outerShdw>
              </a:effectLst>
            </a:endParaRPr>
          </a:p>
          <a:p>
            <a:pPr eaLnBrk="1" hangingPunct="1">
              <a:buFont typeface="Wingdings" pitchFamily="2" charset="2"/>
              <a:buNone/>
              <a:defRPr/>
            </a:pPr>
            <a:r>
              <a:rPr lang="en-US">
                <a:solidFill>
                  <a:srgbClr val="000000"/>
                </a:solidFill>
                <a:effectLst>
                  <a:outerShdw blurRad="38100" dist="38100" dir="2700000" algn="tl">
                    <a:srgbClr val="C0C0C0"/>
                  </a:outerShdw>
                </a:effectLst>
              </a:rPr>
              <a:t>   Identifying the individual sounds in a spoken word (eg h-i-m) and writing down or manipulating letters for each sound to form the word ‘him’. </a:t>
            </a:r>
          </a:p>
          <a:p>
            <a:pPr eaLnBrk="1" hangingPunct="1">
              <a:buFont typeface="Wingdings" pitchFamily="2" charset="2"/>
              <a:buChar char="l"/>
              <a:defRPr/>
            </a:pPr>
            <a:endParaRPr lang="en-GB"/>
          </a:p>
        </p:txBody>
      </p:sp>
    </p:spTree>
    <p:extLst>
      <p:ext uri="{BB962C8B-B14F-4D97-AF65-F5344CB8AC3E}">
        <p14:creationId xmlns:p14="http://schemas.microsoft.com/office/powerpoint/2010/main" val="5467903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75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0904F72-94ED-7844-86CA-168B56CBE55A}" type="slidenum">
              <a:rPr lang="en-GB" altLang="en-US"/>
              <a:pPr eaLnBrk="1" hangingPunct="1"/>
              <a:t>25</a:t>
            </a:fld>
            <a:endParaRPr lang="en-GB" altLang="en-US"/>
          </a:p>
        </p:txBody>
      </p:sp>
      <p:sp>
        <p:nvSpPr>
          <p:cNvPr id="108546"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8547" name="Rectangle 3"/>
          <p:cNvSpPr>
            <a:spLocks noGrp="1" noChangeArrowheads="1"/>
          </p:cNvSpPr>
          <p:nvPr>
            <p:ph type="body" idx="1"/>
          </p:nvPr>
        </p:nvSpPr>
        <p:spPr/>
        <p:txBody>
          <a:bodyPr>
            <a:normAutofit lnSpcReduction="10000"/>
          </a:bodyPr>
          <a:lstStyle/>
          <a:p>
            <a:pPr algn="just" eaLnBrk="1" hangingPunct="1">
              <a:lnSpc>
                <a:spcPct val="80000"/>
              </a:lnSpc>
              <a:buFont typeface="Wingdings" pitchFamily="2" charset="2"/>
              <a:buNone/>
              <a:defRPr/>
            </a:pPr>
            <a:r>
              <a:rPr lang="en-GB" i="1" dirty="0">
                <a:effectLst>
                  <a:outerShdw blurRad="38100" dist="38100" dir="2700000" algn="tl">
                    <a:srgbClr val="C0C0C0"/>
                  </a:outerShdw>
                </a:effectLst>
                <a:latin typeface="Verdana" pitchFamily="34" charset="0"/>
              </a:rPr>
              <a:t>Digraph</a:t>
            </a:r>
          </a:p>
          <a:p>
            <a:pPr algn="just" eaLnBrk="1" hangingPunct="1">
              <a:lnSpc>
                <a:spcPct val="80000"/>
              </a:lnSpc>
              <a:buFont typeface="Wingdings" pitchFamily="2" charset="2"/>
              <a:buNone/>
              <a:defRPr/>
            </a:pPr>
            <a:endParaRPr lang="en-GB" sz="2100" i="1" dirty="0">
              <a:effectLst>
                <a:outerShdw blurRad="38100" dist="38100" dir="2700000" algn="tl">
                  <a:srgbClr val="C0C0C0"/>
                </a:outerShdw>
              </a:effectLst>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Two letters, which make one sound. </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A consonant digraph contains 2 consonants:</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				</a:t>
            </a:r>
            <a:r>
              <a:rPr lang="en-GB" sz="2600" dirty="0" err="1">
                <a:latin typeface="Verdana" pitchFamily="34" charset="0"/>
              </a:rPr>
              <a:t>sh</a:t>
            </a:r>
            <a:r>
              <a:rPr lang="en-GB" sz="2600" dirty="0">
                <a:latin typeface="Verdana" pitchFamily="34" charset="0"/>
              </a:rPr>
              <a:t>	</a:t>
            </a:r>
            <a:r>
              <a:rPr lang="en-GB" sz="2600" dirty="0" err="1">
                <a:latin typeface="Verdana" pitchFamily="34" charset="0"/>
              </a:rPr>
              <a:t>ch</a:t>
            </a:r>
            <a:r>
              <a:rPr lang="en-GB" sz="2600" dirty="0">
                <a:latin typeface="Verdana" pitchFamily="34" charset="0"/>
              </a:rPr>
              <a:t>	</a:t>
            </a:r>
            <a:r>
              <a:rPr lang="en-GB" sz="2600" dirty="0" err="1">
                <a:latin typeface="Verdana" pitchFamily="34" charset="0"/>
              </a:rPr>
              <a:t>th</a:t>
            </a:r>
            <a:r>
              <a:rPr lang="en-GB" sz="2600" dirty="0">
                <a:latin typeface="Verdana" pitchFamily="34" charset="0"/>
              </a:rPr>
              <a:t>	</a:t>
            </a:r>
            <a:r>
              <a:rPr lang="en-GB" sz="2600" dirty="0" err="1">
                <a:latin typeface="Verdana" pitchFamily="34" charset="0"/>
              </a:rPr>
              <a:t>ll</a:t>
            </a:r>
            <a:endParaRPr lang="en-GB" sz="2600" dirty="0">
              <a:latin typeface="Verdana" pitchFamily="34" charset="0"/>
            </a:endParaRP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A vowel digraph contains at least one vowel:</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		 		</a:t>
            </a:r>
            <a:r>
              <a:rPr lang="en-GB" sz="2600" dirty="0" err="1">
                <a:latin typeface="Verdana" pitchFamily="34" charset="0"/>
              </a:rPr>
              <a:t>ai</a:t>
            </a:r>
            <a:r>
              <a:rPr lang="en-GB" sz="2600" dirty="0">
                <a:latin typeface="Verdana" pitchFamily="34" charset="0"/>
              </a:rPr>
              <a:t>	ee	ar	oy</a:t>
            </a:r>
          </a:p>
          <a:p>
            <a:pPr eaLnBrk="1" hangingPunct="1">
              <a:lnSpc>
                <a:spcPct val="80000"/>
              </a:lnSpc>
              <a:buFont typeface="Wingdings" pitchFamily="2" charset="2"/>
              <a:buChar char="l"/>
              <a:defRPr/>
            </a:pPr>
            <a:endParaRPr lang="en-GB" sz="2600" dirty="0"/>
          </a:p>
        </p:txBody>
      </p:sp>
    </p:spTree>
    <p:extLst>
      <p:ext uri="{BB962C8B-B14F-4D97-AF65-F5344CB8AC3E}">
        <p14:creationId xmlns:p14="http://schemas.microsoft.com/office/powerpoint/2010/main" val="822231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77E185-D603-BC49-83A2-2676045950B8}" type="slidenum">
              <a:rPr lang="en-GB" altLang="en-US"/>
              <a:pPr eaLnBrk="1" hangingPunct="1"/>
              <a:t>26</a:t>
            </a:fld>
            <a:endParaRPr lang="en-GB" altLang="en-US"/>
          </a:p>
        </p:txBody>
      </p:sp>
      <p:sp>
        <p:nvSpPr>
          <p:cNvPr id="109570" name="Rectangle 2"/>
          <p:cNvSpPr>
            <a:spLocks noGrp="1" noChangeArrowheads="1"/>
          </p:cNvSpPr>
          <p:nvPr>
            <p:ph type="title"/>
          </p:nvPr>
        </p:nvSpPr>
        <p:spPr/>
        <p:txBody>
          <a:bodyPr>
            <a:normAutofit fontScale="90000"/>
          </a:bodyPr>
          <a:lstStyle/>
          <a:p>
            <a:pPr eaLnBrk="1" hangingPunct="1">
              <a:defRPr/>
            </a:pPr>
            <a:r>
              <a:rPr lang="en-GB" sz="3500" b="0">
                <a:solidFill>
                  <a:srgbClr val="6FB400"/>
                </a:solidFill>
                <a:effectLst>
                  <a:outerShdw blurRad="38100" dist="38100" dir="2700000" algn="tl">
                    <a:srgbClr val="C0C0C0"/>
                  </a:outerShdw>
                </a:effectLst>
              </a:rPr>
              <a:t>Some definitions:</a:t>
            </a:r>
            <a:br>
              <a:rPr lang="en-GB" sz="3500" b="0">
                <a:solidFill>
                  <a:srgbClr val="6FB400"/>
                </a:solidFill>
                <a:effectLst>
                  <a:outerShdw blurRad="38100" dist="38100" dir="2700000" algn="tl">
                    <a:srgbClr val="C0C0C0"/>
                  </a:outerShdw>
                </a:effectLst>
              </a:rPr>
            </a:br>
            <a:endParaRPr lang="en-GB" sz="3500" b="0">
              <a:solidFill>
                <a:srgbClr val="6FB400"/>
              </a:solidFill>
              <a:effectLst>
                <a:outerShdw blurRad="38100" dist="38100" dir="2700000" algn="tl">
                  <a:srgbClr val="C0C0C0"/>
                </a:outerShdw>
              </a:effectLst>
            </a:endParaRPr>
          </a:p>
        </p:txBody>
      </p:sp>
      <p:sp>
        <p:nvSpPr>
          <p:cNvPr id="109571" name="Rectangle 3"/>
          <p:cNvSpPr>
            <a:spLocks noGrp="1" noChangeArrowheads="1"/>
          </p:cNvSpPr>
          <p:nvPr>
            <p:ph type="body" idx="1"/>
          </p:nvPr>
        </p:nvSpPr>
        <p:spPr/>
        <p:txBody>
          <a:bodyPr/>
          <a:lstStyle/>
          <a:p>
            <a:pPr eaLnBrk="1" hangingPunct="1">
              <a:buFont typeface="Wingdings" pitchFamily="2" charset="2"/>
              <a:buNone/>
              <a:defRPr/>
            </a:pPr>
            <a:r>
              <a:rPr lang="en-GB" i="1">
                <a:solidFill>
                  <a:srgbClr val="000000"/>
                </a:solidFill>
                <a:effectLst>
                  <a:outerShdw blurRad="38100" dist="38100" dir="2700000" algn="tl">
                    <a:srgbClr val="C0C0C0"/>
                  </a:outerShdw>
                </a:effectLst>
              </a:rPr>
              <a:t>Split digraph</a:t>
            </a:r>
          </a:p>
          <a:p>
            <a:pPr eaLnBrk="1" hangingPunct="1">
              <a:buFont typeface="Wingdings" pitchFamily="2" charset="2"/>
              <a:buChar char="l"/>
              <a:defRPr/>
            </a:pPr>
            <a:endParaRPr lang="en-GB" i="1">
              <a:solidFill>
                <a:srgbClr val="000000"/>
              </a:solidFill>
              <a:effectLst>
                <a:outerShdw blurRad="38100" dist="38100" dir="2700000" algn="tl">
                  <a:srgbClr val="C0C0C0"/>
                </a:outerShdw>
              </a:effectLst>
            </a:endParaRPr>
          </a:p>
          <a:p>
            <a:pPr eaLnBrk="1" hangingPunct="1">
              <a:buFont typeface="Wingdings" pitchFamily="2" charset="2"/>
              <a:buNone/>
              <a:defRPr/>
            </a:pPr>
            <a:r>
              <a:rPr lang="en-GB">
                <a:solidFill>
                  <a:srgbClr val="000000"/>
                </a:solidFill>
                <a:effectLst>
                  <a:outerShdw blurRad="38100" dist="38100" dir="2700000" algn="tl">
                    <a:srgbClr val="C0C0C0"/>
                  </a:outerShdw>
                </a:effectLst>
              </a:rPr>
              <a:t>   A digraph in which the two letters are not adjacent – e.g. m</a:t>
            </a:r>
            <a:r>
              <a:rPr lang="en-GB">
                <a:solidFill>
                  <a:srgbClr val="FE0202"/>
                </a:solidFill>
                <a:effectLst>
                  <a:outerShdw blurRad="38100" dist="38100" dir="2700000" algn="tl">
                    <a:srgbClr val="C0C0C0"/>
                  </a:outerShdw>
                </a:effectLst>
              </a:rPr>
              <a:t>a</a:t>
            </a:r>
            <a:r>
              <a:rPr lang="en-GB">
                <a:solidFill>
                  <a:srgbClr val="000000"/>
                </a:solidFill>
                <a:effectLst>
                  <a:outerShdw blurRad="38100" dist="38100" dir="2700000" algn="tl">
                    <a:srgbClr val="C0C0C0"/>
                  </a:outerShdw>
                </a:effectLst>
              </a:rPr>
              <a:t>k</a:t>
            </a:r>
            <a:r>
              <a:rPr lang="en-GB">
                <a:solidFill>
                  <a:srgbClr val="FE0202"/>
                </a:solidFill>
                <a:effectLst>
                  <a:outerShdw blurRad="38100" dist="38100" dir="2700000" algn="tl">
                    <a:srgbClr val="C0C0C0"/>
                  </a:outerShdw>
                </a:effectLst>
              </a:rPr>
              <a:t>e</a:t>
            </a:r>
            <a:r>
              <a:rPr lang="en-GB">
                <a:solidFill>
                  <a:srgbClr val="000000"/>
                </a:solidFill>
                <a:effectLst>
                  <a:outerShdw blurRad="38100" dist="38100" dir="2700000" algn="tl">
                    <a:srgbClr val="C0C0C0"/>
                  </a:outerShdw>
                </a:effectLst>
              </a:rPr>
              <a:t> </a:t>
            </a:r>
          </a:p>
          <a:p>
            <a:pPr eaLnBrk="1" hangingPunct="1">
              <a:buFont typeface="Wingdings" pitchFamily="2" charset="2"/>
              <a:buChar char="l"/>
              <a:defRPr/>
            </a:pPr>
            <a:endParaRPr lang="en-GB"/>
          </a:p>
          <a:p>
            <a:pPr eaLnBrk="1" hangingPunct="1">
              <a:buFont typeface="Wingdings" pitchFamily="2" charset="2"/>
              <a:buChar char="l"/>
              <a:defRPr/>
            </a:pPr>
            <a:endParaRPr lang="en-GB"/>
          </a:p>
        </p:txBody>
      </p:sp>
    </p:spTree>
    <p:extLst>
      <p:ext uri="{BB962C8B-B14F-4D97-AF65-F5344CB8AC3E}">
        <p14:creationId xmlns:p14="http://schemas.microsoft.com/office/powerpoint/2010/main" val="186947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A997782-3796-1A4E-8260-9A12E59BDDD4}" type="slidenum">
              <a:rPr lang="en-GB" altLang="en-US"/>
              <a:pPr eaLnBrk="1" hangingPunct="1"/>
              <a:t>27</a:t>
            </a:fld>
            <a:endParaRPr lang="en-GB" altLang="en-US"/>
          </a:p>
        </p:txBody>
      </p:sp>
      <p:sp>
        <p:nvSpPr>
          <p:cNvPr id="110594" name="Rectangle 2"/>
          <p:cNvSpPr>
            <a:spLocks noGrp="1" noChangeArrowheads="1"/>
          </p:cNvSpPr>
          <p:nvPr>
            <p:ph type="title"/>
          </p:nvPr>
        </p:nvSpPr>
        <p:spPr/>
        <p:txBody>
          <a:bodyPr/>
          <a:lstStyle/>
          <a:p>
            <a:pPr eaLnBrk="1" hangingPunct="1">
              <a:defRPr/>
            </a:pPr>
            <a:r>
              <a:rPr lang="en-GB" sz="2200" b="0">
                <a:solidFill>
                  <a:srgbClr val="5CAD2E"/>
                </a:solidFill>
                <a:effectLst>
                  <a:outerShdw blurRad="38100" dist="38100" dir="2700000" algn="tl">
                    <a:srgbClr val="C0C0C0"/>
                  </a:outerShdw>
                </a:effectLst>
                <a:latin typeface="Verdana" pitchFamily="34" charset="0"/>
              </a:rPr>
              <a:t>CVC words – clarifying some misunderstandings</a:t>
            </a:r>
          </a:p>
        </p:txBody>
      </p:sp>
      <p:sp>
        <p:nvSpPr>
          <p:cNvPr id="40964" name="Rectangle 3"/>
          <p:cNvSpPr>
            <a:spLocks noGrp="1" noChangeArrowheads="1"/>
          </p:cNvSpPr>
          <p:nvPr>
            <p:ph type="body" idx="1"/>
          </p:nvPr>
        </p:nvSpPr>
        <p:spPr/>
        <p:txBody>
          <a:bodyPr/>
          <a:lstStyle/>
          <a:p>
            <a:pPr eaLnBrk="1" hangingPunct="1">
              <a:lnSpc>
                <a:spcPct val="80000"/>
              </a:lnSpc>
              <a:buFont typeface="Wingdings" charset="2"/>
              <a:buNone/>
            </a:pPr>
            <a:r>
              <a:rPr lang="pl-PL" altLang="x-none" sz="1900" b="1">
                <a:latin typeface="Verdana" charset="0"/>
              </a:rPr>
              <a:t>p i g			c h i c k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s h i p 	          </a:t>
            </a:r>
            <a:r>
              <a:rPr lang="en-GB" altLang="x-none" sz="1900" b="1">
                <a:latin typeface="Verdana" charset="0"/>
              </a:rPr>
              <a:t>       </a:t>
            </a:r>
            <a:r>
              <a:rPr lang="pl-PL" altLang="x-none" sz="1900" b="1">
                <a:latin typeface="Verdana" charset="0"/>
              </a:rPr>
              <a:t> </a:t>
            </a:r>
            <a:r>
              <a:rPr lang="en-GB" altLang="x-none" sz="1900" b="1">
                <a:latin typeface="Verdana" charset="0"/>
              </a:rPr>
              <a:t>	</a:t>
            </a:r>
            <a:r>
              <a:rPr lang="pl-PL" altLang="x-none" sz="1900" b="1">
                <a:latin typeface="Verdana" charset="0"/>
              </a:rPr>
              <a:t>c a r</a:t>
            </a:r>
            <a:r>
              <a:rPr lang="en-GB" altLang="x-none" sz="1900" b="1">
                <a:latin typeface="Verdana" charset="0"/>
              </a:rPr>
              <a:t>  </a:t>
            </a:r>
            <a:r>
              <a:rPr lang="pl-PL" altLang="x-none" sz="1900" b="1">
                <a:latin typeface="Verdana" charset="0"/>
              </a:rPr>
              <a:t>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b o </a:t>
            </a:r>
            <a:r>
              <a:rPr lang="en-GB" altLang="x-none" sz="1900" b="1">
                <a:latin typeface="Verdana" charset="0"/>
              </a:rPr>
              <a:t>y </a:t>
            </a:r>
            <a:r>
              <a:rPr lang="pl-PL" altLang="x-none" sz="1900" b="1">
                <a:latin typeface="Verdana" charset="0"/>
              </a:rPr>
              <a:t>	</a:t>
            </a:r>
            <a:r>
              <a:rPr lang="en-GB" altLang="x-none" sz="1900" b="1">
                <a:latin typeface="Verdana" charset="0"/>
              </a:rPr>
              <a:t>           		</a:t>
            </a:r>
            <a:r>
              <a:rPr lang="pl-PL" altLang="x-none" sz="1900" b="1">
                <a:latin typeface="Verdana" charset="0"/>
              </a:rPr>
              <a:t>c o w</a:t>
            </a:r>
            <a:r>
              <a:rPr lang="en-GB" altLang="x-none" sz="1900" b="1">
                <a:latin typeface="Verdana" charset="0"/>
              </a:rPr>
              <a:t> </a:t>
            </a:r>
            <a:endParaRPr lang="pl-PL" altLang="x-none" sz="1900" b="1">
              <a:latin typeface="Verdana" charset="0"/>
            </a:endParaRP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f i l l 			w h i p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s o n g			f o r</a:t>
            </a:r>
            <a:r>
              <a:rPr lang="en-GB" altLang="x-none" sz="1900" b="1">
                <a:latin typeface="Verdana" charset="0"/>
              </a:rPr>
              <a:t>  </a:t>
            </a:r>
            <a:r>
              <a:rPr lang="pl-PL" altLang="x-none" sz="1900" b="1">
                <a:latin typeface="Verdana" charset="0"/>
              </a:rPr>
              <a:t>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d a y</a:t>
            </a:r>
            <a:r>
              <a:rPr lang="en-GB" altLang="x-none" sz="1900" b="1">
                <a:latin typeface="Verdana" charset="0"/>
              </a:rPr>
              <a:t> </a:t>
            </a:r>
            <a:r>
              <a:rPr lang="pl-PL" altLang="x-none" sz="1900" b="1">
                <a:latin typeface="Verdana" charset="0"/>
              </a:rPr>
              <a:t>	</a:t>
            </a:r>
            <a:r>
              <a:rPr lang="en-GB" altLang="x-none" sz="1900" b="1">
                <a:latin typeface="Verdana" charset="0"/>
              </a:rPr>
              <a:t>            </a:t>
            </a:r>
            <a:r>
              <a:rPr lang="pl-PL" altLang="x-none" sz="1900" b="1">
                <a:latin typeface="Verdana" charset="0"/>
              </a:rPr>
              <a:t>	m i s s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w h i z z		huff</a:t>
            </a:r>
            <a:r>
              <a:rPr lang="pl-PL" altLang="x-none" sz="1700">
                <a:latin typeface="Verdana" charset="0"/>
              </a:rPr>
              <a:t>	</a:t>
            </a:r>
            <a:endParaRPr lang="en-US" altLang="x-none" sz="1700">
              <a:latin typeface="Verdana" charset="0"/>
            </a:endParaRPr>
          </a:p>
          <a:p>
            <a:pPr eaLnBrk="1" hangingPunct="1">
              <a:lnSpc>
                <a:spcPct val="80000"/>
              </a:lnSpc>
            </a:pPr>
            <a:endParaRPr lang="en-GB" altLang="x-none" sz="1900"/>
          </a:p>
        </p:txBody>
      </p:sp>
    </p:spTree>
    <p:extLst>
      <p:ext uri="{BB962C8B-B14F-4D97-AF65-F5344CB8AC3E}">
        <p14:creationId xmlns:p14="http://schemas.microsoft.com/office/powerpoint/2010/main" val="24970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4857846-C284-7B47-9E92-DC017C7DE24E}" type="slidenum">
              <a:rPr lang="en-GB" altLang="en-US"/>
              <a:pPr eaLnBrk="1" hangingPunct="1"/>
              <a:t>28</a:t>
            </a:fld>
            <a:endParaRPr lang="en-GB" altLang="en-US"/>
          </a:p>
        </p:txBody>
      </p:sp>
      <p:sp>
        <p:nvSpPr>
          <p:cNvPr id="111618" name="Rectangle 2"/>
          <p:cNvSpPr>
            <a:spLocks noGrp="1" noChangeArrowheads="1"/>
          </p:cNvSpPr>
          <p:nvPr>
            <p:ph type="title"/>
          </p:nvPr>
        </p:nvSpPr>
        <p:spPr>
          <a:xfrm>
            <a:off x="457200" y="188913"/>
            <a:ext cx="7543800" cy="1295400"/>
          </a:xfrm>
        </p:spPr>
        <p:txBody>
          <a:bodyPr/>
          <a:lstStyle/>
          <a:p>
            <a:pPr eaLnBrk="1" hangingPunct="1">
              <a:defRPr/>
            </a:pPr>
            <a:r>
              <a:rPr lang="en-GB" sz="3500" b="0" dirty="0">
                <a:solidFill>
                  <a:srgbClr val="5CAD2E"/>
                </a:solidFill>
                <a:effectLst>
                  <a:outerShdw blurRad="38100" dist="38100" dir="2700000" algn="tl">
                    <a:srgbClr val="C0C0C0"/>
                  </a:outerShdw>
                </a:effectLst>
              </a:rPr>
              <a:t>CVC words – clarifying some misunderstandings</a:t>
            </a:r>
          </a:p>
        </p:txBody>
      </p:sp>
      <p:sp>
        <p:nvSpPr>
          <p:cNvPr id="41988" name="Rectangle 3"/>
          <p:cNvSpPr>
            <a:spLocks noGrp="1" noChangeArrowheads="1"/>
          </p:cNvSpPr>
          <p:nvPr>
            <p:ph type="body" idx="1"/>
          </p:nvPr>
        </p:nvSpPr>
        <p:spPr/>
        <p:txBody>
          <a:bodyPr/>
          <a:lstStyle/>
          <a:p>
            <a:pPr eaLnBrk="1" hangingPunct="1">
              <a:lnSpc>
                <a:spcPct val="80000"/>
              </a:lnSpc>
              <a:buFont typeface="Wingdings" charset="2"/>
              <a:buNone/>
            </a:pPr>
            <a:r>
              <a:rPr lang="en-GB" altLang="x-none" sz="1900" b="1"/>
              <a:t>p i g				c h i c k </a:t>
            </a:r>
          </a:p>
          <a:p>
            <a:pPr eaLnBrk="1" hangingPunct="1">
              <a:lnSpc>
                <a:spcPct val="80000"/>
              </a:lnSpc>
              <a:buFont typeface="Wingdings" charset="2"/>
              <a:buNone/>
            </a:pPr>
            <a:r>
              <a:rPr lang="en-GB" altLang="x-none" sz="1900" b="1"/>
              <a:t>	</a:t>
            </a:r>
          </a:p>
          <a:p>
            <a:pPr eaLnBrk="1" hangingPunct="1">
              <a:lnSpc>
                <a:spcPct val="80000"/>
              </a:lnSpc>
              <a:buFont typeface="Wingdings" charset="2"/>
              <a:buNone/>
            </a:pPr>
            <a:r>
              <a:rPr lang="en-GB" altLang="x-none" sz="1900" b="1"/>
              <a:t>s h i p				c </a:t>
            </a:r>
            <a:r>
              <a:rPr lang="en-GB" altLang="x-none" sz="1900" b="1" u="sng">
                <a:solidFill>
                  <a:schemeClr val="tx2"/>
                </a:solidFill>
              </a:rPr>
              <a:t>a r</a:t>
            </a:r>
            <a:r>
              <a:rPr lang="en-GB" altLang="x-none" sz="1900" b="1"/>
              <a:t>  </a:t>
            </a:r>
            <a:r>
              <a:rPr lang="en-GB" altLang="x-none" sz="1900" b="1">
                <a:solidFill>
                  <a:srgbClr val="5CAD2E"/>
                </a:solidFill>
              </a:rPr>
              <a:t>X</a:t>
            </a:r>
            <a:r>
              <a:rPr lang="en-GB" altLang="x-none" sz="1900" b="1"/>
              <a:t>	</a:t>
            </a:r>
          </a:p>
          <a:p>
            <a:pPr eaLnBrk="1" hangingPunct="1">
              <a:lnSpc>
                <a:spcPct val="80000"/>
              </a:lnSpc>
            </a:pPr>
            <a:endParaRPr lang="en-GB" altLang="x-none" sz="1900" b="1"/>
          </a:p>
          <a:p>
            <a:pPr eaLnBrk="1" hangingPunct="1">
              <a:lnSpc>
                <a:spcPct val="80000"/>
              </a:lnSpc>
              <a:buFont typeface="Wingdings" charset="2"/>
              <a:buNone/>
            </a:pPr>
            <a:r>
              <a:rPr lang="en-GB" altLang="x-none" sz="1900" b="1"/>
              <a:t>b </a:t>
            </a:r>
            <a:r>
              <a:rPr lang="en-GB" altLang="x-none" sz="1900" b="1" u="sng"/>
              <a:t>o y</a:t>
            </a:r>
            <a:r>
              <a:rPr lang="en-GB" altLang="x-none" sz="1900" b="1"/>
              <a:t>  </a:t>
            </a:r>
            <a:r>
              <a:rPr lang="en-GB" altLang="x-none" sz="1900" b="1">
                <a:solidFill>
                  <a:srgbClr val="5CAD2E"/>
                </a:solidFill>
              </a:rPr>
              <a:t>X</a:t>
            </a:r>
            <a:r>
              <a:rPr lang="en-GB" altLang="x-none" sz="1900" b="1"/>
              <a:t>			             	c </a:t>
            </a:r>
            <a:r>
              <a:rPr lang="en-GB" altLang="x-none" sz="1900" b="1" u="sng"/>
              <a:t>o w</a:t>
            </a:r>
            <a:r>
              <a:rPr lang="en-GB" altLang="x-none" sz="1900" b="1"/>
              <a:t>	</a:t>
            </a:r>
            <a:r>
              <a:rPr lang="en-GB" altLang="x-none" sz="1900" b="1">
                <a:solidFill>
                  <a:srgbClr val="5CAD2E"/>
                </a:solidFill>
              </a:rPr>
              <a:t>X</a:t>
            </a:r>
          </a:p>
          <a:p>
            <a:pPr eaLnBrk="1" hangingPunct="1">
              <a:lnSpc>
                <a:spcPct val="80000"/>
              </a:lnSpc>
            </a:pPr>
            <a:endParaRPr lang="en-GB" altLang="x-none" sz="1900" b="1">
              <a:solidFill>
                <a:srgbClr val="5CAD2E"/>
              </a:solidFill>
            </a:endParaRPr>
          </a:p>
          <a:p>
            <a:pPr eaLnBrk="1" hangingPunct="1">
              <a:lnSpc>
                <a:spcPct val="80000"/>
              </a:lnSpc>
              <a:buFont typeface="Wingdings" charset="2"/>
              <a:buNone/>
            </a:pPr>
            <a:r>
              <a:rPr lang="en-GB" altLang="x-none" sz="1900" b="1"/>
              <a:t>f i l l 		                           	w h i p </a:t>
            </a:r>
          </a:p>
          <a:p>
            <a:pPr eaLnBrk="1" hangingPunct="1">
              <a:lnSpc>
                <a:spcPct val="80000"/>
              </a:lnSpc>
              <a:buFont typeface="Wingdings" charset="2"/>
              <a:buNone/>
            </a:pPr>
            <a:r>
              <a:rPr lang="en-GB" altLang="x-none" sz="1900" b="1"/>
              <a:t>	</a:t>
            </a:r>
          </a:p>
          <a:p>
            <a:pPr eaLnBrk="1" hangingPunct="1">
              <a:lnSpc>
                <a:spcPct val="80000"/>
              </a:lnSpc>
              <a:buFont typeface="Wingdings" charset="2"/>
              <a:buNone/>
            </a:pPr>
            <a:r>
              <a:rPr lang="en-GB" altLang="x-none" sz="1900" b="1"/>
              <a:t>s o n g			             	f </a:t>
            </a:r>
            <a:r>
              <a:rPr lang="en-GB" altLang="x-none" sz="1900" b="1" u="sng"/>
              <a:t>o r</a:t>
            </a:r>
            <a:r>
              <a:rPr lang="en-GB" altLang="x-none" sz="1900" b="1"/>
              <a:t>  </a:t>
            </a:r>
            <a:r>
              <a:rPr lang="en-GB" altLang="x-none" sz="1900" b="1">
                <a:solidFill>
                  <a:srgbClr val="5CAD2E"/>
                </a:solidFill>
              </a:rPr>
              <a:t>X</a:t>
            </a:r>
          </a:p>
          <a:p>
            <a:pPr eaLnBrk="1" hangingPunct="1">
              <a:lnSpc>
                <a:spcPct val="80000"/>
              </a:lnSpc>
            </a:pPr>
            <a:endParaRPr lang="en-GB" altLang="x-none" sz="1900" b="1">
              <a:solidFill>
                <a:srgbClr val="5CAD2E"/>
              </a:solidFill>
            </a:endParaRPr>
          </a:p>
          <a:p>
            <a:pPr eaLnBrk="1" hangingPunct="1">
              <a:lnSpc>
                <a:spcPct val="80000"/>
              </a:lnSpc>
              <a:buFont typeface="Wingdings" charset="2"/>
              <a:buNone/>
            </a:pPr>
            <a:r>
              <a:rPr lang="en-GB" altLang="x-none" sz="1900" b="1"/>
              <a:t>d </a:t>
            </a:r>
            <a:r>
              <a:rPr lang="en-GB" altLang="x-none" sz="1900" b="1" u="sng"/>
              <a:t>a y</a:t>
            </a:r>
            <a:r>
              <a:rPr lang="en-GB" altLang="x-none" sz="1900" b="1"/>
              <a:t>	</a:t>
            </a:r>
            <a:r>
              <a:rPr lang="en-GB" altLang="x-none" sz="1900" b="1">
                <a:solidFill>
                  <a:srgbClr val="5CAD2E"/>
                </a:solidFill>
              </a:rPr>
              <a:t>X</a:t>
            </a:r>
            <a:r>
              <a:rPr lang="en-GB" altLang="x-none" sz="1900" b="1"/>
              <a:t>			m i s s	          </a:t>
            </a:r>
          </a:p>
          <a:p>
            <a:pPr eaLnBrk="1" hangingPunct="1">
              <a:lnSpc>
                <a:spcPct val="80000"/>
              </a:lnSpc>
            </a:pPr>
            <a:endParaRPr lang="en-GB" altLang="x-none" sz="1900" b="1"/>
          </a:p>
          <a:p>
            <a:pPr eaLnBrk="1" hangingPunct="1">
              <a:lnSpc>
                <a:spcPct val="80000"/>
              </a:lnSpc>
              <a:buFont typeface="Wingdings" charset="2"/>
              <a:buNone/>
            </a:pPr>
            <a:r>
              <a:rPr lang="en-GB" altLang="x-none" sz="1900" b="1"/>
              <a:t>w h i z z			        	h u f f	</a:t>
            </a:r>
          </a:p>
          <a:p>
            <a:pPr eaLnBrk="1" hangingPunct="1">
              <a:lnSpc>
                <a:spcPct val="80000"/>
              </a:lnSpc>
            </a:pPr>
            <a:endParaRPr lang="en-GB" altLang="x-none" sz="1900"/>
          </a:p>
        </p:txBody>
      </p:sp>
    </p:spTree>
    <p:extLst>
      <p:ext uri="{BB962C8B-B14F-4D97-AF65-F5344CB8AC3E}">
        <p14:creationId xmlns:p14="http://schemas.microsoft.com/office/powerpoint/2010/main" val="589728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497C2D0-16AC-2B4A-B87F-3DD19747910A}" type="slidenum">
              <a:rPr lang="en-GB" altLang="en-US"/>
              <a:pPr eaLnBrk="1" hangingPunct="1"/>
              <a:t>29</a:t>
            </a:fld>
            <a:endParaRPr lang="en-GB" altLang="en-US"/>
          </a:p>
        </p:txBody>
      </p:sp>
      <p:sp>
        <p:nvSpPr>
          <p:cNvPr id="112642" name="Rectangle 2"/>
          <p:cNvSpPr>
            <a:spLocks noGrp="1" noChangeArrowheads="1"/>
          </p:cNvSpPr>
          <p:nvPr>
            <p:ph type="title"/>
          </p:nvPr>
        </p:nvSpPr>
        <p:spPr/>
        <p:txBody>
          <a:bodyPr/>
          <a:lstStyle/>
          <a:p>
            <a:pPr eaLnBrk="1" hangingPunct="1">
              <a:defRPr/>
            </a:pPr>
            <a:r>
              <a:rPr lang="en-GB" sz="3500" b="0">
                <a:solidFill>
                  <a:srgbClr val="5CAD2E"/>
                </a:solidFill>
                <a:effectLst>
                  <a:outerShdw blurRad="38100" dist="38100" dir="2700000" algn="tl">
                    <a:srgbClr val="C0C0C0"/>
                  </a:outerShdw>
                </a:effectLst>
                <a:latin typeface="Verdana" pitchFamily="34" charset="0"/>
              </a:rPr>
              <a:t>A segmenting activity</a:t>
            </a:r>
          </a:p>
        </p:txBody>
      </p:sp>
      <p:sp>
        <p:nvSpPr>
          <p:cNvPr id="4301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a:latin typeface="Verdana" charset="0"/>
              </a:rPr>
              <a:t>Segment these words into their constituent phonemes:</a:t>
            </a:r>
          </a:p>
          <a:p>
            <a:pPr eaLnBrk="1" hangingPunct="1">
              <a:lnSpc>
                <a:spcPct val="90000"/>
              </a:lnSpc>
              <a:buFont typeface="Wingdings" charset="2"/>
              <a:buNone/>
            </a:pPr>
            <a:endParaRPr lang="en-GB" altLang="x-none">
              <a:latin typeface="Verdana" charset="0"/>
            </a:endParaRPr>
          </a:p>
          <a:p>
            <a:pPr eaLnBrk="1" hangingPunct="1">
              <a:lnSpc>
                <a:spcPct val="90000"/>
              </a:lnSpc>
              <a:buFont typeface="Wingdings" charset="2"/>
              <a:buNone/>
            </a:pPr>
            <a:r>
              <a:rPr lang="en-GB" altLang="x-none" sz="2600">
                <a:latin typeface="Verdana" charset="0"/>
              </a:rPr>
              <a:t>shelf</a:t>
            </a:r>
          </a:p>
          <a:p>
            <a:pPr eaLnBrk="1" hangingPunct="1">
              <a:lnSpc>
                <a:spcPct val="90000"/>
              </a:lnSpc>
              <a:buFont typeface="Wingdings" charset="2"/>
              <a:buNone/>
            </a:pPr>
            <a:r>
              <a:rPr lang="en-GB" altLang="x-none" sz="2600">
                <a:latin typeface="Verdana" charset="0"/>
              </a:rPr>
              <a:t>dress</a:t>
            </a:r>
          </a:p>
          <a:p>
            <a:pPr eaLnBrk="1" hangingPunct="1">
              <a:lnSpc>
                <a:spcPct val="90000"/>
              </a:lnSpc>
              <a:buFont typeface="Wingdings" charset="2"/>
              <a:buNone/>
            </a:pPr>
            <a:r>
              <a:rPr lang="en-GB" altLang="x-none" sz="2600">
                <a:latin typeface="Verdana" charset="0"/>
              </a:rPr>
              <a:t>think</a:t>
            </a:r>
          </a:p>
          <a:p>
            <a:pPr eaLnBrk="1" hangingPunct="1">
              <a:lnSpc>
                <a:spcPct val="90000"/>
              </a:lnSpc>
              <a:buFont typeface="Wingdings" charset="2"/>
              <a:buNone/>
            </a:pPr>
            <a:r>
              <a:rPr lang="en-GB" altLang="x-none" sz="2600">
                <a:latin typeface="Verdana" charset="0"/>
              </a:rPr>
              <a:t>string</a:t>
            </a:r>
          </a:p>
          <a:p>
            <a:pPr eaLnBrk="1" hangingPunct="1">
              <a:lnSpc>
                <a:spcPct val="90000"/>
              </a:lnSpc>
              <a:buFont typeface="Wingdings" charset="2"/>
              <a:buNone/>
            </a:pPr>
            <a:r>
              <a:rPr lang="en-GB" altLang="x-none" sz="2600">
                <a:latin typeface="Verdana" charset="0"/>
              </a:rPr>
              <a:t>sprint</a:t>
            </a:r>
          </a:p>
          <a:p>
            <a:pPr eaLnBrk="1" hangingPunct="1">
              <a:lnSpc>
                <a:spcPct val="90000"/>
              </a:lnSpc>
              <a:buFont typeface="Wingdings" charset="2"/>
              <a:buNone/>
            </a:pPr>
            <a:r>
              <a:rPr lang="en-GB" altLang="x-none" sz="2600">
                <a:latin typeface="Verdana" charset="0"/>
              </a:rPr>
              <a:t>flick</a:t>
            </a:r>
          </a:p>
          <a:p>
            <a:pPr eaLnBrk="1" hangingPunct="1">
              <a:lnSpc>
                <a:spcPct val="90000"/>
              </a:lnSpc>
            </a:pPr>
            <a:endParaRPr lang="en-GB" altLang="x-none"/>
          </a:p>
        </p:txBody>
      </p:sp>
    </p:spTree>
    <p:extLst>
      <p:ext uri="{BB962C8B-B14F-4D97-AF65-F5344CB8AC3E}">
        <p14:creationId xmlns:p14="http://schemas.microsoft.com/office/powerpoint/2010/main" val="934608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6EAEBD4-AD9D-FF4E-BE96-5667D0DC7A44}" type="slidenum">
              <a:rPr lang="en-GB" altLang="en-US"/>
              <a:pPr eaLnBrk="1" hangingPunct="1"/>
              <a:t>30</a:t>
            </a:fld>
            <a:endParaRPr lang="en-GB" altLang="en-US"/>
          </a:p>
        </p:txBody>
      </p:sp>
      <p:sp>
        <p:nvSpPr>
          <p:cNvPr id="113666" name="Rectangle 2"/>
          <p:cNvSpPr>
            <a:spLocks noGrp="1" noChangeArrowheads="1"/>
          </p:cNvSpPr>
          <p:nvPr>
            <p:ph type="title"/>
          </p:nvPr>
        </p:nvSpPr>
        <p:spPr/>
        <p:txBody>
          <a:bodyPr/>
          <a:lstStyle/>
          <a:p>
            <a:pPr eaLnBrk="1" hangingPunct="1">
              <a:defRPr/>
            </a:pPr>
            <a:r>
              <a:rPr lang="en-GB" b="0" dirty="0">
                <a:solidFill>
                  <a:srgbClr val="5CAD2E"/>
                </a:solidFill>
                <a:effectLst>
                  <a:outerShdw blurRad="38100" dist="38100" dir="2700000" algn="tl">
                    <a:srgbClr val="C0C0C0"/>
                  </a:outerShdw>
                </a:effectLst>
                <a:latin typeface="Verdana" pitchFamily="34" charset="0"/>
              </a:rPr>
              <a:t>Segmenting</a:t>
            </a:r>
          </a:p>
        </p:txBody>
      </p:sp>
      <p:sp>
        <p:nvSpPr>
          <p:cNvPr id="44036" name="Rectangle 3"/>
          <p:cNvSpPr>
            <a:spLocks noGrp="1" noChangeArrowheads="1"/>
          </p:cNvSpPr>
          <p:nvPr>
            <p:ph type="body" idx="1"/>
          </p:nvPr>
        </p:nvSpPr>
        <p:spPr/>
        <p:txBody>
          <a:bodyPr>
            <a:normAutofit lnSpcReduction="10000"/>
          </a:bodyPr>
          <a:lstStyle/>
          <a:p>
            <a:pPr algn="ctr" eaLnBrk="1" hangingPunct="1">
              <a:spcBef>
                <a:spcPct val="0"/>
              </a:spcBef>
              <a:buFont typeface="Wingdings" charset="2"/>
              <a:buNone/>
            </a:pPr>
            <a:r>
              <a:rPr lang="en-GB" altLang="x-none" sz="1700" b="1" dirty="0">
                <a:solidFill>
                  <a:srgbClr val="7030A0"/>
                </a:solidFill>
                <a:latin typeface="Verdana" charset="0"/>
                <a:ea typeface="Times New Roman" charset="0"/>
                <a:cs typeface="Times New Roman" charset="0"/>
              </a:rPr>
              <a:t>WORD	PHONEMES</a:t>
            </a:r>
            <a:r>
              <a:rPr lang="en-GB" altLang="x-none" sz="1700" b="1" dirty="0">
                <a:solidFill>
                  <a:srgbClr val="0070C0"/>
                </a:solidFill>
                <a:latin typeface="Verdana" charset="0"/>
                <a:ea typeface="Times New Roman" charset="0"/>
                <a:cs typeface="Times New Roman" charset="0"/>
              </a:rPr>
              <a:t>					</a:t>
            </a: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shelf</a:t>
            </a:r>
            <a:r>
              <a:rPr lang="en-GB" altLang="x-none" dirty="0">
                <a:solidFill>
                  <a:srgbClr val="0070C0"/>
                </a:solidFill>
                <a:latin typeface="Verdana" charset="0"/>
                <a:ea typeface="Times New Roman" charset="0"/>
                <a:cs typeface="Times New Roman" charset="0"/>
              </a:rPr>
              <a:t>	       </a:t>
            </a:r>
            <a:r>
              <a:rPr lang="en-GB" altLang="x-none" dirty="0" err="1">
                <a:solidFill>
                  <a:srgbClr val="0070C0"/>
                </a:solidFill>
                <a:latin typeface="Verdana" charset="0"/>
              </a:rPr>
              <a:t>sh</a:t>
            </a:r>
            <a:r>
              <a:rPr lang="en-GB" altLang="x-none" dirty="0">
                <a:solidFill>
                  <a:srgbClr val="0070C0"/>
                </a:solidFill>
                <a:latin typeface="Verdana" charset="0"/>
              </a:rPr>
              <a:t> 	e	l	f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dress</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d	r	e	</a:t>
            </a:r>
            <a:r>
              <a:rPr lang="en-GB" altLang="x-none" dirty="0" err="1">
                <a:solidFill>
                  <a:srgbClr val="0070C0"/>
                </a:solidFill>
                <a:latin typeface="Verdana" charset="0"/>
              </a:rPr>
              <a:t>ss</a:t>
            </a:r>
            <a:r>
              <a:rPr lang="en-GB" altLang="x-none" dirty="0">
                <a:solidFill>
                  <a:srgbClr val="0070C0"/>
                </a:solidFill>
                <a:latin typeface="Verdana" charset="0"/>
              </a:rPr>
              <a:t>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think</a:t>
            </a:r>
            <a:r>
              <a:rPr lang="en-GB" altLang="x-none" dirty="0">
                <a:solidFill>
                  <a:srgbClr val="0070C0"/>
                </a:solidFill>
                <a:latin typeface="Verdana" charset="0"/>
                <a:ea typeface="Times New Roman" charset="0"/>
                <a:cs typeface="Times New Roman" charset="0"/>
              </a:rPr>
              <a:t>	</a:t>
            </a:r>
            <a:r>
              <a:rPr lang="en-GB" altLang="x-none" dirty="0" err="1">
                <a:solidFill>
                  <a:srgbClr val="0070C0"/>
                </a:solidFill>
                <a:latin typeface="Verdana" charset="0"/>
              </a:rPr>
              <a:t>th</a:t>
            </a:r>
            <a:r>
              <a:rPr lang="en-GB" altLang="x-none" dirty="0">
                <a:solidFill>
                  <a:srgbClr val="0070C0"/>
                </a:solidFill>
                <a:latin typeface="Verdana" charset="0"/>
              </a:rPr>
              <a:t>	i	n	k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string</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s	t	r	i	ng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Sprint</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s	p	r	i	n	t</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flick	</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f       l	   i	  </a:t>
            </a:r>
            <a:r>
              <a:rPr lang="en-GB" altLang="x-none" dirty="0" err="1">
                <a:solidFill>
                  <a:srgbClr val="0070C0"/>
                </a:solidFill>
                <a:latin typeface="Verdana" charset="0"/>
              </a:rPr>
              <a:t>ck</a:t>
            </a:r>
            <a:r>
              <a:rPr lang="en-GB" altLang="x-none" dirty="0">
                <a:solidFill>
                  <a:srgbClr val="0070C0"/>
                </a:solidFill>
                <a:latin typeface="Verdana" charset="0"/>
              </a:rPr>
              <a:t>	</a:t>
            </a:r>
            <a:r>
              <a:rPr lang="en-GB" altLang="x-none" dirty="0">
                <a:solidFill>
                  <a:schemeClr val="accent2"/>
                </a:solidFill>
                <a:latin typeface="Verdana" charset="0"/>
              </a:rPr>
              <a:t>	</a:t>
            </a:r>
          </a:p>
        </p:txBody>
      </p:sp>
    </p:spTree>
    <p:extLst>
      <p:ext uri="{BB962C8B-B14F-4D97-AF65-F5344CB8AC3E}">
        <p14:creationId xmlns:p14="http://schemas.microsoft.com/office/powerpoint/2010/main" val="12641022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9F18C22-1E02-F446-8951-F24896A89B9E}" type="slidenum">
              <a:rPr lang="en-GB" altLang="en-US"/>
              <a:pPr eaLnBrk="1" hangingPunct="1"/>
              <a:t>31</a:t>
            </a:fld>
            <a:endParaRPr lang="en-GB" altLang="en-US"/>
          </a:p>
        </p:txBody>
      </p:sp>
      <p:sp>
        <p:nvSpPr>
          <p:cNvPr id="114690" name="Rectangle 2"/>
          <p:cNvSpPr>
            <a:spLocks noGrp="1" noChangeArrowheads="1"/>
          </p:cNvSpPr>
          <p:nvPr>
            <p:ph type="title"/>
          </p:nvPr>
        </p:nvSpPr>
        <p:spPr>
          <a:xfrm>
            <a:off x="468313" y="333375"/>
            <a:ext cx="7543800" cy="1295400"/>
          </a:xfrm>
        </p:spPr>
        <p:txBody>
          <a:bodyPr>
            <a:normAutofit fontScale="90000"/>
          </a:bodyPr>
          <a:lstStyle/>
          <a:p>
            <a:pPr eaLnBrk="1" hangingPunct="1">
              <a:defRPr/>
            </a:pPr>
            <a:r>
              <a:rPr lang="en-GB" sz="2000" b="0" dirty="0">
                <a:solidFill>
                  <a:srgbClr val="5CAD2E"/>
                </a:solidFill>
                <a:effectLst>
                  <a:outerShdw blurRad="38100" dist="38100" dir="2700000" algn="tl">
                    <a:srgbClr val="C0C0C0"/>
                  </a:outerShdw>
                </a:effectLst>
                <a:latin typeface="Verdana" pitchFamily="34" charset="0"/>
              </a:rPr>
              <a:t>A basic principle:</a:t>
            </a:r>
            <a:br>
              <a:rPr lang="en-GB" sz="3500" b="0" dirty="0">
                <a:solidFill>
                  <a:srgbClr val="5CAD2E"/>
                </a:solidFill>
                <a:effectLst>
                  <a:outerShdw blurRad="38100" dist="38100" dir="2700000" algn="tl">
                    <a:srgbClr val="C0C0C0"/>
                  </a:outerShdw>
                </a:effectLst>
                <a:latin typeface="Verdana" pitchFamily="34" charset="0"/>
              </a:rPr>
            </a:br>
            <a:r>
              <a:rPr lang="en-GB" sz="3500" dirty="0">
                <a:solidFill>
                  <a:schemeClr val="tx1"/>
                </a:solidFill>
              </a:rPr>
              <a:t>A grapheme can represent more than one phoneme</a:t>
            </a:r>
          </a:p>
        </p:txBody>
      </p:sp>
      <p:sp>
        <p:nvSpPr>
          <p:cNvPr id="45060" name="Rectangle 3"/>
          <p:cNvSpPr>
            <a:spLocks noGrp="1" noChangeArrowheads="1"/>
          </p:cNvSpPr>
          <p:nvPr>
            <p:ph type="body" idx="1"/>
          </p:nvPr>
        </p:nvSpPr>
        <p:spPr>
          <a:solidFill>
            <a:srgbClr val="FF9933"/>
          </a:solidFill>
        </p:spPr>
        <p:txBody>
          <a:bodyPr>
            <a:normAutofit lnSpcReduction="10000"/>
          </a:bodyPr>
          <a:lstStyle/>
          <a:p>
            <a:pPr eaLnBrk="1" hangingPunct="1">
              <a:buFont typeface="Wingdings" charset="2"/>
              <a:buNone/>
            </a:pPr>
            <a:r>
              <a:rPr lang="en-GB" altLang="x-none" dirty="0">
                <a:latin typeface="Verdana" charset="0"/>
              </a:rPr>
              <a:t>m</a:t>
            </a:r>
            <a:r>
              <a:rPr lang="en-GB" altLang="x-none" dirty="0">
                <a:solidFill>
                  <a:schemeClr val="accent2"/>
                </a:solidFill>
                <a:latin typeface="Verdana" charset="0"/>
              </a:rPr>
              <a:t>ea</a:t>
            </a:r>
            <a:r>
              <a:rPr lang="en-GB" altLang="x-none" dirty="0">
                <a:latin typeface="Verdana" charset="0"/>
              </a:rPr>
              <a:t>t		br</a:t>
            </a:r>
            <a:r>
              <a:rPr lang="en-GB" altLang="x-none" dirty="0">
                <a:solidFill>
                  <a:schemeClr val="accent2"/>
                </a:solidFill>
                <a:latin typeface="Verdana" charset="0"/>
              </a:rPr>
              <a:t>ea</a:t>
            </a:r>
            <a:r>
              <a:rPr lang="en-GB" altLang="x-none" dirty="0">
                <a:latin typeface="Verdana" charset="0"/>
              </a:rPr>
              <a:t>d</a:t>
            </a:r>
          </a:p>
          <a:p>
            <a:pPr eaLnBrk="1" hangingPunct="1">
              <a:buFont typeface="Wingdings" charset="2"/>
              <a:buNone/>
            </a:pPr>
            <a:endParaRPr lang="en-GB" altLang="x-none" dirty="0">
              <a:latin typeface="Verdana" charset="0"/>
            </a:endParaRPr>
          </a:p>
          <a:p>
            <a:pPr eaLnBrk="1" hangingPunct="1">
              <a:buFont typeface="Wingdings" charset="2"/>
              <a:buNone/>
            </a:pPr>
            <a:r>
              <a:rPr lang="en-GB" altLang="x-none" dirty="0">
                <a:latin typeface="Verdana" charset="0"/>
              </a:rPr>
              <a:t>h</a:t>
            </a:r>
            <a:r>
              <a:rPr lang="en-GB" altLang="x-none" dirty="0">
                <a:solidFill>
                  <a:schemeClr val="accent2"/>
                </a:solidFill>
                <a:latin typeface="Verdana" charset="0"/>
              </a:rPr>
              <a:t>e</a:t>
            </a:r>
            <a:r>
              <a:rPr lang="en-GB" altLang="x-none" dirty="0">
                <a:solidFill>
                  <a:srgbClr val="FF0066"/>
                </a:solidFill>
                <a:latin typeface="Verdana" charset="0"/>
              </a:rPr>
              <a:t>			</a:t>
            </a:r>
            <a:r>
              <a:rPr lang="en-GB" altLang="x-none" dirty="0">
                <a:latin typeface="Verdana" charset="0"/>
              </a:rPr>
              <a:t>b</a:t>
            </a:r>
            <a:r>
              <a:rPr lang="en-GB" altLang="x-none" dirty="0">
                <a:solidFill>
                  <a:schemeClr val="accent2"/>
                </a:solidFill>
                <a:latin typeface="Verdana" charset="0"/>
              </a:rPr>
              <a:t>e</a:t>
            </a:r>
            <a:r>
              <a:rPr lang="en-GB" altLang="x-none" dirty="0">
                <a:latin typeface="Verdana" charset="0"/>
              </a:rPr>
              <a:t>d</a:t>
            </a:r>
          </a:p>
          <a:p>
            <a:pPr eaLnBrk="1" hangingPunct="1">
              <a:buFont typeface="Wingdings" charset="2"/>
              <a:buNone/>
            </a:pPr>
            <a:endParaRPr lang="en-GB" altLang="x-none" dirty="0">
              <a:latin typeface="Verdana" charset="0"/>
            </a:endParaRPr>
          </a:p>
          <a:p>
            <a:pPr eaLnBrk="1" hangingPunct="1">
              <a:buFont typeface="Wingdings" charset="2"/>
              <a:buNone/>
            </a:pPr>
            <a:r>
              <a:rPr lang="en-GB" altLang="x-none" dirty="0">
                <a:latin typeface="Verdana" charset="0"/>
              </a:rPr>
              <a:t>b</a:t>
            </a:r>
            <a:r>
              <a:rPr lang="en-GB" altLang="x-none" dirty="0">
                <a:solidFill>
                  <a:schemeClr val="accent2"/>
                </a:solidFill>
                <a:latin typeface="Verdana" charset="0"/>
              </a:rPr>
              <a:t>ear</a:t>
            </a:r>
            <a:r>
              <a:rPr lang="en-GB" altLang="x-none" dirty="0">
                <a:solidFill>
                  <a:srgbClr val="FF0066"/>
                </a:solidFill>
                <a:latin typeface="Verdana" charset="0"/>
              </a:rPr>
              <a:t>		      </a:t>
            </a:r>
            <a:r>
              <a:rPr lang="en-GB" altLang="x-none" dirty="0">
                <a:latin typeface="Verdana" charset="0"/>
              </a:rPr>
              <a:t>h</a:t>
            </a:r>
            <a:r>
              <a:rPr lang="en-GB" altLang="x-none" dirty="0">
                <a:solidFill>
                  <a:schemeClr val="accent2"/>
                </a:solidFill>
                <a:latin typeface="Verdana" charset="0"/>
              </a:rPr>
              <a:t>ear</a:t>
            </a:r>
          </a:p>
          <a:p>
            <a:pPr eaLnBrk="1" hangingPunct="1">
              <a:buFont typeface="Wingdings" charset="2"/>
              <a:buNone/>
            </a:pPr>
            <a:endParaRPr lang="en-GB" altLang="x-none" dirty="0">
              <a:solidFill>
                <a:srgbClr val="FF0066"/>
              </a:solidFill>
              <a:latin typeface="Verdana" charset="0"/>
            </a:endParaRPr>
          </a:p>
          <a:p>
            <a:pPr eaLnBrk="1" hangingPunct="1">
              <a:buFont typeface="Wingdings" charset="2"/>
              <a:buNone/>
            </a:pPr>
            <a:r>
              <a:rPr lang="en-GB" altLang="x-none" dirty="0">
                <a:latin typeface="Verdana" charset="0"/>
              </a:rPr>
              <a:t>c</a:t>
            </a:r>
            <a:r>
              <a:rPr lang="en-GB" altLang="x-none" dirty="0">
                <a:solidFill>
                  <a:schemeClr val="accent2"/>
                </a:solidFill>
                <a:latin typeface="Verdana" charset="0"/>
              </a:rPr>
              <a:t>ow</a:t>
            </a:r>
            <a:r>
              <a:rPr lang="en-GB" altLang="x-none" dirty="0">
                <a:solidFill>
                  <a:srgbClr val="FF0066"/>
                </a:solidFill>
                <a:latin typeface="Verdana" charset="0"/>
              </a:rPr>
              <a:t>			</a:t>
            </a:r>
            <a:r>
              <a:rPr lang="en-GB" altLang="x-none" dirty="0">
                <a:latin typeface="Verdana" charset="0"/>
              </a:rPr>
              <a:t>l</a:t>
            </a:r>
            <a:r>
              <a:rPr lang="en-GB" altLang="x-none" dirty="0">
                <a:solidFill>
                  <a:schemeClr val="accent2"/>
                </a:solidFill>
                <a:latin typeface="Verdana" charset="0"/>
              </a:rPr>
              <a:t>ow</a:t>
            </a:r>
          </a:p>
          <a:p>
            <a:pPr eaLnBrk="1" hangingPunct="1"/>
            <a:endParaRPr lang="en-GB" altLang="x-none" dirty="0"/>
          </a:p>
        </p:txBody>
      </p:sp>
    </p:spTree>
    <p:extLst>
      <p:ext uri="{BB962C8B-B14F-4D97-AF65-F5344CB8AC3E}">
        <p14:creationId xmlns:p14="http://schemas.microsoft.com/office/powerpoint/2010/main" val="7103758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C876C27-88BD-A949-AC3C-5A6F93A213FB}" type="slidenum">
              <a:rPr lang="en-GB" altLang="en-US"/>
              <a:pPr eaLnBrk="1" hangingPunct="1"/>
              <a:t>32</a:t>
            </a:fld>
            <a:endParaRPr lang="en-GB" altLang="en-US"/>
          </a:p>
        </p:txBody>
      </p:sp>
      <p:sp>
        <p:nvSpPr>
          <p:cNvPr id="115714"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A basic principle</a:t>
            </a:r>
          </a:p>
        </p:txBody>
      </p:sp>
      <p:sp>
        <p:nvSpPr>
          <p:cNvPr id="46084" name="Rectangle 3"/>
          <p:cNvSpPr>
            <a:spLocks noGrp="1" noChangeArrowheads="1"/>
          </p:cNvSpPr>
          <p:nvPr>
            <p:ph type="body" idx="1"/>
          </p:nvPr>
        </p:nvSpPr>
        <p:spPr>
          <a:solidFill>
            <a:srgbClr val="FF9933"/>
          </a:solidFill>
        </p:spPr>
        <p:txBody>
          <a:bodyPr>
            <a:normAutofit lnSpcReduction="10000"/>
          </a:bodyPr>
          <a:lstStyle/>
          <a:p>
            <a:pPr eaLnBrk="1" hangingPunct="1">
              <a:lnSpc>
                <a:spcPct val="90000"/>
              </a:lnSpc>
              <a:buFont typeface="Wingdings" charset="2"/>
              <a:buNone/>
            </a:pPr>
            <a:r>
              <a:rPr lang="en-GB" altLang="x-none" sz="2600" dirty="0">
                <a:latin typeface="Verdana" charset="0"/>
              </a:rPr>
              <a:t>The same phoneme can be represented in more than one way:</a:t>
            </a:r>
          </a:p>
          <a:p>
            <a:pPr lvl="1" eaLnBrk="1" hangingPunct="1">
              <a:lnSpc>
                <a:spcPct val="90000"/>
              </a:lnSpc>
            </a:pPr>
            <a:r>
              <a:rPr lang="en-US" altLang="x-none" sz="2200" i="1" dirty="0"/>
              <a:t>b</a:t>
            </a:r>
            <a:r>
              <a:rPr lang="en-US" altLang="x-none" sz="2200" i="1" dirty="0">
                <a:solidFill>
                  <a:schemeClr val="accent2"/>
                </a:solidFill>
              </a:rPr>
              <a:t>ur</a:t>
            </a:r>
            <a:r>
              <a:rPr lang="en-US" altLang="x-none" sz="2200" i="1" dirty="0"/>
              <a:t>n</a:t>
            </a:r>
          </a:p>
          <a:p>
            <a:pPr lvl="1" eaLnBrk="1" hangingPunct="1">
              <a:lnSpc>
                <a:spcPct val="90000"/>
              </a:lnSpc>
            </a:pPr>
            <a:endParaRPr lang="en-GB" altLang="x-none" sz="2200" i="1" dirty="0">
              <a:solidFill>
                <a:srgbClr val="5CAD2E"/>
              </a:solidFill>
            </a:endParaRPr>
          </a:p>
          <a:p>
            <a:pPr lvl="1" eaLnBrk="1" hangingPunct="1">
              <a:lnSpc>
                <a:spcPct val="90000"/>
              </a:lnSpc>
            </a:pPr>
            <a:r>
              <a:rPr lang="en-US" altLang="x-none" sz="2200" i="1" dirty="0"/>
              <a:t>f</a:t>
            </a:r>
            <a:r>
              <a:rPr lang="en-US" altLang="x-none" sz="2200" i="1" dirty="0">
                <a:solidFill>
                  <a:schemeClr val="accent2"/>
                </a:solidFill>
              </a:rPr>
              <a:t>ir</a:t>
            </a:r>
            <a:r>
              <a:rPr lang="en-US" altLang="x-none" sz="2200" i="1" dirty="0"/>
              <a:t>st</a:t>
            </a:r>
          </a:p>
          <a:p>
            <a:pPr lvl="1" eaLnBrk="1" hangingPunct="1">
              <a:lnSpc>
                <a:spcPct val="90000"/>
              </a:lnSpc>
            </a:pPr>
            <a:endParaRPr lang="en-US" altLang="x-none" sz="2200" i="1" dirty="0">
              <a:solidFill>
                <a:srgbClr val="5CAD2E"/>
              </a:solidFill>
            </a:endParaRPr>
          </a:p>
          <a:p>
            <a:pPr lvl="1" eaLnBrk="1" hangingPunct="1">
              <a:lnSpc>
                <a:spcPct val="90000"/>
              </a:lnSpc>
            </a:pPr>
            <a:r>
              <a:rPr lang="en-US" altLang="x-none" sz="2200" i="1"/>
              <a:t>t</a:t>
            </a:r>
            <a:r>
              <a:rPr lang="en-US" altLang="x-none" sz="2200" i="1">
                <a:solidFill>
                  <a:schemeClr val="accent2"/>
                </a:solidFill>
              </a:rPr>
              <a:t>er</a:t>
            </a:r>
            <a:r>
              <a:rPr lang="en-US" altLang="x-none" sz="2200" i="1"/>
              <a:t>m</a:t>
            </a:r>
          </a:p>
          <a:p>
            <a:pPr lvl="1" eaLnBrk="1" hangingPunct="1">
              <a:lnSpc>
                <a:spcPct val="90000"/>
              </a:lnSpc>
            </a:pPr>
            <a:endParaRPr lang="en-US" altLang="x-none" sz="2200" i="1">
              <a:solidFill>
                <a:srgbClr val="5CAD2E"/>
              </a:solidFill>
            </a:endParaRPr>
          </a:p>
          <a:p>
            <a:pPr lvl="1" eaLnBrk="1" hangingPunct="1">
              <a:lnSpc>
                <a:spcPct val="90000"/>
              </a:lnSpc>
            </a:pPr>
            <a:r>
              <a:rPr lang="en-US" altLang="x-none" sz="2200" i="1" dirty="0"/>
              <a:t>h</a:t>
            </a:r>
            <a:r>
              <a:rPr lang="en-US" altLang="x-none" sz="2200" i="1" dirty="0">
                <a:solidFill>
                  <a:schemeClr val="accent2"/>
                </a:solidFill>
              </a:rPr>
              <a:t>ear</a:t>
            </a:r>
            <a:r>
              <a:rPr lang="en-US" altLang="x-none" sz="2200" i="1" dirty="0"/>
              <a:t>d</a:t>
            </a:r>
          </a:p>
          <a:p>
            <a:pPr lvl="1" eaLnBrk="1" hangingPunct="1">
              <a:lnSpc>
                <a:spcPct val="90000"/>
              </a:lnSpc>
            </a:pPr>
            <a:r>
              <a:rPr lang="en-US" altLang="x-none" sz="2200" i="1" dirty="0">
                <a:solidFill>
                  <a:srgbClr val="5CAD2E"/>
                </a:solidFill>
              </a:rPr>
              <a:t> </a:t>
            </a:r>
          </a:p>
          <a:p>
            <a:pPr lvl="1" eaLnBrk="1" hangingPunct="1">
              <a:lnSpc>
                <a:spcPct val="90000"/>
              </a:lnSpc>
            </a:pPr>
            <a:r>
              <a:rPr lang="en-US" altLang="x-none" sz="2200" i="1" dirty="0"/>
              <a:t>w</a:t>
            </a:r>
            <a:r>
              <a:rPr lang="en-US" altLang="x-none" sz="2200" i="1" dirty="0">
                <a:solidFill>
                  <a:schemeClr val="accent2"/>
                </a:solidFill>
              </a:rPr>
              <a:t>or</a:t>
            </a:r>
            <a:r>
              <a:rPr lang="en-US" altLang="x-none" sz="2200" i="1" dirty="0"/>
              <a:t>k</a:t>
            </a:r>
          </a:p>
          <a:p>
            <a:pPr eaLnBrk="1" hangingPunct="1">
              <a:lnSpc>
                <a:spcPct val="90000"/>
              </a:lnSpc>
            </a:pPr>
            <a:endParaRPr lang="en-GB" altLang="x-none" sz="2600" dirty="0"/>
          </a:p>
        </p:txBody>
      </p:sp>
    </p:spTree>
    <p:extLst>
      <p:ext uri="{BB962C8B-B14F-4D97-AF65-F5344CB8AC3E}">
        <p14:creationId xmlns:p14="http://schemas.microsoft.com/office/powerpoint/2010/main" val="1424544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7DA6CD-DAEA-1A4D-89DF-9E76E1CD0858}" type="slidenum">
              <a:rPr lang="en-GB" altLang="en-US"/>
              <a:pPr eaLnBrk="1" hangingPunct="1"/>
              <a:t>33</a:t>
            </a:fld>
            <a:endParaRPr lang="en-GB" altLang="en-US"/>
          </a:p>
        </p:txBody>
      </p:sp>
      <p:sp>
        <p:nvSpPr>
          <p:cNvPr id="116738"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Spelling</a:t>
            </a:r>
          </a:p>
        </p:txBody>
      </p:sp>
      <p:sp>
        <p:nvSpPr>
          <p:cNvPr id="47108" name="Rectangle 3"/>
          <p:cNvSpPr>
            <a:spLocks noGrp="1" noChangeArrowheads="1"/>
          </p:cNvSpPr>
          <p:nvPr>
            <p:ph type="body" idx="1"/>
          </p:nvPr>
        </p:nvSpPr>
        <p:spPr/>
        <p:txBody>
          <a:bodyPr>
            <a:normAutofit lnSpcReduction="10000"/>
          </a:bodyPr>
          <a:lstStyle/>
          <a:p>
            <a:pPr eaLnBrk="1" hangingPunct="1">
              <a:lnSpc>
                <a:spcPct val="90000"/>
              </a:lnSpc>
            </a:pPr>
            <a:r>
              <a:rPr lang="en-GB" altLang="x-none">
                <a:latin typeface="Verdana" charset="0"/>
              </a:rPr>
              <a:t>There are patterns or regularities that help to determine choices or narrow possibilities</a:t>
            </a:r>
          </a:p>
          <a:p>
            <a:pPr eaLnBrk="1" hangingPunct="1">
              <a:lnSpc>
                <a:spcPct val="90000"/>
              </a:lnSpc>
            </a:pPr>
            <a:r>
              <a:rPr lang="en-GB" altLang="x-none">
                <a:latin typeface="Verdana" charset="0"/>
              </a:rPr>
              <a:t>Children need to explore these patterns through word investigations</a:t>
            </a:r>
          </a:p>
          <a:p>
            <a:pPr eaLnBrk="1" hangingPunct="1">
              <a:lnSpc>
                <a:spcPct val="90000"/>
              </a:lnSpc>
            </a:pPr>
            <a:r>
              <a:rPr lang="en-GB" altLang="x-none">
                <a:latin typeface="Verdana" charset="0"/>
              </a:rPr>
              <a:t>Teachers/practitioners need to understand these patterns in order to structure their teaching and design or select appropriate activities</a:t>
            </a:r>
          </a:p>
        </p:txBody>
      </p:sp>
    </p:spTree>
    <p:extLst>
      <p:ext uri="{BB962C8B-B14F-4D97-AF65-F5344CB8AC3E}">
        <p14:creationId xmlns:p14="http://schemas.microsoft.com/office/powerpoint/2010/main" val="18432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5CDDCB5-6B9C-5D49-976D-908AF8D98ABA}" type="slidenum">
              <a:rPr lang="en-GB" altLang="en-US"/>
              <a:pPr eaLnBrk="1" hangingPunct="1"/>
              <a:t>34</a:t>
            </a:fld>
            <a:endParaRPr lang="en-GB" altLang="en-US"/>
          </a:p>
        </p:txBody>
      </p:sp>
      <p:sp>
        <p:nvSpPr>
          <p:cNvPr id="48131" name="Rectangle 2"/>
          <p:cNvSpPr>
            <a:spLocks noGrp="1" noChangeArrowheads="1"/>
          </p:cNvSpPr>
          <p:nvPr>
            <p:ph type="title"/>
          </p:nvPr>
        </p:nvSpPr>
        <p:spPr/>
        <p:txBody>
          <a:bodyPr/>
          <a:lstStyle/>
          <a:p>
            <a:pPr eaLnBrk="1" hangingPunct="1"/>
            <a:r>
              <a:rPr lang="en-US" altLang="x-none" dirty="0"/>
              <a:t>..common phoneme?..</a:t>
            </a:r>
          </a:p>
        </p:txBody>
      </p:sp>
      <p:sp>
        <p:nvSpPr>
          <p:cNvPr id="4813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b="1" dirty="0">
                <a:solidFill>
                  <a:srgbClr val="5CAD2E"/>
                </a:solidFill>
              </a:rPr>
              <a:t>main		         shame		clay</a:t>
            </a:r>
          </a:p>
          <a:p>
            <a:pPr eaLnBrk="1" hangingPunct="1">
              <a:lnSpc>
                <a:spcPct val="90000"/>
              </a:lnSpc>
              <a:buFont typeface="Wingdings" charset="2"/>
              <a:buNone/>
            </a:pPr>
            <a:r>
              <a:rPr lang="en-GB" altLang="x-none" b="1" dirty="0">
                <a:solidFill>
                  <a:srgbClr val="5CAD2E"/>
                </a:solidFill>
              </a:rPr>
              <a:t>stay			snail		         pain</a:t>
            </a:r>
          </a:p>
          <a:p>
            <a:pPr eaLnBrk="1" hangingPunct="1">
              <a:lnSpc>
                <a:spcPct val="90000"/>
              </a:lnSpc>
              <a:buFont typeface="Wingdings" charset="2"/>
              <a:buNone/>
            </a:pPr>
            <a:r>
              <a:rPr lang="en-GB" altLang="x-none" b="1" dirty="0">
                <a:solidFill>
                  <a:srgbClr val="5CAD2E"/>
                </a:solidFill>
              </a:rPr>
              <a:t>shape		eight		        delay</a:t>
            </a:r>
          </a:p>
          <a:p>
            <a:pPr eaLnBrk="1" hangingPunct="1">
              <a:lnSpc>
                <a:spcPct val="90000"/>
              </a:lnSpc>
              <a:buFont typeface="Wingdings" charset="2"/>
              <a:buNone/>
            </a:pPr>
            <a:r>
              <a:rPr lang="en-GB" altLang="x-none" b="1" dirty="0">
                <a:solidFill>
                  <a:srgbClr val="5CAD2E"/>
                </a:solidFill>
              </a:rPr>
              <a:t>blame		angel		grape</a:t>
            </a:r>
          </a:p>
          <a:p>
            <a:pPr eaLnBrk="1" hangingPunct="1">
              <a:lnSpc>
                <a:spcPct val="90000"/>
              </a:lnSpc>
              <a:buFont typeface="Wingdings" charset="2"/>
              <a:buNone/>
            </a:pPr>
            <a:r>
              <a:rPr lang="en-GB" altLang="x-none" b="1" dirty="0">
                <a:solidFill>
                  <a:srgbClr val="5CAD2E"/>
                </a:solidFill>
              </a:rPr>
              <a:t>sailing		spray		straight</a:t>
            </a:r>
          </a:p>
          <a:p>
            <a:pPr eaLnBrk="1" hangingPunct="1">
              <a:lnSpc>
                <a:spcPct val="90000"/>
              </a:lnSpc>
              <a:buFont typeface="Wingdings" charset="2"/>
              <a:buNone/>
            </a:pPr>
            <a:r>
              <a:rPr lang="en-GB" altLang="x-none" b="1" dirty="0">
                <a:solidFill>
                  <a:srgbClr val="5CAD2E"/>
                </a:solidFill>
              </a:rPr>
              <a:t>freight		play			mate</a:t>
            </a:r>
          </a:p>
          <a:p>
            <a:pPr eaLnBrk="1" hangingPunct="1">
              <a:lnSpc>
                <a:spcPct val="90000"/>
              </a:lnSpc>
              <a:buFont typeface="Wingdings" charset="2"/>
              <a:buNone/>
            </a:pPr>
            <a:r>
              <a:rPr lang="en-GB" altLang="x-none" b="1" dirty="0">
                <a:solidFill>
                  <a:srgbClr val="5CAD2E"/>
                </a:solidFill>
              </a:rPr>
              <a:t>plate		        cave		        stay</a:t>
            </a:r>
          </a:p>
          <a:p>
            <a:pPr eaLnBrk="1" hangingPunct="1">
              <a:lnSpc>
                <a:spcPct val="90000"/>
              </a:lnSpc>
              <a:buFont typeface="Wingdings" charset="2"/>
              <a:buNone/>
            </a:pPr>
            <a:r>
              <a:rPr lang="en-GB" altLang="x-none" b="1" dirty="0">
                <a:solidFill>
                  <a:srgbClr val="5CAD2E"/>
                </a:solidFill>
              </a:rPr>
              <a:t>		</a:t>
            </a:r>
          </a:p>
          <a:p>
            <a:pPr eaLnBrk="1" hangingPunct="1">
              <a:lnSpc>
                <a:spcPct val="90000"/>
              </a:lnSpc>
            </a:pPr>
            <a:endParaRPr lang="en-GB" altLang="x-none" dirty="0"/>
          </a:p>
        </p:txBody>
      </p:sp>
    </p:spTree>
    <p:extLst>
      <p:ext uri="{BB962C8B-B14F-4D97-AF65-F5344CB8AC3E}">
        <p14:creationId xmlns:p14="http://schemas.microsoft.com/office/powerpoint/2010/main" val="18651154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5CDDCB5-6B9C-5D49-976D-908AF8D98ABA}" type="slidenum">
              <a:rPr lang="en-GB" altLang="en-US"/>
              <a:pPr eaLnBrk="1" hangingPunct="1"/>
              <a:t>35</a:t>
            </a:fld>
            <a:endParaRPr lang="en-GB" altLang="en-US"/>
          </a:p>
        </p:txBody>
      </p:sp>
      <p:sp>
        <p:nvSpPr>
          <p:cNvPr id="48131" name="Rectangle 2"/>
          <p:cNvSpPr>
            <a:spLocks noGrp="1" noChangeArrowheads="1"/>
          </p:cNvSpPr>
          <p:nvPr>
            <p:ph type="title"/>
          </p:nvPr>
        </p:nvSpPr>
        <p:spPr/>
        <p:txBody>
          <a:bodyPr>
            <a:normAutofit fontScale="90000"/>
          </a:bodyPr>
          <a:lstStyle/>
          <a:p>
            <a:pPr eaLnBrk="1" hangingPunct="1"/>
            <a:r>
              <a:rPr lang="en-US" altLang="x-none" dirty="0"/>
              <a:t>..common phoneme?..</a:t>
            </a:r>
            <a:br>
              <a:rPr lang="en-US" altLang="x-none" dirty="0"/>
            </a:br>
            <a:r>
              <a:rPr lang="en-US" altLang="x-none" dirty="0"/>
              <a:t>/a/  /</a:t>
            </a:r>
            <a:r>
              <a:rPr lang="en-US" altLang="x-none" dirty="0" err="1"/>
              <a:t>ai</a:t>
            </a:r>
            <a:r>
              <a:rPr lang="en-US" altLang="x-none" dirty="0"/>
              <a:t>/ / ay/ /a-e/</a:t>
            </a:r>
          </a:p>
        </p:txBody>
      </p:sp>
      <p:sp>
        <p:nvSpPr>
          <p:cNvPr id="4813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b="1" dirty="0">
                <a:solidFill>
                  <a:srgbClr val="5CAD2E"/>
                </a:solidFill>
              </a:rPr>
              <a:t>m</a:t>
            </a:r>
            <a:r>
              <a:rPr lang="en-GB" altLang="x-none" b="1" u="sng" dirty="0">
                <a:solidFill>
                  <a:srgbClr val="5CAD2E"/>
                </a:solidFill>
              </a:rPr>
              <a:t>ai</a:t>
            </a:r>
            <a:r>
              <a:rPr lang="en-GB" altLang="x-none" b="1" dirty="0">
                <a:solidFill>
                  <a:srgbClr val="5CAD2E"/>
                </a:solidFill>
              </a:rPr>
              <a:t>n		         sh</a:t>
            </a:r>
            <a:r>
              <a:rPr lang="en-GB" altLang="x-none" b="1" u="sng" dirty="0">
                <a:solidFill>
                  <a:srgbClr val="5CAD2E"/>
                </a:solidFill>
              </a:rPr>
              <a:t>a</a:t>
            </a:r>
            <a:r>
              <a:rPr lang="en-GB" altLang="x-none" b="1" dirty="0">
                <a:solidFill>
                  <a:srgbClr val="5CAD2E"/>
                </a:solidFill>
              </a:rPr>
              <a:t>m</a:t>
            </a:r>
            <a:r>
              <a:rPr lang="en-GB" altLang="x-none" b="1" u="sng" dirty="0">
                <a:solidFill>
                  <a:srgbClr val="5CAD2E"/>
                </a:solidFill>
              </a:rPr>
              <a:t>e</a:t>
            </a:r>
            <a:r>
              <a:rPr lang="en-GB" altLang="x-none" b="1" dirty="0">
                <a:solidFill>
                  <a:srgbClr val="5CAD2E"/>
                </a:solidFill>
              </a:rPr>
              <a:t>		cl</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st</a:t>
            </a:r>
            <a:r>
              <a:rPr lang="en-GB" altLang="x-none" b="1" u="sng" dirty="0">
                <a:solidFill>
                  <a:srgbClr val="5CAD2E"/>
                </a:solidFill>
              </a:rPr>
              <a:t>ay</a:t>
            </a:r>
            <a:r>
              <a:rPr lang="en-GB" altLang="x-none" b="1" dirty="0">
                <a:solidFill>
                  <a:srgbClr val="5CAD2E"/>
                </a:solidFill>
              </a:rPr>
              <a:t>			sn</a:t>
            </a:r>
            <a:r>
              <a:rPr lang="en-GB" altLang="x-none" b="1" u="sng" dirty="0">
                <a:solidFill>
                  <a:srgbClr val="5CAD2E"/>
                </a:solidFill>
              </a:rPr>
              <a:t>ai</a:t>
            </a:r>
            <a:r>
              <a:rPr lang="en-GB" altLang="x-none" b="1" dirty="0">
                <a:solidFill>
                  <a:srgbClr val="5CAD2E"/>
                </a:solidFill>
              </a:rPr>
              <a:t>l		         p</a:t>
            </a:r>
            <a:r>
              <a:rPr lang="en-GB" altLang="x-none" b="1" u="sng" dirty="0">
                <a:solidFill>
                  <a:srgbClr val="5CAD2E"/>
                </a:solidFill>
              </a:rPr>
              <a:t>ai</a:t>
            </a:r>
            <a:r>
              <a:rPr lang="en-GB" altLang="x-none" b="1" dirty="0">
                <a:solidFill>
                  <a:srgbClr val="5CAD2E"/>
                </a:solidFill>
              </a:rPr>
              <a:t>n</a:t>
            </a:r>
          </a:p>
          <a:p>
            <a:pPr eaLnBrk="1" hangingPunct="1">
              <a:lnSpc>
                <a:spcPct val="90000"/>
              </a:lnSpc>
              <a:buFont typeface="Wingdings" charset="2"/>
              <a:buNone/>
            </a:pPr>
            <a:r>
              <a:rPr lang="en-GB" altLang="x-none" b="1" dirty="0">
                <a:solidFill>
                  <a:srgbClr val="5CAD2E"/>
                </a:solidFill>
              </a:rPr>
              <a:t>sh</a:t>
            </a:r>
            <a:r>
              <a:rPr lang="en-GB" altLang="x-none" b="1" u="sng" dirty="0">
                <a:solidFill>
                  <a:srgbClr val="5CAD2E"/>
                </a:solidFill>
              </a:rPr>
              <a:t>a</a:t>
            </a:r>
            <a:r>
              <a:rPr lang="en-GB" altLang="x-none" b="1" dirty="0">
                <a:solidFill>
                  <a:srgbClr val="5CAD2E"/>
                </a:solidFill>
              </a:rPr>
              <a:t>p</a:t>
            </a:r>
            <a:r>
              <a:rPr lang="en-GB" altLang="x-none" b="1" u="sng" dirty="0">
                <a:solidFill>
                  <a:srgbClr val="5CAD2E"/>
                </a:solidFill>
              </a:rPr>
              <a:t>e</a:t>
            </a:r>
            <a:r>
              <a:rPr lang="en-GB" altLang="x-none" b="1" dirty="0">
                <a:solidFill>
                  <a:srgbClr val="5CAD2E"/>
                </a:solidFill>
              </a:rPr>
              <a:t>		</a:t>
            </a:r>
            <a:r>
              <a:rPr lang="en-GB" altLang="x-none" b="1" u="sng" dirty="0">
                <a:solidFill>
                  <a:srgbClr val="5CAD2E"/>
                </a:solidFill>
              </a:rPr>
              <a:t>eigh</a:t>
            </a:r>
            <a:r>
              <a:rPr lang="en-GB" altLang="x-none" b="1" dirty="0">
                <a:solidFill>
                  <a:srgbClr val="5CAD2E"/>
                </a:solidFill>
              </a:rPr>
              <a:t>t		        del</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bl</a:t>
            </a:r>
            <a:r>
              <a:rPr lang="en-GB" altLang="x-none" b="1" u="sng" dirty="0">
                <a:solidFill>
                  <a:srgbClr val="5CAD2E"/>
                </a:solidFill>
              </a:rPr>
              <a:t>a</a:t>
            </a:r>
            <a:r>
              <a:rPr lang="en-GB" altLang="x-none" b="1" dirty="0">
                <a:solidFill>
                  <a:srgbClr val="5CAD2E"/>
                </a:solidFill>
              </a:rPr>
              <a:t>m</a:t>
            </a:r>
            <a:r>
              <a:rPr lang="en-GB" altLang="x-none" b="1" u="sng" dirty="0">
                <a:solidFill>
                  <a:srgbClr val="5CAD2E"/>
                </a:solidFill>
              </a:rPr>
              <a:t>e</a:t>
            </a:r>
            <a:r>
              <a:rPr lang="en-GB" altLang="x-none" b="1" dirty="0">
                <a:solidFill>
                  <a:srgbClr val="5CAD2E"/>
                </a:solidFill>
              </a:rPr>
              <a:t>		</a:t>
            </a:r>
            <a:r>
              <a:rPr lang="en-GB" altLang="x-none" b="1" u="sng" dirty="0">
                <a:solidFill>
                  <a:srgbClr val="5CAD2E"/>
                </a:solidFill>
              </a:rPr>
              <a:t>a</a:t>
            </a:r>
            <a:r>
              <a:rPr lang="en-GB" altLang="x-none" b="1" dirty="0">
                <a:solidFill>
                  <a:srgbClr val="5CAD2E"/>
                </a:solidFill>
              </a:rPr>
              <a:t>ngel		gr</a:t>
            </a:r>
            <a:r>
              <a:rPr lang="en-GB" altLang="x-none" b="1" u="sng" dirty="0">
                <a:solidFill>
                  <a:srgbClr val="5CAD2E"/>
                </a:solidFill>
              </a:rPr>
              <a:t>a</a:t>
            </a:r>
            <a:r>
              <a:rPr lang="en-GB" altLang="x-none" b="1" dirty="0">
                <a:solidFill>
                  <a:srgbClr val="5CAD2E"/>
                </a:solidFill>
              </a:rPr>
              <a:t>p</a:t>
            </a:r>
            <a:r>
              <a:rPr lang="en-GB" altLang="x-none" b="1" u="sng" dirty="0">
                <a:solidFill>
                  <a:srgbClr val="5CAD2E"/>
                </a:solidFill>
              </a:rPr>
              <a:t>e</a:t>
            </a:r>
          </a:p>
          <a:p>
            <a:pPr eaLnBrk="1" hangingPunct="1">
              <a:lnSpc>
                <a:spcPct val="90000"/>
              </a:lnSpc>
              <a:buFont typeface="Wingdings" charset="2"/>
              <a:buNone/>
            </a:pPr>
            <a:r>
              <a:rPr lang="en-GB" altLang="x-none" b="1" dirty="0">
                <a:solidFill>
                  <a:srgbClr val="5CAD2E"/>
                </a:solidFill>
              </a:rPr>
              <a:t>s</a:t>
            </a:r>
            <a:r>
              <a:rPr lang="en-GB" altLang="x-none" b="1" u="sng" dirty="0">
                <a:solidFill>
                  <a:srgbClr val="5CAD2E"/>
                </a:solidFill>
              </a:rPr>
              <a:t>ai</a:t>
            </a:r>
            <a:r>
              <a:rPr lang="en-GB" altLang="x-none" b="1" dirty="0">
                <a:solidFill>
                  <a:srgbClr val="5CAD2E"/>
                </a:solidFill>
              </a:rPr>
              <a:t>ling		spr</a:t>
            </a:r>
            <a:r>
              <a:rPr lang="en-GB" altLang="x-none" b="1" u="sng" dirty="0">
                <a:solidFill>
                  <a:srgbClr val="5CAD2E"/>
                </a:solidFill>
              </a:rPr>
              <a:t>ay</a:t>
            </a:r>
            <a:r>
              <a:rPr lang="en-GB" altLang="x-none" b="1" dirty="0">
                <a:solidFill>
                  <a:srgbClr val="5CAD2E"/>
                </a:solidFill>
              </a:rPr>
              <a:t>		str</a:t>
            </a:r>
            <a:r>
              <a:rPr lang="en-GB" altLang="x-none" b="1" u="sng" dirty="0">
                <a:solidFill>
                  <a:srgbClr val="5CAD2E"/>
                </a:solidFill>
              </a:rPr>
              <a:t>aigh</a:t>
            </a:r>
            <a:r>
              <a:rPr lang="en-GB" altLang="x-none" b="1" dirty="0">
                <a:solidFill>
                  <a:srgbClr val="5CAD2E"/>
                </a:solidFill>
              </a:rPr>
              <a:t>t</a:t>
            </a:r>
          </a:p>
          <a:p>
            <a:pPr eaLnBrk="1" hangingPunct="1">
              <a:lnSpc>
                <a:spcPct val="90000"/>
              </a:lnSpc>
              <a:buFont typeface="Wingdings" charset="2"/>
              <a:buNone/>
            </a:pPr>
            <a:r>
              <a:rPr lang="en-GB" altLang="x-none" b="1" dirty="0">
                <a:solidFill>
                  <a:srgbClr val="5CAD2E"/>
                </a:solidFill>
              </a:rPr>
              <a:t>fr</a:t>
            </a:r>
            <a:r>
              <a:rPr lang="en-GB" altLang="x-none" b="1" u="sng" dirty="0">
                <a:solidFill>
                  <a:srgbClr val="5CAD2E"/>
                </a:solidFill>
              </a:rPr>
              <a:t>eigh</a:t>
            </a:r>
            <a:r>
              <a:rPr lang="en-GB" altLang="x-none" b="1" dirty="0">
                <a:solidFill>
                  <a:srgbClr val="5CAD2E"/>
                </a:solidFill>
              </a:rPr>
              <a:t>t		pl</a:t>
            </a:r>
            <a:r>
              <a:rPr lang="en-GB" altLang="x-none" b="1" u="sng" dirty="0">
                <a:solidFill>
                  <a:srgbClr val="5CAD2E"/>
                </a:solidFill>
              </a:rPr>
              <a:t>ay</a:t>
            </a:r>
            <a:r>
              <a:rPr lang="en-GB" altLang="x-none" b="1" dirty="0">
                <a:solidFill>
                  <a:srgbClr val="5CAD2E"/>
                </a:solidFill>
              </a:rPr>
              <a:t>			m</a:t>
            </a:r>
            <a:r>
              <a:rPr lang="en-GB" altLang="x-none" b="1" u="sng" dirty="0">
                <a:solidFill>
                  <a:srgbClr val="5CAD2E"/>
                </a:solidFill>
              </a:rPr>
              <a:t>a</a:t>
            </a:r>
            <a:r>
              <a:rPr lang="en-GB" altLang="x-none" b="1" dirty="0">
                <a:solidFill>
                  <a:srgbClr val="5CAD2E"/>
                </a:solidFill>
              </a:rPr>
              <a:t>t</a:t>
            </a:r>
            <a:r>
              <a:rPr lang="en-GB" altLang="x-none" b="1" u="sng" dirty="0">
                <a:solidFill>
                  <a:srgbClr val="5CAD2E"/>
                </a:solidFill>
              </a:rPr>
              <a:t>e</a:t>
            </a:r>
          </a:p>
          <a:p>
            <a:pPr eaLnBrk="1" hangingPunct="1">
              <a:lnSpc>
                <a:spcPct val="90000"/>
              </a:lnSpc>
              <a:buFont typeface="Wingdings" charset="2"/>
              <a:buNone/>
            </a:pPr>
            <a:r>
              <a:rPr lang="en-GB" altLang="x-none" b="1" dirty="0">
                <a:solidFill>
                  <a:srgbClr val="5CAD2E"/>
                </a:solidFill>
              </a:rPr>
              <a:t>pl</a:t>
            </a:r>
            <a:r>
              <a:rPr lang="en-GB" altLang="x-none" b="1" u="sng" dirty="0">
                <a:solidFill>
                  <a:srgbClr val="5CAD2E"/>
                </a:solidFill>
              </a:rPr>
              <a:t>a</a:t>
            </a:r>
            <a:r>
              <a:rPr lang="en-GB" altLang="x-none" b="1" dirty="0">
                <a:solidFill>
                  <a:srgbClr val="5CAD2E"/>
                </a:solidFill>
              </a:rPr>
              <a:t>t</a:t>
            </a:r>
            <a:r>
              <a:rPr lang="en-GB" altLang="x-none" b="1" u="sng" dirty="0">
                <a:solidFill>
                  <a:srgbClr val="5CAD2E"/>
                </a:solidFill>
              </a:rPr>
              <a:t>e</a:t>
            </a:r>
            <a:r>
              <a:rPr lang="en-GB" altLang="x-none" b="1" dirty="0">
                <a:solidFill>
                  <a:srgbClr val="5CAD2E"/>
                </a:solidFill>
              </a:rPr>
              <a:t>		        c</a:t>
            </a:r>
            <a:r>
              <a:rPr lang="en-GB" altLang="x-none" b="1" u="sng" dirty="0">
                <a:solidFill>
                  <a:srgbClr val="5CAD2E"/>
                </a:solidFill>
              </a:rPr>
              <a:t>a</a:t>
            </a:r>
            <a:r>
              <a:rPr lang="en-GB" altLang="x-none" b="1" dirty="0">
                <a:solidFill>
                  <a:srgbClr val="5CAD2E"/>
                </a:solidFill>
              </a:rPr>
              <a:t>v</a:t>
            </a:r>
            <a:r>
              <a:rPr lang="en-GB" altLang="x-none" b="1" u="sng" dirty="0">
                <a:solidFill>
                  <a:srgbClr val="5CAD2E"/>
                </a:solidFill>
              </a:rPr>
              <a:t>e</a:t>
            </a:r>
            <a:r>
              <a:rPr lang="en-GB" altLang="x-none" b="1" dirty="0">
                <a:solidFill>
                  <a:srgbClr val="5CAD2E"/>
                </a:solidFill>
              </a:rPr>
              <a:t>		        st</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		</a:t>
            </a:r>
          </a:p>
          <a:p>
            <a:pPr eaLnBrk="1" hangingPunct="1">
              <a:lnSpc>
                <a:spcPct val="90000"/>
              </a:lnSpc>
            </a:pPr>
            <a:endParaRPr lang="en-GB" altLang="x-none" dirty="0"/>
          </a:p>
        </p:txBody>
      </p:sp>
    </p:spTree>
    <p:extLst>
      <p:ext uri="{BB962C8B-B14F-4D97-AF65-F5344CB8AC3E}">
        <p14:creationId xmlns:p14="http://schemas.microsoft.com/office/powerpoint/2010/main" val="560441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D52F784-22A7-9949-A0C6-375BAA0D89D5}" type="slidenum">
              <a:rPr lang="en-GB" altLang="en-US"/>
              <a:pPr eaLnBrk="1" hangingPunct="1"/>
              <a:t>36</a:t>
            </a:fld>
            <a:endParaRPr lang="en-GB" altLang="en-US"/>
          </a:p>
        </p:txBody>
      </p:sp>
      <p:sp>
        <p:nvSpPr>
          <p:cNvPr id="54275" name="Rectangle 2"/>
          <p:cNvSpPr>
            <a:spLocks noGrp="1" noChangeArrowheads="1"/>
          </p:cNvSpPr>
          <p:nvPr>
            <p:ph type="body" idx="1"/>
          </p:nvPr>
        </p:nvSpPr>
        <p:spPr>
          <a:xfrm>
            <a:off x="179388" y="333375"/>
            <a:ext cx="8507412" cy="5327873"/>
          </a:xfrm>
        </p:spPr>
        <p:txBody>
          <a:bodyPr>
            <a:normAutofit fontScale="92500" lnSpcReduction="10000"/>
          </a:bodyPr>
          <a:lstStyle/>
          <a:p>
            <a:pPr algn="ctr" eaLnBrk="1" hangingPunct="1">
              <a:lnSpc>
                <a:spcPct val="80000"/>
              </a:lnSpc>
              <a:buFont typeface="Wingdings" charset="2"/>
              <a:buNone/>
            </a:pPr>
            <a:r>
              <a:rPr lang="en-GB" altLang="en-US" sz="1500" u="sng" dirty="0">
                <a:solidFill>
                  <a:srgbClr val="FF0066"/>
                </a:solidFill>
                <a:latin typeface="Comic Sans MS" charset="0"/>
              </a:rPr>
              <a:t>Glossary of terms</a:t>
            </a:r>
            <a:r>
              <a:rPr lang="en-GB" altLang="en-US" sz="1500" u="sng" dirty="0">
                <a:latin typeface="Comic Sans MS" charset="0"/>
              </a:rPr>
              <a:t> The following terms and their definitions have been taken from Jim </a:t>
            </a:r>
          </a:p>
          <a:p>
            <a:pPr algn="ctr" eaLnBrk="1" hangingPunct="1">
              <a:lnSpc>
                <a:spcPct val="80000"/>
              </a:lnSpc>
              <a:buFont typeface="Wingdings" charset="2"/>
              <a:buNone/>
            </a:pPr>
            <a:r>
              <a:rPr lang="en-GB" altLang="en-US" sz="1500" u="sng" dirty="0">
                <a:latin typeface="Comic Sans MS" charset="0"/>
              </a:rPr>
              <a:t>Rose's (2005) </a:t>
            </a:r>
            <a:r>
              <a:rPr lang="en-GB" altLang="en-US" sz="1500" i="1" u="sng" dirty="0">
                <a:latin typeface="Comic Sans MS" charset="0"/>
              </a:rPr>
              <a:t>Independent Review of the Teaching of Early Reading - Interim Report.</a:t>
            </a:r>
          </a:p>
          <a:p>
            <a:pPr eaLnBrk="1" hangingPunct="1">
              <a:lnSpc>
                <a:spcPct val="80000"/>
              </a:lnSpc>
              <a:buFont typeface="Wingdings" charset="2"/>
              <a:buNone/>
            </a:pPr>
            <a:endParaRPr lang="en-GB" altLang="en-US" sz="100" i="1" dirty="0">
              <a:latin typeface="Comic Sans MS" charset="0"/>
            </a:endParaRPr>
          </a:p>
          <a:p>
            <a:pPr eaLnBrk="1" hangingPunct="1">
              <a:lnSpc>
                <a:spcPct val="80000"/>
              </a:lnSpc>
              <a:buFont typeface="Wingdings" charset="2"/>
              <a:buNone/>
            </a:pPr>
            <a:endParaRPr lang="en-GB" altLang="en-US" sz="100" i="1" dirty="0">
              <a:latin typeface="Comic Sans MS" charset="0"/>
            </a:endParaRPr>
          </a:p>
          <a:p>
            <a:pPr eaLnBrk="1" hangingPunct="1">
              <a:lnSpc>
                <a:spcPct val="80000"/>
              </a:lnSpc>
              <a:buFont typeface="Wingdings" charset="2"/>
              <a:buNone/>
            </a:pPr>
            <a:endParaRPr lang="en-GB" altLang="en-US" sz="3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blend</a:t>
            </a:r>
            <a:r>
              <a:rPr lang="en-GB" altLang="en-US" sz="1600" dirty="0">
                <a:latin typeface="Comic Sans MS" charset="0"/>
              </a:rPr>
              <a:t> (</a:t>
            </a:r>
            <a:r>
              <a:rPr lang="en-GB" altLang="en-US" sz="1600" dirty="0" err="1">
                <a:latin typeface="Comic Sans MS" charset="0"/>
              </a:rPr>
              <a:t>vb</a:t>
            </a:r>
            <a:r>
              <a:rPr lang="en-GB" altLang="en-US" sz="1600" dirty="0">
                <a:latin typeface="Comic Sans MS" charset="0"/>
              </a:rPr>
              <a:t>) — to draw individual sounds together to pronounce a word, e.g. s-n-a-p, blended together, reads snap</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cluster</a:t>
            </a:r>
            <a:r>
              <a:rPr lang="en-GB" altLang="en-US" sz="1600" dirty="0">
                <a:latin typeface="Comic Sans MS" charset="0"/>
              </a:rPr>
              <a:t> — two (or three) letters making two (or three) sounds, e.g. the first </a:t>
            </a:r>
          </a:p>
          <a:p>
            <a:pPr eaLnBrk="1" hangingPunct="1">
              <a:lnSpc>
                <a:spcPct val="80000"/>
              </a:lnSpc>
              <a:buFont typeface="Wingdings" charset="2"/>
              <a:buNone/>
            </a:pPr>
            <a:r>
              <a:rPr lang="en-GB" altLang="en-US" sz="1600" dirty="0">
                <a:latin typeface="Comic Sans MS" charset="0"/>
              </a:rPr>
              <a:t>three letters of 'straight' are a consonant cluster</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digraph</a:t>
            </a:r>
            <a:r>
              <a:rPr lang="en-GB" altLang="en-US" sz="1600" dirty="0">
                <a:latin typeface="Comic Sans MS" charset="0"/>
              </a:rPr>
              <a:t> — two letters making one sound, e.g. </a:t>
            </a:r>
            <a:r>
              <a:rPr lang="en-GB" altLang="en-US" sz="1600" dirty="0" err="1">
                <a:latin typeface="Comic Sans MS" charset="0"/>
              </a:rPr>
              <a:t>sh</a:t>
            </a:r>
            <a:r>
              <a:rPr lang="en-GB" altLang="en-US" sz="1600" dirty="0">
                <a:latin typeface="Comic Sans MS" charset="0"/>
              </a:rPr>
              <a:t>, </a:t>
            </a:r>
            <a:r>
              <a:rPr lang="en-GB" altLang="en-US" sz="1600" dirty="0" err="1">
                <a:latin typeface="Comic Sans MS" charset="0"/>
              </a:rPr>
              <a:t>ch</a:t>
            </a:r>
            <a:r>
              <a:rPr lang="en-GB" altLang="en-US" sz="1600" dirty="0">
                <a:latin typeface="Comic Sans MS" charset="0"/>
              </a:rPr>
              <a:t>, </a:t>
            </a:r>
            <a:r>
              <a:rPr lang="en-GB" altLang="en-US" sz="1600" dirty="0" err="1">
                <a:latin typeface="Comic Sans MS" charset="0"/>
              </a:rPr>
              <a:t>th</a:t>
            </a:r>
            <a:r>
              <a:rPr lang="en-GB" altLang="en-US" sz="1600" dirty="0">
                <a:latin typeface="Comic Sans MS" charset="0"/>
              </a:rPr>
              <a:t>, ph.   </a:t>
            </a:r>
          </a:p>
          <a:p>
            <a:pPr eaLnBrk="1" hangingPunct="1">
              <a:lnSpc>
                <a:spcPct val="80000"/>
              </a:lnSpc>
              <a:buFont typeface="Wingdings" charset="2"/>
              <a:buNone/>
            </a:pPr>
            <a:r>
              <a:rPr lang="en-GB" altLang="en-US" sz="1600" b="1" dirty="0">
                <a:solidFill>
                  <a:srgbClr val="FF0066"/>
                </a:solidFill>
                <a:latin typeface="Comic Sans MS" charset="0"/>
              </a:rPr>
              <a:t>vowel digraphs</a:t>
            </a:r>
            <a:r>
              <a:rPr lang="en-GB" altLang="en-US" sz="1600" dirty="0">
                <a:latin typeface="Comic Sans MS" charset="0"/>
              </a:rPr>
              <a:t> comprise two vowels which, together, make one sound, e.g. </a:t>
            </a:r>
            <a:r>
              <a:rPr lang="en-GB" altLang="en-US" sz="1600" dirty="0" err="1">
                <a:latin typeface="Comic Sans MS" charset="0"/>
              </a:rPr>
              <a:t>ai</a:t>
            </a:r>
            <a:r>
              <a:rPr lang="en-GB" altLang="en-US" sz="1600" dirty="0">
                <a:latin typeface="Comic Sans MS" charset="0"/>
              </a:rPr>
              <a:t>, </a:t>
            </a:r>
            <a:r>
              <a:rPr lang="en-GB" altLang="en-US" sz="1600" dirty="0" err="1">
                <a:latin typeface="Comic Sans MS" charset="0"/>
              </a:rPr>
              <a:t>oo</a:t>
            </a:r>
            <a:r>
              <a:rPr lang="en-GB" altLang="en-US" sz="1600" dirty="0">
                <a:latin typeface="Comic Sans MS" charset="0"/>
              </a:rPr>
              <a:t>, ow</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split digraph</a:t>
            </a:r>
            <a:r>
              <a:rPr lang="en-GB" altLang="en-US" sz="1600" dirty="0">
                <a:latin typeface="Comic Sans MS" charset="0"/>
              </a:rPr>
              <a:t> — two letters, split, making one sound, e.g. a-e as in make or i-e in site</a:t>
            </a:r>
          </a:p>
          <a:p>
            <a:pPr eaLnBrk="1" hangingPunct="1">
              <a:lnSpc>
                <a:spcPct val="80000"/>
              </a:lnSpc>
              <a:buFont typeface="Wingdings" charset="2"/>
              <a:buNone/>
            </a:pPr>
            <a:endParaRPr lang="en-GB" altLang="en-US" sz="10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grapheme</a:t>
            </a:r>
            <a:r>
              <a:rPr lang="en-GB" altLang="en-US" sz="1600" dirty="0">
                <a:latin typeface="Comic Sans MS" charset="0"/>
              </a:rPr>
              <a:t> — a letter or a group of letters representing one sound, e.g. </a:t>
            </a:r>
            <a:r>
              <a:rPr lang="en-GB" altLang="en-US" sz="1600" dirty="0" err="1">
                <a:latin typeface="Comic Sans MS" charset="0"/>
              </a:rPr>
              <a:t>sh</a:t>
            </a:r>
            <a:r>
              <a:rPr lang="en-GB" altLang="en-US" sz="1600" dirty="0">
                <a:latin typeface="Comic Sans MS" charset="0"/>
              </a:rPr>
              <a:t>, </a:t>
            </a:r>
            <a:r>
              <a:rPr lang="en-GB" altLang="en-US" sz="1600" dirty="0" err="1">
                <a:latin typeface="Comic Sans MS" charset="0"/>
              </a:rPr>
              <a:t>ch</a:t>
            </a:r>
            <a:r>
              <a:rPr lang="en-GB" altLang="en-US" sz="1600" dirty="0">
                <a:latin typeface="Comic Sans MS" charset="0"/>
              </a:rPr>
              <a:t>, </a:t>
            </a:r>
            <a:r>
              <a:rPr lang="en-GB" altLang="en-US" sz="1600" dirty="0" err="1">
                <a:latin typeface="Comic Sans MS" charset="0"/>
              </a:rPr>
              <a:t>igh</a:t>
            </a:r>
            <a:r>
              <a:rPr lang="en-GB" altLang="en-US" sz="1600" dirty="0">
                <a:latin typeface="Comic Sans MS" charset="0"/>
              </a:rPr>
              <a:t>, </a:t>
            </a:r>
            <a:r>
              <a:rPr lang="en-GB" altLang="en-US" sz="1600" dirty="0" err="1">
                <a:latin typeface="Comic Sans MS" charset="0"/>
              </a:rPr>
              <a:t>ough</a:t>
            </a:r>
            <a:r>
              <a:rPr lang="en-GB" altLang="en-US" sz="1600" dirty="0">
                <a:latin typeface="Comic Sans MS" charset="0"/>
              </a:rPr>
              <a:t> (as in 'though')</a:t>
            </a:r>
          </a:p>
          <a:p>
            <a:pPr eaLnBrk="1" hangingPunct="1">
              <a:lnSpc>
                <a:spcPct val="80000"/>
              </a:lnSpc>
              <a:buFont typeface="Wingdings" charset="2"/>
              <a:buNone/>
            </a:pPr>
            <a:endParaRPr lang="en-GB" altLang="en-US" sz="10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grapheme-phoneme correspondence (GPC)</a:t>
            </a:r>
            <a:r>
              <a:rPr lang="en-GB" altLang="en-US" sz="1600" dirty="0">
                <a:latin typeface="Comic Sans MS" charset="0"/>
              </a:rPr>
              <a:t> — the relationship between sounds and the letters which represent those sounds; also known as 'letter-sound correspondences‘</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mnemonic</a:t>
            </a:r>
            <a:r>
              <a:rPr lang="en-GB" altLang="en-US" sz="1600" dirty="0">
                <a:latin typeface="Comic Sans MS" charset="0"/>
              </a:rPr>
              <a:t> — a device for memorising and recalling something, such as a snake shaped like the letter 'S‘</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phoneme</a:t>
            </a:r>
            <a:r>
              <a:rPr lang="en-GB" altLang="en-US" sz="1600" dirty="0">
                <a:latin typeface="Comic Sans MS" charset="0"/>
              </a:rPr>
              <a:t> — the smallest unit of sound in the spoken language e.g. the letters '</a:t>
            </a:r>
            <a:r>
              <a:rPr lang="en-GB" altLang="en-US" sz="1600" dirty="0" err="1">
                <a:latin typeface="Comic Sans MS" charset="0"/>
              </a:rPr>
              <a:t>sh</a:t>
            </a:r>
            <a:r>
              <a:rPr lang="en-GB" altLang="en-US" sz="1600" dirty="0">
                <a:latin typeface="Comic Sans MS" charset="0"/>
              </a:rPr>
              <a:t>' represent just one sound, but '</a:t>
            </a:r>
            <a:r>
              <a:rPr lang="en-GB" altLang="en-US" sz="1600" dirty="0" err="1">
                <a:latin typeface="Comic Sans MS" charset="0"/>
              </a:rPr>
              <a:t>sp</a:t>
            </a:r>
            <a:r>
              <a:rPr lang="en-GB" altLang="en-US" sz="1600" dirty="0">
                <a:latin typeface="Comic Sans MS" charset="0"/>
              </a:rPr>
              <a:t>' represents two (/s/ and /p/)</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segment (</a:t>
            </a:r>
            <a:r>
              <a:rPr lang="en-GB" altLang="en-US" sz="1600" b="1" dirty="0" err="1">
                <a:solidFill>
                  <a:srgbClr val="FF0066"/>
                </a:solidFill>
                <a:latin typeface="Comic Sans MS" charset="0"/>
              </a:rPr>
              <a:t>vb</a:t>
            </a:r>
            <a:r>
              <a:rPr lang="en-GB" altLang="en-US" sz="1600" b="1" dirty="0">
                <a:solidFill>
                  <a:srgbClr val="FF0066"/>
                </a:solidFill>
                <a:latin typeface="Comic Sans MS" charset="0"/>
              </a:rPr>
              <a:t>)</a:t>
            </a:r>
            <a:r>
              <a:rPr lang="en-GB" altLang="en-US" sz="1600" dirty="0">
                <a:latin typeface="Comic Sans MS" charset="0"/>
              </a:rPr>
              <a:t> — to split up a word into its individual phonemes in order to spell it, e.g. the word 'cat' has three phonemes: /c/, /a/, /t/</a:t>
            </a:r>
          </a:p>
          <a:p>
            <a:pPr eaLnBrk="1" hangingPunct="1">
              <a:lnSpc>
                <a:spcPct val="80000"/>
              </a:lnSpc>
              <a:buFont typeface="Wingdings" charset="2"/>
              <a:buNone/>
            </a:pPr>
            <a:endParaRPr lang="en-GB" altLang="en-US" sz="5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VC, CVC, CCVC</a:t>
            </a:r>
            <a:r>
              <a:rPr lang="en-GB" altLang="en-US" sz="1600" dirty="0">
                <a:latin typeface="Comic Sans MS" charset="0"/>
              </a:rPr>
              <a:t> — the abbreviations for vowel-consonant, consonant-vowel-consonant, consonant-consonant-vowel-consonant, and are used to describe the order of letters in words, e.g. am, Sam, slam.</a:t>
            </a:r>
            <a:r>
              <a:rPr lang="en-GB" altLang="en-US" sz="1600" dirty="0"/>
              <a:t> </a:t>
            </a:r>
          </a:p>
          <a:p>
            <a:pPr eaLnBrk="1" hangingPunct="1">
              <a:lnSpc>
                <a:spcPct val="80000"/>
              </a:lnSpc>
              <a:buFont typeface="Wingdings" charset="2"/>
              <a:buNone/>
            </a:pPr>
            <a:endParaRPr lang="en-GB" altLang="en-US" sz="1700" dirty="0"/>
          </a:p>
        </p:txBody>
      </p:sp>
    </p:spTree>
    <p:extLst>
      <p:ext uri="{BB962C8B-B14F-4D97-AF65-F5344CB8AC3E}">
        <p14:creationId xmlns:p14="http://schemas.microsoft.com/office/powerpoint/2010/main" val="21000439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 terminology</a:t>
            </a:r>
            <a:r>
              <a:rPr lang="mr-IN" dirty="0">
                <a:solidFill>
                  <a:srgbClr val="FF0000"/>
                </a:solidFill>
              </a:rPr>
              <a:t>…</a:t>
            </a:r>
            <a:r>
              <a:rPr lang="en-US" dirty="0">
                <a:solidFill>
                  <a:srgbClr val="FF0000"/>
                </a:solidFill>
              </a:rPr>
              <a:t>???</a:t>
            </a:r>
          </a:p>
        </p:txBody>
      </p:sp>
      <p:sp>
        <p:nvSpPr>
          <p:cNvPr id="3" name="Content Placeholder 2"/>
          <p:cNvSpPr>
            <a:spLocks noGrp="1"/>
          </p:cNvSpPr>
          <p:nvPr>
            <p:ph idx="1"/>
          </p:nvPr>
        </p:nvSpPr>
        <p:spPr/>
        <p:txBody>
          <a:bodyPr>
            <a:normAutofit fontScale="92500"/>
          </a:bodyPr>
          <a:lstStyle/>
          <a:p>
            <a:pPr marL="0" indent="0">
              <a:buNone/>
            </a:pPr>
            <a:r>
              <a:rPr lang="en-US" dirty="0"/>
              <a:t>.digraph     trigraph      phoneme      blending</a:t>
            </a:r>
          </a:p>
          <a:p>
            <a:pPr marL="0" indent="0">
              <a:buNone/>
            </a:pPr>
            <a:endParaRPr lang="en-US" dirty="0"/>
          </a:p>
          <a:p>
            <a:pPr marL="0" indent="0">
              <a:buNone/>
            </a:pPr>
            <a:r>
              <a:rPr lang="en-US" dirty="0"/>
              <a:t>.grapheme      sound button        syllables     </a:t>
            </a:r>
          </a:p>
          <a:p>
            <a:pPr marL="0" indent="0">
              <a:buNone/>
            </a:pPr>
            <a:endParaRPr lang="en-US" dirty="0"/>
          </a:p>
          <a:p>
            <a:pPr marL="0" indent="0">
              <a:buNone/>
            </a:pPr>
            <a:r>
              <a:rPr lang="en-US" dirty="0"/>
              <a:t>split digraph           consonant cluster   synthetic</a:t>
            </a:r>
          </a:p>
          <a:p>
            <a:pPr marL="0" indent="0">
              <a:buNone/>
            </a:pPr>
            <a:endParaRPr lang="en-US" dirty="0"/>
          </a:p>
          <a:p>
            <a:pPr marL="0" indent="0">
              <a:buNone/>
            </a:pPr>
            <a:r>
              <a:rPr lang="en-US" dirty="0"/>
              <a:t>.discreet       GPC      CVC     CCVC</a:t>
            </a:r>
          </a:p>
        </p:txBody>
      </p:sp>
    </p:spTree>
    <p:extLst>
      <p:ext uri="{BB962C8B-B14F-4D97-AF65-F5344CB8AC3E}">
        <p14:creationId xmlns:p14="http://schemas.microsoft.com/office/powerpoint/2010/main" val="478350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EB7E6A8-525D-D642-93DD-3FF9CB4E79B9}" type="slidenum">
              <a:rPr lang="en-GB" altLang="en-US"/>
              <a:pPr eaLnBrk="1" hangingPunct="1"/>
              <a:t>38</a:t>
            </a:fld>
            <a:endParaRPr lang="en-GB" altLang="en-US"/>
          </a:p>
        </p:txBody>
      </p:sp>
      <p:sp>
        <p:nvSpPr>
          <p:cNvPr id="56323" name="Rectangle 2"/>
          <p:cNvSpPr>
            <a:spLocks noGrp="1" noChangeArrowheads="1"/>
          </p:cNvSpPr>
          <p:nvPr>
            <p:ph type="title"/>
          </p:nvPr>
        </p:nvSpPr>
        <p:spPr/>
        <p:txBody>
          <a:bodyPr/>
          <a:lstStyle/>
          <a:p>
            <a:pPr eaLnBrk="1" hangingPunct="1"/>
            <a:r>
              <a:rPr lang="en-GB" altLang="x-none"/>
              <a:t>Summary</a:t>
            </a:r>
          </a:p>
        </p:txBody>
      </p:sp>
      <p:sp>
        <p:nvSpPr>
          <p:cNvPr id="56324" name="Rectangle 3"/>
          <p:cNvSpPr>
            <a:spLocks noGrp="1" noChangeArrowheads="1"/>
          </p:cNvSpPr>
          <p:nvPr>
            <p:ph type="body" idx="1"/>
          </p:nvPr>
        </p:nvSpPr>
        <p:spPr>
          <a:xfrm>
            <a:off x="457200" y="1628775"/>
            <a:ext cx="8229600" cy="4502150"/>
          </a:xfrm>
        </p:spPr>
        <p:txBody>
          <a:bodyPr/>
          <a:lstStyle/>
          <a:p>
            <a:pPr eaLnBrk="1" hangingPunct="1">
              <a:lnSpc>
                <a:spcPct val="90000"/>
              </a:lnSpc>
              <a:buFont typeface="Wingdings" charset="2"/>
              <a:buNone/>
            </a:pPr>
            <a:r>
              <a:rPr lang="en-GB" altLang="x-none" sz="2600" dirty="0"/>
              <a:t>What have I learnt about the teaching of reading using synthetic phonics?</a:t>
            </a:r>
          </a:p>
          <a:p>
            <a:pPr eaLnBrk="1" hangingPunct="1">
              <a:lnSpc>
                <a:spcPct val="90000"/>
              </a:lnSpc>
              <a:buFont typeface="Wingdings" charset="2"/>
              <a:buNone/>
            </a:pPr>
            <a:endParaRPr lang="en-GB" altLang="x-none" sz="2600" dirty="0"/>
          </a:p>
          <a:p>
            <a:pPr eaLnBrk="1" hangingPunct="1">
              <a:lnSpc>
                <a:spcPct val="90000"/>
              </a:lnSpc>
              <a:buFont typeface="Wingdings" charset="2"/>
              <a:buNone/>
            </a:pPr>
            <a:endParaRPr lang="en-GB" altLang="x-none" sz="2600" dirty="0"/>
          </a:p>
          <a:p>
            <a:pPr eaLnBrk="1" hangingPunct="1">
              <a:lnSpc>
                <a:spcPct val="90000"/>
              </a:lnSpc>
              <a:buFont typeface="Wingdings" charset="2"/>
              <a:buNone/>
            </a:pPr>
            <a:r>
              <a:rPr lang="en-GB" altLang="x-none" sz="2600" dirty="0"/>
              <a:t>What </a:t>
            </a:r>
            <a:r>
              <a:rPr lang="en-GB" altLang="x-none" dirty="0">
                <a:solidFill>
                  <a:srgbClr val="FF0000"/>
                </a:solidFill>
              </a:rPr>
              <a:t>3</a:t>
            </a:r>
            <a:r>
              <a:rPr lang="en-GB" altLang="x-none" sz="2600" dirty="0"/>
              <a:t> things are you going to do as a result of this ‘phonics’ input?</a:t>
            </a:r>
          </a:p>
          <a:p>
            <a:pPr eaLnBrk="1" hangingPunct="1">
              <a:lnSpc>
                <a:spcPct val="90000"/>
              </a:lnSpc>
              <a:buFont typeface="Wingdings" charset="2"/>
              <a:buNone/>
            </a:pPr>
            <a:endParaRPr lang="en-GB" altLang="x-none" sz="2600" dirty="0"/>
          </a:p>
        </p:txBody>
      </p:sp>
      <p:pic>
        <p:nvPicPr>
          <p:cNvPr id="56325" name="Picture 4" descr="blog-noti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67625" y="3933825"/>
            <a:ext cx="995363"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8372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mr-IN" dirty="0"/>
              <a:t>…</a:t>
            </a:r>
            <a:r>
              <a:rPr lang="en-US" dirty="0"/>
              <a:t>just a starting point for resources</a:t>
            </a:r>
            <a:r>
              <a:rPr lang="mr-IN" dirty="0"/>
              <a:t>…</a:t>
            </a:r>
            <a:endParaRPr lang="en-US" dirty="0"/>
          </a:p>
        </p:txBody>
      </p:sp>
      <p:sp>
        <p:nvSpPr>
          <p:cNvPr id="3" name="Content Placeholder 2"/>
          <p:cNvSpPr>
            <a:spLocks noGrp="1"/>
          </p:cNvSpPr>
          <p:nvPr>
            <p:ph idx="1"/>
          </p:nvPr>
        </p:nvSpPr>
        <p:spPr/>
        <p:txBody>
          <a:bodyPr/>
          <a:lstStyle/>
          <a:p>
            <a:pPr marL="0" indent="0">
              <a:buNone/>
            </a:pPr>
            <a:r>
              <a:rPr lang="en-US" sz="2000" dirty="0">
                <a:hlinkClick r:id="rId2"/>
              </a:rPr>
              <a:t>https://www.facebook.com/mrthornedoesphonics/?hc_ref=ARTDsR_QSthOaVHryZC1iCpSi5JtpUK-lC3IMBzbw8j9Q_c8fvKp5IvHNg6kgh4TTZs&amp;fref=nf</a:t>
            </a:r>
            <a:endParaRPr lang="en-US" sz="2000" dirty="0"/>
          </a:p>
          <a:p>
            <a:pPr marL="0" indent="0">
              <a:buNone/>
            </a:pPr>
            <a:r>
              <a:rPr lang="en-US" sz="2000" dirty="0" err="1"/>
              <a:t>Mr</a:t>
            </a:r>
            <a:r>
              <a:rPr lang="en-US" sz="2000" dirty="0"/>
              <a:t> Thorne does Phonics </a:t>
            </a:r>
          </a:p>
          <a:p>
            <a:pPr marL="0" indent="0">
              <a:buNone/>
            </a:pPr>
            <a:endParaRPr lang="en-US" sz="2000" dirty="0"/>
          </a:p>
          <a:p>
            <a:pPr marL="0" indent="0">
              <a:buNone/>
            </a:pPr>
            <a:r>
              <a:rPr lang="en-US" sz="2000" dirty="0">
                <a:hlinkClick r:id="rId3"/>
              </a:rPr>
              <a:t>https://www.youtube.com/watch?v=dEzfpod5w_Q</a:t>
            </a:r>
            <a:endParaRPr lang="en-US" sz="2000" dirty="0"/>
          </a:p>
          <a:p>
            <a:pPr marL="0" indent="0">
              <a:buNone/>
            </a:pPr>
            <a:r>
              <a:rPr lang="en-US" sz="2000" dirty="0"/>
              <a:t>Ruth Miskin teaches </a:t>
            </a:r>
            <a:r>
              <a:rPr lang="en-US" sz="2000"/>
              <a:t>blending.</a:t>
            </a:r>
            <a:endParaRPr lang="en-US" sz="2000" dirty="0"/>
          </a:p>
        </p:txBody>
      </p:sp>
    </p:spTree>
    <p:extLst>
      <p:ext uri="{BB962C8B-B14F-4D97-AF65-F5344CB8AC3E}">
        <p14:creationId xmlns:p14="http://schemas.microsoft.com/office/powerpoint/2010/main" val="1687796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References and Further Reading</a:t>
            </a:r>
            <a:r>
              <a:rPr lang="mr-IN" dirty="0"/>
              <a:t>…</a:t>
            </a:r>
            <a:endParaRPr lang="en-US" dirty="0"/>
          </a:p>
        </p:txBody>
      </p:sp>
      <p:sp>
        <p:nvSpPr>
          <p:cNvPr id="3" name="Content Placeholder 2"/>
          <p:cNvSpPr>
            <a:spLocks noGrp="1"/>
          </p:cNvSpPr>
          <p:nvPr>
            <p:ph idx="1"/>
          </p:nvPr>
        </p:nvSpPr>
        <p:spPr>
          <a:xfrm>
            <a:off x="457200" y="1196752"/>
            <a:ext cx="8229600" cy="3917032"/>
          </a:xfrm>
        </p:spPr>
        <p:txBody>
          <a:bodyPr>
            <a:normAutofit fontScale="92500"/>
          </a:bodyPr>
          <a:lstStyle/>
          <a:p>
            <a:r>
              <a:rPr lang="en-US" sz="1600" dirty="0">
                <a:hlinkClick r:id="rId2"/>
              </a:rPr>
              <a:t>http://learning.gov.wales/resources/learningpacks/mep/literacy/reading-early/systematic-synthetic-phonics/?lang=en</a:t>
            </a:r>
            <a:endParaRPr lang="en-US" sz="1600" dirty="0"/>
          </a:p>
          <a:p>
            <a:r>
              <a:rPr lang="en-GB" sz="1600" dirty="0"/>
              <a:t>DfES (2007</a:t>
            </a:r>
            <a:r>
              <a:rPr lang="en-GB" sz="1600" i="1" dirty="0"/>
              <a:t>) Letters and Sounds: Principles and Practice of High Quality Phonics.</a:t>
            </a:r>
            <a:r>
              <a:rPr lang="en-GB" sz="1600" dirty="0"/>
              <a:t> DfES: London</a:t>
            </a:r>
          </a:p>
          <a:p>
            <a:r>
              <a:rPr lang="en-GB" sz="1600" dirty="0"/>
              <a:t>Johnston, R. &amp; Watson, J. (2007). </a:t>
            </a:r>
            <a:r>
              <a:rPr lang="en-GB" sz="1600" i="1" dirty="0"/>
              <a:t>Teaching Synthetic Phonics.</a:t>
            </a:r>
            <a:r>
              <a:rPr lang="en-GB" sz="1600" dirty="0"/>
              <a:t> London: Learning Matters.</a:t>
            </a:r>
          </a:p>
          <a:p>
            <a:r>
              <a:rPr lang="en-GB" sz="1600" dirty="0"/>
              <a:t>Glazzard, J. &amp; Stoke, J. (2013) .</a:t>
            </a:r>
            <a:r>
              <a:rPr lang="en-GB" sz="1600" i="1" dirty="0"/>
              <a:t>Teaching Systematic Synthetic Phonics and Early English</a:t>
            </a:r>
            <a:r>
              <a:rPr lang="en-GB" sz="1600" dirty="0"/>
              <a:t>. Northwich: Critical Publishing.</a:t>
            </a:r>
          </a:p>
          <a:p>
            <a:r>
              <a:rPr lang="en-GB" sz="1600" dirty="0">
                <a:hlinkClick r:id="rId3"/>
              </a:rPr>
              <a:t>www.letters-and-sounds.com</a:t>
            </a:r>
            <a:r>
              <a:rPr lang="en-GB" sz="1600" dirty="0"/>
              <a:t>  Free printable resources for the </a:t>
            </a:r>
            <a:r>
              <a:rPr lang="en-GB" sz="1600" b="1" dirty="0"/>
              <a:t>Letters and Sounds</a:t>
            </a:r>
            <a:r>
              <a:rPr lang="en-GB" sz="1600" dirty="0"/>
              <a:t> phonics programme. High quality, bright and colourful printable resources designed to appeal to children</a:t>
            </a:r>
          </a:p>
          <a:p>
            <a:r>
              <a:rPr lang="en-GB" sz="1600" dirty="0">
                <a:hlinkClick r:id="rId4"/>
              </a:rPr>
              <a:t>http://www.henrymaynardprimary.co.uk/explaining-letters-and-sounds-and-the-teaching-of-/</a:t>
            </a:r>
            <a:r>
              <a:rPr lang="en-GB" sz="1600" dirty="0"/>
              <a:t>Useful website </a:t>
            </a:r>
            <a:r>
              <a:rPr lang="mr-IN" sz="1600" dirty="0"/>
              <a:t>–</a:t>
            </a:r>
            <a:r>
              <a:rPr lang="en-GB" sz="1600" dirty="0"/>
              <a:t> a school explaining how it works for non-specialists.</a:t>
            </a:r>
          </a:p>
          <a:p>
            <a:r>
              <a:rPr lang="en-GB" sz="1600" dirty="0">
                <a:hlinkClick r:id="rId5"/>
              </a:rPr>
              <a:t>https://www.phonicbooks.co.uk</a:t>
            </a:r>
            <a:r>
              <a:rPr lang="en-GB" sz="1600" dirty="0"/>
              <a:t>     Phonics sound pronunciation </a:t>
            </a:r>
          </a:p>
          <a:p>
            <a:r>
              <a:rPr lang="en-GB" sz="1600" dirty="0">
                <a:hlinkClick r:id="rId6"/>
              </a:rPr>
              <a:t>https://www.youtube.com/watch?v=IwJx1NSineE</a:t>
            </a:r>
            <a:r>
              <a:rPr lang="en-GB" sz="1600" dirty="0"/>
              <a:t>  mini-lecture re synthetic phonics.</a:t>
            </a:r>
          </a:p>
          <a:p>
            <a:r>
              <a:rPr lang="en-GB" sz="1600" dirty="0">
                <a:hlinkClick r:id="rId7"/>
              </a:rPr>
              <a:t>https://shop.scholastic.co.uk/research-hub/phonics</a:t>
            </a:r>
            <a:r>
              <a:rPr lang="en-GB" sz="1600" dirty="0"/>
              <a:t>    Research Hub </a:t>
            </a:r>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8617402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metadata/properties"/>
    <ds:schemaRef ds:uri="http://purl.org/dc/dcmitype/"/>
    <ds:schemaRef ds:uri="http://purl.org/dc/elements/1.1/"/>
    <ds:schemaRef ds:uri="http://schemas.microsoft.com/office/2006/documentManagement/types"/>
    <ds:schemaRef ds:uri="http://www.w3.org/XML/1998/namespace"/>
    <ds:schemaRef ds:uri="303dbf9b-b85b-46a0-94f1-894078c07ecd"/>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1511</TotalTime>
  <Words>1550</Words>
  <Application>Microsoft Office PowerPoint</Application>
  <PresentationFormat>On-screen Show (4:3)</PresentationFormat>
  <Paragraphs>402</Paragraphs>
  <Slides>40</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 Unicode MS</vt:lpstr>
      <vt:lpstr>Arial</vt:lpstr>
      <vt:lpstr>Calibri</vt:lpstr>
      <vt:lpstr>Comic Sans MS</vt:lpstr>
      <vt:lpstr>Myriad Pro</vt:lpstr>
      <vt:lpstr>Times New Roman</vt:lpstr>
      <vt:lpstr>Verdana</vt:lpstr>
      <vt:lpstr>Wingdings</vt:lpstr>
      <vt:lpstr>20140311PresentationUWTSDTemplate</vt:lpstr>
      <vt:lpstr>PowerPoint Presentation</vt:lpstr>
      <vt:lpstr>Synthetic Phonics</vt:lpstr>
      <vt:lpstr>PowerPoint Presentation</vt:lpstr>
      <vt:lpstr>THRASS chart….</vt:lpstr>
      <vt:lpstr>Bingo…</vt:lpstr>
      <vt:lpstr>Rose: “Criteria which define an effective phonic programme”</vt:lpstr>
      <vt:lpstr>An effective phonic programme….</vt:lpstr>
      <vt:lpstr>Phonology</vt:lpstr>
      <vt:lpstr>Key features…</vt:lpstr>
      <vt:lpstr>PowerPoint Presentation</vt:lpstr>
      <vt:lpstr>PowerPoint Presentation</vt:lpstr>
      <vt:lpstr>Phonemes – sound symbol patterns</vt:lpstr>
      <vt:lpstr>Sound Buttons</vt:lpstr>
      <vt:lpstr>Phoneme Count  In the audit you will be asked about Phoneme count…</vt:lpstr>
      <vt:lpstr>PowerPoint Presentation</vt:lpstr>
      <vt:lpstr>PowerPoint Presentation</vt:lpstr>
      <vt:lpstr>Phonology – the study of …</vt:lpstr>
      <vt:lpstr>Phonology</vt:lpstr>
      <vt:lpstr>Phonology</vt:lpstr>
      <vt:lpstr>Some definitions:</vt:lpstr>
      <vt:lpstr>Some definitions:</vt:lpstr>
      <vt:lpstr>Some definitions:</vt:lpstr>
      <vt:lpstr>Some definitions:</vt:lpstr>
      <vt:lpstr>Some definitions:</vt:lpstr>
      <vt:lpstr>Some definitions:</vt:lpstr>
      <vt:lpstr>Some definitions: </vt:lpstr>
      <vt:lpstr>CVC words – clarifying some misunderstandings</vt:lpstr>
      <vt:lpstr>CVC words – clarifying some misunderstandings</vt:lpstr>
      <vt:lpstr>A segmenting activity</vt:lpstr>
      <vt:lpstr>Segmenting</vt:lpstr>
      <vt:lpstr>A basic principle: A grapheme can represent more than one phoneme</vt:lpstr>
      <vt:lpstr>A basic principle</vt:lpstr>
      <vt:lpstr>Spelling</vt:lpstr>
      <vt:lpstr>..common phoneme?..</vt:lpstr>
      <vt:lpstr>..common phoneme?.. /a/  /ai/ / ay/ /a-e/</vt:lpstr>
      <vt:lpstr>PowerPoint Presentation</vt:lpstr>
      <vt:lpstr>???.. terminology…???</vt:lpstr>
      <vt:lpstr>Summary</vt:lpstr>
      <vt:lpstr>…just a starting point for resources…</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Jayne Morgan</cp:lastModifiedBy>
  <cp:revision>235</cp:revision>
  <cp:lastPrinted>2015-10-25T08:16:58Z</cp:lastPrinted>
  <dcterms:created xsi:type="dcterms:W3CDTF">2015-04-14T15:21:28Z</dcterms:created>
  <dcterms:modified xsi:type="dcterms:W3CDTF">2017-11-01T12:37:43Z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