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8" r:id="rId6"/>
    <p:sldId id="269" r:id="rId7"/>
    <p:sldId id="279" r:id="rId8"/>
    <p:sldId id="278" r:id="rId9"/>
    <p:sldId id="260" r:id="rId10"/>
    <p:sldId id="261" r:id="rId11"/>
    <p:sldId id="263" r:id="rId12"/>
    <p:sldId id="264" r:id="rId13"/>
    <p:sldId id="265" r:id="rId14"/>
    <p:sldId id="272" r:id="rId15"/>
    <p:sldId id="274" r:id="rId16"/>
    <p:sldId id="275" r:id="rId17"/>
    <p:sldId id="276" r:id="rId18"/>
    <p:sldId id="277" r:id="rId19"/>
    <p:sldId id="266" r:id="rId20"/>
    <p:sldId id="280" r:id="rId21"/>
    <p:sldId id="267" r:id="rId22"/>
    <p:sldId id="27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79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showGuides="1">
      <p:cViewPr varScale="1">
        <p:scale>
          <a:sx n="81" d="100"/>
          <a:sy n="81" d="100"/>
        </p:scale>
        <p:origin x="294" y="66"/>
      </p:cViewPr>
      <p:guideLst>
        <p:guide orient="horz" pos="2160"/>
        <p:guide pos="379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People identifying as white ethnic</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Sheet1!$B$1</c:f>
              <c:strCache>
                <c:ptCount val="1"/>
                <c:pt idx="0">
                  <c:v>Column1</c:v>
                </c:pt>
              </c:strCache>
            </c:strRef>
          </c:tx>
          <c:spPr>
            <a:solidFill>
              <a:schemeClr val="accent1"/>
            </a:solidFill>
            <a:ln>
              <a:noFill/>
            </a:ln>
            <a:effectLst/>
          </c:spPr>
          <c:invertIfNegative val="0"/>
          <c:cat>
            <c:numRef>
              <c:f>Sheet1!$A$2:$A$5</c:f>
              <c:numCache>
                <c:formatCode>General</c:formatCode>
                <c:ptCount val="4"/>
                <c:pt idx="0">
                  <c:v>1991</c:v>
                </c:pt>
                <c:pt idx="1">
                  <c:v>2001</c:v>
                </c:pt>
                <c:pt idx="2">
                  <c:v>2011</c:v>
                </c:pt>
              </c:numCache>
            </c:numRef>
          </c:cat>
          <c:val>
            <c:numRef>
              <c:f>Sheet1!$B$2:$B$5</c:f>
              <c:numCache>
                <c:formatCode>0.00%</c:formatCode>
                <c:ptCount val="4"/>
                <c:pt idx="0" formatCode="0%">
                  <c:v>0.94010000000000005</c:v>
                </c:pt>
                <c:pt idx="1">
                  <c:v>0.9103</c:v>
                </c:pt>
                <c:pt idx="2" formatCode="0%">
                  <c:v>0.86</c:v>
                </c:pt>
              </c:numCache>
            </c:numRef>
          </c:val>
          <c:extLst>
            <c:ext xmlns:c16="http://schemas.microsoft.com/office/drawing/2014/chart" uri="{C3380CC4-5D6E-409C-BE32-E72D297353CC}">
              <c16:uniqueId val="{00000000-1104-4BE7-9A62-C5ED62F65756}"/>
            </c:ext>
          </c:extLst>
        </c:ser>
        <c:ser>
          <c:idx val="1"/>
          <c:order val="1"/>
          <c:tx>
            <c:strRef>
              <c:f>Sheet1!$C$1</c:f>
              <c:strCache>
                <c:ptCount val="1"/>
                <c:pt idx="0">
                  <c:v>Series 2</c:v>
                </c:pt>
              </c:strCache>
            </c:strRef>
          </c:tx>
          <c:spPr>
            <a:solidFill>
              <a:schemeClr val="accent2"/>
            </a:solidFill>
            <a:ln>
              <a:noFill/>
            </a:ln>
            <a:effectLst/>
          </c:spPr>
          <c:invertIfNegative val="0"/>
          <c:cat>
            <c:numRef>
              <c:f>Sheet1!$A$2:$A$5</c:f>
              <c:numCache>
                <c:formatCode>General</c:formatCode>
                <c:ptCount val="4"/>
                <c:pt idx="0">
                  <c:v>1991</c:v>
                </c:pt>
                <c:pt idx="1">
                  <c:v>2001</c:v>
                </c:pt>
                <c:pt idx="2">
                  <c:v>2011</c:v>
                </c:pt>
              </c:numCache>
            </c:numRef>
          </c:cat>
          <c:val>
            <c:numRef>
              <c:f>Sheet1!$C$2:$C$5</c:f>
              <c:numCache>
                <c:formatCode>General</c:formatCode>
                <c:ptCount val="4"/>
              </c:numCache>
            </c:numRef>
          </c:val>
          <c:extLst>
            <c:ext xmlns:c16="http://schemas.microsoft.com/office/drawing/2014/chart" uri="{C3380CC4-5D6E-409C-BE32-E72D297353CC}">
              <c16:uniqueId val="{00000001-1104-4BE7-9A62-C5ED62F65756}"/>
            </c:ext>
          </c:extLst>
        </c:ser>
        <c:ser>
          <c:idx val="2"/>
          <c:order val="2"/>
          <c:tx>
            <c:strRef>
              <c:f>Sheet1!$D$1</c:f>
              <c:strCache>
                <c:ptCount val="1"/>
                <c:pt idx="0">
                  <c:v>Series 3</c:v>
                </c:pt>
              </c:strCache>
            </c:strRef>
          </c:tx>
          <c:spPr>
            <a:solidFill>
              <a:schemeClr val="accent3"/>
            </a:solidFill>
            <a:ln>
              <a:noFill/>
            </a:ln>
            <a:effectLst/>
          </c:spPr>
          <c:invertIfNegative val="0"/>
          <c:cat>
            <c:numRef>
              <c:f>Sheet1!$A$2:$A$5</c:f>
              <c:numCache>
                <c:formatCode>General</c:formatCode>
                <c:ptCount val="4"/>
                <c:pt idx="0">
                  <c:v>1991</c:v>
                </c:pt>
                <c:pt idx="1">
                  <c:v>2001</c:v>
                </c:pt>
                <c:pt idx="2">
                  <c:v>2011</c:v>
                </c:pt>
              </c:numCache>
            </c:numRef>
          </c:cat>
          <c:val>
            <c:numRef>
              <c:f>Sheet1!$D$2:$D$5</c:f>
              <c:numCache>
                <c:formatCode>General</c:formatCode>
                <c:ptCount val="4"/>
              </c:numCache>
            </c:numRef>
          </c:val>
          <c:extLst>
            <c:ext xmlns:c16="http://schemas.microsoft.com/office/drawing/2014/chart" uri="{C3380CC4-5D6E-409C-BE32-E72D297353CC}">
              <c16:uniqueId val="{00000002-1104-4BE7-9A62-C5ED62F65756}"/>
            </c:ext>
          </c:extLst>
        </c:ser>
        <c:dLbls>
          <c:showLegendKey val="0"/>
          <c:showVal val="0"/>
          <c:showCatName val="0"/>
          <c:showSerName val="0"/>
          <c:showPercent val="0"/>
          <c:showBubbleSize val="0"/>
        </c:dLbls>
        <c:gapWidth val="150"/>
        <c:overlap val="100"/>
        <c:axId val="553776856"/>
        <c:axId val="553777840"/>
      </c:barChart>
      <c:catAx>
        <c:axId val="5537768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53777840"/>
        <c:crosses val="autoZero"/>
        <c:auto val="1"/>
        <c:lblAlgn val="ctr"/>
        <c:lblOffset val="100"/>
        <c:noMultiLvlLbl val="0"/>
      </c:catAx>
      <c:valAx>
        <c:axId val="55377784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5377685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9650F5-B39A-4DA5-8BC2-9B32C0A9541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BBE229B-A36F-47E1-8A9E-BFD123EB253C}">
      <dgm:prSet/>
      <dgm:spPr/>
      <dgm:t>
        <a:bodyPr/>
        <a:lstStyle/>
        <a:p>
          <a:pPr>
            <a:defRPr cap="all"/>
          </a:pPr>
          <a:r>
            <a:rPr lang="en-GB"/>
            <a:t>Music?</a:t>
          </a:r>
          <a:endParaRPr lang="en-US"/>
        </a:p>
      </dgm:t>
    </dgm:pt>
    <dgm:pt modelId="{85CFDEF9-B14C-4BA4-8325-E4A729EB7C76}" type="parTrans" cxnId="{8EF1059D-DD5A-43E7-A0C0-71922AE6D610}">
      <dgm:prSet/>
      <dgm:spPr/>
      <dgm:t>
        <a:bodyPr/>
        <a:lstStyle/>
        <a:p>
          <a:endParaRPr lang="en-US"/>
        </a:p>
      </dgm:t>
    </dgm:pt>
    <dgm:pt modelId="{929DA298-D365-4B8C-A0FD-B4D99E0F3F86}" type="sibTrans" cxnId="{8EF1059D-DD5A-43E7-A0C0-71922AE6D610}">
      <dgm:prSet/>
      <dgm:spPr/>
      <dgm:t>
        <a:bodyPr/>
        <a:lstStyle/>
        <a:p>
          <a:endParaRPr lang="en-US"/>
        </a:p>
      </dgm:t>
    </dgm:pt>
    <dgm:pt modelId="{8466563D-57BF-4EBB-8A7A-866DBAC03E15}">
      <dgm:prSet/>
      <dgm:spPr/>
      <dgm:t>
        <a:bodyPr/>
        <a:lstStyle/>
        <a:p>
          <a:pPr>
            <a:defRPr cap="all"/>
          </a:pPr>
          <a:r>
            <a:rPr lang="en-GB"/>
            <a:t>Dance?</a:t>
          </a:r>
          <a:endParaRPr lang="en-US"/>
        </a:p>
      </dgm:t>
    </dgm:pt>
    <dgm:pt modelId="{4A9979DA-7A30-45D6-B75F-5884B0E8B062}" type="parTrans" cxnId="{23F10840-1A8F-40F1-A277-746EFE0165B7}">
      <dgm:prSet/>
      <dgm:spPr/>
      <dgm:t>
        <a:bodyPr/>
        <a:lstStyle/>
        <a:p>
          <a:endParaRPr lang="en-US"/>
        </a:p>
      </dgm:t>
    </dgm:pt>
    <dgm:pt modelId="{A0A85A2C-4B26-4C41-8108-12259502F073}" type="sibTrans" cxnId="{23F10840-1A8F-40F1-A277-746EFE0165B7}">
      <dgm:prSet/>
      <dgm:spPr/>
      <dgm:t>
        <a:bodyPr/>
        <a:lstStyle/>
        <a:p>
          <a:endParaRPr lang="en-US"/>
        </a:p>
      </dgm:t>
    </dgm:pt>
    <dgm:pt modelId="{88ACCC81-6D57-4B5A-98DA-F8FB0474E175}">
      <dgm:prSet/>
      <dgm:spPr/>
      <dgm:t>
        <a:bodyPr/>
        <a:lstStyle/>
        <a:p>
          <a:pPr>
            <a:defRPr cap="all"/>
          </a:pPr>
          <a:r>
            <a:rPr lang="en-GB" dirty="0"/>
            <a:t>Sport?</a:t>
          </a:r>
          <a:endParaRPr lang="en-US" dirty="0"/>
        </a:p>
      </dgm:t>
    </dgm:pt>
    <dgm:pt modelId="{652D8DBC-9711-4C3C-8CC9-552E146BD7D6}" type="parTrans" cxnId="{C8426EB6-39F5-4E12-AC5B-A95DE677E3E7}">
      <dgm:prSet/>
      <dgm:spPr/>
      <dgm:t>
        <a:bodyPr/>
        <a:lstStyle/>
        <a:p>
          <a:endParaRPr lang="en-US"/>
        </a:p>
      </dgm:t>
    </dgm:pt>
    <dgm:pt modelId="{0C60D9DE-5D77-43F7-BFE6-0AFA9AD79D54}" type="sibTrans" cxnId="{C8426EB6-39F5-4E12-AC5B-A95DE677E3E7}">
      <dgm:prSet/>
      <dgm:spPr/>
      <dgm:t>
        <a:bodyPr/>
        <a:lstStyle/>
        <a:p>
          <a:endParaRPr lang="en-US"/>
        </a:p>
      </dgm:t>
    </dgm:pt>
    <dgm:pt modelId="{5B8FF42E-A2EA-4F65-A250-B20ADFDD9F36}">
      <dgm:prSet/>
      <dgm:spPr/>
      <dgm:t>
        <a:bodyPr/>
        <a:lstStyle/>
        <a:p>
          <a:pPr>
            <a:defRPr cap="all"/>
          </a:pPr>
          <a:r>
            <a:rPr lang="en-GB"/>
            <a:t>Fashion?</a:t>
          </a:r>
          <a:endParaRPr lang="en-US"/>
        </a:p>
      </dgm:t>
    </dgm:pt>
    <dgm:pt modelId="{B1F28945-5010-40B5-B1E8-B1671517F164}" type="parTrans" cxnId="{DE04CE27-ADFE-4344-BF65-4B90CCFE2F7A}">
      <dgm:prSet/>
      <dgm:spPr/>
      <dgm:t>
        <a:bodyPr/>
        <a:lstStyle/>
        <a:p>
          <a:endParaRPr lang="en-US"/>
        </a:p>
      </dgm:t>
    </dgm:pt>
    <dgm:pt modelId="{59830822-90D5-45AA-9BCB-F0D9AD59F849}" type="sibTrans" cxnId="{DE04CE27-ADFE-4344-BF65-4B90CCFE2F7A}">
      <dgm:prSet/>
      <dgm:spPr/>
      <dgm:t>
        <a:bodyPr/>
        <a:lstStyle/>
        <a:p>
          <a:endParaRPr lang="en-US"/>
        </a:p>
      </dgm:t>
    </dgm:pt>
    <dgm:pt modelId="{96AD27DA-9C3C-489A-86E7-8DD6C5C231AC}">
      <dgm:prSet/>
      <dgm:spPr/>
      <dgm:t>
        <a:bodyPr/>
        <a:lstStyle/>
        <a:p>
          <a:pPr>
            <a:defRPr cap="all"/>
          </a:pPr>
          <a:r>
            <a:rPr lang="en-GB"/>
            <a:t>Food?</a:t>
          </a:r>
          <a:endParaRPr lang="en-US"/>
        </a:p>
      </dgm:t>
    </dgm:pt>
    <dgm:pt modelId="{AB0BBFA2-6DC0-42B6-983F-C3398E9FA0A0}" type="parTrans" cxnId="{7DEAA65B-56DF-4C6C-BAFF-E8A2DB8C5B2B}">
      <dgm:prSet/>
      <dgm:spPr/>
      <dgm:t>
        <a:bodyPr/>
        <a:lstStyle/>
        <a:p>
          <a:endParaRPr lang="en-US"/>
        </a:p>
      </dgm:t>
    </dgm:pt>
    <dgm:pt modelId="{2DF83ADC-583E-418D-98C3-E4BC28A2D4AF}" type="sibTrans" cxnId="{7DEAA65B-56DF-4C6C-BAFF-E8A2DB8C5B2B}">
      <dgm:prSet/>
      <dgm:spPr/>
      <dgm:t>
        <a:bodyPr/>
        <a:lstStyle/>
        <a:p>
          <a:endParaRPr lang="en-US"/>
        </a:p>
      </dgm:t>
    </dgm:pt>
    <dgm:pt modelId="{8B2DEB88-DF75-42A1-97F7-756BEB40FB16}" type="pres">
      <dgm:prSet presAssocID="{EE9650F5-B39A-4DA5-8BC2-9B32C0A95415}" presName="root" presStyleCnt="0">
        <dgm:presLayoutVars>
          <dgm:dir/>
          <dgm:resizeHandles val="exact"/>
        </dgm:presLayoutVars>
      </dgm:prSet>
      <dgm:spPr/>
    </dgm:pt>
    <dgm:pt modelId="{042CF976-9C1D-4812-94AF-FFB9BDC7E085}" type="pres">
      <dgm:prSet presAssocID="{1BBE229B-A36F-47E1-8A9E-BFD123EB253C}" presName="compNode" presStyleCnt="0"/>
      <dgm:spPr/>
    </dgm:pt>
    <dgm:pt modelId="{FEA3EBE7-742C-4E9D-BBD6-7A8E38BEDC58}" type="pres">
      <dgm:prSet presAssocID="{1BBE229B-A36F-47E1-8A9E-BFD123EB253C}" presName="iconBgRect" presStyleLbl="bgShp" presStyleIdx="0" presStyleCnt="5"/>
      <dgm:spPr/>
    </dgm:pt>
    <dgm:pt modelId="{2B0E1E20-73C1-46DF-B96B-864970666AE1}" type="pres">
      <dgm:prSet presAssocID="{1BBE229B-A36F-47E1-8A9E-BFD123EB25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Notes"/>
        </a:ext>
      </dgm:extLst>
    </dgm:pt>
    <dgm:pt modelId="{66B8E84F-1DEB-4350-ACCD-298F5E718EF3}" type="pres">
      <dgm:prSet presAssocID="{1BBE229B-A36F-47E1-8A9E-BFD123EB253C}" presName="spaceRect" presStyleCnt="0"/>
      <dgm:spPr/>
    </dgm:pt>
    <dgm:pt modelId="{53D06D5E-A75D-4BFE-A68B-D77330841AD6}" type="pres">
      <dgm:prSet presAssocID="{1BBE229B-A36F-47E1-8A9E-BFD123EB253C}" presName="textRect" presStyleLbl="revTx" presStyleIdx="0" presStyleCnt="5">
        <dgm:presLayoutVars>
          <dgm:chMax val="1"/>
          <dgm:chPref val="1"/>
        </dgm:presLayoutVars>
      </dgm:prSet>
      <dgm:spPr/>
    </dgm:pt>
    <dgm:pt modelId="{AA2DF444-7A7C-40D6-8538-09088CD4E440}" type="pres">
      <dgm:prSet presAssocID="{929DA298-D365-4B8C-A0FD-B4D99E0F3F86}" presName="sibTrans" presStyleCnt="0"/>
      <dgm:spPr/>
    </dgm:pt>
    <dgm:pt modelId="{0F651A94-1219-446F-98CF-85B1C875D751}" type="pres">
      <dgm:prSet presAssocID="{8466563D-57BF-4EBB-8A7A-866DBAC03E15}" presName="compNode" presStyleCnt="0"/>
      <dgm:spPr/>
    </dgm:pt>
    <dgm:pt modelId="{76464BF6-4EC8-4219-B3EA-2C7AE07A66FA}" type="pres">
      <dgm:prSet presAssocID="{8466563D-57BF-4EBB-8A7A-866DBAC03E15}" presName="iconBgRect" presStyleLbl="bgShp" presStyleIdx="1" presStyleCnt="5"/>
      <dgm:spPr/>
    </dgm:pt>
    <dgm:pt modelId="{9250C94C-A0F8-4A07-9899-0EE8881E124B}" type="pres">
      <dgm:prSet presAssocID="{8466563D-57BF-4EBB-8A7A-866DBAC03E1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ce"/>
        </a:ext>
      </dgm:extLst>
    </dgm:pt>
    <dgm:pt modelId="{AB817F27-FF62-4BBF-A7D2-283BDDD7E6ED}" type="pres">
      <dgm:prSet presAssocID="{8466563D-57BF-4EBB-8A7A-866DBAC03E15}" presName="spaceRect" presStyleCnt="0"/>
      <dgm:spPr/>
    </dgm:pt>
    <dgm:pt modelId="{6501293B-ACC7-4B7B-9B37-2F605D14E6A3}" type="pres">
      <dgm:prSet presAssocID="{8466563D-57BF-4EBB-8A7A-866DBAC03E15}" presName="textRect" presStyleLbl="revTx" presStyleIdx="1" presStyleCnt="5">
        <dgm:presLayoutVars>
          <dgm:chMax val="1"/>
          <dgm:chPref val="1"/>
        </dgm:presLayoutVars>
      </dgm:prSet>
      <dgm:spPr/>
    </dgm:pt>
    <dgm:pt modelId="{892DC510-2BBB-4DB1-B196-36F4553C43E6}" type="pres">
      <dgm:prSet presAssocID="{A0A85A2C-4B26-4C41-8108-12259502F073}" presName="sibTrans" presStyleCnt="0"/>
      <dgm:spPr/>
    </dgm:pt>
    <dgm:pt modelId="{13382040-D6C1-47CC-9AED-06335C0EAF0A}" type="pres">
      <dgm:prSet presAssocID="{88ACCC81-6D57-4B5A-98DA-F8FB0474E175}" presName="compNode" presStyleCnt="0"/>
      <dgm:spPr/>
    </dgm:pt>
    <dgm:pt modelId="{9A0BA4EF-0333-44B7-9F91-99D4BD2427FE}" type="pres">
      <dgm:prSet presAssocID="{88ACCC81-6D57-4B5A-98DA-F8FB0474E175}" presName="iconBgRect" presStyleLbl="bgShp" presStyleIdx="2" presStyleCnt="5"/>
      <dgm:spPr/>
    </dgm:pt>
    <dgm:pt modelId="{C4FF3963-CD14-4C51-9E36-D166A4B56E49}" type="pres">
      <dgm:prSet presAssocID="{88ACCC81-6D57-4B5A-98DA-F8FB0474E17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ce hockey"/>
        </a:ext>
      </dgm:extLst>
    </dgm:pt>
    <dgm:pt modelId="{3F485F9D-D511-4F9B-B494-D8E8AA71AC2E}" type="pres">
      <dgm:prSet presAssocID="{88ACCC81-6D57-4B5A-98DA-F8FB0474E175}" presName="spaceRect" presStyleCnt="0"/>
      <dgm:spPr/>
    </dgm:pt>
    <dgm:pt modelId="{1FEFFA94-EFB4-4649-846C-C32E07F2B35D}" type="pres">
      <dgm:prSet presAssocID="{88ACCC81-6D57-4B5A-98DA-F8FB0474E175}" presName="textRect" presStyleLbl="revTx" presStyleIdx="2" presStyleCnt="5">
        <dgm:presLayoutVars>
          <dgm:chMax val="1"/>
          <dgm:chPref val="1"/>
        </dgm:presLayoutVars>
      </dgm:prSet>
      <dgm:spPr/>
    </dgm:pt>
    <dgm:pt modelId="{E374C4BE-51F7-45F2-8B67-9CB897D080D9}" type="pres">
      <dgm:prSet presAssocID="{0C60D9DE-5D77-43F7-BFE6-0AFA9AD79D54}" presName="sibTrans" presStyleCnt="0"/>
      <dgm:spPr/>
    </dgm:pt>
    <dgm:pt modelId="{CEC424B8-E241-47AD-B3F5-D237BDFC8C6C}" type="pres">
      <dgm:prSet presAssocID="{5B8FF42E-A2EA-4F65-A250-B20ADFDD9F36}" presName="compNode" presStyleCnt="0"/>
      <dgm:spPr/>
    </dgm:pt>
    <dgm:pt modelId="{D2F688C3-4134-45B4-AB86-C7DD06160489}" type="pres">
      <dgm:prSet presAssocID="{5B8FF42E-A2EA-4F65-A250-B20ADFDD9F36}" presName="iconBgRect" presStyleLbl="bgShp" presStyleIdx="3" presStyleCnt="5"/>
      <dgm:spPr/>
    </dgm:pt>
    <dgm:pt modelId="{3622CF45-FAAD-4545-A7A4-925A1027B630}" type="pres">
      <dgm:prSet presAssocID="{5B8FF42E-A2EA-4F65-A250-B20ADFDD9F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ess"/>
        </a:ext>
      </dgm:extLst>
    </dgm:pt>
    <dgm:pt modelId="{9341F31B-988A-402C-9052-BC292474B0CD}" type="pres">
      <dgm:prSet presAssocID="{5B8FF42E-A2EA-4F65-A250-B20ADFDD9F36}" presName="spaceRect" presStyleCnt="0"/>
      <dgm:spPr/>
    </dgm:pt>
    <dgm:pt modelId="{ADE24AC9-03DA-4827-A4BB-A5A6C529C186}" type="pres">
      <dgm:prSet presAssocID="{5B8FF42E-A2EA-4F65-A250-B20ADFDD9F36}" presName="textRect" presStyleLbl="revTx" presStyleIdx="3" presStyleCnt="5">
        <dgm:presLayoutVars>
          <dgm:chMax val="1"/>
          <dgm:chPref val="1"/>
        </dgm:presLayoutVars>
      </dgm:prSet>
      <dgm:spPr/>
    </dgm:pt>
    <dgm:pt modelId="{32E519FC-FDD9-45BB-B130-94D7CD350464}" type="pres">
      <dgm:prSet presAssocID="{59830822-90D5-45AA-9BCB-F0D9AD59F849}" presName="sibTrans" presStyleCnt="0"/>
      <dgm:spPr/>
    </dgm:pt>
    <dgm:pt modelId="{3BB09EB9-0764-4B4C-8CB4-D4FEA8A0E958}" type="pres">
      <dgm:prSet presAssocID="{96AD27DA-9C3C-489A-86E7-8DD6C5C231AC}" presName="compNode" presStyleCnt="0"/>
      <dgm:spPr/>
    </dgm:pt>
    <dgm:pt modelId="{A05D96B1-A3C7-40E2-8631-D752E3467C8E}" type="pres">
      <dgm:prSet presAssocID="{96AD27DA-9C3C-489A-86E7-8DD6C5C231AC}" presName="iconBgRect" presStyleLbl="bgShp" presStyleIdx="4" presStyleCnt="5"/>
      <dgm:spPr/>
    </dgm:pt>
    <dgm:pt modelId="{BFE3476E-29FA-448D-B987-BE1DEB480C1A}" type="pres">
      <dgm:prSet presAssocID="{96AD27DA-9C3C-489A-86E7-8DD6C5C231A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izza"/>
        </a:ext>
      </dgm:extLst>
    </dgm:pt>
    <dgm:pt modelId="{A401B084-069B-4120-AB9D-A5A149E8949E}" type="pres">
      <dgm:prSet presAssocID="{96AD27DA-9C3C-489A-86E7-8DD6C5C231AC}" presName="spaceRect" presStyleCnt="0"/>
      <dgm:spPr/>
    </dgm:pt>
    <dgm:pt modelId="{EF32910A-76E5-414E-9A82-C077443C8908}" type="pres">
      <dgm:prSet presAssocID="{96AD27DA-9C3C-489A-86E7-8DD6C5C231AC}" presName="textRect" presStyleLbl="revTx" presStyleIdx="4" presStyleCnt="5">
        <dgm:presLayoutVars>
          <dgm:chMax val="1"/>
          <dgm:chPref val="1"/>
        </dgm:presLayoutVars>
      </dgm:prSet>
      <dgm:spPr/>
    </dgm:pt>
  </dgm:ptLst>
  <dgm:cxnLst>
    <dgm:cxn modelId="{0BA0DB03-C462-4958-BDE1-CC0B6D1CF958}" type="presOf" srcId="{1BBE229B-A36F-47E1-8A9E-BFD123EB253C}" destId="{53D06D5E-A75D-4BFE-A68B-D77330841AD6}" srcOrd="0" destOrd="0" presId="urn:microsoft.com/office/officeart/2018/5/layout/IconCircleLabelList"/>
    <dgm:cxn modelId="{B145CA06-DDE2-480B-A772-035085BE8CBD}" type="presOf" srcId="{5B8FF42E-A2EA-4F65-A250-B20ADFDD9F36}" destId="{ADE24AC9-03DA-4827-A4BB-A5A6C529C186}" srcOrd="0" destOrd="0" presId="urn:microsoft.com/office/officeart/2018/5/layout/IconCircleLabelList"/>
    <dgm:cxn modelId="{DE04CE27-ADFE-4344-BF65-4B90CCFE2F7A}" srcId="{EE9650F5-B39A-4DA5-8BC2-9B32C0A95415}" destId="{5B8FF42E-A2EA-4F65-A250-B20ADFDD9F36}" srcOrd="3" destOrd="0" parTransId="{B1F28945-5010-40B5-B1E8-B1671517F164}" sibTransId="{59830822-90D5-45AA-9BCB-F0D9AD59F849}"/>
    <dgm:cxn modelId="{23F10840-1A8F-40F1-A277-746EFE0165B7}" srcId="{EE9650F5-B39A-4DA5-8BC2-9B32C0A95415}" destId="{8466563D-57BF-4EBB-8A7A-866DBAC03E15}" srcOrd="1" destOrd="0" parTransId="{4A9979DA-7A30-45D6-B75F-5884B0E8B062}" sibTransId="{A0A85A2C-4B26-4C41-8108-12259502F073}"/>
    <dgm:cxn modelId="{7DEAA65B-56DF-4C6C-BAFF-E8A2DB8C5B2B}" srcId="{EE9650F5-B39A-4DA5-8BC2-9B32C0A95415}" destId="{96AD27DA-9C3C-489A-86E7-8DD6C5C231AC}" srcOrd="4" destOrd="0" parTransId="{AB0BBFA2-6DC0-42B6-983F-C3398E9FA0A0}" sibTransId="{2DF83ADC-583E-418D-98C3-E4BC28A2D4AF}"/>
    <dgm:cxn modelId="{0DEA965C-2462-438A-B028-EAF414291E09}" type="presOf" srcId="{96AD27DA-9C3C-489A-86E7-8DD6C5C231AC}" destId="{EF32910A-76E5-414E-9A82-C077443C8908}" srcOrd="0" destOrd="0" presId="urn:microsoft.com/office/officeart/2018/5/layout/IconCircleLabelList"/>
    <dgm:cxn modelId="{7E22C28E-0828-4A18-BF99-15245412D2E1}" type="presOf" srcId="{88ACCC81-6D57-4B5A-98DA-F8FB0474E175}" destId="{1FEFFA94-EFB4-4649-846C-C32E07F2B35D}" srcOrd="0" destOrd="0" presId="urn:microsoft.com/office/officeart/2018/5/layout/IconCircleLabelList"/>
    <dgm:cxn modelId="{8EF1059D-DD5A-43E7-A0C0-71922AE6D610}" srcId="{EE9650F5-B39A-4DA5-8BC2-9B32C0A95415}" destId="{1BBE229B-A36F-47E1-8A9E-BFD123EB253C}" srcOrd="0" destOrd="0" parTransId="{85CFDEF9-B14C-4BA4-8325-E4A729EB7C76}" sibTransId="{929DA298-D365-4B8C-A0FD-B4D99E0F3F86}"/>
    <dgm:cxn modelId="{ED95D9AA-DE70-495A-ACDD-F8E13BCFC9F0}" type="presOf" srcId="{EE9650F5-B39A-4DA5-8BC2-9B32C0A95415}" destId="{8B2DEB88-DF75-42A1-97F7-756BEB40FB16}" srcOrd="0" destOrd="0" presId="urn:microsoft.com/office/officeart/2018/5/layout/IconCircleLabelList"/>
    <dgm:cxn modelId="{9E5795B0-9A68-4515-B162-53D7E7A90872}" type="presOf" srcId="{8466563D-57BF-4EBB-8A7A-866DBAC03E15}" destId="{6501293B-ACC7-4B7B-9B37-2F605D14E6A3}" srcOrd="0" destOrd="0" presId="urn:microsoft.com/office/officeart/2018/5/layout/IconCircleLabelList"/>
    <dgm:cxn modelId="{C8426EB6-39F5-4E12-AC5B-A95DE677E3E7}" srcId="{EE9650F5-B39A-4DA5-8BC2-9B32C0A95415}" destId="{88ACCC81-6D57-4B5A-98DA-F8FB0474E175}" srcOrd="2" destOrd="0" parTransId="{652D8DBC-9711-4C3C-8CC9-552E146BD7D6}" sibTransId="{0C60D9DE-5D77-43F7-BFE6-0AFA9AD79D54}"/>
    <dgm:cxn modelId="{717D98FD-C644-4A9C-B64A-300483856B73}" type="presParOf" srcId="{8B2DEB88-DF75-42A1-97F7-756BEB40FB16}" destId="{042CF976-9C1D-4812-94AF-FFB9BDC7E085}" srcOrd="0" destOrd="0" presId="urn:microsoft.com/office/officeart/2018/5/layout/IconCircleLabelList"/>
    <dgm:cxn modelId="{7ACC9C54-8C3C-4FE3-B5F4-119E567A131E}" type="presParOf" srcId="{042CF976-9C1D-4812-94AF-FFB9BDC7E085}" destId="{FEA3EBE7-742C-4E9D-BBD6-7A8E38BEDC58}" srcOrd="0" destOrd="0" presId="urn:microsoft.com/office/officeart/2018/5/layout/IconCircleLabelList"/>
    <dgm:cxn modelId="{C96842C4-3C8C-4ADC-A2EF-8891FB978EA7}" type="presParOf" srcId="{042CF976-9C1D-4812-94AF-FFB9BDC7E085}" destId="{2B0E1E20-73C1-46DF-B96B-864970666AE1}" srcOrd="1" destOrd="0" presId="urn:microsoft.com/office/officeart/2018/5/layout/IconCircleLabelList"/>
    <dgm:cxn modelId="{1DE82D88-16A4-4203-A191-A0130445379C}" type="presParOf" srcId="{042CF976-9C1D-4812-94AF-FFB9BDC7E085}" destId="{66B8E84F-1DEB-4350-ACCD-298F5E718EF3}" srcOrd="2" destOrd="0" presId="urn:microsoft.com/office/officeart/2018/5/layout/IconCircleLabelList"/>
    <dgm:cxn modelId="{9B8995F0-5566-4BDF-ADD9-5C7719150389}" type="presParOf" srcId="{042CF976-9C1D-4812-94AF-FFB9BDC7E085}" destId="{53D06D5E-A75D-4BFE-A68B-D77330841AD6}" srcOrd="3" destOrd="0" presId="urn:microsoft.com/office/officeart/2018/5/layout/IconCircleLabelList"/>
    <dgm:cxn modelId="{954EDED8-0DF8-426D-85B3-93C9B7773191}" type="presParOf" srcId="{8B2DEB88-DF75-42A1-97F7-756BEB40FB16}" destId="{AA2DF444-7A7C-40D6-8538-09088CD4E440}" srcOrd="1" destOrd="0" presId="urn:microsoft.com/office/officeart/2018/5/layout/IconCircleLabelList"/>
    <dgm:cxn modelId="{5C5AD73C-9173-4AC5-9E6E-CEA248386E57}" type="presParOf" srcId="{8B2DEB88-DF75-42A1-97F7-756BEB40FB16}" destId="{0F651A94-1219-446F-98CF-85B1C875D751}" srcOrd="2" destOrd="0" presId="urn:microsoft.com/office/officeart/2018/5/layout/IconCircleLabelList"/>
    <dgm:cxn modelId="{7E2FAF90-B8FE-4084-A55B-224A9114C925}" type="presParOf" srcId="{0F651A94-1219-446F-98CF-85B1C875D751}" destId="{76464BF6-4EC8-4219-B3EA-2C7AE07A66FA}" srcOrd="0" destOrd="0" presId="urn:microsoft.com/office/officeart/2018/5/layout/IconCircleLabelList"/>
    <dgm:cxn modelId="{A008A5AC-32E4-43C4-8BE6-1DA9B8CFC797}" type="presParOf" srcId="{0F651A94-1219-446F-98CF-85B1C875D751}" destId="{9250C94C-A0F8-4A07-9899-0EE8881E124B}" srcOrd="1" destOrd="0" presId="urn:microsoft.com/office/officeart/2018/5/layout/IconCircleLabelList"/>
    <dgm:cxn modelId="{B6134CFF-3794-409F-9EDB-1B0978C9F865}" type="presParOf" srcId="{0F651A94-1219-446F-98CF-85B1C875D751}" destId="{AB817F27-FF62-4BBF-A7D2-283BDDD7E6ED}" srcOrd="2" destOrd="0" presId="urn:microsoft.com/office/officeart/2018/5/layout/IconCircleLabelList"/>
    <dgm:cxn modelId="{666D8DBB-D57E-4CF5-AE73-CA8C1B6E15B4}" type="presParOf" srcId="{0F651A94-1219-446F-98CF-85B1C875D751}" destId="{6501293B-ACC7-4B7B-9B37-2F605D14E6A3}" srcOrd="3" destOrd="0" presId="urn:microsoft.com/office/officeart/2018/5/layout/IconCircleLabelList"/>
    <dgm:cxn modelId="{0C46B403-C469-4991-B6B6-A2E7EDEFE4FB}" type="presParOf" srcId="{8B2DEB88-DF75-42A1-97F7-756BEB40FB16}" destId="{892DC510-2BBB-4DB1-B196-36F4553C43E6}" srcOrd="3" destOrd="0" presId="urn:microsoft.com/office/officeart/2018/5/layout/IconCircleLabelList"/>
    <dgm:cxn modelId="{BC593CF6-8F97-48DC-B7A3-EED64AC16F89}" type="presParOf" srcId="{8B2DEB88-DF75-42A1-97F7-756BEB40FB16}" destId="{13382040-D6C1-47CC-9AED-06335C0EAF0A}" srcOrd="4" destOrd="0" presId="urn:microsoft.com/office/officeart/2018/5/layout/IconCircleLabelList"/>
    <dgm:cxn modelId="{3FB8BC9D-62EB-4BF7-A139-28111DB949D7}" type="presParOf" srcId="{13382040-D6C1-47CC-9AED-06335C0EAF0A}" destId="{9A0BA4EF-0333-44B7-9F91-99D4BD2427FE}" srcOrd="0" destOrd="0" presId="urn:microsoft.com/office/officeart/2018/5/layout/IconCircleLabelList"/>
    <dgm:cxn modelId="{433B70FC-6C8B-43D3-9A01-7C8448E0D9BB}" type="presParOf" srcId="{13382040-D6C1-47CC-9AED-06335C0EAF0A}" destId="{C4FF3963-CD14-4C51-9E36-D166A4B56E49}" srcOrd="1" destOrd="0" presId="urn:microsoft.com/office/officeart/2018/5/layout/IconCircleLabelList"/>
    <dgm:cxn modelId="{AC41FF46-0618-4115-B840-95FD4A562349}" type="presParOf" srcId="{13382040-D6C1-47CC-9AED-06335C0EAF0A}" destId="{3F485F9D-D511-4F9B-B494-D8E8AA71AC2E}" srcOrd="2" destOrd="0" presId="urn:microsoft.com/office/officeart/2018/5/layout/IconCircleLabelList"/>
    <dgm:cxn modelId="{93174DE2-9675-4C64-A059-11A4D627055C}" type="presParOf" srcId="{13382040-D6C1-47CC-9AED-06335C0EAF0A}" destId="{1FEFFA94-EFB4-4649-846C-C32E07F2B35D}" srcOrd="3" destOrd="0" presId="urn:microsoft.com/office/officeart/2018/5/layout/IconCircleLabelList"/>
    <dgm:cxn modelId="{204C859B-031B-4985-BA28-037D168B0CFF}" type="presParOf" srcId="{8B2DEB88-DF75-42A1-97F7-756BEB40FB16}" destId="{E374C4BE-51F7-45F2-8B67-9CB897D080D9}" srcOrd="5" destOrd="0" presId="urn:microsoft.com/office/officeart/2018/5/layout/IconCircleLabelList"/>
    <dgm:cxn modelId="{34FA8099-3986-4D9E-8771-0BC6BBA2DFFE}" type="presParOf" srcId="{8B2DEB88-DF75-42A1-97F7-756BEB40FB16}" destId="{CEC424B8-E241-47AD-B3F5-D237BDFC8C6C}" srcOrd="6" destOrd="0" presId="urn:microsoft.com/office/officeart/2018/5/layout/IconCircleLabelList"/>
    <dgm:cxn modelId="{63E283BF-FFCD-40D4-AD9D-2D19CD3FA143}" type="presParOf" srcId="{CEC424B8-E241-47AD-B3F5-D237BDFC8C6C}" destId="{D2F688C3-4134-45B4-AB86-C7DD06160489}" srcOrd="0" destOrd="0" presId="urn:microsoft.com/office/officeart/2018/5/layout/IconCircleLabelList"/>
    <dgm:cxn modelId="{3E81EA4B-CECF-4C3B-A936-03853C3BA962}" type="presParOf" srcId="{CEC424B8-E241-47AD-B3F5-D237BDFC8C6C}" destId="{3622CF45-FAAD-4545-A7A4-925A1027B630}" srcOrd="1" destOrd="0" presId="urn:microsoft.com/office/officeart/2018/5/layout/IconCircleLabelList"/>
    <dgm:cxn modelId="{36CBB9DB-789F-41E7-AF52-71C6CCAE3842}" type="presParOf" srcId="{CEC424B8-E241-47AD-B3F5-D237BDFC8C6C}" destId="{9341F31B-988A-402C-9052-BC292474B0CD}" srcOrd="2" destOrd="0" presId="urn:microsoft.com/office/officeart/2018/5/layout/IconCircleLabelList"/>
    <dgm:cxn modelId="{B0895199-C0B4-42DC-81E6-218DECFD7973}" type="presParOf" srcId="{CEC424B8-E241-47AD-B3F5-D237BDFC8C6C}" destId="{ADE24AC9-03DA-4827-A4BB-A5A6C529C186}" srcOrd="3" destOrd="0" presId="urn:microsoft.com/office/officeart/2018/5/layout/IconCircleLabelList"/>
    <dgm:cxn modelId="{A4EFB8EB-03BE-4BC8-AEB6-0A972CA519EA}" type="presParOf" srcId="{8B2DEB88-DF75-42A1-97F7-756BEB40FB16}" destId="{32E519FC-FDD9-45BB-B130-94D7CD350464}" srcOrd="7" destOrd="0" presId="urn:microsoft.com/office/officeart/2018/5/layout/IconCircleLabelList"/>
    <dgm:cxn modelId="{61C73934-9968-4D62-A7AF-AAC3C6AC2557}" type="presParOf" srcId="{8B2DEB88-DF75-42A1-97F7-756BEB40FB16}" destId="{3BB09EB9-0764-4B4C-8CB4-D4FEA8A0E958}" srcOrd="8" destOrd="0" presId="urn:microsoft.com/office/officeart/2018/5/layout/IconCircleLabelList"/>
    <dgm:cxn modelId="{A9BC82D2-07F7-45C9-BBFF-FFE4B1FC105C}" type="presParOf" srcId="{3BB09EB9-0764-4B4C-8CB4-D4FEA8A0E958}" destId="{A05D96B1-A3C7-40E2-8631-D752E3467C8E}" srcOrd="0" destOrd="0" presId="urn:microsoft.com/office/officeart/2018/5/layout/IconCircleLabelList"/>
    <dgm:cxn modelId="{DF5917C0-FF55-4B2C-A977-EA7A14995991}" type="presParOf" srcId="{3BB09EB9-0764-4B4C-8CB4-D4FEA8A0E958}" destId="{BFE3476E-29FA-448D-B987-BE1DEB480C1A}" srcOrd="1" destOrd="0" presId="urn:microsoft.com/office/officeart/2018/5/layout/IconCircleLabelList"/>
    <dgm:cxn modelId="{C5AD909A-759E-43EC-A5DA-DB80508E0F66}" type="presParOf" srcId="{3BB09EB9-0764-4B4C-8CB4-D4FEA8A0E958}" destId="{A401B084-069B-4120-AB9D-A5A149E8949E}" srcOrd="2" destOrd="0" presId="urn:microsoft.com/office/officeart/2018/5/layout/IconCircleLabelList"/>
    <dgm:cxn modelId="{1D723B91-4D86-4B50-82C7-8EB916E037DE}" type="presParOf" srcId="{3BB09EB9-0764-4B4C-8CB4-D4FEA8A0E958}" destId="{EF32910A-76E5-414E-9A82-C077443C890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B08DD1-D873-4591-BF3F-320D0D3961F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AD0A4F4-CF8B-446B-AECF-2C3D5F704A49}">
      <dgm:prSet/>
      <dgm:spPr/>
      <dgm:t>
        <a:bodyPr/>
        <a:lstStyle/>
        <a:p>
          <a:r>
            <a:rPr lang="en-GB" b="1"/>
            <a:t>It is no longer an option</a:t>
          </a:r>
          <a:endParaRPr lang="en-US" dirty="0"/>
        </a:p>
      </dgm:t>
    </dgm:pt>
    <dgm:pt modelId="{D1BAB7DB-827B-48DC-8846-428E07F777CB}" type="parTrans" cxnId="{C1567694-BD7F-460D-A241-53194ADED830}">
      <dgm:prSet/>
      <dgm:spPr/>
      <dgm:t>
        <a:bodyPr/>
        <a:lstStyle/>
        <a:p>
          <a:endParaRPr lang="en-US"/>
        </a:p>
      </dgm:t>
    </dgm:pt>
    <dgm:pt modelId="{03280780-EBD3-4485-9613-CF95059C02F6}" type="sibTrans" cxnId="{C1567694-BD7F-460D-A241-53194ADED830}">
      <dgm:prSet/>
      <dgm:spPr/>
      <dgm:t>
        <a:bodyPr/>
        <a:lstStyle/>
        <a:p>
          <a:endParaRPr lang="en-US"/>
        </a:p>
      </dgm:t>
    </dgm:pt>
    <dgm:pt modelId="{A4AD1A4E-30E8-4C5B-88F8-559467823AE1}">
      <dgm:prSet/>
      <dgm:spPr/>
      <dgm:t>
        <a:bodyPr/>
        <a:lstStyle/>
        <a:p>
          <a:r>
            <a:rPr lang="en-GB"/>
            <a:t>1-Awareness </a:t>
          </a:r>
          <a:endParaRPr lang="en-US"/>
        </a:p>
      </dgm:t>
    </dgm:pt>
    <dgm:pt modelId="{7E33EED8-A870-4F32-B14E-4378D26C6C5A}" type="parTrans" cxnId="{44B41E4D-1E89-4847-9AAC-A676858C0A77}">
      <dgm:prSet/>
      <dgm:spPr/>
      <dgm:t>
        <a:bodyPr/>
        <a:lstStyle/>
        <a:p>
          <a:endParaRPr lang="en-US"/>
        </a:p>
      </dgm:t>
    </dgm:pt>
    <dgm:pt modelId="{FEA25907-B8CA-4AE2-A4CA-D10A621260C8}" type="sibTrans" cxnId="{44B41E4D-1E89-4847-9AAC-A676858C0A77}">
      <dgm:prSet/>
      <dgm:spPr/>
      <dgm:t>
        <a:bodyPr/>
        <a:lstStyle/>
        <a:p>
          <a:endParaRPr lang="en-US"/>
        </a:p>
      </dgm:t>
    </dgm:pt>
    <dgm:pt modelId="{241C337A-F03A-42A4-8D71-EE0A4198BDC9}">
      <dgm:prSet/>
      <dgm:spPr/>
      <dgm:t>
        <a:bodyPr/>
        <a:lstStyle/>
        <a:p>
          <a:r>
            <a:rPr lang="en-GB"/>
            <a:t>2-Avoid making assumptions…how?</a:t>
          </a:r>
          <a:endParaRPr lang="en-US"/>
        </a:p>
      </dgm:t>
    </dgm:pt>
    <dgm:pt modelId="{AA3DF0E5-47A6-4FC3-8F57-76029873C1EF}" type="parTrans" cxnId="{CE7E331E-9674-4C51-B7F7-7930189ECC42}">
      <dgm:prSet/>
      <dgm:spPr/>
      <dgm:t>
        <a:bodyPr/>
        <a:lstStyle/>
        <a:p>
          <a:endParaRPr lang="en-US"/>
        </a:p>
      </dgm:t>
    </dgm:pt>
    <dgm:pt modelId="{8C318E52-D186-4F4C-ACBC-2D0F2BACB55C}" type="sibTrans" cxnId="{CE7E331E-9674-4C51-B7F7-7930189ECC42}">
      <dgm:prSet/>
      <dgm:spPr/>
      <dgm:t>
        <a:bodyPr/>
        <a:lstStyle/>
        <a:p>
          <a:endParaRPr lang="en-US"/>
        </a:p>
      </dgm:t>
    </dgm:pt>
    <dgm:pt modelId="{5C93FF75-AD50-48B2-92FF-EA8DF6F5DAB9}">
      <dgm:prSet/>
      <dgm:spPr/>
      <dgm:t>
        <a:bodyPr/>
        <a:lstStyle/>
        <a:p>
          <a:r>
            <a:rPr lang="en-GB"/>
            <a:t>3-learn about other cultures</a:t>
          </a:r>
          <a:endParaRPr lang="en-US"/>
        </a:p>
      </dgm:t>
    </dgm:pt>
    <dgm:pt modelId="{E5483A25-FF6B-4E38-9E2A-1DC26C7A3A00}" type="parTrans" cxnId="{B62D271D-BAEE-450C-8DEA-D19CFE75CF02}">
      <dgm:prSet/>
      <dgm:spPr/>
      <dgm:t>
        <a:bodyPr/>
        <a:lstStyle/>
        <a:p>
          <a:endParaRPr lang="en-US"/>
        </a:p>
      </dgm:t>
    </dgm:pt>
    <dgm:pt modelId="{BE78670D-0BC3-447D-8101-4EA3DC1D68AF}" type="sibTrans" cxnId="{B62D271D-BAEE-450C-8DEA-D19CFE75CF02}">
      <dgm:prSet/>
      <dgm:spPr/>
      <dgm:t>
        <a:bodyPr/>
        <a:lstStyle/>
        <a:p>
          <a:endParaRPr lang="en-US"/>
        </a:p>
      </dgm:t>
    </dgm:pt>
    <dgm:pt modelId="{49014845-6310-4365-B6D7-704AE3BB95CA}">
      <dgm:prSet/>
      <dgm:spPr/>
      <dgm:t>
        <a:bodyPr/>
        <a:lstStyle/>
        <a:p>
          <a:r>
            <a:rPr lang="en-GB"/>
            <a:t>4-Build trust and rapport</a:t>
          </a:r>
          <a:endParaRPr lang="en-US"/>
        </a:p>
      </dgm:t>
    </dgm:pt>
    <dgm:pt modelId="{4C417099-773F-45D7-AD00-495AC432929A}" type="parTrans" cxnId="{33CB944A-1ED1-4BBD-93D2-7652BF8781DE}">
      <dgm:prSet/>
      <dgm:spPr/>
      <dgm:t>
        <a:bodyPr/>
        <a:lstStyle/>
        <a:p>
          <a:endParaRPr lang="en-US"/>
        </a:p>
      </dgm:t>
    </dgm:pt>
    <dgm:pt modelId="{EA354B56-D8A4-44A6-A5C5-E9ECB31F973B}" type="sibTrans" cxnId="{33CB944A-1ED1-4BBD-93D2-7652BF8781DE}">
      <dgm:prSet/>
      <dgm:spPr/>
      <dgm:t>
        <a:bodyPr/>
        <a:lstStyle/>
        <a:p>
          <a:endParaRPr lang="en-US"/>
        </a:p>
      </dgm:t>
    </dgm:pt>
    <dgm:pt modelId="{E2805D4D-55D5-4CCE-AC27-556F6D97E5D1}">
      <dgm:prSet/>
      <dgm:spPr/>
      <dgm:t>
        <a:bodyPr/>
        <a:lstStyle/>
        <a:p>
          <a:r>
            <a:rPr lang="en-GB"/>
            <a:t>5-Overcome language barriers </a:t>
          </a:r>
          <a:endParaRPr lang="en-US"/>
        </a:p>
      </dgm:t>
    </dgm:pt>
    <dgm:pt modelId="{0A619566-C1C1-403E-BF90-749F8B0651BA}" type="parTrans" cxnId="{AF59F6A4-4A66-4BFC-8E27-04DF6538386E}">
      <dgm:prSet/>
      <dgm:spPr/>
      <dgm:t>
        <a:bodyPr/>
        <a:lstStyle/>
        <a:p>
          <a:endParaRPr lang="en-US"/>
        </a:p>
      </dgm:t>
    </dgm:pt>
    <dgm:pt modelId="{14F0CB20-565F-4116-BD1C-366FD8BB60C2}" type="sibTrans" cxnId="{AF59F6A4-4A66-4BFC-8E27-04DF6538386E}">
      <dgm:prSet/>
      <dgm:spPr/>
      <dgm:t>
        <a:bodyPr/>
        <a:lstStyle/>
        <a:p>
          <a:endParaRPr lang="en-US"/>
        </a:p>
      </dgm:t>
    </dgm:pt>
    <dgm:pt modelId="{8594E4C7-5E88-4969-98BE-13F9A97688F8}">
      <dgm:prSet/>
      <dgm:spPr/>
      <dgm:t>
        <a:bodyPr/>
        <a:lstStyle/>
        <a:p>
          <a:r>
            <a:rPr lang="en-GB" dirty="0"/>
            <a:t>6-Educate society about </a:t>
          </a:r>
          <a:r>
            <a:rPr lang="en-GB" dirty="0" err="1"/>
            <a:t>rights..how</a:t>
          </a:r>
          <a:r>
            <a:rPr lang="en-GB" dirty="0"/>
            <a:t>?</a:t>
          </a:r>
          <a:endParaRPr lang="en-US" dirty="0"/>
        </a:p>
      </dgm:t>
    </dgm:pt>
    <dgm:pt modelId="{367A9130-E2DD-47FA-B1BB-3EEF64F856CF}" type="parTrans" cxnId="{3A39E458-5130-4B38-BFC8-3B46CF45607B}">
      <dgm:prSet/>
      <dgm:spPr/>
      <dgm:t>
        <a:bodyPr/>
        <a:lstStyle/>
        <a:p>
          <a:endParaRPr lang="en-US"/>
        </a:p>
      </dgm:t>
    </dgm:pt>
    <dgm:pt modelId="{30C1BF37-842B-4763-9430-13366C534765}" type="sibTrans" cxnId="{3A39E458-5130-4B38-BFC8-3B46CF45607B}">
      <dgm:prSet/>
      <dgm:spPr/>
      <dgm:t>
        <a:bodyPr/>
        <a:lstStyle/>
        <a:p>
          <a:endParaRPr lang="en-US"/>
        </a:p>
      </dgm:t>
    </dgm:pt>
    <dgm:pt modelId="{A1BF4B7D-CADA-42BF-89A1-5C371B125F28}">
      <dgm:prSet/>
      <dgm:spPr/>
      <dgm:t>
        <a:bodyPr/>
        <a:lstStyle/>
        <a:p>
          <a:r>
            <a:rPr lang="en-GB"/>
            <a:t>7- Practice active listening …how?</a:t>
          </a:r>
          <a:endParaRPr lang="en-US"/>
        </a:p>
      </dgm:t>
    </dgm:pt>
    <dgm:pt modelId="{8198F778-F0E0-46D7-8D0A-466C638CB5D4}" type="parTrans" cxnId="{89547D1B-FFAE-4DCA-92C3-FBA64F61B192}">
      <dgm:prSet/>
      <dgm:spPr/>
      <dgm:t>
        <a:bodyPr/>
        <a:lstStyle/>
        <a:p>
          <a:endParaRPr lang="en-US"/>
        </a:p>
      </dgm:t>
    </dgm:pt>
    <dgm:pt modelId="{4AF31848-C21C-4148-8091-6A8E5904A2D6}" type="sibTrans" cxnId="{89547D1B-FFAE-4DCA-92C3-FBA64F61B192}">
      <dgm:prSet/>
      <dgm:spPr/>
      <dgm:t>
        <a:bodyPr/>
        <a:lstStyle/>
        <a:p>
          <a:endParaRPr lang="en-US"/>
        </a:p>
      </dgm:t>
    </dgm:pt>
    <dgm:pt modelId="{1E3BC680-F467-417F-B909-22A05E528696}" type="pres">
      <dgm:prSet presAssocID="{66B08DD1-D873-4591-BF3F-320D0D3961F9}" presName="diagram" presStyleCnt="0">
        <dgm:presLayoutVars>
          <dgm:dir/>
          <dgm:resizeHandles val="exact"/>
        </dgm:presLayoutVars>
      </dgm:prSet>
      <dgm:spPr/>
    </dgm:pt>
    <dgm:pt modelId="{AE6A3820-E7A3-4B21-B3D4-0AE87B4D9F78}" type="pres">
      <dgm:prSet presAssocID="{BAD0A4F4-CF8B-446B-AECF-2C3D5F704A49}" presName="node" presStyleLbl="node1" presStyleIdx="0" presStyleCnt="8">
        <dgm:presLayoutVars>
          <dgm:bulletEnabled val="1"/>
        </dgm:presLayoutVars>
      </dgm:prSet>
      <dgm:spPr/>
    </dgm:pt>
    <dgm:pt modelId="{708F8DC7-9C43-4A5F-A775-F4B9BDB7DFCC}" type="pres">
      <dgm:prSet presAssocID="{03280780-EBD3-4485-9613-CF95059C02F6}" presName="sibTrans" presStyleCnt="0"/>
      <dgm:spPr/>
    </dgm:pt>
    <dgm:pt modelId="{E85973C1-41BE-4026-BC7A-69388418DDBA}" type="pres">
      <dgm:prSet presAssocID="{A4AD1A4E-30E8-4C5B-88F8-559467823AE1}" presName="node" presStyleLbl="node1" presStyleIdx="1" presStyleCnt="8">
        <dgm:presLayoutVars>
          <dgm:bulletEnabled val="1"/>
        </dgm:presLayoutVars>
      </dgm:prSet>
      <dgm:spPr/>
    </dgm:pt>
    <dgm:pt modelId="{8AFACB10-F63B-4E99-9706-E65C8DCA70B4}" type="pres">
      <dgm:prSet presAssocID="{FEA25907-B8CA-4AE2-A4CA-D10A621260C8}" presName="sibTrans" presStyleCnt="0"/>
      <dgm:spPr/>
    </dgm:pt>
    <dgm:pt modelId="{BFF7CBA4-D282-4810-A48A-57C380A5AF42}" type="pres">
      <dgm:prSet presAssocID="{241C337A-F03A-42A4-8D71-EE0A4198BDC9}" presName="node" presStyleLbl="node1" presStyleIdx="2" presStyleCnt="8">
        <dgm:presLayoutVars>
          <dgm:bulletEnabled val="1"/>
        </dgm:presLayoutVars>
      </dgm:prSet>
      <dgm:spPr/>
    </dgm:pt>
    <dgm:pt modelId="{E53BFB4F-873F-47D1-9E18-3486D81D7EAA}" type="pres">
      <dgm:prSet presAssocID="{8C318E52-D186-4F4C-ACBC-2D0F2BACB55C}" presName="sibTrans" presStyleCnt="0"/>
      <dgm:spPr/>
    </dgm:pt>
    <dgm:pt modelId="{C2FA08F0-0363-487D-8EC0-134B9F1E2922}" type="pres">
      <dgm:prSet presAssocID="{5C93FF75-AD50-48B2-92FF-EA8DF6F5DAB9}" presName="node" presStyleLbl="node1" presStyleIdx="3" presStyleCnt="8">
        <dgm:presLayoutVars>
          <dgm:bulletEnabled val="1"/>
        </dgm:presLayoutVars>
      </dgm:prSet>
      <dgm:spPr/>
    </dgm:pt>
    <dgm:pt modelId="{8C41D024-6B9A-4BEE-B686-923500155188}" type="pres">
      <dgm:prSet presAssocID="{BE78670D-0BC3-447D-8101-4EA3DC1D68AF}" presName="sibTrans" presStyleCnt="0"/>
      <dgm:spPr/>
    </dgm:pt>
    <dgm:pt modelId="{ECAA0B09-A57C-4CC6-8115-F5AEE253FF7A}" type="pres">
      <dgm:prSet presAssocID="{49014845-6310-4365-B6D7-704AE3BB95CA}" presName="node" presStyleLbl="node1" presStyleIdx="4" presStyleCnt="8">
        <dgm:presLayoutVars>
          <dgm:bulletEnabled val="1"/>
        </dgm:presLayoutVars>
      </dgm:prSet>
      <dgm:spPr/>
    </dgm:pt>
    <dgm:pt modelId="{641838B7-0EA6-4C5D-95E1-820440515892}" type="pres">
      <dgm:prSet presAssocID="{EA354B56-D8A4-44A6-A5C5-E9ECB31F973B}" presName="sibTrans" presStyleCnt="0"/>
      <dgm:spPr/>
    </dgm:pt>
    <dgm:pt modelId="{1968D2AF-AA32-4B9C-A6E3-D73D8149D069}" type="pres">
      <dgm:prSet presAssocID="{E2805D4D-55D5-4CCE-AC27-556F6D97E5D1}" presName="node" presStyleLbl="node1" presStyleIdx="5" presStyleCnt="8">
        <dgm:presLayoutVars>
          <dgm:bulletEnabled val="1"/>
        </dgm:presLayoutVars>
      </dgm:prSet>
      <dgm:spPr/>
    </dgm:pt>
    <dgm:pt modelId="{6B4EAE31-12AB-42BB-A4EA-97AB7C3F1FEC}" type="pres">
      <dgm:prSet presAssocID="{14F0CB20-565F-4116-BD1C-366FD8BB60C2}" presName="sibTrans" presStyleCnt="0"/>
      <dgm:spPr/>
    </dgm:pt>
    <dgm:pt modelId="{2B8B23B9-07AB-4096-8D8B-8068C9A79A6E}" type="pres">
      <dgm:prSet presAssocID="{8594E4C7-5E88-4969-98BE-13F9A97688F8}" presName="node" presStyleLbl="node1" presStyleIdx="6" presStyleCnt="8">
        <dgm:presLayoutVars>
          <dgm:bulletEnabled val="1"/>
        </dgm:presLayoutVars>
      </dgm:prSet>
      <dgm:spPr/>
    </dgm:pt>
    <dgm:pt modelId="{9724EF34-9E12-4439-8BE6-A49A1F23084C}" type="pres">
      <dgm:prSet presAssocID="{30C1BF37-842B-4763-9430-13366C534765}" presName="sibTrans" presStyleCnt="0"/>
      <dgm:spPr/>
    </dgm:pt>
    <dgm:pt modelId="{3A7C26A1-3FF8-49BF-B50C-F4AD78250E78}" type="pres">
      <dgm:prSet presAssocID="{A1BF4B7D-CADA-42BF-89A1-5C371B125F28}" presName="node" presStyleLbl="node1" presStyleIdx="7" presStyleCnt="8">
        <dgm:presLayoutVars>
          <dgm:bulletEnabled val="1"/>
        </dgm:presLayoutVars>
      </dgm:prSet>
      <dgm:spPr/>
    </dgm:pt>
  </dgm:ptLst>
  <dgm:cxnLst>
    <dgm:cxn modelId="{C39EF90A-889C-4373-A512-E392854041FD}" type="presOf" srcId="{8594E4C7-5E88-4969-98BE-13F9A97688F8}" destId="{2B8B23B9-07AB-4096-8D8B-8068C9A79A6E}" srcOrd="0" destOrd="0" presId="urn:microsoft.com/office/officeart/2005/8/layout/default"/>
    <dgm:cxn modelId="{89547D1B-FFAE-4DCA-92C3-FBA64F61B192}" srcId="{66B08DD1-D873-4591-BF3F-320D0D3961F9}" destId="{A1BF4B7D-CADA-42BF-89A1-5C371B125F28}" srcOrd="7" destOrd="0" parTransId="{8198F778-F0E0-46D7-8D0A-466C638CB5D4}" sibTransId="{4AF31848-C21C-4148-8091-6A8E5904A2D6}"/>
    <dgm:cxn modelId="{B62D271D-BAEE-450C-8DEA-D19CFE75CF02}" srcId="{66B08DD1-D873-4591-BF3F-320D0D3961F9}" destId="{5C93FF75-AD50-48B2-92FF-EA8DF6F5DAB9}" srcOrd="3" destOrd="0" parTransId="{E5483A25-FF6B-4E38-9E2A-1DC26C7A3A00}" sibTransId="{BE78670D-0BC3-447D-8101-4EA3DC1D68AF}"/>
    <dgm:cxn modelId="{CE7E331E-9674-4C51-B7F7-7930189ECC42}" srcId="{66B08DD1-D873-4591-BF3F-320D0D3961F9}" destId="{241C337A-F03A-42A4-8D71-EE0A4198BDC9}" srcOrd="2" destOrd="0" parTransId="{AA3DF0E5-47A6-4FC3-8F57-76029873C1EF}" sibTransId="{8C318E52-D186-4F4C-ACBC-2D0F2BACB55C}"/>
    <dgm:cxn modelId="{93FCC564-FFE8-40CC-8C93-26B6B981BE06}" type="presOf" srcId="{241C337A-F03A-42A4-8D71-EE0A4198BDC9}" destId="{BFF7CBA4-D282-4810-A48A-57C380A5AF42}" srcOrd="0" destOrd="0" presId="urn:microsoft.com/office/officeart/2005/8/layout/default"/>
    <dgm:cxn modelId="{33CB944A-1ED1-4BBD-93D2-7652BF8781DE}" srcId="{66B08DD1-D873-4591-BF3F-320D0D3961F9}" destId="{49014845-6310-4365-B6D7-704AE3BB95CA}" srcOrd="4" destOrd="0" parTransId="{4C417099-773F-45D7-AD00-495AC432929A}" sibTransId="{EA354B56-D8A4-44A6-A5C5-E9ECB31F973B}"/>
    <dgm:cxn modelId="{44B41E4D-1E89-4847-9AAC-A676858C0A77}" srcId="{66B08DD1-D873-4591-BF3F-320D0D3961F9}" destId="{A4AD1A4E-30E8-4C5B-88F8-559467823AE1}" srcOrd="1" destOrd="0" parTransId="{7E33EED8-A870-4F32-B14E-4378D26C6C5A}" sibTransId="{FEA25907-B8CA-4AE2-A4CA-D10A621260C8}"/>
    <dgm:cxn modelId="{3A39E458-5130-4B38-BFC8-3B46CF45607B}" srcId="{66B08DD1-D873-4591-BF3F-320D0D3961F9}" destId="{8594E4C7-5E88-4969-98BE-13F9A97688F8}" srcOrd="6" destOrd="0" parTransId="{367A9130-E2DD-47FA-B1BB-3EEF64F856CF}" sibTransId="{30C1BF37-842B-4763-9430-13366C534765}"/>
    <dgm:cxn modelId="{27A0E57E-0A18-4B0A-8681-6665F5533A6D}" type="presOf" srcId="{49014845-6310-4365-B6D7-704AE3BB95CA}" destId="{ECAA0B09-A57C-4CC6-8115-F5AEE253FF7A}" srcOrd="0" destOrd="0" presId="urn:microsoft.com/office/officeart/2005/8/layout/default"/>
    <dgm:cxn modelId="{C1567694-BD7F-460D-A241-53194ADED830}" srcId="{66B08DD1-D873-4591-BF3F-320D0D3961F9}" destId="{BAD0A4F4-CF8B-446B-AECF-2C3D5F704A49}" srcOrd="0" destOrd="0" parTransId="{D1BAB7DB-827B-48DC-8846-428E07F777CB}" sibTransId="{03280780-EBD3-4485-9613-CF95059C02F6}"/>
    <dgm:cxn modelId="{12366B95-F903-490B-878C-38E74C2B373F}" type="presOf" srcId="{5C93FF75-AD50-48B2-92FF-EA8DF6F5DAB9}" destId="{C2FA08F0-0363-487D-8EC0-134B9F1E2922}" srcOrd="0" destOrd="0" presId="urn:microsoft.com/office/officeart/2005/8/layout/default"/>
    <dgm:cxn modelId="{A6A736A2-C1C7-4269-BD74-15C1C239A780}" type="presOf" srcId="{A1BF4B7D-CADA-42BF-89A1-5C371B125F28}" destId="{3A7C26A1-3FF8-49BF-B50C-F4AD78250E78}" srcOrd="0" destOrd="0" presId="urn:microsoft.com/office/officeart/2005/8/layout/default"/>
    <dgm:cxn modelId="{88C8F0A3-406D-4A21-9760-8F6E957CECE5}" type="presOf" srcId="{E2805D4D-55D5-4CCE-AC27-556F6D97E5D1}" destId="{1968D2AF-AA32-4B9C-A6E3-D73D8149D069}" srcOrd="0" destOrd="0" presId="urn:microsoft.com/office/officeart/2005/8/layout/default"/>
    <dgm:cxn modelId="{AF59F6A4-4A66-4BFC-8E27-04DF6538386E}" srcId="{66B08DD1-D873-4591-BF3F-320D0D3961F9}" destId="{E2805D4D-55D5-4CCE-AC27-556F6D97E5D1}" srcOrd="5" destOrd="0" parTransId="{0A619566-C1C1-403E-BF90-749F8B0651BA}" sibTransId="{14F0CB20-565F-4116-BD1C-366FD8BB60C2}"/>
    <dgm:cxn modelId="{7A6CF3A6-ACED-4F13-99AB-377C8D16A292}" type="presOf" srcId="{66B08DD1-D873-4591-BF3F-320D0D3961F9}" destId="{1E3BC680-F467-417F-B909-22A05E528696}" srcOrd="0" destOrd="0" presId="urn:microsoft.com/office/officeart/2005/8/layout/default"/>
    <dgm:cxn modelId="{BE2CB0A7-B813-4461-909F-5E77110F6788}" type="presOf" srcId="{BAD0A4F4-CF8B-446B-AECF-2C3D5F704A49}" destId="{AE6A3820-E7A3-4B21-B3D4-0AE87B4D9F78}" srcOrd="0" destOrd="0" presId="urn:microsoft.com/office/officeart/2005/8/layout/default"/>
    <dgm:cxn modelId="{0476BED6-4469-462A-B3A3-1393F7D48ED1}" type="presOf" srcId="{A4AD1A4E-30E8-4C5B-88F8-559467823AE1}" destId="{E85973C1-41BE-4026-BC7A-69388418DDBA}" srcOrd="0" destOrd="0" presId="urn:microsoft.com/office/officeart/2005/8/layout/default"/>
    <dgm:cxn modelId="{CB78FD58-9BB1-4700-B522-992E11D5C4FF}" type="presParOf" srcId="{1E3BC680-F467-417F-B909-22A05E528696}" destId="{AE6A3820-E7A3-4B21-B3D4-0AE87B4D9F78}" srcOrd="0" destOrd="0" presId="urn:microsoft.com/office/officeart/2005/8/layout/default"/>
    <dgm:cxn modelId="{67974A69-69A7-46AD-A9A0-1365239A8C83}" type="presParOf" srcId="{1E3BC680-F467-417F-B909-22A05E528696}" destId="{708F8DC7-9C43-4A5F-A775-F4B9BDB7DFCC}" srcOrd="1" destOrd="0" presId="urn:microsoft.com/office/officeart/2005/8/layout/default"/>
    <dgm:cxn modelId="{60952D94-7583-4F85-97F6-5F753BB2C3F9}" type="presParOf" srcId="{1E3BC680-F467-417F-B909-22A05E528696}" destId="{E85973C1-41BE-4026-BC7A-69388418DDBA}" srcOrd="2" destOrd="0" presId="urn:microsoft.com/office/officeart/2005/8/layout/default"/>
    <dgm:cxn modelId="{1B6C91E5-AFEF-4F34-A3C4-45C173894130}" type="presParOf" srcId="{1E3BC680-F467-417F-B909-22A05E528696}" destId="{8AFACB10-F63B-4E99-9706-E65C8DCA70B4}" srcOrd="3" destOrd="0" presId="urn:microsoft.com/office/officeart/2005/8/layout/default"/>
    <dgm:cxn modelId="{92F35826-0263-4632-B3E8-48FFAABD12F6}" type="presParOf" srcId="{1E3BC680-F467-417F-B909-22A05E528696}" destId="{BFF7CBA4-D282-4810-A48A-57C380A5AF42}" srcOrd="4" destOrd="0" presId="urn:microsoft.com/office/officeart/2005/8/layout/default"/>
    <dgm:cxn modelId="{FE7FC48F-F90E-4FF4-86BF-F1F776980267}" type="presParOf" srcId="{1E3BC680-F467-417F-B909-22A05E528696}" destId="{E53BFB4F-873F-47D1-9E18-3486D81D7EAA}" srcOrd="5" destOrd="0" presId="urn:microsoft.com/office/officeart/2005/8/layout/default"/>
    <dgm:cxn modelId="{2C5F2C7B-6891-4DBC-A449-E5BA134939B3}" type="presParOf" srcId="{1E3BC680-F467-417F-B909-22A05E528696}" destId="{C2FA08F0-0363-487D-8EC0-134B9F1E2922}" srcOrd="6" destOrd="0" presId="urn:microsoft.com/office/officeart/2005/8/layout/default"/>
    <dgm:cxn modelId="{369B18D2-11CC-4FC6-BB93-C67E0840A744}" type="presParOf" srcId="{1E3BC680-F467-417F-B909-22A05E528696}" destId="{8C41D024-6B9A-4BEE-B686-923500155188}" srcOrd="7" destOrd="0" presId="urn:microsoft.com/office/officeart/2005/8/layout/default"/>
    <dgm:cxn modelId="{76F2C77C-ED0C-4643-BEB3-207158FE2D57}" type="presParOf" srcId="{1E3BC680-F467-417F-B909-22A05E528696}" destId="{ECAA0B09-A57C-4CC6-8115-F5AEE253FF7A}" srcOrd="8" destOrd="0" presId="urn:microsoft.com/office/officeart/2005/8/layout/default"/>
    <dgm:cxn modelId="{9D68F4E9-7268-4C15-88EC-109DC29930A1}" type="presParOf" srcId="{1E3BC680-F467-417F-B909-22A05E528696}" destId="{641838B7-0EA6-4C5D-95E1-820440515892}" srcOrd="9" destOrd="0" presId="urn:microsoft.com/office/officeart/2005/8/layout/default"/>
    <dgm:cxn modelId="{F6C574AC-EAAF-4CA4-86D3-8512C0C2A552}" type="presParOf" srcId="{1E3BC680-F467-417F-B909-22A05E528696}" destId="{1968D2AF-AA32-4B9C-A6E3-D73D8149D069}" srcOrd="10" destOrd="0" presId="urn:microsoft.com/office/officeart/2005/8/layout/default"/>
    <dgm:cxn modelId="{CE11F500-BBC3-4E47-900C-1211B75A7A84}" type="presParOf" srcId="{1E3BC680-F467-417F-B909-22A05E528696}" destId="{6B4EAE31-12AB-42BB-A4EA-97AB7C3F1FEC}" srcOrd="11" destOrd="0" presId="urn:microsoft.com/office/officeart/2005/8/layout/default"/>
    <dgm:cxn modelId="{17C23709-11A5-4452-AB41-9A02556307D9}" type="presParOf" srcId="{1E3BC680-F467-417F-B909-22A05E528696}" destId="{2B8B23B9-07AB-4096-8D8B-8068C9A79A6E}" srcOrd="12" destOrd="0" presId="urn:microsoft.com/office/officeart/2005/8/layout/default"/>
    <dgm:cxn modelId="{1CD6258B-0FBC-41DA-AD0F-B9FC50293842}" type="presParOf" srcId="{1E3BC680-F467-417F-B909-22A05E528696}" destId="{9724EF34-9E12-4439-8BE6-A49A1F23084C}" srcOrd="13" destOrd="0" presId="urn:microsoft.com/office/officeart/2005/8/layout/default"/>
    <dgm:cxn modelId="{7AFA5A69-4537-483B-9E2F-98ADF85FD4F6}" type="presParOf" srcId="{1E3BC680-F467-417F-B909-22A05E528696}" destId="{3A7C26A1-3FF8-49BF-B50C-F4AD78250E7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3EBE7-742C-4E9D-BBD6-7A8E38BEDC58}">
      <dsp:nvSpPr>
        <dsp:cNvPr id="0" name=""/>
        <dsp:cNvSpPr/>
      </dsp:nvSpPr>
      <dsp:spPr>
        <a:xfrm>
          <a:off x="668684" y="622138"/>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E1E20-73C1-46DF-B96B-864970666AE1}">
      <dsp:nvSpPr>
        <dsp:cNvPr id="0" name=""/>
        <dsp:cNvSpPr/>
      </dsp:nvSpPr>
      <dsp:spPr>
        <a:xfrm>
          <a:off x="902684" y="8561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D06D5E-A75D-4BFE-A68B-D77330841AD6}">
      <dsp:nvSpPr>
        <dsp:cNvPr id="0" name=""/>
        <dsp:cNvSpPr/>
      </dsp:nvSpPr>
      <dsp:spPr>
        <a:xfrm>
          <a:off x="31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Music?</a:t>
          </a:r>
          <a:endParaRPr lang="en-US" sz="2400" kern="1200"/>
        </a:p>
      </dsp:txBody>
      <dsp:txXfrm>
        <a:off x="317684" y="2062138"/>
        <a:ext cx="1800000" cy="720000"/>
      </dsp:txXfrm>
    </dsp:sp>
    <dsp:sp modelId="{76464BF6-4EC8-4219-B3EA-2C7AE07A66FA}">
      <dsp:nvSpPr>
        <dsp:cNvPr id="0" name=""/>
        <dsp:cNvSpPr/>
      </dsp:nvSpPr>
      <dsp:spPr>
        <a:xfrm>
          <a:off x="2783684" y="622138"/>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0C94C-A0F8-4A07-9899-0EE8881E124B}">
      <dsp:nvSpPr>
        <dsp:cNvPr id="0" name=""/>
        <dsp:cNvSpPr/>
      </dsp:nvSpPr>
      <dsp:spPr>
        <a:xfrm>
          <a:off x="3017684" y="8561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01293B-ACC7-4B7B-9B37-2F605D14E6A3}">
      <dsp:nvSpPr>
        <dsp:cNvPr id="0" name=""/>
        <dsp:cNvSpPr/>
      </dsp:nvSpPr>
      <dsp:spPr>
        <a:xfrm>
          <a:off x="243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Dance?</a:t>
          </a:r>
          <a:endParaRPr lang="en-US" sz="2400" kern="1200"/>
        </a:p>
      </dsp:txBody>
      <dsp:txXfrm>
        <a:off x="2432684" y="2062138"/>
        <a:ext cx="1800000" cy="720000"/>
      </dsp:txXfrm>
    </dsp:sp>
    <dsp:sp modelId="{9A0BA4EF-0333-44B7-9F91-99D4BD2427FE}">
      <dsp:nvSpPr>
        <dsp:cNvPr id="0" name=""/>
        <dsp:cNvSpPr/>
      </dsp:nvSpPr>
      <dsp:spPr>
        <a:xfrm>
          <a:off x="4898684" y="622138"/>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F3963-CD14-4C51-9E36-D166A4B56E49}">
      <dsp:nvSpPr>
        <dsp:cNvPr id="0" name=""/>
        <dsp:cNvSpPr/>
      </dsp:nvSpPr>
      <dsp:spPr>
        <a:xfrm>
          <a:off x="5132684" y="8561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EFFA94-EFB4-4649-846C-C32E07F2B35D}">
      <dsp:nvSpPr>
        <dsp:cNvPr id="0" name=""/>
        <dsp:cNvSpPr/>
      </dsp:nvSpPr>
      <dsp:spPr>
        <a:xfrm>
          <a:off x="454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a:t>Sport?</a:t>
          </a:r>
          <a:endParaRPr lang="en-US" sz="2400" kern="1200" dirty="0"/>
        </a:p>
      </dsp:txBody>
      <dsp:txXfrm>
        <a:off x="4547684" y="2062138"/>
        <a:ext cx="1800000" cy="720000"/>
      </dsp:txXfrm>
    </dsp:sp>
    <dsp:sp modelId="{D2F688C3-4134-45B4-AB86-C7DD06160489}">
      <dsp:nvSpPr>
        <dsp:cNvPr id="0" name=""/>
        <dsp:cNvSpPr/>
      </dsp:nvSpPr>
      <dsp:spPr>
        <a:xfrm>
          <a:off x="7013685" y="622138"/>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2CF45-FAAD-4545-A7A4-925A1027B630}">
      <dsp:nvSpPr>
        <dsp:cNvPr id="0" name=""/>
        <dsp:cNvSpPr/>
      </dsp:nvSpPr>
      <dsp:spPr>
        <a:xfrm>
          <a:off x="7247685" y="8561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E24AC9-03DA-4827-A4BB-A5A6C529C186}">
      <dsp:nvSpPr>
        <dsp:cNvPr id="0" name=""/>
        <dsp:cNvSpPr/>
      </dsp:nvSpPr>
      <dsp:spPr>
        <a:xfrm>
          <a:off x="666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Fashion?</a:t>
          </a:r>
          <a:endParaRPr lang="en-US" sz="2400" kern="1200"/>
        </a:p>
      </dsp:txBody>
      <dsp:txXfrm>
        <a:off x="6662684" y="2062138"/>
        <a:ext cx="1800000" cy="720000"/>
      </dsp:txXfrm>
    </dsp:sp>
    <dsp:sp modelId="{A05D96B1-A3C7-40E2-8631-D752E3467C8E}">
      <dsp:nvSpPr>
        <dsp:cNvPr id="0" name=""/>
        <dsp:cNvSpPr/>
      </dsp:nvSpPr>
      <dsp:spPr>
        <a:xfrm>
          <a:off x="9128685" y="622138"/>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3476E-29FA-448D-B987-BE1DEB480C1A}">
      <dsp:nvSpPr>
        <dsp:cNvPr id="0" name=""/>
        <dsp:cNvSpPr/>
      </dsp:nvSpPr>
      <dsp:spPr>
        <a:xfrm>
          <a:off x="9362684" y="8561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32910A-76E5-414E-9A82-C077443C8908}">
      <dsp:nvSpPr>
        <dsp:cNvPr id="0" name=""/>
        <dsp:cNvSpPr/>
      </dsp:nvSpPr>
      <dsp:spPr>
        <a:xfrm>
          <a:off x="8777685"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Food?</a:t>
          </a:r>
          <a:endParaRPr lang="en-US" sz="2400" kern="1200"/>
        </a:p>
      </dsp:txBody>
      <dsp:txXfrm>
        <a:off x="8777685" y="2062138"/>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A3820-E7A3-4B21-B3D4-0AE87B4D9F78}">
      <dsp:nvSpPr>
        <dsp:cNvPr id="0" name=""/>
        <dsp:cNvSpPr/>
      </dsp:nvSpPr>
      <dsp:spPr>
        <a:xfrm>
          <a:off x="2957" y="572768"/>
          <a:ext cx="2346326" cy="140779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It is no longer an option</a:t>
          </a:r>
          <a:endParaRPr lang="en-US" sz="1800" kern="1200" dirty="0"/>
        </a:p>
      </dsp:txBody>
      <dsp:txXfrm>
        <a:off x="2957" y="572768"/>
        <a:ext cx="2346326" cy="1407795"/>
      </dsp:txXfrm>
    </dsp:sp>
    <dsp:sp modelId="{E85973C1-41BE-4026-BC7A-69388418DDBA}">
      <dsp:nvSpPr>
        <dsp:cNvPr id="0" name=""/>
        <dsp:cNvSpPr/>
      </dsp:nvSpPr>
      <dsp:spPr>
        <a:xfrm>
          <a:off x="2583916" y="572768"/>
          <a:ext cx="2346326" cy="14077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1-Awareness </a:t>
          </a:r>
          <a:endParaRPr lang="en-US" sz="1800" kern="1200"/>
        </a:p>
      </dsp:txBody>
      <dsp:txXfrm>
        <a:off x="2583916" y="572768"/>
        <a:ext cx="2346326" cy="1407795"/>
      </dsp:txXfrm>
    </dsp:sp>
    <dsp:sp modelId="{BFF7CBA4-D282-4810-A48A-57C380A5AF42}">
      <dsp:nvSpPr>
        <dsp:cNvPr id="0" name=""/>
        <dsp:cNvSpPr/>
      </dsp:nvSpPr>
      <dsp:spPr>
        <a:xfrm>
          <a:off x="5164875" y="572768"/>
          <a:ext cx="2346326" cy="140779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2-Avoid making assumptions…how?</a:t>
          </a:r>
          <a:endParaRPr lang="en-US" sz="1800" kern="1200"/>
        </a:p>
      </dsp:txBody>
      <dsp:txXfrm>
        <a:off x="5164875" y="572768"/>
        <a:ext cx="2346326" cy="1407795"/>
      </dsp:txXfrm>
    </dsp:sp>
    <dsp:sp modelId="{C2FA08F0-0363-487D-8EC0-134B9F1E2922}">
      <dsp:nvSpPr>
        <dsp:cNvPr id="0" name=""/>
        <dsp:cNvSpPr/>
      </dsp:nvSpPr>
      <dsp:spPr>
        <a:xfrm>
          <a:off x="7745834" y="572768"/>
          <a:ext cx="2346326" cy="140779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3-learn about other cultures</a:t>
          </a:r>
          <a:endParaRPr lang="en-US" sz="1800" kern="1200"/>
        </a:p>
      </dsp:txBody>
      <dsp:txXfrm>
        <a:off x="7745834" y="572768"/>
        <a:ext cx="2346326" cy="1407795"/>
      </dsp:txXfrm>
    </dsp:sp>
    <dsp:sp modelId="{ECAA0B09-A57C-4CC6-8115-F5AEE253FF7A}">
      <dsp:nvSpPr>
        <dsp:cNvPr id="0" name=""/>
        <dsp:cNvSpPr/>
      </dsp:nvSpPr>
      <dsp:spPr>
        <a:xfrm>
          <a:off x="2957" y="2215197"/>
          <a:ext cx="2346326" cy="1407795"/>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4-Build trust and rapport</a:t>
          </a:r>
          <a:endParaRPr lang="en-US" sz="1800" kern="1200"/>
        </a:p>
      </dsp:txBody>
      <dsp:txXfrm>
        <a:off x="2957" y="2215197"/>
        <a:ext cx="2346326" cy="1407795"/>
      </dsp:txXfrm>
    </dsp:sp>
    <dsp:sp modelId="{1968D2AF-AA32-4B9C-A6E3-D73D8149D069}">
      <dsp:nvSpPr>
        <dsp:cNvPr id="0" name=""/>
        <dsp:cNvSpPr/>
      </dsp:nvSpPr>
      <dsp:spPr>
        <a:xfrm>
          <a:off x="2583916" y="2215197"/>
          <a:ext cx="2346326" cy="140779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5-Overcome language barriers </a:t>
          </a:r>
          <a:endParaRPr lang="en-US" sz="1800" kern="1200"/>
        </a:p>
      </dsp:txBody>
      <dsp:txXfrm>
        <a:off x="2583916" y="2215197"/>
        <a:ext cx="2346326" cy="1407795"/>
      </dsp:txXfrm>
    </dsp:sp>
    <dsp:sp modelId="{2B8B23B9-07AB-4096-8D8B-8068C9A79A6E}">
      <dsp:nvSpPr>
        <dsp:cNvPr id="0" name=""/>
        <dsp:cNvSpPr/>
      </dsp:nvSpPr>
      <dsp:spPr>
        <a:xfrm>
          <a:off x="5164875" y="2215197"/>
          <a:ext cx="2346326" cy="14077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6-Educate society about </a:t>
          </a:r>
          <a:r>
            <a:rPr lang="en-GB" sz="1800" kern="1200" dirty="0" err="1"/>
            <a:t>rights..how</a:t>
          </a:r>
          <a:r>
            <a:rPr lang="en-GB" sz="1800" kern="1200" dirty="0"/>
            <a:t>?</a:t>
          </a:r>
          <a:endParaRPr lang="en-US" sz="1800" kern="1200" dirty="0"/>
        </a:p>
      </dsp:txBody>
      <dsp:txXfrm>
        <a:off x="5164875" y="2215197"/>
        <a:ext cx="2346326" cy="1407795"/>
      </dsp:txXfrm>
    </dsp:sp>
    <dsp:sp modelId="{3A7C26A1-3FF8-49BF-B50C-F4AD78250E78}">
      <dsp:nvSpPr>
        <dsp:cNvPr id="0" name=""/>
        <dsp:cNvSpPr/>
      </dsp:nvSpPr>
      <dsp:spPr>
        <a:xfrm>
          <a:off x="7745834" y="2215197"/>
          <a:ext cx="2346326" cy="140779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7- Practice active listening …how?</a:t>
          </a:r>
          <a:endParaRPr lang="en-US" sz="1800" kern="1200"/>
        </a:p>
      </dsp:txBody>
      <dsp:txXfrm>
        <a:off x="7745834" y="2215197"/>
        <a:ext cx="2346326" cy="140779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72547-thinking-photography-question-mark-man-stock"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freepngimg.com/png/72547-thinking-photography-question-mark-man-stock" TargetMode="External"/><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hyperlink" Target="https://gsouto-digitalteacher.blogspot.com/2017/05/schools-lets-talk-about-cultural.html" TargetMode="External"/><Relationship Id="rId4" Type="http://schemas.openxmlformats.org/officeDocument/2006/relationships/image" Target="../media/image3.png"/><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hecaminoprovides.com/2016/06/27/mindful-pride-in-s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groundreport.com/congressman-receives-paper-plate-messages-dealing-with-hunger-in-america/"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freepngimg.com/png/72547-thinking-photography-question-mark-man-stock"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freepngimg.com/png/72547-thinking-photography-question-mark-man-stock"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725B-0EB5-49ED-8564-CA3E39C729D5}"/>
              </a:ext>
            </a:extLst>
          </p:cNvPr>
          <p:cNvSpPr>
            <a:spLocks noGrp="1"/>
          </p:cNvSpPr>
          <p:nvPr>
            <p:ph type="ctrTitle"/>
          </p:nvPr>
        </p:nvSpPr>
        <p:spPr>
          <a:xfrm>
            <a:off x="1154955" y="415829"/>
            <a:ext cx="8825658" cy="3329581"/>
          </a:xfrm>
        </p:spPr>
        <p:txBody>
          <a:bodyPr/>
          <a:lstStyle/>
          <a:p>
            <a:r>
              <a:rPr lang="en-GB" sz="6000" dirty="0"/>
              <a:t>Equality, diversity and inclusion: BMHP4012</a:t>
            </a:r>
          </a:p>
        </p:txBody>
      </p:sp>
      <p:sp>
        <p:nvSpPr>
          <p:cNvPr id="3" name="Subtitle 2">
            <a:extLst>
              <a:ext uri="{FF2B5EF4-FFF2-40B4-BE49-F238E27FC236}">
                <a16:creationId xmlns:a16="http://schemas.microsoft.com/office/drawing/2014/main" id="{52E35996-462B-4AF8-9E6D-6BCFE0F4F36B}"/>
              </a:ext>
            </a:extLst>
          </p:cNvPr>
          <p:cNvSpPr>
            <a:spLocks noGrp="1"/>
          </p:cNvSpPr>
          <p:nvPr>
            <p:ph type="subTitle" idx="1"/>
          </p:nvPr>
        </p:nvSpPr>
        <p:spPr/>
        <p:txBody>
          <a:bodyPr/>
          <a:lstStyle/>
          <a:p>
            <a:r>
              <a:rPr lang="en-GB" dirty="0"/>
              <a:t>Wk3: Diversity:  through a historical and contemporary lens,</a:t>
            </a:r>
          </a:p>
          <a:p>
            <a:endParaRPr lang="en-GB" dirty="0"/>
          </a:p>
        </p:txBody>
      </p:sp>
    </p:spTree>
    <p:extLst>
      <p:ext uri="{BB962C8B-B14F-4D97-AF65-F5344CB8AC3E}">
        <p14:creationId xmlns:p14="http://schemas.microsoft.com/office/powerpoint/2010/main" val="2067635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99E76-32BA-488A-BF2E-26A82914400C}"/>
              </a:ext>
            </a:extLst>
          </p:cNvPr>
          <p:cNvSpPr>
            <a:spLocks noGrp="1"/>
          </p:cNvSpPr>
          <p:nvPr>
            <p:ph type="title"/>
          </p:nvPr>
        </p:nvSpPr>
        <p:spPr/>
        <p:txBody>
          <a:bodyPr/>
          <a:lstStyle/>
          <a:p>
            <a:r>
              <a:rPr lang="en-GB" dirty="0"/>
              <a:t>Aim and learning outcome </a:t>
            </a:r>
          </a:p>
        </p:txBody>
      </p:sp>
      <p:sp>
        <p:nvSpPr>
          <p:cNvPr id="3" name="Content Placeholder 2">
            <a:extLst>
              <a:ext uri="{FF2B5EF4-FFF2-40B4-BE49-F238E27FC236}">
                <a16:creationId xmlns:a16="http://schemas.microsoft.com/office/drawing/2014/main" id="{0988DA34-0B10-45D1-AE11-E424CD41F6E0}"/>
              </a:ext>
            </a:extLst>
          </p:cNvPr>
          <p:cNvSpPr>
            <a:spLocks noGrp="1"/>
          </p:cNvSpPr>
          <p:nvPr>
            <p:ph idx="1"/>
          </p:nvPr>
        </p:nvSpPr>
        <p:spPr>
          <a:xfrm>
            <a:off x="1103311" y="1650670"/>
            <a:ext cx="10442577" cy="4597729"/>
          </a:xfrm>
        </p:spPr>
        <p:txBody>
          <a:bodyPr>
            <a:normAutofit fontScale="92500" lnSpcReduction="10000"/>
          </a:bodyPr>
          <a:lstStyle/>
          <a:p>
            <a:r>
              <a:rPr lang="en-GB" sz="2200" dirty="0"/>
              <a:t>Examine diversity through a historical and contemporary lens, and its inextricable link with equality and inclusive practice</a:t>
            </a:r>
          </a:p>
          <a:p>
            <a:pPr marL="0" indent="0">
              <a:buNone/>
            </a:pPr>
            <a:endParaRPr lang="en-GB" sz="2200" dirty="0"/>
          </a:p>
          <a:p>
            <a:endParaRPr lang="en-GB" sz="2200" dirty="0"/>
          </a:p>
          <a:p>
            <a:pPr marL="0" indent="0">
              <a:buNone/>
            </a:pPr>
            <a:r>
              <a:rPr lang="en-GB" sz="2200" dirty="0"/>
              <a:t>Identify the meaning of diversity and its relationship with equality</a:t>
            </a:r>
          </a:p>
          <a:p>
            <a:pPr marL="0" indent="0">
              <a:buNone/>
            </a:pPr>
            <a:endParaRPr lang="en-GB" sz="2200" dirty="0"/>
          </a:p>
          <a:p>
            <a:pPr marL="0" indent="0">
              <a:buNone/>
            </a:pPr>
            <a:r>
              <a:rPr lang="en-GB" sz="2200" dirty="0"/>
              <a:t>Identify the importance of diversity through examining key historical events, whilst considering possible theoretical views relating to equality, and diversity and inclusion</a:t>
            </a:r>
          </a:p>
          <a:p>
            <a:pPr marL="0" indent="0">
              <a:buNone/>
            </a:pPr>
            <a:endParaRPr lang="en-GB" sz="2200" dirty="0"/>
          </a:p>
          <a:p>
            <a:pPr marL="0" indent="0">
              <a:buNone/>
            </a:pPr>
            <a:r>
              <a:rPr lang="en-GB" sz="2200" dirty="0"/>
              <a:t>Identify and discuss the United Kingdoms diverse population, and the importance of diversity in caring professions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36271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70BD4-02C1-4BEE-B748-B5B7D56E888D}"/>
              </a:ext>
            </a:extLst>
          </p:cNvPr>
          <p:cNvSpPr>
            <a:spLocks noGrp="1"/>
          </p:cNvSpPr>
          <p:nvPr>
            <p:ph type="title"/>
          </p:nvPr>
        </p:nvSpPr>
        <p:spPr/>
        <p:txBody>
          <a:bodyPr/>
          <a:lstStyle/>
          <a:p>
            <a:r>
              <a:rPr lang="en-GB" dirty="0"/>
              <a:t>Diversity, what is it? </a:t>
            </a:r>
          </a:p>
        </p:txBody>
      </p:sp>
      <p:pic>
        <p:nvPicPr>
          <p:cNvPr id="5" name="Content Placeholder 4" descr="Icon&#10;&#10;Description automatically generated">
            <a:extLst>
              <a:ext uri="{FF2B5EF4-FFF2-40B4-BE49-F238E27FC236}">
                <a16:creationId xmlns:a16="http://schemas.microsoft.com/office/drawing/2014/main" id="{12352929-0BF9-4916-8BA5-71CED7CE1B4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479007" y="2052638"/>
            <a:ext cx="4195762" cy="4195762"/>
          </a:xfrm>
        </p:spPr>
      </p:pic>
      <p:sp>
        <p:nvSpPr>
          <p:cNvPr id="6" name="TextBox 5">
            <a:extLst>
              <a:ext uri="{FF2B5EF4-FFF2-40B4-BE49-F238E27FC236}">
                <a16:creationId xmlns:a16="http://schemas.microsoft.com/office/drawing/2014/main" id="{0EE1A5E4-8CD5-4214-BA27-E0A19A876F5F}"/>
              </a:ext>
            </a:extLst>
          </p:cNvPr>
          <p:cNvSpPr txBox="1"/>
          <p:nvPr/>
        </p:nvSpPr>
        <p:spPr>
          <a:xfrm>
            <a:off x="3479007" y="6248400"/>
            <a:ext cx="4195762" cy="230832"/>
          </a:xfrm>
          <a:prstGeom prst="rect">
            <a:avLst/>
          </a:prstGeom>
          <a:noFill/>
        </p:spPr>
        <p:txBody>
          <a:bodyPr wrap="square" rtlCol="0">
            <a:spAutoFit/>
          </a:bodyPr>
          <a:lstStyle/>
          <a:p>
            <a:r>
              <a:rPr lang="en-GB" sz="900">
                <a:hlinkClick r:id="rId3" tooltip="https://freepngimg.com/png/72547-thinking-photography-question-mark-man-stoc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2175250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04C91-11A4-40DF-9A34-A5A8035A3F28}"/>
              </a:ext>
            </a:extLst>
          </p:cNvPr>
          <p:cNvSpPr>
            <a:spLocks noGrp="1"/>
          </p:cNvSpPr>
          <p:nvPr>
            <p:ph type="title"/>
          </p:nvPr>
        </p:nvSpPr>
        <p:spPr/>
        <p:txBody>
          <a:bodyPr/>
          <a:lstStyle/>
          <a:p>
            <a:r>
              <a:rPr lang="en-GB" dirty="0"/>
              <a:t>Diversity is…</a:t>
            </a:r>
          </a:p>
        </p:txBody>
      </p:sp>
      <p:sp>
        <p:nvSpPr>
          <p:cNvPr id="3" name="Content Placeholder 2">
            <a:extLst>
              <a:ext uri="{FF2B5EF4-FFF2-40B4-BE49-F238E27FC236}">
                <a16:creationId xmlns:a16="http://schemas.microsoft.com/office/drawing/2014/main" id="{9C359623-3E71-49F3-A9CD-D5D263063146}"/>
              </a:ext>
            </a:extLst>
          </p:cNvPr>
          <p:cNvSpPr>
            <a:spLocks noGrp="1"/>
          </p:cNvSpPr>
          <p:nvPr>
            <p:ph idx="1"/>
          </p:nvPr>
        </p:nvSpPr>
        <p:spPr>
          <a:xfrm>
            <a:off x="646111" y="2052918"/>
            <a:ext cx="11098585" cy="4195481"/>
          </a:xfrm>
        </p:spPr>
        <p:txBody>
          <a:bodyPr>
            <a:normAutofit/>
          </a:bodyPr>
          <a:lstStyle/>
          <a:p>
            <a:r>
              <a:rPr lang="en-GB" dirty="0"/>
              <a:t>In its broadest sense,</a:t>
            </a:r>
          </a:p>
          <a:p>
            <a:endParaRPr lang="en-GB" dirty="0"/>
          </a:p>
          <a:p>
            <a:pPr marL="0" indent="0">
              <a:buNone/>
            </a:pPr>
            <a:r>
              <a:rPr lang="en-US" sz="2400" b="1" dirty="0"/>
              <a:t>Diversity</a:t>
            </a:r>
            <a:r>
              <a:rPr lang="en-US" sz="2400" dirty="0"/>
              <a:t> is about taking account of the differences between people and groups of people and placing a positive value on those differences.</a:t>
            </a:r>
          </a:p>
          <a:p>
            <a:pPr marL="0" indent="0">
              <a:buNone/>
            </a:pPr>
            <a:endParaRPr lang="en-US" sz="2400" dirty="0"/>
          </a:p>
          <a:p>
            <a:pPr marL="0" indent="0">
              <a:buNone/>
            </a:pPr>
            <a:r>
              <a:rPr lang="en-US" sz="2400" i="1" dirty="0"/>
              <a:t>Activity: Lets look at the room, how diverse is this group?</a:t>
            </a:r>
          </a:p>
          <a:p>
            <a:pPr marL="0" indent="0">
              <a:buNone/>
            </a:pPr>
            <a:endParaRPr lang="en-US" sz="3200" dirty="0"/>
          </a:p>
          <a:p>
            <a:endParaRPr lang="en-GB" dirty="0"/>
          </a:p>
          <a:p>
            <a:pPr marL="0" indent="0">
              <a:buNone/>
            </a:pPr>
            <a:endParaRPr lang="en-GB" dirty="0"/>
          </a:p>
        </p:txBody>
      </p:sp>
    </p:spTree>
    <p:extLst>
      <p:ext uri="{BB962C8B-B14F-4D97-AF65-F5344CB8AC3E}">
        <p14:creationId xmlns:p14="http://schemas.microsoft.com/office/powerpoint/2010/main" val="122730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6" name="Picture 12">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7" name="Picture 14">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16">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18">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20">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22">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C3C7838-9322-474F-BCCA-423BFB9809E0}"/>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sz="5000"/>
              <a:t>Diverse people, diverse identities?</a:t>
            </a:r>
          </a:p>
        </p:txBody>
      </p:sp>
      <p:sp>
        <p:nvSpPr>
          <p:cNvPr id="3" name="Content Placeholder 2">
            <a:extLst>
              <a:ext uri="{FF2B5EF4-FFF2-40B4-BE49-F238E27FC236}">
                <a16:creationId xmlns:a16="http://schemas.microsoft.com/office/drawing/2014/main" id="{4E150353-1F48-4585-ABF0-DCACBDB69D43}"/>
              </a:ext>
            </a:extLst>
          </p:cNvPr>
          <p:cNvSpPr>
            <a:spLocks noGrp="1"/>
          </p:cNvSpPr>
          <p:nvPr>
            <p:ph idx="1"/>
          </p:nvPr>
        </p:nvSpPr>
        <p:spPr>
          <a:xfrm>
            <a:off x="8210623" y="4740729"/>
            <a:ext cx="3333676" cy="1469570"/>
          </a:xfrm>
        </p:spPr>
        <p:txBody>
          <a:bodyPr vert="horz" lIns="91440" tIns="45720" rIns="91440" bIns="45720" rtlCol="0" anchor="t">
            <a:normAutofit/>
          </a:bodyPr>
          <a:lstStyle/>
          <a:p>
            <a:pPr marL="0" indent="0">
              <a:buNone/>
            </a:pPr>
            <a:r>
              <a:rPr lang="en-US" sz="1800" cap="all">
                <a:solidFill>
                  <a:schemeClr val="bg2">
                    <a:lumMod val="40000"/>
                    <a:lumOff val="60000"/>
                  </a:schemeClr>
                </a:solidFill>
              </a:rPr>
              <a:t>?</a:t>
            </a:r>
          </a:p>
        </p:txBody>
      </p:sp>
      <p:sp>
        <p:nvSpPr>
          <p:cNvPr id="25" name="Rectangle 24">
            <a:extLst>
              <a:ext uri="{FF2B5EF4-FFF2-40B4-BE49-F238E27FC236}">
                <a16:creationId xmlns:a16="http://schemas.microsoft.com/office/drawing/2014/main" id="{3950DF00-F110-48E6-8876-4F7E3E6BF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Icon&#10;&#10;Description automatically generated">
            <a:extLst>
              <a:ext uri="{FF2B5EF4-FFF2-40B4-BE49-F238E27FC236}">
                <a16:creationId xmlns:a16="http://schemas.microsoft.com/office/drawing/2014/main" id="{79E94D9A-3567-4D86-956B-D638B95D6F3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514319" y="3172040"/>
            <a:ext cx="3038259" cy="3038259"/>
          </a:xfrm>
          <a:prstGeom prst="rect">
            <a:avLst/>
          </a:prstGeom>
          <a:effectLst/>
        </p:spPr>
      </p:pic>
      <p:pic>
        <p:nvPicPr>
          <p:cNvPr id="7" name="Picture 6" descr="A picture containing text, clipart&#10;&#10;Description automatically generated">
            <a:extLst>
              <a:ext uri="{FF2B5EF4-FFF2-40B4-BE49-F238E27FC236}">
                <a16:creationId xmlns:a16="http://schemas.microsoft.com/office/drawing/2014/main" id="{4F3520B9-FE84-4B62-8EF0-3C15C6B57A78}"/>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13482" y="1014417"/>
            <a:ext cx="4464693" cy="4315246"/>
          </a:xfrm>
          <a:prstGeom prst="rect">
            <a:avLst/>
          </a:prstGeom>
          <a:effectLst/>
        </p:spPr>
      </p:pic>
    </p:spTree>
    <p:extLst>
      <p:ext uri="{BB962C8B-B14F-4D97-AF65-F5344CB8AC3E}">
        <p14:creationId xmlns:p14="http://schemas.microsoft.com/office/powerpoint/2010/main" val="2378499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1B4C9-4A42-4624-816A-DF03D82144BE}"/>
              </a:ext>
            </a:extLst>
          </p:cNvPr>
          <p:cNvSpPr>
            <a:spLocks noGrp="1"/>
          </p:cNvSpPr>
          <p:nvPr>
            <p:ph type="title"/>
          </p:nvPr>
        </p:nvSpPr>
        <p:spPr/>
        <p:txBody>
          <a:bodyPr/>
          <a:lstStyle/>
          <a:p>
            <a:r>
              <a:rPr lang="en-GB" dirty="0"/>
              <a:t>Diverse people, diverse identities </a:t>
            </a:r>
          </a:p>
        </p:txBody>
      </p:sp>
      <p:sp>
        <p:nvSpPr>
          <p:cNvPr id="3" name="Content Placeholder 2">
            <a:extLst>
              <a:ext uri="{FF2B5EF4-FFF2-40B4-BE49-F238E27FC236}">
                <a16:creationId xmlns:a16="http://schemas.microsoft.com/office/drawing/2014/main" id="{1020B445-1C5D-4CA4-A172-DC6C884452A5}"/>
              </a:ext>
            </a:extLst>
          </p:cNvPr>
          <p:cNvSpPr>
            <a:spLocks noGrp="1"/>
          </p:cNvSpPr>
          <p:nvPr>
            <p:ph idx="1"/>
          </p:nvPr>
        </p:nvSpPr>
        <p:spPr/>
        <p:txBody>
          <a:bodyPr>
            <a:noAutofit/>
          </a:bodyPr>
          <a:lstStyle/>
          <a:p>
            <a:pPr marL="0" indent="0" algn="ctr">
              <a:buNone/>
            </a:pPr>
            <a:r>
              <a:rPr lang="en-GB" sz="2400" dirty="0"/>
              <a:t>Race</a:t>
            </a:r>
          </a:p>
          <a:p>
            <a:pPr marL="0" indent="0" algn="ctr">
              <a:buNone/>
            </a:pPr>
            <a:r>
              <a:rPr lang="en-GB" sz="2400" dirty="0"/>
              <a:t>Ethnicity</a:t>
            </a:r>
          </a:p>
          <a:p>
            <a:pPr marL="0" indent="0" algn="ctr">
              <a:buNone/>
            </a:pPr>
            <a:r>
              <a:rPr lang="en-GB" sz="2400" dirty="0"/>
              <a:t>Sexual orientation</a:t>
            </a:r>
          </a:p>
          <a:p>
            <a:pPr marL="0" indent="0" algn="ctr">
              <a:buNone/>
            </a:pPr>
            <a:r>
              <a:rPr lang="en-GB" sz="2400" dirty="0"/>
              <a:t>Biological sex</a:t>
            </a:r>
          </a:p>
          <a:p>
            <a:pPr marL="0" indent="0" algn="ctr">
              <a:buNone/>
            </a:pPr>
            <a:r>
              <a:rPr lang="en-GB" sz="2400" dirty="0"/>
              <a:t>Abilities</a:t>
            </a:r>
          </a:p>
          <a:p>
            <a:pPr marL="0" indent="0" algn="ctr">
              <a:buNone/>
            </a:pPr>
            <a:r>
              <a:rPr lang="en-GB" sz="2400" dirty="0"/>
              <a:t>Religion</a:t>
            </a:r>
          </a:p>
          <a:p>
            <a:pPr marL="0" indent="0" algn="ctr">
              <a:buNone/>
            </a:pPr>
            <a:r>
              <a:rPr lang="en-GB" sz="2400" dirty="0"/>
              <a:t>Culture</a:t>
            </a:r>
          </a:p>
          <a:p>
            <a:pPr marL="0" indent="0">
              <a:buNone/>
            </a:pPr>
            <a:r>
              <a:rPr lang="en-GB" sz="2400" i="1" dirty="0"/>
              <a:t>Contemporary society is characterised by a range of social differences- diversity </a:t>
            </a:r>
          </a:p>
        </p:txBody>
      </p:sp>
    </p:spTree>
    <p:extLst>
      <p:ext uri="{BB962C8B-B14F-4D97-AF65-F5344CB8AC3E}">
        <p14:creationId xmlns:p14="http://schemas.microsoft.com/office/powerpoint/2010/main" val="3019758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CCD79-2BB7-490E-8967-1C5BC558C131}"/>
              </a:ext>
            </a:extLst>
          </p:cNvPr>
          <p:cNvSpPr>
            <a:spLocks noGrp="1"/>
          </p:cNvSpPr>
          <p:nvPr>
            <p:ph type="title"/>
          </p:nvPr>
        </p:nvSpPr>
        <p:spPr/>
        <p:txBody>
          <a:bodyPr/>
          <a:lstStyle/>
          <a:p>
            <a:r>
              <a:rPr lang="en-GB" dirty="0"/>
              <a:t>Ethnic diversity: statistics </a:t>
            </a:r>
          </a:p>
        </p:txBody>
      </p:sp>
      <p:sp>
        <p:nvSpPr>
          <p:cNvPr id="3" name="Content Placeholder 2">
            <a:extLst>
              <a:ext uri="{FF2B5EF4-FFF2-40B4-BE49-F238E27FC236}">
                <a16:creationId xmlns:a16="http://schemas.microsoft.com/office/drawing/2014/main" id="{51D08622-3383-4A39-81A4-BA69841356DF}"/>
              </a:ext>
            </a:extLst>
          </p:cNvPr>
          <p:cNvSpPr>
            <a:spLocks noGrp="1"/>
          </p:cNvSpPr>
          <p:nvPr>
            <p:ph idx="1"/>
          </p:nvPr>
        </p:nvSpPr>
        <p:spPr/>
        <p:txBody>
          <a:bodyPr>
            <a:normAutofit lnSpcReduction="10000"/>
          </a:bodyPr>
          <a:lstStyle/>
          <a:p>
            <a:r>
              <a:rPr lang="en-GB" dirty="0"/>
              <a:t>7.5 million people in England and Wales was born overseas</a:t>
            </a:r>
          </a:p>
          <a:p>
            <a:pPr marL="0" indent="0">
              <a:buNone/>
            </a:pPr>
            <a:r>
              <a:rPr lang="en-GB" dirty="0"/>
              <a:t>     (13% of the population)</a:t>
            </a:r>
          </a:p>
          <a:p>
            <a:pPr marL="0" indent="0">
              <a:buNone/>
            </a:pPr>
            <a:endParaRPr lang="en-GB" dirty="0"/>
          </a:p>
          <a:p>
            <a:pPr marL="0" indent="0">
              <a:buNone/>
            </a:pPr>
            <a:r>
              <a:rPr lang="en-GB" dirty="0"/>
              <a:t>These people identified in the following ways:</a:t>
            </a:r>
          </a:p>
          <a:p>
            <a:pPr marL="0" indent="0">
              <a:buNone/>
            </a:pPr>
            <a:endParaRPr lang="en-GB" dirty="0"/>
          </a:p>
          <a:p>
            <a:r>
              <a:rPr lang="en-GB" dirty="0"/>
              <a:t>46% (3.4 m) white ethnic</a:t>
            </a:r>
          </a:p>
          <a:p>
            <a:r>
              <a:rPr lang="en-GB" dirty="0"/>
              <a:t>33% (2.4 m)Asian/ Asian British</a:t>
            </a:r>
          </a:p>
          <a:p>
            <a:r>
              <a:rPr lang="en-GB" dirty="0"/>
              <a:t>13% (992, 000) black/ African/ Caribbean/ Black British </a:t>
            </a:r>
          </a:p>
          <a:p>
            <a:pPr marL="0" indent="0">
              <a:buNone/>
            </a:pPr>
            <a:endParaRPr lang="en-GB" dirty="0"/>
          </a:p>
          <a:p>
            <a:pPr marL="0" indent="0">
              <a:buNone/>
            </a:pPr>
            <a:r>
              <a:rPr lang="en-GB" dirty="0"/>
              <a:t>(ONS, 2015)</a:t>
            </a:r>
          </a:p>
        </p:txBody>
      </p:sp>
    </p:spTree>
    <p:extLst>
      <p:ext uri="{BB962C8B-B14F-4D97-AF65-F5344CB8AC3E}">
        <p14:creationId xmlns:p14="http://schemas.microsoft.com/office/powerpoint/2010/main" val="3160458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96BE-52E8-4741-A20D-B8C4A6F6D987}"/>
              </a:ext>
            </a:extLst>
          </p:cNvPr>
          <p:cNvSpPr>
            <a:spLocks noGrp="1"/>
          </p:cNvSpPr>
          <p:nvPr>
            <p:ph type="title"/>
          </p:nvPr>
        </p:nvSpPr>
        <p:spPr/>
        <p:txBody>
          <a:bodyPr/>
          <a:lstStyle/>
          <a:p>
            <a:r>
              <a:rPr lang="en-GB" dirty="0"/>
              <a:t>Ethnic diversity in the UK: statistics </a:t>
            </a:r>
          </a:p>
        </p:txBody>
      </p:sp>
      <p:sp>
        <p:nvSpPr>
          <p:cNvPr id="3" name="Content Placeholder 2">
            <a:extLst>
              <a:ext uri="{FF2B5EF4-FFF2-40B4-BE49-F238E27FC236}">
                <a16:creationId xmlns:a16="http://schemas.microsoft.com/office/drawing/2014/main" id="{6315A227-B0CC-44A9-9319-D8B312374844}"/>
              </a:ext>
            </a:extLst>
          </p:cNvPr>
          <p:cNvSpPr>
            <a:spLocks noGrp="1"/>
          </p:cNvSpPr>
          <p:nvPr>
            <p:ph idx="1"/>
          </p:nvPr>
        </p:nvSpPr>
        <p:spPr>
          <a:xfrm>
            <a:off x="1103312" y="1472540"/>
            <a:ext cx="8946541" cy="4775859"/>
          </a:xfrm>
        </p:spPr>
        <p:txBody>
          <a:bodyPr/>
          <a:lstStyle/>
          <a:p>
            <a:r>
              <a:rPr lang="en-GB" dirty="0"/>
              <a:t>The Official for National Statistics (ONS, 2012)</a:t>
            </a:r>
          </a:p>
        </p:txBody>
      </p:sp>
      <p:graphicFrame>
        <p:nvGraphicFramePr>
          <p:cNvPr id="6" name="Chart 5">
            <a:extLst>
              <a:ext uri="{FF2B5EF4-FFF2-40B4-BE49-F238E27FC236}">
                <a16:creationId xmlns:a16="http://schemas.microsoft.com/office/drawing/2014/main" id="{7471150D-FD27-4846-9FB5-4E23F3D1E837}"/>
              </a:ext>
            </a:extLst>
          </p:cNvPr>
          <p:cNvGraphicFramePr/>
          <p:nvPr>
            <p:extLst>
              <p:ext uri="{D42A27DB-BD31-4B8C-83A1-F6EECF244321}">
                <p14:modId xmlns:p14="http://schemas.microsoft.com/office/powerpoint/2010/main" val="1573693870"/>
              </p:ext>
            </p:extLst>
          </p:nvPr>
        </p:nvGraphicFramePr>
        <p:xfrm>
          <a:off x="1960563" y="2198528"/>
          <a:ext cx="8128000" cy="3680539"/>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BE4BDD25-9115-4428-A4CD-5E07C32A1DA5}"/>
              </a:ext>
            </a:extLst>
          </p:cNvPr>
          <p:cNvSpPr txBox="1"/>
          <p:nvPr/>
        </p:nvSpPr>
        <p:spPr>
          <a:xfrm>
            <a:off x="2885704" y="6063733"/>
            <a:ext cx="7481454" cy="369332"/>
          </a:xfrm>
          <a:prstGeom prst="rect">
            <a:avLst/>
          </a:prstGeom>
          <a:noFill/>
        </p:spPr>
        <p:txBody>
          <a:bodyPr wrap="square" rtlCol="0">
            <a:spAutoFit/>
          </a:bodyPr>
          <a:lstStyle/>
          <a:p>
            <a:r>
              <a:rPr lang="en-GB" dirty="0"/>
              <a:t>A decrease from 87.5% in 2001 to 80.5% in 2011 </a:t>
            </a:r>
          </a:p>
        </p:txBody>
      </p:sp>
    </p:spTree>
    <p:extLst>
      <p:ext uri="{BB962C8B-B14F-4D97-AF65-F5344CB8AC3E}">
        <p14:creationId xmlns:p14="http://schemas.microsoft.com/office/powerpoint/2010/main" val="1100422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5C9FB-59B5-4B5C-B2C7-709EBA2BCAE5}"/>
              </a:ext>
            </a:extLst>
          </p:cNvPr>
          <p:cNvSpPr>
            <a:spLocks noGrp="1"/>
          </p:cNvSpPr>
          <p:nvPr>
            <p:ph type="title"/>
          </p:nvPr>
        </p:nvSpPr>
        <p:spPr>
          <a:xfrm>
            <a:off x="74969" y="429241"/>
            <a:ext cx="7666395" cy="1622321"/>
          </a:xfrm>
        </p:spPr>
        <p:txBody>
          <a:bodyPr>
            <a:normAutofit/>
          </a:bodyPr>
          <a:lstStyle/>
          <a:p>
            <a:r>
              <a:rPr lang="en-GB" dirty="0">
                <a:solidFill>
                  <a:srgbClr val="EBEBEB"/>
                </a:solidFill>
              </a:rPr>
              <a:t>Diversity: an historical view</a:t>
            </a:r>
          </a:p>
        </p:txBody>
      </p:sp>
      <p:sp>
        <p:nvSpPr>
          <p:cNvPr id="3" name="Content Placeholder 2">
            <a:extLst>
              <a:ext uri="{FF2B5EF4-FFF2-40B4-BE49-F238E27FC236}">
                <a16:creationId xmlns:a16="http://schemas.microsoft.com/office/drawing/2014/main" id="{512A22C7-A11F-45AA-B0A6-24D3ABFB1B0F}"/>
              </a:ext>
            </a:extLst>
          </p:cNvPr>
          <p:cNvSpPr>
            <a:spLocks noGrp="1"/>
          </p:cNvSpPr>
          <p:nvPr>
            <p:ph idx="1"/>
          </p:nvPr>
        </p:nvSpPr>
        <p:spPr>
          <a:xfrm>
            <a:off x="74969" y="2051562"/>
            <a:ext cx="7311669" cy="4377197"/>
          </a:xfrm>
        </p:spPr>
        <p:txBody>
          <a:bodyPr>
            <a:normAutofit/>
          </a:bodyPr>
          <a:lstStyle/>
          <a:p>
            <a:pPr marL="0" indent="0">
              <a:lnSpc>
                <a:spcPct val="90000"/>
              </a:lnSpc>
              <a:buNone/>
            </a:pPr>
            <a:endParaRPr lang="en-GB" sz="1600" dirty="0">
              <a:solidFill>
                <a:srgbClr val="FFFFFF"/>
              </a:solidFill>
            </a:endParaRPr>
          </a:p>
          <a:p>
            <a:pPr>
              <a:lnSpc>
                <a:spcPct val="90000"/>
              </a:lnSpc>
            </a:pPr>
            <a:r>
              <a:rPr lang="en-GB" dirty="0">
                <a:solidFill>
                  <a:srgbClr val="FFFFFF"/>
                </a:solidFill>
              </a:rPr>
              <a:t>Gay rights movement: what was the political and social relationship and the implications of this? </a:t>
            </a:r>
          </a:p>
          <a:p>
            <a:pPr marL="0" indent="0">
              <a:lnSpc>
                <a:spcPct val="90000"/>
              </a:lnSpc>
              <a:buNone/>
            </a:pPr>
            <a:endParaRPr lang="en-GB" dirty="0">
              <a:solidFill>
                <a:srgbClr val="FFFFFF"/>
              </a:solidFill>
            </a:endParaRPr>
          </a:p>
          <a:p>
            <a:pPr>
              <a:lnSpc>
                <a:spcPct val="90000"/>
              </a:lnSpc>
            </a:pPr>
            <a:r>
              <a:rPr lang="en-GB" dirty="0">
                <a:solidFill>
                  <a:srgbClr val="FFFFFF"/>
                </a:solidFill>
              </a:rPr>
              <a:t>Were diverse identities, or ‘differences’ celebrated?</a:t>
            </a:r>
          </a:p>
          <a:p>
            <a:pPr marL="0" indent="0">
              <a:lnSpc>
                <a:spcPct val="90000"/>
              </a:lnSpc>
              <a:buNone/>
            </a:pPr>
            <a:endParaRPr lang="en-GB" dirty="0">
              <a:solidFill>
                <a:srgbClr val="FFFFFF"/>
              </a:solidFill>
            </a:endParaRPr>
          </a:p>
          <a:p>
            <a:pPr>
              <a:lnSpc>
                <a:spcPct val="90000"/>
              </a:lnSpc>
            </a:pPr>
            <a:r>
              <a:rPr lang="en-GB" dirty="0">
                <a:solidFill>
                  <a:srgbClr val="FFFFFF"/>
                </a:solidFill>
              </a:rPr>
              <a:t>What is the difference between ‘different or other’ and differences?</a:t>
            </a:r>
          </a:p>
          <a:p>
            <a:pPr marL="0" indent="0">
              <a:lnSpc>
                <a:spcPct val="90000"/>
              </a:lnSpc>
              <a:buNone/>
            </a:pPr>
            <a:r>
              <a:rPr lang="en-GB" dirty="0">
                <a:solidFill>
                  <a:srgbClr val="FFFFFF"/>
                </a:solidFill>
              </a:rPr>
              <a:t>Consider labelling and the implications  </a:t>
            </a:r>
          </a:p>
          <a:p>
            <a:pPr marL="0" indent="0">
              <a:lnSpc>
                <a:spcPct val="90000"/>
              </a:lnSpc>
              <a:buNone/>
            </a:pPr>
            <a:endParaRPr lang="en-GB" dirty="0">
              <a:solidFill>
                <a:srgbClr val="FFFFFF"/>
              </a:solidFill>
            </a:endParaRPr>
          </a:p>
          <a:p>
            <a:pPr>
              <a:lnSpc>
                <a:spcPct val="90000"/>
              </a:lnSpc>
            </a:pPr>
            <a:r>
              <a:rPr lang="en-GB" dirty="0">
                <a:solidFill>
                  <a:srgbClr val="FFFFFF"/>
                </a:solidFill>
              </a:rPr>
              <a:t>Consider last sessions theoretical discussions relating to ‘norms’ in society and the reproduction of inequality</a:t>
            </a:r>
          </a:p>
          <a:p>
            <a:pPr>
              <a:lnSpc>
                <a:spcPct val="90000"/>
              </a:lnSpc>
            </a:pPr>
            <a:endParaRPr lang="en-GB" sz="1600" dirty="0">
              <a:solidFill>
                <a:srgbClr val="FFFFFF"/>
              </a:solidFill>
            </a:endParaRP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hart, surface chart&#10;&#10;Description automatically generated">
            <a:extLst>
              <a:ext uri="{FF2B5EF4-FFF2-40B4-BE49-F238E27FC236}">
                <a16:creationId xmlns:a16="http://schemas.microsoft.com/office/drawing/2014/main" id="{B502B0C0-A7AF-4C68-AE2B-18C35BD17EB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8842" r="22849"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2E305E83-D776-4DC4-B0B8-ECB6F8E7DF2D}"/>
              </a:ext>
            </a:extLst>
          </p:cNvPr>
          <p:cNvSpPr txBox="1"/>
          <p:nvPr/>
        </p:nvSpPr>
        <p:spPr>
          <a:xfrm>
            <a:off x="951145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hecaminoprovides.com/2016/06/27/mindful-pride-in-s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69084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lying on the sidewalk&#10;&#10;Description automatically generated with low confidence">
            <a:extLst>
              <a:ext uri="{FF2B5EF4-FFF2-40B4-BE49-F238E27FC236}">
                <a16:creationId xmlns:a16="http://schemas.microsoft.com/office/drawing/2014/main" id="{8DEF6EDC-BA88-4E01-915A-C96E4DD2AA16}"/>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a:stretch/>
        </p:blipFill>
        <p:spPr>
          <a:xfrm>
            <a:off x="20" y="-1"/>
            <a:ext cx="12191980" cy="6048345"/>
          </a:xfrm>
          <a:prstGeom prst="rect">
            <a:avLst/>
          </a:prstGeom>
        </p:spPr>
      </p:pic>
      <p:sp>
        <p:nvSpPr>
          <p:cNvPr id="2" name="Title 1">
            <a:extLst>
              <a:ext uri="{FF2B5EF4-FFF2-40B4-BE49-F238E27FC236}">
                <a16:creationId xmlns:a16="http://schemas.microsoft.com/office/drawing/2014/main" id="{7DD22E91-35AB-4EDA-80E8-96EFE67C48B0}"/>
              </a:ext>
            </a:extLst>
          </p:cNvPr>
          <p:cNvSpPr>
            <a:spLocks noGrp="1"/>
          </p:cNvSpPr>
          <p:nvPr>
            <p:ph type="title"/>
          </p:nvPr>
        </p:nvSpPr>
        <p:spPr>
          <a:xfrm>
            <a:off x="646111" y="452718"/>
            <a:ext cx="10612439" cy="1400530"/>
          </a:xfrm>
        </p:spPr>
        <p:txBody>
          <a:bodyPr>
            <a:normAutofit/>
          </a:bodyPr>
          <a:lstStyle/>
          <a:p>
            <a:r>
              <a:rPr lang="en-GB" dirty="0"/>
              <a:t>Implications of rejecting diverse identities</a:t>
            </a:r>
          </a:p>
        </p:txBody>
      </p:sp>
      <p:sp>
        <p:nvSpPr>
          <p:cNvPr id="13" name="Rectangle 10">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B22A9A1-DCED-47BF-B877-DD9B8C182791}"/>
              </a:ext>
            </a:extLst>
          </p:cNvPr>
          <p:cNvSpPr>
            <a:spLocks noGrp="1"/>
          </p:cNvSpPr>
          <p:nvPr>
            <p:ph idx="1"/>
          </p:nvPr>
        </p:nvSpPr>
        <p:spPr>
          <a:xfrm>
            <a:off x="1103312" y="2052918"/>
            <a:ext cx="8946541" cy="4195481"/>
          </a:xfrm>
        </p:spPr>
        <p:txBody>
          <a:bodyPr>
            <a:normAutofit/>
          </a:bodyPr>
          <a:lstStyle/>
          <a:p>
            <a:pPr>
              <a:lnSpc>
                <a:spcPct val="90000"/>
              </a:lnSpc>
            </a:pPr>
            <a:r>
              <a:rPr lang="en-GB" dirty="0"/>
              <a:t>Poverty </a:t>
            </a:r>
          </a:p>
          <a:p>
            <a:pPr>
              <a:lnSpc>
                <a:spcPct val="90000"/>
              </a:lnSpc>
            </a:pPr>
            <a:r>
              <a:rPr lang="en-GB" dirty="0"/>
              <a:t>Poor mental and physical health </a:t>
            </a:r>
          </a:p>
          <a:p>
            <a:pPr>
              <a:lnSpc>
                <a:spcPct val="90000"/>
              </a:lnSpc>
            </a:pPr>
            <a:r>
              <a:rPr lang="en-GB" dirty="0"/>
              <a:t>Abuse: physical and or verbal</a:t>
            </a:r>
          </a:p>
          <a:p>
            <a:pPr>
              <a:lnSpc>
                <a:spcPct val="90000"/>
              </a:lnSpc>
            </a:pPr>
            <a:r>
              <a:rPr lang="en-GB" dirty="0"/>
              <a:t>Poor relationships</a:t>
            </a:r>
          </a:p>
          <a:p>
            <a:pPr>
              <a:lnSpc>
                <a:spcPct val="90000"/>
              </a:lnSpc>
            </a:pPr>
            <a:r>
              <a:rPr lang="en-GB" dirty="0"/>
              <a:t>Criminal activity </a:t>
            </a:r>
          </a:p>
          <a:p>
            <a:pPr>
              <a:lnSpc>
                <a:spcPct val="90000"/>
              </a:lnSpc>
            </a:pPr>
            <a:r>
              <a:rPr lang="en-GB" dirty="0"/>
              <a:t>Stigma                                             </a:t>
            </a:r>
          </a:p>
          <a:p>
            <a:pPr>
              <a:lnSpc>
                <a:spcPct val="90000"/>
              </a:lnSpc>
            </a:pPr>
            <a:r>
              <a:rPr lang="en-GB" dirty="0"/>
              <a:t>Suicide</a:t>
            </a:r>
          </a:p>
          <a:p>
            <a:pPr>
              <a:lnSpc>
                <a:spcPct val="90000"/>
              </a:lnSpc>
            </a:pPr>
            <a:r>
              <a:rPr lang="en-GB" dirty="0"/>
              <a:t>Criminal record/ prison</a:t>
            </a:r>
          </a:p>
          <a:p>
            <a:pPr>
              <a:lnSpc>
                <a:spcPct val="90000"/>
              </a:lnSpc>
            </a:pPr>
            <a:r>
              <a:rPr lang="en-GB" b="1" dirty="0"/>
              <a:t>Inequality</a:t>
            </a:r>
          </a:p>
          <a:p>
            <a:pPr>
              <a:lnSpc>
                <a:spcPct val="90000"/>
              </a:lnSpc>
            </a:pPr>
            <a:r>
              <a:rPr lang="en-GB" b="1" dirty="0"/>
              <a:t>exclusion</a:t>
            </a:r>
          </a:p>
          <a:p>
            <a:pPr>
              <a:lnSpc>
                <a:spcPct val="90000"/>
              </a:lnSpc>
            </a:pPr>
            <a:endParaRPr lang="en-GB" dirty="0"/>
          </a:p>
        </p:txBody>
      </p:sp>
      <p:sp>
        <p:nvSpPr>
          <p:cNvPr id="6" name="TextBox 5">
            <a:extLst>
              <a:ext uri="{FF2B5EF4-FFF2-40B4-BE49-F238E27FC236}">
                <a16:creationId xmlns:a16="http://schemas.microsoft.com/office/drawing/2014/main" id="{3A4FD90C-858E-4A7C-B26E-560BDDB0811C}"/>
              </a:ext>
            </a:extLst>
          </p:cNvPr>
          <p:cNvSpPr txBox="1"/>
          <p:nvPr/>
        </p:nvSpPr>
        <p:spPr>
          <a:xfrm>
            <a:off x="12007270" y="6657944"/>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814043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30F4-0C3A-49F9-A8BF-33DC39B204F7}"/>
              </a:ext>
            </a:extLst>
          </p:cNvPr>
          <p:cNvSpPr>
            <a:spLocks noGrp="1"/>
          </p:cNvSpPr>
          <p:nvPr>
            <p:ph type="title"/>
          </p:nvPr>
        </p:nvSpPr>
        <p:spPr/>
        <p:txBody>
          <a:bodyPr/>
          <a:lstStyle/>
          <a:p>
            <a:r>
              <a:rPr lang="en-GB" dirty="0"/>
              <a:t>Britain: a diverse population </a:t>
            </a:r>
          </a:p>
        </p:txBody>
      </p:sp>
      <p:sp>
        <p:nvSpPr>
          <p:cNvPr id="3" name="Content Placeholder 2">
            <a:extLst>
              <a:ext uri="{FF2B5EF4-FFF2-40B4-BE49-F238E27FC236}">
                <a16:creationId xmlns:a16="http://schemas.microsoft.com/office/drawing/2014/main" id="{EC5B9C1B-8F41-43E4-8D73-3187B3CBD3F9}"/>
              </a:ext>
            </a:extLst>
          </p:cNvPr>
          <p:cNvSpPr>
            <a:spLocks noGrp="1"/>
          </p:cNvSpPr>
          <p:nvPr>
            <p:ph idx="1"/>
          </p:nvPr>
        </p:nvSpPr>
        <p:spPr/>
        <p:txBody>
          <a:bodyPr/>
          <a:lstStyle/>
          <a:p>
            <a:r>
              <a:rPr lang="en-GB" dirty="0"/>
              <a:t>How do we celebrate diversity in the UK?</a:t>
            </a:r>
          </a:p>
        </p:txBody>
      </p:sp>
      <p:pic>
        <p:nvPicPr>
          <p:cNvPr id="4" name="Content Placeholder 4" descr="Icon&#10;&#10;Description automatically generated">
            <a:extLst>
              <a:ext uri="{FF2B5EF4-FFF2-40B4-BE49-F238E27FC236}">
                <a16:creationId xmlns:a16="http://schemas.microsoft.com/office/drawing/2014/main" id="{AFD6E3EF-5B62-42E6-9846-564BFB89A1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76582" y="2777033"/>
            <a:ext cx="4195762" cy="4195762"/>
          </a:xfrm>
          <a:prstGeom prst="rect">
            <a:avLst/>
          </a:prstGeom>
        </p:spPr>
      </p:pic>
      <p:sp>
        <p:nvSpPr>
          <p:cNvPr id="5" name="TextBox 4">
            <a:extLst>
              <a:ext uri="{FF2B5EF4-FFF2-40B4-BE49-F238E27FC236}">
                <a16:creationId xmlns:a16="http://schemas.microsoft.com/office/drawing/2014/main" id="{E2CDA3C4-5D5A-447D-A7C9-9DB495E362E9}"/>
              </a:ext>
            </a:extLst>
          </p:cNvPr>
          <p:cNvSpPr txBox="1"/>
          <p:nvPr/>
        </p:nvSpPr>
        <p:spPr>
          <a:xfrm>
            <a:off x="3479007" y="6248400"/>
            <a:ext cx="4195762" cy="230832"/>
          </a:xfrm>
          <a:prstGeom prst="rect">
            <a:avLst/>
          </a:prstGeom>
          <a:noFill/>
        </p:spPr>
        <p:txBody>
          <a:bodyPr wrap="square" rtlCol="0">
            <a:spAutoFit/>
          </a:bodyPr>
          <a:lstStyle/>
          <a:p>
            <a:r>
              <a:rPr lang="en-GB" sz="900">
                <a:hlinkClick r:id="rId3" tooltip="https://freepngimg.com/png/72547-thinking-photography-question-mark-man-stoc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98864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33731F1-5E94-431D-B4FD-744A1FE99D11}"/>
              </a:ext>
            </a:extLst>
          </p:cNvPr>
          <p:cNvSpPr>
            <a:spLocks noGrp="1"/>
          </p:cNvSpPr>
          <p:nvPr>
            <p:ph type="title"/>
          </p:nvPr>
        </p:nvSpPr>
        <p:spPr>
          <a:xfrm>
            <a:off x="648930" y="629267"/>
            <a:ext cx="9252154" cy="1016654"/>
          </a:xfrm>
        </p:spPr>
        <p:txBody>
          <a:bodyPr>
            <a:normAutofit/>
          </a:bodyPr>
          <a:lstStyle/>
          <a:p>
            <a:r>
              <a:rPr lang="en-GB">
                <a:solidFill>
                  <a:srgbClr val="EBEBEB"/>
                </a:solidFill>
              </a:rPr>
              <a:t>Ideas?   </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B45512C1-99C5-4291-B54A-1E99D09D37C6}"/>
              </a:ext>
            </a:extLst>
          </p:cNvPr>
          <p:cNvGraphicFramePr>
            <a:graphicFrameLocks noGrp="1"/>
          </p:cNvGraphicFramePr>
          <p:nvPr>
            <p:ph idx="1"/>
            <p:extLst>
              <p:ext uri="{D42A27DB-BD31-4B8C-83A1-F6EECF244321}">
                <p14:modId xmlns:p14="http://schemas.microsoft.com/office/powerpoint/2010/main" val="16009116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582847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E1C7A-587C-4015-8963-26CDA8E14D42}"/>
              </a:ext>
            </a:extLst>
          </p:cNvPr>
          <p:cNvSpPr>
            <a:spLocks noGrp="1"/>
          </p:cNvSpPr>
          <p:nvPr>
            <p:ph type="title"/>
          </p:nvPr>
        </p:nvSpPr>
        <p:spPr/>
        <p:txBody>
          <a:bodyPr/>
          <a:lstStyle/>
          <a:p>
            <a:r>
              <a:rPr lang="en-GB" dirty="0" err="1"/>
              <a:t>So.</a:t>
            </a:r>
            <a:r>
              <a:rPr lang="en-GB" dirty="0"/>
              <a:t>.</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06E099F1-9CF2-45AC-AA58-34021EC21410}"/>
              </a:ext>
            </a:extLst>
          </p:cNvPr>
          <p:cNvSpPr>
            <a:spLocks noGrp="1"/>
          </p:cNvSpPr>
          <p:nvPr>
            <p:ph idx="1"/>
          </p:nvPr>
        </p:nvSpPr>
        <p:spPr>
          <a:xfrm>
            <a:off x="190005" y="2052918"/>
            <a:ext cx="11495313" cy="4195481"/>
          </a:xfrm>
        </p:spPr>
        <p:txBody>
          <a:bodyPr>
            <a:normAutofit/>
          </a:bodyPr>
          <a:lstStyle/>
          <a:p>
            <a:r>
              <a:rPr lang="en-GB" sz="3200" b="1" dirty="0"/>
              <a:t>Inequality + neglecting diversity </a:t>
            </a:r>
            <a:r>
              <a:rPr lang="en-GB" b="1" dirty="0"/>
              <a:t>= </a:t>
            </a:r>
            <a:r>
              <a:rPr lang="en-GB" sz="3600" b="1" dirty="0">
                <a:solidFill>
                  <a:schemeClr val="accent1"/>
                </a:solidFill>
              </a:rPr>
              <a:t>EXCLUSION </a:t>
            </a:r>
          </a:p>
          <a:p>
            <a:endParaRPr lang="en-GB" sz="3600" b="1" dirty="0">
              <a:solidFill>
                <a:schemeClr val="accent1"/>
              </a:solidFill>
            </a:endParaRPr>
          </a:p>
          <a:p>
            <a:pPr marL="0" indent="0">
              <a:buNone/>
            </a:pPr>
            <a:endParaRPr lang="en-GB" sz="3600" b="1" dirty="0">
              <a:solidFill>
                <a:schemeClr val="accent1"/>
              </a:solidFill>
            </a:endParaRPr>
          </a:p>
          <a:p>
            <a:r>
              <a:rPr lang="en-GB" sz="3200" b="1" dirty="0"/>
              <a:t>Equality + diversity </a:t>
            </a:r>
            <a:r>
              <a:rPr lang="en-GB" sz="2400" b="1" dirty="0"/>
              <a:t>= </a:t>
            </a:r>
            <a:r>
              <a:rPr lang="en-GB" sz="3600" b="1" dirty="0">
                <a:solidFill>
                  <a:schemeClr val="bg2">
                    <a:lumMod val="40000"/>
                    <a:lumOff val="60000"/>
                  </a:schemeClr>
                </a:solidFill>
              </a:rPr>
              <a:t>INCLUSION</a:t>
            </a:r>
          </a:p>
          <a:p>
            <a:endParaRPr lang="en-GB" sz="3600" b="1" dirty="0">
              <a:solidFill>
                <a:schemeClr val="bg2">
                  <a:lumMod val="40000"/>
                  <a:lumOff val="60000"/>
                </a:schemeClr>
              </a:solidFill>
            </a:endParaRPr>
          </a:p>
          <a:p>
            <a:pPr marL="0" indent="0">
              <a:buNone/>
            </a:pPr>
            <a:r>
              <a:rPr lang="en-GB" sz="2400" b="1" dirty="0">
                <a:solidFill>
                  <a:schemeClr val="bg2">
                    <a:lumMod val="40000"/>
                    <a:lumOff val="60000"/>
                  </a:schemeClr>
                </a:solidFill>
              </a:rPr>
              <a:t>                         But what does that mean to the caring professions?</a:t>
            </a:r>
          </a:p>
          <a:p>
            <a:pPr marL="0" indent="0">
              <a:buNone/>
            </a:pPr>
            <a:endParaRPr lang="en-US" sz="2400" dirty="0"/>
          </a:p>
          <a:p>
            <a:pPr marL="0" indent="0">
              <a:buNone/>
            </a:pPr>
            <a:endParaRPr lang="en-GB" sz="3600" b="1" dirty="0">
              <a:solidFill>
                <a:schemeClr val="bg2">
                  <a:lumMod val="40000"/>
                  <a:lumOff val="60000"/>
                </a:schemeClr>
              </a:solidFill>
            </a:endParaRPr>
          </a:p>
        </p:txBody>
      </p:sp>
    </p:spTree>
    <p:extLst>
      <p:ext uri="{BB962C8B-B14F-4D97-AF65-F5344CB8AC3E}">
        <p14:creationId xmlns:p14="http://schemas.microsoft.com/office/powerpoint/2010/main" val="1047469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A04475E3-D074-4FB3-B13C-37E348FBEAD3}"/>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Equality, Diversity and Inclusive Practice in </a:t>
            </a:r>
            <a:r>
              <a:rPr lang="en-GB" b="1">
                <a:solidFill>
                  <a:srgbClr val="FFFFFF"/>
                </a:solidFill>
              </a:rPr>
              <a:t>care professions </a:t>
            </a:r>
          </a:p>
        </p:txBody>
      </p:sp>
      <p:sp>
        <p:nvSpPr>
          <p:cNvPr id="3" name="Content Placeholder 2">
            <a:extLst>
              <a:ext uri="{FF2B5EF4-FFF2-40B4-BE49-F238E27FC236}">
                <a16:creationId xmlns:a16="http://schemas.microsoft.com/office/drawing/2014/main" id="{44258735-BDA8-4CE6-AF45-17427F7B85B3}"/>
              </a:ext>
            </a:extLst>
          </p:cNvPr>
          <p:cNvSpPr>
            <a:spLocks noGrp="1"/>
          </p:cNvSpPr>
          <p:nvPr>
            <p:ph idx="1"/>
          </p:nvPr>
        </p:nvSpPr>
        <p:spPr>
          <a:xfrm>
            <a:off x="285750" y="2763520"/>
            <a:ext cx="11758613" cy="4094480"/>
          </a:xfrm>
        </p:spPr>
        <p:txBody>
          <a:bodyPr>
            <a:normAutofit/>
          </a:bodyPr>
          <a:lstStyle/>
          <a:p>
            <a:pPr>
              <a:lnSpc>
                <a:spcPct val="90000"/>
              </a:lnSpc>
            </a:pPr>
            <a:r>
              <a:rPr lang="en-GB" dirty="0"/>
              <a:t>In the </a:t>
            </a:r>
            <a:r>
              <a:rPr lang="en-GB" b="1" dirty="0"/>
              <a:t>health and social care context</a:t>
            </a:r>
            <a:r>
              <a:rPr lang="en-GB" dirty="0"/>
              <a:t>, there is some disagreement as the </a:t>
            </a:r>
            <a:r>
              <a:rPr lang="en-GB" i="1" dirty="0"/>
              <a:t>exact</a:t>
            </a:r>
            <a:r>
              <a:rPr lang="en-GB" dirty="0"/>
              <a:t> </a:t>
            </a:r>
            <a:r>
              <a:rPr lang="en-GB" b="1" dirty="0"/>
              <a:t>meaning of diversity </a:t>
            </a:r>
            <a:r>
              <a:rPr lang="en-GB" dirty="0"/>
              <a:t>(</a:t>
            </a:r>
            <a:r>
              <a:rPr lang="en-GB" dirty="0" err="1"/>
              <a:t>Bheenuck</a:t>
            </a:r>
            <a:r>
              <a:rPr lang="en-GB" dirty="0"/>
              <a:t> and Curran, 2001)</a:t>
            </a:r>
          </a:p>
          <a:p>
            <a:pPr>
              <a:lnSpc>
                <a:spcPct val="90000"/>
              </a:lnSpc>
            </a:pPr>
            <a:endParaRPr lang="en-GB" dirty="0"/>
          </a:p>
          <a:p>
            <a:pPr>
              <a:lnSpc>
                <a:spcPct val="90000"/>
              </a:lnSpc>
            </a:pPr>
            <a:r>
              <a:rPr lang="en-GB" b="1" dirty="0"/>
              <a:t>But often </a:t>
            </a:r>
            <a:r>
              <a:rPr lang="en-GB" dirty="0"/>
              <a:t>there is the notion of </a:t>
            </a:r>
            <a:r>
              <a:rPr lang="en-GB" b="1" dirty="0"/>
              <a:t>valuing individual differences </a:t>
            </a:r>
            <a:r>
              <a:rPr lang="en-GB" dirty="0"/>
              <a:t>and </a:t>
            </a:r>
            <a:r>
              <a:rPr lang="en-GB" b="1" dirty="0"/>
              <a:t>talents </a:t>
            </a:r>
            <a:r>
              <a:rPr lang="en-GB" dirty="0"/>
              <a:t>(Rowe and Mitchell, 2013)</a:t>
            </a:r>
          </a:p>
          <a:p>
            <a:pPr>
              <a:lnSpc>
                <a:spcPct val="90000"/>
              </a:lnSpc>
            </a:pPr>
            <a:endParaRPr lang="en-GB" dirty="0"/>
          </a:p>
          <a:p>
            <a:pPr>
              <a:lnSpc>
                <a:spcPct val="90000"/>
              </a:lnSpc>
            </a:pPr>
            <a:r>
              <a:rPr lang="en-GB" dirty="0"/>
              <a:t>According to Involve (2012, p.2), diversity means:</a:t>
            </a:r>
          </a:p>
          <a:p>
            <a:pPr marL="0" indent="0">
              <a:lnSpc>
                <a:spcPct val="90000"/>
              </a:lnSpc>
              <a:buNone/>
            </a:pPr>
            <a:r>
              <a:rPr lang="en-GB" i="1" dirty="0"/>
              <a:t>…respecting and valuing all forms of difference in individuals. People differ in all sorts of ways which may not always be obvious or visible. These differences might include race, ethnicity, culture and belief, sex and sexuality, age and social status.</a:t>
            </a:r>
          </a:p>
        </p:txBody>
      </p:sp>
    </p:spTree>
    <p:extLst>
      <p:ext uri="{BB962C8B-B14F-4D97-AF65-F5344CB8AC3E}">
        <p14:creationId xmlns:p14="http://schemas.microsoft.com/office/powerpoint/2010/main" val="198138528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AF535-55BD-4A9E-A1D1-367F47C2A194}"/>
              </a:ext>
            </a:extLst>
          </p:cNvPr>
          <p:cNvSpPr>
            <a:spLocks noGrp="1"/>
          </p:cNvSpPr>
          <p:nvPr>
            <p:ph type="title"/>
          </p:nvPr>
        </p:nvSpPr>
        <p:spPr/>
        <p:txBody>
          <a:bodyPr/>
          <a:lstStyle/>
          <a:p>
            <a:r>
              <a:rPr lang="en-GB" sz="3600" b="1" dirty="0"/>
              <a:t>Diversity</a:t>
            </a:r>
            <a:r>
              <a:rPr lang="en-GB" sz="3600" dirty="0"/>
              <a:t> is </a:t>
            </a:r>
            <a:r>
              <a:rPr lang="en-GB" sz="3600" b="1" dirty="0"/>
              <a:t>central</a:t>
            </a:r>
            <a:r>
              <a:rPr lang="en-GB" sz="3600" dirty="0"/>
              <a:t> to </a:t>
            </a:r>
            <a:r>
              <a:rPr lang="en-GB" sz="3600" b="1" dirty="0"/>
              <a:t>Codes of practice </a:t>
            </a:r>
            <a:r>
              <a:rPr lang="en-GB" sz="3600" dirty="0"/>
              <a:t>and </a:t>
            </a:r>
            <a:r>
              <a:rPr lang="en-GB" sz="3600" b="1" dirty="0"/>
              <a:t>professional guidelines </a:t>
            </a:r>
          </a:p>
        </p:txBody>
      </p:sp>
      <p:sp>
        <p:nvSpPr>
          <p:cNvPr id="3" name="Content Placeholder 2">
            <a:extLst>
              <a:ext uri="{FF2B5EF4-FFF2-40B4-BE49-F238E27FC236}">
                <a16:creationId xmlns:a16="http://schemas.microsoft.com/office/drawing/2014/main" id="{1C161BD6-7DCB-4196-B92A-BAF2BC4C50A2}"/>
              </a:ext>
            </a:extLst>
          </p:cNvPr>
          <p:cNvSpPr>
            <a:spLocks noGrp="1"/>
          </p:cNvSpPr>
          <p:nvPr>
            <p:ph idx="1"/>
          </p:nvPr>
        </p:nvSpPr>
        <p:spPr>
          <a:xfrm>
            <a:off x="451262" y="2052918"/>
            <a:ext cx="11493088" cy="4668516"/>
          </a:xfrm>
        </p:spPr>
        <p:txBody>
          <a:bodyPr>
            <a:normAutofit lnSpcReduction="10000"/>
          </a:bodyPr>
          <a:lstStyle/>
          <a:p>
            <a:r>
              <a:rPr lang="en-GB" sz="2400" dirty="0"/>
              <a:t>The nursing and midwifery council (NMC) </a:t>
            </a:r>
            <a:r>
              <a:rPr lang="en-GB" sz="2400" b="1" dirty="0"/>
              <a:t>states</a:t>
            </a:r>
            <a:r>
              <a:rPr lang="en-GB" sz="2400" dirty="0"/>
              <a:t> that nurses should-</a:t>
            </a:r>
            <a:endParaRPr lang="en-GB" dirty="0"/>
          </a:p>
          <a:p>
            <a:endParaRPr lang="en-GB" dirty="0"/>
          </a:p>
          <a:p>
            <a:pPr marL="0" indent="0" algn="ctr">
              <a:buNone/>
            </a:pPr>
            <a:r>
              <a:rPr lang="en-GB" dirty="0"/>
              <a:t>‘</a:t>
            </a:r>
            <a:r>
              <a:rPr lang="en-GB" i="1" dirty="0"/>
              <a:t>avoid making assumptions and recognise diversity and individual choice</a:t>
            </a:r>
            <a:r>
              <a:rPr lang="en-GB" dirty="0"/>
              <a:t>’</a:t>
            </a:r>
          </a:p>
          <a:p>
            <a:pPr marL="0" indent="0" algn="ctr">
              <a:buNone/>
            </a:pPr>
            <a:r>
              <a:rPr lang="en-GB" dirty="0"/>
              <a:t>(NMC, 2018, P.6)</a:t>
            </a:r>
          </a:p>
          <a:p>
            <a:pPr marL="0" indent="0" algn="ctr">
              <a:buNone/>
            </a:pPr>
            <a:endParaRPr lang="en-GB" dirty="0"/>
          </a:p>
          <a:p>
            <a:r>
              <a:rPr lang="en-GB" sz="2400" dirty="0"/>
              <a:t>The British association of Social Workers (BASW) states that social workers should-</a:t>
            </a:r>
          </a:p>
          <a:p>
            <a:endParaRPr lang="en-GB" sz="2400" dirty="0"/>
          </a:p>
          <a:p>
            <a:pPr marL="0" indent="0" algn="ctr">
              <a:buNone/>
            </a:pPr>
            <a:r>
              <a:rPr lang="en-GB" sz="2400" i="1" dirty="0"/>
              <a:t>Recognise and respect the diversity of the societies in which they practice, taking into account individual, family, group and community differences </a:t>
            </a:r>
          </a:p>
          <a:p>
            <a:pPr marL="0" indent="0" algn="ctr">
              <a:buNone/>
            </a:pPr>
            <a:r>
              <a:rPr lang="en-GB" i="1" dirty="0"/>
              <a:t>(BASW, 2018, P.8)</a:t>
            </a:r>
          </a:p>
          <a:p>
            <a:endParaRPr lang="en-GB" sz="2400" dirty="0"/>
          </a:p>
        </p:txBody>
      </p:sp>
    </p:spTree>
    <p:extLst>
      <p:ext uri="{BB962C8B-B14F-4D97-AF65-F5344CB8AC3E}">
        <p14:creationId xmlns:p14="http://schemas.microsoft.com/office/powerpoint/2010/main" val="4283522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51FD5132-2FD2-473A-9C55-3C3DBDEBCF6C}"/>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Diversity is central to working with children and young people. </a:t>
            </a:r>
          </a:p>
        </p:txBody>
      </p:sp>
      <p:sp>
        <p:nvSpPr>
          <p:cNvPr id="3" name="Content Placeholder 2">
            <a:extLst>
              <a:ext uri="{FF2B5EF4-FFF2-40B4-BE49-F238E27FC236}">
                <a16:creationId xmlns:a16="http://schemas.microsoft.com/office/drawing/2014/main" id="{E9ADEE3C-D763-4B0A-9985-019E258A97A0}"/>
              </a:ext>
            </a:extLst>
          </p:cNvPr>
          <p:cNvSpPr>
            <a:spLocks noGrp="1"/>
          </p:cNvSpPr>
          <p:nvPr>
            <p:ph idx="1"/>
          </p:nvPr>
        </p:nvSpPr>
        <p:spPr>
          <a:xfrm>
            <a:off x="357188" y="2603230"/>
            <a:ext cx="11601450" cy="4069033"/>
          </a:xfrm>
        </p:spPr>
        <p:txBody>
          <a:bodyPr>
            <a:normAutofit/>
          </a:bodyPr>
          <a:lstStyle/>
          <a:p>
            <a:pPr>
              <a:lnSpc>
                <a:spcPct val="90000"/>
              </a:lnSpc>
            </a:pPr>
            <a:r>
              <a:rPr lang="en-GB" dirty="0"/>
              <a:t>The Department for Education  (DfE) requires teaching assistants to maintain the same values as teachers by, ‘respecting individual differences and cultural diversity’ </a:t>
            </a:r>
          </a:p>
          <a:p>
            <a:pPr marL="0" indent="0">
              <a:lnSpc>
                <a:spcPct val="90000"/>
              </a:lnSpc>
              <a:buNone/>
            </a:pPr>
            <a:r>
              <a:rPr lang="en-GB" dirty="0"/>
              <a:t>     (DfE, 2015, p.70)</a:t>
            </a:r>
          </a:p>
          <a:p>
            <a:pPr marL="0" indent="0">
              <a:lnSpc>
                <a:spcPct val="90000"/>
              </a:lnSpc>
              <a:buNone/>
            </a:pPr>
            <a:endParaRPr lang="en-GB" dirty="0"/>
          </a:p>
          <a:p>
            <a:pPr>
              <a:lnSpc>
                <a:spcPct val="90000"/>
              </a:lnSpc>
            </a:pPr>
            <a:r>
              <a:rPr lang="en-GB" dirty="0" err="1"/>
              <a:t>Bheenuck</a:t>
            </a:r>
            <a:r>
              <a:rPr lang="en-GB" dirty="0"/>
              <a:t> and Curran (2011, p. 122) explain that:</a:t>
            </a:r>
          </a:p>
          <a:p>
            <a:pPr marL="0" indent="0">
              <a:lnSpc>
                <a:spcPct val="90000"/>
              </a:lnSpc>
              <a:buNone/>
            </a:pPr>
            <a:endParaRPr lang="en-GB" dirty="0"/>
          </a:p>
          <a:p>
            <a:pPr marL="0" indent="0">
              <a:lnSpc>
                <a:spcPct val="90000"/>
              </a:lnSpc>
              <a:buNone/>
            </a:pPr>
            <a:r>
              <a:rPr lang="en-GB" dirty="0"/>
              <a:t>We live in a world that is increasingly diverse. Those people working with children and young people need to recognise the richness, possibilities and challenges this brings to their practice.</a:t>
            </a:r>
          </a:p>
          <a:p>
            <a:pPr marL="0" indent="0">
              <a:lnSpc>
                <a:spcPct val="90000"/>
              </a:lnSpc>
              <a:buNone/>
            </a:pPr>
            <a:endParaRPr lang="en-GB" dirty="0"/>
          </a:p>
          <a:p>
            <a:pPr marL="0" indent="0">
              <a:lnSpc>
                <a:spcPct val="90000"/>
              </a:lnSpc>
              <a:buNone/>
            </a:pPr>
            <a:r>
              <a:rPr lang="en-GB" dirty="0"/>
              <a:t>What do you think about this?  ………  Can you relate this to your own practice?</a:t>
            </a:r>
          </a:p>
          <a:p>
            <a:pPr marL="0" indent="0">
              <a:lnSpc>
                <a:spcPct val="90000"/>
              </a:lnSpc>
              <a:buNone/>
            </a:pPr>
            <a:endParaRPr lang="en-GB" sz="1600" dirty="0"/>
          </a:p>
        </p:txBody>
      </p:sp>
    </p:spTree>
    <p:extLst>
      <p:ext uri="{BB962C8B-B14F-4D97-AF65-F5344CB8AC3E}">
        <p14:creationId xmlns:p14="http://schemas.microsoft.com/office/powerpoint/2010/main" val="426662714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6FA6A-5CDF-4579-993A-9A7790A443B8}"/>
              </a:ext>
            </a:extLst>
          </p:cNvPr>
          <p:cNvSpPr>
            <a:spLocks noGrp="1"/>
          </p:cNvSpPr>
          <p:nvPr>
            <p:ph type="title"/>
          </p:nvPr>
        </p:nvSpPr>
        <p:spPr/>
        <p:txBody>
          <a:bodyPr/>
          <a:lstStyle/>
          <a:p>
            <a:r>
              <a:rPr lang="en-GB" dirty="0"/>
              <a:t>Cultural competency </a:t>
            </a:r>
          </a:p>
        </p:txBody>
      </p:sp>
      <p:graphicFrame>
        <p:nvGraphicFramePr>
          <p:cNvPr id="4" name="Content Placeholder 2">
            <a:extLst>
              <a:ext uri="{FF2B5EF4-FFF2-40B4-BE49-F238E27FC236}">
                <a16:creationId xmlns:a16="http://schemas.microsoft.com/office/drawing/2014/main" id="{3CE15558-2059-4D38-80A5-741A1EE1F926}"/>
              </a:ext>
            </a:extLst>
          </p:cNvPr>
          <p:cNvGraphicFramePr>
            <a:graphicFrameLocks noGrp="1"/>
          </p:cNvGraphicFramePr>
          <p:nvPr>
            <p:ph idx="1"/>
            <p:extLst>
              <p:ext uri="{D42A27DB-BD31-4B8C-83A1-F6EECF244321}">
                <p14:modId xmlns:p14="http://schemas.microsoft.com/office/powerpoint/2010/main" val="884606847"/>
              </p:ext>
            </p:extLst>
          </p:nvPr>
        </p:nvGraphicFramePr>
        <p:xfrm>
          <a:off x="1103312" y="2052638"/>
          <a:ext cx="10095119"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137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F7BD1-53D6-4F95-A0CD-FA2C8412CBF7}"/>
              </a:ext>
            </a:extLst>
          </p:cNvPr>
          <p:cNvSpPr>
            <a:spLocks noGrp="1"/>
          </p:cNvSpPr>
          <p:nvPr>
            <p:ph type="title"/>
          </p:nvPr>
        </p:nvSpPr>
        <p:spPr/>
        <p:txBody>
          <a:bodyPr/>
          <a:lstStyle/>
          <a:p>
            <a:r>
              <a:rPr lang="en-GB" dirty="0"/>
              <a:t>Accountability </a:t>
            </a:r>
          </a:p>
        </p:txBody>
      </p:sp>
      <p:sp>
        <p:nvSpPr>
          <p:cNvPr id="3" name="Content Placeholder 2">
            <a:extLst>
              <a:ext uri="{FF2B5EF4-FFF2-40B4-BE49-F238E27FC236}">
                <a16:creationId xmlns:a16="http://schemas.microsoft.com/office/drawing/2014/main" id="{8B10CFB4-5682-40CF-9C9F-8638B2548947}"/>
              </a:ext>
            </a:extLst>
          </p:cNvPr>
          <p:cNvSpPr>
            <a:spLocks noGrp="1"/>
          </p:cNvSpPr>
          <p:nvPr>
            <p:ph idx="1"/>
          </p:nvPr>
        </p:nvSpPr>
        <p:spPr>
          <a:xfrm>
            <a:off x="1103312" y="1853248"/>
            <a:ext cx="8946541" cy="4395151"/>
          </a:xfrm>
        </p:spPr>
        <p:txBody>
          <a:bodyPr>
            <a:normAutofit/>
          </a:bodyPr>
          <a:lstStyle/>
          <a:p>
            <a:r>
              <a:rPr lang="en-GB" sz="2400" dirty="0"/>
              <a:t>Self awareness</a:t>
            </a:r>
          </a:p>
          <a:p>
            <a:r>
              <a:rPr lang="en-GB" sz="2400" dirty="0"/>
              <a:t>Training</a:t>
            </a:r>
          </a:p>
          <a:p>
            <a:r>
              <a:rPr lang="en-GB" sz="2400" dirty="0"/>
              <a:t>Communicate</a:t>
            </a:r>
          </a:p>
          <a:p>
            <a:r>
              <a:rPr lang="en-GB" sz="2400" dirty="0"/>
              <a:t>Observe</a:t>
            </a:r>
          </a:p>
          <a:p>
            <a:r>
              <a:rPr lang="en-GB" sz="2400" dirty="0"/>
              <a:t>Reflective practice</a:t>
            </a:r>
          </a:p>
          <a:p>
            <a:r>
              <a:rPr lang="en-GB" sz="2400" dirty="0"/>
              <a:t>Understand your role </a:t>
            </a:r>
          </a:p>
          <a:p>
            <a:r>
              <a:rPr lang="en-GB" sz="2400" dirty="0"/>
              <a:t>Provide a </a:t>
            </a:r>
            <a:r>
              <a:rPr lang="en-GB" sz="2400" b="1" dirty="0"/>
              <a:t>culturally sensitive/ competent </a:t>
            </a:r>
            <a:r>
              <a:rPr lang="en-GB" sz="2400" dirty="0"/>
              <a:t>approach </a:t>
            </a:r>
          </a:p>
          <a:p>
            <a:r>
              <a:rPr lang="en-GB" sz="2400" dirty="0"/>
              <a:t>Understand your </a:t>
            </a:r>
            <a:r>
              <a:rPr lang="en-GB" sz="2400" b="1" dirty="0"/>
              <a:t>legal obligations </a:t>
            </a:r>
          </a:p>
        </p:txBody>
      </p:sp>
    </p:spTree>
    <p:extLst>
      <p:ext uri="{BB962C8B-B14F-4D97-AF65-F5344CB8AC3E}">
        <p14:creationId xmlns:p14="http://schemas.microsoft.com/office/powerpoint/2010/main" val="4259474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E63C6-2463-49F8-91BD-89B8B3BB8903}"/>
              </a:ext>
            </a:extLst>
          </p:cNvPr>
          <p:cNvSpPr>
            <a:spLocks noGrp="1"/>
          </p:cNvSpPr>
          <p:nvPr>
            <p:ph type="title"/>
          </p:nvPr>
        </p:nvSpPr>
        <p:spPr/>
        <p:txBody>
          <a:bodyPr/>
          <a:lstStyle/>
          <a:p>
            <a:r>
              <a:rPr lang="en-GB" dirty="0"/>
              <a:t>Recap </a:t>
            </a:r>
          </a:p>
        </p:txBody>
      </p:sp>
      <p:sp>
        <p:nvSpPr>
          <p:cNvPr id="3" name="Content Placeholder 2">
            <a:extLst>
              <a:ext uri="{FF2B5EF4-FFF2-40B4-BE49-F238E27FC236}">
                <a16:creationId xmlns:a16="http://schemas.microsoft.com/office/drawing/2014/main" id="{5C563C87-E997-4204-B080-9D18E7AFF5FF}"/>
              </a:ext>
            </a:extLst>
          </p:cNvPr>
          <p:cNvSpPr>
            <a:spLocks noGrp="1"/>
          </p:cNvSpPr>
          <p:nvPr>
            <p:ph idx="1"/>
          </p:nvPr>
        </p:nvSpPr>
        <p:spPr>
          <a:xfrm>
            <a:off x="371475" y="1270660"/>
            <a:ext cx="11601450" cy="5872348"/>
          </a:xfrm>
        </p:spPr>
        <p:txBody>
          <a:bodyPr>
            <a:normAutofit fontScale="92500" lnSpcReduction="20000"/>
          </a:bodyPr>
          <a:lstStyle/>
          <a:p>
            <a:pPr marL="0" indent="0">
              <a:buNone/>
            </a:pPr>
            <a:r>
              <a:rPr lang="en-GB" i="1" dirty="0"/>
              <a:t>What is equality?...</a:t>
            </a:r>
          </a:p>
          <a:p>
            <a:pPr marL="0" indent="0">
              <a:buNone/>
            </a:pPr>
            <a:endParaRPr lang="en-GB" dirty="0"/>
          </a:p>
          <a:p>
            <a:r>
              <a:rPr lang="en-GB" sz="2200" dirty="0"/>
              <a:t>Being treated fairly, access to the same opportunities and resources regardless of ones identity and or protected characteristic.</a:t>
            </a:r>
          </a:p>
          <a:p>
            <a:endParaRPr lang="en-GB" sz="2200" dirty="0"/>
          </a:p>
          <a:p>
            <a:pPr marL="0" indent="0">
              <a:buNone/>
            </a:pPr>
            <a:r>
              <a:rPr lang="en-GB" sz="2200" i="1" dirty="0"/>
              <a:t>What is diversity?...</a:t>
            </a:r>
          </a:p>
          <a:p>
            <a:pPr marL="0" indent="0">
              <a:buNone/>
            </a:pPr>
            <a:endParaRPr lang="en-GB" sz="2200" dirty="0"/>
          </a:p>
          <a:p>
            <a:r>
              <a:rPr lang="en-GB" sz="2200" dirty="0"/>
              <a:t>Celebrating those differences to build a stronger more resilient society and individual, to not be discriminated against based on ones identity and or protected characteristic. </a:t>
            </a:r>
          </a:p>
          <a:p>
            <a:endParaRPr lang="en-GB" sz="2200" dirty="0"/>
          </a:p>
          <a:p>
            <a:pPr marL="0" indent="0">
              <a:buNone/>
            </a:pPr>
            <a:r>
              <a:rPr lang="en-GB" sz="2200" i="1" dirty="0"/>
              <a:t>What is inclusion?...</a:t>
            </a:r>
          </a:p>
          <a:p>
            <a:pPr marL="0" indent="0">
              <a:buNone/>
            </a:pPr>
            <a:endParaRPr lang="en-US" sz="2200" dirty="0"/>
          </a:p>
          <a:p>
            <a:r>
              <a:rPr lang="en-US" sz="2200" dirty="0"/>
              <a:t>Improve a persons life chances by ensuring that they can access services, getting the quality needed. (Munro Review- reduce bureaucracy )</a:t>
            </a:r>
          </a:p>
          <a:p>
            <a:pPr marL="0" indent="0">
              <a:buNone/>
            </a:pPr>
            <a:endParaRPr lang="en-GB" sz="2200" dirty="0"/>
          </a:p>
          <a:p>
            <a:pPr marL="0" indent="0">
              <a:buNone/>
            </a:pPr>
            <a:r>
              <a:rPr lang="en-GB" dirty="0"/>
              <a:t> </a:t>
            </a:r>
          </a:p>
        </p:txBody>
      </p:sp>
    </p:spTree>
    <p:extLst>
      <p:ext uri="{BB962C8B-B14F-4D97-AF65-F5344CB8AC3E}">
        <p14:creationId xmlns:p14="http://schemas.microsoft.com/office/powerpoint/2010/main" val="3748599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6DD71-3CAA-48A9-B403-02CE2115657B}"/>
              </a:ext>
            </a:extLst>
          </p:cNvPr>
          <p:cNvSpPr>
            <a:spLocks noGrp="1"/>
          </p:cNvSpPr>
          <p:nvPr>
            <p:ph type="title"/>
          </p:nvPr>
        </p:nvSpPr>
        <p:spPr/>
        <p:txBody>
          <a:bodyPr/>
          <a:lstStyle/>
          <a:p>
            <a:r>
              <a:rPr lang="en-GB" dirty="0"/>
              <a:t>For next session</a:t>
            </a:r>
          </a:p>
        </p:txBody>
      </p:sp>
      <p:sp>
        <p:nvSpPr>
          <p:cNvPr id="3" name="Content Placeholder 2">
            <a:extLst>
              <a:ext uri="{FF2B5EF4-FFF2-40B4-BE49-F238E27FC236}">
                <a16:creationId xmlns:a16="http://schemas.microsoft.com/office/drawing/2014/main" id="{088D4BFD-024F-4EC6-B8E3-882F2C539D38}"/>
              </a:ext>
            </a:extLst>
          </p:cNvPr>
          <p:cNvSpPr>
            <a:spLocks noGrp="1"/>
          </p:cNvSpPr>
          <p:nvPr>
            <p:ph idx="1"/>
          </p:nvPr>
        </p:nvSpPr>
        <p:spPr/>
        <p:txBody>
          <a:bodyPr/>
          <a:lstStyle/>
          <a:p>
            <a:pPr marL="0" indent="0">
              <a:buNone/>
            </a:pPr>
            <a:r>
              <a:rPr lang="en-GB" dirty="0"/>
              <a:t>Identify how you celebrate diversity in your own identity? For example;</a:t>
            </a:r>
          </a:p>
          <a:p>
            <a:pPr marL="0" indent="0">
              <a:buNone/>
            </a:pPr>
            <a:r>
              <a:rPr lang="en-GB" dirty="0"/>
              <a:t>The food you like</a:t>
            </a:r>
          </a:p>
          <a:p>
            <a:pPr marL="0" indent="0">
              <a:buNone/>
            </a:pPr>
            <a:r>
              <a:rPr lang="en-GB" dirty="0"/>
              <a:t>The music you enjoy</a:t>
            </a:r>
          </a:p>
          <a:p>
            <a:pPr marL="0" indent="0">
              <a:buNone/>
            </a:pPr>
            <a:r>
              <a:rPr lang="en-GB" dirty="0"/>
              <a:t>Relationships </a:t>
            </a:r>
          </a:p>
          <a:p>
            <a:pPr marL="0" indent="0">
              <a:buNone/>
            </a:pPr>
            <a:r>
              <a:rPr lang="en-GB" dirty="0"/>
              <a:t>Fashion </a:t>
            </a:r>
          </a:p>
          <a:p>
            <a:pPr marL="0" indent="0">
              <a:buNone/>
            </a:pPr>
            <a:r>
              <a:rPr lang="en-GB" dirty="0"/>
              <a:t>Sports </a:t>
            </a:r>
          </a:p>
          <a:p>
            <a:pPr marL="0" indent="0">
              <a:buNone/>
            </a:pPr>
            <a:r>
              <a:rPr lang="en-GB" dirty="0"/>
              <a:t>Do you enjoy a variety of cultures ?</a:t>
            </a:r>
          </a:p>
          <a:p>
            <a:pPr marL="0" indent="0">
              <a:buNone/>
            </a:pPr>
            <a:r>
              <a:rPr lang="en-GB" dirty="0"/>
              <a:t>Do you share values with different belief systems?</a:t>
            </a:r>
          </a:p>
          <a:p>
            <a:pPr marL="0" indent="0">
              <a:buNone/>
            </a:pPr>
            <a:r>
              <a:rPr lang="en-GB" dirty="0"/>
              <a:t>How diverse are you?</a:t>
            </a:r>
          </a:p>
        </p:txBody>
      </p:sp>
    </p:spTree>
    <p:extLst>
      <p:ext uri="{BB962C8B-B14F-4D97-AF65-F5344CB8AC3E}">
        <p14:creationId xmlns:p14="http://schemas.microsoft.com/office/powerpoint/2010/main" val="2078453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15FB3-1B6D-4DCB-ADDD-C19B4DFA8D1F}"/>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F81D4BD6-0EC6-4DD1-BD13-1F8642E5EFB7}"/>
              </a:ext>
            </a:extLst>
          </p:cNvPr>
          <p:cNvSpPr>
            <a:spLocks noGrp="1"/>
          </p:cNvSpPr>
          <p:nvPr>
            <p:ph idx="1"/>
          </p:nvPr>
        </p:nvSpPr>
        <p:spPr>
          <a:xfrm>
            <a:off x="1103312" y="2052918"/>
            <a:ext cx="10475130" cy="4195481"/>
          </a:xfrm>
        </p:spPr>
        <p:txBody>
          <a:bodyPr>
            <a:normAutofit/>
          </a:bodyPr>
          <a:lstStyle/>
          <a:p>
            <a:r>
              <a:rPr lang="en-GB" sz="2400" dirty="0"/>
              <a:t>Previous and current </a:t>
            </a:r>
            <a:r>
              <a:rPr lang="en-GB" sz="2400" b="1" dirty="0"/>
              <a:t>Equality legislation</a:t>
            </a:r>
            <a:endParaRPr lang="en-GB" sz="2400" dirty="0"/>
          </a:p>
          <a:p>
            <a:pPr marL="0" indent="0">
              <a:buNone/>
            </a:pPr>
            <a:endParaRPr lang="en-GB" sz="2400" dirty="0"/>
          </a:p>
          <a:p>
            <a:r>
              <a:rPr lang="en-GB" sz="2400" dirty="0"/>
              <a:t>United Nations Convention of the Rights of a Child </a:t>
            </a:r>
            <a:r>
              <a:rPr lang="en-GB" sz="2400" b="1" dirty="0"/>
              <a:t>(UNCRC): </a:t>
            </a:r>
            <a:r>
              <a:rPr lang="en-GB" sz="2400" dirty="0"/>
              <a:t>The </a:t>
            </a:r>
            <a:r>
              <a:rPr lang="en-GB" sz="2400" b="1" dirty="0"/>
              <a:t>rights of a child </a:t>
            </a:r>
          </a:p>
          <a:p>
            <a:endParaRPr lang="en-GB" sz="2400" b="1" dirty="0"/>
          </a:p>
          <a:p>
            <a:r>
              <a:rPr lang="en-GB" sz="2400" dirty="0"/>
              <a:t>How care professionals may </a:t>
            </a:r>
            <a:r>
              <a:rPr lang="en-GB" sz="2400" b="1" dirty="0"/>
              <a:t>promote inclusive practice </a:t>
            </a:r>
            <a:r>
              <a:rPr lang="en-GB" sz="2400" dirty="0"/>
              <a:t>in the workplace</a:t>
            </a:r>
            <a:endParaRPr lang="en-GB" sz="2400" b="1" dirty="0"/>
          </a:p>
        </p:txBody>
      </p:sp>
    </p:spTree>
    <p:extLst>
      <p:ext uri="{BB962C8B-B14F-4D97-AF65-F5344CB8AC3E}">
        <p14:creationId xmlns:p14="http://schemas.microsoft.com/office/powerpoint/2010/main" val="3341297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B09F7-7EC5-41E6-B0A5-EB6313DC854A}"/>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9F89B57C-DCF9-4821-AB6F-00802F01ACED}"/>
              </a:ext>
            </a:extLst>
          </p:cNvPr>
          <p:cNvSpPr>
            <a:spLocks noGrp="1"/>
          </p:cNvSpPr>
          <p:nvPr>
            <p:ph idx="1"/>
          </p:nvPr>
        </p:nvSpPr>
        <p:spPr/>
        <p:txBody>
          <a:bodyPr/>
          <a:lstStyle/>
          <a:p>
            <a:r>
              <a:rPr lang="en-GB" dirty="0"/>
              <a:t>.</a:t>
            </a:r>
          </a:p>
        </p:txBody>
      </p:sp>
      <p:pic>
        <p:nvPicPr>
          <p:cNvPr id="4" name="Content Placeholder 4" descr="Icon&#10;&#10;Description automatically generated">
            <a:extLst>
              <a:ext uri="{FF2B5EF4-FFF2-40B4-BE49-F238E27FC236}">
                <a16:creationId xmlns:a16="http://schemas.microsoft.com/office/drawing/2014/main" id="{0786949C-E449-4BF4-9380-7C5F3711E95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76582" y="2777033"/>
            <a:ext cx="4195762" cy="4195762"/>
          </a:xfrm>
          <a:prstGeom prst="rect">
            <a:avLst/>
          </a:prstGeom>
        </p:spPr>
      </p:pic>
      <p:sp>
        <p:nvSpPr>
          <p:cNvPr id="5" name="TextBox 4">
            <a:extLst>
              <a:ext uri="{FF2B5EF4-FFF2-40B4-BE49-F238E27FC236}">
                <a16:creationId xmlns:a16="http://schemas.microsoft.com/office/drawing/2014/main" id="{3FB7E22B-0AFD-4893-A625-5FE3F760C858}"/>
              </a:ext>
            </a:extLst>
          </p:cNvPr>
          <p:cNvSpPr txBox="1"/>
          <p:nvPr/>
        </p:nvSpPr>
        <p:spPr>
          <a:xfrm>
            <a:off x="3479007" y="6248400"/>
            <a:ext cx="4195762" cy="230832"/>
          </a:xfrm>
          <a:prstGeom prst="rect">
            <a:avLst/>
          </a:prstGeom>
          <a:noFill/>
        </p:spPr>
        <p:txBody>
          <a:bodyPr wrap="square" rtlCol="0">
            <a:spAutoFit/>
          </a:bodyPr>
          <a:lstStyle/>
          <a:p>
            <a:r>
              <a:rPr lang="en-GB" sz="900">
                <a:hlinkClick r:id="rId3" tooltip="https://freepngimg.com/png/72547-thinking-photography-question-mark-man-stoc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42653930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9</TotalTime>
  <Words>1013</Words>
  <Application>Microsoft Office PowerPoint</Application>
  <PresentationFormat>Widescreen</PresentationFormat>
  <Paragraphs>163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Century Gothic</vt:lpstr>
      <vt:lpstr>Wingdings 3</vt:lpstr>
      <vt:lpstr>Ion</vt:lpstr>
      <vt:lpstr>Equality, diversity and inclusion: BMHP4012</vt:lpstr>
      <vt:lpstr>Aim and learning outcome </vt:lpstr>
      <vt:lpstr>Diversity, what is it? </vt:lpstr>
      <vt:lpstr>Diversity is…</vt:lpstr>
      <vt:lpstr>Diverse people, diverse identities?</vt:lpstr>
      <vt:lpstr>Diverse people, diverse identities </vt:lpstr>
      <vt:lpstr>Ethnic diversity: statistics </vt:lpstr>
      <vt:lpstr>Ethnic diversity in the UK: statistics </vt:lpstr>
      <vt:lpstr>Diversity: an historical view</vt:lpstr>
      <vt:lpstr>Implications of rejecting diverse identities</vt:lpstr>
      <vt:lpstr>Britain: a diverse population </vt:lpstr>
      <vt:lpstr>Ideas?   </vt:lpstr>
      <vt:lpstr>So..   </vt:lpstr>
      <vt:lpstr>Equality, Diversity and Inclusive Practice in care professions </vt:lpstr>
      <vt:lpstr>Diversity is central to Codes of practice and professional guidelines </vt:lpstr>
      <vt:lpstr>Diversity is central to working with children and young people. </vt:lpstr>
      <vt:lpstr>Cultural competency </vt:lpstr>
      <vt:lpstr>Accountability </vt:lpstr>
      <vt:lpstr>Recap </vt:lpstr>
      <vt:lpstr>For next session</vt:lpstr>
      <vt:lpstr>Next session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diversity and inclusion: BMHP4012</dc:title>
  <dc:creator>rach .</dc:creator>
  <cp:lastModifiedBy>rach .</cp:lastModifiedBy>
  <cp:revision>1</cp:revision>
  <dcterms:created xsi:type="dcterms:W3CDTF">2021-01-08T15:51:20Z</dcterms:created>
  <dcterms:modified xsi:type="dcterms:W3CDTF">2021-01-08T16:00:42Z</dcterms:modified>
</cp:coreProperties>
</file>