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5"/>
  </p:notesMasterIdLst>
  <p:sldIdLst>
    <p:sldId id="259" r:id="rId5"/>
    <p:sldId id="281" r:id="rId6"/>
    <p:sldId id="295" r:id="rId7"/>
    <p:sldId id="294" r:id="rId8"/>
    <p:sldId id="296" r:id="rId9"/>
    <p:sldId id="308" r:id="rId10"/>
    <p:sldId id="305" r:id="rId11"/>
    <p:sldId id="310" r:id="rId12"/>
    <p:sldId id="311" r:id="rId13"/>
    <p:sldId id="30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598" autoAdjust="0"/>
  </p:normalViewPr>
  <p:slideViewPr>
    <p:cSldViewPr snapToGrid="0">
      <p:cViewPr varScale="1">
        <p:scale>
          <a:sx n="112" d="100"/>
          <a:sy n="112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4EDA9F74-8224-47AC-A900-D5CCECA381F3}"/>
    <pc:docChg chg="custSel modSld">
      <pc:chgData name="Rhodri Thomas" userId="97013524-85ec-4bc1-99cf-ee75f81eb8cc" providerId="ADAL" clId="{4EDA9F74-8224-47AC-A900-D5CCECA381F3}" dt="2025-03-04T10:15:35.474" v="56" actId="1076"/>
      <pc:docMkLst>
        <pc:docMk/>
      </pc:docMkLst>
      <pc:sldChg chg="addSp modSp mod">
        <pc:chgData name="Rhodri Thomas" userId="97013524-85ec-4bc1-99cf-ee75f81eb8cc" providerId="ADAL" clId="{4EDA9F74-8224-47AC-A900-D5CCECA381F3}" dt="2025-03-04T10:15:35.474" v="56" actId="1076"/>
        <pc:sldMkLst>
          <pc:docMk/>
          <pc:sldMk cId="17902528" sldId="295"/>
        </pc:sldMkLst>
        <pc:spChg chg="mod">
          <ac:chgData name="Rhodri Thomas" userId="97013524-85ec-4bc1-99cf-ee75f81eb8cc" providerId="ADAL" clId="{4EDA9F74-8224-47AC-A900-D5CCECA381F3}" dt="2025-03-04T09:02:14.647" v="49" actId="20577"/>
          <ac:spMkLst>
            <pc:docMk/>
            <pc:sldMk cId="17902528" sldId="295"/>
            <ac:spMk id="3" creationId="{AF5130D8-AD6A-4638-9059-326759848895}"/>
          </ac:spMkLst>
        </pc:spChg>
        <pc:spChg chg="add mod">
          <ac:chgData name="Rhodri Thomas" userId="97013524-85ec-4bc1-99cf-ee75f81eb8cc" providerId="ADAL" clId="{4EDA9F74-8224-47AC-A900-D5CCECA381F3}" dt="2025-03-04T10:15:35.474" v="56" actId="1076"/>
          <ac:spMkLst>
            <pc:docMk/>
            <pc:sldMk cId="17902528" sldId="295"/>
            <ac:spMk id="4" creationId="{9B92F78F-49B3-1EB2-C36E-B2291EB2D089}"/>
          </ac:spMkLst>
        </pc:spChg>
      </pc:sldChg>
      <pc:sldChg chg="modSp mod">
        <pc:chgData name="Rhodri Thomas" userId="97013524-85ec-4bc1-99cf-ee75f81eb8cc" providerId="ADAL" clId="{4EDA9F74-8224-47AC-A900-D5CCECA381F3}" dt="2025-03-04T09:02:45.628" v="54" actId="1076"/>
        <pc:sldMkLst>
          <pc:docMk/>
          <pc:sldMk cId="2694395794" sldId="296"/>
        </pc:sldMkLst>
        <pc:spChg chg="mod">
          <ac:chgData name="Rhodri Thomas" userId="97013524-85ec-4bc1-99cf-ee75f81eb8cc" providerId="ADAL" clId="{4EDA9F74-8224-47AC-A900-D5CCECA381F3}" dt="2025-03-04T09:02:36.887" v="51" actId="403"/>
          <ac:spMkLst>
            <pc:docMk/>
            <pc:sldMk cId="2694395794" sldId="296"/>
            <ac:spMk id="8" creationId="{15030B4C-B23D-0257-36F5-084B51E398F6}"/>
          </ac:spMkLst>
        </pc:spChg>
        <pc:spChg chg="mod">
          <ac:chgData name="Rhodri Thomas" userId="97013524-85ec-4bc1-99cf-ee75f81eb8cc" providerId="ADAL" clId="{4EDA9F74-8224-47AC-A900-D5CCECA381F3}" dt="2025-03-04T09:02:45.628" v="54" actId="1076"/>
          <ac:spMkLst>
            <pc:docMk/>
            <pc:sldMk cId="2694395794" sldId="296"/>
            <ac:spMk id="10" creationId="{0AA5A59E-E473-73FC-47FD-F99BCB66E2A2}"/>
          </ac:spMkLst>
        </pc:spChg>
      </pc:sldChg>
    </pc:docChg>
  </pc:docChgLst>
  <pc:docChgLst>
    <pc:chgData name="Rhodri Thomas (1704814)" userId="ae7d8a50-8e8c-4ed1-8e6b-0a951354d7b0" providerId="ADAL" clId="{92182573-BA12-4CB4-9F53-E44048209983}"/>
    <pc:docChg chg="undo custSel addSld delSld modSld sldOrd">
      <pc:chgData name="Rhodri Thomas (1704814)" userId="ae7d8a50-8e8c-4ed1-8e6b-0a951354d7b0" providerId="ADAL" clId="{92182573-BA12-4CB4-9F53-E44048209983}" dt="2023-12-04T16:06:18.659" v="232" actId="478"/>
      <pc:docMkLst>
        <pc:docMk/>
      </pc:docMkLst>
      <pc:sldChg chg="addSp delSp modSp mod">
        <pc:chgData name="Rhodri Thomas (1704814)" userId="ae7d8a50-8e8c-4ed1-8e6b-0a951354d7b0" providerId="ADAL" clId="{92182573-BA12-4CB4-9F53-E44048209983}" dt="2023-12-04T15:58:09.942" v="212" actId="1076"/>
        <pc:sldMkLst>
          <pc:docMk/>
          <pc:sldMk cId="2976291157" sldId="281"/>
        </pc:sldMkLst>
      </pc:sldChg>
      <pc:sldChg chg="addSp delSp modSp mod">
        <pc:chgData name="Rhodri Thomas (1704814)" userId="ae7d8a50-8e8c-4ed1-8e6b-0a951354d7b0" providerId="ADAL" clId="{92182573-BA12-4CB4-9F53-E44048209983}" dt="2023-12-04T16:05:01.610" v="226" actId="12"/>
        <pc:sldMkLst>
          <pc:docMk/>
          <pc:sldMk cId="3871568735" sldId="294"/>
        </pc:sldMkLst>
      </pc:sldChg>
      <pc:sldChg chg="addSp delSp modSp mod">
        <pc:chgData name="Rhodri Thomas (1704814)" userId="ae7d8a50-8e8c-4ed1-8e6b-0a951354d7b0" providerId="ADAL" clId="{92182573-BA12-4CB4-9F53-E44048209983}" dt="2023-12-04T16:04:30.509" v="220" actId="1076"/>
        <pc:sldMkLst>
          <pc:docMk/>
          <pc:sldMk cId="17902528" sldId="295"/>
        </pc:sldMkLst>
      </pc:sldChg>
      <pc:sldChg chg="addSp delSp modSp mod">
        <pc:chgData name="Rhodri Thomas (1704814)" userId="ae7d8a50-8e8c-4ed1-8e6b-0a951354d7b0" providerId="ADAL" clId="{92182573-BA12-4CB4-9F53-E44048209983}" dt="2023-12-04T16:05:24.748" v="227" actId="1076"/>
        <pc:sldMkLst>
          <pc:docMk/>
          <pc:sldMk cId="2694395794" sldId="296"/>
        </pc:sldMkLst>
      </pc:sldChg>
      <pc:sldChg chg="addSp delSp modSp del mod">
        <pc:chgData name="Rhodri Thomas (1704814)" userId="ae7d8a50-8e8c-4ed1-8e6b-0a951354d7b0" providerId="ADAL" clId="{92182573-BA12-4CB4-9F53-E44048209983}" dt="2023-12-04T15:58:01.511" v="210" actId="47"/>
        <pc:sldMkLst>
          <pc:docMk/>
          <pc:sldMk cId="3495264433" sldId="300"/>
        </pc:sldMkLst>
      </pc:sldChg>
      <pc:sldChg chg="addSp delSp modSp mod ord">
        <pc:chgData name="Rhodri Thomas (1704814)" userId="ae7d8a50-8e8c-4ed1-8e6b-0a951354d7b0" providerId="ADAL" clId="{92182573-BA12-4CB4-9F53-E44048209983}" dt="2023-12-04T16:06:18.659" v="232" actId="478"/>
        <pc:sldMkLst>
          <pc:docMk/>
          <pc:sldMk cId="3043070934" sldId="301"/>
        </pc:sldMkLst>
      </pc:sldChg>
      <pc:sldChg chg="addSp delSp modSp mod">
        <pc:chgData name="Rhodri Thomas (1704814)" userId="ae7d8a50-8e8c-4ed1-8e6b-0a951354d7b0" providerId="ADAL" clId="{92182573-BA12-4CB4-9F53-E44048209983}" dt="2023-12-04T16:06:05.142" v="230" actId="1076"/>
        <pc:sldMkLst>
          <pc:docMk/>
          <pc:sldMk cId="276079138" sldId="305"/>
        </pc:sldMkLst>
      </pc:sldChg>
      <pc:sldChg chg="del">
        <pc:chgData name="Rhodri Thomas (1704814)" userId="ae7d8a50-8e8c-4ed1-8e6b-0a951354d7b0" providerId="ADAL" clId="{92182573-BA12-4CB4-9F53-E44048209983}" dt="2023-12-04T15:52:16.756" v="150" actId="47"/>
        <pc:sldMkLst>
          <pc:docMk/>
          <pc:sldMk cId="742158403" sldId="306"/>
        </pc:sldMkLst>
      </pc:sldChg>
      <pc:sldChg chg="addSp delSp modSp del mod ord">
        <pc:chgData name="Rhodri Thomas (1704814)" userId="ae7d8a50-8e8c-4ed1-8e6b-0a951354d7b0" providerId="ADAL" clId="{92182573-BA12-4CB4-9F53-E44048209983}" dt="2023-12-04T15:52:17.785" v="151" actId="47"/>
        <pc:sldMkLst>
          <pc:docMk/>
          <pc:sldMk cId="4081779217" sldId="307"/>
        </pc:sldMkLst>
      </pc:sldChg>
      <pc:sldChg chg="addSp delSp modSp mod">
        <pc:chgData name="Rhodri Thomas (1704814)" userId="ae7d8a50-8e8c-4ed1-8e6b-0a951354d7b0" providerId="ADAL" clId="{92182573-BA12-4CB4-9F53-E44048209983}" dt="2023-12-04T16:05:55.722" v="228" actId="113"/>
        <pc:sldMkLst>
          <pc:docMk/>
          <pc:sldMk cId="718815033" sldId="308"/>
        </pc:sldMkLst>
      </pc:sldChg>
      <pc:sldChg chg="addSp delSp modSp add del mod ord">
        <pc:chgData name="Rhodri Thomas (1704814)" userId="ae7d8a50-8e8c-4ed1-8e6b-0a951354d7b0" providerId="ADAL" clId="{92182573-BA12-4CB4-9F53-E44048209983}" dt="2023-12-04T15:57:57.911" v="209" actId="1076"/>
        <pc:sldMkLst>
          <pc:docMk/>
          <pc:sldMk cId="4280447412" sldId="310"/>
        </pc:sldMkLst>
      </pc:sldChg>
      <pc:sldChg chg="addSp delSp modSp add mod">
        <pc:chgData name="Rhodri Thomas (1704814)" userId="ae7d8a50-8e8c-4ed1-8e6b-0a951354d7b0" providerId="ADAL" clId="{92182573-BA12-4CB4-9F53-E44048209983}" dt="2023-12-04T15:53:31.057" v="169"/>
        <pc:sldMkLst>
          <pc:docMk/>
          <pc:sldMk cId="436507420" sldId="311"/>
        </pc:sldMkLst>
      </pc:sldChg>
      <pc:sldChg chg="new del">
        <pc:chgData name="Rhodri Thomas (1704814)" userId="ae7d8a50-8e8c-4ed1-8e6b-0a951354d7b0" providerId="ADAL" clId="{92182573-BA12-4CB4-9F53-E44048209983}" dt="2023-12-04T15:52:18.888" v="152" actId="47"/>
        <pc:sldMkLst>
          <pc:docMk/>
          <pc:sldMk cId="4210275159" sldId="311"/>
        </pc:sldMkLst>
      </pc:sldChg>
      <pc:sldChg chg="new del">
        <pc:chgData name="Rhodri Thomas (1704814)" userId="ae7d8a50-8e8c-4ed1-8e6b-0a951354d7b0" providerId="ADAL" clId="{92182573-BA12-4CB4-9F53-E44048209983}" dt="2023-12-04T15:58:04.612" v="211" actId="47"/>
        <pc:sldMkLst>
          <pc:docMk/>
          <pc:sldMk cId="685294627" sldId="31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03B5A-21DF-4BBB-8059-B6B192FC641E}" type="datetimeFigureOut">
              <a:rPr lang="en-US" smtClean="0"/>
              <a:t>3/4/2025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EF503-E31C-4FCE-86D9-0C61A5CBE2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/>
            <a:r>
              <a:rPr lang="en-US" dirty="0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anchor="ctr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anchor="ctr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anchor="b">
            <a:normAutofit/>
          </a:bodyPr>
          <a:lstStyle>
            <a:lvl1pPr>
              <a:buNone/>
              <a:defRPr/>
            </a:lvl1pPr>
          </a:lstStyle>
          <a:p>
            <a:pPr algn="l"/>
            <a:r>
              <a:rPr lang="en-US" sz="1600"/>
              <a:t>Click to edit Master subtitle style</a:t>
            </a:r>
            <a:endParaRPr lang="en-US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2CC964-A50B-4C29-B4E4-2C30BB34CCF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>
            <a:normAutofit/>
          </a:bodyPr>
          <a:lstStyle>
            <a:lvl1pPr algn="l">
              <a:defRPr sz="4400"/>
            </a:lvl1pPr>
          </a:lstStyle>
          <a:p>
            <a:pPr algn="r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/>
          <a:lstStyle>
            <a:lvl1pPr>
              <a:buNone/>
              <a:defRPr/>
            </a:lvl1pPr>
          </a:lstStyle>
          <a:p>
            <a:pPr algn="r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construction/safetytopics/vehiclestrafficmanagement.htm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legislation.gov.uk/uksi/2015/51/regulation/27/made#:~:text=27.,positions%20and%20of%20sufficient%20siz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23279" y="0"/>
            <a:ext cx="956872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>
            <a:normAutofit/>
          </a:bodyPr>
          <a:lstStyle/>
          <a:p>
            <a:r>
              <a:rPr lang="en-US" dirty="0"/>
              <a:t>Traffic Management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0538" y="4240213"/>
            <a:ext cx="3497262" cy="1801812"/>
          </a:xfrm>
        </p:spPr>
        <p:txBody>
          <a:bodyPr/>
          <a:lstStyle/>
          <a:p>
            <a:r>
              <a:rPr lang="en-US" dirty="0"/>
              <a:t>Rhodri Thomas</a:t>
            </a:r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044" y="435634"/>
            <a:ext cx="8678173" cy="5797237"/>
          </a:xfrm>
        </p:spPr>
        <p:txBody>
          <a:bodyPr>
            <a:normAutofit/>
          </a:bodyPr>
          <a:lstStyle/>
          <a:p>
            <a:r>
              <a:rPr lang="en-GB" dirty="0"/>
              <a:t>The law says that you must organise a construction site so that vehicles and pedestrians using site routes can move around safely.</a:t>
            </a:r>
          </a:p>
          <a:p>
            <a:endParaRPr lang="en-GB" dirty="0"/>
          </a:p>
          <a:p>
            <a:r>
              <a:rPr lang="en-GB" dirty="0"/>
              <a:t>The routes need to be suitable for the persons or vehicles using them, in suitable positions and sufficient in number and size.</a:t>
            </a:r>
          </a:p>
          <a:p>
            <a:endParaRPr lang="en-GB" dirty="0"/>
          </a:p>
          <a:p>
            <a:r>
              <a:rPr lang="en-GB" dirty="0"/>
              <a:t>The term 'vehicles' includes: cars, vans, lorries, low-loaders and mobile plant such as excavators, lift trucks and site dumpers etc.</a:t>
            </a:r>
          </a:p>
          <a:p>
            <a:endParaRPr lang="en-GB" dirty="0"/>
          </a:p>
          <a:p>
            <a:r>
              <a:rPr lang="en-GB" dirty="0"/>
              <a:t>The key message is: construction site vehicle incidents can and should be prevented by the effective management of transport operations throughout the construction process.</a:t>
            </a:r>
            <a:endParaRPr lang="en-US" dirty="0"/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4742121" cy="3434316"/>
          </a:xfrm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" y="3432620"/>
            <a:ext cx="5178056" cy="342538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4899" y="1219476"/>
            <a:ext cx="6303034" cy="4419047"/>
          </a:xfrm>
        </p:spPr>
        <p:txBody>
          <a:bodyPr>
            <a:normAutofit/>
          </a:bodyPr>
          <a:lstStyle/>
          <a:p>
            <a:r>
              <a:rPr lang="en-GB" dirty="0"/>
              <a:t>Yearly average - 7 construction workers die from accidents involving vehicles or mobile plant on construction sites. A further 93 are seriously injured</a:t>
            </a:r>
          </a:p>
          <a:p>
            <a:endParaRPr lang="en-GB" dirty="0"/>
          </a:p>
          <a:p>
            <a:r>
              <a:rPr lang="en-GB" dirty="0"/>
              <a:t>Accidents occur from groundworks to finishing works and managers, workers, visitors to sites and members of the public can all be at risk.</a:t>
            </a:r>
          </a:p>
          <a:p>
            <a:endParaRPr lang="en-GB" dirty="0"/>
          </a:p>
          <a:p>
            <a:r>
              <a:rPr lang="en-GB" dirty="0"/>
              <a:t>Inadequate planning and control is the root cause of many construction vehicle accidents.</a:t>
            </a:r>
            <a:endParaRPr lang="en-US" dirty="0"/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92F78F-49B3-1EB2-C36E-B2291EB2D089}"/>
              </a:ext>
            </a:extLst>
          </p:cNvPr>
          <p:cNvSpPr txBox="1"/>
          <p:nvPr/>
        </p:nvSpPr>
        <p:spPr>
          <a:xfrm>
            <a:off x="5326597" y="6314411"/>
            <a:ext cx="61273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https://www.hse.gov.uk/statistics/fatals.htm</a:t>
            </a:r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92" y="489934"/>
            <a:ext cx="9937569" cy="4974565"/>
          </a:xfrm>
        </p:spPr>
        <p:txBody>
          <a:bodyPr>
            <a:normAutofit/>
          </a:bodyPr>
          <a:lstStyle/>
          <a:p>
            <a:r>
              <a:rPr lang="en-GB" dirty="0"/>
              <a:t>Key issues in dealing with traffic management on site are: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Keeping pedestrians and vehicles apart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Minimising vehicle movements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People on site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Turning vehicles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Visibility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Signs and instructions</a:t>
            </a:r>
            <a:endParaRPr lang="en-US" dirty="0"/>
          </a:p>
        </p:txBody>
      </p:sp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9321" y="0"/>
            <a:ext cx="8997356" cy="4581079"/>
          </a:xfrm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3070" y="883420"/>
            <a:ext cx="4948931" cy="5974580"/>
          </a:xfrm>
        </p:spPr>
      </p:pic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4997" y="4574265"/>
            <a:ext cx="5074516" cy="2298983"/>
          </a:xfrm>
        </p:spPr>
      </p:pic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030B4C-B23D-0257-36F5-084B51E398F6}"/>
              </a:ext>
            </a:extLst>
          </p:cNvPr>
          <p:cNvSpPr txBox="1"/>
          <p:nvPr/>
        </p:nvSpPr>
        <p:spPr>
          <a:xfrm>
            <a:off x="825260" y="702318"/>
            <a:ext cx="1077721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majority of construction transport accidents result from the inadequate separation of pedestrians and vehicles.</a:t>
            </a:r>
          </a:p>
          <a:p>
            <a:endParaRPr lang="en-GB" sz="2400" dirty="0"/>
          </a:p>
          <a:p>
            <a:r>
              <a:rPr lang="en-GB" sz="2400" dirty="0"/>
              <a:t>This can usually be avoided by careful planning, particularly at the design stage, and by controlling vehicle operations during construction work.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A5A59E-E473-73FC-47FD-F99BCB66E2A2}"/>
              </a:ext>
            </a:extLst>
          </p:cNvPr>
          <p:cNvSpPr txBox="1"/>
          <p:nvPr/>
        </p:nvSpPr>
        <p:spPr>
          <a:xfrm>
            <a:off x="320436" y="3601584"/>
            <a:ext cx="1136312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The following actions will help keep pedestrians and vehicles apart:</a:t>
            </a:r>
          </a:p>
          <a:p>
            <a:endParaRPr lang="en-GB" sz="2000" dirty="0"/>
          </a:p>
          <a:p>
            <a:r>
              <a:rPr lang="en-GB" sz="2000" b="1" dirty="0"/>
              <a:t>Entrances and exits </a:t>
            </a:r>
            <a:r>
              <a:rPr lang="en-GB" sz="2000" dirty="0"/>
              <a:t>- provide separate entry and exit gateways for pedestrians and vehicles;</a:t>
            </a:r>
          </a:p>
          <a:p>
            <a:r>
              <a:rPr lang="en-GB" sz="2000" b="1" dirty="0"/>
              <a:t>Walkways</a:t>
            </a:r>
            <a:r>
              <a:rPr lang="en-GB" sz="2000" dirty="0"/>
              <a:t> - provide firm, level, well-drained pedestrian walkways that take a direct route where possible;</a:t>
            </a:r>
          </a:p>
          <a:p>
            <a:r>
              <a:rPr lang="en-GB" sz="2000" b="1" dirty="0"/>
              <a:t>Crossings</a:t>
            </a:r>
            <a:r>
              <a:rPr lang="en-GB" sz="2000" dirty="0"/>
              <a:t> - where walkways cross roadways, provide a clearly signed and lit crossing point where drivers and pedestrians can see each other clearly;</a:t>
            </a:r>
          </a:p>
          <a:p>
            <a:r>
              <a:rPr lang="en-GB" sz="2000" b="1" dirty="0"/>
              <a:t>Visibility</a:t>
            </a:r>
            <a:r>
              <a:rPr lang="en-GB" sz="2000" dirty="0"/>
              <a:t> - make sure drivers driving out onto public roads can see both ways along the footway before they move on to it;</a:t>
            </a:r>
          </a:p>
          <a:p>
            <a:r>
              <a:rPr lang="en-GB" sz="2000" b="1" dirty="0"/>
              <a:t>Obstructions</a:t>
            </a:r>
            <a:r>
              <a:rPr lang="en-GB" sz="2000" dirty="0"/>
              <a:t> – do not block walkways so that pedestrians have to step onto the vehicle route; and</a:t>
            </a:r>
          </a:p>
          <a:p>
            <a:r>
              <a:rPr lang="en-GB" sz="2000" b="1" dirty="0"/>
              <a:t>Barriers</a:t>
            </a:r>
            <a:r>
              <a:rPr lang="en-GB" sz="2000" dirty="0"/>
              <a:t> - think about installing a barrier between the roadway and walkway.</a:t>
            </a:r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822" y="0"/>
            <a:ext cx="4811317" cy="685799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610509-B4FA-3466-77A3-0009C8F593A4}"/>
              </a:ext>
            </a:extLst>
          </p:cNvPr>
          <p:cNvSpPr txBox="1"/>
          <p:nvPr/>
        </p:nvSpPr>
        <p:spPr>
          <a:xfrm>
            <a:off x="4255697" y="2706106"/>
            <a:ext cx="772064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Good planning can help to minimise vehicle movement around a site. For example, landscaping to reduce the quantities of fill or spoil movement.</a:t>
            </a:r>
          </a:p>
          <a:p>
            <a:endParaRPr lang="en-GB" dirty="0"/>
          </a:p>
          <a:p>
            <a:r>
              <a:rPr lang="en-GB" b="1" dirty="0"/>
              <a:t>To limit the number of vehicles on site:</a:t>
            </a:r>
          </a:p>
          <a:p>
            <a:endParaRPr lang="en-GB" b="1" dirty="0"/>
          </a:p>
          <a:p>
            <a:r>
              <a:rPr lang="en-GB" dirty="0"/>
              <a:t>provide car and van parking for the workforce and visitors away from the work area;</a:t>
            </a:r>
          </a:p>
          <a:p>
            <a:r>
              <a:rPr lang="en-GB" dirty="0"/>
              <a:t>control entry to the work area; and</a:t>
            </a:r>
          </a:p>
          <a:p>
            <a:r>
              <a:rPr lang="en-GB" dirty="0"/>
              <a:t>plan storage areas so that delivery vehicles do not have to cross the site.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1F9548-003B-F2E7-AED2-4EDE529F4434}"/>
              </a:ext>
            </a:extLst>
          </p:cNvPr>
          <p:cNvSpPr txBox="1"/>
          <p:nvPr/>
        </p:nvSpPr>
        <p:spPr>
          <a:xfrm>
            <a:off x="4954438" y="1168387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Minimising vehicle movements</a:t>
            </a:r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97124BB6-5243-455D-83FF-AE2077E3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EF08F7A-5940-C035-E683-16A143B1047E}"/>
              </a:ext>
            </a:extLst>
          </p:cNvPr>
          <p:cNvSpPr txBox="1"/>
          <p:nvPr/>
        </p:nvSpPr>
        <p:spPr>
          <a:xfrm>
            <a:off x="2378015" y="1005778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People on site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E0E5ADB-271F-68F3-2D1C-4A79935EC985}"/>
              </a:ext>
            </a:extLst>
          </p:cNvPr>
          <p:cNvSpPr txBox="1"/>
          <p:nvPr/>
        </p:nvSpPr>
        <p:spPr>
          <a:xfrm>
            <a:off x="1009290" y="1754038"/>
            <a:ext cx="874430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Employers should take steps to make sure that all workers are fit and competent to operate the vehicles, machines and attachments they use on site by, for example:</a:t>
            </a:r>
          </a:p>
          <a:p>
            <a:endParaRPr lang="en-GB" dirty="0"/>
          </a:p>
          <a:p>
            <a:r>
              <a:rPr lang="en-GB" dirty="0"/>
              <a:t>checks when recruiting drivers/operators or hiring contractors;</a:t>
            </a:r>
          </a:p>
          <a:p>
            <a:r>
              <a:rPr lang="en-GB" dirty="0"/>
              <a:t>training drivers and operators;</a:t>
            </a:r>
          </a:p>
          <a:p>
            <a:r>
              <a:rPr lang="en-GB" dirty="0"/>
              <a:t>managing the activities of visiting drivers.</a:t>
            </a:r>
          </a:p>
          <a:p>
            <a:r>
              <a:rPr lang="en-GB" dirty="0"/>
              <a:t>People who direct vehicle movements (signallers) must be trained and authorised to do so.</a:t>
            </a:r>
          </a:p>
          <a:p>
            <a:endParaRPr lang="en-GB" dirty="0"/>
          </a:p>
          <a:p>
            <a:r>
              <a:rPr lang="en-GB" dirty="0"/>
              <a:t>Accidents can also occur when untrained or inexperienced workers drive construction vehicles without authority. Access to vehicles should be managed and people alerted to the risk.</a:t>
            </a:r>
          </a:p>
        </p:txBody>
      </p:sp>
    </p:spTree>
    <p:extLst>
      <p:ext uri="{BB962C8B-B14F-4D97-AF65-F5344CB8AC3E}">
        <p14:creationId xmlns:p14="http://schemas.microsoft.com/office/powerpoint/2010/main" val="276079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352868-E4C5-E748-70F1-6767685C2089}"/>
              </a:ext>
            </a:extLst>
          </p:cNvPr>
          <p:cNvSpPr txBox="1"/>
          <p:nvPr/>
        </p:nvSpPr>
        <p:spPr>
          <a:xfrm>
            <a:off x="1216324" y="758489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Turning vehicles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91CA00-319D-3CF7-5DAE-2D8E581ED108}"/>
              </a:ext>
            </a:extLst>
          </p:cNvPr>
          <p:cNvSpPr txBox="1"/>
          <p:nvPr/>
        </p:nvSpPr>
        <p:spPr>
          <a:xfrm>
            <a:off x="842513" y="1397675"/>
            <a:ext cx="61247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need for vehicles to reverse should be avoided where possible as reversing is a major cause of fatal accidents.</a:t>
            </a:r>
          </a:p>
          <a:p>
            <a:endParaRPr lang="en-GB" dirty="0"/>
          </a:p>
          <a:p>
            <a:r>
              <a:rPr lang="en-GB" dirty="0"/>
              <a:t>One-way systems can reduce the risk, especially in storage areas.</a:t>
            </a:r>
          </a:p>
          <a:p>
            <a:endParaRPr lang="en-GB" dirty="0"/>
          </a:p>
          <a:p>
            <a:r>
              <a:rPr lang="en-GB" dirty="0"/>
              <a:t>A turning circle could be installed so that vehicles can turn without reversing.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899647-E816-6EAC-6E2F-2EC11CB43DB9}"/>
              </a:ext>
            </a:extLst>
          </p:cNvPr>
          <p:cNvSpPr txBox="1"/>
          <p:nvPr/>
        </p:nvSpPr>
        <p:spPr>
          <a:xfrm>
            <a:off x="6067246" y="4707003"/>
            <a:ext cx="612475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Make sure that all drivers and pedestrians know and understand the routes and traffic rules on site. Use standard road signs where appropriate</a:t>
            </a:r>
          </a:p>
          <a:p>
            <a:endParaRPr lang="en-GB" dirty="0"/>
          </a:p>
          <a:p>
            <a:r>
              <a:rPr lang="en-GB" dirty="0"/>
              <a:t>Provide induction training for drivers, workers and visitors and send instructions out to visitors before their visit.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118A1A-82C8-0751-7758-D7B33A428793}"/>
              </a:ext>
            </a:extLst>
          </p:cNvPr>
          <p:cNvSpPr txBox="1"/>
          <p:nvPr/>
        </p:nvSpPr>
        <p:spPr>
          <a:xfrm>
            <a:off x="7093788" y="4034997"/>
            <a:ext cx="33556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Signs and instructions</a:t>
            </a:r>
          </a:p>
        </p:txBody>
      </p:sp>
    </p:spTree>
    <p:extLst>
      <p:ext uri="{BB962C8B-B14F-4D97-AF65-F5344CB8AC3E}">
        <p14:creationId xmlns:p14="http://schemas.microsoft.com/office/powerpoint/2010/main" val="4280447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352868-E4C5-E748-70F1-6767685C2089}"/>
              </a:ext>
            </a:extLst>
          </p:cNvPr>
          <p:cNvSpPr txBox="1"/>
          <p:nvPr/>
        </p:nvSpPr>
        <p:spPr>
          <a:xfrm>
            <a:off x="2705819" y="706730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Visibility</a:t>
            </a:r>
            <a:endParaRPr lang="en-GB" b="1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91CA00-319D-3CF7-5DAE-2D8E581ED108}"/>
              </a:ext>
            </a:extLst>
          </p:cNvPr>
          <p:cNvSpPr txBox="1"/>
          <p:nvPr/>
        </p:nvSpPr>
        <p:spPr>
          <a:xfrm>
            <a:off x="2199736" y="2066843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846480-DAD6-D51F-5440-77D1C8782EEB}"/>
              </a:ext>
            </a:extLst>
          </p:cNvPr>
          <p:cNvSpPr txBox="1"/>
          <p:nvPr/>
        </p:nvSpPr>
        <p:spPr>
          <a:xfrm>
            <a:off x="776377" y="1580903"/>
            <a:ext cx="836474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If vehicles reverse in areas where pedestrians cannot be excluded the risk is elevated and visibility becomes a vital consideration.</a:t>
            </a:r>
          </a:p>
          <a:p>
            <a:endParaRPr lang="en-GB" dirty="0"/>
          </a:p>
          <a:p>
            <a:r>
              <a:rPr lang="en-GB" dirty="0"/>
              <a:t>You should consider:</a:t>
            </a:r>
          </a:p>
          <a:p>
            <a:endParaRPr lang="en-GB" dirty="0"/>
          </a:p>
          <a:p>
            <a:r>
              <a:rPr lang="en-GB" dirty="0"/>
              <a:t>Aids for drivers - mirrors, CCTV cameras or reversing alarms that can help drivers can see movement all round the vehicle;</a:t>
            </a:r>
          </a:p>
          <a:p>
            <a:r>
              <a:rPr lang="en-GB" dirty="0"/>
              <a:t>Plant and vehicle marshallers - who can be appointed to control manoeuvres and who are trained in the task;</a:t>
            </a:r>
          </a:p>
          <a:p>
            <a:r>
              <a:rPr lang="en-GB" dirty="0"/>
              <a:t>Lighting - so that drivers and pedestrians on shared routes can see each other easily. Lighting may be needed after sunset or in bad weather;</a:t>
            </a:r>
          </a:p>
          <a:p>
            <a:r>
              <a:rPr lang="en-GB" dirty="0"/>
              <a:t>Clothing - pedestrians on site should wear high-visibility clothing.</a:t>
            </a:r>
          </a:p>
        </p:txBody>
      </p:sp>
    </p:spTree>
    <p:extLst>
      <p:ext uri="{BB962C8B-B14F-4D97-AF65-F5344CB8AC3E}">
        <p14:creationId xmlns:p14="http://schemas.microsoft.com/office/powerpoint/2010/main" val="43650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8A2292-8F14-3E88-FA10-8AD7FE5A0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>
                <a:hlinkClick r:id="rId3"/>
              </a:rPr>
              <a:t>Construction - Traffic management on construction sites (hse.gov.uk)</a:t>
            </a:r>
            <a:endParaRPr lang="fr-FR" dirty="0"/>
          </a:p>
          <a:p>
            <a:endParaRPr lang="fr-FR" dirty="0"/>
          </a:p>
          <a:p>
            <a:r>
              <a:rPr lang="en-GB" dirty="0">
                <a:hlinkClick r:id="rId4"/>
              </a:rPr>
              <a:t>The Construction (Design and Management) Regulations 2015 (legislation.gov.uk)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 lines design" id="{2407D200-3004-4ADD-9D29-6D4C9B951E75}" vid="{22312BCD-9B59-4CBE-B473-4FDC2F04D3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TaxCatchAll xmlns="230e9df3-be65-4c73-a93b-d1236ebd677e" xsi:nil="true"/>
    <MediaServiceKeyPoints xmlns="71af3243-3dd4-4a8d-8c0d-dd76da1f02a5" xsi:nil="true"/>
    <Background xmlns="71af3243-3dd4-4a8d-8c0d-dd76da1f02a5">false</Background>
    <ImageTagsTaxHTField xmlns="71af3243-3dd4-4a8d-8c0d-dd76da1f02a5">
      <Terms xmlns="http://schemas.microsoft.com/office/infopath/2007/PartnerControls"/>
    </ImageTagsTaxHTFiel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62B0DF-AFCF-4681-BDD6-4CC4EE7AE3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263D7C-E9CB-4C77-8528-77A30083B7F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91F1737-EB5A-49A3-BFCA-A97A8DCDF40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{E20A64CA-D2C7-4E95-B6B1-A1ED5568DD20}tf22797433_win32</Template>
  <TotalTime>76</TotalTime>
  <Words>793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Univers Condensed Light</vt:lpstr>
      <vt:lpstr>Walbaum Display Light</vt:lpstr>
      <vt:lpstr>AngleLinesVTI</vt:lpstr>
      <vt:lpstr>Traffic Management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Traffic Management Plan</dc:title>
  <dc:creator>Rhodri Thomas (1704814)</dc:creator>
  <cp:lastModifiedBy>Rhodri Thomas</cp:lastModifiedBy>
  <cp:revision>1</cp:revision>
  <dcterms:created xsi:type="dcterms:W3CDTF">2023-12-04T15:38:49Z</dcterms:created>
  <dcterms:modified xsi:type="dcterms:W3CDTF">2025-03-04T10:15:42Z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