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sldIdLst>
    <p:sldId id="256" r:id="rId2"/>
    <p:sldId id="259" r:id="rId3"/>
    <p:sldId id="257" r:id="rId4"/>
    <p:sldId id="260" r:id="rId5"/>
    <p:sldId id="261" r:id="rId6"/>
    <p:sldId id="258" r:id="rId7"/>
    <p:sldId id="262" r:id="rId8"/>
    <p:sldId id="263" r:id="rId9"/>
    <p:sldId id="297" r:id="rId10"/>
    <p:sldId id="264" r:id="rId11"/>
    <p:sldId id="265" r:id="rId12"/>
    <p:sldId id="296" r:id="rId13"/>
    <p:sldId id="266" r:id="rId14"/>
    <p:sldId id="267" r:id="rId15"/>
    <p:sldId id="268" r:id="rId16"/>
    <p:sldId id="269" r:id="rId17"/>
    <p:sldId id="271" r:id="rId18"/>
    <p:sldId id="279" r:id="rId19"/>
    <p:sldId id="270" r:id="rId20"/>
    <p:sldId id="272" r:id="rId21"/>
    <p:sldId id="274" r:id="rId22"/>
    <p:sldId id="273" r:id="rId23"/>
    <p:sldId id="282" r:id="rId24"/>
    <p:sldId id="278" r:id="rId25"/>
    <p:sldId id="280" r:id="rId26"/>
    <p:sldId id="281" r:id="rId27"/>
    <p:sldId id="275" r:id="rId28"/>
    <p:sldId id="276" r:id="rId29"/>
    <p:sldId id="277" r:id="rId30"/>
    <p:sldId id="298" r:id="rId31"/>
    <p:sldId id="299" r:id="rId32"/>
    <p:sldId id="283" r:id="rId33"/>
    <p:sldId id="287" r:id="rId34"/>
    <p:sldId id="286" r:id="rId35"/>
    <p:sldId id="284" r:id="rId36"/>
    <p:sldId id="285" r:id="rId37"/>
    <p:sldId id="289" r:id="rId38"/>
    <p:sldId id="288" r:id="rId39"/>
    <p:sldId id="290" r:id="rId40"/>
    <p:sldId id="291" r:id="rId41"/>
    <p:sldId id="292" r:id="rId42"/>
    <p:sldId id="293" r:id="rId43"/>
    <p:sldId id="294" r:id="rId44"/>
    <p:sldId id="295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72" autoAdjust="0"/>
    <p:restoredTop sz="87484" autoAdjust="0"/>
  </p:normalViewPr>
  <p:slideViewPr>
    <p:cSldViewPr snapToGrid="0">
      <p:cViewPr>
        <p:scale>
          <a:sx n="75" d="100"/>
          <a:sy n="75" d="100"/>
        </p:scale>
        <p:origin x="99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hompson" userId="c63919ff023e59b0" providerId="LiveId" clId="{76C0244E-711B-44A7-9AF3-F12614D7D809}"/>
    <pc:docChg chg="undo custSel modSld">
      <pc:chgData name="Paul Thompson" userId="c63919ff023e59b0" providerId="LiveId" clId="{76C0244E-711B-44A7-9AF3-F12614D7D809}" dt="2026-02-24T12:43:31.226" v="788" actId="20577"/>
      <pc:docMkLst>
        <pc:docMk/>
      </pc:docMkLst>
      <pc:sldChg chg="modSp mod">
        <pc:chgData name="Paul Thompson" userId="c63919ff023e59b0" providerId="LiveId" clId="{76C0244E-711B-44A7-9AF3-F12614D7D809}" dt="2026-02-24T12:40:50.396" v="777" actId="20577"/>
        <pc:sldMkLst>
          <pc:docMk/>
          <pc:sldMk cId="2506276721" sldId="257"/>
        </pc:sldMkLst>
        <pc:spChg chg="mod">
          <ac:chgData name="Paul Thompson" userId="c63919ff023e59b0" providerId="LiveId" clId="{76C0244E-711B-44A7-9AF3-F12614D7D809}" dt="2026-02-24T12:40:50.396" v="777" actId="20577"/>
          <ac:spMkLst>
            <pc:docMk/>
            <pc:sldMk cId="2506276721" sldId="257"/>
            <ac:spMk id="4" creationId="{EC3039E0-762B-BCFB-106F-D66F4CF166BF}"/>
          </ac:spMkLst>
        </pc:spChg>
      </pc:sldChg>
      <pc:sldChg chg="modSp mod">
        <pc:chgData name="Paul Thompson" userId="c63919ff023e59b0" providerId="LiveId" clId="{76C0244E-711B-44A7-9AF3-F12614D7D809}" dt="2026-02-24T12:43:31.226" v="788" actId="20577"/>
        <pc:sldMkLst>
          <pc:docMk/>
          <pc:sldMk cId="2688024383" sldId="261"/>
        </pc:sldMkLst>
        <pc:spChg chg="mod">
          <ac:chgData name="Paul Thompson" userId="c63919ff023e59b0" providerId="LiveId" clId="{76C0244E-711B-44A7-9AF3-F12614D7D809}" dt="2026-02-24T12:37:16.882" v="766"/>
          <ac:spMkLst>
            <pc:docMk/>
            <pc:sldMk cId="2688024383" sldId="261"/>
            <ac:spMk id="2" creationId="{A418ED0B-8869-3656-8C69-E44158F0CA04}"/>
          </ac:spMkLst>
        </pc:spChg>
        <pc:spChg chg="mod">
          <ac:chgData name="Paul Thompson" userId="c63919ff023e59b0" providerId="LiveId" clId="{76C0244E-711B-44A7-9AF3-F12614D7D809}" dt="2026-02-24T12:43:31.226" v="788" actId="20577"/>
          <ac:spMkLst>
            <pc:docMk/>
            <pc:sldMk cId="2688024383" sldId="261"/>
            <ac:spMk id="3" creationId="{BA822C54-96EB-D983-D027-A35B9435433D}"/>
          </ac:spMkLst>
        </pc:spChg>
      </pc:sldChg>
      <pc:sldChg chg="modSp mod">
        <pc:chgData name="Paul Thompson" userId="c63919ff023e59b0" providerId="LiveId" clId="{76C0244E-711B-44A7-9AF3-F12614D7D809}" dt="2026-02-24T12:40:25.926" v="775" actId="27636"/>
        <pc:sldMkLst>
          <pc:docMk/>
          <pc:sldMk cId="2360120242" sldId="276"/>
        </pc:sldMkLst>
        <pc:spChg chg="mod">
          <ac:chgData name="Paul Thompson" userId="c63919ff023e59b0" providerId="LiveId" clId="{76C0244E-711B-44A7-9AF3-F12614D7D809}" dt="2026-02-24T12:40:25.926" v="775" actId="27636"/>
          <ac:spMkLst>
            <pc:docMk/>
            <pc:sldMk cId="2360120242" sldId="276"/>
            <ac:spMk id="3" creationId="{7604521C-053C-A785-02AC-6CF19C326E95}"/>
          </ac:spMkLst>
        </pc:spChg>
      </pc:sldChg>
      <pc:sldChg chg="addSp delSp modSp mod">
        <pc:chgData name="Paul Thompson" userId="c63919ff023e59b0" providerId="LiveId" clId="{76C0244E-711B-44A7-9AF3-F12614D7D809}" dt="2026-02-24T12:38:47.127" v="771" actId="1076"/>
        <pc:sldMkLst>
          <pc:docMk/>
          <pc:sldMk cId="1174578026" sldId="296"/>
        </pc:sldMkLst>
        <pc:picChg chg="del">
          <ac:chgData name="Paul Thompson" userId="c63919ff023e59b0" providerId="LiveId" clId="{76C0244E-711B-44A7-9AF3-F12614D7D809}" dt="2026-02-24T12:38:34.502" v="767" actId="478"/>
          <ac:picMkLst>
            <pc:docMk/>
            <pc:sldMk cId="1174578026" sldId="296"/>
            <ac:picMk id="8" creationId="{F87CCBBF-34D8-26BD-2CBE-AD5C05113888}"/>
          </ac:picMkLst>
        </pc:picChg>
        <pc:picChg chg="add mod">
          <ac:chgData name="Paul Thompson" userId="c63919ff023e59b0" providerId="LiveId" clId="{76C0244E-711B-44A7-9AF3-F12614D7D809}" dt="2026-02-24T12:38:47.127" v="771" actId="1076"/>
          <ac:picMkLst>
            <pc:docMk/>
            <pc:sldMk cId="1174578026" sldId="296"/>
            <ac:picMk id="10" creationId="{701EAA84-4DE5-24A2-0D40-994297EF8181}"/>
          </ac:picMkLst>
        </pc:picChg>
      </pc:sldChg>
      <pc:sldChg chg="modSp mod">
        <pc:chgData name="Paul Thompson" userId="c63919ff023e59b0" providerId="LiveId" clId="{76C0244E-711B-44A7-9AF3-F12614D7D809}" dt="2026-02-24T12:28:55.285" v="659" actId="20577"/>
        <pc:sldMkLst>
          <pc:docMk/>
          <pc:sldMk cId="2712660780" sldId="298"/>
        </pc:sldMkLst>
        <pc:spChg chg="mod">
          <ac:chgData name="Paul Thompson" userId="c63919ff023e59b0" providerId="LiveId" clId="{76C0244E-711B-44A7-9AF3-F12614D7D809}" dt="2026-02-24T12:28:55.285" v="659" actId="20577"/>
          <ac:spMkLst>
            <pc:docMk/>
            <pc:sldMk cId="2712660780" sldId="298"/>
            <ac:spMk id="5" creationId="{12B267DB-B281-7A3E-C018-548D5B33D483}"/>
          </ac:spMkLst>
        </pc:spChg>
      </pc:sldChg>
      <pc:sldChg chg="modSp mod">
        <pc:chgData name="Paul Thompson" userId="c63919ff023e59b0" providerId="LiveId" clId="{76C0244E-711B-44A7-9AF3-F12614D7D809}" dt="2026-02-24T12:29:12.624" v="660" actId="20577"/>
        <pc:sldMkLst>
          <pc:docMk/>
          <pc:sldMk cId="3735402097" sldId="299"/>
        </pc:sldMkLst>
        <pc:spChg chg="mod">
          <ac:chgData name="Paul Thompson" userId="c63919ff023e59b0" providerId="LiveId" clId="{76C0244E-711B-44A7-9AF3-F12614D7D809}" dt="2026-02-24T12:29:12.624" v="660" actId="20577"/>
          <ac:spMkLst>
            <pc:docMk/>
            <pc:sldMk cId="3735402097" sldId="299"/>
            <ac:spMk id="5" creationId="{7884211B-036D-72A8-975D-F1485430F7C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D57D7-6B48-40D3-808D-FDB91EA619F8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A963A6-2895-4297-8F66-77F6C15E8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4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EB78FA-1AAB-403B-72AC-3580C6C17D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F95A97-FB42-4782-59BB-4FB5141B2F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46956F-5F23-C98F-55E3-32B4E40DD9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620D8F-D386-7AF4-D15C-039DB880CB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9FBDD9-FB72-4182-9BB6-B51C042B2030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620781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A9E153-45C9-4B07-808F-ED267B452A1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971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A9E153-45C9-4B07-808F-ED267B452A1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5473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6C5CF-7CC1-AFC0-80AE-47D1FD97FF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B3DC38-5B39-8EF4-88B5-2BBDAEE987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0CBC18-0C9E-35E9-E0AD-464BD6C235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B2F926-0FA1-1D62-1FF5-4F9D092AB4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A9E153-45C9-4B07-808F-ED267B452A1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8349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803D9F-3C3A-7FDF-BDCE-140CA31B5B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737647-EF6F-258B-3D2D-7763C8478B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8EF761-5279-827C-8883-ED704E8747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B12A40-B9F7-AD6A-F15C-80AA441A8F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A9E153-45C9-4B07-808F-ED267B452A1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7555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384EA8-0BC8-52D3-9A8F-91AC27392E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7F05A5-503F-95AD-ED89-984978C330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2386FB-54F7-70AF-DC76-B177CA93B9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BDC64B-9F2C-EFAE-337E-BC19AEA651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A9E153-45C9-4B07-808F-ED267B452A1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712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E0D87-B36C-A5CA-2398-211C0F066B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7D6074-6ABF-8E63-58D2-531697DBA7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30ED2-C50F-055E-776B-C61763398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86500A-5A4D-04C0-2F84-8DE49A74C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87373-02A5-8118-2817-079633B07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344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129F6-FAAE-DD7D-03E2-405B52CE9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879FC-1228-ECF2-7FA2-11ADA51CCE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F0569-463F-3C44-DDD9-DDFA6E32D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F68504-BD9A-AD84-02BC-60BD006E3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36C129-D9E4-A293-F22E-1452B1214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689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160FE-ADC4-18D9-3C60-1C245BC28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0F3F39-E002-F361-9F5F-26F8B2F96D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B66C0-D71D-CA5D-0B1A-5AB179E75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9E310B-9DCF-036B-4963-CE893600C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8F3D4-122A-FC0F-5574-70A814248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635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894E5-277E-3350-F48C-FBAE0DCEE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8ECE9-4DEA-589E-8D84-EB9BA03DD8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0D4B49-0399-5A8B-BD89-EEBB7D85C6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4D845A-5410-74E3-AEB1-450BB5F3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AAA793-67D0-4AAC-8517-8206E83BE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0541F4-580A-077C-8ABB-F0FCD1B22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548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6D89F-F641-2AF7-9B3B-9521EEDC2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6B24BE-3395-3D92-463B-2809D07D9F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046480-9145-12A7-1D38-FC02EC4BC1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96615B-77D8-4278-83CB-658ACEED55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C833DC-2994-8039-FB1B-78586C978E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448BE6-3325-4ECD-936A-4DBA928D4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2203AF-E504-A0CA-C3D5-9F1E7C566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A107F0-E121-0002-7434-E72DEB4D3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914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AF0CB-7347-A40D-6C63-C709816CE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BF0FC3-2E71-A12C-DFEE-47B554360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4925F0-C148-9C01-3B61-7993C2305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29D653-60D5-F14D-6800-D78F7C41A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814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3888FA-1FBB-9EB3-8D78-66565C77B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B63851-A9E1-A55C-3821-F9E8B951C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1CB8AD-FFE3-33DA-0532-7A652EBBD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41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BCE48-391B-1E1E-B10C-4D93D0B0A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8D2D0-61AE-5026-DFFC-18E1468A8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27F2B6-450E-6E43-1EE8-7621EC3E9A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D35F2-1136-59D6-595F-1197E977EB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5B6704-D870-791C-513E-E792399E4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AB0AC6-2085-956B-56B9-BBE4238E8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3098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3C297-0E6E-3624-D911-3EA27A1AB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5B00B0-93C4-CFE8-DFDB-E51A3399FA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BD2CD2-C8A3-EAC1-5F43-C4349B0311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FFDEE1-0F05-F220-A86B-A94520723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03873D-D53E-BCED-B45A-53213D66C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6C0978-6031-748B-480A-FE6034E11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181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2430F-68B8-D5BA-FAC2-298C71242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50DFB8-F57C-0D92-598E-B919A389CD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AFBE-4082-6C25-2D4E-810294E15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BBBD7-165D-DE48-3EE2-D455AEA70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0B7092-8FA5-65D2-D90B-BCB37D0F0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886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C37369-4EEC-0768-64C1-14E6E380FF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3FF013-8A75-B176-D85B-7F11E14DC1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5D3DB-8190-A4CF-13D2-67861A963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A6181-2218-E77D-5A4B-ACE0F0292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45A425-8290-9B70-35BB-2FC8B150F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056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FA9CFD-AC51-B30D-1AF2-850B43796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8284AF-6348-5567-D9DB-A03C3216DB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BF631-7AA4-DE07-CC20-7FDB115F6D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51AEB6-8C9F-4A03-8DF0-2E3A4D066832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944121-8E9D-D5AF-2C3A-9190EEDA04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65586-9541-3980-0151-4848EA877B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226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.uinsgd.ac.id/index.php/psy/article/view/456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pngkit.com/view/u2q8i1u2q8o0q8w7_free-icons-png-book-icon-png-round/" TargetMode="External"/><Relationship Id="rId5" Type="http://schemas.openxmlformats.org/officeDocument/2006/relationships/image" Target="../media/image3.png"/><Relationship Id="rId10" Type="http://schemas.openxmlformats.org/officeDocument/2006/relationships/hyperlink" Target="https://freepngimg.com/png/26904-speaking-file" TargetMode="External"/><Relationship Id="rId4" Type="http://schemas.openxmlformats.org/officeDocument/2006/relationships/hyperlink" Target="http://propub.li/2w88nP9" TargetMode="External"/><Relationship Id="rId9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10" Type="http://schemas.openxmlformats.org/officeDocument/2006/relationships/image" Target="../media/image64.png"/><Relationship Id="rId4" Type="http://schemas.openxmlformats.org/officeDocument/2006/relationships/image" Target="../media/image58.png"/><Relationship Id="rId9" Type="http://schemas.openxmlformats.org/officeDocument/2006/relationships/image" Target="../media/image6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B96191D-3B8E-B132-A53D-992E0151A1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9108" y="0"/>
            <a:ext cx="12313380" cy="6908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1858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5C3B60-8F8D-EFA5-558D-7CD85D47B5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05DD571-66F2-4157-5B20-69E9250AE3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2843907"/>
              </p:ext>
            </p:extLst>
          </p:nvPr>
        </p:nvGraphicFramePr>
        <p:xfrm>
          <a:off x="550985" y="186276"/>
          <a:ext cx="11492783" cy="65955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46317">
                  <a:extLst>
                    <a:ext uri="{9D8B030D-6E8A-4147-A177-3AD203B41FA5}">
                      <a16:colId xmlns:a16="http://schemas.microsoft.com/office/drawing/2014/main" val="3428268014"/>
                    </a:ext>
                  </a:extLst>
                </a:gridCol>
                <a:gridCol w="3823233">
                  <a:extLst>
                    <a:ext uri="{9D8B030D-6E8A-4147-A177-3AD203B41FA5}">
                      <a16:colId xmlns:a16="http://schemas.microsoft.com/office/drawing/2014/main" val="1232085872"/>
                    </a:ext>
                  </a:extLst>
                </a:gridCol>
                <a:gridCol w="3823233">
                  <a:extLst>
                    <a:ext uri="{9D8B030D-6E8A-4147-A177-3AD203B41FA5}">
                      <a16:colId xmlns:a16="http://schemas.microsoft.com/office/drawing/2014/main" val="668113371"/>
                    </a:ext>
                  </a:extLst>
                </a:gridCol>
              </a:tblGrid>
              <a:tr h="3334164">
                <a:tc>
                  <a:txBody>
                    <a:bodyPr/>
                    <a:lstStyle/>
                    <a:p>
                      <a:r>
                        <a:rPr lang="cy-GB" sz="800" b="1" u="sng" dirty="0"/>
                        <a:t>Y </a:t>
                      </a:r>
                      <a:r>
                        <a:rPr lang="cy-GB" sz="800" b="1" u="sng"/>
                        <a:t>Celfyddydau Mynegiannol</a:t>
                      </a:r>
                      <a:endParaRPr lang="cy-GB" sz="800" dirty="0"/>
                    </a:p>
                    <a:p>
                      <a:r>
                        <a:rPr lang="cy-GB" sz="800" b="1" dirty="0">
                          <a:solidFill>
                            <a:srgbClr val="FF0000"/>
                          </a:solidFill>
                        </a:rPr>
                        <a:t>Thema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: Fy ardal</a:t>
                      </a:r>
                      <a:endParaRPr lang="cy-GB" sz="800" dirty="0"/>
                    </a:p>
                    <a:p>
                      <a:r>
                        <a:rPr lang="cy-GB" sz="800" b="1" dirty="0"/>
                        <a:t>Patrwm/ Patrymau / Ffocws Iaith</a:t>
                      </a:r>
                    </a:p>
                    <a:p>
                      <a:endParaRPr lang="cy-GB" sz="800" b="1" dirty="0">
                        <a:solidFill>
                          <a:srgbClr val="7030A0"/>
                        </a:solidFill>
                      </a:endParaRPr>
                    </a:p>
                    <a:p>
                      <a:r>
                        <a:rPr lang="cy-GB" sz="800" b="1">
                          <a:solidFill>
                            <a:srgbClr val="7030A0"/>
                          </a:solidFill>
                        </a:rPr>
                        <a:t>Beth rwyt ti’n feddwl o’r llun?</a:t>
                      </a:r>
                    </a:p>
                    <a:p>
                      <a:r>
                        <a:rPr lang="cy-GB" sz="800" b="1">
                          <a:solidFill>
                            <a:srgbClr val="7030A0"/>
                          </a:solidFill>
                        </a:rPr>
                        <a:t>Rydw i’n meddwl bod y llun yn .....</a:t>
                      </a:r>
                      <a:endParaRPr lang="cy-GB" sz="800" b="1">
                        <a:solidFill>
                          <a:srgbClr val="00B050"/>
                        </a:solidFill>
                      </a:endParaRPr>
                    </a:p>
                    <a:p>
                      <a:endParaRPr lang="cy-GB" sz="800" dirty="0"/>
                    </a:p>
                    <a:p>
                      <a:r>
                        <a:rPr lang="cy-GB" sz="800" b="1" dirty="0"/>
                        <a:t>Geirfa</a:t>
                      </a:r>
                      <a:r>
                        <a:rPr lang="cy-GB" sz="800"/>
                        <a:t>: ddiflas, wych, lliwgar, hardd, ddiddorol, hen ffasiwn</a:t>
                      </a:r>
                      <a:endParaRPr lang="cy-GB" sz="800" dirty="0"/>
                    </a:p>
                    <a:p>
                      <a:endParaRPr lang="cy-GB" sz="800" dirty="0"/>
                    </a:p>
                    <a:p>
                      <a:r>
                        <a:rPr lang="cy-GB" sz="800" b="1" dirty="0">
                          <a:solidFill>
                            <a:srgbClr val="FF0000"/>
                          </a:solidFill>
                        </a:rPr>
                        <a:t>Gweithgareddau: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 - Bydd angen drilio’r eirfa newydd (ar ôl Treiglad Meddal) – </a:t>
                      </a:r>
                      <a:r>
                        <a:rPr lang="cy-GB" sz="800" b="0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diflas, </a:t>
                      </a:r>
                      <a:r>
                        <a:rPr lang="cy-GB" sz="800" b="0">
                          <a:solidFill>
                            <a:srgbClr val="FF0000"/>
                          </a:solidFill>
                        </a:rPr>
                        <a:t>_</a:t>
                      </a: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wych, lliwgar, hardd, </a:t>
                      </a:r>
                      <a:r>
                        <a:rPr lang="cy-GB" sz="800" b="0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diddorol, hen ffasiwn. Bydd rhaid drilio gyda gweithredoedd.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- Gêm Piff Paff – Rhaid iddyn nhw wneud dwy linell wrth y bwrdd gwyn a phwyntio at y gair cywir. Nod y gêm ydy ymarfer yr eirfa newydd.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- Bydd rhaid drilio’r cwestiwn a’r ateb: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800" b="1">
                          <a:solidFill>
                            <a:srgbClr val="7030A0"/>
                          </a:solidFill>
                        </a:rPr>
                        <a:t>Beth rwyt ti’n feddwl o’r llun?</a:t>
                      </a:r>
                    </a:p>
                    <a:p>
                      <a:r>
                        <a:rPr lang="cy-GB" sz="800" b="1">
                          <a:solidFill>
                            <a:srgbClr val="7030A0"/>
                          </a:solidFill>
                        </a:rPr>
                        <a:t>Rydw i’n meddwl bod y llun yn .....</a:t>
                      </a:r>
                      <a:endParaRPr lang="cy-GB" sz="800" b="1">
                        <a:solidFill>
                          <a:schemeClr val="tx1"/>
                        </a:solidFill>
                      </a:endParaRP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Rydw i eisiau’r plant edrych ar luniau gan Amanda Skipsey, Rhiannon Evans, Kyffin Williams a chymharu. 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Byddan nhw yn defnyddio’r patrwm: Rydw i’n meddwl bod y llun yn + dewis yr ansoddair: </a:t>
                      </a:r>
                      <a:r>
                        <a:rPr lang="cy-GB" sz="800"/>
                        <a:t>ddiflas, wych, lliwgar, hardd, ddiddorol, hen ffasiwn.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sz="800"/>
                        <a:t>Byddan nhw yn ysgrifennu un frawddeg am bob llun a glynu o dan y llun ar y wal.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/>
                        <a:t>-     </a:t>
                      </a:r>
                      <a:r>
                        <a:rPr lang="cy-GB" sz="800" b="0">
                          <a:solidFill>
                            <a:srgbClr val="7030A0"/>
                          </a:solidFill>
                        </a:rPr>
                        <a:t>Bydd grŵp bach yn gwneud y brawddegau gyda fi. </a:t>
                      </a:r>
                      <a:endParaRPr lang="cy-GB" sz="80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800" b="1" u="sng" dirty="0"/>
                        <a:t>Iechyd </a:t>
                      </a:r>
                      <a:r>
                        <a:rPr lang="cy-GB" sz="800" b="1" u="sng"/>
                        <a:t>a Lles</a:t>
                      </a:r>
                      <a:endParaRPr lang="cy-GB" sz="800" dirty="0"/>
                    </a:p>
                    <a:p>
                      <a:r>
                        <a:rPr lang="cy-GB" sz="800" b="1">
                          <a:solidFill>
                            <a:srgbClr val="FF0000"/>
                          </a:solidFill>
                        </a:rPr>
                        <a:t>Thema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: Fy ardal</a:t>
                      </a:r>
                      <a:endParaRPr lang="cy-GB" sz="80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800" dirty="0"/>
                    </a:p>
                    <a:p>
                      <a:r>
                        <a:rPr lang="cy-GB" sz="800" b="1" dirty="0"/>
                        <a:t>Patrwm/ Patrymau / </a:t>
                      </a:r>
                      <a:r>
                        <a:rPr lang="cy-GB" sz="800" b="1"/>
                        <a:t>Ffocws Iaith</a:t>
                      </a:r>
                      <a:endParaRPr lang="cy-GB" sz="8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rgbClr val="00B050"/>
                          </a:solidFill>
                        </a:rPr>
                        <a:t>Fy hoff chwaraeon ydy  _____ achos mae e’n _____. </a:t>
                      </a:r>
                      <a:endParaRPr lang="cy-GB" sz="800" b="0" dirty="0">
                        <a:solidFill>
                          <a:srgbClr val="00B05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800" dirty="0"/>
                    </a:p>
                    <a:p>
                      <a:r>
                        <a:rPr lang="cy-GB" sz="800" b="1" dirty="0"/>
                        <a:t>Geirfa</a:t>
                      </a:r>
                      <a:r>
                        <a:rPr lang="cy-GB" sz="800"/>
                        <a:t>: 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y-GB" sz="800"/>
                        <a:t>yffrous, 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cy-GB" sz="800"/>
                        <a:t>diddorol, ymlaciol, 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800"/>
                        <a:t>oblogaidd, hwyl.</a:t>
                      </a:r>
                    </a:p>
                    <a:p>
                      <a:endParaRPr lang="cy-GB" sz="8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/>
                        <a:t>Gwybodaeth flaenorol</a:t>
                      </a:r>
                      <a:r>
                        <a:rPr lang="cy-GB" sz="800"/>
                        <a:t>: seiclo, rhedeg, nofio, pêl-droed, hoci, pêl-fasged, pêl-rwyd, sboncen, rygbi.</a:t>
                      </a:r>
                    </a:p>
                    <a:p>
                      <a:endParaRPr lang="cy-GB" sz="800"/>
                    </a:p>
                    <a:p>
                      <a:r>
                        <a:rPr lang="cy-GB" sz="800" b="1">
                          <a:solidFill>
                            <a:srgbClr val="FF0000"/>
                          </a:solidFill>
                        </a:rPr>
                        <a:t>Gweithgareddau</a:t>
                      </a:r>
                      <a:r>
                        <a:rPr lang="cy-GB" sz="800" b="1" dirty="0">
                          <a:solidFill>
                            <a:srgbClr val="FF0000"/>
                          </a:solidFill>
                        </a:rPr>
                        <a:t>:</a:t>
                      </a:r>
                    </a:p>
                    <a:p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Bydd angen drilio’r eirfa newydd gyda gweithredoedd. </a:t>
                      </a:r>
                    </a:p>
                    <a:p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Bydd y plant yn chwarae gêm Bingo am ymarfer yr ansoddeiriau. </a:t>
                      </a:r>
                    </a:p>
                    <a:p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Bydd rhaid drilio’r frawddeg yn uchel, yn dawel, yn araf, yn gyflym : </a:t>
                      </a:r>
                      <a:r>
                        <a:rPr lang="cy-GB" sz="800" b="0">
                          <a:solidFill>
                            <a:srgbClr val="00B050"/>
                          </a:solidFill>
                        </a:rPr>
                        <a:t>Fy hoff chwaraeon ydy ....... </a:t>
                      </a:r>
                    </a:p>
                    <a:p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Bydda i’n gwneud grŵpiau bach. Bydd pob grŵp yn ymarfer y patrwm: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rgbClr val="00B050"/>
                          </a:solidFill>
                        </a:rPr>
                        <a:t>Fy hoff chwaraeon ydy  _____ achos mae e’n _____. </a:t>
                      </a:r>
                    </a:p>
                    <a:p>
                      <a:r>
                        <a:rPr lang="cy-GB" sz="800">
                          <a:solidFill>
                            <a:schemeClr val="tx1"/>
                          </a:solidFill>
                        </a:rPr>
                        <a:t>                              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y-GB" sz="800"/>
                        <a:t>yffrous, 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cy-GB" sz="800"/>
                        <a:t>diddorol, ymlaciol, 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800"/>
                        <a:t>oblogaidd, hwyl.</a:t>
                      </a:r>
                    </a:p>
                    <a:p>
                      <a:r>
                        <a:rPr lang="cy-GB" sz="800"/>
                        <a:t>Ar Jamboard, bydd </a:t>
                      </a: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pob grŵp yn ysgrifennu eu hoff chwaraeon a pham. </a:t>
                      </a:r>
                    </a:p>
                    <a:p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Ar ôl y Jamboard, byddwn ni’n defnyddio’r brawddegau i wneud taflen am ein hoff chwaraeon i wneud yn Rhaeadr a pham. </a:t>
                      </a:r>
                      <a:endParaRPr lang="cy-GB" sz="800"/>
                    </a:p>
                    <a:p>
                      <a:endParaRPr lang="cy-GB" sz="800" b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800" b="1" u="sng"/>
                        <a:t>Y Dyniaethau</a:t>
                      </a:r>
                      <a:endParaRPr lang="cy-GB" sz="800" dirty="0"/>
                    </a:p>
                    <a:p>
                      <a:r>
                        <a:rPr lang="cy-GB" sz="800" b="1">
                          <a:solidFill>
                            <a:srgbClr val="FF0000"/>
                          </a:solidFill>
                        </a:rPr>
                        <a:t>Thema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:Fy ardal</a:t>
                      </a:r>
                      <a:endParaRPr lang="cy-GB" sz="80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800" dirty="0"/>
                    </a:p>
                    <a:p>
                      <a:r>
                        <a:rPr lang="cy-GB" sz="800" b="1" dirty="0"/>
                        <a:t>Patrwm/ Patrymau / Ffocws Iaith</a:t>
                      </a:r>
                    </a:p>
                    <a:p>
                      <a:endParaRPr lang="cy-GB" sz="800" b="1" dirty="0"/>
                    </a:p>
                    <a:p>
                      <a:r>
                        <a:rPr lang="cy-GB" sz="800" b="0">
                          <a:solidFill>
                            <a:schemeClr val="accent2"/>
                          </a:solidFill>
                        </a:rPr>
                        <a:t>I ble aeth e?</a:t>
                      </a:r>
                    </a:p>
                    <a:p>
                      <a:r>
                        <a:rPr lang="cy-GB" sz="800" b="0">
                          <a:solidFill>
                            <a:schemeClr val="accent2"/>
                          </a:solidFill>
                        </a:rPr>
                        <a:t>Aeth e .....</a:t>
                      </a:r>
                      <a:endParaRPr lang="cy-GB" sz="800" b="1" dirty="0">
                        <a:solidFill>
                          <a:schemeClr val="accent2"/>
                        </a:solidFill>
                      </a:endParaRPr>
                    </a:p>
                    <a:p>
                      <a:endParaRPr lang="cy-GB" sz="800" dirty="0"/>
                    </a:p>
                    <a:p>
                      <a:r>
                        <a:rPr lang="cy-GB" sz="800" b="1" dirty="0"/>
                        <a:t>Geirfa</a:t>
                      </a:r>
                      <a:r>
                        <a:rPr lang="cy-GB" sz="800"/>
                        <a:t>: i’r chwith, i’r dde, i fyny’r stryd, i lawr y stryd, yn y cefn, yn y blaen</a:t>
                      </a:r>
                      <a:endParaRPr lang="cy-GB" sz="800" dirty="0"/>
                    </a:p>
                    <a:p>
                      <a:r>
                        <a:rPr lang="cy-GB" sz="800" b="1"/>
                        <a:t>Gwybodaeth flaenorol: </a:t>
                      </a:r>
                      <a:r>
                        <a:rPr lang="cy-GB" sz="800" b="0"/>
                        <a:t>y cyntaf, yr ail, y trydydd., trowch</a:t>
                      </a:r>
                      <a:endParaRPr lang="cy-GB" sz="800" b="0" dirty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y-GB" sz="800" b="1" dirty="0">
                          <a:solidFill>
                            <a:srgbClr val="FF0000"/>
                          </a:solidFill>
                        </a:rPr>
                        <a:t>Gweithgareddau:</a:t>
                      </a:r>
                    </a:p>
                    <a:p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Bydd rhaid drilio’r eirfa newydd gyda gweithredoedd. Bydd y plant yn symud eu cyrff. Yn y neuadd, bydd y plant yn cerdded a bydd yr athrawes yn gweiddi gorchmynion i ymarfer yr eirfa: trowch i’r chwith, trowch i’r dde, </a:t>
                      </a:r>
                    </a:p>
                    <a:p>
                      <a:endParaRPr lang="cy-GB" sz="800" b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Bydd rhaid drilio’r frawddeg a chwestiwn.  </a:t>
                      </a:r>
                    </a:p>
                    <a:p>
                      <a:r>
                        <a:rPr lang="cy-GB" sz="800" b="0">
                          <a:solidFill>
                            <a:schemeClr val="accent2"/>
                          </a:solidFill>
                        </a:rPr>
                        <a:t>I ble aeth e?</a:t>
                      </a:r>
                    </a:p>
                    <a:p>
                      <a:r>
                        <a:rPr lang="cy-GB" sz="800" b="0">
                          <a:solidFill>
                            <a:schemeClr val="accent2"/>
                          </a:solidFill>
                        </a:rPr>
                        <a:t>Aeth e .....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*  Sgwrs   ** Sgwrs  *** Sgwrs</a:t>
                      </a:r>
                      <a:endParaRPr lang="cy-GB" sz="800" b="1">
                        <a:solidFill>
                          <a:schemeClr val="tx1"/>
                        </a:solidFill>
                      </a:endParaRPr>
                    </a:p>
                    <a:p>
                      <a:endParaRPr lang="cy-GB" sz="800" b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 Bydd  map o Raeadr gyda’r plant , Bydd y plant yn gwrando ar y sgwrs a byddan nhw’n dilyn y cyfarwyddiadau. </a:t>
                      </a:r>
                      <a:r>
                        <a:rPr lang="cy-GB" sz="800" b="0">
                          <a:solidFill>
                            <a:schemeClr val="accent2"/>
                          </a:solidFill>
                        </a:rPr>
                        <a:t>I ble aeth e?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800" b="0">
                        <a:solidFill>
                          <a:schemeClr val="accent2"/>
                        </a:solidFill>
                      </a:endParaRPr>
                    </a:p>
                    <a:p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Bydd y plant yn ysgrifennu mosaig – bydd y plant yn l</a:t>
                      </a:r>
                      <a:r>
                        <a:rPr lang="cy-GB" sz="800"/>
                        <a:t>liwio neu yn ysgrifennu pob brawddeg mewn lliw gwahanol.  </a:t>
                      </a:r>
                      <a:endParaRPr lang="cy-GB" sz="800" b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7783943"/>
                  </a:ext>
                </a:extLst>
              </a:tr>
              <a:tr h="2581764">
                <a:tc>
                  <a:txBody>
                    <a:bodyPr/>
                    <a:lstStyle/>
                    <a:p>
                      <a:r>
                        <a:rPr lang="cy-GB" sz="800" b="1" u="sng" dirty="0"/>
                        <a:t>Ieithoedd, Llythrennedd a </a:t>
                      </a:r>
                      <a:r>
                        <a:rPr lang="cy-GB" sz="800" b="1" u="sng"/>
                        <a:t>Chyfathrebu </a:t>
                      </a:r>
                      <a:endParaRPr lang="cy-GB" sz="800" dirty="0"/>
                    </a:p>
                    <a:p>
                      <a:r>
                        <a:rPr lang="cy-GB" sz="800" b="1">
                          <a:solidFill>
                            <a:srgbClr val="FF0000"/>
                          </a:solidFill>
                        </a:rPr>
                        <a:t>Thema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: Fy ardal</a:t>
                      </a:r>
                      <a:endParaRPr lang="cy-GB" sz="800"/>
                    </a:p>
                    <a:p>
                      <a:r>
                        <a:rPr lang="cy-GB" sz="800" b="1"/>
                        <a:t>Patrwm</a:t>
                      </a:r>
                      <a:r>
                        <a:rPr lang="cy-GB" sz="800" b="1" dirty="0"/>
                        <a:t>/ Patrymau / Ffocws Iaith</a:t>
                      </a:r>
                    </a:p>
                    <a:p>
                      <a:r>
                        <a:rPr lang="cy-GB" sz="800" b="1">
                          <a:solidFill>
                            <a:srgbClr val="FF33CC"/>
                          </a:solidFill>
                        </a:rPr>
                        <a:t>Mae Rhaeadr yn _____ na _____</a:t>
                      </a:r>
                      <a:endParaRPr lang="cy-GB" sz="800" b="1" dirty="0">
                        <a:solidFill>
                          <a:srgbClr val="FF33CC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>
                          <a:solidFill>
                            <a:srgbClr val="FF33CC"/>
                          </a:solidFill>
                        </a:rPr>
                        <a:t>Mae Rhaeadr yn _____ nag _____</a:t>
                      </a:r>
                      <a:endParaRPr lang="cy-GB" sz="800" dirty="0"/>
                    </a:p>
                    <a:p>
                      <a:r>
                        <a:rPr lang="cy-GB" sz="800" b="1" dirty="0"/>
                        <a:t>Geirfa</a:t>
                      </a:r>
                      <a:r>
                        <a:rPr lang="cy-GB" sz="800"/>
                        <a:t>: 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f</a:t>
                      </a:r>
                      <a:r>
                        <a:rPr lang="cy-GB" sz="800"/>
                        <a:t>wy, llai, uwch, is, well, waeth</a:t>
                      </a:r>
                      <a:endParaRPr lang="cy-GB" sz="800" dirty="0"/>
                    </a:p>
                    <a:p>
                      <a:endParaRPr lang="cy-GB" sz="800" b="1" dirty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y-GB" sz="800" b="1">
                          <a:solidFill>
                            <a:srgbClr val="FF0000"/>
                          </a:solidFill>
                        </a:rPr>
                        <a:t>Gweithgareddau: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Bydd rhaid drilio’r eirfa gyda gweithredoedd.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Byddwn ni’n chwarae gêm ‘Mae Simon yn dweud’. </a:t>
                      </a:r>
                      <a:endParaRPr lang="cy-GB" sz="800" b="1" dirty="0">
                        <a:solidFill>
                          <a:srgbClr val="FF000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Bydd angen drilio’r patrwm gyda phêl.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/>
                        <a:t>Mewn parau, bydd y plant yn chwarae ‘ Top Trumps’.Bydd y plant yn ymarfer y patrwm: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80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/>
                        <a:t> </a:t>
                      </a:r>
                      <a:r>
                        <a:rPr lang="cy-GB" sz="800" b="1">
                          <a:solidFill>
                            <a:srgbClr val="FF33CC"/>
                          </a:solidFill>
                        </a:rPr>
                        <a:t>Mae Rhaeadr yn _____ na (g) _____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*     Gyda phatrwm, bydd y plant yn ysgrifennu’r enw lle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**  Gyda dechrau’r frawddeg, bydd y plant yn gorffen y frawddeg.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***Gyda mat iaith, bydd y plant yn ysgrifennu enghraifft o bob un.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800" b="1">
                        <a:solidFill>
                          <a:srgbClr val="FF33CC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/>
                        <a:t>* Bydd grŵp bach yn chwarae ‘gweld y gwahaniaeth’ gyda’r athrawes. </a:t>
                      </a:r>
                      <a:endParaRPr lang="cy-GB" sz="800">
                        <a:solidFill>
                          <a:srgbClr val="FF33CC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/>
                        <a:t>** Gyda phartner, bydd y plant yn chwarae ‘gweld y gwahaniaeth’.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800" b="1" u="sng" dirty="0"/>
                        <a:t>Mathemateg a </a:t>
                      </a:r>
                      <a:r>
                        <a:rPr lang="cy-GB" sz="800" b="1" u="sng"/>
                        <a:t>Rhifedd </a:t>
                      </a:r>
                      <a:endParaRPr lang="cy-GB" sz="8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>
                          <a:solidFill>
                            <a:srgbClr val="FF0000"/>
                          </a:solidFill>
                        </a:rPr>
                        <a:t>Thema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:Fy ardal</a:t>
                      </a:r>
                      <a:endParaRPr lang="cy-GB" sz="800" dirty="0">
                        <a:solidFill>
                          <a:srgbClr val="FF000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800" dirty="0"/>
                    </a:p>
                    <a:p>
                      <a:r>
                        <a:rPr lang="cy-GB" sz="800" b="1" dirty="0"/>
                        <a:t>Patrwm/ Patrymau / </a:t>
                      </a:r>
                      <a:r>
                        <a:rPr lang="cy-GB" sz="800" b="1"/>
                        <a:t>Ffocws Iaith</a:t>
                      </a:r>
                    </a:p>
                    <a:p>
                      <a:endParaRPr lang="cy-GB" sz="800" b="1" dirty="0"/>
                    </a:p>
                    <a:p>
                      <a:r>
                        <a:rPr lang="cy-GB" sz="800" b="1">
                          <a:solidFill>
                            <a:schemeClr val="accent1"/>
                          </a:solidFill>
                        </a:rPr>
                        <a:t>Pryd fydd y bws yn cyrraedd? </a:t>
                      </a:r>
                      <a:endParaRPr lang="cy-GB" sz="800" b="1" dirty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cy-GB" sz="800" b="1">
                          <a:solidFill>
                            <a:schemeClr val="accent1"/>
                          </a:solidFill>
                        </a:rPr>
                        <a:t>Bydd y bws yn cyrraedd am....</a:t>
                      </a:r>
                      <a:endParaRPr lang="cy-GB" sz="800" b="1" dirty="0">
                        <a:solidFill>
                          <a:schemeClr val="accent1"/>
                        </a:solidFill>
                      </a:endParaRPr>
                    </a:p>
                    <a:p>
                      <a:endParaRPr lang="cy-GB" sz="8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Geirfa</a:t>
                      </a:r>
                      <a:r>
                        <a:rPr lang="cy-GB" sz="800"/>
                        <a:t>: </a:t>
                      </a:r>
                      <a:r>
                        <a:rPr lang="cy-GB" sz="8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o’r gloch, </a:t>
                      </a:r>
                      <a:r>
                        <a:rPr lang="cy-GB" sz="80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lang="cy-GB" sz="8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um munud wedi, </a:t>
                      </a:r>
                      <a:r>
                        <a:rPr lang="cy-GB" sz="80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cy-GB" sz="8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deng munud wedi, chwarter wedi , ugain munud wedi,</a:t>
                      </a:r>
                      <a:r>
                        <a:rPr lang="cy-GB" sz="80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</a:t>
                      </a:r>
                      <a:r>
                        <a:rPr lang="cy-GB" sz="8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um</a:t>
                      </a:r>
                      <a:r>
                        <a:rPr lang="cy-GB" sz="80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8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munud ar hugain wedi, hanner awr wedi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800" b="1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>
                          <a:solidFill>
                            <a:srgbClr val="FF0000"/>
                          </a:solidFill>
                        </a:rPr>
                        <a:t>Gweithgareddau</a:t>
                      </a:r>
                      <a:r>
                        <a:rPr lang="cy-GB" sz="800" b="1" dirty="0">
                          <a:solidFill>
                            <a:srgbClr val="FF0000"/>
                          </a:solidFill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Bydd angen drilio’r eirfa gyda chlociau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Nesaf, bydd rhaid ymarfer y patrwm gyda chân a gweithredoedd.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Bydd y plant yn chwarae BINGO gyda chwe bocs. Bydd y plant yn ysgrifennu’r amseroedd a bydd yr athrawes yn dweud </a:t>
                      </a:r>
                      <a:r>
                        <a:rPr lang="cy-GB" sz="800" b="1">
                          <a:solidFill>
                            <a:schemeClr val="accent1"/>
                          </a:solidFill>
                        </a:rPr>
                        <a:t>Bydd y bws yn cyrraedd am....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Gêm – Darllen Fy Meddwl. Pryd fydd y bws yn cyrraedd? 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Gydag amserlen, bydd y plant yn darllen yr amserlen a byddan nhw’n ateb y cwestiynau. 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*  - cwestiynau paru – bydd y plant yn ateb y cwestiynau mewn parau. 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** - llenwi’r bylchau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*** gyda mat iaith, bydd y plant yn ysgrifennu’r atebion.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800" b="1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br>
                        <a:rPr lang="cy-GB" sz="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cy-GB" sz="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800" b="1" u="sng" dirty="0"/>
                        <a:t>Gwyddoniaeth </a:t>
                      </a:r>
                      <a:r>
                        <a:rPr lang="cy-GB" sz="800" b="1" u="sng"/>
                        <a:t>a Thechnoleg</a:t>
                      </a:r>
                      <a:endParaRPr lang="cy-GB" sz="8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>
                          <a:solidFill>
                            <a:srgbClr val="FF0000"/>
                          </a:solidFill>
                        </a:rPr>
                        <a:t>Thema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: Fy ardal</a:t>
                      </a:r>
                      <a:endParaRPr lang="cy-GB" sz="800" dirty="0"/>
                    </a:p>
                    <a:p>
                      <a:r>
                        <a:rPr lang="cy-GB" sz="800" b="1" dirty="0"/>
                        <a:t>Patrwm/ Patrymau / </a:t>
                      </a:r>
                      <a:r>
                        <a:rPr lang="cy-GB" sz="800" b="1"/>
                        <a:t>Ffocws Iaith</a:t>
                      </a:r>
                      <a:endParaRPr lang="cy-GB" sz="800" b="0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rgbClr val="00B0F0"/>
                          </a:solidFill>
                        </a:rPr>
                        <a:t>Taswn i’n teithio, baswn i’n mynd i .........achos .........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800" b="1" dirty="0"/>
                    </a:p>
                    <a:p>
                      <a:r>
                        <a:rPr lang="cy-GB" sz="800" b="1" dirty="0"/>
                        <a:t>Geirfa</a:t>
                      </a:r>
                      <a:r>
                        <a:rPr lang="cy-GB" sz="800"/>
                        <a:t>: </a:t>
                      </a:r>
                      <a:r>
                        <a:rPr lang="cy-GB" sz="800">
                          <a:solidFill>
                            <a:srgbClr val="00B0F0"/>
                          </a:solidFill>
                        </a:rPr>
                        <a:t>‘r Eidal, Ffranc,  Awstralia, Seland Newydd, Tsieina, 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_</a:t>
                      </a:r>
                      <a:r>
                        <a:rPr lang="cy-GB" sz="800">
                          <a:solidFill>
                            <a:srgbClr val="00B0F0"/>
                          </a:solidFill>
                        </a:rPr>
                        <a:t>Wlad Groeg</a:t>
                      </a:r>
                      <a:endParaRPr lang="cy-GB" sz="800" dirty="0"/>
                    </a:p>
                    <a:p>
                      <a:r>
                        <a:rPr lang="cy-GB" sz="800" b="1"/>
                        <a:t>Gwybodaeth flaenorol</a:t>
                      </a:r>
                      <a:r>
                        <a:rPr lang="cy-GB" sz="800"/>
                        <a:t>:  mae hi’n ddiddorol, mae hi’n heulog, mae hi’n boeth, mae hi’n oer.</a:t>
                      </a:r>
                    </a:p>
                    <a:p>
                      <a:endParaRPr lang="cy-GB" sz="800" b="1" dirty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y-GB" sz="800" b="1">
                          <a:solidFill>
                            <a:srgbClr val="FF0000"/>
                          </a:solidFill>
                        </a:rPr>
                        <a:t>Gweithgareddau:</a:t>
                      </a:r>
                    </a:p>
                    <a:p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Yn ysgol goedwig, bydd y plant yn gwneud peiriant teithio. Byddan nhw’n meddwl am rannau’r peiriant teithio. Bydd rhaid iddyn nhw feddwl am ddefnyddiau.</a:t>
                      </a:r>
                    </a:p>
                    <a:p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-Bydd angen drilio’r gwledydd. (baneri gyda geirfa)</a:t>
                      </a:r>
                    </a:p>
                    <a:p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- Nesaf, byddan nhw’n dewis gwlad.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>
                          <a:solidFill>
                            <a:srgbClr val="00B0F0"/>
                          </a:solidFill>
                        </a:rPr>
                        <a:t>‘r Eidal, Ffranc,  Awstralia, Seland Newydd, 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800">
                          <a:solidFill>
                            <a:srgbClr val="00B0F0"/>
                          </a:solidFill>
                        </a:rPr>
                        <a:t>atagonia, Tsieina, _</a:t>
                      </a:r>
                      <a:r>
                        <a:rPr lang="cy-GB" sz="800">
                          <a:solidFill>
                            <a:srgbClr val="FF0000"/>
                          </a:solidFill>
                        </a:rPr>
                        <a:t>W</a:t>
                      </a:r>
                      <a:r>
                        <a:rPr lang="cy-GB" sz="800">
                          <a:solidFill>
                            <a:srgbClr val="00B0F0"/>
                          </a:solidFill>
                        </a:rPr>
                        <a:t>lad Groeg</a:t>
                      </a:r>
                      <a:endParaRPr lang="cy-GB" sz="800" b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Bydd rhaid drilio’r patrwm: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y-GB" sz="800" b="0">
                          <a:solidFill>
                            <a:srgbClr val="00B0F0"/>
                          </a:solidFill>
                        </a:rPr>
                        <a:t>Taswn i’n teithio, baswn i’n mynd i .........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>
                          <a:solidFill>
                            <a:schemeClr val="tx1"/>
                          </a:solidFill>
                        </a:rPr>
                        <a:t>- Helfa Drysor – </a:t>
                      </a: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mewn parau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>
                          <a:solidFill>
                            <a:schemeClr val="tx1"/>
                          </a:solidFill>
                        </a:rPr>
                        <a:t> - Gêm Blankety Blank-</a:t>
                      </a:r>
                      <a:endParaRPr lang="cy-GB" sz="800" b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>
                          <a:solidFill>
                            <a:schemeClr val="tx1"/>
                          </a:solidFill>
                        </a:rPr>
                        <a:t>- Gêm Y Gadair – </a:t>
                      </a: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ar y boncyff coeden ( gyda bag o bropiau. </a:t>
                      </a:r>
                      <a:endParaRPr lang="cy-GB" sz="800" b="0">
                        <a:solidFill>
                          <a:srgbClr val="00B0F0"/>
                        </a:solidFill>
                      </a:endParaRPr>
                    </a:p>
                    <a:p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y-GB" sz="800" b="1">
                          <a:solidFill>
                            <a:schemeClr val="tx1"/>
                          </a:solidFill>
                        </a:rPr>
                        <a:t>Gêm </a:t>
                      </a: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:  </a:t>
                      </a:r>
                      <a:r>
                        <a:rPr lang="en-GB" sz="800" b="1"/>
                        <a:t>Dewch o hyd  i rywun sy </a:t>
                      </a: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 (</a:t>
                      </a:r>
                      <a:r>
                        <a:rPr lang="cy-GB" sz="800" b="0">
                          <a:solidFill>
                            <a:srgbClr val="00B0F0"/>
                          </a:solidFill>
                        </a:rPr>
                        <a:t> Taswn i’n teithio, baswn i’n mynd i  </a:t>
                      </a: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+ lle)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Bydd y plant yn recordio fideo yn eu peiriant teithio: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* </a:t>
                      </a:r>
                      <a:r>
                        <a:rPr lang="cy-GB" sz="800" b="0">
                          <a:solidFill>
                            <a:srgbClr val="00B0F0"/>
                          </a:solidFill>
                        </a:rPr>
                        <a:t>Taswn i’n teithio, baswn i’n mynd i  </a:t>
                      </a: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+ lle</a:t>
                      </a:r>
                    </a:p>
                    <a:p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** </a:t>
                      </a:r>
                      <a:r>
                        <a:rPr lang="cy-GB" sz="800" b="0">
                          <a:solidFill>
                            <a:srgbClr val="00B0F0"/>
                          </a:solidFill>
                        </a:rPr>
                        <a:t>Taswn i’n teithio, baswn i’n mynd i  </a:t>
                      </a:r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+ lle + </a:t>
                      </a:r>
                      <a:r>
                        <a:rPr lang="cy-GB" sz="800" b="0">
                          <a:solidFill>
                            <a:srgbClr val="00B0F0"/>
                          </a:solidFill>
                        </a:rPr>
                        <a:t>.achos   </a:t>
                      </a:r>
                    </a:p>
                    <a:p>
                      <a:r>
                        <a:rPr lang="cy-GB" sz="800" b="0">
                          <a:solidFill>
                            <a:schemeClr val="tx1"/>
                          </a:solidFill>
                        </a:rPr>
                        <a:t>Bydda i’n creu iMovie dosbarth ar ôl y wers. </a:t>
                      </a:r>
                    </a:p>
                    <a:p>
                      <a:r>
                        <a:rPr lang="cy-GB" sz="800" b="1">
                          <a:solidFill>
                            <a:schemeClr val="tx1"/>
                          </a:solidFill>
                        </a:rPr>
                        <a:t>Gêm Cawl Brawddeg, </a:t>
                      </a:r>
                      <a:endParaRPr lang="cy-GB" sz="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960830"/>
                  </a:ext>
                </a:extLst>
              </a:tr>
            </a:tbl>
          </a:graphicData>
        </a:graphic>
      </p:graphicFrame>
      <p:pic>
        <p:nvPicPr>
          <p:cNvPr id="5" name="Picture 4" descr="A black ear with waves&#10;&#10;Description automatically generated">
            <a:extLst>
              <a:ext uri="{FF2B5EF4-FFF2-40B4-BE49-F238E27FC236}">
                <a16:creationId xmlns:a16="http://schemas.microsoft.com/office/drawing/2014/main" id="{34565643-9D1F-FC95-400D-A18075B540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480851" y="1854364"/>
            <a:ext cx="240156" cy="229949"/>
          </a:xfrm>
          <a:prstGeom prst="rect">
            <a:avLst/>
          </a:prstGeom>
        </p:spPr>
      </p:pic>
      <p:pic>
        <p:nvPicPr>
          <p:cNvPr id="13" name="Picture 12" descr="A blue circle with a white book&#10;&#10;Description automatically generated">
            <a:extLst>
              <a:ext uri="{FF2B5EF4-FFF2-40B4-BE49-F238E27FC236}">
                <a16:creationId xmlns:a16="http://schemas.microsoft.com/office/drawing/2014/main" id="{E7D5FD39-6BC7-50CB-5AFF-13476BC80B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562561" y="5908694"/>
            <a:ext cx="264812" cy="2777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855A812-B541-DBF9-8856-2266CC665D1A}"/>
              </a:ext>
            </a:extLst>
          </p:cNvPr>
          <p:cNvSpPr txBox="1"/>
          <p:nvPr/>
        </p:nvSpPr>
        <p:spPr>
          <a:xfrm rot="16200000">
            <a:off x="-1204913" y="3074828"/>
            <a:ext cx="3050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400" dirty="0"/>
              <a:t>Anifeiliaid / Hamdden</a:t>
            </a:r>
          </a:p>
        </p:txBody>
      </p:sp>
      <p:pic>
        <p:nvPicPr>
          <p:cNvPr id="7" name="Picture 6" descr="A black ear with waves&#10;&#10;Description automatically generated">
            <a:extLst>
              <a:ext uri="{FF2B5EF4-FFF2-40B4-BE49-F238E27FC236}">
                <a16:creationId xmlns:a16="http://schemas.microsoft.com/office/drawing/2014/main" id="{36D15FC0-96A8-FB9C-E52F-EF8FFC1999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985253" y="2812120"/>
            <a:ext cx="240156" cy="229949"/>
          </a:xfrm>
          <a:prstGeom prst="rect">
            <a:avLst/>
          </a:prstGeom>
        </p:spPr>
      </p:pic>
      <p:pic>
        <p:nvPicPr>
          <p:cNvPr id="9" name="Picture 8" descr="A pen on a notepad&#10;&#10;Description automatically generated">
            <a:extLst>
              <a:ext uri="{FF2B5EF4-FFF2-40B4-BE49-F238E27FC236}">
                <a16:creationId xmlns:a16="http://schemas.microsoft.com/office/drawing/2014/main" id="{E2310E6F-9302-8DA8-DD5E-3CE59E31C45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116281" y="2961286"/>
            <a:ext cx="179294" cy="173074"/>
          </a:xfrm>
          <a:prstGeom prst="rect">
            <a:avLst/>
          </a:prstGeom>
        </p:spPr>
      </p:pic>
      <p:pic>
        <p:nvPicPr>
          <p:cNvPr id="2" name="Picture 1" descr="A blue face with waves&#10;&#10;Description automatically generated">
            <a:extLst>
              <a:ext uri="{FF2B5EF4-FFF2-40B4-BE49-F238E27FC236}">
                <a16:creationId xmlns:a16="http://schemas.microsoft.com/office/drawing/2014/main" id="{7486DF3D-FC73-97AA-F6CE-4DC6CF629FD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2149216" y="2383535"/>
            <a:ext cx="229949" cy="229949"/>
          </a:xfrm>
          <a:prstGeom prst="rect">
            <a:avLst/>
          </a:prstGeom>
        </p:spPr>
      </p:pic>
      <p:pic>
        <p:nvPicPr>
          <p:cNvPr id="6" name="Picture 5" descr="A blue face with waves&#10;&#10;Description automatically generated">
            <a:extLst>
              <a:ext uri="{FF2B5EF4-FFF2-40B4-BE49-F238E27FC236}">
                <a16:creationId xmlns:a16="http://schemas.microsoft.com/office/drawing/2014/main" id="{C55672FA-CCE5-B0B5-D93F-30F1829DE1E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235645" y="1743455"/>
            <a:ext cx="229949" cy="229949"/>
          </a:xfrm>
          <a:prstGeom prst="rect">
            <a:avLst/>
          </a:prstGeom>
        </p:spPr>
      </p:pic>
      <p:pic>
        <p:nvPicPr>
          <p:cNvPr id="8" name="Picture 7" descr="A blue face with waves&#10;&#10;Description automatically generated">
            <a:extLst>
              <a:ext uri="{FF2B5EF4-FFF2-40B4-BE49-F238E27FC236}">
                <a16:creationId xmlns:a16="http://schemas.microsoft.com/office/drawing/2014/main" id="{D94B492F-EC57-5624-2328-17473DC08B0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296605" y="2342895"/>
            <a:ext cx="229949" cy="229949"/>
          </a:xfrm>
          <a:prstGeom prst="rect">
            <a:avLst/>
          </a:prstGeom>
        </p:spPr>
      </p:pic>
      <p:pic>
        <p:nvPicPr>
          <p:cNvPr id="10" name="Picture 9" descr="A pen on a notepad&#10;&#10;Description automatically generated">
            <a:extLst>
              <a:ext uri="{FF2B5EF4-FFF2-40B4-BE49-F238E27FC236}">
                <a16:creationId xmlns:a16="http://schemas.microsoft.com/office/drawing/2014/main" id="{1673C171-D0CB-7D2B-0A0A-FC0A8D8BF3D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824681" y="2868995"/>
            <a:ext cx="179294" cy="173074"/>
          </a:xfrm>
          <a:prstGeom prst="rect">
            <a:avLst/>
          </a:prstGeom>
        </p:spPr>
      </p:pic>
      <p:pic>
        <p:nvPicPr>
          <p:cNvPr id="11" name="Picture 10" descr="A pen on a notepad&#10;&#10;Description automatically generated">
            <a:extLst>
              <a:ext uri="{FF2B5EF4-FFF2-40B4-BE49-F238E27FC236}">
                <a16:creationId xmlns:a16="http://schemas.microsoft.com/office/drawing/2014/main" id="{BC233729-6119-862A-1AFE-D4A6C120934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1798001" y="3067469"/>
            <a:ext cx="179294" cy="173074"/>
          </a:xfrm>
          <a:prstGeom prst="rect">
            <a:avLst/>
          </a:prstGeom>
        </p:spPr>
      </p:pic>
      <p:pic>
        <p:nvPicPr>
          <p:cNvPr id="12" name="Picture 11" descr="A blue circle with a white book&#10;&#10;Description automatically generated">
            <a:extLst>
              <a:ext uri="{FF2B5EF4-FFF2-40B4-BE49-F238E27FC236}">
                <a16:creationId xmlns:a16="http://schemas.microsoft.com/office/drawing/2014/main" id="{72A79D68-DD58-22B1-B77D-3C04F2A273F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652755" y="2359644"/>
            <a:ext cx="264812" cy="277730"/>
          </a:xfrm>
          <a:prstGeom prst="rect">
            <a:avLst/>
          </a:prstGeom>
        </p:spPr>
      </p:pic>
      <p:pic>
        <p:nvPicPr>
          <p:cNvPr id="14" name="Picture 13" descr="A black ear with waves&#10;&#10;Description automatically generated">
            <a:extLst>
              <a:ext uri="{FF2B5EF4-FFF2-40B4-BE49-F238E27FC236}">
                <a16:creationId xmlns:a16="http://schemas.microsoft.com/office/drawing/2014/main" id="{267467C9-8043-E839-D35A-CA3FB23A1C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781001" y="4600777"/>
            <a:ext cx="240156" cy="229949"/>
          </a:xfrm>
          <a:prstGeom prst="rect">
            <a:avLst/>
          </a:prstGeom>
        </p:spPr>
      </p:pic>
      <p:pic>
        <p:nvPicPr>
          <p:cNvPr id="15" name="Picture 14" descr="A blue face with waves&#10;&#10;Description automatically generated">
            <a:extLst>
              <a:ext uri="{FF2B5EF4-FFF2-40B4-BE49-F238E27FC236}">
                <a16:creationId xmlns:a16="http://schemas.microsoft.com/office/drawing/2014/main" id="{E1E16164-9E1B-40E3-1882-AD6F781D352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2379165" y="5023103"/>
            <a:ext cx="229949" cy="229949"/>
          </a:xfrm>
          <a:prstGeom prst="rect">
            <a:avLst/>
          </a:prstGeom>
        </p:spPr>
      </p:pic>
      <p:pic>
        <p:nvPicPr>
          <p:cNvPr id="16" name="Picture 15" descr="A pen on a notepad&#10;&#10;Description automatically generated">
            <a:extLst>
              <a:ext uri="{FF2B5EF4-FFF2-40B4-BE49-F238E27FC236}">
                <a16:creationId xmlns:a16="http://schemas.microsoft.com/office/drawing/2014/main" id="{3F41461D-597E-439C-511A-98F5DC3D20E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482041" y="5417974"/>
            <a:ext cx="179294" cy="173074"/>
          </a:xfrm>
          <a:prstGeom prst="rect">
            <a:avLst/>
          </a:prstGeom>
        </p:spPr>
      </p:pic>
      <p:pic>
        <p:nvPicPr>
          <p:cNvPr id="17" name="Picture 16" descr="A blue face with waves&#10;&#10;Description automatically generated">
            <a:extLst>
              <a:ext uri="{FF2B5EF4-FFF2-40B4-BE49-F238E27FC236}">
                <a16:creationId xmlns:a16="http://schemas.microsoft.com/office/drawing/2014/main" id="{A09B12F0-9F11-35F2-A4C0-E73CAA5E8CE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526554" y="5023102"/>
            <a:ext cx="229949" cy="229949"/>
          </a:xfrm>
          <a:prstGeom prst="rect">
            <a:avLst/>
          </a:prstGeom>
        </p:spPr>
      </p:pic>
      <p:pic>
        <p:nvPicPr>
          <p:cNvPr id="18" name="Picture 17" descr="A blue face with waves&#10;&#10;Description automatically generated">
            <a:extLst>
              <a:ext uri="{FF2B5EF4-FFF2-40B4-BE49-F238E27FC236}">
                <a16:creationId xmlns:a16="http://schemas.microsoft.com/office/drawing/2014/main" id="{D0783779-D489-78BC-245D-17DC9EF19CF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181630" y="5476073"/>
            <a:ext cx="229949" cy="229949"/>
          </a:xfrm>
          <a:prstGeom prst="rect">
            <a:avLst/>
          </a:prstGeom>
        </p:spPr>
      </p:pic>
      <p:pic>
        <p:nvPicPr>
          <p:cNvPr id="19" name="Picture 18" descr="A black ear with waves&#10;&#10;Description automatically generated">
            <a:extLst>
              <a:ext uri="{FF2B5EF4-FFF2-40B4-BE49-F238E27FC236}">
                <a16:creationId xmlns:a16="http://schemas.microsoft.com/office/drawing/2014/main" id="{0A8C5614-B9B3-FD7F-D77F-54346630DF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89052" y="5518049"/>
            <a:ext cx="152476" cy="145996"/>
          </a:xfrm>
          <a:prstGeom prst="rect">
            <a:avLst/>
          </a:prstGeom>
        </p:spPr>
      </p:pic>
      <p:pic>
        <p:nvPicPr>
          <p:cNvPr id="20" name="Picture 19" descr="A pen on a notepad&#10;&#10;Description automatically generated">
            <a:extLst>
              <a:ext uri="{FF2B5EF4-FFF2-40B4-BE49-F238E27FC236}">
                <a16:creationId xmlns:a16="http://schemas.microsoft.com/office/drawing/2014/main" id="{17895C7F-E41C-20C7-E293-3181643B5E4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786103" y="5735620"/>
            <a:ext cx="179294" cy="173074"/>
          </a:xfrm>
          <a:prstGeom prst="rect">
            <a:avLst/>
          </a:prstGeom>
        </p:spPr>
      </p:pic>
      <p:pic>
        <p:nvPicPr>
          <p:cNvPr id="21" name="Picture 20" descr="A blue circle with a white book&#10;&#10;Description automatically generated">
            <a:extLst>
              <a:ext uri="{FF2B5EF4-FFF2-40B4-BE49-F238E27FC236}">
                <a16:creationId xmlns:a16="http://schemas.microsoft.com/office/drawing/2014/main" id="{A8A2B5B0-EA24-7C20-9E4E-B6D9164DEC7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652755" y="5630964"/>
            <a:ext cx="219253" cy="229949"/>
          </a:xfrm>
          <a:prstGeom prst="rect">
            <a:avLst/>
          </a:prstGeom>
        </p:spPr>
      </p:pic>
      <p:pic>
        <p:nvPicPr>
          <p:cNvPr id="22" name="Picture 21" descr="A blue face with waves&#10;&#10;Description automatically generated">
            <a:extLst>
              <a:ext uri="{FF2B5EF4-FFF2-40B4-BE49-F238E27FC236}">
                <a16:creationId xmlns:a16="http://schemas.microsoft.com/office/drawing/2014/main" id="{26533259-42D3-E485-B2E6-A2722D3162A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995460" y="5707182"/>
            <a:ext cx="229949" cy="229949"/>
          </a:xfrm>
          <a:prstGeom prst="rect">
            <a:avLst/>
          </a:prstGeom>
        </p:spPr>
      </p:pic>
      <p:pic>
        <p:nvPicPr>
          <p:cNvPr id="23" name="Picture 22" descr="A blue face with waves&#10;&#10;Description automatically generated">
            <a:extLst>
              <a:ext uri="{FF2B5EF4-FFF2-40B4-BE49-F238E27FC236}">
                <a16:creationId xmlns:a16="http://schemas.microsoft.com/office/drawing/2014/main" id="{57A1573E-F514-5F7A-0E3A-D77F7479B61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0789665" y="5817610"/>
            <a:ext cx="229949" cy="229949"/>
          </a:xfrm>
          <a:prstGeom prst="rect">
            <a:avLst/>
          </a:prstGeom>
        </p:spPr>
      </p:pic>
      <p:pic>
        <p:nvPicPr>
          <p:cNvPr id="24" name="Picture 23" descr="A blue face with waves&#10;&#10;Description automatically generated">
            <a:extLst>
              <a:ext uri="{FF2B5EF4-FFF2-40B4-BE49-F238E27FC236}">
                <a16:creationId xmlns:a16="http://schemas.microsoft.com/office/drawing/2014/main" id="{95295AF3-04C3-7071-8CFE-984AA0CD159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1526040" y="5956475"/>
            <a:ext cx="229949" cy="229949"/>
          </a:xfrm>
          <a:prstGeom prst="rect">
            <a:avLst/>
          </a:prstGeom>
        </p:spPr>
      </p:pic>
      <p:pic>
        <p:nvPicPr>
          <p:cNvPr id="25" name="Picture 24" descr="A blue circle with a white book&#10;&#10;Description automatically generated">
            <a:extLst>
              <a:ext uri="{FF2B5EF4-FFF2-40B4-BE49-F238E27FC236}">
                <a16:creationId xmlns:a16="http://schemas.microsoft.com/office/drawing/2014/main" id="{28C35D07-9475-FCB3-AE81-BCD62C81C0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261598" y="6550995"/>
            <a:ext cx="219253" cy="229949"/>
          </a:xfrm>
          <a:prstGeom prst="rect">
            <a:avLst/>
          </a:prstGeom>
        </p:spPr>
      </p:pic>
      <p:pic>
        <p:nvPicPr>
          <p:cNvPr id="26" name="Picture 25" descr="A blue face with waves&#10;&#10;Description automatically generated">
            <a:extLst>
              <a:ext uri="{FF2B5EF4-FFF2-40B4-BE49-F238E27FC236}">
                <a16:creationId xmlns:a16="http://schemas.microsoft.com/office/drawing/2014/main" id="{9D922EA2-A524-1380-9A7B-926E8821736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0600929" y="6550994"/>
            <a:ext cx="229949" cy="229949"/>
          </a:xfrm>
          <a:prstGeom prst="rect">
            <a:avLst/>
          </a:prstGeom>
        </p:spPr>
      </p:pic>
      <p:pic>
        <p:nvPicPr>
          <p:cNvPr id="27" name="Picture 26" descr="A pen on a notepad&#10;&#10;Description automatically generated">
            <a:extLst>
              <a:ext uri="{FF2B5EF4-FFF2-40B4-BE49-F238E27FC236}">
                <a16:creationId xmlns:a16="http://schemas.microsoft.com/office/drawing/2014/main" id="{32E26974-608E-38AC-15AD-F44CFA0150C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993368" y="6550994"/>
            <a:ext cx="179294" cy="173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910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20000"/>
                <a:lumOff val="8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13C9902-C168-F32D-6D2B-4EF9A45438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543733-7981-31D1-52EA-167F63C6C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59214"/>
          </a:xfrm>
          <a:noFill/>
        </p:spPr>
        <p:txBody>
          <a:bodyPr>
            <a:normAutofit fontScale="90000"/>
          </a:bodyPr>
          <a:lstStyle/>
          <a:p>
            <a:r>
              <a:rPr lang="en-GB"/>
              <a:t>Methodoleg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3039E0-762B-BCFB-106F-D66F4CF16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3426"/>
            <a:ext cx="10515600" cy="555597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600"/>
              <a:t>Cyn y cwrs, baswn i wedi addysgu heb ddrilio. Doeddwn i ddim yn deall y camau. Mae rhaid drilio’r eirfa a’r patrymau. Doeddwn i ddim yn hyderus  yn addysgu Cymraeg. Rydw i’n dod o Iwerddon, dydw i ddim Cymraes.    Doeddwn i ddim eisiau gwneud camgymeriadau gydag iaith y plant. Roeddwn i’n gwneud fy ngorau glas ond roedd ofn arna i.  Rydw i wedi dysgu tair iaith yn ysgol , Gwyddelig, Ffrengig ac Almaeneg, pan roeddwn i’n ifanc. Ond pan oeddwn i’n dysgu, roedd y rhan bwysig yn ysgrifennu a darllen yn gywir. Nawr, rydyn ni’n deall bod siarad yn rhan bwysig. Mae caneuon, drilio, symudiad a hwyl yn helpu adeiladu rhuglder, hyder a mwynhad mewn iaith newydd. </a:t>
            </a:r>
          </a:p>
          <a:p>
            <a:pPr marL="0" indent="0">
              <a:buNone/>
            </a:pPr>
            <a:r>
              <a:rPr lang="en-GB" sz="1600"/>
              <a:t>Dechreuais i sylwi ar y driliau yn ein gwersi ar y Cwrs Sabothol. Roedden ni’n dysgu am y gwaith Gianfranco Conti. Mae’r wydonniaeth yn ddiddorol iawn. Roeddwn i’n gallu gweld y rheswm.  Nawr, rydw i’n deall ei fod e’n bwysig i gyflwyno dim ond chwe geirfa newydd. Mae e’n dweud taw rhwng pedair a chwe geirfa newydd ydy orau. Wedyn, rhaid i ni ddrilio’r eirfa. Nesaf, mae’n bwysig chwilio am batrymau a threigladau. Dylen ni roi’r plant gweithgaredd gwrando a darllen i ymarfer gwrando a gweld y patrwm. Ar ôl iddyn nhw ddarllen a chlywed y patrwm, dylen nhw siarad a defnyddio’r patrwm gyda chefnogaeth – mat iaith, sgaffaldiau a’r athrawes yn ymyl i ddal camgymeriadau ac i fodelu’r patrwm cywir eto. Rydw i’n gwybod ei bod hi’n anoddach mewn dosbarth gyda thri deg o blant; ond mae’n bosibl. Rydw i’n credu bod defnyddio gemau i helpu patrymau’n syniad da. Siaradodd Clare Seccombe, Primary Languages, am bwysigrwydd o ddefnyddio gemau i ymarfer a pherffeithio patrymau iaith. </a:t>
            </a:r>
          </a:p>
          <a:p>
            <a:pPr marL="0" indent="0">
              <a:buNone/>
            </a:pPr>
            <a:r>
              <a:rPr lang="en-GB" sz="1600"/>
              <a:t>Pan addysgu ail iaith, rhaid i’r athro ddatblygu a helpu’r plant i ddod yn hyderus yn: darllen, siarad, ysgrifennu, gwrando a chyfieithu. Mae’n bwysig i’r plant allu chwarae gyda’r iaith, clywed yr iaith yn gywir o athro / athrawes ond, hefyd, o eu ffrindiau. Mae’n gydbwysedd o’r ddau. Bydd siarad â ffrindiau a gwrando arnyn nhw yn helpu’r plant yn ymarfer yr iaith heb bwysau. Rhaid i’r plant wneud camgymeriadau i ddysgu. Wedi dweud hynny, mae’n bwysig iawn i’r athro / athrawes helpu’r plentyn i gywiro’r camgymeriad. Mewn dosbarth o ddeg ar hugain, bydd llawer o ddrilio ac ailadrodd yn cywiro camgymeriadau.  Yn fy ngwersi, rydw i wedi cynnwys llawer o gemau fel bod y plant yn gallu ymarfer y patrwm iaith a gwella eu hynganiad cyn ysgrifennu neu recordio eu gwaith.</a:t>
            </a:r>
          </a:p>
          <a:p>
            <a:pPr marL="0" indent="0">
              <a:buNone/>
            </a:pPr>
            <a:r>
              <a:rPr lang="en-GB" sz="1600"/>
              <a:t>Er enghraifft, yn y wers mathemateg, bydda i’n drilio’r eirfa i dangos yr ynganiad cywir. Nesaf, bydd y plant yn chwarae gêm BINGO a bydda i’n cerdded o gwmpas i wrando am gamgymeriadau a’u cywiro. Baswn i’n drilio eto tasai llawer o gamgymeriadau, ond, fel arfer , fasai dim angen. Efallai,baswn i’n cywiro eu dealltwriaeth gyda thasg ysgrifennu ar fwrdd bach gwyn.    Pan rydw i’n hyderus, bydd y plant yn ysgrifennu. Yn olaf, bydd y plant yn gwrando ar y patrwm, byddan nhw’n darllen y patrwm i ddod o hyd i’r gwahaniaethau. </a:t>
            </a:r>
          </a:p>
          <a:p>
            <a:pPr marL="0" indent="0">
              <a:buNone/>
            </a:pPr>
            <a:r>
              <a:rPr lang="en-GB" sz="1600"/>
              <a:t>Cyn y cwrs, doeddwn i ddim gwneud mat iaith yn gywir. Defnyddiais i gymaint o liwiau a lluniau. Nawr, rydw i’n gwneud mat iaith syml a chlir. Mae e’n lleihau’r llwyth gwybyddol. </a:t>
            </a:r>
          </a:p>
          <a:p>
            <a:pPr marL="0" indent="0">
              <a:buNone/>
            </a:pPr>
            <a:r>
              <a:rPr lang="en-GB" sz="1600"/>
              <a:t>Rydw i wedi dod yn fwy hyderus wrth wahaniaethu ar ôl bod yn ddysgwr Cymraeg. Dylwn i fod wedi esbonio’r iaith yn well , cyn y cwrs, ond nawr, bydda i’n gallu. Diolch, Gwrs Sabothol. </a:t>
            </a:r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5062767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2092E-6B7F-15B3-4D99-4CD0B31C274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Mathemateg &amp; Rhifedd</a:t>
            </a:r>
          </a:p>
        </p:txBody>
      </p:sp>
    </p:spTree>
    <p:extLst>
      <p:ext uri="{BB962C8B-B14F-4D97-AF65-F5344CB8AC3E}">
        <p14:creationId xmlns:p14="http://schemas.microsoft.com/office/powerpoint/2010/main" val="243271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8ED0B-8869-3656-8C69-E44158F0C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55081"/>
            <a:ext cx="10058400" cy="535757"/>
          </a:xfrm>
        </p:spPr>
        <p:txBody>
          <a:bodyPr>
            <a:normAutofit fontScale="90000"/>
          </a:bodyPr>
          <a:lstStyle/>
          <a:p>
            <a:r>
              <a:rPr lang="en-GB"/>
              <a:t>Gwers mathemateg.</a:t>
            </a:r>
            <a:br>
              <a:rPr lang="en-GB"/>
            </a:br>
            <a:r>
              <a:rPr lang="en-GB" sz="2200">
                <a:solidFill>
                  <a:srgbClr val="0070C0"/>
                </a:solidFill>
              </a:rPr>
              <a:t>(Cyfarwyddiadau ar gyfer cynorthwyydd addysgu. Unigol iddi hi, lluosog i’r plant</a:t>
            </a:r>
            <a:r>
              <a:rPr lang="en-GB" sz="2200"/>
              <a:t>)</a:t>
            </a:r>
            <a:r>
              <a:rPr lang="en-GB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22C54-96EB-D983-D027-A35B94354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42301"/>
            <a:ext cx="10058400" cy="4592739"/>
          </a:xfrm>
        </p:spPr>
        <p:txBody>
          <a:bodyPr>
            <a:normAutofit fontScale="92500" lnSpcReduction="10000"/>
          </a:bodyPr>
          <a:lstStyle/>
          <a:p>
            <a:r>
              <a:rPr lang="en-GB" sz="1200" b="1">
                <a:solidFill>
                  <a:srgbClr val="FF0000"/>
                </a:solidFill>
              </a:rPr>
              <a:t>Drilia’r eirfa</a:t>
            </a:r>
            <a:r>
              <a:rPr lang="en-GB" sz="1200" b="1"/>
              <a:t>. </a:t>
            </a:r>
            <a:r>
              <a:rPr lang="en-GB" sz="1200"/>
              <a:t>Mae’r plant wedi dysgu’r patrymau o’r gloch, chwarter wedi a hanner awr wedi. </a:t>
            </a:r>
            <a:r>
              <a:rPr lang="cy-GB" sz="1200">
                <a:solidFill>
                  <a:srgbClr val="FF0000"/>
                </a:solidFill>
              </a:rPr>
              <a:t>B</a:t>
            </a:r>
            <a:r>
              <a:rPr lang="cy-GB" sz="1200"/>
              <a:t>um munud wedi, </a:t>
            </a:r>
            <a:r>
              <a:rPr lang="cy-GB" sz="1200">
                <a:solidFill>
                  <a:srgbClr val="FF0000"/>
                </a:solidFill>
              </a:rPr>
              <a:t>d</a:t>
            </a:r>
            <a:r>
              <a:rPr lang="cy-GB" sz="1200"/>
              <a:t>deng munud wedi, ugain munud wedi a </a:t>
            </a:r>
            <a:r>
              <a:rPr lang="cy-GB" sz="1200">
                <a:solidFill>
                  <a:srgbClr val="FF0000"/>
                </a:solidFill>
              </a:rPr>
              <a:t>b</a:t>
            </a:r>
            <a:r>
              <a:rPr lang="cy-GB" sz="1200"/>
              <a:t>um</a:t>
            </a:r>
            <a:r>
              <a:rPr lang="cy-GB" sz="1200">
                <a:solidFill>
                  <a:srgbClr val="FF0000"/>
                </a:solidFill>
              </a:rPr>
              <a:t> </a:t>
            </a:r>
            <a:r>
              <a:rPr lang="cy-GB" sz="1200"/>
              <a:t>munud ar hugain wedi ydy’r patrymau newydd heddiw. </a:t>
            </a:r>
          </a:p>
          <a:p>
            <a:r>
              <a:rPr lang="cy-GB" sz="1200"/>
              <a:t>1) </a:t>
            </a:r>
            <a:r>
              <a:rPr lang="cy-GB" sz="1200" b="1"/>
              <a:t>Ailadroddwch a fy ôl i </a:t>
            </a:r>
            <a:r>
              <a:rPr lang="cy-GB" sz="1200"/>
              <a:t>:  (yn uchel, yn isel, yn araf, yn gyflym)</a:t>
            </a:r>
          </a:p>
          <a:p>
            <a:r>
              <a:rPr lang="cy-GB" sz="1200"/>
              <a:t>2) </a:t>
            </a:r>
            <a:r>
              <a:rPr lang="cy-GB" sz="1200" b="1"/>
              <a:t>Cyflwynwch y symudiad</a:t>
            </a:r>
            <a:r>
              <a:rPr lang="cy-GB" sz="1200"/>
              <a:t>: Dylai’r plant ddefnyddio un fraich yn yr un cyfeiriad â llaw funud a dylen nhw ddweud yr amser. </a:t>
            </a:r>
          </a:p>
          <a:p>
            <a:r>
              <a:rPr lang="cy-GB" sz="1200" b="1">
                <a:solidFill>
                  <a:srgbClr val="FF0000"/>
                </a:solidFill>
              </a:rPr>
              <a:t>Gêm BINGO: </a:t>
            </a:r>
          </a:p>
          <a:p>
            <a:r>
              <a:rPr lang="cy-GB" sz="1200"/>
              <a:t>‘Dewch o hyd i fwrdd bach gwin.  Tynnwch chwe bocs, dewiswch chwe amser a ysgrifennwch un ym mhob bocs.’</a:t>
            </a:r>
          </a:p>
          <a:p>
            <a:r>
              <a:rPr lang="cy-GB" sz="1200"/>
              <a:t>Gala chwe amser. Y cyntaf i alw ‘Tŷ’ ydy’r ennillydd. </a:t>
            </a:r>
          </a:p>
          <a:p>
            <a:r>
              <a:rPr lang="cy-GB" sz="1200" b="1">
                <a:solidFill>
                  <a:srgbClr val="FF0000"/>
                </a:solidFill>
              </a:rPr>
              <a:t>Cân </a:t>
            </a:r>
            <a:r>
              <a:rPr lang="cy-GB" sz="1200"/>
              <a:t>- </a:t>
            </a:r>
            <a:r>
              <a:rPr lang="cy-GB" sz="1200" b="1"/>
              <a:t>Pryd fydd y bws yn cyrraedd? </a:t>
            </a:r>
            <a:endParaRPr lang="cy-GB" sz="1200"/>
          </a:p>
          <a:p>
            <a:r>
              <a:rPr lang="cy-GB" sz="1200" b="1">
                <a:solidFill>
                  <a:srgbClr val="FF0000"/>
                </a:solidFill>
              </a:rPr>
              <a:t>Gêm </a:t>
            </a:r>
            <a:r>
              <a:rPr lang="en-GB" sz="1200" b="1">
                <a:solidFill>
                  <a:srgbClr val="FF0000"/>
                </a:solidFill>
              </a:rPr>
              <a:t>Darllen Fy Meddwl </a:t>
            </a:r>
            <a:r>
              <a:rPr lang="en-GB" sz="1200"/>
              <a:t>- </a:t>
            </a:r>
            <a:r>
              <a:rPr lang="cy-GB" sz="1200" b="1"/>
              <a:t>Pryd fydd y bws yn cyrraedd?</a:t>
            </a:r>
          </a:p>
          <a:p>
            <a:r>
              <a:rPr lang="cy-GB" sz="1200"/>
              <a:t>Dewisa un amser. Bydd y plant yn ceisio dyfalu’r amser sy yn dy ben di. </a:t>
            </a:r>
          </a:p>
          <a:p>
            <a:r>
              <a:rPr lang="cy-GB" sz="1200"/>
              <a:t>Pob amser, dweda ‘pryd fydd y bws yn cyrraedd? </a:t>
            </a:r>
          </a:p>
          <a:p>
            <a:r>
              <a:rPr lang="cy-GB" sz="1200"/>
              <a:t>Pob amser, bydd y plant yn dweud ‘Bydd y bws yn cyrraedd am ‘, cyn eu dyfalu nhw. </a:t>
            </a:r>
          </a:p>
          <a:p>
            <a:r>
              <a:rPr lang="cy-GB" sz="1200" b="1">
                <a:solidFill>
                  <a:srgbClr val="FF0000"/>
                </a:solidFill>
              </a:rPr>
              <a:t>Darllen amserlen – </a:t>
            </a:r>
          </a:p>
          <a:p>
            <a:pPr marL="0" indent="0">
              <a:buNone/>
            </a:pPr>
            <a:endParaRPr lang="cy-GB" sz="1200" b="1">
              <a:solidFill>
                <a:srgbClr val="FF0000"/>
              </a:solidFill>
            </a:endParaRPr>
          </a:p>
          <a:p>
            <a:r>
              <a:rPr lang="cy-GB" sz="1200" b="1">
                <a:solidFill>
                  <a:srgbClr val="FF0000"/>
                </a:solidFill>
              </a:rPr>
              <a:t> 	</a:t>
            </a:r>
            <a:r>
              <a:rPr lang="cy-GB" sz="1200"/>
              <a:t>Mewn parau  llenwi’r bylchau.  (Gallai’r plant ddewis eu partner. Ond gallet ti’r parau , tasai e’n haws)</a:t>
            </a:r>
          </a:p>
          <a:p>
            <a:pPr marL="1828800" lvl="4" indent="0">
              <a:buNone/>
            </a:pPr>
            <a:endParaRPr lang="cy-GB" sz="1200"/>
          </a:p>
          <a:p>
            <a:pPr marL="1828800" lvl="4" indent="0">
              <a:buNone/>
            </a:pPr>
            <a:r>
              <a:rPr lang="cy-GB" sz="1200"/>
              <a:t>Gwaith annibynnol - llenwi’r bylchau</a:t>
            </a:r>
          </a:p>
          <a:p>
            <a:pPr marL="1671400" lvl="6" indent="0">
              <a:buNone/>
            </a:pPr>
            <a:endParaRPr lang="cy-GB" sz="1200"/>
          </a:p>
          <a:p>
            <a:pPr marL="1671400" lvl="6" indent="0">
              <a:buNone/>
            </a:pPr>
            <a:r>
              <a:rPr lang="cy-GB" sz="1200"/>
              <a:t>      Gwaith annibynnol - llenwi’r bylchau</a:t>
            </a:r>
          </a:p>
          <a:p>
            <a:pPr lvl="6"/>
            <a:endParaRPr lang="cy-GB" sz="800">
              <a:highlight>
                <a:srgbClr val="FFFF00"/>
              </a:highlight>
            </a:endParaRPr>
          </a:p>
          <a:p>
            <a:pPr lvl="4"/>
            <a:endParaRPr lang="cy-GB" sz="800"/>
          </a:p>
          <a:p>
            <a:endParaRPr lang="en-GB" b="1"/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10B7A9E0-A988-2345-0447-77983B66C5C4}"/>
              </a:ext>
            </a:extLst>
          </p:cNvPr>
          <p:cNvSpPr/>
          <p:nvPr/>
        </p:nvSpPr>
        <p:spPr>
          <a:xfrm>
            <a:off x="2471790" y="5597735"/>
            <a:ext cx="456807" cy="40148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64AEA449-5B2E-CD0D-7F5C-B1EEF5D74482}"/>
              </a:ext>
            </a:extLst>
          </p:cNvPr>
          <p:cNvSpPr/>
          <p:nvPr/>
        </p:nvSpPr>
        <p:spPr>
          <a:xfrm>
            <a:off x="1334284" y="5177195"/>
            <a:ext cx="456807" cy="40148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457F75C7-F3AB-E664-63D2-A42C6A1AD305}"/>
              </a:ext>
            </a:extLst>
          </p:cNvPr>
          <p:cNvSpPr/>
          <p:nvPr/>
        </p:nvSpPr>
        <p:spPr>
          <a:xfrm>
            <a:off x="1913446" y="5177195"/>
            <a:ext cx="456807" cy="40148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8A5BE1CC-59F7-18C3-7097-0CBF12CD4403}"/>
              </a:ext>
            </a:extLst>
          </p:cNvPr>
          <p:cNvSpPr/>
          <p:nvPr/>
        </p:nvSpPr>
        <p:spPr>
          <a:xfrm>
            <a:off x="1334284" y="5623034"/>
            <a:ext cx="456807" cy="40148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3BAEC64E-5FE8-A6C0-41A5-AF0C06758372}"/>
              </a:ext>
            </a:extLst>
          </p:cNvPr>
          <p:cNvSpPr/>
          <p:nvPr/>
        </p:nvSpPr>
        <p:spPr>
          <a:xfrm>
            <a:off x="1903037" y="5597735"/>
            <a:ext cx="456807" cy="40148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C22B2E03-6217-9433-A228-9F7828917BDD}"/>
              </a:ext>
            </a:extLst>
          </p:cNvPr>
          <p:cNvSpPr/>
          <p:nvPr/>
        </p:nvSpPr>
        <p:spPr>
          <a:xfrm>
            <a:off x="1334284" y="4735923"/>
            <a:ext cx="456807" cy="40148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024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4698B-D460-995B-F7F8-4033F8AEC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Nod y wers, heddiw, ydy: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64D26-346C-28DE-658E-DC66EDE1F5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b="1"/>
              <a:t>Geirfa (adolygu a newydd):</a:t>
            </a:r>
          </a:p>
          <a:p>
            <a:r>
              <a:rPr lang="cy-GB"/>
              <a:t>o’r gloch, </a:t>
            </a:r>
            <a:r>
              <a:rPr lang="cy-GB">
                <a:solidFill>
                  <a:srgbClr val="FF0000"/>
                </a:solidFill>
              </a:rPr>
              <a:t>b</a:t>
            </a:r>
            <a:r>
              <a:rPr lang="cy-GB"/>
              <a:t>um munud wedi, </a:t>
            </a:r>
            <a:r>
              <a:rPr lang="cy-GB">
                <a:solidFill>
                  <a:srgbClr val="FF0000"/>
                </a:solidFill>
              </a:rPr>
              <a:t>d</a:t>
            </a:r>
            <a:r>
              <a:rPr lang="cy-GB"/>
              <a:t>deng munud wedi, chwarter wedi , ugain munud wedi,</a:t>
            </a:r>
            <a:r>
              <a:rPr lang="cy-GB">
                <a:solidFill>
                  <a:srgbClr val="FF0000"/>
                </a:solidFill>
              </a:rPr>
              <a:t> b</a:t>
            </a:r>
            <a:r>
              <a:rPr lang="cy-GB"/>
              <a:t>um</a:t>
            </a:r>
            <a:r>
              <a:rPr lang="cy-GB">
                <a:solidFill>
                  <a:srgbClr val="FF0000"/>
                </a:solidFill>
              </a:rPr>
              <a:t> </a:t>
            </a:r>
            <a:r>
              <a:rPr lang="cy-GB"/>
              <a:t>munud ar hugain wedi, hanner awr wedi</a:t>
            </a:r>
          </a:p>
          <a:p>
            <a:pPr marL="0" indent="0">
              <a:buNone/>
            </a:pPr>
            <a:endParaRPr lang="cy-GB" b="1"/>
          </a:p>
          <a:p>
            <a:r>
              <a:rPr lang="cy-GB" b="1"/>
              <a:t>Ffocws Iaith</a:t>
            </a:r>
          </a:p>
          <a:p>
            <a:r>
              <a:rPr lang="cy-GB" b="1">
                <a:solidFill>
                  <a:schemeClr val="accent1"/>
                </a:solidFill>
              </a:rPr>
              <a:t>Pryd fydd y bws yn cyrraedd? </a:t>
            </a:r>
          </a:p>
          <a:p>
            <a:r>
              <a:rPr lang="cy-GB" b="1">
                <a:solidFill>
                  <a:schemeClr val="accent1"/>
                </a:solidFill>
              </a:rPr>
              <a:t>Bydd y bws yn cyrraedd am....</a:t>
            </a:r>
          </a:p>
          <a:p>
            <a:endParaRPr lang="cy-GB" b="1">
              <a:solidFill>
                <a:schemeClr val="accent1"/>
              </a:solidFill>
            </a:endParaRPr>
          </a:p>
          <a:p>
            <a:r>
              <a:rPr lang="cy-GB" b="1"/>
              <a:t>Defnyddio amserlen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726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D9D67-D502-710C-C6A9-4F41C7D40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5" y="118719"/>
            <a:ext cx="10058400" cy="1371600"/>
          </a:xfrm>
        </p:spPr>
        <p:txBody>
          <a:bodyPr/>
          <a:lstStyle/>
          <a:p>
            <a:r>
              <a:rPr lang="en-GB"/>
              <a:t>Geirfa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3F049-DD56-8307-9E53-FF8E8299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7750" y="942944"/>
            <a:ext cx="4754880" cy="427101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y-GB" b="1"/>
          </a:p>
          <a:p>
            <a:r>
              <a:rPr lang="cy-GB" b="1"/>
              <a:t>o’r gloch</a:t>
            </a:r>
          </a:p>
          <a:p>
            <a:endParaRPr lang="cy-GB" b="1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r>
              <a:rPr lang="cy-GB" b="1">
                <a:solidFill>
                  <a:srgbClr val="FF0000"/>
                </a:solidFill>
              </a:rPr>
              <a:t>b</a:t>
            </a:r>
            <a:r>
              <a:rPr lang="cy-GB" b="1"/>
              <a:t>um munud wedi</a:t>
            </a:r>
          </a:p>
          <a:p>
            <a:endParaRPr lang="cy-GB" b="1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r>
              <a:rPr lang="cy-GB" b="1">
                <a:solidFill>
                  <a:srgbClr val="FF0000"/>
                </a:solidFill>
              </a:rPr>
              <a:t>d</a:t>
            </a:r>
            <a:r>
              <a:rPr lang="cy-GB" b="1"/>
              <a:t>deng munud wedi</a:t>
            </a:r>
          </a:p>
          <a:p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EE2C41-1DBA-2680-B101-304BF11ABE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38126"/>
            <a:ext cx="4754880" cy="530542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y-GB"/>
          </a:p>
          <a:p>
            <a:r>
              <a:rPr lang="cy-GB" b="1"/>
              <a:t>chwarter wedi</a:t>
            </a:r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r>
              <a:rPr lang="cy-GB" b="1"/>
              <a:t>ugain munud wedi</a:t>
            </a:r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r>
              <a:rPr lang="cy-GB" b="1">
                <a:solidFill>
                  <a:srgbClr val="FF0000"/>
                </a:solidFill>
              </a:rPr>
              <a:t>b</a:t>
            </a:r>
            <a:r>
              <a:rPr lang="cy-GB" b="1"/>
              <a:t>um</a:t>
            </a:r>
            <a:r>
              <a:rPr lang="cy-GB" b="1">
                <a:solidFill>
                  <a:srgbClr val="FF0000"/>
                </a:solidFill>
              </a:rPr>
              <a:t> </a:t>
            </a:r>
            <a:r>
              <a:rPr lang="cy-GB" b="1"/>
              <a:t>munud ar hugain wedi</a:t>
            </a:r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r>
              <a:rPr lang="cy-GB" b="1"/>
              <a:t>hanner awr wedi</a:t>
            </a:r>
          </a:p>
          <a:p>
            <a:endParaRPr lang="cy-GB" b="1"/>
          </a:p>
          <a:p>
            <a:endParaRPr lang="cy-GB" b="1"/>
          </a:p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075E9C-4DB1-3A1D-F4A7-35E0033398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6172" y="1511631"/>
            <a:ext cx="1255462" cy="11373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34713D9-FCCC-4B64-B78A-62F3715DC2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1120" y="3206962"/>
            <a:ext cx="1210514" cy="120433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5A87DAA-1CD2-B8FB-EBF0-C56D392841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96172" y="4934336"/>
            <a:ext cx="1218428" cy="121842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F9E3A39-8CBB-3FB5-0812-9D6FC54A6C0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9793" y="801940"/>
            <a:ext cx="1186706" cy="113737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744AFC7-079F-58C7-2B9A-1FB6A70706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7904" y="2297475"/>
            <a:ext cx="1206548" cy="123641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4F0E06E-98FB-D4BD-2696-5E94F534B5F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55858" y="5405409"/>
            <a:ext cx="1110641" cy="109521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E6705A4-D3F8-CDEF-0026-1918EC0FED9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27459" y="4037642"/>
            <a:ext cx="1086993" cy="1002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784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FC356-71FB-18D1-B46F-C44CFD3DA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0144" y="615925"/>
            <a:ext cx="5764530" cy="1371600"/>
          </a:xfrm>
        </p:spPr>
        <p:txBody>
          <a:bodyPr>
            <a:normAutofit fontScale="90000"/>
          </a:bodyPr>
          <a:lstStyle/>
          <a:p>
            <a:br>
              <a:rPr lang="cy-GB" b="1">
                <a:solidFill>
                  <a:schemeClr val="accent1"/>
                </a:solidFill>
              </a:rPr>
            </a:br>
            <a:r>
              <a:rPr lang="cy-GB" b="1">
                <a:solidFill>
                  <a:schemeClr val="tx1"/>
                </a:solidFill>
              </a:rPr>
              <a:t>BINGO</a:t>
            </a:r>
            <a:br>
              <a:rPr lang="cy-GB" b="1">
                <a:solidFill>
                  <a:schemeClr val="tx1"/>
                </a:solidFill>
              </a:rPr>
            </a:br>
            <a:br>
              <a:rPr lang="cy-GB" b="1">
                <a:solidFill>
                  <a:schemeClr val="accent1"/>
                </a:solidFill>
              </a:rPr>
            </a:br>
            <a:r>
              <a:rPr lang="cy-GB" sz="2700" b="1">
                <a:solidFill>
                  <a:schemeClr val="accent1"/>
                </a:solidFill>
              </a:rPr>
              <a:t>Bydd y bws yn cyrraedd am</a:t>
            </a:r>
            <a:br>
              <a:rPr lang="cy-GB" b="1">
                <a:solidFill>
                  <a:schemeClr val="accent1"/>
                </a:solidFill>
              </a:rPr>
            </a:b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D873349-04C8-047E-D4EB-0C9B357903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86974EE-AD83-F2B0-A7D5-8FBDC5E506C3}"/>
              </a:ext>
            </a:extLst>
          </p:cNvPr>
          <p:cNvGraphicFramePr>
            <a:graphicFrameLocks noGrp="1"/>
          </p:cNvGraphicFramePr>
          <p:nvPr/>
        </p:nvGraphicFramePr>
        <p:xfrm>
          <a:off x="1116328" y="2276102"/>
          <a:ext cx="5761355" cy="3670300"/>
        </p:xfrm>
        <a:graphic>
          <a:graphicData uri="http://schemas.openxmlformats.org/drawingml/2006/table">
            <a:tbl>
              <a:tblPr firstRow="1" firstCol="1" bandRow="1">
                <a:effectLst>
                  <a:outerShdw blurRad="50800" dist="50800" dir="5400000" algn="ctr" rotWithShape="0">
                    <a:schemeClr val="tx1"/>
                  </a:outerShdw>
                </a:effectLst>
                <a:tableStyleId>{5C22544A-7EE6-4342-B048-85BDC9FD1C3A}</a:tableStyleId>
              </a:tblPr>
              <a:tblGrid>
                <a:gridCol w="1920240">
                  <a:extLst>
                    <a:ext uri="{9D8B030D-6E8A-4147-A177-3AD203B41FA5}">
                      <a16:colId xmlns:a16="http://schemas.microsoft.com/office/drawing/2014/main" val="4149137733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3361670231"/>
                    </a:ext>
                  </a:extLst>
                </a:gridCol>
                <a:gridCol w="1920875">
                  <a:extLst>
                    <a:ext uri="{9D8B030D-6E8A-4147-A177-3AD203B41FA5}">
                      <a16:colId xmlns:a16="http://schemas.microsoft.com/office/drawing/2014/main" val="2684188504"/>
                    </a:ext>
                  </a:extLst>
                </a:gridCol>
              </a:tblGrid>
              <a:tr h="183515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3173858"/>
                  </a:ext>
                </a:extLst>
              </a:tr>
              <a:tr h="183515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5852649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71B08D4-CDEC-DD0D-E98D-DCB0279B0042}"/>
              </a:ext>
            </a:extLst>
          </p:cNvPr>
          <p:cNvSpPr txBox="1"/>
          <p:nvPr/>
        </p:nvSpPr>
        <p:spPr>
          <a:xfrm>
            <a:off x="7675244" y="2276102"/>
            <a:ext cx="4200526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>
                <a:solidFill>
                  <a:srgbClr val="FF0000"/>
                </a:solidFill>
              </a:rPr>
              <a:t>d</a:t>
            </a:r>
            <a:r>
              <a:rPr lang="cy-GB" sz="1600" b="1"/>
              <a:t>ri o’r gloch                                     </a:t>
            </a:r>
            <a:r>
              <a:rPr lang="cy-GB" sz="1600" b="1">
                <a:solidFill>
                  <a:schemeClr val="accent2"/>
                </a:solidFill>
              </a:rPr>
              <a:t>3:00  </a:t>
            </a:r>
          </a:p>
          <a:p>
            <a:endParaRPr lang="cy-GB" sz="1600" b="1">
              <a:solidFill>
                <a:srgbClr val="FF0000"/>
              </a:solidFill>
            </a:endParaRPr>
          </a:p>
          <a:p>
            <a:r>
              <a:rPr lang="cy-GB" sz="1600" b="1">
                <a:solidFill>
                  <a:srgbClr val="FF0000"/>
                </a:solidFill>
              </a:rPr>
              <a:t>b</a:t>
            </a:r>
            <a:r>
              <a:rPr lang="cy-GB" sz="1600" b="1"/>
              <a:t>um munud wedi tri                       </a:t>
            </a:r>
            <a:r>
              <a:rPr lang="cy-GB" sz="1600" b="1">
                <a:solidFill>
                  <a:schemeClr val="accent2"/>
                </a:solidFill>
              </a:rPr>
              <a:t>3:05</a:t>
            </a:r>
          </a:p>
          <a:p>
            <a:endParaRPr lang="cy-GB" sz="1600" b="1">
              <a:solidFill>
                <a:srgbClr val="FF0000"/>
              </a:solidFill>
            </a:endParaRPr>
          </a:p>
          <a:p>
            <a:r>
              <a:rPr lang="cy-GB" sz="1600" b="1">
                <a:solidFill>
                  <a:srgbClr val="FF0000"/>
                </a:solidFill>
              </a:rPr>
              <a:t>d</a:t>
            </a:r>
            <a:r>
              <a:rPr lang="cy-GB" sz="1600" b="1"/>
              <a:t>deng munud wedi tri                   </a:t>
            </a:r>
            <a:r>
              <a:rPr lang="cy-GB" sz="1600" b="1">
                <a:solidFill>
                  <a:schemeClr val="accent2"/>
                </a:solidFill>
              </a:rPr>
              <a:t>3:10</a:t>
            </a:r>
          </a:p>
          <a:p>
            <a:endParaRPr lang="cy-GB" sz="1600" b="1"/>
          </a:p>
          <a:p>
            <a:r>
              <a:rPr lang="cy-GB" sz="1600" b="1"/>
              <a:t>chwarter wedi tri                             </a:t>
            </a:r>
            <a:r>
              <a:rPr lang="cy-GB" sz="1600" b="1">
                <a:solidFill>
                  <a:schemeClr val="accent2"/>
                </a:solidFill>
              </a:rPr>
              <a:t>3:15</a:t>
            </a:r>
          </a:p>
          <a:p>
            <a:endParaRPr lang="cy-GB" sz="1600" b="1"/>
          </a:p>
          <a:p>
            <a:r>
              <a:rPr lang="cy-GB" sz="1600" b="1"/>
              <a:t>ugain munud wedi tri                     </a:t>
            </a:r>
            <a:r>
              <a:rPr lang="cy-GB" sz="1600" b="1">
                <a:solidFill>
                  <a:schemeClr val="accent2"/>
                </a:solidFill>
              </a:rPr>
              <a:t>3:20</a:t>
            </a:r>
          </a:p>
          <a:p>
            <a:endParaRPr lang="cy-GB" sz="1600" b="1">
              <a:solidFill>
                <a:srgbClr val="FF0000"/>
              </a:solidFill>
            </a:endParaRPr>
          </a:p>
          <a:p>
            <a:r>
              <a:rPr lang="cy-GB" sz="1600" b="1">
                <a:solidFill>
                  <a:srgbClr val="FF0000"/>
                </a:solidFill>
              </a:rPr>
              <a:t> b</a:t>
            </a:r>
            <a:r>
              <a:rPr lang="cy-GB" sz="1600" b="1"/>
              <a:t>um</a:t>
            </a:r>
            <a:r>
              <a:rPr lang="cy-GB" sz="1600" b="1">
                <a:solidFill>
                  <a:srgbClr val="FF0000"/>
                </a:solidFill>
              </a:rPr>
              <a:t> </a:t>
            </a:r>
            <a:r>
              <a:rPr lang="cy-GB" sz="1600" b="1"/>
              <a:t>munud ar hugain wedi tri     </a:t>
            </a:r>
            <a:r>
              <a:rPr lang="cy-GB" sz="1600" b="1">
                <a:solidFill>
                  <a:schemeClr val="accent2"/>
                </a:solidFill>
              </a:rPr>
              <a:t>3:25</a:t>
            </a:r>
          </a:p>
          <a:p>
            <a:endParaRPr lang="cy-GB" sz="1600" b="1"/>
          </a:p>
          <a:p>
            <a:r>
              <a:rPr lang="cy-GB" sz="1600" b="1"/>
              <a:t> hanner awr wedi tri                        </a:t>
            </a:r>
            <a:r>
              <a:rPr lang="cy-GB" sz="1600" b="1">
                <a:solidFill>
                  <a:schemeClr val="accent2"/>
                </a:solidFill>
              </a:rPr>
              <a:t>3:30</a:t>
            </a:r>
          </a:p>
          <a:p>
            <a:endParaRPr lang="cy-GB" sz="1600" b="1">
              <a:solidFill>
                <a:schemeClr val="accent2"/>
              </a:solidFill>
            </a:endParaRPr>
          </a:p>
          <a:p>
            <a:r>
              <a:rPr lang="cy-GB" sz="1600" b="1">
                <a:solidFill>
                  <a:srgbClr val="FF0000"/>
                </a:solidFill>
              </a:rPr>
              <a:t>b</a:t>
            </a:r>
            <a:r>
              <a:rPr lang="cy-GB" sz="1600" b="1"/>
              <a:t>edwar o’r gloch                            </a:t>
            </a:r>
            <a:r>
              <a:rPr lang="cy-GB" sz="1600" b="1">
                <a:solidFill>
                  <a:schemeClr val="accent2"/>
                </a:solidFill>
              </a:rPr>
              <a:t>4:00</a:t>
            </a:r>
          </a:p>
          <a:p>
            <a:endParaRPr lang="en-GB"/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1D9EBD79-E7A4-A5C4-09E7-EB87A7E2EA6D}"/>
              </a:ext>
            </a:extLst>
          </p:cNvPr>
          <p:cNvSpPr/>
          <p:nvPr/>
        </p:nvSpPr>
        <p:spPr>
          <a:xfrm>
            <a:off x="5943600" y="327348"/>
            <a:ext cx="3215640" cy="1371600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Cofiwch T.M. ar ôl</a:t>
            </a:r>
          </a:p>
          <a:p>
            <a:pPr algn="ctr"/>
            <a:r>
              <a:rPr lang="en-GB"/>
              <a:t> </a:t>
            </a:r>
            <a:r>
              <a:rPr lang="en-GB" b="1">
                <a:solidFill>
                  <a:srgbClr val="7030A0"/>
                </a:solidFill>
              </a:rPr>
              <a:t>am</a:t>
            </a:r>
          </a:p>
        </p:txBody>
      </p:sp>
    </p:spTree>
    <p:extLst>
      <p:ext uri="{BB962C8B-B14F-4D97-AF65-F5344CB8AC3E}">
        <p14:creationId xmlns:p14="http://schemas.microsoft.com/office/powerpoint/2010/main" val="41687469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14F2D-D452-2C2B-864A-9850E90D8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/>
              <a:t>Pryd fydd y bws yn cyrraedd?   </a:t>
            </a:r>
            <a:br>
              <a:rPr lang="cy-GB" b="1">
                <a:solidFill>
                  <a:schemeClr val="accent1"/>
                </a:solidFill>
              </a:rPr>
            </a:br>
            <a:r>
              <a:rPr lang="en-GB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470EB1-0DAB-BBE3-A570-DA5061929E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7248" y="365125"/>
            <a:ext cx="1117672" cy="1320886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05E7BD7-C565-80B0-77AB-E6BAD850B0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b="1"/>
              <a:t>Pryd fydd y bws yn cyrraedd?</a:t>
            </a:r>
          </a:p>
          <a:p>
            <a:r>
              <a:rPr lang="cy-GB" b="1"/>
              <a:t>Pryd fydd y bws yn cyrraedd?</a:t>
            </a:r>
          </a:p>
          <a:p>
            <a:r>
              <a:rPr lang="cy-GB" b="1"/>
              <a:t>Pryd fydd y bws yn cyrraedd?</a:t>
            </a:r>
          </a:p>
          <a:p>
            <a:r>
              <a:rPr lang="cy-GB" b="1">
                <a:solidFill>
                  <a:schemeClr val="accent1"/>
                </a:solidFill>
              </a:rPr>
              <a:t>Bydd y bws yn cyrraedd am ddau o’r gloch. </a:t>
            </a:r>
          </a:p>
          <a:p>
            <a:endParaRPr lang="cy-GB" b="1">
              <a:solidFill>
                <a:schemeClr val="accent1"/>
              </a:solidFill>
            </a:endParaRPr>
          </a:p>
          <a:p>
            <a:r>
              <a:rPr lang="cy-GB" b="1"/>
              <a:t>Pryd fydd y bws yn cyrraedd?</a:t>
            </a:r>
          </a:p>
          <a:p>
            <a:r>
              <a:rPr lang="cy-GB" b="1"/>
              <a:t>Pryd fydd y bws yn cyrraedd?</a:t>
            </a:r>
          </a:p>
          <a:p>
            <a:r>
              <a:rPr lang="cy-GB" b="1"/>
              <a:t>Pryd fydd y bws yn cyrraedd?</a:t>
            </a:r>
          </a:p>
          <a:p>
            <a:r>
              <a:rPr lang="cy-GB" b="1">
                <a:solidFill>
                  <a:schemeClr val="accent1"/>
                </a:solidFill>
              </a:rPr>
              <a:t>Bydd y bws yn cyrraedd am dri o’r gloch. </a:t>
            </a:r>
          </a:p>
          <a:p>
            <a:pPr marL="0" indent="0">
              <a:buNone/>
            </a:pPr>
            <a:endParaRPr lang="cy-GB" b="1">
              <a:solidFill>
                <a:schemeClr val="accent1"/>
              </a:solidFill>
            </a:endParaRPr>
          </a:p>
          <a:p>
            <a:endParaRPr lang="cy-GB" b="1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y-GB" b="1">
                <a:solidFill>
                  <a:schemeClr val="accent1"/>
                </a:solidFill>
              </a:rPr>
              <a:t>                                                       </a:t>
            </a:r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5338268-A253-447E-3A8A-B3F32DA7AD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8451" y="2230009"/>
            <a:ext cx="1998605" cy="2047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8646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A00B2-1A76-C57C-BEB3-C936D41D9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479196"/>
          </a:xfrm>
        </p:spPr>
        <p:txBody>
          <a:bodyPr>
            <a:normAutofit fontScale="90000"/>
          </a:bodyPr>
          <a:lstStyle/>
          <a:p>
            <a:r>
              <a:rPr lang="en-GB" sz="3600"/>
              <a:t>Darllen Fy Meddwl - </a:t>
            </a:r>
            <a:r>
              <a:rPr lang="cy-GB" sz="2700" b="1">
                <a:solidFill>
                  <a:srgbClr val="7030A0"/>
                </a:solidFill>
              </a:rPr>
              <a:t>Pryd fydd y bws yn cyrraedd? </a:t>
            </a:r>
            <a:br>
              <a:rPr lang="cy-GB" sz="3600" b="1">
                <a:solidFill>
                  <a:srgbClr val="7030A0"/>
                </a:solidFill>
              </a:rPr>
            </a:b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9C234-35DF-51B0-A037-87CAB011C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19372"/>
            <a:ext cx="10058400" cy="4215667"/>
          </a:xfrm>
        </p:spPr>
        <p:txBody>
          <a:bodyPr/>
          <a:lstStyle/>
          <a:p>
            <a:pPr marL="0" indent="0">
              <a:buNone/>
            </a:pPr>
            <a:r>
              <a:rPr lang="cy-GB" b="1"/>
              <a:t>Bydd y bws yn cyrraedd am:</a:t>
            </a:r>
          </a:p>
          <a:p>
            <a:endParaRPr lang="cy-GB" b="1"/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820951-0FE8-D1B8-4004-E4E37E5266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2600185"/>
            <a:ext cx="6149873" cy="30254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1FD96B-F085-49F0-6EFB-5535E05910AB}"/>
              </a:ext>
            </a:extLst>
          </p:cNvPr>
          <p:cNvSpPr txBox="1"/>
          <p:nvPr/>
        </p:nvSpPr>
        <p:spPr>
          <a:xfrm>
            <a:off x="8201320" y="2503681"/>
            <a:ext cx="341376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/>
              <a:t>o’r gloch</a:t>
            </a:r>
          </a:p>
          <a:p>
            <a:endParaRPr lang="cy-GB"/>
          </a:p>
          <a:p>
            <a:r>
              <a:rPr lang="cy-GB">
                <a:solidFill>
                  <a:srgbClr val="FF0000"/>
                </a:solidFill>
              </a:rPr>
              <a:t>b</a:t>
            </a:r>
            <a:r>
              <a:rPr lang="cy-GB"/>
              <a:t>um munud wedi </a:t>
            </a:r>
          </a:p>
          <a:p>
            <a:endParaRPr lang="cy-GB">
              <a:solidFill>
                <a:srgbClr val="FF0000"/>
              </a:solidFill>
            </a:endParaRPr>
          </a:p>
          <a:p>
            <a:r>
              <a:rPr lang="cy-GB">
                <a:solidFill>
                  <a:srgbClr val="FF0000"/>
                </a:solidFill>
              </a:rPr>
              <a:t>d</a:t>
            </a:r>
            <a:r>
              <a:rPr lang="cy-GB"/>
              <a:t>deng munud wedi</a:t>
            </a:r>
          </a:p>
          <a:p>
            <a:endParaRPr lang="cy-GB"/>
          </a:p>
          <a:p>
            <a:r>
              <a:rPr lang="cy-GB"/>
              <a:t>chwarter wedi </a:t>
            </a:r>
          </a:p>
          <a:p>
            <a:endParaRPr lang="cy-GB"/>
          </a:p>
          <a:p>
            <a:r>
              <a:rPr lang="cy-GB"/>
              <a:t>ugain munud wedi</a:t>
            </a:r>
            <a:r>
              <a:rPr lang="cy-GB">
                <a:solidFill>
                  <a:srgbClr val="FF0000"/>
                </a:solidFill>
              </a:rPr>
              <a:t> </a:t>
            </a:r>
          </a:p>
          <a:p>
            <a:endParaRPr lang="cy-GB">
              <a:solidFill>
                <a:srgbClr val="FF0000"/>
              </a:solidFill>
            </a:endParaRPr>
          </a:p>
          <a:p>
            <a:r>
              <a:rPr lang="cy-GB">
                <a:solidFill>
                  <a:srgbClr val="FF0000"/>
                </a:solidFill>
              </a:rPr>
              <a:t>b</a:t>
            </a:r>
            <a:r>
              <a:rPr lang="cy-GB"/>
              <a:t>um</a:t>
            </a:r>
            <a:r>
              <a:rPr lang="cy-GB">
                <a:solidFill>
                  <a:srgbClr val="FF0000"/>
                </a:solidFill>
              </a:rPr>
              <a:t> </a:t>
            </a:r>
            <a:r>
              <a:rPr lang="cy-GB"/>
              <a:t>munud ar hugain wedi</a:t>
            </a:r>
          </a:p>
          <a:p>
            <a:endParaRPr lang="cy-GB"/>
          </a:p>
          <a:p>
            <a:r>
              <a:rPr lang="cy-GB"/>
              <a:t>hanner awr wedi</a:t>
            </a:r>
          </a:p>
          <a:p>
            <a:endParaRPr lang="en-GB"/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BB18E5DB-062C-E0A0-C143-F0D22FFBF1A1}"/>
              </a:ext>
            </a:extLst>
          </p:cNvPr>
          <p:cNvSpPr/>
          <p:nvPr/>
        </p:nvSpPr>
        <p:spPr>
          <a:xfrm>
            <a:off x="8847056" y="1120299"/>
            <a:ext cx="3215640" cy="1371600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Cofiwch T.M. ar ôl</a:t>
            </a:r>
          </a:p>
          <a:p>
            <a:pPr algn="ctr"/>
            <a:r>
              <a:rPr lang="en-GB"/>
              <a:t> </a:t>
            </a:r>
            <a:r>
              <a:rPr lang="en-GB" b="1">
                <a:solidFill>
                  <a:srgbClr val="7030A0"/>
                </a:solidFill>
              </a:rPr>
              <a:t>am</a:t>
            </a:r>
          </a:p>
        </p:txBody>
      </p:sp>
    </p:spTree>
    <p:extLst>
      <p:ext uri="{BB962C8B-B14F-4D97-AF65-F5344CB8AC3E}">
        <p14:creationId xmlns:p14="http://schemas.microsoft.com/office/powerpoint/2010/main" val="38690390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82EC9-E3EB-5088-BA14-702681433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450915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Amserlen bws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A55FA3F-15B9-3E19-9255-1EFE81EA3F77}"/>
              </a:ext>
            </a:extLst>
          </p:cNvPr>
          <p:cNvSpPr txBox="1"/>
          <p:nvPr/>
        </p:nvSpPr>
        <p:spPr>
          <a:xfrm>
            <a:off x="860197" y="1440615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b="1"/>
              <a:t>Bydd y bws yn cyrraedd am</a:t>
            </a:r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6896E07-1E6A-69CF-7A34-B99D108593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3705" y="1980763"/>
            <a:ext cx="11504590" cy="3810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4833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AE6E1C9-031D-4CFF-7BBE-668D736FB30C}"/>
              </a:ext>
            </a:extLst>
          </p:cNvPr>
          <p:cNvSpPr txBox="1"/>
          <p:nvPr/>
        </p:nvSpPr>
        <p:spPr>
          <a:xfrm>
            <a:off x="5280152" y="148486"/>
            <a:ext cx="10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/>
              <a:t>Mat iaith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01EAA84-4DE5-24A2-0D40-994297EF81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544" y="762233"/>
            <a:ext cx="11520576" cy="5947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5780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E2396B-D73F-9A50-F868-0D0B6B3510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0D36B-EE14-4592-B63D-852526AD4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450915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Amserlen bws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79BC6E-EA9A-6287-D121-6FAA98D143D3}"/>
              </a:ext>
            </a:extLst>
          </p:cNvPr>
          <p:cNvSpPr txBox="1"/>
          <p:nvPr/>
        </p:nvSpPr>
        <p:spPr>
          <a:xfrm>
            <a:off x="398283" y="1069099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b="1"/>
              <a:t>Bydd y bws yn cyrraedd am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4BFF55-F09D-0778-837B-4DEB3EFC8FBC}"/>
              </a:ext>
            </a:extLst>
          </p:cNvPr>
          <p:cNvSpPr txBox="1"/>
          <p:nvPr/>
        </p:nvSpPr>
        <p:spPr>
          <a:xfrm>
            <a:off x="315477" y="3697936"/>
            <a:ext cx="96471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arenR"/>
            </a:pPr>
            <a:r>
              <a:rPr lang="en-GB"/>
              <a:t>Bydd y bws cyntaf yn cyrraedd Aberystwyth am ____ o’r gloch.</a:t>
            </a:r>
          </a:p>
          <a:p>
            <a:pPr marL="342900" indent="-342900">
              <a:buFontTx/>
              <a:buAutoNum type="arabicParenR"/>
            </a:pPr>
            <a:r>
              <a:rPr lang="en-GB"/>
              <a:t>Bydd y bws cyntaf yn cyrraedd Rhaeadr am ____ o’r gloch. </a:t>
            </a:r>
          </a:p>
          <a:p>
            <a:pPr marL="342900" indent="-342900">
              <a:buFontTx/>
              <a:buAutoNum type="arabicParenR"/>
            </a:pPr>
            <a:r>
              <a:rPr lang="en-GB"/>
              <a:t>Bydd y bws cyntaf yn cyrraedd Llandrindod am ___________ awr wedi _________.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A8EF6E-19FE-DA52-99DE-D7E9D5386D66}"/>
              </a:ext>
            </a:extLst>
          </p:cNvPr>
          <p:cNvSpPr txBox="1"/>
          <p:nvPr/>
        </p:nvSpPr>
        <p:spPr>
          <a:xfrm>
            <a:off x="315477" y="3328604"/>
            <a:ext cx="792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Bws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1E81D7-E3D0-8DF1-67CE-3F17D3AFD41C}"/>
              </a:ext>
            </a:extLst>
          </p:cNvPr>
          <p:cNvSpPr txBox="1"/>
          <p:nvPr/>
        </p:nvSpPr>
        <p:spPr>
          <a:xfrm>
            <a:off x="315477" y="4621266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Bws 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FD6C67-8F87-4DA8-9730-970C7D0FA377}"/>
              </a:ext>
            </a:extLst>
          </p:cNvPr>
          <p:cNvSpPr txBox="1"/>
          <p:nvPr/>
        </p:nvSpPr>
        <p:spPr>
          <a:xfrm>
            <a:off x="315476" y="4990598"/>
            <a:ext cx="1091260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4) Bydd yr ail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ws yn cyrraedd Llangurig am ____ o’r gloch.</a:t>
            </a:r>
          </a:p>
          <a:p>
            <a:r>
              <a:rPr lang="en-GB"/>
              <a:t>5) Bydd yr ail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ws yn cyrraedd Rhaeadr am ___________ wedi _________. </a:t>
            </a:r>
          </a:p>
          <a:p>
            <a:r>
              <a:rPr lang="en-GB"/>
              <a:t>6) Bydd yr ail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ws yn cyrraedd Llanfair-y-muallt am ____ o’r gloch.</a:t>
            </a:r>
          </a:p>
          <a:p>
            <a:r>
              <a:rPr lang="en-GB" b="1">
                <a:solidFill>
                  <a:srgbClr val="FF0000"/>
                </a:solidFill>
              </a:rPr>
              <a:t>Sialens</a:t>
            </a:r>
          </a:p>
          <a:p>
            <a:r>
              <a:rPr lang="en-GB"/>
              <a:t>7) Bydd y bws yn cyrraedd Llanwrthwl am  _______ ______ wedi ________ ac am ___________ wedi _________.  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A49104C5-D21D-BCFC-781E-9987D13FFE55}"/>
              </a:ext>
            </a:extLst>
          </p:cNvPr>
          <p:cNvSpPr/>
          <p:nvPr/>
        </p:nvSpPr>
        <p:spPr>
          <a:xfrm>
            <a:off x="8578024" y="216346"/>
            <a:ext cx="2207963" cy="175432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>
                <a:solidFill>
                  <a:schemeClr val="tx1"/>
                </a:solidFill>
              </a:rPr>
              <a:t>Mewn parau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07542A65-6060-DB01-A518-A384CDF639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5476" y="1430111"/>
            <a:ext cx="4576320" cy="1515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9404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0DD9A1-7E0E-249D-1683-DEE8D7E45C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CC494-39F6-698B-4248-34F8F9637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450915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Amserlen bws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0C87FF-8340-3864-0394-8863A106B840}"/>
              </a:ext>
            </a:extLst>
          </p:cNvPr>
          <p:cNvSpPr txBox="1"/>
          <p:nvPr/>
        </p:nvSpPr>
        <p:spPr>
          <a:xfrm>
            <a:off x="398283" y="1069099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b="1"/>
              <a:t>Bydd y bws yn cyrraedd am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9423B8-C0F0-2446-5F15-E7D362A1709F}"/>
              </a:ext>
            </a:extLst>
          </p:cNvPr>
          <p:cNvSpPr txBox="1"/>
          <p:nvPr/>
        </p:nvSpPr>
        <p:spPr>
          <a:xfrm>
            <a:off x="315477" y="3697936"/>
            <a:ext cx="739978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arenR"/>
            </a:pPr>
            <a:r>
              <a:rPr lang="en-GB"/>
              <a:t>Bydd y bws cyntaf yn cyrraedd Aberystwyth am ____________.</a:t>
            </a:r>
          </a:p>
          <a:p>
            <a:pPr marL="342900" indent="-342900">
              <a:buFontTx/>
              <a:buAutoNum type="arabicParenR"/>
            </a:pPr>
            <a:r>
              <a:rPr lang="en-GB"/>
              <a:t>Bydd y bws cyntaf yn cyrraedd Rhaeadr am ____________. </a:t>
            </a:r>
          </a:p>
          <a:p>
            <a:pPr marL="342900" indent="-342900">
              <a:buFontTx/>
              <a:buAutoNum type="arabicParenR"/>
            </a:pPr>
            <a:r>
              <a:rPr lang="en-GB"/>
              <a:t>Bydd y bws cyntaf yn cyrraedd Llandrindod ________________.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B36DEB-5D57-E979-175C-31681DF014F2}"/>
              </a:ext>
            </a:extLst>
          </p:cNvPr>
          <p:cNvSpPr txBox="1"/>
          <p:nvPr/>
        </p:nvSpPr>
        <p:spPr>
          <a:xfrm>
            <a:off x="315477" y="3328604"/>
            <a:ext cx="792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Bws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B852EE-3A26-10B6-F59D-7AAADB67842E}"/>
              </a:ext>
            </a:extLst>
          </p:cNvPr>
          <p:cNvSpPr txBox="1"/>
          <p:nvPr/>
        </p:nvSpPr>
        <p:spPr>
          <a:xfrm>
            <a:off x="315477" y="4621266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Bws 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5B83DF-2AB7-BA74-2758-46BF94C3837B}"/>
              </a:ext>
            </a:extLst>
          </p:cNvPr>
          <p:cNvSpPr txBox="1"/>
          <p:nvPr/>
        </p:nvSpPr>
        <p:spPr>
          <a:xfrm>
            <a:off x="315476" y="4990598"/>
            <a:ext cx="854426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4) Bydd yr ail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ws yn cyrraedd Llangurig am ___________.</a:t>
            </a:r>
          </a:p>
          <a:p>
            <a:r>
              <a:rPr lang="en-GB"/>
              <a:t>5) Bydd yr ail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ws yn cyrraedd Rhaeadr am ____________.</a:t>
            </a:r>
          </a:p>
          <a:p>
            <a:r>
              <a:rPr lang="en-GB"/>
              <a:t>6) Bydd yr ail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ws yn cyrraedd Llanfair-y-muallt am _________.</a:t>
            </a:r>
          </a:p>
          <a:p>
            <a:r>
              <a:rPr lang="en-GB" b="1">
                <a:solidFill>
                  <a:srgbClr val="FF0000"/>
                </a:solidFill>
              </a:rPr>
              <a:t>Sialens</a:t>
            </a:r>
          </a:p>
          <a:p>
            <a:r>
              <a:rPr lang="en-GB"/>
              <a:t>7) Bydd y bws yn cyrraedd Llanwrthwl am  _____________ac am ___________________ .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F7F1573A-B501-5CB7-1F59-7932AD09A126}"/>
              </a:ext>
            </a:extLst>
          </p:cNvPr>
          <p:cNvSpPr/>
          <p:nvPr/>
        </p:nvSpPr>
        <p:spPr>
          <a:xfrm>
            <a:off x="8253560" y="482338"/>
            <a:ext cx="1008427" cy="95609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A730A210-3024-4577-AB35-FCC43B7C6EF7}"/>
              </a:ext>
            </a:extLst>
          </p:cNvPr>
          <p:cNvSpPr/>
          <p:nvPr/>
        </p:nvSpPr>
        <p:spPr>
          <a:xfrm>
            <a:off x="9426290" y="448077"/>
            <a:ext cx="1008427" cy="95609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197A02CC-23F1-EA1E-1759-CEB669C0F2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476" y="1514964"/>
            <a:ext cx="5137550" cy="1701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7032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9AA645-D6BE-FF9B-E8FF-FC31BF367F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88714-2211-EABC-CD2A-9A932619B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450915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Amserlen bws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1DF6BF-5E5B-FFBD-AD9C-AC200B8D6B6D}"/>
              </a:ext>
            </a:extLst>
          </p:cNvPr>
          <p:cNvSpPr txBox="1"/>
          <p:nvPr/>
        </p:nvSpPr>
        <p:spPr>
          <a:xfrm>
            <a:off x="398283" y="1069099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b="1"/>
              <a:t>Bydd y bws yn cyrraedd am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A17913-A4D8-5135-D066-890795C713E7}"/>
              </a:ext>
            </a:extLst>
          </p:cNvPr>
          <p:cNvSpPr txBox="1"/>
          <p:nvPr/>
        </p:nvSpPr>
        <p:spPr>
          <a:xfrm>
            <a:off x="315477" y="3697936"/>
            <a:ext cx="375134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arenR"/>
            </a:pPr>
            <a:r>
              <a:rPr lang="cy-GB" sz="1400" b="1"/>
              <a:t>Pryd fydd y bws yn cyrraedd Aberystwyth?</a:t>
            </a:r>
          </a:p>
          <a:p>
            <a:pPr marL="342900" indent="-342900">
              <a:buAutoNum type="arabicParenR"/>
            </a:pPr>
            <a:r>
              <a:rPr lang="cy-GB" sz="1400" b="1"/>
              <a:t>Pryd fydd y bws yn cyrraedd Pont Newydd?</a:t>
            </a:r>
          </a:p>
          <a:p>
            <a:pPr marL="342900" indent="-342900">
              <a:buAutoNum type="arabicParenR"/>
            </a:pPr>
            <a:r>
              <a:rPr lang="cy-GB" sz="1400" b="1"/>
              <a:t>Pryd fydd y bws yn cyrraedd Llanllŷr?</a:t>
            </a:r>
            <a:endParaRPr lang="en-GB" sz="1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0C3F39-09C0-BB89-9930-5A749BFBEFE7}"/>
              </a:ext>
            </a:extLst>
          </p:cNvPr>
          <p:cNvSpPr txBox="1"/>
          <p:nvPr/>
        </p:nvSpPr>
        <p:spPr>
          <a:xfrm>
            <a:off x="315477" y="3328604"/>
            <a:ext cx="792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Bws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BB7D51-B4A3-6F01-B772-1D16F17ABB18}"/>
              </a:ext>
            </a:extLst>
          </p:cNvPr>
          <p:cNvSpPr txBox="1"/>
          <p:nvPr/>
        </p:nvSpPr>
        <p:spPr>
          <a:xfrm>
            <a:off x="6197802" y="3244334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Bws 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CC8FB5-668A-A974-DD7C-92B9BA646EED}"/>
              </a:ext>
            </a:extLst>
          </p:cNvPr>
          <p:cNvSpPr txBox="1"/>
          <p:nvPr/>
        </p:nvSpPr>
        <p:spPr>
          <a:xfrm>
            <a:off x="6197802" y="3697936"/>
            <a:ext cx="39651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/>
              <a:t>4</a:t>
            </a:r>
            <a:r>
              <a:rPr lang="en-GB" sz="1400"/>
              <a:t>) </a:t>
            </a:r>
            <a:r>
              <a:rPr lang="cy-GB" sz="1400" b="1"/>
              <a:t>Pryd fydd y bws yn cyrraedd Rhaeadr?</a:t>
            </a:r>
          </a:p>
          <a:p>
            <a:r>
              <a:rPr lang="cy-GB" sz="1400" b="1"/>
              <a:t>5) Pryd fydd y bws yn cyrraedd Llanfair-ym-muallt?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89377B7F-D5F6-0B18-C4AF-E0B4C7E1593E}"/>
              </a:ext>
            </a:extLst>
          </p:cNvPr>
          <p:cNvSpPr/>
          <p:nvPr/>
        </p:nvSpPr>
        <p:spPr>
          <a:xfrm>
            <a:off x="8253560" y="482338"/>
            <a:ext cx="1008427" cy="95609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E6BDF71D-02F2-FE54-4A7A-1B3A47329D2D}"/>
              </a:ext>
            </a:extLst>
          </p:cNvPr>
          <p:cNvSpPr/>
          <p:nvPr/>
        </p:nvSpPr>
        <p:spPr>
          <a:xfrm>
            <a:off x="9426290" y="448077"/>
            <a:ext cx="1008427" cy="95609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F69620D0-54E7-C7B6-0A24-05166E005204}"/>
              </a:ext>
            </a:extLst>
          </p:cNvPr>
          <p:cNvSpPr/>
          <p:nvPr/>
        </p:nvSpPr>
        <p:spPr>
          <a:xfrm>
            <a:off x="10620986" y="448076"/>
            <a:ext cx="1008427" cy="95609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B10B33-FC8B-5F8D-7F2D-774964DC97AC}"/>
              </a:ext>
            </a:extLst>
          </p:cNvPr>
          <p:cNvSpPr txBox="1"/>
          <p:nvPr/>
        </p:nvSpPr>
        <p:spPr>
          <a:xfrm>
            <a:off x="398283" y="4665103"/>
            <a:ext cx="61462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Bws 3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5C9023E-1F4B-A1A9-6DDC-4B5E94556ACF}"/>
              </a:ext>
            </a:extLst>
          </p:cNvPr>
          <p:cNvSpPr txBox="1"/>
          <p:nvPr/>
        </p:nvSpPr>
        <p:spPr>
          <a:xfrm>
            <a:off x="346435" y="5034111"/>
            <a:ext cx="614627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400" b="1"/>
              <a:t>6)   Pryd fydd y bws yn cyrraedd Rhaeadr?</a:t>
            </a:r>
          </a:p>
          <a:p>
            <a:r>
              <a:rPr lang="cy-GB" sz="1400" b="1"/>
              <a:t>7)   Pryd fydd y bws yn cyrraedd Llanwrthwl?</a:t>
            </a:r>
          </a:p>
          <a:p>
            <a:r>
              <a:rPr lang="cy-GB" sz="1400" b="1"/>
              <a:t>8)   Pryd fydd y bws yn cyrraedd Pont Newydd?</a:t>
            </a:r>
            <a:endParaRPr lang="en-GB" sz="140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4F02FA2-1974-FF44-78A1-89F797BC89B4}"/>
              </a:ext>
            </a:extLst>
          </p:cNvPr>
          <p:cNvSpPr txBox="1"/>
          <p:nvPr/>
        </p:nvSpPr>
        <p:spPr>
          <a:xfrm>
            <a:off x="5918858" y="4903261"/>
            <a:ext cx="61462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Sialens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AAB5B76-04E6-B39A-7E7F-2DF68B2F3A16}"/>
              </a:ext>
            </a:extLst>
          </p:cNvPr>
          <p:cNvSpPr txBox="1"/>
          <p:nvPr/>
        </p:nvSpPr>
        <p:spPr>
          <a:xfrm>
            <a:off x="6016662" y="5363856"/>
            <a:ext cx="4966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Pa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ws o Aberystwyth i Landrindod ydy’r cyflymaf? </a:t>
            </a:r>
          </a:p>
        </p:txBody>
      </p:sp>
      <p:pic>
        <p:nvPicPr>
          <p:cNvPr id="16" name="Content Placeholder 12">
            <a:extLst>
              <a:ext uri="{FF2B5EF4-FFF2-40B4-BE49-F238E27FC236}">
                <a16:creationId xmlns:a16="http://schemas.microsoft.com/office/drawing/2014/main" id="{9EC8EA45-537C-DAC6-F853-193B604C9A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5477" y="1520014"/>
            <a:ext cx="4850339" cy="160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625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A1E7135-7753-B723-74DB-12C7CBDD53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422843"/>
            <a:ext cx="9144000" cy="2387600"/>
          </a:xfrm>
        </p:spPr>
        <p:txBody>
          <a:bodyPr>
            <a:normAutofit fontScale="90000"/>
          </a:bodyPr>
          <a:lstStyle/>
          <a:p>
            <a:br>
              <a:rPr lang="cy-GB" b="1">
                <a:solidFill>
                  <a:schemeClr val="bg1"/>
                </a:solidFill>
              </a:rPr>
            </a:br>
            <a:br>
              <a:rPr lang="cy-GB" b="1">
                <a:solidFill>
                  <a:schemeClr val="bg1"/>
                </a:solidFill>
              </a:rPr>
            </a:br>
            <a:r>
              <a:rPr lang="cy-GB" b="1">
                <a:solidFill>
                  <a:schemeClr val="bg1"/>
                </a:solidFill>
              </a:rPr>
              <a:t>Ieithoedd, Llythrennedd a Chyfathrebu </a:t>
            </a:r>
            <a:br>
              <a:rPr lang="cy-GB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1356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08996-A4CE-A98D-CB30-FEB003892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Gwers iaith.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E1124-131E-E05A-C86D-248870FAFE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>
                <a:solidFill>
                  <a:srgbClr val="FF0000"/>
                </a:solidFill>
              </a:rPr>
              <a:t>Drilia’r eirfa</a:t>
            </a:r>
            <a:r>
              <a:rPr lang="en-GB" b="1"/>
              <a:t>. </a:t>
            </a:r>
            <a:endParaRPr lang="cy-GB"/>
          </a:p>
          <a:p>
            <a:r>
              <a:rPr lang="cy-GB"/>
              <a:t>1) </a:t>
            </a:r>
            <a:r>
              <a:rPr lang="cy-GB" b="1"/>
              <a:t>Ailadroddwch a fy ôl i </a:t>
            </a:r>
            <a:r>
              <a:rPr lang="cy-GB"/>
              <a:t>:  (yn uchel, yn isel, wrth y drws, wrth y wal)</a:t>
            </a:r>
          </a:p>
          <a:p>
            <a:r>
              <a:rPr lang="cy-GB"/>
              <a:t>2) </a:t>
            </a:r>
            <a:r>
              <a:rPr lang="cy-GB" b="1"/>
              <a:t>Cyflwynwch y symudiad</a:t>
            </a:r>
            <a:r>
              <a:rPr lang="cy-GB"/>
              <a:t>: yn </a:t>
            </a:r>
            <a:r>
              <a:rPr lang="cy-GB">
                <a:solidFill>
                  <a:srgbClr val="FF0000"/>
                </a:solidFill>
              </a:rPr>
              <a:t>f</a:t>
            </a:r>
            <a:r>
              <a:rPr lang="cy-GB"/>
              <a:t>wy na, yn llai na, yn uwch na, yn is na, yn </a:t>
            </a:r>
            <a:r>
              <a:rPr lang="cy-GB">
                <a:solidFill>
                  <a:srgbClr val="FF0000"/>
                </a:solidFill>
              </a:rPr>
              <a:t>_</a:t>
            </a:r>
            <a:r>
              <a:rPr lang="cy-GB"/>
              <a:t>well na, yn </a:t>
            </a:r>
            <a:r>
              <a:rPr lang="cy-GB">
                <a:solidFill>
                  <a:srgbClr val="FF0000"/>
                </a:solidFill>
              </a:rPr>
              <a:t>_</a:t>
            </a:r>
            <a:r>
              <a:rPr lang="cy-GB"/>
              <a:t>waeth na.</a:t>
            </a:r>
          </a:p>
          <a:p>
            <a:r>
              <a:rPr lang="cy-GB" b="1">
                <a:solidFill>
                  <a:srgbClr val="FF0000"/>
                </a:solidFill>
              </a:rPr>
              <a:t>Gweithgareddau: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FontTx/>
              <a:buChar char="-"/>
              <a:defRPr/>
            </a:pPr>
            <a:r>
              <a:rPr lang="cy-GB"/>
              <a:t>Byddwn ni’n chwarae gêm ‘</a:t>
            </a:r>
            <a:r>
              <a:rPr lang="cy-GB">
                <a:solidFill>
                  <a:srgbClr val="FF0000"/>
                </a:solidFill>
              </a:rPr>
              <a:t>Mae Simon yn dweud’. 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FontTx/>
              <a:buChar char="-"/>
              <a:defRPr/>
            </a:pPr>
            <a:r>
              <a:rPr lang="cy-GB"/>
              <a:t>Byddwn ni’n drilio’r patrwm gyda phêl. 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FontTx/>
              <a:buChar char="-"/>
              <a:defRPr/>
            </a:pPr>
            <a:r>
              <a:rPr lang="cy-GB"/>
              <a:t>Bydd y plant yn cymharu siâpau gyda phatrwm ‘yn ____ na’. 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FontTx/>
              <a:buChar char="-"/>
              <a:defRPr/>
            </a:pPr>
            <a:r>
              <a:rPr lang="cy-GB"/>
              <a:t>Mewn parau, bydd y plant yn chwarae ‘ </a:t>
            </a:r>
            <a:r>
              <a:rPr lang="cy-GB">
                <a:solidFill>
                  <a:srgbClr val="FF0000"/>
                </a:solidFill>
              </a:rPr>
              <a:t>Top Trumps</a:t>
            </a:r>
            <a:r>
              <a:rPr lang="cy-GB"/>
              <a:t>’. Bydd y plant yn ymarfer y patrwm. 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FontTx/>
              <a:buChar char="-"/>
              <a:defRPr/>
            </a:pPr>
            <a:r>
              <a:rPr lang="cy-GB"/>
              <a:t>Ysgrifennu’r brawddegau i gymharu dau le.  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FontTx/>
              <a:buChar char="-"/>
              <a:defRPr/>
            </a:pPr>
            <a:r>
              <a:rPr lang="cy-GB">
                <a:solidFill>
                  <a:srgbClr val="FF0000"/>
                </a:solidFill>
              </a:rPr>
              <a:t>Gêm</a:t>
            </a:r>
            <a:r>
              <a:rPr lang="cy-GB"/>
              <a:t> </a:t>
            </a:r>
            <a:r>
              <a:rPr lang="cy-GB">
                <a:solidFill>
                  <a:srgbClr val="FF0000"/>
                </a:solidFill>
              </a:rPr>
              <a:t>Gweld y gwahaniaeth</a:t>
            </a:r>
            <a:r>
              <a:rPr lang="cy-GB"/>
              <a:t>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2925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44DDA6-7D28-F4E8-EFED-0C3573D4EF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08908-432D-E171-8800-000E0E128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Gwers iaith.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99A9-D1B2-A3B6-61FB-2850963D0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8034"/>
            <a:ext cx="10515600" cy="538270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b="1">
                <a:solidFill>
                  <a:srgbClr val="FF0000"/>
                </a:solidFill>
              </a:rPr>
              <a:t>Gweithgareddau: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FontTx/>
              <a:buChar char="-"/>
              <a:defRPr/>
            </a:pPr>
            <a:r>
              <a:rPr lang="cy-GB"/>
              <a:t>‘</a:t>
            </a:r>
            <a:r>
              <a:rPr lang="cy-GB" b="1">
                <a:solidFill>
                  <a:srgbClr val="FF0000"/>
                </a:solidFill>
              </a:rPr>
              <a:t>Mae Simon yn dweud’.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sz="2000">
                <a:solidFill>
                  <a:srgbClr val="FF0000"/>
                </a:solidFill>
              </a:rPr>
              <a:t>       </a:t>
            </a:r>
            <a:r>
              <a:rPr lang="cy-GB" sz="2000">
                <a:solidFill>
                  <a:schemeClr val="accent1"/>
                </a:solidFill>
              </a:rPr>
              <a:t>Mae Simon yn dweud, gwnewch siâp yn uwch na’r bwrdd.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sz="2000">
                <a:solidFill>
                  <a:schemeClr val="accent1"/>
                </a:solidFill>
              </a:rPr>
              <a:t>       Gwnewch  siâp yn is na’r drws.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sz="2000">
                <a:solidFill>
                  <a:schemeClr val="accent1"/>
                </a:solidFill>
              </a:rPr>
              <a:t>       Mae Simon yn dweud gwnewch siâp yn llai na’r gadair.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sz="2000">
                <a:solidFill>
                  <a:schemeClr val="accent1"/>
                </a:solidFill>
              </a:rPr>
              <a:t>       Mae</a:t>
            </a:r>
            <a:r>
              <a:rPr lang="cy-GB" sz="2000" u="sng">
                <a:solidFill>
                  <a:schemeClr val="accent1"/>
                </a:solidFill>
              </a:rPr>
              <a:t> Siwan </a:t>
            </a:r>
            <a:r>
              <a:rPr lang="cy-GB" sz="2000">
                <a:solidFill>
                  <a:schemeClr val="accent1"/>
                </a:solidFill>
              </a:rPr>
              <a:t>yn dweud gwnewch  siâp yn fwy na’r ffenestr.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sz="2000">
                <a:solidFill>
                  <a:schemeClr val="accent1"/>
                </a:solidFill>
              </a:rPr>
              <a:t>       Gwnewch  siâp yn well na thriongl.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sz="2000">
                <a:solidFill>
                  <a:schemeClr val="accent1"/>
                </a:solidFill>
              </a:rPr>
              <a:t>       Mae Simon yn dweud gwnewch siâp yn waeth na chalon</a:t>
            </a:r>
            <a:r>
              <a:rPr lang="cy-GB" sz="2000">
                <a:solidFill>
                  <a:srgbClr val="FF0000"/>
                </a:solidFill>
              </a:rPr>
              <a:t>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 sz="1600">
              <a:solidFill>
                <a:srgbClr val="FF0000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  <a:defRPr/>
            </a:pPr>
            <a:r>
              <a:rPr lang="cy-GB" sz="3000" b="1">
                <a:solidFill>
                  <a:srgbClr val="FF0000"/>
                </a:solidFill>
              </a:rPr>
              <a:t>Top Trumps</a:t>
            </a:r>
            <a:endParaRPr lang="cy-GB" sz="320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 sz="3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 sz="3000" b="1">
              <a:solidFill>
                <a:srgbClr val="FF000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 sz="3000" b="1">
              <a:solidFill>
                <a:srgbClr val="FF000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 sz="3000" b="1">
              <a:solidFill>
                <a:srgbClr val="FF000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 sz="3000" b="1">
              <a:solidFill>
                <a:srgbClr val="FF000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 sz="3000" b="1">
              <a:solidFill>
                <a:srgbClr val="FF000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 sz="3000" b="1">
              <a:solidFill>
                <a:srgbClr val="FF000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 sz="3000" b="1">
              <a:solidFill>
                <a:srgbClr val="FF0000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sz="2000">
                <a:solidFill>
                  <a:schemeClr val="accent1"/>
                </a:solidFill>
              </a:rPr>
              <a:t> 1) </a:t>
            </a:r>
            <a:r>
              <a:rPr lang="cy-GB" sz="2000" b="1">
                <a:solidFill>
                  <a:schemeClr val="accent1"/>
                </a:solidFill>
              </a:rPr>
              <a:t>Wnei di roi cerdyn Top Trump gyda phobol?</a:t>
            </a:r>
            <a:r>
              <a:rPr lang="cy-GB" sz="2000">
                <a:solidFill>
                  <a:schemeClr val="accent1"/>
                </a:solidFill>
              </a:rPr>
              <a:t> Rydw i eisiau’r plant i gerdded o gwmpas a dangos eu cerdyn i bartner. Dylai’r plant ddweud un frawddeg i gymharu’r cardiau. Rhaid iddyn nhw ddefnyddio’r patrwm i gymharu’r ddau gerdyn. Mae ____ yn uwch/is/fwy/llai/well/waeth  na(g)_____. Rhaid y ddau bartner ddweud brawddeg  wahanol. Nesaf, dewch o hyd i bartner newydd.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 sz="2000">
              <a:solidFill>
                <a:srgbClr val="FF0000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sz="2000">
                <a:solidFill>
                  <a:srgbClr val="0070C0"/>
                </a:solidFill>
              </a:rPr>
              <a:t>2) </a:t>
            </a:r>
            <a:r>
              <a:rPr lang="cy-GB" sz="2000" b="1">
                <a:solidFill>
                  <a:srgbClr val="0070C0"/>
                </a:solidFill>
              </a:rPr>
              <a:t>Rho becyn o gerdyn Top Trump i bob pâr</a:t>
            </a:r>
            <a:r>
              <a:rPr lang="cy-GB" sz="2000">
                <a:solidFill>
                  <a:srgbClr val="0070C0"/>
                </a:solidFill>
              </a:rPr>
              <a:t>. Rydw i eisiau’r plant i droi dau gerdyn drosodd a chymharu’r ddau le. Hoffwn i iddyn nhw ddefnyddio’r patrwm i gymharu’r le. 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 sz="2000">
              <a:solidFill>
                <a:srgbClr val="0070C0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sz="2000">
                <a:solidFill>
                  <a:srgbClr val="0070C0"/>
                </a:solidFill>
              </a:rPr>
              <a:t>3) </a:t>
            </a:r>
            <a:r>
              <a:rPr lang="cy-GB" sz="2000" b="1">
                <a:solidFill>
                  <a:srgbClr val="0070C0"/>
                </a:solidFill>
              </a:rPr>
              <a:t>Rho becyn o gerdyn Top Trump i bawb</a:t>
            </a:r>
            <a:r>
              <a:rPr lang="cy-GB" sz="2000">
                <a:solidFill>
                  <a:srgbClr val="0070C0"/>
                </a:solidFill>
              </a:rPr>
              <a:t>. Peidiwch â dangos eich cardiau i neb. Dylai’r plant gerdded o gwmpas a , gyda phartner, dewis rhan i gymharu.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 sz="160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>
                <a:solidFill>
                  <a:srgbClr val="FF0000"/>
                </a:solidFill>
              </a:rPr>
              <a:t>- Gêm Gweld y gwahaniaeth – </a:t>
            </a:r>
            <a:r>
              <a:rPr lang="cy-GB" sz="2200">
                <a:solidFill>
                  <a:srgbClr val="0070C0"/>
                </a:solidFill>
              </a:rPr>
              <a:t>Mewn parau. </a:t>
            </a:r>
            <a:endParaRPr lang="en-GB" sz="2200">
              <a:solidFill>
                <a:srgbClr val="0070C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04E4C6-ECF1-915B-9844-89B906A2D5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367" y="3250647"/>
            <a:ext cx="4320914" cy="1577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0986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F11E0-C451-1CB4-FE36-EE26CBD61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Nod y wers, heddiw, ydy: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96986-67CB-9791-0157-E4981A779D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b="1"/>
              <a:t>Geirfa (adolygu a newydd): </a:t>
            </a:r>
            <a:r>
              <a:rPr lang="cy-GB">
                <a:solidFill>
                  <a:srgbClr val="FF0000"/>
                </a:solidFill>
              </a:rPr>
              <a:t>f</a:t>
            </a:r>
            <a:r>
              <a:rPr lang="cy-GB"/>
              <a:t>wy, llai, uwch, is, </a:t>
            </a:r>
            <a:r>
              <a:rPr lang="cy-GB">
                <a:solidFill>
                  <a:srgbClr val="FF0000"/>
                </a:solidFill>
              </a:rPr>
              <a:t>_</a:t>
            </a:r>
            <a:r>
              <a:rPr lang="cy-GB"/>
              <a:t>well, </a:t>
            </a:r>
            <a:r>
              <a:rPr lang="cy-GB">
                <a:solidFill>
                  <a:srgbClr val="FF0000"/>
                </a:solidFill>
              </a:rPr>
              <a:t>_</a:t>
            </a:r>
            <a:r>
              <a:rPr lang="cy-GB"/>
              <a:t>waeth</a:t>
            </a:r>
          </a:p>
          <a:p>
            <a:endParaRPr lang="cy-GB" b="1"/>
          </a:p>
          <a:p>
            <a:pPr marL="0" indent="0">
              <a:buNone/>
            </a:pPr>
            <a:endParaRPr lang="cy-GB" b="1"/>
          </a:p>
          <a:p>
            <a:r>
              <a:rPr lang="cy-GB" b="1"/>
              <a:t>Ffocws Iaith: Cymharu dwy le</a:t>
            </a:r>
          </a:p>
          <a:p>
            <a:pPr marL="0" indent="0">
              <a:buNone/>
            </a:pPr>
            <a:r>
              <a:rPr lang="cy-GB" b="1">
                <a:solidFill>
                  <a:srgbClr val="FF33CC"/>
                </a:solidFill>
              </a:rPr>
              <a:t>   </a:t>
            </a:r>
            <a:endParaRPr lang="cy-GB" b="1">
              <a:solidFill>
                <a:schemeClr val="accent1"/>
              </a:solidFill>
            </a:endParaRPr>
          </a:p>
          <a:p>
            <a:r>
              <a:rPr lang="cy-GB" b="1"/>
              <a:t>Defnyddio’r patrwm</a:t>
            </a:r>
          </a:p>
          <a:p>
            <a:pPr marL="0" indent="0">
              <a:buNone/>
            </a:pPr>
            <a:r>
              <a:rPr lang="cy-GB" b="1">
                <a:solidFill>
                  <a:srgbClr val="FF33CC"/>
                </a:solidFill>
              </a:rPr>
              <a:t>   Mae Rhaeadr yn _____ na _____      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b="1">
                <a:solidFill>
                  <a:srgbClr val="FF33CC"/>
                </a:solidFill>
              </a:rPr>
              <a:t>   Mae Rhaeadr yn _____ nag _____</a:t>
            </a:r>
            <a:endParaRPr lang="cy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8428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432F9-DE78-B7BE-95E2-E9071A6C3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Ailadroddwch ar fy ôl 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78B11-3070-8411-12D1-4244CE40FA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b="1"/>
              <a:t> </a:t>
            </a:r>
            <a:r>
              <a:rPr lang="cy-GB"/>
              <a:t>yn</a:t>
            </a:r>
            <a:r>
              <a:rPr lang="cy-GB" b="1"/>
              <a:t> </a:t>
            </a:r>
            <a:r>
              <a:rPr lang="cy-GB">
                <a:solidFill>
                  <a:srgbClr val="FF0000"/>
                </a:solidFill>
              </a:rPr>
              <a:t>f</a:t>
            </a:r>
            <a:r>
              <a:rPr lang="cy-GB"/>
              <a:t>wy na               </a:t>
            </a:r>
          </a:p>
          <a:p>
            <a:endParaRPr lang="cy-GB"/>
          </a:p>
          <a:p>
            <a:r>
              <a:rPr lang="cy-GB"/>
              <a:t>yn llai na</a:t>
            </a:r>
          </a:p>
          <a:p>
            <a:endParaRPr lang="cy-GB"/>
          </a:p>
          <a:p>
            <a:r>
              <a:rPr lang="cy-GB"/>
              <a:t>yn uwch na</a:t>
            </a:r>
          </a:p>
          <a:p>
            <a:endParaRPr lang="cy-GB"/>
          </a:p>
          <a:p>
            <a:r>
              <a:rPr lang="cy-GB"/>
              <a:t>yn is na</a:t>
            </a:r>
          </a:p>
          <a:p>
            <a:endParaRPr lang="cy-GB"/>
          </a:p>
          <a:p>
            <a:r>
              <a:rPr lang="cy-GB"/>
              <a:t>yn</a:t>
            </a:r>
            <a:r>
              <a:rPr lang="cy-GB">
                <a:solidFill>
                  <a:srgbClr val="FF0000"/>
                </a:solidFill>
              </a:rPr>
              <a:t> _</a:t>
            </a:r>
            <a:r>
              <a:rPr lang="cy-GB"/>
              <a:t>well na</a:t>
            </a:r>
          </a:p>
          <a:p>
            <a:endParaRPr lang="cy-GB"/>
          </a:p>
          <a:p>
            <a:r>
              <a:rPr lang="cy-GB"/>
              <a:t>yn </a:t>
            </a:r>
            <a:r>
              <a:rPr lang="cy-GB">
                <a:solidFill>
                  <a:srgbClr val="FF0000"/>
                </a:solidFill>
              </a:rPr>
              <a:t>_</a:t>
            </a:r>
            <a:r>
              <a:rPr lang="cy-GB"/>
              <a:t>waeth na</a:t>
            </a:r>
          </a:p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444985-90EE-B3FF-6ACF-F7F0399A0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0720" y="1295215"/>
            <a:ext cx="3292125" cy="4267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8845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859CC-80C0-135D-5983-86FF06729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Mae Simon yn dweud…..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51A25-174B-60D4-B1EF-85A9F2438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ctr"/>
            <a:r>
              <a:rPr lang="cy-GB" b="1"/>
              <a:t> </a:t>
            </a:r>
            <a:r>
              <a:rPr lang="cy-GB"/>
              <a:t>yn</a:t>
            </a:r>
            <a:r>
              <a:rPr lang="cy-GB" b="1"/>
              <a:t> </a:t>
            </a:r>
            <a:r>
              <a:rPr lang="cy-GB">
                <a:solidFill>
                  <a:srgbClr val="FF0000"/>
                </a:solidFill>
              </a:rPr>
              <a:t>f</a:t>
            </a:r>
            <a:r>
              <a:rPr lang="cy-GB"/>
              <a:t>wy na               </a:t>
            </a:r>
          </a:p>
          <a:p>
            <a:pPr algn="ctr"/>
            <a:endParaRPr lang="cy-GB"/>
          </a:p>
          <a:p>
            <a:pPr algn="ctr"/>
            <a:r>
              <a:rPr lang="cy-GB"/>
              <a:t>yn llai na</a:t>
            </a:r>
          </a:p>
          <a:p>
            <a:pPr algn="ctr"/>
            <a:endParaRPr lang="cy-GB"/>
          </a:p>
          <a:p>
            <a:pPr algn="ctr"/>
            <a:r>
              <a:rPr lang="cy-GB"/>
              <a:t>yn uwch na</a:t>
            </a:r>
          </a:p>
          <a:p>
            <a:pPr algn="ctr"/>
            <a:endParaRPr lang="cy-GB"/>
          </a:p>
          <a:p>
            <a:pPr algn="ctr"/>
            <a:r>
              <a:rPr lang="cy-GB"/>
              <a:t>yn is na</a:t>
            </a:r>
          </a:p>
          <a:p>
            <a:pPr algn="ctr"/>
            <a:endParaRPr lang="cy-GB"/>
          </a:p>
          <a:p>
            <a:pPr algn="ctr"/>
            <a:r>
              <a:rPr lang="cy-GB"/>
              <a:t>yn</a:t>
            </a:r>
            <a:r>
              <a:rPr lang="cy-GB">
                <a:solidFill>
                  <a:srgbClr val="FF0000"/>
                </a:solidFill>
              </a:rPr>
              <a:t> _</a:t>
            </a:r>
            <a:r>
              <a:rPr lang="cy-GB"/>
              <a:t>well na</a:t>
            </a:r>
          </a:p>
          <a:p>
            <a:pPr algn="ctr"/>
            <a:endParaRPr lang="cy-GB"/>
          </a:p>
          <a:p>
            <a:pPr algn="ctr"/>
            <a:r>
              <a:rPr lang="cy-GB"/>
              <a:t>yn </a:t>
            </a:r>
            <a:r>
              <a:rPr lang="cy-GB">
                <a:solidFill>
                  <a:srgbClr val="FF0000"/>
                </a:solidFill>
              </a:rPr>
              <a:t>_</a:t>
            </a:r>
            <a:r>
              <a:rPr lang="cy-GB"/>
              <a:t>waeth na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911C4B-69EC-1775-FFBC-F22F33BB89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6101" y="5466370"/>
            <a:ext cx="1195397" cy="1159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1008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4B434C-94DA-FCE0-36D2-2EF366CDA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5447A-5B76-767C-BB45-67CBE8204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17195"/>
          </a:xfrm>
        </p:spPr>
        <p:txBody>
          <a:bodyPr>
            <a:noAutofit/>
          </a:bodyPr>
          <a:lstStyle/>
          <a:p>
            <a:pPr algn="r"/>
            <a:r>
              <a:rPr lang="en-GB" sz="3600" b="1"/>
              <a:t>Mae’r ______  yn _____ na’r ______.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69299-05EF-5D83-874F-07B89074D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5920" y="1097280"/>
            <a:ext cx="1463040" cy="486632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>
                <a:solidFill>
                  <a:srgbClr val="FF0000"/>
                </a:solidFill>
              </a:rPr>
              <a:t>f</a:t>
            </a:r>
            <a:r>
              <a:rPr lang="cy-GB"/>
              <a:t>wy               </a:t>
            </a:r>
          </a:p>
          <a:p>
            <a:endParaRPr lang="cy-GB"/>
          </a:p>
          <a:p>
            <a:pPr marL="0" indent="0">
              <a:buNone/>
            </a:pPr>
            <a:r>
              <a:rPr lang="cy-GB"/>
              <a:t>llai </a:t>
            </a:r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r>
              <a:rPr lang="cy-GB"/>
              <a:t>uwch</a:t>
            </a:r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r>
              <a:rPr lang="cy-GB"/>
              <a:t>is</a:t>
            </a:r>
          </a:p>
          <a:p>
            <a:endParaRPr lang="cy-GB"/>
          </a:p>
          <a:p>
            <a:pPr marL="0" indent="0">
              <a:buNone/>
            </a:pPr>
            <a:r>
              <a:rPr lang="cy-GB">
                <a:solidFill>
                  <a:srgbClr val="FF0000"/>
                </a:solidFill>
              </a:rPr>
              <a:t>_</a:t>
            </a:r>
            <a:r>
              <a:rPr lang="cy-GB"/>
              <a:t>well</a:t>
            </a:r>
          </a:p>
          <a:p>
            <a:pPr marL="0" indent="0">
              <a:buNone/>
            </a:pPr>
            <a:endParaRPr lang="cy-GB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y-GB">
                <a:solidFill>
                  <a:srgbClr val="FF0000"/>
                </a:solidFill>
              </a:rPr>
              <a:t>_</a:t>
            </a:r>
            <a:r>
              <a:rPr lang="cy-GB"/>
              <a:t>waeth</a:t>
            </a:r>
          </a:p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EDB978E-2E8B-DFA5-F08F-C51ACAA17765}"/>
              </a:ext>
            </a:extLst>
          </p:cNvPr>
          <p:cNvSpPr/>
          <p:nvPr/>
        </p:nvSpPr>
        <p:spPr>
          <a:xfrm>
            <a:off x="162560" y="2103437"/>
            <a:ext cx="3017520" cy="132556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Heart 4">
            <a:extLst>
              <a:ext uri="{FF2B5EF4-FFF2-40B4-BE49-F238E27FC236}">
                <a16:creationId xmlns:a16="http://schemas.microsoft.com/office/drawing/2014/main" id="{E65C3EF0-C10F-78DF-6929-02D878B9BD12}"/>
              </a:ext>
            </a:extLst>
          </p:cNvPr>
          <p:cNvSpPr/>
          <p:nvPr/>
        </p:nvSpPr>
        <p:spPr>
          <a:xfrm>
            <a:off x="3637280" y="1209040"/>
            <a:ext cx="1178560" cy="929957"/>
          </a:xfrm>
          <a:prstGeom prst="hear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1"/>
                </a:solidFill>
              </a:rPr>
              <a:t>e.b.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E1495CE-948C-31AA-7B4F-1C16277331CD}"/>
              </a:ext>
            </a:extLst>
          </p:cNvPr>
          <p:cNvSpPr/>
          <p:nvPr/>
        </p:nvSpPr>
        <p:spPr>
          <a:xfrm>
            <a:off x="1442720" y="4744720"/>
            <a:ext cx="1971040" cy="174815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3AE91FE9-4A21-C81A-0608-A3B4EA9C7241}"/>
              </a:ext>
            </a:extLst>
          </p:cNvPr>
          <p:cNvSpPr/>
          <p:nvPr/>
        </p:nvSpPr>
        <p:spPr>
          <a:xfrm>
            <a:off x="3820160" y="3789680"/>
            <a:ext cx="1828800" cy="1748155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e.b.</a:t>
            </a:r>
          </a:p>
        </p:txBody>
      </p:sp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8CC7B1C2-D59D-582C-F291-60D2963E1658}"/>
              </a:ext>
            </a:extLst>
          </p:cNvPr>
          <p:cNvSpPr/>
          <p:nvPr/>
        </p:nvSpPr>
        <p:spPr>
          <a:xfrm>
            <a:off x="5740400" y="2103437"/>
            <a:ext cx="883920" cy="1919923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923BCA8-8B46-60BD-0501-155DDCB339D5}"/>
              </a:ext>
            </a:extLst>
          </p:cNvPr>
          <p:cNvSpPr/>
          <p:nvPr/>
        </p:nvSpPr>
        <p:spPr>
          <a:xfrm>
            <a:off x="5842000" y="5537835"/>
            <a:ext cx="1361440" cy="116776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4FA6FE9-0C7D-E719-4044-F84A471196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3383" y="1097280"/>
            <a:ext cx="1242168" cy="124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9772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BEFE3A4-C706-2162-F98B-767F0645BFF9}"/>
              </a:ext>
            </a:extLst>
          </p:cNvPr>
          <p:cNvSpPr txBox="1"/>
          <p:nvPr/>
        </p:nvSpPr>
        <p:spPr>
          <a:xfrm>
            <a:off x="5578326" y="393539"/>
            <a:ext cx="10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/>
              <a:t>Mat iaith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3814F10-0269-9D77-59F1-34B8E68894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847" y="1241385"/>
            <a:ext cx="11508306" cy="4375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1590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C24DEC3-4CDE-F7E4-A78E-737BE375B5CA}"/>
              </a:ext>
            </a:extLst>
          </p:cNvPr>
          <p:cNvSpPr/>
          <p:nvPr/>
        </p:nvSpPr>
        <p:spPr>
          <a:xfrm>
            <a:off x="567493" y="548640"/>
            <a:ext cx="3354267" cy="59436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204403-16F9-0C6C-CB42-3A99AE3AC945}"/>
              </a:ext>
            </a:extLst>
          </p:cNvPr>
          <p:cNvSpPr txBox="1"/>
          <p:nvPr/>
        </p:nvSpPr>
        <p:spPr>
          <a:xfrm>
            <a:off x="904240" y="995680"/>
            <a:ext cx="2865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>
                <a:solidFill>
                  <a:srgbClr val="FF33CC"/>
                </a:solidFill>
              </a:rPr>
              <a:t>Abertawe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279900-C85A-A536-8A57-60F3D4AF4472}"/>
              </a:ext>
            </a:extLst>
          </p:cNvPr>
          <p:cNvSpPr txBox="1"/>
          <p:nvPr/>
        </p:nvSpPr>
        <p:spPr>
          <a:xfrm>
            <a:off x="774637" y="1765885"/>
            <a:ext cx="29528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%                                     75%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F1EF35-8E0C-7460-FE05-F574B383891F}"/>
              </a:ext>
            </a:extLst>
          </p:cNvPr>
          <p:cNvSpPr txBox="1"/>
          <p:nvPr/>
        </p:nvSpPr>
        <p:spPr>
          <a:xfrm>
            <a:off x="568960" y="271778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 Uwch y môr                60  Metr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3CFAF7-E2AA-7B1F-B13E-27726ADE386F}"/>
              </a:ext>
            </a:extLst>
          </p:cNvPr>
          <p:cNvSpPr txBox="1"/>
          <p:nvPr/>
        </p:nvSpPr>
        <p:spPr>
          <a:xfrm>
            <a:off x="660400" y="3740111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Poblogaeth                 250,000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8DE3DD-B63D-6285-8119-D379459934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899" y="4493207"/>
            <a:ext cx="2552921" cy="1691787"/>
          </a:xfrm>
          <a:prstGeom prst="rect">
            <a:avLst/>
          </a:prstGeo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DA9FD0B-FE00-0996-3B22-49FB838306EB}"/>
              </a:ext>
            </a:extLst>
          </p:cNvPr>
          <p:cNvSpPr/>
          <p:nvPr/>
        </p:nvSpPr>
        <p:spPr>
          <a:xfrm>
            <a:off x="4390464" y="548640"/>
            <a:ext cx="3199355" cy="59436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594049-9F77-8064-B72E-3397C2E4B31F}"/>
              </a:ext>
            </a:extLst>
          </p:cNvPr>
          <p:cNvSpPr txBox="1"/>
          <p:nvPr/>
        </p:nvSpPr>
        <p:spPr>
          <a:xfrm>
            <a:off x="4445172" y="3747208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Poblogaeth                 14,000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38C16C-2D26-DA53-FC24-B6110E155D74}"/>
              </a:ext>
            </a:extLst>
          </p:cNvPr>
          <p:cNvSpPr txBox="1"/>
          <p:nvPr/>
        </p:nvSpPr>
        <p:spPr>
          <a:xfrm>
            <a:off x="4323166" y="271778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 Uwch y môr              90  Metr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B9EBF5B-670A-77F9-B397-9D3998681044}"/>
              </a:ext>
            </a:extLst>
          </p:cNvPr>
          <p:cNvSpPr txBox="1"/>
          <p:nvPr/>
        </p:nvSpPr>
        <p:spPr>
          <a:xfrm>
            <a:off x="4460240" y="171823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%                                     80%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1966825-0054-D1F9-663F-FE9672B161DC}"/>
              </a:ext>
            </a:extLst>
          </p:cNvPr>
          <p:cNvSpPr txBox="1"/>
          <p:nvPr/>
        </p:nvSpPr>
        <p:spPr>
          <a:xfrm>
            <a:off x="4490283" y="995680"/>
            <a:ext cx="2865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>
                <a:solidFill>
                  <a:srgbClr val="FF33CC"/>
                </a:solidFill>
              </a:rPr>
              <a:t>Aberystwyth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EE83482-AE14-D375-9C52-EBAEABD513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439" y="4481775"/>
            <a:ext cx="2632955" cy="1714649"/>
          </a:xfrm>
          <a:prstGeom prst="rect">
            <a:avLst/>
          </a:prstGeom>
        </p:spPr>
      </p:pic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95F837A4-5209-97CD-230C-F663D96800AA}"/>
              </a:ext>
            </a:extLst>
          </p:cNvPr>
          <p:cNvSpPr/>
          <p:nvPr/>
        </p:nvSpPr>
        <p:spPr>
          <a:xfrm>
            <a:off x="8218008" y="548640"/>
            <a:ext cx="3199355" cy="59436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92E620C-27C6-75F8-A95E-B9899D920DC5}"/>
              </a:ext>
            </a:extLst>
          </p:cNvPr>
          <p:cNvSpPr txBox="1"/>
          <p:nvPr/>
        </p:nvSpPr>
        <p:spPr>
          <a:xfrm>
            <a:off x="8422640" y="995680"/>
            <a:ext cx="2865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>
                <a:solidFill>
                  <a:srgbClr val="FF33CC"/>
                </a:solidFill>
              </a:rPr>
              <a:t>Bangor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8472F13-6B1A-6631-8E90-8C33FB938A7C}"/>
              </a:ext>
            </a:extLst>
          </p:cNvPr>
          <p:cNvSpPr txBox="1"/>
          <p:nvPr/>
        </p:nvSpPr>
        <p:spPr>
          <a:xfrm>
            <a:off x="8422640" y="171823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%                                     55%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4794533-327C-B77D-380E-0EB78239C7B5}"/>
              </a:ext>
            </a:extLst>
          </p:cNvPr>
          <p:cNvSpPr txBox="1"/>
          <p:nvPr/>
        </p:nvSpPr>
        <p:spPr>
          <a:xfrm>
            <a:off x="8218008" y="271778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 Uwch y môr            120  Metr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C3BDBEB-51ED-BE74-400D-8D02FE7CB9E7}"/>
              </a:ext>
            </a:extLst>
          </p:cNvPr>
          <p:cNvSpPr txBox="1"/>
          <p:nvPr/>
        </p:nvSpPr>
        <p:spPr>
          <a:xfrm>
            <a:off x="8340014" y="3716082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Poblogaeth                 18,000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FD611FC-3D81-5502-239A-DD91A46704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56465" y="4440923"/>
            <a:ext cx="2522439" cy="1684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908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26FCB9-0CE4-33B6-2894-20F48C4491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FA30582-E43F-5472-88CC-9B82947DFA97}"/>
              </a:ext>
            </a:extLst>
          </p:cNvPr>
          <p:cNvSpPr/>
          <p:nvPr/>
        </p:nvSpPr>
        <p:spPr>
          <a:xfrm>
            <a:off x="567493" y="548640"/>
            <a:ext cx="3354267" cy="59436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41EEAB-E1AA-DC33-788B-FD68558D0FEC}"/>
              </a:ext>
            </a:extLst>
          </p:cNvPr>
          <p:cNvSpPr txBox="1"/>
          <p:nvPr/>
        </p:nvSpPr>
        <p:spPr>
          <a:xfrm>
            <a:off x="904240" y="995680"/>
            <a:ext cx="2865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>
                <a:solidFill>
                  <a:srgbClr val="FF33CC"/>
                </a:solidFill>
              </a:rPr>
              <a:t>Caerdydd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E1BED0-B174-4D1F-AED5-DD3D31583C26}"/>
              </a:ext>
            </a:extLst>
          </p:cNvPr>
          <p:cNvSpPr txBox="1"/>
          <p:nvPr/>
        </p:nvSpPr>
        <p:spPr>
          <a:xfrm>
            <a:off x="774637" y="1765885"/>
            <a:ext cx="29528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%                                     90%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E0A1D7-DA9E-B5C4-DFAB-F141FA635AC2}"/>
              </a:ext>
            </a:extLst>
          </p:cNvPr>
          <p:cNvSpPr txBox="1"/>
          <p:nvPr/>
        </p:nvSpPr>
        <p:spPr>
          <a:xfrm>
            <a:off x="568960" y="271778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 Uwch y môr                65 Metr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0F78BB-ECF8-424D-514E-B760609EF851}"/>
              </a:ext>
            </a:extLst>
          </p:cNvPr>
          <p:cNvSpPr txBox="1"/>
          <p:nvPr/>
        </p:nvSpPr>
        <p:spPr>
          <a:xfrm>
            <a:off x="660400" y="3740111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Poblogaeth                 380,000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7AD0135-20FB-DBCC-7813-4CDB3D54B083}"/>
              </a:ext>
            </a:extLst>
          </p:cNvPr>
          <p:cNvSpPr/>
          <p:nvPr/>
        </p:nvSpPr>
        <p:spPr>
          <a:xfrm>
            <a:off x="4390464" y="548640"/>
            <a:ext cx="3199355" cy="59436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2F5625-9147-3C76-C2E5-F7DE5B0FA298}"/>
              </a:ext>
            </a:extLst>
          </p:cNvPr>
          <p:cNvSpPr txBox="1"/>
          <p:nvPr/>
        </p:nvSpPr>
        <p:spPr>
          <a:xfrm>
            <a:off x="4445172" y="3747208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Poblogaeth                 140,000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45FCE2-6C1D-0C00-F6B1-4A85DAD397B4}"/>
              </a:ext>
            </a:extLst>
          </p:cNvPr>
          <p:cNvSpPr txBox="1"/>
          <p:nvPr/>
        </p:nvSpPr>
        <p:spPr>
          <a:xfrm>
            <a:off x="4323166" y="271778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 Uwch y môr              80  Metr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5C9F1EA-F9A3-A29A-1B1E-1FB828B6206B}"/>
              </a:ext>
            </a:extLst>
          </p:cNvPr>
          <p:cNvSpPr txBox="1"/>
          <p:nvPr/>
        </p:nvSpPr>
        <p:spPr>
          <a:xfrm>
            <a:off x="4460240" y="171823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%                                     70%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E8E83AA-7673-5F10-ADB9-82904D43E81A}"/>
              </a:ext>
            </a:extLst>
          </p:cNvPr>
          <p:cNvSpPr txBox="1"/>
          <p:nvPr/>
        </p:nvSpPr>
        <p:spPr>
          <a:xfrm>
            <a:off x="4490283" y="995680"/>
            <a:ext cx="2865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>
                <a:solidFill>
                  <a:srgbClr val="FF33CC"/>
                </a:solidFill>
              </a:rPr>
              <a:t>Wrecsam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870D8DC-613E-7EBF-3742-38ACB64ED24F}"/>
              </a:ext>
            </a:extLst>
          </p:cNvPr>
          <p:cNvSpPr/>
          <p:nvPr/>
        </p:nvSpPr>
        <p:spPr>
          <a:xfrm>
            <a:off x="8218008" y="548640"/>
            <a:ext cx="3199355" cy="59436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41DF5A9-96AE-EC1B-25C9-E5B8FE0ACA84}"/>
              </a:ext>
            </a:extLst>
          </p:cNvPr>
          <p:cNvSpPr txBox="1"/>
          <p:nvPr/>
        </p:nvSpPr>
        <p:spPr>
          <a:xfrm>
            <a:off x="8340014" y="995680"/>
            <a:ext cx="2865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>
                <a:solidFill>
                  <a:srgbClr val="FF33CC"/>
                </a:solidFill>
              </a:rPr>
              <a:t>Llandrindod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DCC8DC1-4810-05D0-F2DA-43F51F4679A6}"/>
              </a:ext>
            </a:extLst>
          </p:cNvPr>
          <p:cNvSpPr txBox="1"/>
          <p:nvPr/>
        </p:nvSpPr>
        <p:spPr>
          <a:xfrm>
            <a:off x="8422640" y="171823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%                                     65%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5099CDB-CF2B-3644-59A6-73A43D862A72}"/>
              </a:ext>
            </a:extLst>
          </p:cNvPr>
          <p:cNvSpPr txBox="1"/>
          <p:nvPr/>
        </p:nvSpPr>
        <p:spPr>
          <a:xfrm>
            <a:off x="8218008" y="271778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 Uwch y môr            280  Metr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9CA60BD-2731-92CF-AC19-99E92EF6E732}"/>
              </a:ext>
            </a:extLst>
          </p:cNvPr>
          <p:cNvSpPr txBox="1"/>
          <p:nvPr/>
        </p:nvSpPr>
        <p:spPr>
          <a:xfrm>
            <a:off x="8340014" y="3716082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Poblogaeth                 6,000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C0D4F06-DA84-63E4-B0EF-F395E0AB92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348" y="4512251"/>
            <a:ext cx="2743438" cy="160795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431944D-44EF-B2E9-BC47-BDE80663BE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5601" y="4512251"/>
            <a:ext cx="2423370" cy="160795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0346AC14-FD8A-B5F1-EAC6-38A03882CC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9327" y="4479240"/>
            <a:ext cx="2476715" cy="1615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4540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CB7886-EA94-8337-6EDE-A85B04F734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55DC328-06EE-80FF-6B28-EAC82DAD7856}"/>
              </a:ext>
            </a:extLst>
          </p:cNvPr>
          <p:cNvSpPr/>
          <p:nvPr/>
        </p:nvSpPr>
        <p:spPr>
          <a:xfrm>
            <a:off x="567493" y="548640"/>
            <a:ext cx="3354267" cy="59436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E4666E-70EF-D35E-6E44-75B094CE3DCF}"/>
              </a:ext>
            </a:extLst>
          </p:cNvPr>
          <p:cNvSpPr txBox="1"/>
          <p:nvPr/>
        </p:nvSpPr>
        <p:spPr>
          <a:xfrm>
            <a:off x="904240" y="995680"/>
            <a:ext cx="2865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>
                <a:solidFill>
                  <a:srgbClr val="FF33CC"/>
                </a:solidFill>
              </a:rPr>
              <a:t>Rhaeadr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1B1885-F7A5-39DD-F252-034FFB1E4CD9}"/>
              </a:ext>
            </a:extLst>
          </p:cNvPr>
          <p:cNvSpPr txBox="1"/>
          <p:nvPr/>
        </p:nvSpPr>
        <p:spPr>
          <a:xfrm>
            <a:off x="774637" y="1765885"/>
            <a:ext cx="29528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%                                   100%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0B5881-5E77-6ED8-F974-FA08DE499390}"/>
              </a:ext>
            </a:extLst>
          </p:cNvPr>
          <p:cNvSpPr txBox="1"/>
          <p:nvPr/>
        </p:nvSpPr>
        <p:spPr>
          <a:xfrm>
            <a:off x="568960" y="271778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 Uwch y môr              210  Metr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2B5C78-FB4E-50E1-04DB-5AC7627253DA}"/>
              </a:ext>
            </a:extLst>
          </p:cNvPr>
          <p:cNvSpPr txBox="1"/>
          <p:nvPr/>
        </p:nvSpPr>
        <p:spPr>
          <a:xfrm>
            <a:off x="660400" y="3740111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Poblogaeth                 2,000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8812CEF-B1B8-B3D4-1C9A-0811207E9616}"/>
              </a:ext>
            </a:extLst>
          </p:cNvPr>
          <p:cNvSpPr/>
          <p:nvPr/>
        </p:nvSpPr>
        <p:spPr>
          <a:xfrm>
            <a:off x="4390464" y="548640"/>
            <a:ext cx="3199355" cy="59436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51B89D-35FF-526F-B5F7-B747B3BE0ACB}"/>
              </a:ext>
            </a:extLst>
          </p:cNvPr>
          <p:cNvSpPr txBox="1"/>
          <p:nvPr/>
        </p:nvSpPr>
        <p:spPr>
          <a:xfrm>
            <a:off x="4445172" y="3747208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Poblogaeth                 3,000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21CB82A-F1EC-D894-51FB-39026CC94434}"/>
              </a:ext>
            </a:extLst>
          </p:cNvPr>
          <p:cNvSpPr txBox="1"/>
          <p:nvPr/>
        </p:nvSpPr>
        <p:spPr>
          <a:xfrm>
            <a:off x="4323166" y="271778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 Uwch y môr              160  Metr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31E041-BBB7-B0EB-D6CD-14B52167A3D5}"/>
              </a:ext>
            </a:extLst>
          </p:cNvPr>
          <p:cNvSpPr txBox="1"/>
          <p:nvPr/>
        </p:nvSpPr>
        <p:spPr>
          <a:xfrm>
            <a:off x="4460240" y="171823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%                                     85%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E953CFB-74AB-423C-9FB3-35B389B309A7}"/>
              </a:ext>
            </a:extLst>
          </p:cNvPr>
          <p:cNvSpPr txBox="1"/>
          <p:nvPr/>
        </p:nvSpPr>
        <p:spPr>
          <a:xfrm>
            <a:off x="4490283" y="995680"/>
            <a:ext cx="2865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>
                <a:solidFill>
                  <a:srgbClr val="FF33CC"/>
                </a:solidFill>
              </a:rPr>
              <a:t>Llanidloes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BE0C6FF-5C16-A653-CD5D-E20767F16945}"/>
              </a:ext>
            </a:extLst>
          </p:cNvPr>
          <p:cNvSpPr/>
          <p:nvPr/>
        </p:nvSpPr>
        <p:spPr>
          <a:xfrm>
            <a:off x="8218008" y="548640"/>
            <a:ext cx="3199355" cy="59436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8BD8CE3-D8A1-1550-A964-9985AE17609C}"/>
              </a:ext>
            </a:extLst>
          </p:cNvPr>
          <p:cNvSpPr txBox="1"/>
          <p:nvPr/>
        </p:nvSpPr>
        <p:spPr>
          <a:xfrm>
            <a:off x="8218007" y="995680"/>
            <a:ext cx="31993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>
                <a:solidFill>
                  <a:srgbClr val="FF33CC"/>
                </a:solidFill>
              </a:rPr>
              <a:t>Llanfair-ym-muallt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F157477-4A30-0376-1351-492E16937B29}"/>
              </a:ext>
            </a:extLst>
          </p:cNvPr>
          <p:cNvSpPr txBox="1"/>
          <p:nvPr/>
        </p:nvSpPr>
        <p:spPr>
          <a:xfrm>
            <a:off x="8422640" y="171823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%                                     95%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8AB95C2-0206-F2E6-42B8-2E132BC94C8D}"/>
              </a:ext>
            </a:extLst>
          </p:cNvPr>
          <p:cNvSpPr txBox="1"/>
          <p:nvPr/>
        </p:nvSpPr>
        <p:spPr>
          <a:xfrm>
            <a:off x="8218008" y="271778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 Uwch y môr            110  Metr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B92740D-C800-2610-91B2-F316AE23A9B5}"/>
              </a:ext>
            </a:extLst>
          </p:cNvPr>
          <p:cNvSpPr txBox="1"/>
          <p:nvPr/>
        </p:nvSpPr>
        <p:spPr>
          <a:xfrm>
            <a:off x="8340014" y="3716082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Poblogaeth                 2,500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88CD57D-F2C3-B039-1B65-A64C8558E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3248" y="4525442"/>
            <a:ext cx="2133785" cy="147078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AA05A3B-4F25-3AF3-8840-AB64CD8D33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6533" y="4468286"/>
            <a:ext cx="2415749" cy="158509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A98384F-B8FB-7C40-1D21-7D6D40E634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5530" y="4481935"/>
            <a:ext cx="2415749" cy="1524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184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2CDD7-6EAE-C02F-B01E-2B59C8106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defRPr/>
            </a:pPr>
            <a:r>
              <a:rPr lang="cy-GB"/>
              <a:t> </a:t>
            </a:r>
            <a:r>
              <a:rPr lang="cy-GB" sz="3600" b="1">
                <a:solidFill>
                  <a:srgbClr val="FF33CC"/>
                </a:solidFill>
              </a:rPr>
              <a:t>Mae Rhaeadr yn _____ na (g) _____</a:t>
            </a:r>
            <a:br>
              <a:rPr lang="cy-GB" sz="3600" b="1">
                <a:solidFill>
                  <a:srgbClr val="FF33CC"/>
                </a:solidFill>
              </a:rPr>
            </a:br>
            <a:r>
              <a:rPr lang="cy-GB" sz="3600" b="1">
                <a:solidFill>
                  <a:srgbClr val="FF33CC"/>
                </a:solidFill>
              </a:rPr>
              <a:t>  </a:t>
            </a:r>
            <a:r>
              <a:rPr lang="cy-GB" sz="3600"/>
              <a:t>Gyda phatrwm, bydd y plant yn ysgrifennu’r enw lle </a:t>
            </a:r>
            <a:br>
              <a:rPr lang="cy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6D597-5E5F-CF2F-6C0E-CC1F9AE23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/>
              <a:t>Mae Rhaeadr </a:t>
            </a:r>
            <a:r>
              <a:rPr lang="cy-GB">
                <a:solidFill>
                  <a:srgbClr val="FF33CC"/>
                </a:solidFill>
              </a:rPr>
              <a:t>yn fwy na</a:t>
            </a:r>
            <a:r>
              <a:rPr lang="cy-GB"/>
              <a:t> (g) _____</a:t>
            </a:r>
          </a:p>
          <a:p>
            <a:r>
              <a:rPr lang="cy-GB"/>
              <a:t>Mae Rhaeadr </a:t>
            </a:r>
            <a:r>
              <a:rPr lang="cy-GB">
                <a:solidFill>
                  <a:srgbClr val="FF33CC"/>
                </a:solidFill>
              </a:rPr>
              <a:t>yn llai na </a:t>
            </a:r>
            <a:r>
              <a:rPr lang="cy-GB"/>
              <a:t>(g) _____</a:t>
            </a:r>
          </a:p>
          <a:p>
            <a:r>
              <a:rPr lang="cy-GB"/>
              <a:t>Mae Rhaeadr </a:t>
            </a:r>
            <a:r>
              <a:rPr lang="cy-GB">
                <a:solidFill>
                  <a:srgbClr val="FF33CC"/>
                </a:solidFill>
              </a:rPr>
              <a:t>yn uwch na </a:t>
            </a:r>
            <a:r>
              <a:rPr lang="cy-GB"/>
              <a:t>(g) _____</a:t>
            </a:r>
          </a:p>
          <a:p>
            <a:r>
              <a:rPr lang="cy-GB"/>
              <a:t>Mae Rhaeadr </a:t>
            </a:r>
            <a:r>
              <a:rPr lang="cy-GB">
                <a:solidFill>
                  <a:srgbClr val="FF33CC"/>
                </a:solidFill>
              </a:rPr>
              <a:t>yn is na </a:t>
            </a:r>
            <a:r>
              <a:rPr lang="cy-GB"/>
              <a:t>(g) _____</a:t>
            </a:r>
          </a:p>
          <a:p>
            <a:r>
              <a:rPr lang="cy-GB"/>
              <a:t>Mae Rhaeadr </a:t>
            </a:r>
            <a:r>
              <a:rPr lang="cy-GB">
                <a:solidFill>
                  <a:srgbClr val="FF33CC"/>
                </a:solidFill>
              </a:rPr>
              <a:t>yn well na </a:t>
            </a:r>
            <a:r>
              <a:rPr lang="cy-GB"/>
              <a:t>(g) _____</a:t>
            </a:r>
          </a:p>
          <a:p>
            <a:r>
              <a:rPr lang="cy-GB"/>
              <a:t>Mae Rhaeadr </a:t>
            </a:r>
            <a:r>
              <a:rPr lang="cy-GB">
                <a:solidFill>
                  <a:srgbClr val="FF33CC"/>
                </a:solidFill>
              </a:rPr>
              <a:t>yn waeth na </a:t>
            </a:r>
            <a:r>
              <a:rPr lang="cy-GB"/>
              <a:t>(g) _____</a:t>
            </a:r>
            <a:endParaRPr lang="en-GB"/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815CC271-50DB-DC68-6338-2D45C41E0351}"/>
              </a:ext>
            </a:extLst>
          </p:cNvPr>
          <p:cNvSpPr/>
          <p:nvPr/>
        </p:nvSpPr>
        <p:spPr>
          <a:xfrm>
            <a:off x="10031560" y="365125"/>
            <a:ext cx="1008427" cy="95609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AC095124-7E87-444D-CF79-3D7E207A01C7}"/>
              </a:ext>
            </a:extLst>
          </p:cNvPr>
          <p:cNvSpPr/>
          <p:nvPr/>
        </p:nvSpPr>
        <p:spPr>
          <a:xfrm>
            <a:off x="8399282" y="1656761"/>
            <a:ext cx="3042440" cy="1772239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/>
              <a:t>Cofiwch ddefnyddio ‘nag’ cyn llafariad , e.e.</a:t>
            </a:r>
          </a:p>
          <a:p>
            <a:pPr algn="ctr"/>
            <a:endParaRPr lang="en-GB" sz="1400"/>
          </a:p>
          <a:p>
            <a:pPr algn="ctr"/>
            <a:r>
              <a:rPr lang="en-GB" sz="1400"/>
              <a:t>Mae Rhaeadr yn uwch na</a:t>
            </a:r>
            <a:r>
              <a:rPr lang="en-GB" sz="1400" b="1"/>
              <a:t>g</a:t>
            </a:r>
            <a:r>
              <a:rPr lang="en-GB" sz="1400"/>
              <a:t> Abertawe.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75FF6A7C-5350-9527-6DF0-9FF6CF47ED60}"/>
              </a:ext>
            </a:extLst>
          </p:cNvPr>
          <p:cNvSpPr/>
          <p:nvPr/>
        </p:nvSpPr>
        <p:spPr>
          <a:xfrm>
            <a:off x="8399282" y="4077686"/>
            <a:ext cx="2943949" cy="1700944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/>
              <a:t>Cofiwch </a:t>
            </a:r>
            <a:r>
              <a:rPr lang="en-GB" sz="1600">
                <a:solidFill>
                  <a:srgbClr val="0070C0"/>
                </a:solidFill>
              </a:rPr>
              <a:t>Dreiglad Llaes </a:t>
            </a:r>
            <a:r>
              <a:rPr lang="en-GB" sz="1600"/>
              <a:t>ar ôl ‘na’, e.e.</a:t>
            </a:r>
          </a:p>
          <a:p>
            <a:pPr algn="ctr"/>
            <a:endParaRPr lang="en-GB" sz="1600"/>
          </a:p>
          <a:p>
            <a:pPr algn="ctr"/>
            <a:r>
              <a:rPr lang="en-GB" sz="1600"/>
              <a:t>Mae Rhaeadr yn llai na C</a:t>
            </a:r>
            <a:r>
              <a:rPr lang="en-GB" sz="1600" b="1">
                <a:solidFill>
                  <a:srgbClr val="0070C0"/>
                </a:solidFill>
              </a:rPr>
              <a:t>h</a:t>
            </a:r>
            <a:r>
              <a:rPr lang="en-GB" sz="1600"/>
              <a:t>aerdydd</a:t>
            </a:r>
            <a:r>
              <a:rPr lang="en-GB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527848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217F2-6683-3BEB-592F-033C140F0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2700" b="1">
                <a:solidFill>
                  <a:srgbClr val="FF33CC"/>
                </a:solidFill>
              </a:rPr>
              <a:t>Mae Rhaeadr yn _____ na (g) _____</a:t>
            </a:r>
            <a:br>
              <a:rPr lang="cy-GB" sz="2700" b="1">
                <a:solidFill>
                  <a:srgbClr val="FF33CC"/>
                </a:solidFill>
              </a:rPr>
            </a:br>
            <a:r>
              <a:rPr lang="cy-GB" sz="2700"/>
              <a:t>**  Gyda dechrau’r frawddeg, bydd y plant yn gorffen y frawddeg. </a:t>
            </a:r>
            <a:br>
              <a:rPr lang="cy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4521C-053C-A785-02AC-6CF19C326E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/>
              <a:t>Mae Rhaeadr </a:t>
            </a:r>
            <a:r>
              <a:rPr lang="cy-GB">
                <a:solidFill>
                  <a:srgbClr val="FF33CC"/>
                </a:solidFill>
              </a:rPr>
              <a:t>yn </a:t>
            </a:r>
          </a:p>
          <a:p>
            <a:pPr marL="0" indent="0">
              <a:buNone/>
            </a:pPr>
            <a:endParaRPr lang="cy-GB">
              <a:solidFill>
                <a:srgbClr val="FF33CC"/>
              </a:solidFill>
            </a:endParaRPr>
          </a:p>
          <a:p>
            <a:r>
              <a:rPr lang="cy-GB"/>
              <a:t>Mae Rhaeadr </a:t>
            </a:r>
            <a:r>
              <a:rPr lang="cy-GB">
                <a:solidFill>
                  <a:srgbClr val="FF33CC"/>
                </a:solidFill>
              </a:rPr>
              <a:t>yn </a:t>
            </a:r>
          </a:p>
          <a:p>
            <a:pPr marL="0" indent="0">
              <a:buNone/>
            </a:pPr>
            <a:endParaRPr lang="cy-GB">
              <a:solidFill>
                <a:srgbClr val="FF33CC"/>
              </a:solidFill>
            </a:endParaRPr>
          </a:p>
          <a:p>
            <a:r>
              <a:rPr lang="cy-GB"/>
              <a:t>Mae Rhaeadr </a:t>
            </a:r>
            <a:r>
              <a:rPr lang="cy-GB">
                <a:solidFill>
                  <a:srgbClr val="FF33CC"/>
                </a:solidFill>
              </a:rPr>
              <a:t>yn</a:t>
            </a:r>
          </a:p>
          <a:p>
            <a:endParaRPr lang="cy-GB"/>
          </a:p>
          <a:p>
            <a:r>
              <a:rPr lang="cy-GB"/>
              <a:t>Mae Rhaeadr </a:t>
            </a:r>
            <a:r>
              <a:rPr lang="cy-GB">
                <a:solidFill>
                  <a:srgbClr val="FF33CC"/>
                </a:solidFill>
              </a:rPr>
              <a:t>yn </a:t>
            </a:r>
          </a:p>
          <a:p>
            <a:endParaRPr lang="cy-GB">
              <a:solidFill>
                <a:srgbClr val="FF33CC"/>
              </a:solidFill>
            </a:endParaRPr>
          </a:p>
          <a:p>
            <a:r>
              <a:rPr lang="cy-GB"/>
              <a:t>Mae Rhaeadr </a:t>
            </a:r>
            <a:r>
              <a:rPr lang="cy-GB">
                <a:solidFill>
                  <a:srgbClr val="FF33CC"/>
                </a:solidFill>
              </a:rPr>
              <a:t>yn</a:t>
            </a:r>
          </a:p>
          <a:p>
            <a:endParaRPr lang="cy-GB"/>
          </a:p>
          <a:p>
            <a:r>
              <a:rPr lang="cy-GB"/>
              <a:t>Mae Rhaeadr </a:t>
            </a:r>
            <a:r>
              <a:rPr lang="cy-GB">
                <a:solidFill>
                  <a:srgbClr val="FF33CC"/>
                </a:solidFill>
              </a:rPr>
              <a:t>yn</a:t>
            </a:r>
            <a:endParaRPr lang="en-GB"/>
          </a:p>
          <a:p>
            <a:endParaRPr lang="en-GB"/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54BBA2A3-397B-C2C0-7C71-D98BAD3DBDF1}"/>
              </a:ext>
            </a:extLst>
          </p:cNvPr>
          <p:cNvSpPr/>
          <p:nvPr/>
        </p:nvSpPr>
        <p:spPr>
          <a:xfrm>
            <a:off x="9056200" y="365125"/>
            <a:ext cx="1008427" cy="95609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A2D23980-F04B-68AE-CC55-56D823811FB2}"/>
              </a:ext>
            </a:extLst>
          </p:cNvPr>
          <p:cNvSpPr/>
          <p:nvPr/>
        </p:nvSpPr>
        <p:spPr>
          <a:xfrm>
            <a:off x="10205000" y="365125"/>
            <a:ext cx="1008427" cy="95609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6BE48A6A-E441-8B5C-B8D2-68A4C3A76DE7}"/>
              </a:ext>
            </a:extLst>
          </p:cNvPr>
          <p:cNvSpPr/>
          <p:nvPr/>
        </p:nvSpPr>
        <p:spPr>
          <a:xfrm>
            <a:off x="8592652" y="4256795"/>
            <a:ext cx="2943949" cy="1700944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/>
              <a:t>Cofiwch </a:t>
            </a:r>
            <a:r>
              <a:rPr lang="en-GB" sz="1600">
                <a:solidFill>
                  <a:srgbClr val="0070C0"/>
                </a:solidFill>
              </a:rPr>
              <a:t>Dreiglad Llaes </a:t>
            </a:r>
            <a:r>
              <a:rPr lang="en-GB" sz="1600"/>
              <a:t>ar ôl ‘na’, e.e.</a:t>
            </a:r>
          </a:p>
          <a:p>
            <a:pPr algn="ctr"/>
            <a:endParaRPr lang="en-GB" sz="1600"/>
          </a:p>
          <a:p>
            <a:pPr algn="ctr"/>
            <a:r>
              <a:rPr lang="en-GB" sz="1600"/>
              <a:t>Mae Rhaeadr yn llai na C</a:t>
            </a:r>
            <a:r>
              <a:rPr lang="en-GB" sz="1600" b="1">
                <a:solidFill>
                  <a:srgbClr val="0070C0"/>
                </a:solidFill>
              </a:rPr>
              <a:t>h</a:t>
            </a:r>
            <a:r>
              <a:rPr lang="en-GB" sz="1600"/>
              <a:t>aerdydd</a:t>
            </a:r>
            <a:r>
              <a:rPr lang="en-GB"/>
              <a:t>. </a:t>
            </a: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5FEE0A45-626C-7102-7B2C-464A6E8D8DDC}"/>
              </a:ext>
            </a:extLst>
          </p:cNvPr>
          <p:cNvSpPr/>
          <p:nvPr/>
        </p:nvSpPr>
        <p:spPr>
          <a:xfrm>
            <a:off x="8636586" y="1803596"/>
            <a:ext cx="3042440" cy="1772239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/>
              <a:t>Cofiwch ddefnyddio ‘nag’ cyn llafariad , e.e.</a:t>
            </a:r>
          </a:p>
          <a:p>
            <a:pPr algn="ctr"/>
            <a:endParaRPr lang="en-GB" sz="1400"/>
          </a:p>
          <a:p>
            <a:pPr algn="ctr"/>
            <a:r>
              <a:rPr lang="en-GB" sz="1400"/>
              <a:t>Mae Rhaeadr yn uwch na</a:t>
            </a:r>
            <a:r>
              <a:rPr lang="en-GB" sz="1400" b="1"/>
              <a:t>g</a:t>
            </a:r>
            <a:r>
              <a:rPr lang="en-GB" sz="1400"/>
              <a:t> Abertawe.</a:t>
            </a:r>
          </a:p>
        </p:txBody>
      </p:sp>
    </p:spTree>
    <p:extLst>
      <p:ext uri="{BB962C8B-B14F-4D97-AF65-F5344CB8AC3E}">
        <p14:creationId xmlns:p14="http://schemas.microsoft.com/office/powerpoint/2010/main" val="23601202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D0CDF-7090-9DBF-9E69-555EACE25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3100" b="1">
                <a:solidFill>
                  <a:srgbClr val="FF33CC"/>
                </a:solidFill>
              </a:rPr>
              <a:t>Mae Rhaeadr yn _____ na (g) _____</a:t>
            </a:r>
            <a:br>
              <a:rPr lang="cy-GB" sz="3100" b="1">
                <a:solidFill>
                  <a:srgbClr val="FF33CC"/>
                </a:solidFill>
              </a:rPr>
            </a:br>
            <a:r>
              <a:rPr lang="cy-GB" sz="2700"/>
              <a:t>Gyda mat iaith, ysgrifennwch frawddeg am bob pâr.</a:t>
            </a:r>
            <a:br>
              <a:rPr lang="cy-GB"/>
            </a:br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F977375-E51B-45DA-6693-127EFA8DB0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1680" y="1798080"/>
            <a:ext cx="1417183" cy="2350449"/>
          </a:xfrm>
          <a:prstGeom prst="rect">
            <a:avLst/>
          </a:prstGeom>
        </p:spPr>
      </p:pic>
      <p:sp>
        <p:nvSpPr>
          <p:cNvPr id="4" name="Star: 5 Points 3">
            <a:extLst>
              <a:ext uri="{FF2B5EF4-FFF2-40B4-BE49-F238E27FC236}">
                <a16:creationId xmlns:a16="http://schemas.microsoft.com/office/drawing/2014/main" id="{4F934AC6-1665-D95E-7C52-6B6E48EBA06D}"/>
              </a:ext>
            </a:extLst>
          </p:cNvPr>
          <p:cNvSpPr/>
          <p:nvPr/>
        </p:nvSpPr>
        <p:spPr>
          <a:xfrm>
            <a:off x="8832680" y="841987"/>
            <a:ext cx="1008427" cy="95609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9C041B42-E936-3D26-C20B-7BBD781DF7AA}"/>
              </a:ext>
            </a:extLst>
          </p:cNvPr>
          <p:cNvSpPr/>
          <p:nvPr/>
        </p:nvSpPr>
        <p:spPr>
          <a:xfrm>
            <a:off x="10051880" y="814443"/>
            <a:ext cx="1008427" cy="95609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DF5F64D9-0760-5B81-F206-6675E7DD87CA}"/>
              </a:ext>
            </a:extLst>
          </p:cNvPr>
          <p:cNvSpPr/>
          <p:nvPr/>
        </p:nvSpPr>
        <p:spPr>
          <a:xfrm>
            <a:off x="11183573" y="814443"/>
            <a:ext cx="1008427" cy="95609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FBD7252-678D-FC48-7989-283A06D64D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415" y="1781014"/>
            <a:ext cx="1417182" cy="238457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770A443-020A-9704-02DF-E90A9A33A756}"/>
              </a:ext>
            </a:extLst>
          </p:cNvPr>
          <p:cNvSpPr txBox="1"/>
          <p:nvPr/>
        </p:nvSpPr>
        <p:spPr>
          <a:xfrm>
            <a:off x="4477732" y="2469822"/>
            <a:ext cx="7286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Mae Rhaeadr yn well nag Abertawe. </a:t>
            </a:r>
          </a:p>
          <a:p>
            <a:r>
              <a:rPr lang="en-GB"/>
              <a:t>Mae Abertawe yn fwy na Rhaeadr. </a:t>
            </a:r>
          </a:p>
        </p:txBody>
      </p:sp>
      <p:sp>
        <p:nvSpPr>
          <p:cNvPr id="12" name="Speech Bubble: Oval 11">
            <a:extLst>
              <a:ext uri="{FF2B5EF4-FFF2-40B4-BE49-F238E27FC236}">
                <a16:creationId xmlns:a16="http://schemas.microsoft.com/office/drawing/2014/main" id="{4547BCA3-345D-BE60-17C6-D066B9EF2653}"/>
              </a:ext>
            </a:extLst>
          </p:cNvPr>
          <p:cNvSpPr/>
          <p:nvPr/>
        </p:nvSpPr>
        <p:spPr>
          <a:xfrm>
            <a:off x="8257880" y="2055043"/>
            <a:ext cx="3042440" cy="1772239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/>
              <a:t>Cofiwch ddefnyddio ‘nag’ cyn llafariad , e.e.</a:t>
            </a:r>
          </a:p>
          <a:p>
            <a:pPr algn="ctr"/>
            <a:endParaRPr lang="en-GB" sz="1400"/>
          </a:p>
          <a:p>
            <a:pPr algn="ctr"/>
            <a:r>
              <a:rPr lang="en-GB" sz="1400"/>
              <a:t>Mae Rhaeadr yn uwch na</a:t>
            </a:r>
            <a:r>
              <a:rPr lang="en-GB" sz="1400" b="1"/>
              <a:t>g</a:t>
            </a:r>
            <a:r>
              <a:rPr lang="en-GB" sz="1400"/>
              <a:t> Abertawe.</a:t>
            </a:r>
          </a:p>
        </p:txBody>
      </p:sp>
      <p:sp>
        <p:nvSpPr>
          <p:cNvPr id="13" name="Speech Bubble: Oval 12">
            <a:extLst>
              <a:ext uri="{FF2B5EF4-FFF2-40B4-BE49-F238E27FC236}">
                <a16:creationId xmlns:a16="http://schemas.microsoft.com/office/drawing/2014/main" id="{BC10DE1E-97DE-4891-BF0D-0D2D44556F5D}"/>
              </a:ext>
            </a:extLst>
          </p:cNvPr>
          <p:cNvSpPr/>
          <p:nvPr/>
        </p:nvSpPr>
        <p:spPr>
          <a:xfrm>
            <a:off x="8409851" y="4084245"/>
            <a:ext cx="2943949" cy="1700944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/>
              <a:t>Cofiwch </a:t>
            </a:r>
            <a:r>
              <a:rPr lang="en-GB" sz="1600">
                <a:solidFill>
                  <a:srgbClr val="0070C0"/>
                </a:solidFill>
              </a:rPr>
              <a:t>Dreiglad Llaes </a:t>
            </a:r>
            <a:r>
              <a:rPr lang="en-GB" sz="1600"/>
              <a:t>ar ôl ‘na’, e.e.</a:t>
            </a:r>
          </a:p>
          <a:p>
            <a:pPr algn="ctr"/>
            <a:endParaRPr lang="en-GB" sz="1600"/>
          </a:p>
          <a:p>
            <a:pPr algn="ctr"/>
            <a:r>
              <a:rPr lang="en-GB" sz="1600"/>
              <a:t>Mae Rhaeadr yn llai na C</a:t>
            </a:r>
            <a:r>
              <a:rPr lang="en-GB" sz="1600" b="1">
                <a:solidFill>
                  <a:srgbClr val="0070C0"/>
                </a:solidFill>
              </a:rPr>
              <a:t>h</a:t>
            </a:r>
            <a:r>
              <a:rPr lang="en-GB" sz="1600"/>
              <a:t>aerdydd</a:t>
            </a:r>
            <a:r>
              <a:rPr lang="en-GB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4685222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D2A5BD-1B94-DC6C-E754-8932AEABB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>
                <a:solidFill>
                  <a:srgbClr val="FF0000"/>
                </a:solidFill>
              </a:rPr>
              <a:t>Gweld y gwahaniaeth </a:t>
            </a:r>
            <a:r>
              <a:rPr lang="cy-GB" b="1">
                <a:sym typeface="Wingdings" panose="05000000000000000000" pitchFamily="2" charset="2"/>
              </a:rPr>
              <a:t>X</a:t>
            </a:r>
            <a:endParaRPr lang="en-GB" b="1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2B267DB-B281-7A3E-C018-548D5B33D4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/>
              <a:t>Mae Lloegr yn uwch na Wrecsam. </a:t>
            </a:r>
          </a:p>
          <a:p>
            <a:r>
              <a:rPr lang="cy-GB"/>
              <a:t>Mae Caerdydd yn is na Chanada.</a:t>
            </a:r>
          </a:p>
          <a:p>
            <a:r>
              <a:rPr lang="cy-GB"/>
              <a:t>Mae Llanbister yn fwy na Chymru.</a:t>
            </a:r>
          </a:p>
          <a:p>
            <a:r>
              <a:rPr lang="cy-GB"/>
              <a:t>Mae Cymru yn hirach na Ffranc. </a:t>
            </a:r>
          </a:p>
          <a:p>
            <a:r>
              <a:rPr lang="cy-GB"/>
              <a:t>Mae Patagonia yn well nag Abertawe. </a:t>
            </a:r>
          </a:p>
          <a:p>
            <a:r>
              <a:rPr lang="cy-GB"/>
              <a:t>Mae Llanfair-ym-muallt yn waeth na </a:t>
            </a:r>
            <a:r>
              <a:rPr lang="en-GB"/>
              <a:t>Llandrindod. </a:t>
            </a:r>
          </a:p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7E8F64-5E87-B52C-9751-D2693726ED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8524" y="2936794"/>
            <a:ext cx="2560542" cy="2514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6607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AD61B8-6591-ED10-2AD7-92E53CB2F3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26E86F5-AF42-CCB1-895A-9651A54AE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>
                <a:solidFill>
                  <a:srgbClr val="FF0000"/>
                </a:solidFill>
              </a:rPr>
              <a:t>Gweld y gwahaniaeth </a:t>
            </a:r>
            <a:r>
              <a:rPr lang="cy-GB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>
              <a:solidFill>
                <a:srgbClr val="00B05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884211B-036D-72A8-975D-F1485430F7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/>
              <a:t>Mae Rhaeadr yn uwch na Wrecsam. </a:t>
            </a:r>
          </a:p>
          <a:p>
            <a:r>
              <a:rPr lang="cy-GB"/>
              <a:t>Mae Caerdydd yn is nag Aberystwyth.</a:t>
            </a:r>
          </a:p>
          <a:p>
            <a:r>
              <a:rPr lang="cy-GB"/>
              <a:t>Mae Lloegr yn fwy na Chymru.</a:t>
            </a:r>
          </a:p>
          <a:p>
            <a:r>
              <a:rPr lang="cy-GB"/>
              <a:t>Mae Cymru yn llai na Ffranc. </a:t>
            </a:r>
          </a:p>
          <a:p>
            <a:r>
              <a:rPr lang="cy-GB"/>
              <a:t>Mae Llundain yn well nag Abertawe. </a:t>
            </a:r>
          </a:p>
          <a:p>
            <a:r>
              <a:rPr lang="cy-GB"/>
              <a:t>Mae Rhaeadr yn waeth na </a:t>
            </a:r>
            <a:r>
              <a:rPr lang="en-GB"/>
              <a:t>Llandrindod. </a:t>
            </a:r>
          </a:p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78E85B1-08F3-9AFF-CE86-A3D7574B4E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8524" y="2936794"/>
            <a:ext cx="2560542" cy="2514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4020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F5BFF3F-5FCE-86EE-504F-32BD015791B5}"/>
              </a:ext>
            </a:extLst>
          </p:cNvPr>
          <p:cNvSpPr txBox="1"/>
          <p:nvPr/>
        </p:nvSpPr>
        <p:spPr>
          <a:xfrm>
            <a:off x="2133600" y="2853809"/>
            <a:ext cx="79248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5400" b="1">
                <a:solidFill>
                  <a:schemeClr val="bg1"/>
                </a:solidFill>
                <a:latin typeface="+mj-lt"/>
              </a:rPr>
              <a:t>Gwyddoniaeth a Thechnoleg</a:t>
            </a:r>
            <a:endParaRPr lang="cy-GB" sz="54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490635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B0607-2ED6-8A3C-CEE2-8DCC96504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62075"/>
          </a:xfrm>
        </p:spPr>
        <p:txBody>
          <a:bodyPr>
            <a:normAutofit/>
          </a:bodyPr>
          <a:lstStyle/>
          <a:p>
            <a:r>
              <a:rPr lang="cy-GB" sz="3600" b="1"/>
              <a:t>Gwers Gwyddoniaeth a Thechnoleg</a:t>
            </a:r>
            <a:br>
              <a:rPr lang="cy-GB" sz="3600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92AA6-0DD2-E4C9-6925-1AAAB2F2E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9200"/>
            <a:ext cx="10515600" cy="4957763"/>
          </a:xfrm>
        </p:spPr>
        <p:txBody>
          <a:bodyPr>
            <a:normAutofit fontScale="70000" lnSpcReduction="20000"/>
          </a:bodyPr>
          <a:lstStyle/>
          <a:p>
            <a:r>
              <a:rPr lang="en-GB" b="1">
                <a:solidFill>
                  <a:srgbClr val="FF0000"/>
                </a:solidFill>
              </a:rPr>
              <a:t>Drilia’r eirfa</a:t>
            </a:r>
            <a:r>
              <a:rPr lang="en-GB" b="1"/>
              <a:t>. </a:t>
            </a:r>
            <a:r>
              <a:rPr lang="en-GB"/>
              <a:t>Mae’r plant wedi dysgu am rai gwledydd o’r blaen.</a:t>
            </a:r>
          </a:p>
          <a:p>
            <a:pPr marL="0" indent="0">
              <a:buNone/>
            </a:pPr>
            <a:r>
              <a:rPr lang="cy-GB"/>
              <a:t>1) </a:t>
            </a:r>
            <a:r>
              <a:rPr lang="cy-GB" b="1"/>
              <a:t>Ailadroddwch a fy ôl i </a:t>
            </a:r>
            <a:r>
              <a:rPr lang="cy-GB"/>
              <a:t>:  (gyda bag ffa)</a:t>
            </a:r>
          </a:p>
          <a:p>
            <a:pPr marL="0" indent="0">
              <a:buNone/>
            </a:pPr>
            <a:r>
              <a:rPr lang="cy-GB"/>
              <a:t>2) </a:t>
            </a:r>
            <a:r>
              <a:rPr lang="cy-GB" b="1"/>
              <a:t>Helfa drysor: </a:t>
            </a:r>
            <a:r>
              <a:rPr lang="cy-GB"/>
              <a:t>(rho faneri ar y coed yn y goedwig cyn y wers). Bydd y plant yn dod o hyd i faneri a byddwn nhw’n dweud y wlad. Bydd mat iaith ar y llawr yn y blaen i helpu. (Mewn parau). </a:t>
            </a:r>
          </a:p>
          <a:p>
            <a:r>
              <a:rPr lang="cy-GB" b="1">
                <a:solidFill>
                  <a:srgbClr val="FF0000"/>
                </a:solidFill>
              </a:rPr>
              <a:t>Drilio’r patrwm: </a:t>
            </a:r>
            <a:r>
              <a:rPr lang="cy-GB">
                <a:solidFill>
                  <a:srgbClr val="00B0F0"/>
                </a:solidFill>
              </a:rPr>
              <a:t>Taswn i’n teithio, baswn i’n mynd i </a:t>
            </a:r>
            <a:endParaRPr lang="cy-GB" b="1">
              <a:solidFill>
                <a:srgbClr val="FF0000"/>
              </a:solidFill>
            </a:endParaRPr>
          </a:p>
          <a:p>
            <a:r>
              <a:rPr lang="cy-GB" b="1">
                <a:solidFill>
                  <a:srgbClr val="FF0000"/>
                </a:solidFill>
              </a:rPr>
              <a:t>Gêm </a:t>
            </a:r>
            <a:r>
              <a:rPr lang="en-GB" b="1">
                <a:solidFill>
                  <a:srgbClr val="FF0000"/>
                </a:solidFill>
              </a:rPr>
              <a:t>Blankety Blank</a:t>
            </a:r>
            <a:r>
              <a:rPr lang="en-GB"/>
              <a:t>- </a:t>
            </a:r>
            <a:r>
              <a:rPr lang="cy-GB">
                <a:solidFill>
                  <a:srgbClr val="00B0F0"/>
                </a:solidFill>
              </a:rPr>
              <a:t>Taswn i’n teithio, baswn i’n mynd i......</a:t>
            </a:r>
          </a:p>
          <a:p>
            <a:pPr marL="0" indent="0">
              <a:buNone/>
            </a:pPr>
            <a:r>
              <a:rPr lang="cy-GB"/>
              <a:t>Dewisa un lle. Bydd y plant yn ceisio dyfalu’r amser sy yn dy ben di.  Pob amser, dweda </a:t>
            </a:r>
            <a:r>
              <a:rPr lang="cy-GB">
                <a:solidFill>
                  <a:srgbClr val="00B0F0"/>
                </a:solidFill>
              </a:rPr>
              <a:t> ‘Taswn i’n teithio, baswn i’n mynd i......’</a:t>
            </a:r>
          </a:p>
          <a:p>
            <a:r>
              <a:rPr lang="cy-GB" b="1">
                <a:solidFill>
                  <a:srgbClr val="FF0000"/>
                </a:solidFill>
              </a:rPr>
              <a:t>Gêm </a:t>
            </a:r>
            <a:r>
              <a:rPr lang="en-GB" b="1">
                <a:solidFill>
                  <a:srgbClr val="FF0000"/>
                </a:solidFill>
              </a:rPr>
              <a:t>‘Y Gadair’ - </a:t>
            </a:r>
            <a:r>
              <a:rPr lang="cy-GB">
                <a:solidFill>
                  <a:srgbClr val="00B0F0"/>
                </a:solidFill>
              </a:rPr>
              <a:t>Taswn i’n teithio, baswn i’n mynd i......</a:t>
            </a:r>
          </a:p>
          <a:p>
            <a:pPr marL="0" indent="0">
              <a:buNone/>
            </a:pPr>
            <a:r>
              <a:rPr lang="cy-GB"/>
              <a:t>Rho’r bag o bropiau wrth ymyl y gadair. Hoffwn i’r plant ddewis prop a dweud ble hoffai eu cymeriad fynd. Bydd y plant yn defnyddio’r patrwm. Dylai pob plentyn gael tro. Bydd y plant yn ymarfer dweud a gwrando ar y patrwm. </a:t>
            </a:r>
          </a:p>
          <a:p>
            <a:r>
              <a:rPr lang="cy-GB" b="1">
                <a:solidFill>
                  <a:srgbClr val="FF0000"/>
                </a:solidFill>
              </a:rPr>
              <a:t>Recordio fideo – </a:t>
            </a:r>
            <a:r>
              <a:rPr lang="cy-GB"/>
              <a:t>Rydw i eisiau’r plant wneud eu gorau glas. Yn eu peiriant teithio, bydd y plant yn recordio iMovie bach. Byddwn nhw’n defnyddio’r patrwm: </a:t>
            </a:r>
            <a:r>
              <a:rPr lang="cy-GB">
                <a:solidFill>
                  <a:srgbClr val="00B0F0"/>
                </a:solidFill>
              </a:rPr>
              <a:t>Taswn i’n teithio, baswn i’n mynd i... achos....</a:t>
            </a:r>
          </a:p>
          <a:p>
            <a:r>
              <a:rPr lang="cy-GB" b="1">
                <a:solidFill>
                  <a:srgbClr val="FF0000"/>
                </a:solidFill>
              </a:rPr>
              <a:t>Gêm </a:t>
            </a:r>
            <a:r>
              <a:rPr lang="en-GB" b="1">
                <a:solidFill>
                  <a:srgbClr val="FF0000"/>
                </a:solidFill>
              </a:rPr>
              <a:t>Cawl Brawddegau – </a:t>
            </a:r>
            <a:r>
              <a:rPr lang="cy-GB"/>
              <a:t>rho’r pecynnau yn y goedwig cyn y gêm. Rho’r gloch a’r byrddau gwyn yn y blaen. Atgoffa’r plant i fod yn ofalus. </a:t>
            </a:r>
            <a:endParaRPr lang="en-GB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7524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3828881-15B8-C143-4ED8-2CD8555F0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Nod y wers, heddiw, ydy: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5756FE7-90BB-B9DD-6AAE-C88F9127E1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Geirfa :</a:t>
            </a:r>
            <a:r>
              <a:rPr lang="en-GB" sz="2400"/>
              <a:t> ‘</a:t>
            </a:r>
            <a:r>
              <a:rPr lang="cy-GB" sz="2400">
                <a:solidFill>
                  <a:srgbClr val="00B0F0"/>
                </a:solidFill>
              </a:rPr>
              <a:t>r Eidal, Ffranc,  Awstralia, Seland Newydd, Tsieina, </a:t>
            </a:r>
            <a:r>
              <a:rPr lang="cy-GB" sz="2400">
                <a:solidFill>
                  <a:srgbClr val="FF0000"/>
                </a:solidFill>
              </a:rPr>
              <a:t>_</a:t>
            </a:r>
            <a:r>
              <a:rPr lang="cy-GB" sz="2400">
                <a:solidFill>
                  <a:srgbClr val="00B0F0"/>
                </a:solidFill>
              </a:rPr>
              <a:t>Wlad</a:t>
            </a:r>
            <a:r>
              <a:rPr lang="cy-GB" sz="2400">
                <a:solidFill>
                  <a:srgbClr val="FF0000"/>
                </a:solidFill>
              </a:rPr>
              <a:t> </a:t>
            </a:r>
            <a:r>
              <a:rPr lang="cy-GB" sz="2400">
                <a:solidFill>
                  <a:srgbClr val="00B0F0"/>
                </a:solidFill>
              </a:rPr>
              <a:t>Groeg</a:t>
            </a:r>
          </a:p>
          <a:p>
            <a:endParaRPr lang="cy-GB" sz="2400">
              <a:solidFill>
                <a:srgbClr val="00B0F0"/>
              </a:solidFill>
            </a:endParaRPr>
          </a:p>
          <a:p>
            <a:r>
              <a:rPr lang="cy-GB" sz="2400" b="1"/>
              <a:t>Patrwm/ Patrymau / Ffocws Iaith</a:t>
            </a:r>
            <a:endParaRPr lang="cy-GB" sz="2400">
              <a:highlight>
                <a:srgbClr val="FFFF00"/>
              </a:highlight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sz="2400">
                <a:solidFill>
                  <a:srgbClr val="00B0F0"/>
                </a:solidFill>
              </a:rPr>
              <a:t>Taswn i’n teithio, baswn i’n mynd i .........achos .........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 sz="2400">
              <a:solidFill>
                <a:srgbClr val="00B0F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sz="2400" b="1"/>
              <a:t>Gwybodaeth flaenorol (adolygu)</a:t>
            </a:r>
            <a:r>
              <a:rPr lang="cy-GB" sz="2400"/>
              <a:t>:  mae hi’n ddiddorol, mae hi’n heulog, mae hi’n boeth, mae hi’n oer.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 sz="2400">
              <a:solidFill>
                <a:srgbClr val="00B0F0"/>
              </a:solidFill>
            </a:endParaRPr>
          </a:p>
          <a:p>
            <a:endParaRPr lang="cy-GB" sz="2400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70792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162C379-4CCD-032D-9902-8B9CE1466705}"/>
              </a:ext>
            </a:extLst>
          </p:cNvPr>
          <p:cNvSpPr txBox="1"/>
          <p:nvPr/>
        </p:nvSpPr>
        <p:spPr>
          <a:xfrm>
            <a:off x="323850" y="555962"/>
            <a:ext cx="672465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/>
              <a:t>Patrwm/ Patrymau / Ffocws Iaith</a:t>
            </a:r>
            <a:endParaRPr lang="cy-GB" sz="2000" b="0">
              <a:solidFill>
                <a:schemeClr val="tx1"/>
              </a:solidFill>
              <a:highlight>
                <a:srgbClr val="FFFF00"/>
              </a:highlight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000" b="0">
                <a:solidFill>
                  <a:srgbClr val="00B0F0"/>
                </a:solidFill>
              </a:rPr>
              <a:t>Taswn i’n teithio, baswn i’n mynd i .........achos .........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800" b="1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DBA99B-DF59-B36B-3818-25B19913D5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5683" y="1291744"/>
            <a:ext cx="2912918" cy="21372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6C9F620-5C47-D1C4-3F48-08D66E21BD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6663" y="2563061"/>
            <a:ext cx="4074875" cy="220444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EAC96D9-45D9-18EF-0A44-4F93C3FCE6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5580" y="4434588"/>
            <a:ext cx="3513124" cy="2263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64165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E86827-F36F-E9DD-D8FB-6B65F63F2A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1B248E-A205-36BC-FD64-AD09DCCBF6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66" y="1342964"/>
            <a:ext cx="1943268" cy="14098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5CB457F-E6C6-710C-92BF-B0205FE2B0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066" y="2752786"/>
            <a:ext cx="1948414" cy="15429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92403B8-4A7C-DEBE-826D-039D57EEF8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066" y="4438597"/>
            <a:ext cx="1916337" cy="1267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60C5001-1CD1-5DFB-B05C-FE489CC441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7240" y="1302191"/>
            <a:ext cx="2090568" cy="135069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4C53C9F-0E74-6D31-DE2F-FE4F471346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27239" y="2754571"/>
            <a:ext cx="2185549" cy="154120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8CD0BD9-6575-B527-0060-C1B34772D7B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7238" y="4438597"/>
            <a:ext cx="2185549" cy="146257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118A520-49EF-D0BA-9429-489F22CE5516}"/>
              </a:ext>
            </a:extLst>
          </p:cNvPr>
          <p:cNvSpPr txBox="1"/>
          <p:nvPr/>
        </p:nvSpPr>
        <p:spPr>
          <a:xfrm>
            <a:off x="2609850" y="186320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>
                <a:solidFill>
                  <a:srgbClr val="00B0F0"/>
                </a:solidFill>
              </a:rPr>
              <a:t>‘r Eidal</a:t>
            </a:r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74BC3DC-3A0B-AE77-2964-FD27A94ECD7C}"/>
              </a:ext>
            </a:extLst>
          </p:cNvPr>
          <p:cNvSpPr txBox="1"/>
          <p:nvPr/>
        </p:nvSpPr>
        <p:spPr>
          <a:xfrm>
            <a:off x="2609850" y="3339614"/>
            <a:ext cx="1266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>
                <a:solidFill>
                  <a:srgbClr val="00B0F0"/>
                </a:solidFill>
              </a:rPr>
              <a:t> Ffranc</a:t>
            </a:r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AA8C3FF-E543-C053-7B6B-96211ABDBB3C}"/>
              </a:ext>
            </a:extLst>
          </p:cNvPr>
          <p:cNvSpPr txBox="1"/>
          <p:nvPr/>
        </p:nvSpPr>
        <p:spPr>
          <a:xfrm>
            <a:off x="2676525" y="488743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>
                <a:solidFill>
                  <a:srgbClr val="00B0F0"/>
                </a:solidFill>
              </a:rPr>
              <a:t>Awstralia</a:t>
            </a:r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02A41BA-B250-4A08-90BE-817C3987AC63}"/>
              </a:ext>
            </a:extLst>
          </p:cNvPr>
          <p:cNvSpPr txBox="1"/>
          <p:nvPr/>
        </p:nvSpPr>
        <p:spPr>
          <a:xfrm>
            <a:off x="7524750" y="1827503"/>
            <a:ext cx="22418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>
                <a:solidFill>
                  <a:srgbClr val="00B0F0"/>
                </a:solidFill>
              </a:rPr>
              <a:t>Seland Newydd</a:t>
            </a:r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4A51E00-949E-6194-E11B-92ADDEDD8959}"/>
              </a:ext>
            </a:extLst>
          </p:cNvPr>
          <p:cNvSpPr txBox="1"/>
          <p:nvPr/>
        </p:nvSpPr>
        <p:spPr>
          <a:xfrm>
            <a:off x="7707447" y="3339614"/>
            <a:ext cx="18764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>
                <a:solidFill>
                  <a:srgbClr val="00B0F0"/>
                </a:solidFill>
              </a:rPr>
              <a:t>Tsieina</a:t>
            </a:r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639B315-FE6C-48E3-E938-D52666B710AD}"/>
              </a:ext>
            </a:extLst>
          </p:cNvPr>
          <p:cNvSpPr txBox="1"/>
          <p:nvPr/>
        </p:nvSpPr>
        <p:spPr>
          <a:xfrm>
            <a:off x="7551597" y="4816019"/>
            <a:ext cx="15430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b="1">
                <a:solidFill>
                  <a:srgbClr val="FF0000"/>
                </a:solidFill>
              </a:rPr>
              <a:t>_</a:t>
            </a:r>
            <a:r>
              <a:rPr lang="cy-GB" sz="1800">
                <a:solidFill>
                  <a:srgbClr val="00B0F0"/>
                </a:solidFill>
              </a:rPr>
              <a:t>Wlad Groeg</a:t>
            </a:r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31D4FF8-B6A5-F9E9-75C2-DB5F5857569A}"/>
              </a:ext>
            </a:extLst>
          </p:cNvPr>
          <p:cNvSpPr txBox="1"/>
          <p:nvPr/>
        </p:nvSpPr>
        <p:spPr>
          <a:xfrm>
            <a:off x="4849410" y="452365"/>
            <a:ext cx="22371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Geirfa</a:t>
            </a:r>
          </a:p>
        </p:txBody>
      </p:sp>
    </p:spTree>
    <p:extLst>
      <p:ext uri="{BB962C8B-B14F-4D97-AF65-F5344CB8AC3E}">
        <p14:creationId xmlns:p14="http://schemas.microsoft.com/office/powerpoint/2010/main" val="37718144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12869-63B7-E805-57B1-C97A86191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 patrwm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B652A-B1BE-0ABE-B60B-5706221AE5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>
                <a:solidFill>
                  <a:srgbClr val="00B0F0"/>
                </a:solidFill>
              </a:rPr>
              <a:t>Taswn i’n teithio, baswn i’n mynd i .........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795273-A46F-2435-E5F5-F0F6FDABE9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51711" y="217115"/>
            <a:ext cx="604177" cy="9278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D41757-5B3B-AE38-62B7-FF9049FCD7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4107" y="1211474"/>
            <a:ext cx="2720576" cy="16994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B1E4694-3DC4-0B6A-D1D4-B6B4F348AA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24395" y="3219347"/>
            <a:ext cx="2834886" cy="14555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A4DFD4-827F-B706-FDE1-0D5F3C4870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64107" y="5015077"/>
            <a:ext cx="3250820" cy="1782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8511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FF71C9-8C9A-BA12-FDE7-DF50A97BD1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11D720-3B37-9E4B-68CF-A4749EDD38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2493" y="3293484"/>
            <a:ext cx="2499910" cy="33133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F28EE6F-ECC1-B667-0012-EF5B88DF3C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2258" y="251185"/>
            <a:ext cx="2804403" cy="317781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1175A31-175F-8657-D645-740F8537A105}"/>
              </a:ext>
            </a:extLst>
          </p:cNvPr>
          <p:cNvSpPr txBox="1"/>
          <p:nvPr/>
        </p:nvSpPr>
        <p:spPr>
          <a:xfrm>
            <a:off x="721309" y="3892485"/>
            <a:ext cx="81509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200"/>
              <a:t>Taswn i’n teithio, baswn i’n mynd i__________ .</a:t>
            </a:r>
            <a:endParaRPr lang="en-GB" sz="320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30E53D5-45AF-22F1-C4B6-6FB87E8046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3678" y="145782"/>
            <a:ext cx="4378697" cy="274257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E9FBED5-B8E3-FBAA-C157-5656A45C4F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100" y="5104228"/>
            <a:ext cx="1265030" cy="128789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A69FBE52-4762-FF41-8581-DD0878F610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1365" y="4950149"/>
            <a:ext cx="906859" cy="769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2459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D2E1AD-E882-ACB5-7FF8-042AE184E7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0298" y="943470"/>
            <a:ext cx="2584134" cy="42936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F8B3D5-CA5D-5326-0A73-3E2F2086C046}"/>
              </a:ext>
            </a:extLst>
          </p:cNvPr>
          <p:cNvSpPr txBox="1"/>
          <p:nvPr/>
        </p:nvSpPr>
        <p:spPr>
          <a:xfrm>
            <a:off x="4780345" y="341587"/>
            <a:ext cx="18926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>
                <a:solidFill>
                  <a:srgbClr val="FF0000"/>
                </a:solidFill>
              </a:rPr>
              <a:t>Y gadair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604062-971B-8E24-C626-E53571AC468B}"/>
              </a:ext>
            </a:extLst>
          </p:cNvPr>
          <p:cNvSpPr txBox="1"/>
          <p:nvPr/>
        </p:nvSpPr>
        <p:spPr>
          <a:xfrm>
            <a:off x="986743" y="1430001"/>
            <a:ext cx="60940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>
                <a:solidFill>
                  <a:srgbClr val="00B0F0"/>
                </a:solidFill>
              </a:rPr>
              <a:t>Taswn i’n teithio, baswn i’n mynd i .........</a:t>
            </a:r>
            <a:endParaRPr lang="en-GB" sz="28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AF8B74C-3463-D1F6-5B2D-740961CDBD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5693" y="5094888"/>
            <a:ext cx="998307" cy="108975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2C7C521-4CD6-FCA2-C613-E7B71B8BA5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63485" y="4942474"/>
            <a:ext cx="1188823" cy="12421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50DD8BD-F1DE-7978-4B3D-BC90DA1F72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47044" y="5316308"/>
            <a:ext cx="998307" cy="119644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CF74432-E4BC-D0DF-5865-B51393158FB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12411" y="4012545"/>
            <a:ext cx="1009738" cy="68967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A944C4C-E633-685F-51A3-1E1835F864B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2788" y="5639765"/>
            <a:ext cx="1123838" cy="63077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FEA693F-FAAC-D720-0632-ED3787CC937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19817" y="3706426"/>
            <a:ext cx="1341236" cy="153175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73BF67B-DF14-0977-BF0B-399FA0251E2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35039" y="2492465"/>
            <a:ext cx="1201033" cy="112740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219C1B58-6AF2-8898-8291-60031795B57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14366" y="4544659"/>
            <a:ext cx="1283867" cy="1100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74763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C65ED0D-67E9-F127-AA5D-D873BEE28D54}"/>
              </a:ext>
            </a:extLst>
          </p:cNvPr>
          <p:cNvSpPr txBox="1"/>
          <p:nvPr/>
        </p:nvSpPr>
        <p:spPr>
          <a:xfrm>
            <a:off x="3999130" y="451556"/>
            <a:ext cx="4029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Dewch o hyd  i rywun sy …..</a:t>
            </a:r>
            <a:endParaRPr lang="en-GB">
              <a:solidFill>
                <a:srgbClr val="FF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D6661B-58FD-981A-5CAD-7DE84FAB52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7868" y="2769066"/>
            <a:ext cx="2898708" cy="3961566"/>
          </a:xfrm>
          <a:prstGeom prst="rect">
            <a:avLst/>
          </a:prstGeom>
          <a:effectLst>
            <a:softEdge rad="165100"/>
          </a:effectLst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1F6E0AE-B096-2FC6-BA91-1BF64F766B0D}"/>
              </a:ext>
            </a:extLst>
          </p:cNvPr>
          <p:cNvSpPr/>
          <p:nvPr/>
        </p:nvSpPr>
        <p:spPr>
          <a:xfrm>
            <a:off x="634137" y="996118"/>
            <a:ext cx="7313426" cy="394627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/>
              <a:t>Dewiswch faner o’r bag. Peidiwch â dangos neb. Dewch o hyd i rywun sy’n mynd i’r un lle.</a:t>
            </a:r>
          </a:p>
          <a:p>
            <a:endParaRPr lang="en-GB"/>
          </a:p>
          <a:p>
            <a:r>
              <a:rPr lang="en-GB"/>
              <a:t>Cofiwch ddefnyddio’r patrwm: </a:t>
            </a:r>
            <a:r>
              <a:rPr lang="cy-GB">
                <a:solidFill>
                  <a:srgbClr val="00B0F0"/>
                </a:solidFill>
              </a:rPr>
              <a:t>Taswn i’n teithio, baswn i’n mynd i</a:t>
            </a:r>
            <a:r>
              <a:rPr lang="en-GB">
                <a:solidFill>
                  <a:srgbClr val="00B0F0"/>
                </a:solidFill>
              </a:rPr>
              <a:t>_____. </a:t>
            </a:r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77FCB6-58D8-AC2B-2CB3-C32CEAE2F7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608401">
            <a:off x="8560474" y="632184"/>
            <a:ext cx="3156056" cy="1604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57913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F4F5FC-3EA1-F421-2988-FEBA3BBDBC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CB93A69-9BCB-1EA3-3847-3CD478499E9F}"/>
              </a:ext>
            </a:extLst>
          </p:cNvPr>
          <p:cNvSpPr txBox="1"/>
          <p:nvPr/>
        </p:nvSpPr>
        <p:spPr>
          <a:xfrm>
            <a:off x="4264174" y="338550"/>
            <a:ext cx="38713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>
                <a:solidFill>
                  <a:srgbClr val="FF0000"/>
                </a:solidFill>
              </a:rPr>
              <a:t>Recordiwch fideo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CE76FB-4995-1894-678F-6853CFC7CC20}"/>
              </a:ext>
            </a:extLst>
          </p:cNvPr>
          <p:cNvSpPr txBox="1"/>
          <p:nvPr/>
        </p:nvSpPr>
        <p:spPr>
          <a:xfrm>
            <a:off x="717630" y="1046437"/>
            <a:ext cx="898195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000">
                <a:solidFill>
                  <a:srgbClr val="00B0F0"/>
                </a:solidFill>
              </a:rPr>
              <a:t>Taswn i’n teithio, baswn i’n mynd i .........</a:t>
            </a:r>
            <a:endParaRPr lang="en-GB" sz="4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FB925F-E0AB-1A08-901B-764C988477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96360" y="299555"/>
            <a:ext cx="1826825" cy="16536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6CE20F6-63CE-634C-74A2-12BBA2769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96360" y="3642602"/>
            <a:ext cx="1615580" cy="118537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DEFF3D0-E389-9CD4-1899-62229B77B6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96360" y="2256844"/>
            <a:ext cx="1615580" cy="10821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1C26DEF-B285-1FF4-01DE-B04B48139A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96360" y="5131604"/>
            <a:ext cx="1677893" cy="118537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1F2AE26-E3EE-EB34-13E0-90AC5916A9E0}"/>
              </a:ext>
            </a:extLst>
          </p:cNvPr>
          <p:cNvSpPr/>
          <p:nvPr/>
        </p:nvSpPr>
        <p:spPr>
          <a:xfrm>
            <a:off x="-332170" y="4395792"/>
            <a:ext cx="5678253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>
                <a:ln w="0"/>
                <a:solidFill>
                  <a:srgbClr val="00B0F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achos mae hi’n….</a:t>
            </a:r>
            <a:endParaRPr lang="en-US" sz="4000" b="0" cap="none" spc="0">
              <a:ln w="0"/>
              <a:solidFill>
                <a:srgbClr val="00B0F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E15752DA-46E9-E1FB-D8AC-F212B6840A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06211" y="2147201"/>
            <a:ext cx="3984639" cy="2025134"/>
          </a:xfrm>
          <a:prstGeom prst="rect">
            <a:avLst/>
          </a:prstGeom>
        </p:spPr>
      </p:pic>
      <p:sp>
        <p:nvSpPr>
          <p:cNvPr id="22" name="Explosion: 8 Points 21">
            <a:extLst>
              <a:ext uri="{FF2B5EF4-FFF2-40B4-BE49-F238E27FC236}">
                <a16:creationId xmlns:a16="http://schemas.microsoft.com/office/drawing/2014/main" id="{C87201D3-132F-E2A2-9A2B-4EB20CE621A8}"/>
              </a:ext>
            </a:extLst>
          </p:cNvPr>
          <p:cNvSpPr/>
          <p:nvPr/>
        </p:nvSpPr>
        <p:spPr>
          <a:xfrm>
            <a:off x="6199864" y="4057826"/>
            <a:ext cx="3485179" cy="1383817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>
                <a:highlight>
                  <a:srgbClr val="FFFF00"/>
                </a:highlight>
              </a:rPr>
              <a:t>Sialens </a:t>
            </a:r>
          </a:p>
        </p:txBody>
      </p:sp>
    </p:spTree>
    <p:extLst>
      <p:ext uri="{BB962C8B-B14F-4D97-AF65-F5344CB8AC3E}">
        <p14:creationId xmlns:p14="http://schemas.microsoft.com/office/powerpoint/2010/main" val="111346606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14AB6C-40DE-096F-955C-FA57FEBBB20C}"/>
              </a:ext>
            </a:extLst>
          </p:cNvPr>
          <p:cNvSpPr txBox="1"/>
          <p:nvPr/>
        </p:nvSpPr>
        <p:spPr>
          <a:xfrm>
            <a:off x="2193297" y="259640"/>
            <a:ext cx="78054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>
                <a:solidFill>
                  <a:srgbClr val="FF0000"/>
                </a:solidFill>
              </a:rPr>
              <a:t>Cawl Brawddegau – </a:t>
            </a:r>
            <a:r>
              <a:rPr lang="en-GB" b="1">
                <a:solidFill>
                  <a:srgbClr val="FF0000"/>
                </a:solidFill>
              </a:rPr>
              <a:t>rhowch y brawddegau yn eu trefn.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1F48CEF-3FE9-BBA0-C55B-CE45D81D8B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4552" y="967526"/>
            <a:ext cx="9182896" cy="4922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21914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588551E-1755-213C-B965-DC05BCFA6802}"/>
              </a:ext>
            </a:extLst>
          </p:cNvPr>
          <p:cNvSpPr txBox="1"/>
          <p:nvPr/>
        </p:nvSpPr>
        <p:spPr>
          <a:xfrm>
            <a:off x="3587729" y="338550"/>
            <a:ext cx="39871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>
                <a:solidFill>
                  <a:srgbClr val="FF0000"/>
                </a:solidFill>
              </a:rPr>
              <a:t>Cawl Brawddegau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793A38-E8FD-C45A-2C27-9FD4493D98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5894" y="2176357"/>
            <a:ext cx="3406638" cy="2571047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16527DF-4457-9B0F-0C41-C3F3266549E9}"/>
              </a:ext>
            </a:extLst>
          </p:cNvPr>
          <p:cNvSpPr/>
          <p:nvPr/>
        </p:nvSpPr>
        <p:spPr>
          <a:xfrm>
            <a:off x="245358" y="1237034"/>
            <a:ext cx="5335929" cy="43636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AutoNum type="arabicParenR"/>
            </a:pPr>
            <a:r>
              <a:rPr lang="en-GB" sz="2400"/>
              <a:t>Dewch o hyd i becyn bach yn y goedwig. Gyda phartner, </a:t>
            </a:r>
            <a:r>
              <a:rPr lang="cy-GB" sz="2400"/>
              <a:t>rhaid i chi roi'r geiriau yn y drefn gywir. </a:t>
            </a:r>
          </a:p>
          <a:p>
            <a:pPr marL="457200" indent="-457200">
              <a:buAutoNum type="arabicParenR"/>
            </a:pPr>
            <a:endParaRPr lang="cy-GB" sz="2400"/>
          </a:p>
          <a:p>
            <a:pPr marL="457200" indent="-457200">
              <a:buAutoNum type="arabicParenR"/>
            </a:pPr>
            <a:r>
              <a:rPr lang="cy-GB" sz="2400"/>
              <a:t>Nesaf, cofiwch y frawddeg a rhedwch (yn ofalus) i fwrdd bach gwyn. Ysgrifennwch y frawddeg. </a:t>
            </a:r>
          </a:p>
          <a:p>
            <a:pPr marL="457200" indent="-457200">
              <a:buAutoNum type="arabicParenR"/>
            </a:pPr>
            <a:endParaRPr lang="cy-GB" sz="2400"/>
          </a:p>
          <a:p>
            <a:pPr marL="457200" indent="-457200">
              <a:buAutoNum type="arabicParenR"/>
            </a:pPr>
            <a:r>
              <a:rPr lang="cy-GB" sz="2400"/>
              <a:t>Pan fyddwch chi wedi gorffen, bwrw’r gloch.</a:t>
            </a:r>
            <a:endParaRPr lang="en-GB" sz="24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11F9EF-F182-3816-AF0F-1B1C6FDDA0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6515" y="1371601"/>
            <a:ext cx="1398685" cy="142439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3A41C50-F1CB-D73F-E223-8167AADF15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314" y="4747404"/>
            <a:ext cx="942142" cy="9498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8E3B39B-A625-B8A3-30C8-137CFE6575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86515" y="2997843"/>
            <a:ext cx="1569741" cy="1424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99197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2577FB5-8172-E516-9729-442F43DBFB17}"/>
              </a:ext>
            </a:extLst>
          </p:cNvPr>
          <p:cNvSpPr txBox="1"/>
          <p:nvPr/>
        </p:nvSpPr>
        <p:spPr>
          <a:xfrm>
            <a:off x="5028207" y="388193"/>
            <a:ext cx="21355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000" b="1">
                <a:solidFill>
                  <a:srgbClr val="FF0000"/>
                </a:solidFill>
              </a:rPr>
              <a:t>Mat iaith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510314-A145-CEDD-6905-8B5BA7BB53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54" y="1352972"/>
            <a:ext cx="11464491" cy="4152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1932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2930</TotalTime>
  <Words>4115</Words>
  <Application>Microsoft Office PowerPoint</Application>
  <PresentationFormat>Widescreen</PresentationFormat>
  <Paragraphs>530</Paragraphs>
  <Slides>44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Methodoleg</vt:lpstr>
      <vt:lpstr>Mathemateg &amp; Rhifedd</vt:lpstr>
      <vt:lpstr>Gwers mathemateg. (Cyfarwyddiadau ar gyfer cynorthwyydd addysgu. Unigol iddi hi, lluosog i’r plant) </vt:lpstr>
      <vt:lpstr>Nod y wers, heddiw, ydy:</vt:lpstr>
      <vt:lpstr>Geirfa</vt:lpstr>
      <vt:lpstr> BINGO  Bydd y bws yn cyrraedd am </vt:lpstr>
      <vt:lpstr>Pryd fydd y bws yn cyrraedd?     </vt:lpstr>
      <vt:lpstr>Darllen Fy Meddwl - Pryd fydd y bws yn cyrraedd?  </vt:lpstr>
      <vt:lpstr>Amserlen bws</vt:lpstr>
      <vt:lpstr>PowerPoint Presentation</vt:lpstr>
      <vt:lpstr>Amserlen bws</vt:lpstr>
      <vt:lpstr>Amserlen bws</vt:lpstr>
      <vt:lpstr>Amserlen bws</vt:lpstr>
      <vt:lpstr>  Ieithoedd, Llythrennedd a Chyfathrebu  </vt:lpstr>
      <vt:lpstr>Gwers iaith. </vt:lpstr>
      <vt:lpstr>Gwers iaith. </vt:lpstr>
      <vt:lpstr>Nod y wers, heddiw, ydy:</vt:lpstr>
      <vt:lpstr>Ailadroddwch ar fy ôl i</vt:lpstr>
      <vt:lpstr>Mae Simon yn dweud…..</vt:lpstr>
      <vt:lpstr>Mae’r ______  yn _____ na’r ______. </vt:lpstr>
      <vt:lpstr>PowerPoint Presentation</vt:lpstr>
      <vt:lpstr>PowerPoint Presentation</vt:lpstr>
      <vt:lpstr>PowerPoint Presentation</vt:lpstr>
      <vt:lpstr>PowerPoint Presentation</vt:lpstr>
      <vt:lpstr> Mae Rhaeadr yn _____ na (g) _____   Gyda phatrwm, bydd y plant yn ysgrifennu’r enw lle  </vt:lpstr>
      <vt:lpstr>Mae Rhaeadr yn _____ na (g) _____ **  Gyda dechrau’r frawddeg, bydd y plant yn gorffen y frawddeg.  </vt:lpstr>
      <vt:lpstr>Mae Rhaeadr yn _____ na (g) _____ Gyda mat iaith, ysgrifennwch frawddeg am bob pâr. </vt:lpstr>
      <vt:lpstr>Gweld y gwahaniaeth X</vt:lpstr>
      <vt:lpstr>Gweld y gwahaniaeth </vt:lpstr>
      <vt:lpstr>PowerPoint Presentation</vt:lpstr>
      <vt:lpstr>Gwers Gwyddoniaeth a Thechnoleg </vt:lpstr>
      <vt:lpstr>Nod y wers, heddiw, ydy:</vt:lpstr>
      <vt:lpstr>PowerPoint Presentation</vt:lpstr>
      <vt:lpstr>PowerPoint Presentation</vt:lpstr>
      <vt:lpstr>Y patrwm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Thompson</dc:creator>
  <cp:lastModifiedBy>Paul Thompson</cp:lastModifiedBy>
  <cp:revision>9</cp:revision>
  <dcterms:created xsi:type="dcterms:W3CDTF">2026-02-08T19:04:32Z</dcterms:created>
  <dcterms:modified xsi:type="dcterms:W3CDTF">2026-02-24T12:44:19Z</dcterms:modified>
</cp:coreProperties>
</file>