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9"/>
  </p:notesMasterIdLst>
  <p:sldIdLst>
    <p:sldId id="256" r:id="rId2"/>
    <p:sldId id="288" r:id="rId3"/>
    <p:sldId id="290" r:id="rId4"/>
    <p:sldId id="296" r:id="rId5"/>
    <p:sldId id="297" r:id="rId6"/>
    <p:sldId id="298" r:id="rId7"/>
    <p:sldId id="299" r:id="rId8"/>
    <p:sldId id="301" r:id="rId9"/>
    <p:sldId id="304" r:id="rId10"/>
    <p:sldId id="303" r:id="rId11"/>
    <p:sldId id="300" r:id="rId12"/>
    <p:sldId id="336" r:id="rId13"/>
    <p:sldId id="314" r:id="rId14"/>
    <p:sldId id="310" r:id="rId15"/>
    <p:sldId id="311" r:id="rId16"/>
    <p:sldId id="313" r:id="rId17"/>
    <p:sldId id="315" r:id="rId18"/>
    <p:sldId id="321" r:id="rId19"/>
    <p:sldId id="320" r:id="rId20"/>
    <p:sldId id="319" r:id="rId21"/>
    <p:sldId id="345" r:id="rId22"/>
    <p:sldId id="346" r:id="rId23"/>
    <p:sldId id="309" r:id="rId24"/>
    <p:sldId id="329" r:id="rId25"/>
    <p:sldId id="328" r:id="rId26"/>
    <p:sldId id="326" r:id="rId27"/>
    <p:sldId id="292" r:id="rId28"/>
    <p:sldId id="337" r:id="rId29"/>
    <p:sldId id="278" r:id="rId30"/>
    <p:sldId id="331" r:id="rId31"/>
    <p:sldId id="332" r:id="rId32"/>
    <p:sldId id="333" r:id="rId33"/>
    <p:sldId id="334" r:id="rId34"/>
    <p:sldId id="335" r:id="rId35"/>
    <p:sldId id="324" r:id="rId36"/>
    <p:sldId id="338" r:id="rId37"/>
    <p:sldId id="293" r:id="rId38"/>
    <p:sldId id="295" r:id="rId39"/>
    <p:sldId id="339" r:id="rId40"/>
    <p:sldId id="340" r:id="rId41"/>
    <p:sldId id="341" r:id="rId42"/>
    <p:sldId id="342" r:id="rId43"/>
    <p:sldId id="343" r:id="rId44"/>
    <p:sldId id="344" r:id="rId45"/>
    <p:sldId id="316" r:id="rId46"/>
    <p:sldId id="325" r:id="rId47"/>
    <p:sldId id="287" r:id="rId4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440"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interSettings" Target="printerSettings/printerSettings1.bin"/><Relationship Id="rId51" Type="http://schemas.openxmlformats.org/officeDocument/2006/relationships/presProps" Target="presProps.xml"/><Relationship Id="rId52" Type="http://schemas.openxmlformats.org/officeDocument/2006/relationships/viewProps" Target="viewProps.xml"/><Relationship Id="rId53" Type="http://schemas.openxmlformats.org/officeDocument/2006/relationships/theme" Target="theme/theme1.xml"/><Relationship Id="rId54"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68F6CDA-5BBF-054C-B971-BDCEEA058CD2}" type="datetimeFigureOut">
              <a:rPr lang="en-US" smtClean="0"/>
              <a:t>31/01/16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06E835-0D30-BE44-9872-7D25DAD489E3}" type="slidenum">
              <a:rPr lang="en-US" smtClean="0"/>
              <a:t>‹#›</a:t>
            </a:fld>
            <a:endParaRPr lang="en-US"/>
          </a:p>
        </p:txBody>
      </p:sp>
    </p:spTree>
    <p:extLst>
      <p:ext uri="{BB962C8B-B14F-4D97-AF65-F5344CB8AC3E}">
        <p14:creationId xmlns:p14="http://schemas.microsoft.com/office/powerpoint/2010/main" val="349936668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Arial" charset="0"/>
                <a:cs typeface="Arial" charset="0"/>
              </a:defRPr>
            </a:lvl2pPr>
            <a:lvl3pPr marL="1143000" indent="-228600">
              <a:defRPr sz="1200">
                <a:solidFill>
                  <a:schemeClr val="tx1"/>
                </a:solidFill>
                <a:latin typeface="Arial" charset="0"/>
                <a:ea typeface="Arial" charset="0"/>
                <a:cs typeface="Arial" charset="0"/>
              </a:defRPr>
            </a:lvl3pPr>
            <a:lvl4pPr marL="1600200" indent="-228600">
              <a:defRPr sz="1200">
                <a:solidFill>
                  <a:schemeClr val="tx1"/>
                </a:solidFill>
                <a:latin typeface="Arial" charset="0"/>
                <a:ea typeface="Arial" charset="0"/>
                <a:cs typeface="Arial" charset="0"/>
              </a:defRPr>
            </a:lvl4pPr>
            <a:lvl5pPr marL="2057400" indent="-228600">
              <a:defRPr sz="1200">
                <a:solidFill>
                  <a:schemeClr val="tx1"/>
                </a:solidFill>
                <a:latin typeface="Arial" charset="0"/>
                <a:ea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Arial" charset="0"/>
                <a:cs typeface="Arial" charset="0"/>
              </a:defRPr>
            </a:lvl9pPr>
          </a:lstStyle>
          <a:p>
            <a:fld id="{0077B874-2136-984E-83E5-6EFA78F20B71}" type="slidenum">
              <a:rPr lang="en-US"/>
              <a:pPr/>
              <a:t>4</a:t>
            </a:fld>
            <a:endParaRPr lang="en-US"/>
          </a:p>
        </p:txBody>
      </p:sp>
      <p:sp>
        <p:nvSpPr>
          <p:cNvPr id="136194" name="Rectangle 2"/>
          <p:cNvSpPr>
            <a:spLocks noGrp="1" noRot="1" noChangeAspect="1" noChangeArrowheads="1" noTextEdit="1"/>
          </p:cNvSpPr>
          <p:nvPr>
            <p:ph type="sldImg"/>
          </p:nvPr>
        </p:nvSpPr>
        <p:spPr>
          <a:ln/>
          <a:extLst/>
        </p:spPr>
      </p:sp>
      <p:sp>
        <p:nvSpPr>
          <p:cNvPr id="136195"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Arial" charset="0"/>
                <a:cs typeface="Arial" charset="0"/>
              </a:defRPr>
            </a:lvl2pPr>
            <a:lvl3pPr marL="1143000" indent="-228600">
              <a:defRPr sz="1200">
                <a:solidFill>
                  <a:schemeClr val="tx1"/>
                </a:solidFill>
                <a:latin typeface="Arial" charset="0"/>
                <a:ea typeface="Arial" charset="0"/>
                <a:cs typeface="Arial" charset="0"/>
              </a:defRPr>
            </a:lvl3pPr>
            <a:lvl4pPr marL="1600200" indent="-228600">
              <a:defRPr sz="1200">
                <a:solidFill>
                  <a:schemeClr val="tx1"/>
                </a:solidFill>
                <a:latin typeface="Arial" charset="0"/>
                <a:ea typeface="Arial" charset="0"/>
                <a:cs typeface="Arial" charset="0"/>
              </a:defRPr>
            </a:lvl4pPr>
            <a:lvl5pPr marL="2057400" indent="-228600">
              <a:defRPr sz="1200">
                <a:solidFill>
                  <a:schemeClr val="tx1"/>
                </a:solidFill>
                <a:latin typeface="Arial" charset="0"/>
                <a:ea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Arial" charset="0"/>
                <a:cs typeface="Arial" charset="0"/>
              </a:defRPr>
            </a:lvl9pPr>
          </a:lstStyle>
          <a:p>
            <a:fld id="{199F4010-C358-174F-9A2D-4ACD1EAB3E01}" type="slidenum">
              <a:rPr lang="en-US"/>
              <a:pPr/>
              <a:t>5</a:t>
            </a:fld>
            <a:endParaRPr lang="en-US"/>
          </a:p>
        </p:txBody>
      </p:sp>
      <p:sp>
        <p:nvSpPr>
          <p:cNvPr id="160770" name="Rectangle 2"/>
          <p:cNvSpPr>
            <a:spLocks noGrp="1" noRot="1" noChangeAspect="1" noChangeArrowheads="1" noTextEdit="1"/>
          </p:cNvSpPr>
          <p:nvPr>
            <p:ph type="sldImg"/>
          </p:nvPr>
        </p:nvSpPr>
        <p:spPr>
          <a:ln/>
          <a:extLst/>
        </p:spPr>
      </p:sp>
      <p:sp>
        <p:nvSpPr>
          <p:cNvPr id="160771"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Arial" charset="0"/>
                <a:cs typeface="Arial" charset="0"/>
              </a:defRPr>
            </a:lvl2pPr>
            <a:lvl3pPr marL="1143000" indent="-228600">
              <a:defRPr sz="1200">
                <a:solidFill>
                  <a:schemeClr val="tx1"/>
                </a:solidFill>
                <a:latin typeface="Arial" charset="0"/>
                <a:ea typeface="Arial" charset="0"/>
                <a:cs typeface="Arial" charset="0"/>
              </a:defRPr>
            </a:lvl3pPr>
            <a:lvl4pPr marL="1600200" indent="-228600">
              <a:defRPr sz="1200">
                <a:solidFill>
                  <a:schemeClr val="tx1"/>
                </a:solidFill>
                <a:latin typeface="Arial" charset="0"/>
                <a:ea typeface="Arial" charset="0"/>
                <a:cs typeface="Arial" charset="0"/>
              </a:defRPr>
            </a:lvl4pPr>
            <a:lvl5pPr marL="2057400" indent="-228600">
              <a:defRPr sz="1200">
                <a:solidFill>
                  <a:schemeClr val="tx1"/>
                </a:solidFill>
                <a:latin typeface="Arial" charset="0"/>
                <a:ea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Arial" charset="0"/>
                <a:cs typeface="Arial" charset="0"/>
              </a:defRPr>
            </a:lvl9pPr>
          </a:lstStyle>
          <a:p>
            <a:fld id="{5E1A9384-C711-6045-9638-9C4604738150}" type="slidenum">
              <a:rPr lang="en-US"/>
              <a:pPr/>
              <a:t>7</a:t>
            </a:fld>
            <a:endParaRPr lang="en-US"/>
          </a:p>
        </p:txBody>
      </p:sp>
      <p:sp>
        <p:nvSpPr>
          <p:cNvPr id="146434" name="Rectangle 2"/>
          <p:cNvSpPr>
            <a:spLocks noGrp="1" noRot="1" noChangeAspect="1" noChangeArrowheads="1" noTextEdit="1"/>
          </p:cNvSpPr>
          <p:nvPr>
            <p:ph type="sldImg"/>
          </p:nvPr>
        </p:nvSpPr>
        <p:spPr>
          <a:ln/>
          <a:extLst/>
        </p:spPr>
      </p:sp>
      <p:sp>
        <p:nvSpPr>
          <p:cNvPr id="146435"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Arial" charset="0"/>
                <a:cs typeface="Arial" charset="0"/>
              </a:defRPr>
            </a:lvl2pPr>
            <a:lvl3pPr marL="1143000" indent="-228600">
              <a:defRPr sz="1200">
                <a:solidFill>
                  <a:schemeClr val="tx1"/>
                </a:solidFill>
                <a:latin typeface="Arial" charset="0"/>
                <a:ea typeface="Arial" charset="0"/>
                <a:cs typeface="Arial" charset="0"/>
              </a:defRPr>
            </a:lvl3pPr>
            <a:lvl4pPr marL="1600200" indent="-228600">
              <a:defRPr sz="1200">
                <a:solidFill>
                  <a:schemeClr val="tx1"/>
                </a:solidFill>
                <a:latin typeface="Arial" charset="0"/>
                <a:ea typeface="Arial" charset="0"/>
                <a:cs typeface="Arial" charset="0"/>
              </a:defRPr>
            </a:lvl4pPr>
            <a:lvl5pPr marL="2057400" indent="-228600">
              <a:defRPr sz="1200">
                <a:solidFill>
                  <a:schemeClr val="tx1"/>
                </a:solidFill>
                <a:latin typeface="Arial" charset="0"/>
                <a:ea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Arial" charset="0"/>
                <a:cs typeface="Arial" charset="0"/>
              </a:defRPr>
            </a:lvl9pPr>
          </a:lstStyle>
          <a:p>
            <a:fld id="{587342DD-4D7E-2C44-BF1C-C3CD110C5032}" type="slidenum">
              <a:rPr lang="en-US"/>
              <a:pPr/>
              <a:t>8</a:t>
            </a:fld>
            <a:endParaRPr lang="en-US"/>
          </a:p>
        </p:txBody>
      </p:sp>
      <p:sp>
        <p:nvSpPr>
          <p:cNvPr id="148482" name="Rectangle 2"/>
          <p:cNvSpPr>
            <a:spLocks noGrp="1" noRot="1" noChangeAspect="1" noChangeArrowheads="1" noTextEdit="1"/>
          </p:cNvSpPr>
          <p:nvPr>
            <p:ph type="sldImg"/>
          </p:nvPr>
        </p:nvSpPr>
        <p:spPr>
          <a:ln/>
          <a:extLst/>
        </p:spPr>
      </p:sp>
      <p:sp>
        <p:nvSpPr>
          <p:cNvPr id="148483"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Arial" charset="0"/>
                <a:cs typeface="Arial" charset="0"/>
              </a:defRPr>
            </a:lvl2pPr>
            <a:lvl3pPr marL="1143000" indent="-228600">
              <a:defRPr sz="1200">
                <a:solidFill>
                  <a:schemeClr val="tx1"/>
                </a:solidFill>
                <a:latin typeface="Arial" charset="0"/>
                <a:ea typeface="Arial" charset="0"/>
                <a:cs typeface="Arial" charset="0"/>
              </a:defRPr>
            </a:lvl3pPr>
            <a:lvl4pPr marL="1600200" indent="-228600">
              <a:defRPr sz="1200">
                <a:solidFill>
                  <a:schemeClr val="tx1"/>
                </a:solidFill>
                <a:latin typeface="Arial" charset="0"/>
                <a:ea typeface="Arial" charset="0"/>
                <a:cs typeface="Arial" charset="0"/>
              </a:defRPr>
            </a:lvl4pPr>
            <a:lvl5pPr marL="2057400" indent="-228600">
              <a:defRPr sz="1200">
                <a:solidFill>
                  <a:schemeClr val="tx1"/>
                </a:solidFill>
                <a:latin typeface="Arial" charset="0"/>
                <a:ea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Arial" charset="0"/>
                <a:cs typeface="Arial" charset="0"/>
              </a:defRPr>
            </a:lvl9pPr>
          </a:lstStyle>
          <a:p>
            <a:fld id="{D6391C93-64F6-244F-A8EA-204DDAE66146}" type="slidenum">
              <a:rPr lang="en-US"/>
              <a:pPr/>
              <a:t>9</a:t>
            </a:fld>
            <a:endParaRPr lang="en-US"/>
          </a:p>
        </p:txBody>
      </p:sp>
      <p:sp>
        <p:nvSpPr>
          <p:cNvPr id="130050" name="Rectangle 2"/>
          <p:cNvSpPr>
            <a:spLocks noGrp="1" noRot="1" noChangeAspect="1" noChangeArrowheads="1" noTextEdit="1"/>
          </p:cNvSpPr>
          <p:nvPr>
            <p:ph type="sldImg"/>
          </p:nvPr>
        </p:nvSpPr>
        <p:spPr>
          <a:ln/>
          <a:extLst/>
        </p:spPr>
      </p:sp>
      <p:sp>
        <p:nvSpPr>
          <p:cNvPr id="130051"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noFill/>
        </p:spPr>
        <p:txBody>
          <a:bodyPr/>
          <a:lstStyle>
            <a:lvl1pPr>
              <a:defRPr sz="1200">
                <a:solidFill>
                  <a:schemeClr val="tx1"/>
                </a:solidFill>
                <a:latin typeface="Arial" charset="0"/>
                <a:ea typeface="MS PGothic" charset="0"/>
                <a:cs typeface="Arial" charset="0"/>
              </a:defRPr>
            </a:lvl1pPr>
            <a:lvl2pPr marL="742950" indent="-285750">
              <a:defRPr sz="1200">
                <a:solidFill>
                  <a:schemeClr val="tx1"/>
                </a:solidFill>
                <a:latin typeface="Arial" charset="0"/>
                <a:ea typeface="Arial" charset="0"/>
                <a:cs typeface="Arial" charset="0"/>
              </a:defRPr>
            </a:lvl2pPr>
            <a:lvl3pPr marL="1143000" indent="-228600">
              <a:defRPr sz="1200">
                <a:solidFill>
                  <a:schemeClr val="tx1"/>
                </a:solidFill>
                <a:latin typeface="Arial" charset="0"/>
                <a:ea typeface="Arial" charset="0"/>
                <a:cs typeface="Arial" charset="0"/>
              </a:defRPr>
            </a:lvl3pPr>
            <a:lvl4pPr marL="1600200" indent="-228600">
              <a:defRPr sz="1200">
                <a:solidFill>
                  <a:schemeClr val="tx1"/>
                </a:solidFill>
                <a:latin typeface="Arial" charset="0"/>
                <a:ea typeface="Arial" charset="0"/>
                <a:cs typeface="Arial" charset="0"/>
              </a:defRPr>
            </a:lvl4pPr>
            <a:lvl5pPr marL="2057400" indent="-228600">
              <a:defRPr sz="1200">
                <a:solidFill>
                  <a:schemeClr val="tx1"/>
                </a:solidFill>
                <a:latin typeface="Arial" charset="0"/>
                <a:ea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Arial" charset="0"/>
                <a:cs typeface="Arial" charset="0"/>
              </a:defRPr>
            </a:lvl9pPr>
          </a:lstStyle>
          <a:p>
            <a:fld id="{ED434C8C-C2ED-474E-BAD6-81C9AEB48014}" type="slidenum">
              <a:rPr lang="en-US"/>
              <a:pPr/>
              <a:t>10</a:t>
            </a:fld>
            <a:endParaRPr lang="en-US"/>
          </a:p>
        </p:txBody>
      </p:sp>
      <p:sp>
        <p:nvSpPr>
          <p:cNvPr id="129026" name="Rectangle 2"/>
          <p:cNvSpPr>
            <a:spLocks noGrp="1" noRot="1" noChangeAspect="1" noChangeArrowheads="1" noTextEdit="1"/>
          </p:cNvSpPr>
          <p:nvPr>
            <p:ph type="sldImg"/>
          </p:nvPr>
        </p:nvSpPr>
        <p:spPr>
          <a:ln/>
          <a:extLst/>
        </p:spPr>
      </p:sp>
      <p:sp>
        <p:nvSpPr>
          <p:cNvPr id="129027" name="Rectangle 3"/>
          <p:cNvSpPr>
            <a:spLocks noGrp="1" noChangeArrowheads="1"/>
          </p:cNvSpPr>
          <p:nvPr>
            <p:ph type="body" idx="1"/>
          </p:nvPr>
        </p:nvSpPr>
        <p:spPr/>
        <p:txBody>
          <a:bodyPr/>
          <a:lstStyle/>
          <a:p>
            <a:pPr eaLnBrk="1" hangingPunct="1">
              <a:defRPr/>
            </a:pPr>
            <a:endParaRPr lang="en-US" smtClean="0">
              <a:ea typeface="ＭＳ Ｐゴシック"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876777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p:spPr>
      </p:sp>
      <p:sp>
        <p:nvSpPr>
          <p:cNvPr id="19661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96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528CBE8-FDA8-4FC9-8EBA-6D95257BC318}" type="slidenum">
              <a:rPr lang="en-GB" smtClean="0">
                <a:latin typeface="Trebuchet MS" pitchFamily="34" charset="0"/>
              </a:rPr>
              <a:pPr/>
              <a:t>16</a:t>
            </a:fld>
            <a:endParaRPr lang="en-GB" dirty="0" smtClean="0">
              <a:latin typeface="Trebuchet MS" pitchFamily="34" charset="0"/>
            </a:endParaRPr>
          </a:p>
        </p:txBody>
      </p:sp>
    </p:spTree>
    <p:extLst>
      <p:ext uri="{BB962C8B-B14F-4D97-AF65-F5344CB8AC3E}">
        <p14:creationId xmlns:p14="http://schemas.microsoft.com/office/powerpoint/2010/main" val="641559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17</a:t>
            </a:fld>
            <a:endParaRPr lang="en-GB" dirty="0" smtClean="0">
              <a:latin typeface="Trebuchet MS" pitchFamily="34" charset="0"/>
            </a:endParaRPr>
          </a:p>
        </p:txBody>
      </p:sp>
    </p:spTree>
    <p:extLst>
      <p:ext uri="{BB962C8B-B14F-4D97-AF65-F5344CB8AC3E}">
        <p14:creationId xmlns:p14="http://schemas.microsoft.com/office/powerpoint/2010/main" val="366144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ea typeface="ＭＳ Ｐゴシック"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2768077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58B48E8-F571-45D8-A176-D40444ABEB71}" type="slidenum">
              <a:rPr lang="en-US" smtClean="0"/>
              <a:t>41</a:t>
            </a:fld>
            <a:endParaRPr lang="en-US"/>
          </a:p>
        </p:txBody>
      </p:sp>
    </p:spTree>
    <p:extLst>
      <p:ext uri="{BB962C8B-B14F-4D97-AF65-F5344CB8AC3E}">
        <p14:creationId xmlns:p14="http://schemas.microsoft.com/office/powerpoint/2010/main" val="2561546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31/01/16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31/01/16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2D6E88A-0186-7542-AEBC-AA33F71849EC}" type="datetimeFigureOut">
              <a:rPr lang="en-US" smtClean="0"/>
              <a:t>31/01/16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2D6E88A-0186-7542-AEBC-AA33F71849EC}" type="datetimeFigureOut">
              <a:rPr lang="en-US" smtClean="0"/>
              <a:t>31/01/16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2D6E88A-0186-7542-AEBC-AA33F71849EC}" type="datetimeFigureOut">
              <a:rPr lang="en-US" smtClean="0"/>
              <a:t>31/01/16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2D6E88A-0186-7542-AEBC-AA33F71849EC}" type="datetimeFigureOut">
              <a:rPr lang="en-US" smtClean="0"/>
              <a:t>31/01/16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D6E88A-0186-7542-AEBC-AA33F71849EC}" type="datetimeFigureOut">
              <a:rPr lang="en-US" smtClean="0"/>
              <a:t>31/01/16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t>31/01/16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2D6E88A-0186-7542-AEBC-AA33F71849EC}" type="datetimeFigureOut">
              <a:rPr lang="en-US" smtClean="0"/>
              <a:t>31/01/16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31/01/16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2D6E88A-0186-7542-AEBC-AA33F71849EC}" type="datetimeFigureOut">
              <a:rPr lang="en-US" smtClean="0"/>
              <a:t>31/01/16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D0109E-92B9-2D43-974A-740F294D195B}"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D6E88A-0186-7542-AEBC-AA33F71849EC}" type="datetimeFigureOut">
              <a:rPr lang="en-US" smtClean="0"/>
              <a:t>31/01/16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0109E-92B9-2D43-974A-740F294D195B}"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hyperlink" Target="http://www.clinique.com/" TargetMode="External"/><Relationship Id="rId4" Type="http://schemas.openxmlformats.org/officeDocument/2006/relationships/hyperlink" Target="http://www.shopcreator.com/" TargetMode="External"/><Relationship Id="rId5" Type="http://schemas.openxmlformats.org/officeDocument/2006/relationships/hyperlink" Target="http://www.ebay.com/" TargetMode="External"/><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hyperlink" Target="http://www.dell.com/" TargetMode="External"/><Relationship Id="rId4" Type="http://schemas.openxmlformats.org/officeDocument/2006/relationships/hyperlink" Target="http://www.thetimes.co.uk/" TargetMode="External"/><Relationship Id="rId5" Type="http://schemas.openxmlformats.org/officeDocument/2006/relationships/hyperlink" Target="http://www.expedia.co.uk/" TargetMode="External"/><Relationship Id="rId6" Type="http://schemas.openxmlformats.org/officeDocument/2006/relationships/hyperlink" Target="http://www.mycfo.com/" TargetMode="External"/><Relationship Id="rId7" Type="http://schemas.openxmlformats.org/officeDocument/2006/relationships/hyperlink" Target="http://www.ivillage.com/" TargetMode="External"/><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12.png"/><Relationship Id="rId6" Type="http://schemas.openxmlformats.org/officeDocument/2006/relationships/image" Target="../media/image13.png"/><Relationship Id="rId7" Type="http://schemas.openxmlformats.org/officeDocument/2006/relationships/image" Target="../media/image14.png"/><Relationship Id="rId8" Type="http://schemas.openxmlformats.org/officeDocument/2006/relationships/image" Target="../media/image15.png"/><Relationship Id="rId9" Type="http://schemas.openxmlformats.org/officeDocument/2006/relationships/image" Target="../media/image16.png"/><Relationship Id="rId1" Type="http://schemas.openxmlformats.org/officeDocument/2006/relationships/slideLayout" Target="../slideLayouts/slideLayout6.xml"/><Relationship Id="rId2" Type="http://schemas.openxmlformats.org/officeDocument/2006/relationships/image" Target="../media/image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20.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1.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2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2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2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0.xml"/><Relationship Id="rId3" Type="http://schemas.openxmlformats.org/officeDocument/2006/relationships/image" Target="../media/image25.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5.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5.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5.jpeg"/></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5" Type="http://schemas.openxmlformats.org/officeDocument/2006/relationships/image" Target="../media/image29.jpg"/><Relationship Id="rId6" Type="http://schemas.openxmlformats.org/officeDocument/2006/relationships/image" Target="../media/image30.jpg"/><Relationship Id="rId1" Type="http://schemas.openxmlformats.org/officeDocument/2006/relationships/slideLayout" Target="../slideLayouts/slideLayout7.xml"/><Relationship Id="rId2" Type="http://schemas.openxmlformats.org/officeDocument/2006/relationships/image" Target="../media/image26.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1.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smtClean="0"/>
              <a:t>Digital Marketing</a:t>
            </a:r>
            <a:br>
              <a:rPr lang="en-US" dirty="0" smtClean="0"/>
            </a:br>
            <a:r>
              <a:rPr lang="en-US" dirty="0" smtClean="0"/>
              <a:t>SBUS5106</a:t>
            </a:r>
            <a:endParaRPr lang="en-US" dirty="0"/>
          </a:p>
        </p:txBody>
      </p:sp>
      <p:sp>
        <p:nvSpPr>
          <p:cNvPr id="3" name="Subtitle 2"/>
          <p:cNvSpPr>
            <a:spLocks noGrp="1"/>
          </p:cNvSpPr>
          <p:nvPr>
            <p:ph type="subTitle" idx="1"/>
          </p:nvPr>
        </p:nvSpPr>
        <p:spPr/>
        <p:txBody>
          <a:bodyPr>
            <a:normAutofit fontScale="85000" lnSpcReduction="10000"/>
          </a:bodyPr>
          <a:lstStyle/>
          <a:p>
            <a:endParaRPr lang="en-US" dirty="0" smtClean="0"/>
          </a:p>
          <a:p>
            <a:r>
              <a:rPr lang="en-US" dirty="0" smtClean="0"/>
              <a:t>Session 2 – The Digital </a:t>
            </a:r>
            <a:r>
              <a:rPr lang="en-US" dirty="0"/>
              <a:t>M</a:t>
            </a:r>
            <a:r>
              <a:rPr lang="en-US" dirty="0" smtClean="0"/>
              <a:t>arketing Landscape</a:t>
            </a:r>
          </a:p>
          <a:p>
            <a:r>
              <a:rPr lang="en-US" dirty="0" smtClean="0"/>
              <a:t>Strategy and Planning issues (Getting started)</a:t>
            </a:r>
            <a:endParaRPr lang="en-US" dirty="0"/>
          </a:p>
        </p:txBody>
      </p:sp>
    </p:spTree>
    <p:extLst>
      <p:ext uri="{BB962C8B-B14F-4D97-AF65-F5344CB8AC3E}">
        <p14:creationId xmlns:p14="http://schemas.microsoft.com/office/powerpoint/2010/main" val="3429495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0172"/>
            <a:ext cx="8229600" cy="5585991"/>
          </a:xfrm>
        </p:spPr>
        <p:txBody>
          <a:bodyPr/>
          <a:lstStyle/>
          <a:p>
            <a:r>
              <a:rPr lang="en-US" dirty="0" smtClean="0"/>
              <a:t>Digital marketing defined</a:t>
            </a:r>
          </a:p>
          <a:p>
            <a:r>
              <a:rPr lang="en-US" dirty="0"/>
              <a:t>Key ingredients of Business </a:t>
            </a:r>
            <a:r>
              <a:rPr lang="en-US" dirty="0" smtClean="0"/>
              <a:t>Models</a:t>
            </a:r>
          </a:p>
          <a:p>
            <a:r>
              <a:rPr lang="en-US" dirty="0" smtClean="0"/>
              <a:t>Digital Marketing Model - Strategy, Goals and Plans</a:t>
            </a:r>
          </a:p>
          <a:p>
            <a:r>
              <a:rPr lang="en-US" dirty="0"/>
              <a:t>Categories of media – </a:t>
            </a:r>
            <a:r>
              <a:rPr lang="en-US" dirty="0" smtClean="0"/>
              <a:t>what, where and how</a:t>
            </a:r>
            <a:endParaRPr lang="en-US" dirty="0"/>
          </a:p>
          <a:p>
            <a:r>
              <a:rPr lang="en-US" dirty="0" smtClean="0"/>
              <a:t>The DM Plan</a:t>
            </a:r>
          </a:p>
          <a:p>
            <a:r>
              <a:rPr lang="en-US" dirty="0" smtClean="0"/>
              <a:t>The Communication Plan – How is digital different and what are the implications</a:t>
            </a:r>
          </a:p>
          <a:p>
            <a:r>
              <a:rPr lang="en-US" dirty="0" smtClean="0"/>
              <a:t>Profiling the customers and their experiences (touch-points)</a:t>
            </a:r>
          </a:p>
          <a:p>
            <a:endParaRPr lang="en-US" dirty="0" smtClean="0"/>
          </a:p>
          <a:p>
            <a:endParaRPr lang="en-US" dirty="0" smtClean="0"/>
          </a:p>
          <a:p>
            <a:endParaRPr lang="en-US" dirty="0" smtClean="0"/>
          </a:p>
          <a:p>
            <a:endParaRPr lang="en-US" dirty="0" smtClean="0"/>
          </a:p>
        </p:txBody>
      </p:sp>
    </p:spTree>
    <p:extLst>
      <p:ext uri="{BB962C8B-B14F-4D97-AF65-F5344CB8AC3E}">
        <p14:creationId xmlns:p14="http://schemas.microsoft.com/office/powerpoint/2010/main" val="1093569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Key ingredients of Business Models</a:t>
            </a:r>
            <a:br>
              <a:rPr lang="en-US" dirty="0"/>
            </a:br>
            <a:endParaRPr lang="en-US" dirty="0"/>
          </a:p>
        </p:txBody>
      </p:sp>
      <p:sp>
        <p:nvSpPr>
          <p:cNvPr id="3" name="Content Placeholder 2"/>
          <p:cNvSpPr>
            <a:spLocks noGrp="1"/>
          </p:cNvSpPr>
          <p:nvPr>
            <p:ph idx="1"/>
          </p:nvPr>
        </p:nvSpPr>
        <p:spPr>
          <a:xfrm>
            <a:off x="457200" y="4642563"/>
            <a:ext cx="8229600" cy="2166407"/>
          </a:xfrm>
        </p:spPr>
        <p:txBody>
          <a:bodyPr>
            <a:normAutofit/>
          </a:bodyPr>
          <a:lstStyle/>
          <a:p>
            <a:r>
              <a:rPr lang="ja-JP" altLang="en-GB" sz="2400" i="1" dirty="0">
                <a:latin typeface="Palatino Linotype"/>
                <a:cs typeface="Palatino Linotype"/>
              </a:rPr>
              <a:t>‘</a:t>
            </a:r>
            <a:r>
              <a:rPr lang="en-GB" altLang="ja-JP" sz="2400" i="1" dirty="0">
                <a:latin typeface="Palatino Linotype"/>
                <a:cs typeface="Palatino Linotype"/>
              </a:rPr>
              <a:t> A business model is a set of planned activities designed to result in a profit in a market place.  The business model is at the centre of the business plan</a:t>
            </a:r>
            <a:r>
              <a:rPr lang="ja-JP" altLang="en-GB" sz="2400" i="1" dirty="0">
                <a:latin typeface="Palatino Linotype"/>
                <a:cs typeface="Palatino Linotype"/>
              </a:rPr>
              <a:t>’</a:t>
            </a:r>
            <a:r>
              <a:rPr lang="en-GB" altLang="ja-JP" sz="2400" i="1" dirty="0">
                <a:latin typeface="Palatino Linotype"/>
                <a:cs typeface="Palatino Linotype"/>
              </a:rPr>
              <a:t>  </a:t>
            </a:r>
          </a:p>
          <a:p>
            <a:r>
              <a:rPr lang="en-GB" sz="2400" i="1" dirty="0">
                <a:latin typeface="Palatino Linotype"/>
                <a:cs typeface="Palatino Linotype"/>
              </a:rPr>
              <a:t>					</a:t>
            </a:r>
            <a:r>
              <a:rPr lang="en-GB" sz="2400" dirty="0" err="1" smtClean="0">
                <a:latin typeface="Palatino Linotype"/>
                <a:cs typeface="Palatino Linotype"/>
              </a:rPr>
              <a:t>Laudon</a:t>
            </a:r>
            <a:r>
              <a:rPr lang="en-GB" sz="2400" dirty="0" smtClean="0">
                <a:latin typeface="Palatino Linotype"/>
                <a:cs typeface="Palatino Linotype"/>
              </a:rPr>
              <a:t> et al. </a:t>
            </a:r>
            <a:r>
              <a:rPr lang="en-GB" sz="2400" dirty="0">
                <a:latin typeface="Palatino Linotype"/>
                <a:cs typeface="Palatino Linotype"/>
              </a:rPr>
              <a:t>2001.57</a:t>
            </a:r>
          </a:p>
          <a:p>
            <a:endParaRPr lang="en-US" dirty="0"/>
          </a:p>
        </p:txBody>
      </p:sp>
      <p:sp>
        <p:nvSpPr>
          <p:cNvPr id="4" name="Text Box 3"/>
          <p:cNvSpPr txBox="1">
            <a:spLocks noChangeArrowheads="1"/>
          </p:cNvSpPr>
          <p:nvPr/>
        </p:nvSpPr>
        <p:spPr bwMode="auto">
          <a:xfrm>
            <a:off x="840165" y="1440364"/>
            <a:ext cx="5995988" cy="225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a:defRPr sz="2800">
                <a:solidFill>
                  <a:schemeClr val="tx1"/>
                </a:solidFill>
                <a:latin typeface="Palatino Linotype" charset="0"/>
                <a:ea typeface="MS PGothic" charset="0"/>
                <a:cs typeface="Arial" charset="0"/>
              </a:defRPr>
            </a:lvl1pPr>
            <a:lvl2pPr>
              <a:defRPr sz="2400">
                <a:solidFill>
                  <a:schemeClr val="tx1"/>
                </a:solidFill>
                <a:latin typeface="Palatino Linotype" charset="0"/>
                <a:ea typeface="Arial" charset="0"/>
                <a:cs typeface="Arial" charset="0"/>
              </a:defRPr>
            </a:lvl2pPr>
            <a:lvl3pPr>
              <a:defRPr sz="2000">
                <a:solidFill>
                  <a:schemeClr val="tx1"/>
                </a:solidFill>
                <a:latin typeface="Palatino Linotype" charset="0"/>
                <a:ea typeface="Arial" charset="0"/>
                <a:cs typeface="Arial" charset="0"/>
              </a:defRPr>
            </a:lvl3pPr>
            <a:lvl4pPr>
              <a:defRPr>
                <a:solidFill>
                  <a:schemeClr val="tx1"/>
                </a:solidFill>
                <a:latin typeface="Palatino Linotype" charset="0"/>
                <a:ea typeface="Arial" charset="0"/>
                <a:cs typeface="Arial" charset="0"/>
              </a:defRPr>
            </a:lvl4pPr>
            <a:lvl5pPr>
              <a:defRPr sz="1600">
                <a:solidFill>
                  <a:schemeClr val="tx1"/>
                </a:solidFill>
                <a:latin typeface="Palatino Linotype" charset="0"/>
                <a:ea typeface="Arial" charset="0"/>
                <a:cs typeface="Arial" charset="0"/>
              </a:defRPr>
            </a:lvl5pPr>
            <a:lvl6pPr eaLnBrk="0" hangingPunct="0">
              <a:defRPr sz="1600">
                <a:solidFill>
                  <a:schemeClr val="tx1"/>
                </a:solidFill>
                <a:latin typeface="Palatino Linotype" charset="0"/>
                <a:ea typeface="Arial" charset="0"/>
                <a:cs typeface="Arial" charset="0"/>
              </a:defRPr>
            </a:lvl6pPr>
            <a:lvl7pPr eaLnBrk="0" hangingPunct="0">
              <a:defRPr sz="1600">
                <a:solidFill>
                  <a:schemeClr val="tx1"/>
                </a:solidFill>
                <a:latin typeface="Palatino Linotype" charset="0"/>
                <a:ea typeface="Arial" charset="0"/>
                <a:cs typeface="Arial" charset="0"/>
              </a:defRPr>
            </a:lvl7pPr>
            <a:lvl8pPr eaLnBrk="0" hangingPunct="0">
              <a:defRPr sz="1600">
                <a:solidFill>
                  <a:schemeClr val="tx1"/>
                </a:solidFill>
                <a:latin typeface="Palatino Linotype" charset="0"/>
                <a:ea typeface="Arial" charset="0"/>
                <a:cs typeface="Arial" charset="0"/>
              </a:defRPr>
            </a:lvl8pPr>
            <a:lvl9pPr eaLnBrk="0" hangingPunct="0">
              <a:defRPr sz="1600">
                <a:solidFill>
                  <a:schemeClr val="tx1"/>
                </a:solidFill>
                <a:latin typeface="Palatino Linotype" charset="0"/>
                <a:ea typeface="Arial" charset="0"/>
                <a:cs typeface="Arial" charset="0"/>
              </a:defRPr>
            </a:lvl9pPr>
          </a:lstStyle>
          <a:p>
            <a:r>
              <a:rPr lang="ja-JP" altLang="en-GB" sz="2400" dirty="0">
                <a:latin typeface="Arial" charset="0"/>
              </a:rPr>
              <a:t>“</a:t>
            </a:r>
            <a:r>
              <a:rPr lang="en-GB" altLang="ja-JP" sz="2400" i="1" dirty="0"/>
              <a:t>With the net, a new way of conducting business is available, but it </a:t>
            </a:r>
            <a:r>
              <a:rPr lang="en-GB" altLang="ja-JP" sz="2400" i="1" dirty="0" err="1"/>
              <a:t>doesn</a:t>
            </a:r>
            <a:r>
              <a:rPr lang="ja-JP" altLang="en-GB" sz="2400" i="1" dirty="0">
                <a:latin typeface="Arial" charset="0"/>
              </a:rPr>
              <a:t>’</a:t>
            </a:r>
            <a:r>
              <a:rPr lang="en-GB" altLang="ja-JP" sz="2400" i="1" dirty="0"/>
              <a:t>t change the laws of business or most of what really creates a competitive advantage</a:t>
            </a:r>
            <a:r>
              <a:rPr lang="en-GB" altLang="ja-JP" sz="2400" dirty="0"/>
              <a:t>.</a:t>
            </a:r>
            <a:r>
              <a:rPr lang="ja-JP" altLang="en-GB" sz="2400" dirty="0">
                <a:latin typeface="Arial" charset="0"/>
              </a:rPr>
              <a:t>”</a:t>
            </a:r>
            <a:endParaRPr lang="en-GB" altLang="ja-JP" sz="2400" dirty="0"/>
          </a:p>
          <a:p>
            <a:endParaRPr lang="en-GB" dirty="0"/>
          </a:p>
          <a:p>
            <a:pPr algn="r"/>
            <a:r>
              <a:rPr lang="en-GB" sz="1800" b="1" dirty="0"/>
              <a:t>Professor Michael Porter (quoted in </a:t>
            </a:r>
            <a:r>
              <a:rPr lang="en-GB" sz="1800" b="1" dirty="0" err="1"/>
              <a:t>Newing</a:t>
            </a:r>
            <a:r>
              <a:rPr lang="en-GB" sz="1800" b="1" dirty="0"/>
              <a:t>, 2002)</a:t>
            </a:r>
          </a:p>
        </p:txBody>
      </p:sp>
      <p:pic>
        <p:nvPicPr>
          <p:cNvPr id="5" name="Picture 4" descr="7125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6153" y="1417638"/>
            <a:ext cx="1501891" cy="1587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6632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ext Box 2"/>
          <p:cNvSpPr txBox="1">
            <a:spLocks noChangeArrowheads="1"/>
          </p:cNvSpPr>
          <p:nvPr/>
        </p:nvSpPr>
        <p:spPr bwMode="auto">
          <a:xfrm>
            <a:off x="827088" y="765175"/>
            <a:ext cx="8054975" cy="3746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lvl1pPr marL="342900" indent="-342900">
              <a:defRPr>
                <a:solidFill>
                  <a:schemeClr val="tx1"/>
                </a:solidFill>
                <a:latin typeface="Arial" charset="0"/>
                <a:ea typeface="ＭＳ Ｐゴシック" charset="0"/>
                <a:cs typeface="Arial" charset="0"/>
              </a:defRPr>
            </a:lvl1pPr>
            <a:lvl2pPr marL="800100" indent="-342900">
              <a:defRPr>
                <a:solidFill>
                  <a:schemeClr val="tx1"/>
                </a:solidFill>
                <a:latin typeface="Arial" charset="0"/>
                <a:ea typeface="Arial" charset="0"/>
                <a:cs typeface="Arial" charset="0"/>
              </a:defRPr>
            </a:lvl2pPr>
            <a:lvl3pPr marL="1257300" indent="-342900">
              <a:defRPr>
                <a:solidFill>
                  <a:schemeClr val="tx1"/>
                </a:solidFill>
                <a:latin typeface="Arial" charset="0"/>
                <a:ea typeface="Arial" charset="0"/>
                <a:cs typeface="Arial" charset="0"/>
              </a:defRPr>
            </a:lvl3pPr>
            <a:lvl4pPr marL="1714500" indent="-342900">
              <a:defRPr>
                <a:solidFill>
                  <a:schemeClr val="tx1"/>
                </a:solidFill>
                <a:latin typeface="Arial" charset="0"/>
                <a:ea typeface="Arial" charset="0"/>
                <a:cs typeface="Arial" charset="0"/>
              </a:defRPr>
            </a:lvl4pPr>
            <a:lvl5pPr marL="2171700" indent="-342900">
              <a:defRPr>
                <a:solidFill>
                  <a:schemeClr val="tx1"/>
                </a:solidFill>
                <a:latin typeface="Arial" charset="0"/>
                <a:ea typeface="Arial" charset="0"/>
                <a:cs typeface="Arial" charset="0"/>
              </a:defRPr>
            </a:lvl5pPr>
            <a:lvl6pPr marL="2628900" indent="-342900" fontAlgn="base">
              <a:spcBef>
                <a:spcPct val="0"/>
              </a:spcBef>
              <a:spcAft>
                <a:spcPct val="0"/>
              </a:spcAft>
              <a:defRPr>
                <a:solidFill>
                  <a:schemeClr val="tx1"/>
                </a:solidFill>
                <a:latin typeface="Arial" charset="0"/>
                <a:ea typeface="Arial" charset="0"/>
                <a:cs typeface="Arial" charset="0"/>
              </a:defRPr>
            </a:lvl6pPr>
            <a:lvl7pPr marL="3086100" indent="-342900" fontAlgn="base">
              <a:spcBef>
                <a:spcPct val="0"/>
              </a:spcBef>
              <a:spcAft>
                <a:spcPct val="0"/>
              </a:spcAft>
              <a:defRPr>
                <a:solidFill>
                  <a:schemeClr val="tx1"/>
                </a:solidFill>
                <a:latin typeface="Arial" charset="0"/>
                <a:ea typeface="Arial" charset="0"/>
                <a:cs typeface="Arial" charset="0"/>
              </a:defRPr>
            </a:lvl7pPr>
            <a:lvl8pPr marL="3543300" indent="-342900" fontAlgn="base">
              <a:spcBef>
                <a:spcPct val="0"/>
              </a:spcBef>
              <a:spcAft>
                <a:spcPct val="0"/>
              </a:spcAft>
              <a:defRPr>
                <a:solidFill>
                  <a:schemeClr val="tx1"/>
                </a:solidFill>
                <a:latin typeface="Arial" charset="0"/>
                <a:ea typeface="Arial" charset="0"/>
                <a:cs typeface="Arial" charset="0"/>
              </a:defRPr>
            </a:lvl8pPr>
            <a:lvl9pPr marL="4000500" indent="-342900" fontAlgn="base">
              <a:spcBef>
                <a:spcPct val="0"/>
              </a:spcBef>
              <a:spcAft>
                <a:spcPct val="0"/>
              </a:spcAft>
              <a:defRPr>
                <a:solidFill>
                  <a:schemeClr val="tx1"/>
                </a:solidFill>
                <a:latin typeface="Arial" charset="0"/>
                <a:ea typeface="Arial" charset="0"/>
                <a:cs typeface="Arial" charset="0"/>
              </a:defRPr>
            </a:lvl9pPr>
          </a:lstStyle>
          <a:p>
            <a:pPr>
              <a:defRPr/>
            </a:pPr>
            <a:r>
              <a:rPr lang="en-GB" sz="3600" b="1" smtClean="0">
                <a:latin typeface="Palatino Linotype" charset="0"/>
              </a:rPr>
              <a:t>Porter (2000) went on to state that:</a:t>
            </a:r>
          </a:p>
          <a:p>
            <a:pPr>
              <a:defRPr/>
            </a:pPr>
            <a:endParaRPr lang="en-GB" sz="3600" b="1" smtClean="0">
              <a:latin typeface="Palatino Linotype" charset="0"/>
            </a:endParaRPr>
          </a:p>
          <a:p>
            <a:pPr>
              <a:buClr>
                <a:srgbClr val="FF0000"/>
              </a:buClr>
              <a:buFont typeface="Wingdings" charset="0"/>
              <a:buChar char="q"/>
              <a:defRPr/>
            </a:pPr>
            <a:r>
              <a:rPr lang="en-GB" sz="2400" smtClean="0">
                <a:latin typeface="Palatino Linotype" charset="0"/>
              </a:rPr>
              <a:t>Understanding customers is still vital.</a:t>
            </a:r>
            <a:br>
              <a:rPr lang="en-GB" sz="2400" smtClean="0">
                <a:latin typeface="Palatino Linotype" charset="0"/>
              </a:rPr>
            </a:br>
            <a:endParaRPr lang="en-GB" sz="2400" smtClean="0">
              <a:latin typeface="Palatino Linotype" charset="0"/>
            </a:endParaRPr>
          </a:p>
          <a:p>
            <a:pPr>
              <a:buClr>
                <a:srgbClr val="FF0000"/>
              </a:buClr>
              <a:buFont typeface="Wingdings" charset="0"/>
              <a:buChar char="q"/>
              <a:defRPr/>
            </a:pPr>
            <a:r>
              <a:rPr lang="en-GB" sz="2400" smtClean="0">
                <a:latin typeface="Palatino Linotype" charset="0"/>
              </a:rPr>
              <a:t>Successful companies will use and mould the Internet to suite them.</a:t>
            </a:r>
            <a:br>
              <a:rPr lang="en-GB" sz="2400" smtClean="0">
                <a:latin typeface="Palatino Linotype" charset="0"/>
              </a:rPr>
            </a:br>
            <a:endParaRPr lang="en-GB" sz="2400" smtClean="0">
              <a:latin typeface="Palatino Linotype" charset="0"/>
            </a:endParaRPr>
          </a:p>
          <a:p>
            <a:pPr>
              <a:buClr>
                <a:srgbClr val="FF0000"/>
              </a:buClr>
              <a:buFont typeface="Wingdings" charset="0"/>
              <a:buChar char="q"/>
              <a:defRPr/>
            </a:pPr>
            <a:r>
              <a:rPr lang="en-GB" sz="2400" smtClean="0">
                <a:latin typeface="Palatino Linotype" charset="0"/>
              </a:rPr>
              <a:t>Failure will follow those who do not respond to competitors move towards Internet.</a:t>
            </a:r>
          </a:p>
        </p:txBody>
      </p:sp>
    </p:spTree>
    <p:extLst>
      <p:ext uri="{BB962C8B-B14F-4D97-AF65-F5344CB8AC3E}">
        <p14:creationId xmlns:p14="http://schemas.microsoft.com/office/powerpoint/2010/main" val="75955545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6802">
                                            <p:txEl>
                                              <p:pRg st="0" end="0"/>
                                            </p:txEl>
                                          </p:spTgt>
                                        </p:tgtEl>
                                        <p:attrNameLst>
                                          <p:attrName>style.visibility</p:attrName>
                                        </p:attrNameLst>
                                      </p:cBhvr>
                                      <p:to>
                                        <p:strVal val="visible"/>
                                      </p:to>
                                    </p:set>
                                    <p:animEffect transition="in" filter="wipe(left)">
                                      <p:cBhvr>
                                        <p:cTn id="7" dur="500"/>
                                        <p:tgtEl>
                                          <p:spTgt spid="7680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6802">
                                            <p:txEl>
                                              <p:pRg st="2" end="2"/>
                                            </p:txEl>
                                          </p:spTgt>
                                        </p:tgtEl>
                                        <p:attrNameLst>
                                          <p:attrName>style.visibility</p:attrName>
                                        </p:attrNameLst>
                                      </p:cBhvr>
                                      <p:to>
                                        <p:strVal val="visible"/>
                                      </p:to>
                                    </p:set>
                                    <p:animEffect transition="in" filter="wipe(left)">
                                      <p:cBhvr>
                                        <p:cTn id="12" dur="500"/>
                                        <p:tgtEl>
                                          <p:spTgt spid="76802">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6802">
                                            <p:txEl>
                                              <p:pRg st="3" end="3"/>
                                            </p:txEl>
                                          </p:spTgt>
                                        </p:tgtEl>
                                        <p:attrNameLst>
                                          <p:attrName>style.visibility</p:attrName>
                                        </p:attrNameLst>
                                      </p:cBhvr>
                                      <p:to>
                                        <p:strVal val="visible"/>
                                      </p:to>
                                    </p:set>
                                    <p:animEffect transition="in" filter="wipe(left)">
                                      <p:cBhvr>
                                        <p:cTn id="17" dur="500"/>
                                        <p:tgtEl>
                                          <p:spTgt spid="7680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6802">
                                            <p:txEl>
                                              <p:pRg st="4" end="4"/>
                                            </p:txEl>
                                          </p:spTgt>
                                        </p:tgtEl>
                                        <p:attrNameLst>
                                          <p:attrName>style.visibility</p:attrName>
                                        </p:attrNameLst>
                                      </p:cBhvr>
                                      <p:to>
                                        <p:strVal val="visible"/>
                                      </p:to>
                                    </p:set>
                                    <p:animEffect transition="in" filter="wipe(left)">
                                      <p:cBhvr>
                                        <p:cTn id="22" dur="500"/>
                                        <p:tgtEl>
                                          <p:spTgt spid="7680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ChangeArrowheads="1"/>
          </p:cNvSpPr>
          <p:nvPr/>
        </p:nvSpPr>
        <p:spPr bwMode="auto">
          <a:xfrm>
            <a:off x="468313" y="1484313"/>
            <a:ext cx="3889375" cy="530066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lgn="ctr">
              <a:defRPr/>
            </a:pPr>
            <a:endParaRPr lang="en-US">
              <a:latin typeface="Arial" charset="0"/>
              <a:ea typeface="ＭＳ Ｐゴシック" charset="0"/>
              <a:cs typeface="+mn-cs"/>
            </a:endParaRPr>
          </a:p>
        </p:txBody>
      </p:sp>
      <p:sp>
        <p:nvSpPr>
          <p:cNvPr id="159747" name="Rectangle 3"/>
          <p:cNvSpPr>
            <a:spLocks noChangeArrowheads="1"/>
          </p:cNvSpPr>
          <p:nvPr/>
        </p:nvSpPr>
        <p:spPr bwMode="auto">
          <a:xfrm>
            <a:off x="4357688" y="1484313"/>
            <a:ext cx="4427537" cy="5300662"/>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lgn="ctr">
              <a:defRPr/>
            </a:pPr>
            <a:endParaRPr lang="en-US">
              <a:latin typeface="Arial" charset="0"/>
              <a:ea typeface="ＭＳ Ｐゴシック" charset="0"/>
              <a:cs typeface="+mn-cs"/>
            </a:endParaRPr>
          </a:p>
        </p:txBody>
      </p:sp>
      <p:sp>
        <p:nvSpPr>
          <p:cNvPr id="159748" name="Rectangle 4"/>
          <p:cNvSpPr>
            <a:spLocks noChangeArrowheads="1"/>
          </p:cNvSpPr>
          <p:nvPr/>
        </p:nvSpPr>
        <p:spPr bwMode="auto">
          <a:xfrm>
            <a:off x="468313" y="908050"/>
            <a:ext cx="3889375" cy="576263"/>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lgn="ctr">
              <a:defRPr/>
            </a:pPr>
            <a:r>
              <a:rPr lang="en-GB" sz="2000" b="1">
                <a:latin typeface="Arial" charset="0"/>
                <a:ea typeface="ＭＳ Ｐゴシック" charset="0"/>
                <a:cs typeface="+mn-cs"/>
              </a:rPr>
              <a:t>Business Model Components</a:t>
            </a:r>
          </a:p>
        </p:txBody>
      </p:sp>
      <p:sp>
        <p:nvSpPr>
          <p:cNvPr id="159749" name="Rectangle 5"/>
          <p:cNvSpPr>
            <a:spLocks noChangeArrowheads="1"/>
          </p:cNvSpPr>
          <p:nvPr/>
        </p:nvSpPr>
        <p:spPr bwMode="auto">
          <a:xfrm>
            <a:off x="4357688" y="908050"/>
            <a:ext cx="4427537" cy="576263"/>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lgn="ctr"/>
            <a:r>
              <a:rPr lang="en-GB" sz="2400" b="1">
                <a:solidFill>
                  <a:schemeClr val="bg1"/>
                </a:solidFill>
                <a:effectLst>
                  <a:outerShdw blurRad="38100" dist="38100" dir="2700000" algn="tl">
                    <a:srgbClr val="000000"/>
                  </a:outerShdw>
                </a:effectLst>
                <a:latin typeface="Arial" charset="0"/>
                <a:cs typeface="Arial" charset="0"/>
              </a:rPr>
              <a:t>Key Questions</a:t>
            </a:r>
          </a:p>
        </p:txBody>
      </p:sp>
      <p:sp>
        <p:nvSpPr>
          <p:cNvPr id="159750" name="Text Box 6"/>
          <p:cNvSpPr txBox="1">
            <a:spLocks noChangeArrowheads="1"/>
          </p:cNvSpPr>
          <p:nvPr/>
        </p:nvSpPr>
        <p:spPr bwMode="auto">
          <a:xfrm>
            <a:off x="468313" y="115888"/>
            <a:ext cx="828040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p>
            <a:pPr>
              <a:defRPr/>
            </a:pPr>
            <a:r>
              <a:rPr lang="en-GB" sz="3200" dirty="0">
                <a:latin typeface="Arial" charset="0"/>
                <a:ea typeface="ＭＳ Ｐゴシック" charset="0"/>
                <a:cs typeface="+mn-cs"/>
              </a:rPr>
              <a:t>Key Ingredients of a Business Model</a:t>
            </a:r>
          </a:p>
        </p:txBody>
      </p:sp>
      <p:sp>
        <p:nvSpPr>
          <p:cNvPr id="159751" name="Text Box 7"/>
          <p:cNvSpPr txBox="1">
            <a:spLocks noChangeArrowheads="1"/>
          </p:cNvSpPr>
          <p:nvPr/>
        </p:nvSpPr>
        <p:spPr bwMode="auto">
          <a:xfrm>
            <a:off x="612775" y="1555750"/>
            <a:ext cx="3433763" cy="5016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sz="2000" dirty="0">
                <a:latin typeface="Arial" charset="0"/>
                <a:ea typeface="ＭＳ Ｐゴシック" charset="0"/>
                <a:cs typeface="+mn-cs"/>
              </a:rPr>
              <a:t>Value Proposition</a:t>
            </a:r>
          </a:p>
          <a:p>
            <a:pPr>
              <a:defRPr/>
            </a:pPr>
            <a:endParaRPr lang="en-GB" sz="2000" dirty="0">
              <a:latin typeface="Arial" charset="0"/>
              <a:ea typeface="ＭＳ Ｐゴシック" charset="0"/>
              <a:cs typeface="+mn-cs"/>
            </a:endParaRPr>
          </a:p>
          <a:p>
            <a:pPr>
              <a:defRPr/>
            </a:pPr>
            <a:r>
              <a:rPr lang="en-GB" sz="2000" dirty="0">
                <a:latin typeface="Arial" charset="0"/>
                <a:ea typeface="ＭＳ Ｐゴシック" charset="0"/>
                <a:cs typeface="+mn-cs"/>
              </a:rPr>
              <a:t>Revenue Model</a:t>
            </a:r>
            <a:endParaRPr lang="en-GB" sz="2000" dirty="0">
              <a:latin typeface="Arial" charset="0"/>
              <a:ea typeface="ＭＳ Ｐゴシック" charset="0"/>
              <a:cs typeface="+mn-cs"/>
              <a:sym typeface="Wingdings" charset="0"/>
            </a:endParaRPr>
          </a:p>
          <a:p>
            <a:pPr>
              <a:defRPr/>
            </a:pPr>
            <a:endParaRPr lang="en-GB" sz="2000" dirty="0">
              <a:latin typeface="Arial" charset="0"/>
              <a:ea typeface="ＭＳ Ｐゴシック" charset="0"/>
              <a:cs typeface="+mn-cs"/>
            </a:endParaRPr>
          </a:p>
          <a:p>
            <a:pPr>
              <a:defRPr/>
            </a:pPr>
            <a:r>
              <a:rPr lang="en-GB" sz="2000" dirty="0">
                <a:latin typeface="Arial" charset="0"/>
                <a:ea typeface="ＭＳ Ｐゴシック" charset="0"/>
                <a:cs typeface="+mn-cs"/>
              </a:rPr>
              <a:t>Market Opportunity</a:t>
            </a:r>
          </a:p>
          <a:p>
            <a:pPr>
              <a:defRPr/>
            </a:pPr>
            <a:endParaRPr lang="en-GB" sz="2000" dirty="0">
              <a:latin typeface="Arial" charset="0"/>
              <a:ea typeface="ＭＳ Ｐゴシック" charset="0"/>
              <a:cs typeface="+mn-cs"/>
            </a:endParaRPr>
          </a:p>
          <a:p>
            <a:pPr>
              <a:defRPr/>
            </a:pPr>
            <a:endParaRPr lang="en-GB" sz="2000" dirty="0">
              <a:latin typeface="Arial" charset="0"/>
              <a:ea typeface="ＭＳ Ｐゴシック" charset="0"/>
              <a:cs typeface="+mn-cs"/>
            </a:endParaRPr>
          </a:p>
          <a:p>
            <a:pPr>
              <a:defRPr/>
            </a:pPr>
            <a:r>
              <a:rPr lang="en-GB" sz="2000" dirty="0">
                <a:latin typeface="Arial" charset="0"/>
                <a:ea typeface="ＭＳ Ｐゴシック" charset="0"/>
                <a:cs typeface="+mn-cs"/>
              </a:rPr>
              <a:t>Competitive Environment</a:t>
            </a:r>
          </a:p>
          <a:p>
            <a:pPr>
              <a:defRPr/>
            </a:pPr>
            <a:r>
              <a:rPr lang="en-GB" sz="2000" dirty="0">
                <a:latin typeface="Arial" charset="0"/>
                <a:ea typeface="ＭＳ Ｐゴシック" charset="0"/>
                <a:cs typeface="+mn-cs"/>
              </a:rPr>
              <a:t>Competitive Advantage</a:t>
            </a:r>
          </a:p>
          <a:p>
            <a:pPr>
              <a:defRPr/>
            </a:pPr>
            <a:endParaRPr lang="en-GB" sz="2000" dirty="0">
              <a:latin typeface="Arial" charset="0"/>
              <a:ea typeface="ＭＳ Ｐゴシック" charset="0"/>
              <a:cs typeface="+mn-cs"/>
            </a:endParaRPr>
          </a:p>
          <a:p>
            <a:pPr>
              <a:defRPr/>
            </a:pPr>
            <a:endParaRPr lang="en-GB" sz="2000" dirty="0">
              <a:latin typeface="Arial" charset="0"/>
              <a:ea typeface="ＭＳ Ｐゴシック" charset="0"/>
              <a:cs typeface="+mn-cs"/>
            </a:endParaRPr>
          </a:p>
          <a:p>
            <a:pPr>
              <a:defRPr/>
            </a:pPr>
            <a:r>
              <a:rPr lang="en-GB" sz="2000" dirty="0">
                <a:latin typeface="Arial" charset="0"/>
                <a:ea typeface="ＭＳ Ｐゴシック" charset="0"/>
                <a:cs typeface="+mn-cs"/>
              </a:rPr>
              <a:t>Market strategy</a:t>
            </a:r>
          </a:p>
          <a:p>
            <a:pPr>
              <a:defRPr/>
            </a:pPr>
            <a:endParaRPr lang="en-GB" sz="2000" dirty="0">
              <a:latin typeface="Arial" charset="0"/>
              <a:ea typeface="ＭＳ Ｐゴシック" charset="0"/>
              <a:cs typeface="+mn-cs"/>
            </a:endParaRPr>
          </a:p>
          <a:p>
            <a:pPr>
              <a:defRPr/>
            </a:pPr>
            <a:r>
              <a:rPr lang="en-GB" sz="2000" dirty="0">
                <a:latin typeface="Arial" charset="0"/>
                <a:ea typeface="ＭＳ Ｐゴシック" charset="0"/>
                <a:cs typeface="+mn-cs"/>
              </a:rPr>
              <a:t>Organisational Development</a:t>
            </a:r>
          </a:p>
          <a:p>
            <a:pPr>
              <a:defRPr/>
            </a:pPr>
            <a:endParaRPr lang="en-GB" sz="2000" dirty="0">
              <a:latin typeface="Arial" charset="0"/>
              <a:ea typeface="ＭＳ Ｐゴシック" charset="0"/>
              <a:cs typeface="+mn-cs"/>
            </a:endParaRPr>
          </a:p>
          <a:p>
            <a:pPr>
              <a:defRPr/>
            </a:pPr>
            <a:r>
              <a:rPr lang="en-GB" sz="2000" dirty="0">
                <a:latin typeface="Arial" charset="0"/>
                <a:ea typeface="ＭＳ Ｐゴシック" charset="0"/>
                <a:cs typeface="+mn-cs"/>
              </a:rPr>
              <a:t>Management Team</a:t>
            </a:r>
          </a:p>
        </p:txBody>
      </p:sp>
      <p:sp>
        <p:nvSpPr>
          <p:cNvPr id="159752" name="Text Box 8"/>
          <p:cNvSpPr txBox="1">
            <a:spLocks noChangeArrowheads="1"/>
          </p:cNvSpPr>
          <p:nvPr/>
        </p:nvSpPr>
        <p:spPr bwMode="auto">
          <a:xfrm>
            <a:off x="4429125" y="1484313"/>
            <a:ext cx="3763963" cy="448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p>
            <a:pPr>
              <a:defRPr/>
            </a:pPr>
            <a:r>
              <a:rPr lang="en-GB">
                <a:solidFill>
                  <a:schemeClr val="bg1"/>
                </a:solidFill>
                <a:latin typeface="Arial" charset="0"/>
                <a:ea typeface="ＭＳ Ｐゴシック" charset="0"/>
                <a:cs typeface="+mn-cs"/>
              </a:rPr>
              <a:t>Why Should the customer buy from you?</a:t>
            </a:r>
          </a:p>
          <a:p>
            <a:pPr>
              <a:defRPr/>
            </a:pPr>
            <a:endParaRPr lang="en-GB">
              <a:solidFill>
                <a:schemeClr val="bg1"/>
              </a:solidFill>
              <a:latin typeface="Arial" charset="0"/>
              <a:ea typeface="ＭＳ Ｐゴシック" charset="0"/>
              <a:cs typeface="+mn-cs"/>
            </a:endParaRPr>
          </a:p>
          <a:p>
            <a:pPr>
              <a:defRPr/>
            </a:pPr>
            <a:r>
              <a:rPr lang="en-GB">
                <a:solidFill>
                  <a:schemeClr val="bg1"/>
                </a:solidFill>
                <a:latin typeface="Arial" charset="0"/>
                <a:ea typeface="ＭＳ Ｐゴシック" charset="0"/>
                <a:cs typeface="+mn-cs"/>
              </a:rPr>
              <a:t>How will you earn your money?</a:t>
            </a:r>
          </a:p>
          <a:p>
            <a:pPr>
              <a:defRPr/>
            </a:pPr>
            <a:endParaRPr lang="en-GB">
              <a:solidFill>
                <a:schemeClr val="bg1"/>
              </a:solidFill>
              <a:latin typeface="Arial" charset="0"/>
              <a:ea typeface="ＭＳ Ｐゴシック" charset="0"/>
              <a:cs typeface="+mn-cs"/>
            </a:endParaRPr>
          </a:p>
          <a:p>
            <a:pPr>
              <a:defRPr/>
            </a:pPr>
            <a:r>
              <a:rPr lang="en-GB">
                <a:solidFill>
                  <a:schemeClr val="bg1"/>
                </a:solidFill>
                <a:latin typeface="Arial" charset="0"/>
                <a:ea typeface="ＭＳ Ｐゴシック" charset="0"/>
                <a:cs typeface="+mn-cs"/>
              </a:rPr>
              <a:t>What marketspace do you intend to serve, and what is its size?</a:t>
            </a:r>
          </a:p>
          <a:p>
            <a:pPr>
              <a:defRPr/>
            </a:pPr>
            <a:endParaRPr lang="en-GB">
              <a:solidFill>
                <a:schemeClr val="bg1"/>
              </a:solidFill>
              <a:latin typeface="Arial" charset="0"/>
              <a:ea typeface="ＭＳ Ｐゴシック" charset="0"/>
              <a:cs typeface="+mn-cs"/>
            </a:endParaRPr>
          </a:p>
          <a:p>
            <a:pPr>
              <a:defRPr/>
            </a:pPr>
            <a:r>
              <a:rPr lang="en-GB">
                <a:solidFill>
                  <a:schemeClr val="bg1"/>
                </a:solidFill>
                <a:latin typeface="Arial" charset="0"/>
                <a:ea typeface="ＭＳ Ｐゴシック" charset="0"/>
                <a:cs typeface="+mn-cs"/>
              </a:rPr>
              <a:t>Who else occupies your intended marketspace</a:t>
            </a:r>
          </a:p>
          <a:p>
            <a:pPr>
              <a:defRPr/>
            </a:pPr>
            <a:r>
              <a:rPr lang="en-GB">
                <a:solidFill>
                  <a:schemeClr val="bg1"/>
                </a:solidFill>
                <a:latin typeface="Arial" charset="0"/>
                <a:ea typeface="ＭＳ Ｐゴシック" charset="0"/>
                <a:cs typeface="+mn-cs"/>
              </a:rPr>
              <a:t>What special advantages does your firm bring to the marketspace</a:t>
            </a:r>
          </a:p>
          <a:p>
            <a:pPr>
              <a:defRPr/>
            </a:pPr>
            <a:endParaRPr lang="en-GB">
              <a:solidFill>
                <a:schemeClr val="bg1"/>
              </a:solidFill>
              <a:latin typeface="Arial" charset="0"/>
              <a:ea typeface="ＭＳ Ｐゴシック" charset="0"/>
              <a:cs typeface="+mn-cs"/>
            </a:endParaRPr>
          </a:p>
          <a:p>
            <a:pPr>
              <a:defRPr/>
            </a:pPr>
            <a:endParaRPr lang="en-GB">
              <a:solidFill>
                <a:schemeClr val="bg1"/>
              </a:solidFill>
              <a:latin typeface="Arial" charset="0"/>
              <a:ea typeface="ＭＳ Ｐゴシック" charset="0"/>
              <a:cs typeface="+mn-cs"/>
            </a:endParaRPr>
          </a:p>
          <a:p>
            <a:pPr>
              <a:defRPr/>
            </a:pPr>
            <a:endParaRPr lang="en-GB">
              <a:solidFill>
                <a:schemeClr val="bg1"/>
              </a:solidFill>
              <a:latin typeface="Arial" charset="0"/>
              <a:ea typeface="ＭＳ Ｐゴシック" charset="0"/>
              <a:cs typeface="+mn-cs"/>
            </a:endParaRPr>
          </a:p>
          <a:p>
            <a:pPr>
              <a:defRPr/>
            </a:pPr>
            <a:endParaRPr lang="en-GB">
              <a:solidFill>
                <a:schemeClr val="bg1"/>
              </a:solidFill>
              <a:latin typeface="Arial" charset="0"/>
              <a:ea typeface="ＭＳ Ｐゴシック" charset="0"/>
              <a:cs typeface="+mn-cs"/>
            </a:endParaRPr>
          </a:p>
        </p:txBody>
      </p:sp>
      <p:sp>
        <p:nvSpPr>
          <p:cNvPr id="159753" name="Line 9"/>
          <p:cNvSpPr>
            <a:spLocks noChangeShapeType="1"/>
          </p:cNvSpPr>
          <p:nvPr/>
        </p:nvSpPr>
        <p:spPr bwMode="auto">
          <a:xfrm>
            <a:off x="468313" y="2132013"/>
            <a:ext cx="83169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endParaRPr lang="en-US"/>
          </a:p>
        </p:txBody>
      </p:sp>
      <p:sp>
        <p:nvSpPr>
          <p:cNvPr id="159754" name="Line 10"/>
          <p:cNvSpPr>
            <a:spLocks noChangeShapeType="1"/>
          </p:cNvSpPr>
          <p:nvPr/>
        </p:nvSpPr>
        <p:spPr bwMode="auto">
          <a:xfrm>
            <a:off x="468313" y="2635250"/>
            <a:ext cx="83169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endParaRPr lang="en-US"/>
          </a:p>
        </p:txBody>
      </p:sp>
      <p:sp>
        <p:nvSpPr>
          <p:cNvPr id="159755" name="Line 11"/>
          <p:cNvSpPr>
            <a:spLocks noChangeShapeType="1"/>
          </p:cNvSpPr>
          <p:nvPr/>
        </p:nvSpPr>
        <p:spPr bwMode="auto">
          <a:xfrm>
            <a:off x="468313" y="3500438"/>
            <a:ext cx="83169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endParaRPr lang="en-US"/>
          </a:p>
        </p:txBody>
      </p:sp>
      <p:sp>
        <p:nvSpPr>
          <p:cNvPr id="159756" name="Line 12"/>
          <p:cNvSpPr>
            <a:spLocks noChangeShapeType="1"/>
          </p:cNvSpPr>
          <p:nvPr/>
        </p:nvSpPr>
        <p:spPr bwMode="auto">
          <a:xfrm>
            <a:off x="468313" y="4868863"/>
            <a:ext cx="83169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endParaRPr lang="en-US"/>
          </a:p>
        </p:txBody>
      </p:sp>
      <p:sp>
        <p:nvSpPr>
          <p:cNvPr id="159757" name="Text Box 13"/>
          <p:cNvSpPr txBox="1">
            <a:spLocks noChangeArrowheads="1"/>
          </p:cNvSpPr>
          <p:nvPr/>
        </p:nvSpPr>
        <p:spPr bwMode="auto">
          <a:xfrm>
            <a:off x="4552950" y="4959350"/>
            <a:ext cx="4232275"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p>
            <a:pPr>
              <a:defRPr/>
            </a:pPr>
            <a:r>
              <a:rPr lang="en-GB">
                <a:solidFill>
                  <a:schemeClr val="bg1"/>
                </a:solidFill>
                <a:latin typeface="Arial" charset="0"/>
                <a:ea typeface="ＭＳ Ｐゴシック" charset="0"/>
                <a:cs typeface="+mn-cs"/>
              </a:rPr>
              <a:t>How do you attract your audience</a:t>
            </a:r>
          </a:p>
          <a:p>
            <a:pPr>
              <a:defRPr/>
            </a:pPr>
            <a:endParaRPr lang="en-GB">
              <a:solidFill>
                <a:schemeClr val="bg1"/>
              </a:solidFill>
              <a:latin typeface="Arial" charset="0"/>
              <a:ea typeface="ＭＳ Ｐゴシック" charset="0"/>
              <a:cs typeface="+mn-cs"/>
            </a:endParaRPr>
          </a:p>
          <a:p>
            <a:pPr>
              <a:defRPr/>
            </a:pPr>
            <a:r>
              <a:rPr lang="en-GB">
                <a:solidFill>
                  <a:schemeClr val="bg1"/>
                </a:solidFill>
                <a:latin typeface="Arial" charset="0"/>
                <a:ea typeface="ＭＳ Ｐゴシック" charset="0"/>
                <a:cs typeface="+mn-cs"/>
              </a:rPr>
              <a:t>What sort of structure is necessary</a:t>
            </a:r>
          </a:p>
          <a:p>
            <a:pPr>
              <a:defRPr/>
            </a:pPr>
            <a:endParaRPr lang="en-GB">
              <a:solidFill>
                <a:schemeClr val="bg1"/>
              </a:solidFill>
              <a:latin typeface="Arial" charset="0"/>
              <a:ea typeface="ＭＳ Ｐゴシック" charset="0"/>
              <a:cs typeface="+mn-cs"/>
            </a:endParaRPr>
          </a:p>
          <a:p>
            <a:pPr>
              <a:defRPr/>
            </a:pPr>
            <a:r>
              <a:rPr lang="en-GB">
                <a:solidFill>
                  <a:schemeClr val="bg1"/>
                </a:solidFill>
                <a:latin typeface="Arial" charset="0"/>
                <a:ea typeface="ＭＳ Ｐゴシック" charset="0"/>
                <a:cs typeface="+mn-cs"/>
              </a:rPr>
              <a:t>What experience is necessary from leadership, workers</a:t>
            </a:r>
          </a:p>
        </p:txBody>
      </p:sp>
      <p:sp>
        <p:nvSpPr>
          <p:cNvPr id="159758" name="Line 14"/>
          <p:cNvSpPr>
            <a:spLocks noChangeShapeType="1"/>
          </p:cNvSpPr>
          <p:nvPr/>
        </p:nvSpPr>
        <p:spPr bwMode="auto">
          <a:xfrm>
            <a:off x="468313" y="5443538"/>
            <a:ext cx="83169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endParaRPr lang="en-US"/>
          </a:p>
        </p:txBody>
      </p:sp>
      <p:sp>
        <p:nvSpPr>
          <p:cNvPr id="159759" name="Line 15"/>
          <p:cNvSpPr>
            <a:spLocks noChangeShapeType="1"/>
          </p:cNvSpPr>
          <p:nvPr/>
        </p:nvSpPr>
        <p:spPr bwMode="auto">
          <a:xfrm flipV="1">
            <a:off x="468313" y="6019800"/>
            <a:ext cx="8316912" cy="7143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endParaRPr lang="en-US"/>
          </a:p>
        </p:txBody>
      </p:sp>
    </p:spTree>
    <p:extLst>
      <p:ext uri="{BB962C8B-B14F-4D97-AF65-F5344CB8AC3E}">
        <p14:creationId xmlns:p14="http://schemas.microsoft.com/office/powerpoint/2010/main" val="1464837962"/>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711200"/>
            <a:ext cx="9144000" cy="543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6852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Text Box 2"/>
          <p:cNvSpPr txBox="1">
            <a:spLocks noChangeArrowheads="1"/>
          </p:cNvSpPr>
          <p:nvPr/>
        </p:nvSpPr>
        <p:spPr bwMode="auto">
          <a:xfrm>
            <a:off x="1835150" y="558378"/>
            <a:ext cx="6481763"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p>
            <a:pPr algn="ctr">
              <a:defRPr/>
            </a:pPr>
            <a:r>
              <a:rPr lang="en-GB" sz="3200" b="1" dirty="0">
                <a:effectLst>
                  <a:outerShdw blurRad="38100" dist="38100" dir="2700000" algn="tl">
                    <a:srgbClr val="000000"/>
                  </a:outerShdw>
                </a:effectLst>
                <a:latin typeface="Palatino Linotype" charset="0"/>
                <a:ea typeface="ＭＳ Ｐゴシック" charset="0"/>
                <a:cs typeface="+mn-cs"/>
              </a:rPr>
              <a:t>eCommerce Matrix</a:t>
            </a:r>
            <a:r>
              <a:rPr lang="en-GB" sz="2400" dirty="0">
                <a:latin typeface="Palatino Linotype" charset="0"/>
                <a:ea typeface="ＭＳ Ｐゴシック" charset="0"/>
                <a:cs typeface="+mn-cs"/>
              </a:rPr>
              <a:t> </a:t>
            </a:r>
          </a:p>
        </p:txBody>
      </p:sp>
      <p:sp>
        <p:nvSpPr>
          <p:cNvPr id="145411" name="Rectangle 3"/>
          <p:cNvSpPr>
            <a:spLocks noChangeArrowheads="1"/>
          </p:cNvSpPr>
          <p:nvPr/>
        </p:nvSpPr>
        <p:spPr bwMode="auto">
          <a:xfrm>
            <a:off x="1690688" y="2492375"/>
            <a:ext cx="3313112" cy="172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lgn="ctr"/>
            <a:r>
              <a:rPr lang="en-GB">
                <a:effectLst>
                  <a:outerShdw blurRad="38100" dist="38100" dir="2700000" algn="tl">
                    <a:srgbClr val="000000"/>
                  </a:outerShdw>
                </a:effectLst>
                <a:latin typeface="Palatino Linotype" charset="0"/>
                <a:cs typeface="Arial" charset="0"/>
              </a:rPr>
              <a:t>B2B</a:t>
            </a:r>
          </a:p>
        </p:txBody>
      </p:sp>
      <p:sp>
        <p:nvSpPr>
          <p:cNvPr id="145412" name="Rectangle 4"/>
          <p:cNvSpPr>
            <a:spLocks noChangeArrowheads="1"/>
          </p:cNvSpPr>
          <p:nvPr/>
        </p:nvSpPr>
        <p:spPr bwMode="auto">
          <a:xfrm>
            <a:off x="5003800" y="2492375"/>
            <a:ext cx="3313113" cy="17272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lgn="ctr"/>
            <a:r>
              <a:rPr lang="en-GB" b="1">
                <a:solidFill>
                  <a:schemeClr val="bg1"/>
                </a:solidFill>
                <a:effectLst>
                  <a:outerShdw blurRad="38100" dist="38100" dir="2700000" algn="tl">
                    <a:srgbClr val="000000"/>
                  </a:outerShdw>
                </a:effectLst>
                <a:latin typeface="Palatino Linotype" charset="0"/>
                <a:cs typeface="Arial" charset="0"/>
              </a:rPr>
              <a:t>B2C</a:t>
            </a:r>
          </a:p>
        </p:txBody>
      </p:sp>
      <p:sp>
        <p:nvSpPr>
          <p:cNvPr id="145413" name="Rectangle 5"/>
          <p:cNvSpPr>
            <a:spLocks noChangeArrowheads="1"/>
          </p:cNvSpPr>
          <p:nvPr/>
        </p:nvSpPr>
        <p:spPr bwMode="auto">
          <a:xfrm>
            <a:off x="1690688" y="4219575"/>
            <a:ext cx="3313112" cy="1727200"/>
          </a:xfrm>
          <a:prstGeom prst="rect">
            <a:avLst/>
          </a:prstGeom>
          <a:solidFill>
            <a:schemeClr val="folHlink"/>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lgn="ctr"/>
            <a:r>
              <a:rPr lang="en-GB" b="1">
                <a:effectLst>
                  <a:outerShdw blurRad="38100" dist="38100" dir="2700000" algn="tl">
                    <a:srgbClr val="000000"/>
                  </a:outerShdw>
                </a:effectLst>
                <a:latin typeface="Palatino Linotype" charset="0"/>
                <a:cs typeface="Arial" charset="0"/>
              </a:rPr>
              <a:t>C2B</a:t>
            </a:r>
          </a:p>
        </p:txBody>
      </p:sp>
      <p:sp>
        <p:nvSpPr>
          <p:cNvPr id="145414" name="Rectangle 6"/>
          <p:cNvSpPr>
            <a:spLocks noChangeArrowheads="1"/>
          </p:cNvSpPr>
          <p:nvPr/>
        </p:nvSpPr>
        <p:spPr bwMode="auto">
          <a:xfrm>
            <a:off x="5003800" y="4219575"/>
            <a:ext cx="3313113" cy="1727200"/>
          </a:xfrm>
          <a:prstGeom prst="rect">
            <a:avLst/>
          </a:prstGeom>
          <a:solidFill>
            <a:schemeClr val="bg2"/>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pPr algn="ctr"/>
            <a:r>
              <a:rPr lang="en-GB" b="1">
                <a:effectLst>
                  <a:outerShdw blurRad="38100" dist="38100" dir="2700000" algn="tl">
                    <a:srgbClr val="000000"/>
                  </a:outerShdw>
                </a:effectLst>
                <a:latin typeface="Palatino Linotype" charset="0"/>
                <a:cs typeface="Arial" charset="0"/>
              </a:rPr>
              <a:t>C2C</a:t>
            </a:r>
          </a:p>
        </p:txBody>
      </p:sp>
      <p:sp>
        <p:nvSpPr>
          <p:cNvPr id="145415" name="Text Box 7"/>
          <p:cNvSpPr txBox="1">
            <a:spLocks noChangeArrowheads="1"/>
          </p:cNvSpPr>
          <p:nvPr/>
        </p:nvSpPr>
        <p:spPr bwMode="auto">
          <a:xfrm>
            <a:off x="2771775" y="2060575"/>
            <a:ext cx="1062038"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latin typeface="Palatino Linotype" charset="0"/>
                <a:ea typeface="ＭＳ Ｐゴシック" charset="0"/>
                <a:cs typeface="+mn-cs"/>
              </a:rPr>
              <a:t>Business</a:t>
            </a:r>
          </a:p>
        </p:txBody>
      </p:sp>
      <p:sp>
        <p:nvSpPr>
          <p:cNvPr id="145416" name="Text Box 8"/>
          <p:cNvSpPr txBox="1">
            <a:spLocks noChangeArrowheads="1"/>
          </p:cNvSpPr>
          <p:nvPr/>
        </p:nvSpPr>
        <p:spPr bwMode="auto">
          <a:xfrm>
            <a:off x="503238" y="3074988"/>
            <a:ext cx="11096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b="1">
                <a:latin typeface="Palatino Linotype" charset="0"/>
                <a:ea typeface="ＭＳ Ｐゴシック" charset="0"/>
                <a:cs typeface="+mn-cs"/>
              </a:rPr>
              <a:t>Business</a:t>
            </a:r>
          </a:p>
        </p:txBody>
      </p:sp>
      <p:sp>
        <p:nvSpPr>
          <p:cNvPr id="145417" name="Text Box 9"/>
          <p:cNvSpPr txBox="1">
            <a:spLocks noChangeArrowheads="1"/>
          </p:cNvSpPr>
          <p:nvPr/>
        </p:nvSpPr>
        <p:spPr bwMode="auto">
          <a:xfrm>
            <a:off x="6011863" y="2060575"/>
            <a:ext cx="12414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latin typeface="Palatino Linotype" charset="0"/>
                <a:ea typeface="ＭＳ Ｐゴシック" charset="0"/>
                <a:cs typeface="+mn-cs"/>
              </a:rPr>
              <a:t>Consumer</a:t>
            </a:r>
          </a:p>
        </p:txBody>
      </p:sp>
      <p:sp>
        <p:nvSpPr>
          <p:cNvPr id="145418" name="Text Box 10"/>
          <p:cNvSpPr txBox="1">
            <a:spLocks noChangeArrowheads="1"/>
          </p:cNvSpPr>
          <p:nvPr/>
        </p:nvSpPr>
        <p:spPr bwMode="auto">
          <a:xfrm>
            <a:off x="395288" y="4868863"/>
            <a:ext cx="12636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b="1">
                <a:latin typeface="Palatino Linotype" charset="0"/>
                <a:ea typeface="ＭＳ Ｐゴシック" charset="0"/>
                <a:cs typeface="+mn-cs"/>
              </a:rPr>
              <a:t>Consumer</a:t>
            </a:r>
          </a:p>
        </p:txBody>
      </p:sp>
      <p:sp>
        <p:nvSpPr>
          <p:cNvPr id="145419" name="Text Box 11"/>
          <p:cNvSpPr txBox="1">
            <a:spLocks noChangeArrowheads="1"/>
          </p:cNvSpPr>
          <p:nvPr/>
        </p:nvSpPr>
        <p:spPr bwMode="auto">
          <a:xfrm>
            <a:off x="5291138" y="3716338"/>
            <a:ext cx="2876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a:defRPr sz="2800">
                <a:solidFill>
                  <a:schemeClr val="tx1"/>
                </a:solidFill>
                <a:latin typeface="Palatino Linotype" charset="0"/>
                <a:ea typeface="MS PGothic" charset="0"/>
                <a:cs typeface="Arial" charset="0"/>
              </a:defRPr>
            </a:lvl1pPr>
            <a:lvl2pPr>
              <a:defRPr sz="2400">
                <a:solidFill>
                  <a:schemeClr val="tx1"/>
                </a:solidFill>
                <a:latin typeface="Palatino Linotype" charset="0"/>
                <a:ea typeface="Arial" charset="0"/>
                <a:cs typeface="Arial" charset="0"/>
              </a:defRPr>
            </a:lvl2pPr>
            <a:lvl3pPr>
              <a:defRPr sz="2000">
                <a:solidFill>
                  <a:schemeClr val="tx1"/>
                </a:solidFill>
                <a:latin typeface="Palatino Linotype" charset="0"/>
                <a:ea typeface="Arial" charset="0"/>
                <a:cs typeface="Arial" charset="0"/>
              </a:defRPr>
            </a:lvl3pPr>
            <a:lvl4pPr>
              <a:defRPr>
                <a:solidFill>
                  <a:schemeClr val="tx1"/>
                </a:solidFill>
                <a:latin typeface="Palatino Linotype" charset="0"/>
                <a:ea typeface="Arial" charset="0"/>
                <a:cs typeface="Arial" charset="0"/>
              </a:defRPr>
            </a:lvl4pPr>
            <a:lvl5pPr>
              <a:defRPr sz="1600">
                <a:solidFill>
                  <a:schemeClr val="tx1"/>
                </a:solidFill>
                <a:latin typeface="Palatino Linotype" charset="0"/>
                <a:ea typeface="Arial" charset="0"/>
                <a:cs typeface="Arial" charset="0"/>
              </a:defRPr>
            </a:lvl5pPr>
            <a:lvl6pPr eaLnBrk="0" hangingPunct="0">
              <a:defRPr sz="1600">
                <a:solidFill>
                  <a:schemeClr val="tx1"/>
                </a:solidFill>
                <a:latin typeface="Palatino Linotype" charset="0"/>
                <a:ea typeface="Arial" charset="0"/>
                <a:cs typeface="Arial" charset="0"/>
              </a:defRPr>
            </a:lvl6pPr>
            <a:lvl7pPr eaLnBrk="0" hangingPunct="0">
              <a:defRPr sz="1600">
                <a:solidFill>
                  <a:schemeClr val="tx1"/>
                </a:solidFill>
                <a:latin typeface="Palatino Linotype" charset="0"/>
                <a:ea typeface="Arial" charset="0"/>
                <a:cs typeface="Arial" charset="0"/>
              </a:defRPr>
            </a:lvl7pPr>
            <a:lvl8pPr eaLnBrk="0" hangingPunct="0">
              <a:defRPr sz="1600">
                <a:solidFill>
                  <a:schemeClr val="tx1"/>
                </a:solidFill>
                <a:latin typeface="Palatino Linotype" charset="0"/>
                <a:ea typeface="Arial" charset="0"/>
                <a:cs typeface="Arial" charset="0"/>
              </a:defRPr>
            </a:lvl8pPr>
            <a:lvl9pPr eaLnBrk="0" hangingPunct="0">
              <a:defRPr sz="1600">
                <a:solidFill>
                  <a:schemeClr val="tx1"/>
                </a:solidFill>
                <a:latin typeface="Palatino Linotype" charset="0"/>
                <a:ea typeface="Arial" charset="0"/>
                <a:cs typeface="Arial" charset="0"/>
              </a:defRPr>
            </a:lvl9pPr>
          </a:lstStyle>
          <a:p>
            <a:r>
              <a:rPr lang="en-GB" sz="1800" b="1">
                <a:effectLst>
                  <a:outerShdw blurRad="38100" dist="38100" dir="2700000" algn="tl">
                    <a:srgbClr val="000000"/>
                  </a:outerShdw>
                </a:effectLst>
                <a:latin typeface="Arial" charset="0"/>
                <a:hlinkClick r:id="rId3"/>
              </a:rPr>
              <a:t>http://www.clinique.com</a:t>
            </a:r>
            <a:r>
              <a:rPr lang="en-GB" sz="1800" b="1">
                <a:effectLst>
                  <a:outerShdw blurRad="38100" dist="38100" dir="2700000" algn="tl">
                    <a:srgbClr val="000000"/>
                  </a:outerShdw>
                </a:effectLst>
                <a:latin typeface="Arial" charset="0"/>
              </a:rPr>
              <a:t>/</a:t>
            </a:r>
          </a:p>
        </p:txBody>
      </p:sp>
      <p:sp>
        <p:nvSpPr>
          <p:cNvPr id="145420" name="Text Box 12"/>
          <p:cNvSpPr txBox="1">
            <a:spLocks noChangeArrowheads="1"/>
          </p:cNvSpPr>
          <p:nvPr/>
        </p:nvSpPr>
        <p:spPr bwMode="auto">
          <a:xfrm>
            <a:off x="1690688" y="2419350"/>
            <a:ext cx="33845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spAutoFit/>
          </a:bodyPr>
          <a:lstStyle/>
          <a:p>
            <a:pPr>
              <a:defRPr/>
            </a:pPr>
            <a:endParaRPr lang="en-US">
              <a:latin typeface="Arial" charset="0"/>
              <a:ea typeface="ＭＳ Ｐゴシック" charset="0"/>
              <a:cs typeface="+mn-cs"/>
            </a:endParaRPr>
          </a:p>
        </p:txBody>
      </p:sp>
      <p:sp>
        <p:nvSpPr>
          <p:cNvPr id="145421" name="Text Box 13"/>
          <p:cNvSpPr txBox="1">
            <a:spLocks noChangeArrowheads="1"/>
          </p:cNvSpPr>
          <p:nvPr/>
        </p:nvSpPr>
        <p:spPr bwMode="auto">
          <a:xfrm>
            <a:off x="1835150" y="3787775"/>
            <a:ext cx="3079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latin typeface="Arial" charset="0"/>
                <a:ea typeface="ＭＳ Ｐゴシック" charset="0"/>
                <a:cs typeface="+mn-cs"/>
                <a:hlinkClick r:id="rId4"/>
              </a:rPr>
              <a:t>http://www.shopcreator.com</a:t>
            </a:r>
            <a:r>
              <a:rPr lang="en-GB">
                <a:latin typeface="Arial" charset="0"/>
                <a:ea typeface="ＭＳ Ｐゴシック" charset="0"/>
                <a:cs typeface="+mn-cs"/>
              </a:rPr>
              <a:t>/</a:t>
            </a:r>
          </a:p>
        </p:txBody>
      </p:sp>
      <p:sp>
        <p:nvSpPr>
          <p:cNvPr id="145422" name="Text Box 14"/>
          <p:cNvSpPr txBox="1">
            <a:spLocks noChangeArrowheads="1"/>
          </p:cNvSpPr>
          <p:nvPr/>
        </p:nvSpPr>
        <p:spPr bwMode="auto">
          <a:xfrm>
            <a:off x="2030413" y="5387975"/>
            <a:ext cx="2203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dirty="0" err="1">
                <a:ea typeface="ＭＳ Ｐゴシック" charset="0"/>
                <a:cs typeface="+mn-cs"/>
              </a:rPr>
              <a:t>www.qc</a:t>
            </a:r>
            <a:r>
              <a:rPr lang="en-GB" b="1" dirty="0" err="1">
                <a:ea typeface="ＭＳ Ｐゴシック" charset="0"/>
                <a:cs typeface="+mn-cs"/>
              </a:rPr>
              <a:t>pawn</a:t>
            </a:r>
            <a:r>
              <a:rPr lang="en-GB" dirty="0" err="1">
                <a:ea typeface="ＭＳ Ｐゴシック" charset="0"/>
                <a:cs typeface="+mn-cs"/>
              </a:rPr>
              <a:t>.com</a:t>
            </a:r>
            <a:r>
              <a:rPr lang="en-GB" dirty="0">
                <a:ea typeface="ＭＳ Ｐゴシック" charset="0"/>
                <a:cs typeface="+mn-cs"/>
              </a:rPr>
              <a:t>/</a:t>
            </a:r>
            <a:endParaRPr lang="en-GB" dirty="0">
              <a:latin typeface="Arial" charset="0"/>
              <a:ea typeface="ＭＳ Ｐゴシック" charset="0"/>
              <a:cs typeface="+mn-cs"/>
            </a:endParaRPr>
          </a:p>
        </p:txBody>
      </p:sp>
      <p:sp>
        <p:nvSpPr>
          <p:cNvPr id="145423" name="Text Box 15"/>
          <p:cNvSpPr txBox="1">
            <a:spLocks noChangeArrowheads="1"/>
          </p:cNvSpPr>
          <p:nvPr/>
        </p:nvSpPr>
        <p:spPr bwMode="auto">
          <a:xfrm>
            <a:off x="5487988" y="5535613"/>
            <a:ext cx="2368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p>
            <a:pPr>
              <a:defRPr/>
            </a:pPr>
            <a:r>
              <a:rPr lang="en-GB">
                <a:latin typeface="Arial" charset="0"/>
                <a:ea typeface="ＭＳ Ｐゴシック" charset="0"/>
                <a:cs typeface="+mn-cs"/>
                <a:hlinkClick r:id="rId5"/>
              </a:rPr>
              <a:t>http://www.ebay.com/</a:t>
            </a:r>
            <a:endParaRPr lang="en-GB">
              <a:latin typeface="Arial" charset="0"/>
              <a:ea typeface="ＭＳ Ｐゴシック" charset="0"/>
              <a:cs typeface="+mn-cs"/>
            </a:endParaRPr>
          </a:p>
        </p:txBody>
      </p:sp>
    </p:spTree>
    <p:extLst>
      <p:ext uri="{BB962C8B-B14F-4D97-AF65-F5344CB8AC3E}">
        <p14:creationId xmlns:p14="http://schemas.microsoft.com/office/powerpoint/2010/main" val="547510722"/>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Text Box 2"/>
          <p:cNvSpPr txBox="1">
            <a:spLocks noChangeArrowheads="1"/>
          </p:cNvSpPr>
          <p:nvPr/>
        </p:nvSpPr>
        <p:spPr bwMode="auto">
          <a:xfrm>
            <a:off x="1979613" y="115888"/>
            <a:ext cx="5178425"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spAutoFit/>
          </a:bodyPr>
          <a:lstStyle>
            <a:lvl1pPr>
              <a:defRPr sz="2800">
                <a:solidFill>
                  <a:schemeClr val="tx1"/>
                </a:solidFill>
                <a:latin typeface="Palatino Linotype" charset="0"/>
                <a:ea typeface="MS PGothic" charset="0"/>
                <a:cs typeface="Arial" charset="0"/>
              </a:defRPr>
            </a:lvl1pPr>
            <a:lvl2pPr>
              <a:defRPr sz="2400">
                <a:solidFill>
                  <a:schemeClr val="tx1"/>
                </a:solidFill>
                <a:latin typeface="Palatino Linotype" charset="0"/>
                <a:ea typeface="Arial" charset="0"/>
                <a:cs typeface="Arial" charset="0"/>
              </a:defRPr>
            </a:lvl2pPr>
            <a:lvl3pPr>
              <a:defRPr sz="2000">
                <a:solidFill>
                  <a:schemeClr val="tx1"/>
                </a:solidFill>
                <a:latin typeface="Palatino Linotype" charset="0"/>
                <a:ea typeface="Arial" charset="0"/>
                <a:cs typeface="Arial" charset="0"/>
              </a:defRPr>
            </a:lvl3pPr>
            <a:lvl4pPr>
              <a:defRPr>
                <a:solidFill>
                  <a:schemeClr val="tx1"/>
                </a:solidFill>
                <a:latin typeface="Palatino Linotype" charset="0"/>
                <a:ea typeface="Arial" charset="0"/>
                <a:cs typeface="Arial" charset="0"/>
              </a:defRPr>
            </a:lvl4pPr>
            <a:lvl5pPr>
              <a:defRPr sz="1600">
                <a:solidFill>
                  <a:schemeClr val="tx1"/>
                </a:solidFill>
                <a:latin typeface="Palatino Linotype" charset="0"/>
                <a:ea typeface="Arial" charset="0"/>
                <a:cs typeface="Arial" charset="0"/>
              </a:defRPr>
            </a:lvl5pPr>
            <a:lvl6pPr eaLnBrk="0" hangingPunct="0">
              <a:defRPr sz="1600">
                <a:solidFill>
                  <a:schemeClr val="tx1"/>
                </a:solidFill>
                <a:latin typeface="Palatino Linotype" charset="0"/>
                <a:ea typeface="Arial" charset="0"/>
                <a:cs typeface="Arial" charset="0"/>
              </a:defRPr>
            </a:lvl6pPr>
            <a:lvl7pPr eaLnBrk="0" hangingPunct="0">
              <a:defRPr sz="1600">
                <a:solidFill>
                  <a:schemeClr val="tx1"/>
                </a:solidFill>
                <a:latin typeface="Palatino Linotype" charset="0"/>
                <a:ea typeface="Arial" charset="0"/>
                <a:cs typeface="Arial" charset="0"/>
              </a:defRPr>
            </a:lvl7pPr>
            <a:lvl8pPr eaLnBrk="0" hangingPunct="0">
              <a:defRPr sz="1600">
                <a:solidFill>
                  <a:schemeClr val="tx1"/>
                </a:solidFill>
                <a:latin typeface="Palatino Linotype" charset="0"/>
                <a:ea typeface="Arial" charset="0"/>
                <a:cs typeface="Arial" charset="0"/>
              </a:defRPr>
            </a:lvl8pPr>
            <a:lvl9pPr eaLnBrk="0" hangingPunct="0">
              <a:defRPr sz="1600">
                <a:solidFill>
                  <a:schemeClr val="tx1"/>
                </a:solidFill>
                <a:latin typeface="Palatino Linotype" charset="0"/>
                <a:ea typeface="Arial" charset="0"/>
                <a:cs typeface="Arial" charset="0"/>
              </a:defRPr>
            </a:lvl9pPr>
          </a:lstStyle>
          <a:p>
            <a:r>
              <a:rPr lang="en-GB" sz="3600" b="1">
                <a:effectLst>
                  <a:outerShdw blurRad="38100" dist="38100" dir="2700000" algn="tl">
                    <a:srgbClr val="000000"/>
                  </a:outerShdw>
                </a:effectLst>
              </a:rPr>
              <a:t>B2C Models – Revenue: </a:t>
            </a:r>
          </a:p>
        </p:txBody>
      </p:sp>
      <p:graphicFrame>
        <p:nvGraphicFramePr>
          <p:cNvPr id="147459" name="Group 3"/>
          <p:cNvGraphicFramePr>
            <a:graphicFrameLocks noGrp="1"/>
          </p:cNvGraphicFramePr>
          <p:nvPr/>
        </p:nvGraphicFramePr>
        <p:xfrm>
          <a:off x="323850" y="908050"/>
          <a:ext cx="8496300" cy="5426076"/>
        </p:xfrm>
        <a:graphic>
          <a:graphicData uri="http://schemas.openxmlformats.org/drawingml/2006/table">
            <a:tbl>
              <a:tblPr/>
              <a:tblGrid>
                <a:gridCol w="3024188"/>
                <a:gridCol w="2303462"/>
                <a:gridCol w="3168650"/>
              </a:tblGrid>
              <a:tr h="6477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Business Model</a:t>
                      </a:r>
                    </a:p>
                  </a:txBody>
                  <a:tcPr marT="45731" marB="4573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Examples</a:t>
                      </a:r>
                    </a:p>
                  </a:txBody>
                  <a:tcPr marT="45731" marB="4573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Revenue Model</a:t>
                      </a:r>
                    </a:p>
                  </a:txBody>
                  <a:tcPr marT="45731" marB="4573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85850">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Portal</a:t>
                      </a:r>
                    </a:p>
                  </a:txBody>
                  <a:tcPr marT="45731" marB="4573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AOL.com</a:t>
                      </a:r>
                    </a:p>
                  </a:txBody>
                  <a:tcPr marT="45731" marB="4573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Advertising</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Subscription</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Transaction fees</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endPar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endParaRPr>
                    </a:p>
                  </a:txBody>
                  <a:tcPr marT="45731" marB="4573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eShop</a:t>
                      </a:r>
                    </a:p>
                  </a:txBody>
                  <a:tcPr marT="45731" marB="4573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hlinkClick r:id="rId3"/>
                        </a:rPr>
                        <a:t>Dell.com</a:t>
                      </a:r>
                      <a:endPar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endParaRPr>
                    </a:p>
                  </a:txBody>
                  <a:tcPr marT="45731" marB="4573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Sales of goods</a:t>
                      </a:r>
                    </a:p>
                  </a:txBody>
                  <a:tcPr marT="45731" marB="4573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30263">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Content Provider</a:t>
                      </a:r>
                    </a:p>
                  </a:txBody>
                  <a:tcPr marT="45731" marB="4573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Sportsline.com</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hlinkClick r:id="rId4"/>
                        </a:rPr>
                        <a:t>Times.co.uk</a:t>
                      </a:r>
                      <a:endPar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endParaRPr>
                    </a:p>
                  </a:txBody>
                  <a:tcPr marT="45731" marB="4573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Advertising</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Subscription</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Affiliated referral fees</a:t>
                      </a:r>
                    </a:p>
                  </a:txBody>
                  <a:tcPr marT="45731" marB="4573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Transaction Broker</a:t>
                      </a:r>
                    </a:p>
                  </a:txBody>
                  <a:tcPr marT="45731" marB="4573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hlinkClick r:id="rId5"/>
                        </a:rPr>
                        <a:t>Expedia.co.uk</a:t>
                      </a:r>
                      <a:endPar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endParaRPr>
                    </a:p>
                  </a:txBody>
                  <a:tcPr marT="45731" marB="4573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Transaction fee</a:t>
                      </a:r>
                    </a:p>
                  </a:txBody>
                  <a:tcPr marT="45731" marB="4573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Auction</a:t>
                      </a:r>
                    </a:p>
                  </a:txBody>
                  <a:tcPr marT="45731" marB="4573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eBay.com</a:t>
                      </a:r>
                    </a:p>
                  </a:txBody>
                  <a:tcPr marT="45731" marB="4573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Transaction fee</a:t>
                      </a:r>
                    </a:p>
                  </a:txBody>
                  <a:tcPr marT="45731" marB="4573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8000">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Service provider</a:t>
                      </a:r>
                    </a:p>
                  </a:txBody>
                  <a:tcPr marT="45731" marB="4573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hlinkClick r:id="rId6"/>
                        </a:rPr>
                        <a:t>mycfo.com</a:t>
                      </a:r>
                      <a:endPar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endParaRPr>
                    </a:p>
                  </a:txBody>
                  <a:tcPr marT="45731" marB="4573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Sales of service</a:t>
                      </a:r>
                    </a:p>
                  </a:txBody>
                  <a:tcPr marT="45731" marB="4573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30263">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Community Provider</a:t>
                      </a:r>
                    </a:p>
                  </a:txBody>
                  <a:tcPr marT="45731" marB="4573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hlinkClick r:id="rId7"/>
                        </a:rPr>
                        <a:t>ivillage.com</a:t>
                      </a:r>
                      <a:endPar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endParaRP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Facebook</a:t>
                      </a:r>
                    </a:p>
                  </a:txBody>
                  <a:tcPr marT="45731" marB="4573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Advertising</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Subscription</a:t>
                      </a:r>
                    </a:p>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charset="0"/>
                        <a:buNone/>
                        <a:tabLst/>
                      </a:pPr>
                      <a:r>
                        <a:rPr kumimoji="0" lang="en-GB" sz="1400" b="0" i="0" u="none" strike="noStrike" cap="none" normalizeH="0" baseline="0">
                          <a:ln>
                            <a:noFill/>
                          </a:ln>
                          <a:solidFill>
                            <a:schemeClr val="tx1"/>
                          </a:solidFill>
                          <a:effectLst>
                            <a:outerShdw blurRad="38100" dist="38100" dir="2700000" algn="tl">
                              <a:srgbClr val="000000"/>
                            </a:outerShdw>
                          </a:effectLst>
                          <a:latin typeface="Palatino Linotype" charset="0"/>
                          <a:ea typeface="MS PGothic" charset="0"/>
                          <a:cs typeface="MS PGothic" charset="0"/>
                        </a:rPr>
                        <a:t>Affiliated referral fees</a:t>
                      </a:r>
                    </a:p>
                  </a:txBody>
                  <a:tcPr marT="45731" marB="4573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170297411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eaLnBrk="1" hangingPunct="1"/>
            <a:r>
              <a:rPr lang="en-GB" dirty="0">
                <a:latin typeface="Palatino Linotype" charset="0"/>
                <a:ea typeface="MS PGothic" charset="0"/>
                <a:cs typeface="Arial" charset="0"/>
              </a:rPr>
              <a:t>Clicks and Mortar (Hybrid)</a:t>
            </a:r>
          </a:p>
        </p:txBody>
      </p:sp>
      <p:pic>
        <p:nvPicPr>
          <p:cNvPr id="105476" name="Picture 4"/>
          <p:cNvPicPr>
            <a:picLocks noGrp="1" noChangeAspect="1" noChangeArrowheads="1"/>
          </p:cNvPicPr>
          <p:nvPr>
            <p:ph idx="1"/>
          </p:nvPr>
        </p:nvPicPr>
        <p:blipFill>
          <a:blip r:embed="rId3"/>
          <a:srcRect/>
          <a:stretch>
            <a:fillRect/>
          </a:stretch>
        </p:blipFill>
        <p:spPr>
          <a:xfrm>
            <a:off x="1574800" y="1600200"/>
            <a:ext cx="5994400" cy="4495800"/>
          </a:xfrm>
        </p:spPr>
      </p:pic>
    </p:spTree>
    <p:extLst>
      <p:ext uri="{BB962C8B-B14F-4D97-AF65-F5344CB8AC3E}">
        <p14:creationId xmlns:p14="http://schemas.microsoft.com/office/powerpoint/2010/main" val="4274382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Rectangle 4"/>
          <p:cNvSpPr>
            <a:spLocks noGrp="1" noChangeArrowheads="1"/>
          </p:cNvSpPr>
          <p:nvPr>
            <p:ph type="title"/>
          </p:nvPr>
        </p:nvSpPr>
        <p:spPr/>
        <p:txBody>
          <a:bodyPr>
            <a:normAutofit/>
          </a:bodyPr>
          <a:lstStyle/>
          <a:p>
            <a:pPr eaLnBrk="1" hangingPunct="1"/>
            <a:r>
              <a:rPr lang="en-GB" dirty="0" err="1" smtClean="0">
                <a:latin typeface="Palatino Linotype" charset="0"/>
                <a:ea typeface="MS PGothic" charset="0"/>
                <a:cs typeface="Arial" charset="0"/>
              </a:rPr>
              <a:t>eShop</a:t>
            </a:r>
            <a:endParaRPr lang="en-GB" dirty="0">
              <a:latin typeface="Palatino Linotype" charset="0"/>
              <a:ea typeface="MS PGothic" charset="0"/>
              <a:cs typeface="Arial" charset="0"/>
            </a:endParaRPr>
          </a:p>
        </p:txBody>
      </p:sp>
      <p:pic>
        <p:nvPicPr>
          <p:cNvPr id="103429" name="Picture 5"/>
          <p:cNvPicPr>
            <a:picLocks noGrp="1" noChangeAspect="1" noChangeArrowheads="1"/>
          </p:cNvPicPr>
          <p:nvPr>
            <p:ph idx="1"/>
          </p:nvPr>
        </p:nvPicPr>
        <p:blipFill>
          <a:blip r:embed="rId3"/>
          <a:srcRect/>
          <a:stretch>
            <a:fillRect/>
          </a:stretch>
        </p:blipFill>
        <p:spPr/>
      </p:pic>
    </p:spTree>
    <p:extLst>
      <p:ext uri="{BB962C8B-B14F-4D97-AF65-F5344CB8AC3E}">
        <p14:creationId xmlns:p14="http://schemas.microsoft.com/office/powerpoint/2010/main" val="1494563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7875"/>
          </a:xfrm>
        </p:spPr>
        <p:txBody>
          <a:bodyPr/>
          <a:lstStyle/>
          <a:p>
            <a:pPr eaLnBrk="1" hangingPunct="1"/>
            <a:r>
              <a:rPr lang="en-US" dirty="0" smtClean="0">
                <a:latin typeface="Palatino Linotype" charset="0"/>
                <a:ea typeface="MS PGothic" charset="0"/>
                <a:cs typeface="Arial" charset="0"/>
              </a:rPr>
              <a:t>Other Revenue </a:t>
            </a:r>
            <a:r>
              <a:rPr lang="en-US" dirty="0">
                <a:latin typeface="Palatino Linotype" charset="0"/>
                <a:ea typeface="MS PGothic" charset="0"/>
                <a:cs typeface="Arial" charset="0"/>
              </a:rPr>
              <a:t>models</a:t>
            </a:r>
          </a:p>
        </p:txBody>
      </p:sp>
      <p:sp>
        <p:nvSpPr>
          <p:cNvPr id="3" name="Content Placeholder 2"/>
          <p:cNvSpPr>
            <a:spLocks noGrp="1"/>
          </p:cNvSpPr>
          <p:nvPr>
            <p:ph idx="1"/>
          </p:nvPr>
        </p:nvSpPr>
        <p:spPr>
          <a:xfrm>
            <a:off x="395288" y="1196975"/>
            <a:ext cx="8229600" cy="5400675"/>
          </a:xfrm>
        </p:spPr>
        <p:txBody>
          <a:bodyPr/>
          <a:lstStyle/>
          <a:p>
            <a:pPr marL="514350" indent="-514350" eaLnBrk="1" hangingPunct="1">
              <a:buFont typeface="Wingdings" charset="0"/>
              <a:buAutoNum type="arabicPeriod"/>
            </a:pPr>
            <a:r>
              <a:rPr lang="en-US" sz="1800" dirty="0">
                <a:latin typeface="Palatino Linotype" charset="0"/>
                <a:ea typeface="MS PGothic" charset="0"/>
                <a:cs typeface="Arial" charset="0"/>
              </a:rPr>
              <a:t>Advertising: Simply you have website and provides a contents and forum for advertisements and get fees from advertisers. (</a:t>
            </a:r>
            <a:r>
              <a:rPr lang="en-US" sz="1800" dirty="0" err="1">
                <a:latin typeface="Palatino Linotype" charset="0"/>
                <a:ea typeface="MS PGothic" charset="0"/>
                <a:cs typeface="Arial" charset="0"/>
              </a:rPr>
              <a:t>Laudon</a:t>
            </a:r>
            <a:r>
              <a:rPr lang="en-US" sz="1800" dirty="0">
                <a:latin typeface="Palatino Linotype" charset="0"/>
                <a:ea typeface="MS PGothic" charset="0"/>
                <a:cs typeface="Arial" charset="0"/>
              </a:rPr>
              <a:t>, &amp; </a:t>
            </a:r>
            <a:r>
              <a:rPr lang="en-US" sz="1800" dirty="0" err="1">
                <a:latin typeface="Palatino Linotype" charset="0"/>
                <a:ea typeface="MS PGothic" charset="0"/>
                <a:cs typeface="Arial" charset="0"/>
              </a:rPr>
              <a:t>Traver</a:t>
            </a:r>
            <a:r>
              <a:rPr lang="en-US" sz="1800" dirty="0">
                <a:latin typeface="Palatino Linotype" charset="0"/>
                <a:ea typeface="MS PGothic" charset="0"/>
                <a:cs typeface="Arial" charset="0"/>
              </a:rPr>
              <a:t>, 2007, p61)</a:t>
            </a:r>
            <a:br>
              <a:rPr lang="en-US" sz="1800" dirty="0">
                <a:latin typeface="Palatino Linotype" charset="0"/>
                <a:ea typeface="MS PGothic" charset="0"/>
                <a:cs typeface="Arial" charset="0"/>
              </a:rPr>
            </a:br>
            <a:endParaRPr lang="en-US" sz="1800" dirty="0">
              <a:latin typeface="Palatino Linotype" charset="0"/>
              <a:ea typeface="MS PGothic" charset="0"/>
              <a:cs typeface="Arial" charset="0"/>
            </a:endParaRPr>
          </a:p>
          <a:p>
            <a:pPr marL="514350" indent="-514350" eaLnBrk="1" hangingPunct="1">
              <a:buFont typeface="Wingdings" charset="0"/>
              <a:buAutoNum type="arabicPeriod"/>
            </a:pPr>
            <a:r>
              <a:rPr lang="en-US" sz="1800" dirty="0">
                <a:latin typeface="Palatino Linotype" charset="0"/>
                <a:ea typeface="MS PGothic" charset="0"/>
                <a:cs typeface="Arial" charset="0"/>
              </a:rPr>
              <a:t>Subscription: Here the users are charged monthly, annual and always periodically   for subscribe to a service / or products (</a:t>
            </a:r>
            <a:r>
              <a:rPr lang="en-US" sz="1800" dirty="0" err="1">
                <a:latin typeface="Palatino Linotype" charset="0"/>
                <a:ea typeface="MS PGothic" charset="0"/>
                <a:cs typeface="Arial" charset="0"/>
              </a:rPr>
              <a:t>Langen</a:t>
            </a:r>
            <a:r>
              <a:rPr lang="en-US" sz="1800" dirty="0">
                <a:latin typeface="Palatino Linotype" charset="0"/>
                <a:ea typeface="MS PGothic" charset="0"/>
                <a:cs typeface="Arial" charset="0"/>
              </a:rPr>
              <a:t>, 2006)</a:t>
            </a:r>
            <a:br>
              <a:rPr lang="en-US" sz="1800" dirty="0">
                <a:latin typeface="Palatino Linotype" charset="0"/>
                <a:ea typeface="MS PGothic" charset="0"/>
                <a:cs typeface="Arial" charset="0"/>
              </a:rPr>
            </a:br>
            <a:r>
              <a:rPr lang="en-US" sz="1800" dirty="0">
                <a:latin typeface="Palatino Linotype" charset="0"/>
                <a:ea typeface="MS PGothic" charset="0"/>
                <a:cs typeface="Arial" charset="0"/>
              </a:rPr>
              <a:t> e.g. </a:t>
            </a:r>
            <a:r>
              <a:rPr lang="en-US" sz="1800" dirty="0" err="1">
                <a:latin typeface="Palatino Linotype" charset="0"/>
                <a:ea typeface="MS PGothic" charset="0"/>
                <a:cs typeface="Arial" charset="0"/>
              </a:rPr>
              <a:t>boxedart.com</a:t>
            </a:r>
            <a:r>
              <a:rPr lang="en-US" sz="1800" dirty="0">
                <a:latin typeface="Palatino Linotype" charset="0"/>
                <a:ea typeface="MS PGothic" charset="0"/>
                <a:cs typeface="Arial" charset="0"/>
              </a:rPr>
              <a:t/>
            </a:r>
            <a:br>
              <a:rPr lang="en-US" sz="1800" dirty="0">
                <a:latin typeface="Palatino Linotype" charset="0"/>
                <a:ea typeface="MS PGothic" charset="0"/>
                <a:cs typeface="Arial" charset="0"/>
              </a:rPr>
            </a:br>
            <a:endParaRPr lang="en-US" sz="1800" dirty="0">
              <a:latin typeface="Palatino Linotype" charset="0"/>
              <a:ea typeface="MS PGothic" charset="0"/>
              <a:cs typeface="Arial" charset="0"/>
            </a:endParaRPr>
          </a:p>
          <a:p>
            <a:pPr marL="514350" indent="-514350" eaLnBrk="1" hangingPunct="1">
              <a:buFont typeface="Wingdings" charset="0"/>
              <a:buAutoNum type="arabicPeriod"/>
            </a:pPr>
            <a:r>
              <a:rPr lang="en-US" sz="1800" dirty="0">
                <a:latin typeface="Palatino Linotype" charset="0"/>
                <a:ea typeface="MS PGothic" charset="0"/>
                <a:cs typeface="Arial" charset="0"/>
              </a:rPr>
              <a:t>Transaction Fee: Here is the company plays as medium by enable users to pay their money to merchants and provides a secure online payments to users. . E.g. PayPal or </a:t>
            </a:r>
            <a:r>
              <a:rPr lang="en-US" sz="1800" dirty="0" err="1">
                <a:latin typeface="Palatino Linotype" charset="0"/>
                <a:ea typeface="MS PGothic" charset="0"/>
                <a:cs typeface="Arial" charset="0"/>
              </a:rPr>
              <a:t>Onecard</a:t>
            </a:r>
            <a:r>
              <a:rPr lang="en-US" sz="1800" dirty="0">
                <a:latin typeface="Palatino Linotype" charset="0"/>
                <a:ea typeface="MS PGothic" charset="0"/>
                <a:cs typeface="Arial" charset="0"/>
              </a:rPr>
              <a:t/>
            </a:r>
            <a:br>
              <a:rPr lang="en-US" sz="1800" dirty="0">
                <a:latin typeface="Palatino Linotype" charset="0"/>
                <a:ea typeface="MS PGothic" charset="0"/>
                <a:cs typeface="Arial" charset="0"/>
              </a:rPr>
            </a:br>
            <a:endParaRPr lang="en-US" sz="1800" dirty="0">
              <a:latin typeface="Palatino Linotype" charset="0"/>
              <a:ea typeface="MS PGothic" charset="0"/>
              <a:cs typeface="Arial" charset="0"/>
            </a:endParaRPr>
          </a:p>
          <a:p>
            <a:pPr marL="514350" indent="-514350" eaLnBrk="1" hangingPunct="1">
              <a:buFont typeface="Wingdings" charset="0"/>
              <a:buAutoNum type="arabicPeriod"/>
            </a:pPr>
            <a:r>
              <a:rPr lang="en-US" sz="1800" dirty="0">
                <a:latin typeface="Palatino Linotype" charset="0"/>
                <a:ea typeface="MS PGothic" charset="0"/>
                <a:cs typeface="Arial" charset="0"/>
              </a:rPr>
              <a:t>Affiliate: Here the company forward business to an affiliate and receive a referral fee or percentage of the revenue from any sales occurs. </a:t>
            </a:r>
            <a:r>
              <a:rPr lang="en-US" sz="1800" dirty="0" err="1">
                <a:latin typeface="Palatino Linotype" charset="0"/>
                <a:ea typeface="MS PGothic" charset="0"/>
                <a:cs typeface="Arial" charset="0"/>
              </a:rPr>
              <a:t>Asda</a:t>
            </a:r>
            <a:r>
              <a:rPr lang="en-US" sz="1800" dirty="0">
                <a:latin typeface="Palatino Linotype" charset="0"/>
                <a:ea typeface="MS PGothic" charset="0"/>
                <a:cs typeface="Arial" charset="0"/>
              </a:rPr>
              <a:t> affiliate</a:t>
            </a:r>
          </a:p>
        </p:txBody>
      </p:sp>
    </p:spTree>
    <p:extLst>
      <p:ext uri="{BB962C8B-B14F-4D97-AF65-F5344CB8AC3E}">
        <p14:creationId xmlns:p14="http://schemas.microsoft.com/office/powerpoint/2010/main" val="2747983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28743"/>
            <a:ext cx="8229600" cy="1143000"/>
          </a:xfrm>
        </p:spPr>
        <p:txBody>
          <a:bodyPr/>
          <a:lstStyle/>
          <a:p>
            <a:r>
              <a:rPr lang="en-US" dirty="0" smtClean="0"/>
              <a:t>How does digital marketing help?</a:t>
            </a:r>
            <a:endParaRPr lang="en-US" dirty="0"/>
          </a:p>
        </p:txBody>
      </p:sp>
    </p:spTree>
    <p:extLst>
      <p:ext uri="{BB962C8B-B14F-4D97-AF65-F5344CB8AC3E}">
        <p14:creationId xmlns:p14="http://schemas.microsoft.com/office/powerpoint/2010/main" val="1353967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42151" y="59353"/>
            <a:ext cx="7810081" cy="579439"/>
          </a:xfrm>
        </p:spPr>
        <p:txBody>
          <a:bodyPr/>
          <a:lstStyle/>
          <a:p>
            <a:pPr algn="r" eaLnBrk="1" hangingPunct="1"/>
            <a:r>
              <a:rPr lang="en-US" altLang="en-US" sz="3200" dirty="0">
                <a:ea typeface="ＭＳ Ｐゴシック" charset="-128"/>
              </a:rPr>
              <a:t>Benefits of digital marketing – The 5Ss</a:t>
            </a:r>
          </a:p>
        </p:txBody>
      </p:sp>
      <p:pic>
        <p:nvPicPr>
          <p:cNvPr id="16387" name="Picture 5" descr="M01NT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7555" y="638792"/>
            <a:ext cx="4627655" cy="6177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Rectangle 3"/>
          <p:cNvSpPr>
            <a:spLocks noChangeArrowheads="1"/>
          </p:cNvSpPr>
          <p:nvPr/>
        </p:nvSpPr>
        <p:spPr bwMode="auto">
          <a:xfrm>
            <a:off x="0" y="6470882"/>
            <a:ext cx="8229600" cy="3871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17" tIns="60958" rIns="121917" bIns="60958"/>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800" dirty="0"/>
              <a:t>Table 1.2  </a:t>
            </a:r>
            <a:r>
              <a:rPr lang="en-US" altLang="en-US" sz="800" dirty="0"/>
              <a:t>The 5Ss of Internet marketing</a:t>
            </a:r>
          </a:p>
          <a:p>
            <a:pPr algn="l" eaLnBrk="1" hangingPunct="1">
              <a:lnSpc>
                <a:spcPct val="90000"/>
              </a:lnSpc>
              <a:spcBef>
                <a:spcPct val="20000"/>
              </a:spcBef>
            </a:pPr>
            <a:r>
              <a:rPr lang="en-US" altLang="en-US" sz="800" i="1" dirty="0"/>
              <a:t>Source</a:t>
            </a:r>
            <a:r>
              <a:rPr lang="en-US" altLang="en-US" sz="800" dirty="0"/>
              <a:t>: Chaffey and Smith (2012)</a:t>
            </a:r>
            <a:endParaRPr lang="en-GB" altLang="en-US" sz="800" dirty="0"/>
          </a:p>
        </p:txBody>
      </p:sp>
    </p:spTree>
    <p:extLst>
      <p:ext uri="{BB962C8B-B14F-4D97-AF65-F5344CB8AC3E}">
        <p14:creationId xmlns:p14="http://schemas.microsoft.com/office/powerpoint/2010/main" val="111899399"/>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21237" cy="6858000"/>
          </a:xfrm>
          <a:prstGeom prst="rect">
            <a:avLst/>
          </a:prstGeom>
        </p:spPr>
      </p:pic>
    </p:spTree>
    <p:extLst>
      <p:ext uri="{BB962C8B-B14F-4D97-AF65-F5344CB8AC3E}">
        <p14:creationId xmlns:p14="http://schemas.microsoft.com/office/powerpoint/2010/main" val="212767373"/>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31163"/>
          </a:xfrm>
          <a:prstGeom prst="rect">
            <a:avLst/>
          </a:prstGeom>
        </p:spPr>
      </p:pic>
    </p:spTree>
    <p:extLst>
      <p:ext uri="{BB962C8B-B14F-4D97-AF65-F5344CB8AC3E}">
        <p14:creationId xmlns:p14="http://schemas.microsoft.com/office/powerpoint/2010/main" val="1887062356"/>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Title 1"/>
          <p:cNvSpPr>
            <a:spLocks noGrp="1"/>
          </p:cNvSpPr>
          <p:nvPr>
            <p:ph type="title"/>
          </p:nvPr>
        </p:nvSpPr>
        <p:spPr>
          <a:xfrm>
            <a:off x="457200" y="654218"/>
            <a:ext cx="8229600" cy="1143000"/>
          </a:xfrm>
        </p:spPr>
        <p:txBody>
          <a:bodyPr>
            <a:normAutofit fontScale="90000"/>
          </a:bodyPr>
          <a:lstStyle/>
          <a:p>
            <a:r>
              <a:rPr lang="en-US" dirty="0" smtClean="0"/>
              <a:t>Digital </a:t>
            </a:r>
            <a:r>
              <a:rPr lang="en-US" dirty="0"/>
              <a:t>Marketing Model - Strategy, Goals and Plans</a:t>
            </a:r>
            <a:br>
              <a:rPr lang="en-US" dirty="0"/>
            </a:br>
            <a:endParaRPr lang="en-GB" sz="3700" dirty="0"/>
          </a:p>
        </p:txBody>
      </p:sp>
      <p:sp>
        <p:nvSpPr>
          <p:cNvPr id="195586" name="Content Placeholder 2"/>
          <p:cNvSpPr>
            <a:spLocks noGrp="1"/>
          </p:cNvSpPr>
          <p:nvPr>
            <p:ph idx="1"/>
          </p:nvPr>
        </p:nvSpPr>
        <p:spPr>
          <a:xfrm>
            <a:off x="468316" y="2078833"/>
            <a:ext cx="8567737" cy="4344839"/>
          </a:xfrm>
        </p:spPr>
        <p:txBody>
          <a:bodyPr>
            <a:normAutofit fontScale="92500" lnSpcReduction="20000"/>
          </a:bodyPr>
          <a:lstStyle/>
          <a:p>
            <a:pPr eaLnBrk="1" hangingPunct="1"/>
            <a:r>
              <a:rPr lang="en-GB" dirty="0" smtClean="0"/>
              <a:t>First</a:t>
            </a:r>
          </a:p>
          <a:p>
            <a:pPr marL="499521" indent="-499521">
              <a:lnSpc>
                <a:spcPct val="90000"/>
              </a:lnSpc>
            </a:pPr>
            <a:r>
              <a:rPr lang="en-US" altLang="en-US" dirty="0">
                <a:ea typeface="ＭＳ Ｐゴシック" charset="-128"/>
              </a:rPr>
              <a:t>The definition of marketing by the Chartered Institute of Marketing (http://</a:t>
            </a:r>
            <a:r>
              <a:rPr lang="en-US" altLang="en-US" dirty="0" err="1">
                <a:ea typeface="ＭＳ Ｐゴシック" charset="-128"/>
              </a:rPr>
              <a:t>www.cim.co.uk</a:t>
            </a:r>
            <a:r>
              <a:rPr lang="en-US" altLang="en-US" dirty="0">
                <a:ea typeface="ＭＳ Ｐゴシック" charset="-128"/>
              </a:rPr>
              <a:t>/) is</a:t>
            </a:r>
            <a:r>
              <a:rPr lang="en-US" altLang="en-US" dirty="0" smtClean="0">
                <a:ea typeface="ＭＳ Ｐゴシック" charset="-128"/>
              </a:rPr>
              <a:t>:</a:t>
            </a:r>
            <a:br>
              <a:rPr lang="en-US" altLang="en-US" dirty="0" smtClean="0">
                <a:ea typeface="ＭＳ Ｐゴシック" charset="-128"/>
              </a:rPr>
            </a:br>
            <a:endParaRPr lang="en-US" altLang="en-US" dirty="0">
              <a:ea typeface="ＭＳ Ｐゴシック" charset="-128"/>
            </a:endParaRPr>
          </a:p>
          <a:p>
            <a:pPr marL="499521" indent="-499521">
              <a:lnSpc>
                <a:spcPct val="90000"/>
              </a:lnSpc>
            </a:pPr>
            <a:r>
              <a:rPr lang="en-US" altLang="en-US" dirty="0">
                <a:ea typeface="ＭＳ Ｐゴシック" charset="-128"/>
              </a:rPr>
              <a:t>Marketing is the management process responsible for identifying, anticipating and satisfying customer requirements profitability</a:t>
            </a:r>
            <a:r>
              <a:rPr lang="en-US" altLang="en-US" dirty="0" smtClean="0">
                <a:ea typeface="ＭＳ Ｐゴシック" charset="-128"/>
              </a:rPr>
              <a:t>.</a:t>
            </a:r>
            <a:br>
              <a:rPr lang="en-US" altLang="en-US" dirty="0" smtClean="0">
                <a:ea typeface="ＭＳ Ｐゴシック" charset="-128"/>
              </a:rPr>
            </a:br>
            <a:endParaRPr lang="en-US" altLang="en-US" dirty="0" smtClean="0">
              <a:ea typeface="ＭＳ Ｐゴシック" charset="-128"/>
            </a:endParaRPr>
          </a:p>
          <a:p>
            <a:pPr marL="499521" indent="-499521">
              <a:lnSpc>
                <a:spcPct val="90000"/>
              </a:lnSpc>
            </a:pPr>
            <a:r>
              <a:rPr lang="en-US" altLang="en-US" dirty="0" smtClean="0">
                <a:solidFill>
                  <a:srgbClr val="CCFFCC"/>
                </a:solidFill>
                <a:ea typeface="ＭＳ Ｐゴシック" charset="-128"/>
              </a:rPr>
              <a:t>Digital Marketing is the application of the Internet and related digital technologies in conjunction with traditional communications to achieve marketing objectives (Chaffey, 2016, p.11)</a:t>
            </a:r>
            <a:endParaRPr lang="en-US" altLang="en-US" dirty="0">
              <a:solidFill>
                <a:srgbClr val="CCFFCC"/>
              </a:solidFill>
              <a:ea typeface="ＭＳ Ｐゴシック" charset="-128"/>
            </a:endParaRPr>
          </a:p>
          <a:p>
            <a:pPr eaLnBrk="1" hangingPunct="1">
              <a:buFontTx/>
              <a:buNone/>
            </a:pPr>
            <a:endParaRPr lang="en-GB" dirty="0" smtClean="0"/>
          </a:p>
        </p:txBody>
      </p:sp>
    </p:spTree>
    <p:extLst>
      <p:ext uri="{BB962C8B-B14F-4D97-AF65-F5344CB8AC3E}">
        <p14:creationId xmlns:p14="http://schemas.microsoft.com/office/powerpoint/2010/main" val="3867826896"/>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But what actually is it?</a:t>
            </a:r>
          </a:p>
        </p:txBody>
      </p:sp>
      <p:sp>
        <p:nvSpPr>
          <p:cNvPr id="199682" name="Content Placeholder 2"/>
          <p:cNvSpPr>
            <a:spLocks noGrp="1"/>
          </p:cNvSpPr>
          <p:nvPr>
            <p:ph idx="1"/>
          </p:nvPr>
        </p:nvSpPr>
        <p:spPr>
          <a:xfrm>
            <a:off x="468314" y="2078833"/>
            <a:ext cx="8496300" cy="3240881"/>
          </a:xfrm>
        </p:spPr>
        <p:txBody>
          <a:bodyPr>
            <a:normAutofit fontScale="92500" lnSpcReduction="10000"/>
          </a:bodyPr>
          <a:lstStyle/>
          <a:p>
            <a:pPr>
              <a:lnSpc>
                <a:spcPct val="80000"/>
              </a:lnSpc>
            </a:pPr>
            <a:r>
              <a:rPr lang="en-GB" sz="2700" dirty="0"/>
              <a:t>Managing a company’s online presence</a:t>
            </a:r>
            <a:r>
              <a:rPr lang="en-GB" sz="2700" dirty="0" smtClean="0"/>
              <a:t>:</a:t>
            </a:r>
            <a:br>
              <a:rPr lang="en-GB" sz="2700" dirty="0" smtClean="0"/>
            </a:br>
            <a:endParaRPr lang="en-GB" sz="2700" dirty="0"/>
          </a:p>
          <a:p>
            <a:pPr lvl="1">
              <a:lnSpc>
                <a:spcPct val="80000"/>
              </a:lnSpc>
            </a:pPr>
            <a:r>
              <a:rPr lang="en-GB" dirty="0" smtClean="0"/>
              <a:t>Company websites</a:t>
            </a:r>
          </a:p>
          <a:p>
            <a:pPr lvl="1">
              <a:lnSpc>
                <a:spcPct val="80000"/>
              </a:lnSpc>
            </a:pPr>
            <a:r>
              <a:rPr lang="en-GB" dirty="0" smtClean="0"/>
              <a:t>Social media</a:t>
            </a:r>
          </a:p>
          <a:p>
            <a:pPr lvl="1">
              <a:lnSpc>
                <a:spcPct val="80000"/>
              </a:lnSpc>
            </a:pPr>
            <a:r>
              <a:rPr lang="en-GB" dirty="0" smtClean="0"/>
              <a:t>Search Engine Marketing</a:t>
            </a:r>
          </a:p>
          <a:p>
            <a:pPr lvl="1">
              <a:lnSpc>
                <a:spcPct val="80000"/>
              </a:lnSpc>
            </a:pPr>
            <a:r>
              <a:rPr lang="en-GB" dirty="0" smtClean="0"/>
              <a:t>Social Media Marketing</a:t>
            </a:r>
          </a:p>
          <a:p>
            <a:pPr lvl="1">
              <a:lnSpc>
                <a:spcPct val="80000"/>
              </a:lnSpc>
            </a:pPr>
            <a:r>
              <a:rPr lang="en-GB" dirty="0" smtClean="0"/>
              <a:t>Online advertising</a:t>
            </a:r>
          </a:p>
          <a:p>
            <a:pPr lvl="1">
              <a:lnSpc>
                <a:spcPct val="80000"/>
              </a:lnSpc>
            </a:pPr>
            <a:r>
              <a:rPr lang="en-GB" dirty="0" smtClean="0"/>
              <a:t>E-mail marketing</a:t>
            </a:r>
          </a:p>
          <a:p>
            <a:pPr lvl="1">
              <a:lnSpc>
                <a:spcPct val="80000"/>
              </a:lnSpc>
            </a:pPr>
            <a:r>
              <a:rPr lang="en-GB" dirty="0" smtClean="0"/>
              <a:t>Partnerships/affiliate marketing</a:t>
            </a:r>
          </a:p>
          <a:p>
            <a:pPr>
              <a:lnSpc>
                <a:spcPct val="80000"/>
              </a:lnSpc>
            </a:pPr>
            <a:endParaRPr lang="en-GB" dirty="0" smtClean="0"/>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323311566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968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968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968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968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968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968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968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your customers it’s this</a:t>
            </a:r>
            <a:endParaRPr lang="en-US" dirty="0"/>
          </a:p>
        </p:txBody>
      </p:sp>
      <p:pic>
        <p:nvPicPr>
          <p:cNvPr id="3" name="Picture 2"/>
          <p:cNvPicPr>
            <a:picLocks noChangeAspect="1"/>
          </p:cNvPicPr>
          <p:nvPr/>
        </p:nvPicPr>
        <p:blipFill>
          <a:blip r:embed="rId2"/>
          <a:stretch>
            <a:fillRect/>
          </a:stretch>
        </p:blipFill>
        <p:spPr>
          <a:xfrm>
            <a:off x="2716036" y="2108199"/>
            <a:ext cx="3867790" cy="3310701"/>
          </a:xfrm>
          <a:prstGeom prst="rect">
            <a:avLst/>
          </a:prstGeom>
        </p:spPr>
      </p:pic>
    </p:spTree>
    <p:extLst>
      <p:ext uri="{BB962C8B-B14F-4D97-AF65-F5344CB8AC3E}">
        <p14:creationId xmlns:p14="http://schemas.microsoft.com/office/powerpoint/2010/main" val="3974769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187" y="274638"/>
            <a:ext cx="8904953" cy="1143000"/>
          </a:xfrm>
        </p:spPr>
        <p:txBody>
          <a:bodyPr>
            <a:normAutofit fontScale="90000"/>
          </a:bodyPr>
          <a:lstStyle/>
          <a:p>
            <a:r>
              <a:rPr lang="en-US" dirty="0" smtClean="0"/>
              <a:t>To marketers it might be some of these</a:t>
            </a:r>
            <a:endParaRPr lang="en-US" dirty="0"/>
          </a:p>
        </p:txBody>
      </p:sp>
      <p:pic>
        <p:nvPicPr>
          <p:cNvPr id="3" name="Picture 2"/>
          <p:cNvPicPr>
            <a:picLocks noChangeAspect="1"/>
          </p:cNvPicPr>
          <p:nvPr/>
        </p:nvPicPr>
        <p:blipFill>
          <a:blip r:embed="rId2"/>
          <a:stretch>
            <a:fillRect/>
          </a:stretch>
        </p:blipFill>
        <p:spPr>
          <a:xfrm>
            <a:off x="4523562" y="4033814"/>
            <a:ext cx="4291295" cy="1240043"/>
          </a:xfrm>
          <a:prstGeom prst="rect">
            <a:avLst/>
          </a:prstGeom>
        </p:spPr>
      </p:pic>
      <p:pic>
        <p:nvPicPr>
          <p:cNvPr id="4" name="Picture 3"/>
          <p:cNvPicPr>
            <a:picLocks noChangeAspect="1"/>
          </p:cNvPicPr>
          <p:nvPr/>
        </p:nvPicPr>
        <p:blipFill>
          <a:blip r:embed="rId3"/>
          <a:stretch>
            <a:fillRect/>
          </a:stretch>
        </p:blipFill>
        <p:spPr>
          <a:xfrm>
            <a:off x="232268" y="1417638"/>
            <a:ext cx="4291295" cy="1311229"/>
          </a:xfrm>
          <a:prstGeom prst="rect">
            <a:avLst/>
          </a:prstGeom>
        </p:spPr>
      </p:pic>
      <p:pic>
        <p:nvPicPr>
          <p:cNvPr id="5" name="Picture 4"/>
          <p:cNvPicPr>
            <a:picLocks noChangeAspect="1"/>
          </p:cNvPicPr>
          <p:nvPr/>
        </p:nvPicPr>
        <p:blipFill>
          <a:blip r:embed="rId4"/>
          <a:stretch>
            <a:fillRect/>
          </a:stretch>
        </p:blipFill>
        <p:spPr>
          <a:xfrm>
            <a:off x="4523563" y="1417638"/>
            <a:ext cx="4291294" cy="1311229"/>
          </a:xfrm>
          <a:prstGeom prst="rect">
            <a:avLst/>
          </a:prstGeom>
        </p:spPr>
      </p:pic>
      <p:pic>
        <p:nvPicPr>
          <p:cNvPr id="6" name="Picture 5"/>
          <p:cNvPicPr>
            <a:picLocks noChangeAspect="1"/>
          </p:cNvPicPr>
          <p:nvPr/>
        </p:nvPicPr>
        <p:blipFill>
          <a:blip r:embed="rId5"/>
          <a:stretch>
            <a:fillRect/>
          </a:stretch>
        </p:blipFill>
        <p:spPr>
          <a:xfrm>
            <a:off x="252826" y="2728867"/>
            <a:ext cx="4270737" cy="1304947"/>
          </a:xfrm>
          <a:prstGeom prst="rect">
            <a:avLst/>
          </a:prstGeom>
        </p:spPr>
      </p:pic>
      <p:pic>
        <p:nvPicPr>
          <p:cNvPr id="7" name="Picture 6"/>
          <p:cNvPicPr>
            <a:picLocks noChangeAspect="1"/>
          </p:cNvPicPr>
          <p:nvPr/>
        </p:nvPicPr>
        <p:blipFill>
          <a:blip r:embed="rId6"/>
          <a:stretch>
            <a:fillRect/>
          </a:stretch>
        </p:blipFill>
        <p:spPr>
          <a:xfrm>
            <a:off x="4523562" y="2728867"/>
            <a:ext cx="4291295" cy="1304947"/>
          </a:xfrm>
          <a:prstGeom prst="rect">
            <a:avLst/>
          </a:prstGeom>
        </p:spPr>
      </p:pic>
      <p:pic>
        <p:nvPicPr>
          <p:cNvPr id="8" name="Picture 7"/>
          <p:cNvPicPr>
            <a:picLocks noChangeAspect="1"/>
          </p:cNvPicPr>
          <p:nvPr/>
        </p:nvPicPr>
        <p:blipFill>
          <a:blip r:embed="rId7"/>
          <a:stretch>
            <a:fillRect/>
          </a:stretch>
        </p:blipFill>
        <p:spPr>
          <a:xfrm>
            <a:off x="252826" y="4033814"/>
            <a:ext cx="4270736" cy="1240043"/>
          </a:xfrm>
          <a:prstGeom prst="rect">
            <a:avLst/>
          </a:prstGeom>
        </p:spPr>
      </p:pic>
      <p:pic>
        <p:nvPicPr>
          <p:cNvPr id="9" name="Picture 8"/>
          <p:cNvPicPr>
            <a:picLocks noChangeAspect="1"/>
          </p:cNvPicPr>
          <p:nvPr/>
        </p:nvPicPr>
        <p:blipFill>
          <a:blip r:embed="rId8"/>
          <a:stretch>
            <a:fillRect/>
          </a:stretch>
        </p:blipFill>
        <p:spPr>
          <a:xfrm>
            <a:off x="252826" y="5273857"/>
            <a:ext cx="4270736" cy="1304947"/>
          </a:xfrm>
          <a:prstGeom prst="rect">
            <a:avLst/>
          </a:prstGeom>
        </p:spPr>
      </p:pic>
      <p:pic>
        <p:nvPicPr>
          <p:cNvPr id="10" name="Picture 9"/>
          <p:cNvPicPr>
            <a:picLocks noChangeAspect="1"/>
          </p:cNvPicPr>
          <p:nvPr/>
        </p:nvPicPr>
        <p:blipFill>
          <a:blip r:embed="rId9"/>
          <a:stretch>
            <a:fillRect/>
          </a:stretch>
        </p:blipFill>
        <p:spPr>
          <a:xfrm>
            <a:off x="4523562" y="5273857"/>
            <a:ext cx="4291295" cy="1304948"/>
          </a:xfrm>
          <a:prstGeom prst="rect">
            <a:avLst/>
          </a:prstGeom>
        </p:spPr>
      </p:pic>
    </p:spTree>
    <p:extLst>
      <p:ext uri="{BB962C8B-B14F-4D97-AF65-F5344CB8AC3E}">
        <p14:creationId xmlns:p14="http://schemas.microsoft.com/office/powerpoint/2010/main" val="2540296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62100" y="1536700"/>
            <a:ext cx="6019800" cy="3771900"/>
          </a:xfrm>
          <a:prstGeom prst="rect">
            <a:avLst/>
          </a:prstGeom>
        </p:spPr>
      </p:pic>
    </p:spTree>
    <p:extLst>
      <p:ext uri="{BB962C8B-B14F-4D97-AF65-F5344CB8AC3E}">
        <p14:creationId xmlns:p14="http://schemas.microsoft.com/office/powerpoint/2010/main" val="5384331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05412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Quick exercise – Search for tools</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Visit the </a:t>
            </a:r>
            <a:r>
              <a:rPr lang="en-US" dirty="0" err="1" smtClean="0"/>
              <a:t>www.conversationprism.com</a:t>
            </a:r>
            <a:r>
              <a:rPr lang="en-US" dirty="0" smtClean="0"/>
              <a:t> , which is a visual map of the social media landscape.</a:t>
            </a:r>
            <a:br>
              <a:rPr lang="en-US" dirty="0" smtClean="0"/>
            </a:br>
            <a:endParaRPr lang="en-US" dirty="0" smtClean="0"/>
          </a:p>
          <a:p>
            <a:r>
              <a:rPr lang="en-US" dirty="0" smtClean="0"/>
              <a:t>Identify one or two social media tools you both recognise and you don’t.</a:t>
            </a:r>
            <a:br>
              <a:rPr lang="en-US" dirty="0" smtClean="0"/>
            </a:br>
            <a:endParaRPr lang="en-US" dirty="0" smtClean="0"/>
          </a:p>
          <a:p>
            <a:r>
              <a:rPr lang="en-US" dirty="0" smtClean="0"/>
              <a:t>By doing a search see if you can find “</a:t>
            </a:r>
            <a:r>
              <a:rPr lang="en-US" dirty="0" smtClean="0">
                <a:solidFill>
                  <a:srgbClr val="FFFF00"/>
                </a:solidFill>
              </a:rPr>
              <a:t>business use of </a:t>
            </a:r>
            <a:r>
              <a:rPr lang="is-IS" dirty="0" smtClean="0">
                <a:solidFill>
                  <a:srgbClr val="FFFF00"/>
                </a:solidFill>
              </a:rPr>
              <a:t>… the one you are familar with</a:t>
            </a:r>
            <a:r>
              <a:rPr lang="is-IS" dirty="0" smtClean="0"/>
              <a:t>” or “</a:t>
            </a:r>
            <a:r>
              <a:rPr lang="is-IS" dirty="0" smtClean="0">
                <a:solidFill>
                  <a:srgbClr val="FF6600"/>
                </a:solidFill>
              </a:rPr>
              <a:t>how customers are using ... </a:t>
            </a:r>
            <a:r>
              <a:rPr lang="en-US" dirty="0" smtClean="0">
                <a:solidFill>
                  <a:srgbClr val="FF6600"/>
                </a:solidFill>
              </a:rPr>
              <a:t>T</a:t>
            </a:r>
            <a:r>
              <a:rPr lang="is-IS" dirty="0" smtClean="0">
                <a:solidFill>
                  <a:srgbClr val="FF6600"/>
                </a:solidFill>
              </a:rPr>
              <a:t>he one you are familiar with</a:t>
            </a:r>
            <a:r>
              <a:rPr lang="is-IS" dirty="0" smtClean="0"/>
              <a:t>”.  What does the tool fundamentally do and how have people been using it commercially.</a:t>
            </a:r>
            <a:br>
              <a:rPr lang="is-IS" dirty="0" smtClean="0"/>
            </a:br>
            <a:endParaRPr lang="is-IS" dirty="0" smtClean="0"/>
          </a:p>
          <a:p>
            <a:r>
              <a:rPr lang="en-US" dirty="0" smtClean="0"/>
              <a:t>See if you can find out what you can about the one you didn’t recognise.</a:t>
            </a:r>
            <a:endParaRPr lang="en-US" dirty="0"/>
          </a:p>
        </p:txBody>
      </p:sp>
    </p:spTree>
    <p:extLst>
      <p:ext uri="{BB962C8B-B14F-4D97-AF65-F5344CB8AC3E}">
        <p14:creationId xmlns:p14="http://schemas.microsoft.com/office/powerpoint/2010/main" val="4182033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pPr algn="ctr"/>
            <a:r>
              <a:rPr lang="en-US" dirty="0" smtClean="0"/>
              <a:t>The competition </a:t>
            </a:r>
            <a:r>
              <a:rPr lang="en-US" dirty="0" smtClean="0"/>
              <a:t>might have already been searching tools and is getting ahead?</a:t>
            </a:r>
            <a:endParaRPr lang="en-US" dirty="0"/>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3421"/>
            <a:ext cx="8030308" cy="4787615"/>
          </a:xfrm>
        </p:spPr>
      </p:pic>
    </p:spTree>
    <p:extLst>
      <p:ext uri="{BB962C8B-B14F-4D97-AF65-F5344CB8AC3E}">
        <p14:creationId xmlns:p14="http://schemas.microsoft.com/office/powerpoint/2010/main" val="2244557642"/>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454025"/>
            <a:ext cx="8229600" cy="625475"/>
          </a:xfrm>
        </p:spPr>
        <p:txBody>
          <a:bodyPr/>
          <a:lstStyle/>
          <a:p>
            <a:pPr eaLnBrk="1" hangingPunct="1"/>
            <a:r>
              <a:rPr lang="en-GB" sz="3200" dirty="0">
                <a:latin typeface="Arial" charset="0"/>
                <a:ea typeface="ＭＳ Ｐゴシック" charset="0"/>
                <a:cs typeface="Arial" charset="0"/>
              </a:rPr>
              <a:t>Why is a digital strategy needed?</a:t>
            </a:r>
          </a:p>
        </p:txBody>
      </p:sp>
      <p:sp>
        <p:nvSpPr>
          <p:cNvPr id="22531" name="Rectangle 3"/>
          <p:cNvSpPr>
            <a:spLocks noGrp="1" noChangeArrowheads="1"/>
          </p:cNvSpPr>
          <p:nvPr>
            <p:ph type="body" idx="1"/>
          </p:nvPr>
        </p:nvSpPr>
        <p:spPr>
          <a:xfrm>
            <a:off x="457200" y="1590675"/>
            <a:ext cx="8229600" cy="4525963"/>
          </a:xfrm>
        </p:spPr>
        <p:txBody>
          <a:bodyPr>
            <a:normAutofit fontScale="92500" lnSpcReduction="10000"/>
          </a:bodyPr>
          <a:lstStyle/>
          <a:p>
            <a:pPr marL="379413" indent="-379413" eaLnBrk="1" hangingPunct="1"/>
            <a:r>
              <a:rPr lang="en-GB" dirty="0">
                <a:latin typeface="Arial" charset="0"/>
                <a:ea typeface="ＭＳ Ｐゴシック" charset="0"/>
                <a:cs typeface="Arial" charset="0"/>
              </a:rPr>
              <a:t>To set clear goals for digital channels</a:t>
            </a:r>
          </a:p>
          <a:p>
            <a:pPr marL="379413" indent="-379413" eaLnBrk="1" hangingPunct="1"/>
            <a:r>
              <a:rPr lang="en-GB" dirty="0">
                <a:latin typeface="Arial" charset="0"/>
                <a:ea typeface="ＭＳ Ｐゴシック" charset="0"/>
                <a:cs typeface="Arial" charset="0"/>
              </a:rPr>
              <a:t>To align with business strategy (avoid ad-hoc approaches)</a:t>
            </a:r>
          </a:p>
          <a:p>
            <a:pPr marL="379413" indent="-379413" eaLnBrk="1" hangingPunct="1"/>
            <a:r>
              <a:rPr lang="en-GB" dirty="0">
                <a:latin typeface="Arial" charset="0"/>
                <a:ea typeface="ＭＳ Ｐゴシック" charset="0"/>
                <a:cs typeface="Arial" charset="0"/>
              </a:rPr>
              <a:t>Create a specific online value proposition (OVP)</a:t>
            </a:r>
          </a:p>
          <a:p>
            <a:pPr marL="379413" indent="-379413" eaLnBrk="1" hangingPunct="1"/>
            <a:r>
              <a:rPr lang="en-GB" dirty="0">
                <a:latin typeface="Arial" charset="0"/>
                <a:ea typeface="ＭＳ Ｐゴシック" charset="0"/>
                <a:cs typeface="Arial" charset="0"/>
              </a:rPr>
              <a:t>Specify communications tools to drive visitors </a:t>
            </a:r>
          </a:p>
          <a:p>
            <a:pPr marL="379413" indent="-379413" eaLnBrk="1" hangingPunct="1"/>
            <a:r>
              <a:rPr lang="en-GB" dirty="0">
                <a:latin typeface="Arial" charset="0"/>
                <a:ea typeface="ＭＳ Ｐゴシック" charset="0"/>
                <a:cs typeface="Arial" charset="0"/>
              </a:rPr>
              <a:t>Integrate digital and traditional channels</a:t>
            </a:r>
          </a:p>
          <a:p>
            <a:pPr marL="379413" indent="-379413" eaLnBrk="1" hangingPunct="1"/>
            <a:r>
              <a:rPr lang="en-GB" dirty="0">
                <a:latin typeface="Arial" charset="0"/>
                <a:ea typeface="ＭＳ Ｐゴシック" charset="0"/>
                <a:cs typeface="Arial" charset="0"/>
              </a:rPr>
              <a:t>Manage customer life cycle (e.g. through email marketing).</a:t>
            </a:r>
          </a:p>
        </p:txBody>
      </p:sp>
    </p:spTree>
    <p:extLst>
      <p:ext uri="{BB962C8B-B14F-4D97-AF65-F5344CB8AC3E}">
        <p14:creationId xmlns:p14="http://schemas.microsoft.com/office/powerpoint/2010/main" val="1435218954"/>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377825" y="203200"/>
            <a:ext cx="8388350" cy="1016000"/>
          </a:xfrm>
        </p:spPr>
        <p:txBody>
          <a:bodyPr/>
          <a:lstStyle/>
          <a:p>
            <a:pPr eaLnBrk="1" hangingPunct="1"/>
            <a:r>
              <a:rPr lang="en-US" sz="3000" dirty="0">
                <a:latin typeface="Arial" charset="0"/>
                <a:ea typeface="ＭＳ Ｐゴシック" charset="0"/>
                <a:cs typeface="Arial" charset="0"/>
              </a:rPr>
              <a:t>What are the challenges </a:t>
            </a:r>
            <a:br>
              <a:rPr lang="en-US" sz="3000" dirty="0">
                <a:latin typeface="Arial" charset="0"/>
                <a:ea typeface="ＭＳ Ｐゴシック" charset="0"/>
                <a:cs typeface="Arial" charset="0"/>
              </a:rPr>
            </a:br>
            <a:r>
              <a:rPr lang="en-US" sz="3000" dirty="0">
                <a:latin typeface="Arial" charset="0"/>
                <a:ea typeface="ＭＳ Ｐゴシック" charset="0"/>
                <a:cs typeface="Arial" charset="0"/>
              </a:rPr>
              <a:t>of managing </a:t>
            </a:r>
            <a:r>
              <a:rPr lang="en-US" sz="3000" dirty="0" smtClean="0">
                <a:latin typeface="Arial" charset="0"/>
                <a:ea typeface="ＭＳ Ｐゴシック" charset="0"/>
                <a:cs typeface="Arial" charset="0"/>
              </a:rPr>
              <a:t>the strategy</a:t>
            </a:r>
            <a:r>
              <a:rPr lang="en-US" sz="3000" dirty="0">
                <a:latin typeface="Arial" charset="0"/>
                <a:ea typeface="ＭＳ Ｐゴシック" charset="0"/>
                <a:cs typeface="Arial" charset="0"/>
              </a:rPr>
              <a:t>?</a:t>
            </a:r>
          </a:p>
        </p:txBody>
      </p:sp>
      <p:sp>
        <p:nvSpPr>
          <p:cNvPr id="21507" name="Content Placeholder 2"/>
          <p:cNvSpPr>
            <a:spLocks noGrp="1"/>
          </p:cNvSpPr>
          <p:nvPr>
            <p:ph idx="1"/>
          </p:nvPr>
        </p:nvSpPr>
        <p:spPr>
          <a:xfrm>
            <a:off x="457200" y="1590675"/>
            <a:ext cx="8229600" cy="4525963"/>
          </a:xfrm>
        </p:spPr>
        <p:txBody>
          <a:bodyPr>
            <a:normAutofit fontScale="92500" lnSpcReduction="10000"/>
          </a:bodyPr>
          <a:lstStyle/>
          <a:p>
            <a:pPr marL="387350" indent="-387350" eaLnBrk="1" hangingPunct="1"/>
            <a:r>
              <a:rPr lang="en-US">
                <a:latin typeface="Arial" charset="0"/>
                <a:ea typeface="ＭＳ Ｐゴシック" charset="0"/>
                <a:cs typeface="Arial" charset="0"/>
              </a:rPr>
              <a:t>Unclear responsibilities for digital</a:t>
            </a:r>
          </a:p>
          <a:p>
            <a:pPr marL="387350" indent="-387350" eaLnBrk="1" hangingPunct="1"/>
            <a:r>
              <a:rPr lang="en-US">
                <a:latin typeface="Arial" charset="0"/>
                <a:ea typeface="ＭＳ Ｐゴシック" charset="0"/>
                <a:cs typeface="Arial" charset="0"/>
              </a:rPr>
              <a:t>Setting objectives</a:t>
            </a:r>
          </a:p>
          <a:p>
            <a:pPr marL="387350" indent="-387350" eaLnBrk="1" hangingPunct="1"/>
            <a:r>
              <a:rPr lang="en-US">
                <a:latin typeface="Arial" charset="0"/>
                <a:ea typeface="ＭＳ Ｐゴシック" charset="0"/>
                <a:cs typeface="Arial" charset="0"/>
              </a:rPr>
              <a:t>Lack of budget</a:t>
            </a:r>
          </a:p>
          <a:p>
            <a:pPr marL="387350" indent="-387350" eaLnBrk="1" hangingPunct="1"/>
            <a:r>
              <a:rPr lang="en-US">
                <a:latin typeface="Arial" charset="0"/>
                <a:ea typeface="ＭＳ Ｐゴシック" charset="0"/>
                <a:cs typeface="Arial" charset="0"/>
              </a:rPr>
              <a:t>Budget wasted through experiments/duplication</a:t>
            </a:r>
          </a:p>
          <a:p>
            <a:pPr marL="387350" indent="-387350" eaLnBrk="1" hangingPunct="1"/>
            <a:r>
              <a:rPr lang="en-US">
                <a:latin typeface="Arial" charset="0"/>
                <a:ea typeface="ＭＳ Ｐゴシック" charset="0"/>
                <a:cs typeface="Arial" charset="0"/>
              </a:rPr>
              <a:t>Developing new propositions and campaigns to compete</a:t>
            </a:r>
          </a:p>
          <a:p>
            <a:pPr marL="387350" indent="-387350" eaLnBrk="1" hangingPunct="1"/>
            <a:r>
              <a:rPr lang="en-US">
                <a:latin typeface="Arial" charset="0"/>
                <a:ea typeface="ＭＳ Ｐゴシック" charset="0"/>
                <a:cs typeface="Arial" charset="0"/>
              </a:rPr>
              <a:t>Lack of measurement</a:t>
            </a:r>
          </a:p>
          <a:p>
            <a:pPr lvl="1" indent="-354013" eaLnBrk="1" hangingPunct="1"/>
            <a:r>
              <a:rPr lang="en-US" sz="2600">
                <a:latin typeface="Arial" charset="0"/>
                <a:ea typeface="ＭＳ Ｐゴシック" charset="0"/>
                <a:cs typeface="Arial" charset="0"/>
              </a:rPr>
              <a:t>i.e. No plan.</a:t>
            </a:r>
          </a:p>
        </p:txBody>
      </p:sp>
    </p:spTree>
    <p:extLst>
      <p:ext uri="{BB962C8B-B14F-4D97-AF65-F5344CB8AC3E}">
        <p14:creationId xmlns:p14="http://schemas.microsoft.com/office/powerpoint/2010/main" val="195268885"/>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473075"/>
            <a:ext cx="8229600" cy="579438"/>
          </a:xfrm>
        </p:spPr>
        <p:txBody>
          <a:bodyPr/>
          <a:lstStyle/>
          <a:p>
            <a:pPr eaLnBrk="1" hangingPunct="1"/>
            <a:r>
              <a:rPr lang="en-GB" sz="3200" dirty="0" smtClean="0">
                <a:latin typeface="Arial" charset="0"/>
                <a:ea typeface="ＭＳ Ｐゴシック" charset="0"/>
                <a:cs typeface="Arial" charset="0"/>
              </a:rPr>
              <a:t>So the questions </a:t>
            </a:r>
            <a:r>
              <a:rPr lang="en-GB" sz="3200" dirty="0">
                <a:latin typeface="Arial" charset="0"/>
                <a:ea typeface="ＭＳ Ｐゴシック" charset="0"/>
                <a:cs typeface="Arial" charset="0"/>
              </a:rPr>
              <a:t>for marketers</a:t>
            </a:r>
            <a:endParaRPr lang="en-US" sz="3200" dirty="0">
              <a:latin typeface="Arial" charset="0"/>
              <a:ea typeface="ＭＳ Ｐゴシック" charset="0"/>
              <a:cs typeface="Arial" charset="0"/>
            </a:endParaRPr>
          </a:p>
        </p:txBody>
      </p:sp>
      <p:sp>
        <p:nvSpPr>
          <p:cNvPr id="5123" name="Rectangle 3"/>
          <p:cNvSpPr>
            <a:spLocks noGrp="1" noChangeArrowheads="1"/>
          </p:cNvSpPr>
          <p:nvPr>
            <p:ph type="body" idx="1"/>
          </p:nvPr>
        </p:nvSpPr>
        <p:spPr>
          <a:xfrm>
            <a:off x="447675" y="1590675"/>
            <a:ext cx="8229600" cy="4525963"/>
          </a:xfrm>
        </p:spPr>
        <p:txBody>
          <a:bodyPr/>
          <a:lstStyle/>
          <a:p>
            <a:pPr marL="385763" indent="-385763" eaLnBrk="1" hangingPunct="1"/>
            <a:r>
              <a:rPr lang="en-US" dirty="0">
                <a:latin typeface="Arial" charset="0"/>
                <a:ea typeface="ＭＳ Ｐゴシック" charset="0"/>
                <a:cs typeface="Arial" charset="0"/>
              </a:rPr>
              <a:t>What are the options for digital marketing to grow our business</a:t>
            </a:r>
            <a:r>
              <a:rPr lang="en-US" dirty="0" smtClean="0">
                <a:latin typeface="Arial" charset="0"/>
                <a:ea typeface="ＭＳ Ｐゴシック" charset="0"/>
                <a:cs typeface="Arial" charset="0"/>
              </a:rPr>
              <a:t>?</a:t>
            </a:r>
            <a:br>
              <a:rPr lang="en-US" dirty="0" smtClean="0">
                <a:latin typeface="Arial" charset="0"/>
                <a:ea typeface="ＭＳ Ｐゴシック" charset="0"/>
                <a:cs typeface="Arial" charset="0"/>
              </a:rPr>
            </a:br>
            <a:endParaRPr lang="en-US" dirty="0">
              <a:latin typeface="Arial" charset="0"/>
              <a:ea typeface="ＭＳ Ｐゴシック" charset="0"/>
              <a:cs typeface="Arial" charset="0"/>
            </a:endParaRPr>
          </a:p>
          <a:p>
            <a:pPr marL="385763" indent="-385763" eaLnBrk="1" hangingPunct="1"/>
            <a:r>
              <a:rPr lang="en-US" dirty="0" smtClean="0">
                <a:latin typeface="Arial" charset="0"/>
                <a:ea typeface="ＭＳ Ｐゴシック" charset="0"/>
                <a:cs typeface="Arial" charset="0"/>
              </a:rPr>
              <a:t>What </a:t>
            </a:r>
            <a:r>
              <a:rPr lang="en-US" dirty="0">
                <a:latin typeface="Arial" charset="0"/>
                <a:ea typeface="ＭＳ Ｐゴシック" charset="0"/>
                <a:cs typeface="Arial" charset="0"/>
              </a:rPr>
              <a:t>differences do digital media introduce compared to existing marketing communications models?</a:t>
            </a:r>
          </a:p>
        </p:txBody>
      </p:sp>
    </p:spTree>
    <p:extLst>
      <p:ext uri="{BB962C8B-B14F-4D97-AF65-F5344CB8AC3E}">
        <p14:creationId xmlns:p14="http://schemas.microsoft.com/office/powerpoint/2010/main" val="25803823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Categories of media </a:t>
            </a:r>
            <a:r>
              <a:rPr lang="en-US" dirty="0" smtClean="0"/>
              <a:t>– (the options)</a:t>
            </a:r>
            <a:endParaRPr lang="en-US" dirty="0"/>
          </a:p>
        </p:txBody>
      </p:sp>
      <p:pic>
        <p:nvPicPr>
          <p:cNvPr id="4" name="Picture 7" descr="M01NF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3338" y="1901054"/>
            <a:ext cx="650875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50267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78361"/>
            <a:ext cx="8229600" cy="1143000"/>
          </a:xfrm>
        </p:spPr>
        <p:txBody>
          <a:bodyPr>
            <a:normAutofit fontScale="90000"/>
          </a:bodyPr>
          <a:lstStyle/>
          <a:p>
            <a:r>
              <a:rPr lang="en-US" dirty="0" smtClean="0"/>
              <a:t>How does digital make things different</a:t>
            </a:r>
            <a:endParaRPr lang="en-US" dirty="0"/>
          </a:p>
        </p:txBody>
      </p:sp>
    </p:spTree>
    <p:extLst>
      <p:ext uri="{BB962C8B-B14F-4D97-AF65-F5344CB8AC3E}">
        <p14:creationId xmlns:p14="http://schemas.microsoft.com/office/powerpoint/2010/main" val="4286440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57200" y="454025"/>
            <a:ext cx="8229600" cy="957020"/>
          </a:xfrm>
        </p:spPr>
        <p:txBody>
          <a:bodyPr>
            <a:normAutofit fontScale="90000"/>
          </a:bodyPr>
          <a:lstStyle/>
          <a:p>
            <a:pPr eaLnBrk="1" hangingPunct="1"/>
            <a:r>
              <a:rPr lang="en-US" sz="3200" dirty="0" smtClean="0">
                <a:latin typeface="Arial" charset="0"/>
                <a:ea typeface="ＭＳ Ｐゴシック" charset="0"/>
                <a:cs typeface="Arial" charset="0"/>
              </a:rPr>
              <a:t>The introduction of digital marketing with traditional marketing </a:t>
            </a:r>
            <a:endParaRPr lang="en-US" sz="3200" dirty="0">
              <a:latin typeface="Arial" charset="0"/>
              <a:ea typeface="ＭＳ Ｐゴシック" charset="0"/>
              <a:cs typeface="Arial" charset="0"/>
            </a:endParaRPr>
          </a:p>
        </p:txBody>
      </p:sp>
      <p:sp>
        <p:nvSpPr>
          <p:cNvPr id="29699" name="Content Placeholder 2"/>
          <p:cNvSpPr>
            <a:spLocks noGrp="1"/>
          </p:cNvSpPr>
          <p:nvPr>
            <p:ph idx="1"/>
          </p:nvPr>
        </p:nvSpPr>
        <p:spPr>
          <a:xfrm>
            <a:off x="457200" y="1718910"/>
            <a:ext cx="8229600" cy="5002796"/>
          </a:xfrm>
        </p:spPr>
        <p:txBody>
          <a:bodyPr>
            <a:normAutofit fontScale="77500" lnSpcReduction="20000"/>
          </a:bodyPr>
          <a:lstStyle/>
          <a:p>
            <a:pPr marL="514350" indent="-514350" eaLnBrk="1" hangingPunct="1">
              <a:buFont typeface="+mj-lt"/>
              <a:buAutoNum type="arabicPeriod"/>
            </a:pPr>
            <a:r>
              <a:rPr lang="en-US" dirty="0">
                <a:latin typeface="Arial" charset="0"/>
                <a:ea typeface="ＭＳ Ｐゴシック" charset="0"/>
                <a:cs typeface="Arial" charset="0"/>
              </a:rPr>
              <a:t>Split </a:t>
            </a:r>
            <a:r>
              <a:rPr lang="en-US" dirty="0" smtClean="0">
                <a:latin typeface="Arial" charset="0"/>
                <a:ea typeface="ＭＳ Ｐゴシック" charset="0"/>
                <a:cs typeface="Arial" charset="0"/>
              </a:rPr>
              <a:t>yourselves into groups</a:t>
            </a:r>
            <a:br>
              <a:rPr lang="en-US" dirty="0" smtClean="0">
                <a:latin typeface="Arial" charset="0"/>
                <a:ea typeface="ＭＳ Ｐゴシック" charset="0"/>
                <a:cs typeface="Arial" charset="0"/>
              </a:rPr>
            </a:br>
            <a:endParaRPr lang="en-US" dirty="0">
              <a:latin typeface="Arial" charset="0"/>
              <a:ea typeface="ＭＳ Ｐゴシック" charset="0"/>
              <a:cs typeface="Arial" charset="0"/>
            </a:endParaRPr>
          </a:p>
          <a:p>
            <a:pPr marL="514350" indent="-514350" eaLnBrk="1" hangingPunct="1">
              <a:buFont typeface="+mj-lt"/>
              <a:buAutoNum type="arabicPeriod"/>
            </a:pPr>
            <a:r>
              <a:rPr lang="en-US" dirty="0" smtClean="0">
                <a:latin typeface="Arial" charset="0"/>
                <a:ea typeface="ＭＳ Ｐゴシック" charset="0"/>
                <a:cs typeface="Arial" charset="0"/>
              </a:rPr>
              <a:t>As a group – </a:t>
            </a:r>
            <a:br>
              <a:rPr lang="en-US" dirty="0" smtClean="0">
                <a:latin typeface="Arial" charset="0"/>
                <a:ea typeface="ＭＳ Ｐゴシック" charset="0"/>
                <a:cs typeface="Arial" charset="0"/>
              </a:rPr>
            </a:br>
            <a:r>
              <a:rPr lang="en-US" dirty="0" smtClean="0">
                <a:latin typeface="Arial" charset="0"/>
                <a:ea typeface="ＭＳ Ｐゴシック" charset="0"/>
                <a:cs typeface="Arial" charset="0"/>
              </a:rPr>
              <a:t/>
            </a:r>
            <a:br>
              <a:rPr lang="en-US" dirty="0" smtClean="0">
                <a:latin typeface="Arial" charset="0"/>
                <a:ea typeface="ＭＳ Ｐゴシック" charset="0"/>
                <a:cs typeface="Arial" charset="0"/>
              </a:rPr>
            </a:br>
            <a:r>
              <a:rPr lang="en-US" dirty="0" smtClean="0">
                <a:latin typeface="Arial" charset="0"/>
                <a:ea typeface="ＭＳ Ｐゴシック" charset="0"/>
                <a:cs typeface="Arial" charset="0"/>
              </a:rPr>
              <a:t>Discuss together - What is different between traditional media and digital media in the relationship between company and customer?</a:t>
            </a:r>
            <a:br>
              <a:rPr lang="en-US" dirty="0" smtClean="0">
                <a:latin typeface="Arial" charset="0"/>
                <a:ea typeface="ＭＳ Ｐゴシック" charset="0"/>
                <a:cs typeface="Arial" charset="0"/>
              </a:rPr>
            </a:br>
            <a:r>
              <a:rPr lang="en-US" dirty="0" smtClean="0">
                <a:latin typeface="Arial" charset="0"/>
                <a:ea typeface="ＭＳ Ｐゴシック" charset="0"/>
                <a:cs typeface="Arial" charset="0"/>
              </a:rPr>
              <a:t/>
            </a:r>
            <a:br>
              <a:rPr lang="en-US" dirty="0" smtClean="0">
                <a:latin typeface="Arial" charset="0"/>
                <a:ea typeface="ＭＳ Ｐゴシック" charset="0"/>
                <a:cs typeface="Arial" charset="0"/>
              </a:rPr>
            </a:br>
            <a:r>
              <a:rPr lang="en-US" dirty="0" smtClean="0">
                <a:latin typeface="Arial" charset="0"/>
                <a:ea typeface="ＭＳ Ｐゴシック" charset="0"/>
                <a:cs typeface="Arial" charset="0"/>
              </a:rPr>
              <a:t>Summarise what night be the differences </a:t>
            </a:r>
            <a:r>
              <a:rPr lang="en-US" dirty="0">
                <a:latin typeface="Arial" charset="0"/>
                <a:ea typeface="ＭＳ Ｐゴシック" charset="0"/>
                <a:cs typeface="Arial" charset="0"/>
              </a:rPr>
              <a:t>between </a:t>
            </a:r>
            <a:r>
              <a:rPr lang="en-US" dirty="0" smtClean="0">
                <a:latin typeface="Arial" charset="0"/>
                <a:ea typeface="ＭＳ Ｐゴシック" charset="0"/>
                <a:cs typeface="Arial" charset="0"/>
              </a:rPr>
              <a:t>undertaking making use of traditional media and </a:t>
            </a:r>
            <a:r>
              <a:rPr lang="en-US" dirty="0">
                <a:latin typeface="Arial" charset="0"/>
                <a:ea typeface="ＭＳ Ｐゴシック" charset="0"/>
                <a:cs typeface="Arial" charset="0"/>
              </a:rPr>
              <a:t>digital </a:t>
            </a:r>
            <a:r>
              <a:rPr lang="en-US" dirty="0" smtClean="0">
                <a:latin typeface="Arial" charset="0"/>
                <a:ea typeface="ＭＳ Ｐゴシック" charset="0"/>
                <a:cs typeface="Arial" charset="0"/>
              </a:rPr>
              <a:t>media from the perspective of a marketing department function.</a:t>
            </a:r>
            <a:br>
              <a:rPr lang="en-US" dirty="0" smtClean="0">
                <a:latin typeface="Arial" charset="0"/>
                <a:ea typeface="ＭＳ Ｐゴシック" charset="0"/>
                <a:cs typeface="Arial" charset="0"/>
              </a:rPr>
            </a:br>
            <a:endParaRPr lang="en-US" dirty="0" smtClean="0">
              <a:latin typeface="Arial" charset="0"/>
              <a:ea typeface="ＭＳ Ｐゴシック" charset="0"/>
              <a:cs typeface="Arial" charset="0"/>
            </a:endParaRPr>
          </a:p>
          <a:p>
            <a:pPr marL="514350" indent="-514350">
              <a:buFont typeface="+mj-lt"/>
              <a:buAutoNum type="arabicPeriod"/>
            </a:pPr>
            <a:r>
              <a:rPr lang="en-US" dirty="0" smtClean="0">
                <a:latin typeface="Arial" charset="0"/>
                <a:ea typeface="ＭＳ Ｐゴシック" charset="0"/>
                <a:cs typeface="Arial" charset="0"/>
              </a:rPr>
              <a:t>Somebody feedback</a:t>
            </a:r>
            <a:r>
              <a:rPr lang="en-US" dirty="0">
                <a:latin typeface="Arial" charset="0"/>
                <a:ea typeface="ＭＳ Ｐゴシック" charset="0"/>
                <a:cs typeface="Arial" charset="0"/>
              </a:rPr>
              <a:t> </a:t>
            </a:r>
            <a:r>
              <a:rPr lang="en-US" dirty="0" smtClean="0">
                <a:latin typeface="Arial" charset="0"/>
                <a:ea typeface="ＭＳ Ｐゴシック" charset="0"/>
                <a:cs typeface="Arial" charset="0"/>
              </a:rPr>
              <a:t>from each group</a:t>
            </a:r>
            <a:br>
              <a:rPr lang="en-US" dirty="0" smtClean="0">
                <a:latin typeface="Arial" charset="0"/>
                <a:ea typeface="ＭＳ Ｐゴシック" charset="0"/>
                <a:cs typeface="Arial" charset="0"/>
              </a:rPr>
            </a:br>
            <a:endParaRPr lang="en-US" dirty="0">
              <a:latin typeface="Arial" charset="0"/>
              <a:ea typeface="ＭＳ Ｐゴシック" charset="0"/>
              <a:cs typeface="Arial" charset="0"/>
            </a:endParaRPr>
          </a:p>
          <a:p>
            <a:pPr marL="514350" indent="-514350" eaLnBrk="1" hangingPunct="1">
              <a:buFont typeface="+mj-lt"/>
              <a:buAutoNum type="arabicPeriod"/>
            </a:pPr>
            <a:endParaRPr lang="en-US" dirty="0" smtClean="0">
              <a:latin typeface="Arial" charset="0"/>
              <a:ea typeface="ＭＳ Ｐゴシック" charset="0"/>
              <a:cs typeface="Arial" charset="0"/>
            </a:endParaRPr>
          </a:p>
        </p:txBody>
      </p:sp>
    </p:spTree>
    <p:extLst>
      <p:ext uri="{BB962C8B-B14F-4D97-AF65-F5344CB8AC3E}">
        <p14:creationId xmlns:p14="http://schemas.microsoft.com/office/powerpoint/2010/main" val="577014700"/>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ChangeArrowheads="1"/>
          </p:cNvSpPr>
          <p:nvPr/>
        </p:nvSpPr>
        <p:spPr bwMode="auto">
          <a:xfrm>
            <a:off x="300038" y="5843588"/>
            <a:ext cx="744855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lnSpc>
                <a:spcPct val="90000"/>
              </a:lnSpc>
              <a:spcBef>
                <a:spcPct val="20000"/>
              </a:spcBef>
            </a:pPr>
            <a:r>
              <a:rPr lang="en-GB" sz="1200"/>
              <a:t>Figure 1.13</a:t>
            </a:r>
            <a:r>
              <a:rPr lang="en-GB" sz="1800"/>
              <a:t>  </a:t>
            </a:r>
            <a:r>
              <a:rPr lang="en-GB" sz="1800">
                <a:solidFill>
                  <a:srgbClr val="000000"/>
                </a:solidFill>
              </a:rPr>
              <a:t>Summary of communication models for (a) traditional media, (b) new media</a:t>
            </a:r>
          </a:p>
        </p:txBody>
      </p:sp>
      <p:pic>
        <p:nvPicPr>
          <p:cNvPr id="31747" name="Picture 6" descr="M01NF0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3950" y="687388"/>
            <a:ext cx="6891338" cy="477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705419"/>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ChangeArrowheads="1"/>
          </p:cNvSpPr>
          <p:nvPr/>
        </p:nvSpPr>
        <p:spPr bwMode="auto">
          <a:xfrm>
            <a:off x="300038" y="5683250"/>
            <a:ext cx="8394700"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lnSpc>
                <a:spcPct val="90000"/>
              </a:lnSpc>
              <a:spcBef>
                <a:spcPct val="20000"/>
              </a:spcBef>
            </a:pPr>
            <a:r>
              <a:rPr lang="en-GB" sz="1200"/>
              <a:t>Figure 1.14</a:t>
            </a:r>
            <a:r>
              <a:rPr lang="en-GB" sz="1800"/>
              <a:t>  </a:t>
            </a:r>
            <a:r>
              <a:rPr lang="en-GB" sz="1800">
                <a:solidFill>
                  <a:srgbClr val="000000"/>
                </a:solidFill>
              </a:rPr>
              <a:t>Summary of degree of individualisation for: (a) traditional media </a:t>
            </a:r>
          </a:p>
          <a:p>
            <a:pPr algn="l">
              <a:lnSpc>
                <a:spcPct val="90000"/>
              </a:lnSpc>
              <a:spcBef>
                <a:spcPct val="20000"/>
              </a:spcBef>
            </a:pPr>
            <a:r>
              <a:rPr lang="en-GB" sz="1800">
                <a:solidFill>
                  <a:srgbClr val="000000"/>
                </a:solidFill>
              </a:rPr>
              <a:t>(same message); (b) new media (unique messages and more information exchange between customers)</a:t>
            </a:r>
          </a:p>
        </p:txBody>
      </p:sp>
      <p:pic>
        <p:nvPicPr>
          <p:cNvPr id="32771" name="Picture 6" descr="M01NF0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6238" y="339725"/>
            <a:ext cx="5829300"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568458"/>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ChangeArrowheads="1"/>
          </p:cNvSpPr>
          <p:nvPr/>
        </p:nvSpPr>
        <p:spPr bwMode="auto">
          <a:xfrm>
            <a:off x="300038" y="5683250"/>
            <a:ext cx="8394700"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lnSpc>
                <a:spcPct val="90000"/>
              </a:lnSpc>
              <a:spcBef>
                <a:spcPct val="20000"/>
              </a:spcBef>
            </a:pPr>
            <a:r>
              <a:rPr lang="en-GB" sz="1200"/>
              <a:t>Figure 1.14</a:t>
            </a:r>
            <a:r>
              <a:rPr lang="en-GB" sz="1800"/>
              <a:t>  </a:t>
            </a:r>
            <a:r>
              <a:rPr lang="en-GB" sz="1800">
                <a:solidFill>
                  <a:srgbClr val="000000"/>
                </a:solidFill>
              </a:rPr>
              <a:t>Summary of degree of individualisation for: (a) traditional media </a:t>
            </a:r>
          </a:p>
          <a:p>
            <a:pPr algn="l">
              <a:lnSpc>
                <a:spcPct val="90000"/>
              </a:lnSpc>
              <a:spcBef>
                <a:spcPct val="20000"/>
              </a:spcBef>
            </a:pPr>
            <a:r>
              <a:rPr lang="en-GB" sz="1800">
                <a:solidFill>
                  <a:srgbClr val="000000"/>
                </a:solidFill>
              </a:rPr>
              <a:t>(same message); (b) new media (unique messages and more information exchange between customers)</a:t>
            </a:r>
          </a:p>
        </p:txBody>
      </p:sp>
      <p:pic>
        <p:nvPicPr>
          <p:cNvPr id="32771" name="Picture 6" descr="M01NF0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6238" y="339725"/>
            <a:ext cx="5829300" cy="523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7500481"/>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ChangeArrowheads="1"/>
          </p:cNvSpPr>
          <p:nvPr/>
        </p:nvSpPr>
        <p:spPr bwMode="auto">
          <a:xfrm>
            <a:off x="300038" y="5843588"/>
            <a:ext cx="8229600" cy="53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lnSpc>
                <a:spcPct val="90000"/>
              </a:lnSpc>
              <a:spcBef>
                <a:spcPct val="20000"/>
              </a:spcBef>
            </a:pPr>
            <a:r>
              <a:rPr lang="en-GB" sz="1200"/>
              <a:t>Figure 1.15</a:t>
            </a:r>
            <a:r>
              <a:rPr lang="en-GB" sz="1800"/>
              <a:t>  </a:t>
            </a:r>
            <a:r>
              <a:rPr lang="en-GB" sz="1800">
                <a:solidFill>
                  <a:srgbClr val="000000"/>
                </a:solidFill>
              </a:rPr>
              <a:t>Channels requiring integration as part of integrated e-marketing strategy</a:t>
            </a:r>
          </a:p>
        </p:txBody>
      </p:sp>
      <p:pic>
        <p:nvPicPr>
          <p:cNvPr id="33795" name="Picture 6" descr="M01NF01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8875" y="508000"/>
            <a:ext cx="6797675"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53243078"/>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ChangeArrowheads="1"/>
          </p:cNvSpPr>
          <p:nvPr/>
        </p:nvSpPr>
        <p:spPr bwMode="auto">
          <a:xfrm>
            <a:off x="300038" y="5851525"/>
            <a:ext cx="8229600" cy="28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lgn="l">
              <a:lnSpc>
                <a:spcPct val="90000"/>
              </a:lnSpc>
              <a:spcBef>
                <a:spcPct val="20000"/>
              </a:spcBef>
            </a:pPr>
            <a:r>
              <a:rPr lang="en-GB" sz="1200"/>
              <a:t>Figure 1.16</a:t>
            </a:r>
            <a:r>
              <a:rPr lang="en-GB" sz="1800"/>
              <a:t>  </a:t>
            </a:r>
            <a:r>
              <a:rPr lang="en-GB" sz="1800">
                <a:solidFill>
                  <a:srgbClr val="000000"/>
                </a:solidFill>
              </a:rPr>
              <a:t>The role of mixed-mode buying in Internet marketing</a:t>
            </a:r>
          </a:p>
        </p:txBody>
      </p:sp>
      <p:pic>
        <p:nvPicPr>
          <p:cNvPr id="34819" name="Picture 6" descr="M01NF0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263" y="506413"/>
            <a:ext cx="7189787" cy="505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6134532"/>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ChangeArrowheads="1"/>
          </p:cNvSpPr>
          <p:nvPr/>
        </p:nvSpPr>
        <p:spPr bwMode="auto">
          <a:xfrm>
            <a:off x="463551" y="5843588"/>
            <a:ext cx="8229600" cy="53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21917" tIns="60958" rIns="121917" bIns="60958"/>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algn="ctr" eaLnBrk="0" fontAlgn="base" hangingPunct="0">
              <a:spcBef>
                <a:spcPct val="0"/>
              </a:spcBef>
              <a:spcAft>
                <a:spcPct val="0"/>
              </a:spcAft>
              <a:defRPr sz="2000">
                <a:solidFill>
                  <a:schemeClr val="tx1"/>
                </a:solidFill>
                <a:latin typeface="Arial" charset="0"/>
                <a:ea typeface="ＭＳ Ｐゴシック" charset="-128"/>
              </a:defRPr>
            </a:lvl6pPr>
            <a:lvl7pPr marL="2971800" indent="-228600" algn="ctr" eaLnBrk="0" fontAlgn="base" hangingPunct="0">
              <a:spcBef>
                <a:spcPct val="0"/>
              </a:spcBef>
              <a:spcAft>
                <a:spcPct val="0"/>
              </a:spcAft>
              <a:defRPr sz="2000">
                <a:solidFill>
                  <a:schemeClr val="tx1"/>
                </a:solidFill>
                <a:latin typeface="Arial" charset="0"/>
                <a:ea typeface="ＭＳ Ｐゴシック" charset="-128"/>
              </a:defRPr>
            </a:lvl7pPr>
            <a:lvl8pPr marL="3429000" indent="-228600" algn="ctr" eaLnBrk="0" fontAlgn="base" hangingPunct="0">
              <a:spcBef>
                <a:spcPct val="0"/>
              </a:spcBef>
              <a:spcAft>
                <a:spcPct val="0"/>
              </a:spcAft>
              <a:defRPr sz="2000">
                <a:solidFill>
                  <a:schemeClr val="tx1"/>
                </a:solidFill>
                <a:latin typeface="Arial" charset="0"/>
                <a:ea typeface="ＭＳ Ｐゴシック" charset="-128"/>
              </a:defRPr>
            </a:lvl8pPr>
            <a:lvl9pPr marL="3886200" indent="-228600" algn="ctr" eaLnBrk="0" fontAlgn="base" hangingPunct="0">
              <a:spcBef>
                <a:spcPct val="0"/>
              </a:spcBef>
              <a:spcAft>
                <a:spcPct val="0"/>
              </a:spcAft>
              <a:defRPr sz="2000">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1.11</a:t>
            </a:r>
            <a:r>
              <a:rPr lang="en-GB" altLang="en-US" sz="1800"/>
              <a:t>  </a:t>
            </a:r>
            <a:r>
              <a:rPr lang="en-GB" altLang="en-US" sz="1800">
                <a:solidFill>
                  <a:srgbClr val="000000"/>
                </a:solidFill>
              </a:rPr>
              <a:t>Six categories of e-communications tools or media channels </a:t>
            </a:r>
          </a:p>
          <a:p>
            <a:pPr algn="l" eaLnBrk="1" hangingPunct="1">
              <a:lnSpc>
                <a:spcPct val="90000"/>
              </a:lnSpc>
              <a:spcBef>
                <a:spcPct val="20000"/>
              </a:spcBef>
            </a:pPr>
            <a:r>
              <a:rPr lang="en-GB" altLang="en-US" sz="800" i="1">
                <a:solidFill>
                  <a:srgbClr val="000000"/>
                </a:solidFill>
              </a:rPr>
              <a:t>Source</a:t>
            </a:r>
            <a:r>
              <a:rPr lang="en-GB" altLang="en-US" sz="800">
                <a:solidFill>
                  <a:srgbClr val="000000"/>
                </a:solidFill>
              </a:rPr>
              <a:t>: Chaffey and Smith (2012)</a:t>
            </a:r>
          </a:p>
        </p:txBody>
      </p:sp>
      <p:pic>
        <p:nvPicPr>
          <p:cNvPr id="28675" name="Picture 6" descr="M01NF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564" y="395289"/>
            <a:ext cx="7508875" cy="522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9283400"/>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15067"/>
            <a:ext cx="7772400" cy="1470025"/>
          </a:xfrm>
        </p:spPr>
        <p:txBody>
          <a:bodyPr/>
          <a:lstStyle/>
          <a:p>
            <a:r>
              <a:rPr lang="en-US" dirty="0" smtClean="0"/>
              <a:t>This was a technological change</a:t>
            </a:r>
            <a:endParaRPr lang="en-US" dirty="0"/>
          </a:p>
        </p:txBody>
      </p:sp>
      <p:sp>
        <p:nvSpPr>
          <p:cNvPr id="3" name="Subtitle 2"/>
          <p:cNvSpPr>
            <a:spLocks noGrp="1"/>
          </p:cNvSpPr>
          <p:nvPr>
            <p:ph type="subTitle" idx="1"/>
          </p:nvPr>
        </p:nvSpPr>
        <p:spPr>
          <a:xfrm>
            <a:off x="1269412" y="1973697"/>
            <a:ext cx="6400800" cy="3428027"/>
          </a:xfrm>
        </p:spPr>
        <p:txBody>
          <a:bodyPr>
            <a:normAutofit lnSpcReduction="10000"/>
          </a:bodyPr>
          <a:lstStyle/>
          <a:p>
            <a:r>
              <a:rPr lang="en-US" dirty="0" smtClean="0"/>
              <a:t>From web 1.0 to web 2.0</a:t>
            </a:r>
          </a:p>
          <a:p>
            <a:r>
              <a:rPr lang="en-US" dirty="0" smtClean="0"/>
              <a:t>Not central but contextual</a:t>
            </a:r>
          </a:p>
          <a:p>
            <a:r>
              <a:rPr lang="en-US" dirty="0" smtClean="0"/>
              <a:t>To customer as content creator</a:t>
            </a:r>
          </a:p>
          <a:p>
            <a:r>
              <a:rPr lang="en-US" dirty="0" smtClean="0"/>
              <a:t>To customer as participator</a:t>
            </a:r>
          </a:p>
          <a:p>
            <a:r>
              <a:rPr lang="en-US" dirty="0" smtClean="0"/>
              <a:t>To interaction through dialogue</a:t>
            </a:r>
          </a:p>
          <a:p>
            <a:r>
              <a:rPr lang="en-US" dirty="0" smtClean="0"/>
              <a:t>To customer advocacy</a:t>
            </a:r>
          </a:p>
          <a:p>
            <a:endParaRPr lang="en-US" dirty="0" smtClean="0"/>
          </a:p>
          <a:p>
            <a:endParaRPr lang="en-US" dirty="0" smtClean="0"/>
          </a:p>
          <a:p>
            <a:endParaRPr lang="en-US" dirty="0"/>
          </a:p>
        </p:txBody>
      </p:sp>
      <p:sp>
        <p:nvSpPr>
          <p:cNvPr id="4" name="Title 1"/>
          <p:cNvSpPr txBox="1">
            <a:spLocks/>
          </p:cNvSpPr>
          <p:nvPr/>
        </p:nvSpPr>
        <p:spPr>
          <a:xfrm>
            <a:off x="685800" y="6000294"/>
            <a:ext cx="7772400" cy="857706"/>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smtClean="0"/>
              <a:t>A digital marketing plan is a web 2.0 plan</a:t>
            </a:r>
            <a:endParaRPr lang="en-US" dirty="0"/>
          </a:p>
        </p:txBody>
      </p:sp>
    </p:spTree>
    <p:extLst>
      <p:ext uri="{BB962C8B-B14F-4D97-AF65-F5344CB8AC3E}">
        <p14:creationId xmlns:p14="http://schemas.microsoft.com/office/powerpoint/2010/main" val="15441529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DM Plan</a:t>
            </a:r>
            <a:br>
              <a:rPr lang="en-US" dirty="0"/>
            </a:br>
            <a:endParaRPr lang="en-US" dirty="0"/>
          </a:p>
        </p:txBody>
      </p:sp>
      <p:sp>
        <p:nvSpPr>
          <p:cNvPr id="3" name="Content Placeholder 2"/>
          <p:cNvSpPr>
            <a:spLocks noGrp="1"/>
          </p:cNvSpPr>
          <p:nvPr>
            <p:ph idx="1"/>
          </p:nvPr>
        </p:nvSpPr>
        <p:spPr/>
        <p:txBody>
          <a:bodyPr>
            <a:normAutofit fontScale="92500"/>
          </a:bodyPr>
          <a:lstStyle/>
          <a:p>
            <a:r>
              <a:rPr lang="en-US" dirty="0" smtClean="0"/>
              <a:t>Consider or reconsider your customer</a:t>
            </a:r>
          </a:p>
          <a:p>
            <a:r>
              <a:rPr lang="en-US" dirty="0" smtClean="0"/>
              <a:t>What is your OVP (Online Value Proposition)</a:t>
            </a:r>
          </a:p>
          <a:p>
            <a:pPr lvl="1"/>
            <a:r>
              <a:rPr lang="en-US" dirty="0" smtClean="0"/>
              <a:t>What do you offer the customer? Why you, why this, why now, why not?</a:t>
            </a:r>
          </a:p>
          <a:p>
            <a:r>
              <a:rPr lang="en-US" dirty="0" smtClean="0"/>
              <a:t>What do you want to achieve? </a:t>
            </a:r>
            <a:r>
              <a:rPr lang="en-US" dirty="0" smtClean="0">
                <a:solidFill>
                  <a:srgbClr val="FFFF00"/>
                </a:solidFill>
              </a:rPr>
              <a:t>The business goals</a:t>
            </a:r>
          </a:p>
          <a:p>
            <a:pPr lvl="1"/>
            <a:r>
              <a:rPr lang="en-US" dirty="0" smtClean="0"/>
              <a:t>Sell (growth), Serve(improve value), speak(build relations), Save(Reduce costs), Sizzle(build brand)</a:t>
            </a:r>
          </a:p>
          <a:p>
            <a:r>
              <a:rPr lang="en-US" dirty="0" smtClean="0"/>
              <a:t>Is it still the same customer? If Yes, revisit them. If No, who is the customer?</a:t>
            </a:r>
          </a:p>
          <a:p>
            <a:pPr lvl="1"/>
            <a:endParaRPr lang="en-US" dirty="0" smtClean="0"/>
          </a:p>
          <a:p>
            <a:pPr lvl="1"/>
            <a:endParaRPr lang="en-US" dirty="0" smtClean="0"/>
          </a:p>
          <a:p>
            <a:endParaRPr lang="en-US" dirty="0" smtClean="0"/>
          </a:p>
        </p:txBody>
      </p:sp>
    </p:spTree>
    <p:extLst>
      <p:ext uri="{BB962C8B-B14F-4D97-AF65-F5344CB8AC3E}">
        <p14:creationId xmlns:p14="http://schemas.microsoft.com/office/powerpoint/2010/main" val="2170329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Profiling the customers and their experiences (touch-points)</a:t>
            </a:r>
            <a:br>
              <a:rPr lang="en-US" dirty="0"/>
            </a:br>
            <a:endParaRPr lang="en-US" dirty="0"/>
          </a:p>
        </p:txBody>
      </p:sp>
      <p:sp>
        <p:nvSpPr>
          <p:cNvPr id="3" name="Content Placeholder 2"/>
          <p:cNvSpPr>
            <a:spLocks noGrp="1"/>
          </p:cNvSpPr>
          <p:nvPr>
            <p:ph idx="1"/>
          </p:nvPr>
        </p:nvSpPr>
        <p:spPr/>
        <p:txBody>
          <a:bodyPr>
            <a:normAutofit lnSpcReduction="10000"/>
          </a:bodyPr>
          <a:lstStyle/>
          <a:p>
            <a:r>
              <a:rPr lang="en-US" dirty="0" smtClean="0"/>
              <a:t>Exercise:</a:t>
            </a:r>
          </a:p>
          <a:p>
            <a:r>
              <a:rPr lang="en-US" dirty="0" smtClean="0"/>
              <a:t>Who is the customer of the School of Business @ </a:t>
            </a:r>
            <a:r>
              <a:rPr lang="en-US" dirty="0" err="1" smtClean="0"/>
              <a:t>Carmarten</a:t>
            </a:r>
            <a:endParaRPr lang="en-US" dirty="0" smtClean="0"/>
          </a:p>
          <a:p>
            <a:r>
              <a:rPr lang="en-US" dirty="0" smtClean="0"/>
              <a:t>Write a customer/buyer persona of a typical customer.</a:t>
            </a:r>
          </a:p>
          <a:p>
            <a:r>
              <a:rPr lang="en-US" dirty="0" smtClean="0"/>
              <a:t>Using what you learned from your directed learning task last week - Write a ‘buyer journey’ which describes ONE customer scenario that would meet the </a:t>
            </a:r>
            <a:r>
              <a:rPr lang="en-US" dirty="0" smtClean="0">
                <a:solidFill>
                  <a:srgbClr val="FFFF00"/>
                </a:solidFill>
              </a:rPr>
              <a:t>business goals</a:t>
            </a:r>
            <a:r>
              <a:rPr lang="en-US" dirty="0" smtClean="0"/>
              <a:t>.</a:t>
            </a:r>
          </a:p>
        </p:txBody>
      </p:sp>
    </p:spTree>
    <p:extLst>
      <p:ext uri="{BB962C8B-B14F-4D97-AF65-F5344CB8AC3E}">
        <p14:creationId xmlns:p14="http://schemas.microsoft.com/office/powerpoint/2010/main" val="8034602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295400"/>
            <a:ext cx="4572000" cy="1828800"/>
          </a:xfrm>
        </p:spPr>
        <p:txBody>
          <a:bodyPr>
            <a:normAutofit/>
          </a:bodyPr>
          <a:lstStyle/>
          <a:p>
            <a:pPr algn="l"/>
            <a:r>
              <a:rPr lang="en-US" sz="4000" dirty="0" smtClean="0">
                <a:solidFill>
                  <a:srgbClr val="434343"/>
                </a:solidFill>
                <a:latin typeface="Franklin Gothic Medium" pitchFamily="34" charset="0"/>
              </a:rPr>
              <a:t>What Are Buyer Personas?</a:t>
            </a:r>
            <a:endParaRPr lang="en-US" sz="4000" dirty="0">
              <a:solidFill>
                <a:srgbClr val="434343"/>
              </a:solidFill>
              <a:latin typeface="Franklin Gothic Medium" pitchFamily="34" charset="0"/>
            </a:endParaRPr>
          </a:p>
        </p:txBody>
      </p:sp>
      <p:sp>
        <p:nvSpPr>
          <p:cNvPr id="4" name="Content Placeholder 2"/>
          <p:cNvSpPr txBox="1">
            <a:spLocks/>
          </p:cNvSpPr>
          <p:nvPr/>
        </p:nvSpPr>
        <p:spPr>
          <a:xfrm>
            <a:off x="1219200" y="4038600"/>
            <a:ext cx="6858000" cy="1524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1800" dirty="0" smtClean="0">
                <a:latin typeface="Franklin Gothic Book" pitchFamily="34" charset="0"/>
              </a:rPr>
              <a:t>Buyer personas are fictional representations of your ideal customers. They are based on real data about customer demographics and online behavior, along with educated speculation about their personal histories, motivations, and concerns.</a:t>
            </a:r>
            <a:endParaRPr lang="en-US" sz="1800" dirty="0">
              <a:latin typeface="Franklin Gothic Book" pitchFamily="34" charset="0"/>
            </a:endParaRPr>
          </a:p>
        </p:txBody>
      </p:sp>
      <p:grpSp>
        <p:nvGrpSpPr>
          <p:cNvPr id="8" name="Group 7"/>
          <p:cNvGrpSpPr/>
          <p:nvPr/>
        </p:nvGrpSpPr>
        <p:grpSpPr>
          <a:xfrm>
            <a:off x="5257800" y="990600"/>
            <a:ext cx="2667000" cy="2590800"/>
            <a:chOff x="5105400" y="228600"/>
            <a:chExt cx="2667000" cy="2590800"/>
          </a:xfrm>
        </p:grpSpPr>
        <p:sp>
          <p:nvSpPr>
            <p:cNvPr id="5" name="Oval 4"/>
            <p:cNvSpPr/>
            <p:nvPr/>
          </p:nvSpPr>
          <p:spPr>
            <a:xfrm>
              <a:off x="5105400" y="228600"/>
              <a:ext cx="2667000" cy="2590800"/>
            </a:xfrm>
            <a:prstGeom prst="ellipse">
              <a:avLst/>
            </a:prstGeom>
            <a:solidFill>
              <a:srgbClr val="434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p:cNvSpPr txBox="1">
              <a:spLocks/>
            </p:cNvSpPr>
            <p:nvPr/>
          </p:nvSpPr>
          <p:spPr>
            <a:xfrm>
              <a:off x="5105400" y="533400"/>
              <a:ext cx="2667000" cy="18288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0000" dirty="0" smtClean="0">
                  <a:solidFill>
                    <a:schemeClr val="bg1"/>
                  </a:solidFill>
                  <a:latin typeface="Franklin Gothic Medium" pitchFamily="34" charset="0"/>
                </a:rPr>
                <a:t>?</a:t>
              </a:r>
              <a:endParaRPr lang="en-US" sz="20000" dirty="0">
                <a:solidFill>
                  <a:schemeClr val="bg1"/>
                </a:solidFill>
                <a:latin typeface="Franklin Gothic Medium" pitchFamily="34" charset="0"/>
              </a:endParaRPr>
            </a:p>
          </p:txBody>
        </p:sp>
      </p:grpSp>
    </p:spTree>
    <p:extLst>
      <p:ext uri="{BB962C8B-B14F-4D97-AF65-F5344CB8AC3E}">
        <p14:creationId xmlns:p14="http://schemas.microsoft.com/office/powerpoint/2010/main" val="3815827860"/>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295400"/>
            <a:ext cx="4572000" cy="1828800"/>
          </a:xfrm>
        </p:spPr>
        <p:txBody>
          <a:bodyPr>
            <a:normAutofit fontScale="90000"/>
          </a:bodyPr>
          <a:lstStyle/>
          <a:p>
            <a:pPr algn="l"/>
            <a:r>
              <a:rPr lang="en-US" dirty="0" smtClean="0">
                <a:solidFill>
                  <a:srgbClr val="434343"/>
                </a:solidFill>
                <a:latin typeface="Franklin Gothic Medium" pitchFamily="34" charset="0"/>
              </a:rPr>
              <a:t>How Are Buyer Personas Created?</a:t>
            </a:r>
            <a:endParaRPr lang="en-US" dirty="0">
              <a:solidFill>
                <a:srgbClr val="434343"/>
              </a:solidFill>
              <a:latin typeface="Franklin Gothic Medium" pitchFamily="34" charset="0"/>
            </a:endParaRPr>
          </a:p>
        </p:txBody>
      </p:sp>
      <p:sp>
        <p:nvSpPr>
          <p:cNvPr id="4" name="Content Placeholder 2"/>
          <p:cNvSpPr txBox="1">
            <a:spLocks/>
          </p:cNvSpPr>
          <p:nvPr/>
        </p:nvSpPr>
        <p:spPr>
          <a:xfrm>
            <a:off x="1219200" y="4038600"/>
            <a:ext cx="6858000" cy="15240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1800" dirty="0">
                <a:latin typeface="Franklin Gothic Book" pitchFamily="34" charset="0"/>
              </a:rPr>
              <a:t>Buyer personas are created through research, surveys, and interviews of your target audience. That includes a mix of customers – both “good” and “bad” -- prospects, and those outside of your contact database </a:t>
            </a:r>
            <a:r>
              <a:rPr lang="en-US" sz="1800" dirty="0" smtClean="0">
                <a:latin typeface="Franklin Gothic Book" pitchFamily="34" charset="0"/>
              </a:rPr>
              <a:t>who </a:t>
            </a:r>
            <a:r>
              <a:rPr lang="en-US" sz="1800" dirty="0">
                <a:latin typeface="Franklin Gothic Book" pitchFamily="34" charset="0"/>
              </a:rPr>
              <a:t>might align with your target audience. You’ll collect data that is both qualitative and quantitative to paint a picture of who your ideal customer is, what they value, and how your solution fits into their daily lives.</a:t>
            </a:r>
          </a:p>
        </p:txBody>
      </p:sp>
      <p:grpSp>
        <p:nvGrpSpPr>
          <p:cNvPr id="8" name="Group 7"/>
          <p:cNvGrpSpPr/>
          <p:nvPr/>
        </p:nvGrpSpPr>
        <p:grpSpPr>
          <a:xfrm>
            <a:off x="5867400" y="990600"/>
            <a:ext cx="2667000" cy="2590800"/>
            <a:chOff x="5105400" y="228600"/>
            <a:chExt cx="2667000" cy="2590800"/>
          </a:xfrm>
        </p:grpSpPr>
        <p:sp>
          <p:nvSpPr>
            <p:cNvPr id="5" name="Oval 4"/>
            <p:cNvSpPr/>
            <p:nvPr/>
          </p:nvSpPr>
          <p:spPr>
            <a:xfrm>
              <a:off x="5105400" y="228600"/>
              <a:ext cx="2667000" cy="2590800"/>
            </a:xfrm>
            <a:prstGeom prst="ellipse">
              <a:avLst/>
            </a:prstGeom>
            <a:solidFill>
              <a:srgbClr val="434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p:cNvSpPr txBox="1">
              <a:spLocks/>
            </p:cNvSpPr>
            <p:nvPr/>
          </p:nvSpPr>
          <p:spPr>
            <a:xfrm>
              <a:off x="5105400" y="533400"/>
              <a:ext cx="2667000" cy="18288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0000" dirty="0" smtClean="0">
                  <a:solidFill>
                    <a:schemeClr val="bg1"/>
                  </a:solidFill>
                  <a:latin typeface="Franklin Gothic Medium" pitchFamily="34" charset="0"/>
                </a:rPr>
                <a:t>?</a:t>
              </a:r>
              <a:endParaRPr lang="en-US" sz="20000" dirty="0">
                <a:solidFill>
                  <a:schemeClr val="bg1"/>
                </a:solidFill>
                <a:latin typeface="Franklin Gothic Medium" pitchFamily="34" charset="0"/>
              </a:endParaRPr>
            </a:p>
          </p:txBody>
        </p:sp>
      </p:grpSp>
    </p:spTree>
    <p:extLst>
      <p:ext uri="{BB962C8B-B14F-4D97-AF65-F5344CB8AC3E}">
        <p14:creationId xmlns:p14="http://schemas.microsoft.com/office/powerpoint/2010/main" val="397797607"/>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3"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4102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4572000" cy="4691063"/>
          </a:xfrm>
        </p:spPr>
        <p:txBody>
          <a:bodyPr>
            <a:normAutofit lnSpcReduction="10000"/>
          </a:bodyPr>
          <a:lstStyle/>
          <a:p>
            <a:r>
              <a:rPr lang="en-US" sz="1600" b="1" dirty="0" smtClean="0">
                <a:solidFill>
                  <a:srgbClr val="434343"/>
                </a:solidFill>
                <a:latin typeface="Verdana" pitchFamily="34" charset="0"/>
                <a:ea typeface="Verdana" pitchFamily="34" charset="0"/>
                <a:cs typeface="Verdana" pitchFamily="34" charset="0"/>
              </a:rPr>
              <a:t>BACKGROUND:</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Basic details about persona’s role</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Key information about the persona’s company</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Relevant background info, like education or hobbies</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DEMOGRAPHICS: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Gender</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Age Range</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HH Income (Consider a spouse’s income, if relevant)</a:t>
            </a:r>
          </a:p>
          <a:p>
            <a:pPr marL="285750" indent="-285750">
              <a:buFont typeface="Arial" pitchFamily="34" charset="0"/>
              <a:buChar char="•"/>
            </a:pPr>
            <a:r>
              <a:rPr lang="en-US" sz="1600" dirty="0" err="1" smtClean="0">
                <a:solidFill>
                  <a:srgbClr val="434343"/>
                </a:solidFill>
                <a:latin typeface="Verdana" pitchFamily="34" charset="0"/>
                <a:ea typeface="Verdana" pitchFamily="34" charset="0"/>
                <a:cs typeface="Verdana" pitchFamily="34" charset="0"/>
              </a:rPr>
              <a:t>Urbanicity</a:t>
            </a:r>
            <a:r>
              <a:rPr lang="en-US" sz="1600" dirty="0" smtClean="0">
                <a:solidFill>
                  <a:srgbClr val="434343"/>
                </a:solidFill>
                <a:latin typeface="Verdana" pitchFamily="34" charset="0"/>
                <a:ea typeface="Verdana" pitchFamily="34" charset="0"/>
                <a:cs typeface="Verdana" pitchFamily="34" charset="0"/>
              </a:rPr>
              <a:t> (Is your persona urban, suburban, or rural?)</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IDENTIFIERS:</a:t>
            </a:r>
            <a:endParaRPr lang="en-US" sz="1600" b="1" dirty="0">
              <a:solidFill>
                <a:srgbClr val="434343"/>
              </a:solidFill>
              <a:latin typeface="Verdana" pitchFamily="34" charset="0"/>
              <a:ea typeface="Verdana" pitchFamily="34" charset="0"/>
              <a:cs typeface="Verdana" pitchFamily="34" charset="0"/>
            </a:endParaRP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Buzz words</a:t>
            </a:r>
            <a:endParaRPr lang="en-US" sz="1600" dirty="0">
              <a:solidFill>
                <a:srgbClr val="434343"/>
              </a:solidFill>
              <a:latin typeface="Verdana" pitchFamily="34" charset="0"/>
              <a:ea typeface="Verdana" pitchFamily="34" charset="0"/>
              <a:cs typeface="Verdana" pitchFamily="34" charset="0"/>
            </a:endParaRP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Mannerisms</a:t>
            </a:r>
            <a:endParaRPr lang="en-US" sz="1600" dirty="0">
              <a:solidFill>
                <a:srgbClr val="434343"/>
              </a:solidFill>
              <a:latin typeface="Verdana" pitchFamily="34" charset="0"/>
              <a:ea typeface="Verdana" pitchFamily="34" charset="0"/>
              <a:cs typeface="Verdana" pitchFamily="34" charset="0"/>
            </a:endParaRPr>
          </a:p>
          <a:p>
            <a:endParaRPr lang="en-US" sz="1600" dirty="0" smtClean="0">
              <a:latin typeface="Verdana" pitchFamily="34" charset="0"/>
              <a:ea typeface="Verdana" pitchFamily="34" charset="0"/>
              <a:cs typeface="Verdana" pitchFamily="34" charset="0"/>
            </a:endParaRPr>
          </a:p>
        </p:txBody>
      </p:sp>
      <p:grpSp>
        <p:nvGrpSpPr>
          <p:cNvPr id="5" name="Group 4"/>
          <p:cNvGrpSpPr/>
          <p:nvPr/>
        </p:nvGrpSpPr>
        <p:grpSpPr>
          <a:xfrm rot="19069657">
            <a:off x="4558246" y="2372089"/>
            <a:ext cx="1845091" cy="1534005"/>
            <a:chOff x="-4699196" y="6294322"/>
            <a:chExt cx="1845091" cy="1534005"/>
          </a:xfrm>
        </p:grpSpPr>
        <p:sp>
          <p:nvSpPr>
            <p:cNvPr id="6" name="TextBox 5"/>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endParaRPr lang="en-US" dirty="0" smtClean="0"/>
            </a:p>
            <a:p>
              <a:endParaRPr lang="en-US" dirty="0"/>
            </a:p>
            <a:p>
              <a:endParaRPr lang="en-US" dirty="0"/>
            </a:p>
            <a:p>
              <a:endParaRPr lang="en-US" dirty="0" smtClean="0"/>
            </a:p>
            <a:p>
              <a:endParaRPr lang="en-US" dirty="0"/>
            </a:p>
          </p:txBody>
        </p:sp>
        <p:sp>
          <p:nvSpPr>
            <p:cNvPr id="7" name="TextBox 6"/>
            <p:cNvSpPr txBox="1"/>
            <p:nvPr/>
          </p:nvSpPr>
          <p:spPr>
            <a:xfrm rot="944614">
              <a:off x="-4613324" y="6529089"/>
              <a:ext cx="1719173" cy="1169551"/>
            </a:xfrm>
            <a:prstGeom prst="rect">
              <a:avLst/>
            </a:prstGeom>
            <a:noFill/>
          </p:spPr>
          <p:txBody>
            <a:bodyPr wrap="square" rtlCol="0">
              <a:spAutoFit/>
            </a:bodyPr>
            <a:lstStyle/>
            <a:p>
              <a:r>
                <a:rPr lang="en-US" sz="1400" dirty="0" smtClean="0">
                  <a:latin typeface="Franklin Gothic Book" pitchFamily="34" charset="0"/>
                  <a:ea typeface="Tahoma" pitchFamily="34" charset="0"/>
                  <a:cs typeface="Lucida Grande" pitchFamily="2" charset="0"/>
                </a:rPr>
                <a:t>You can find this information by administering online surveys of your target audience.</a:t>
              </a:r>
              <a:endParaRPr lang="en-US" sz="1400" dirty="0">
                <a:latin typeface="Franklin Gothic Book" pitchFamily="34" charset="0"/>
                <a:ea typeface="Tahoma" pitchFamily="34" charset="0"/>
                <a:cs typeface="Lucida Grande" pitchFamily="2" charset="0"/>
              </a:endParaRPr>
            </a:p>
          </p:txBody>
        </p:sp>
        <p:sp>
          <p:nvSpPr>
            <p:cNvPr id="9" name="Oval 8"/>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08987740"/>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4102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44196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GOALS: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Persona’s primary goal</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Persona’s secondary goal</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CHALLENGES: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Primary challenge to persona’s success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Secondary challenge to persona’s success</a:t>
            </a:r>
          </a:p>
          <a:p>
            <a:pPr marL="285750" indent="-285750">
              <a:buFont typeface="Arial" pitchFamily="34" charset="0"/>
              <a:buChar char="•"/>
            </a:pPr>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HOW WE HELP:</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you solve your persona’s challenges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you help your persona achieve goals</a:t>
            </a:r>
            <a:endParaRPr lang="en-US" sz="1600" dirty="0">
              <a:solidFill>
                <a:srgbClr val="434343"/>
              </a:solidFill>
              <a:latin typeface="Verdana" pitchFamily="34" charset="0"/>
              <a:ea typeface="Verdana" pitchFamily="34" charset="0"/>
              <a:cs typeface="Verdana" pitchFamily="34" charset="0"/>
            </a:endParaRPr>
          </a:p>
          <a:p>
            <a:endParaRPr lang="en-US" sz="1600" dirty="0" smtClean="0">
              <a:solidFill>
                <a:srgbClr val="434343"/>
              </a:solidFill>
              <a:latin typeface="Verdana" pitchFamily="34" charset="0"/>
              <a:ea typeface="Verdana" pitchFamily="34" charset="0"/>
              <a:cs typeface="Verdana" pitchFamily="34" charset="0"/>
            </a:endParaRPr>
          </a:p>
        </p:txBody>
      </p:sp>
      <p:grpSp>
        <p:nvGrpSpPr>
          <p:cNvPr id="5" name="Group 4"/>
          <p:cNvGrpSpPr/>
          <p:nvPr/>
        </p:nvGrpSpPr>
        <p:grpSpPr>
          <a:xfrm rot="21088547">
            <a:off x="4249409" y="1704687"/>
            <a:ext cx="1845091" cy="1615605"/>
            <a:chOff x="-4570134" y="6690281"/>
            <a:chExt cx="1845091" cy="1615605"/>
          </a:xfrm>
        </p:grpSpPr>
        <p:sp>
          <p:nvSpPr>
            <p:cNvPr id="6" name="TextBox 5"/>
            <p:cNvSpPr txBox="1"/>
            <p:nvPr/>
          </p:nvSpPr>
          <p:spPr>
            <a:xfrm rot="940237">
              <a:off x="-4570134" y="6818748"/>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endParaRPr lang="en-US" dirty="0" smtClean="0"/>
            </a:p>
            <a:p>
              <a:endParaRPr lang="en-US" dirty="0"/>
            </a:p>
            <a:p>
              <a:endParaRPr lang="en-US" dirty="0"/>
            </a:p>
            <a:p>
              <a:endParaRPr lang="en-US" dirty="0" smtClean="0"/>
            </a:p>
            <a:p>
              <a:endParaRPr lang="en-US" dirty="0"/>
            </a:p>
          </p:txBody>
        </p:sp>
        <p:sp>
          <p:nvSpPr>
            <p:cNvPr id="8" name="TextBox 7"/>
            <p:cNvSpPr txBox="1"/>
            <p:nvPr/>
          </p:nvSpPr>
          <p:spPr>
            <a:xfrm rot="944614">
              <a:off x="-4489024" y="6920891"/>
              <a:ext cx="1719173" cy="1384995"/>
            </a:xfrm>
            <a:prstGeom prst="rect">
              <a:avLst/>
            </a:prstGeom>
            <a:noFill/>
          </p:spPr>
          <p:txBody>
            <a:bodyPr wrap="square" rtlCol="0">
              <a:spAutoFit/>
            </a:bodyPr>
            <a:lstStyle/>
            <a:p>
              <a:r>
                <a:rPr lang="en-US" sz="1400" dirty="0" smtClean="0">
                  <a:latin typeface="Franklin Gothic Book" pitchFamily="34" charset="0"/>
                  <a:ea typeface="Tahoma" pitchFamily="34" charset="0"/>
                  <a:cs typeface="Lucida Grande" pitchFamily="2" charset="0"/>
                </a:rPr>
                <a:t>Conduct interviews with your target audience to learn about their goals and challenges in more detail.</a:t>
              </a:r>
              <a:endParaRPr lang="en-US" sz="1400" dirty="0">
                <a:latin typeface="Franklin Gothic Book" pitchFamily="34" charset="0"/>
                <a:ea typeface="Tahoma" pitchFamily="34" charset="0"/>
                <a:cs typeface="Lucida Grande" pitchFamily="2" charset="0"/>
              </a:endParaRPr>
            </a:p>
          </p:txBody>
        </p:sp>
        <p:sp>
          <p:nvSpPr>
            <p:cNvPr id="9" name="Oval 8"/>
            <p:cNvSpPr/>
            <p:nvPr/>
          </p:nvSpPr>
          <p:spPr>
            <a:xfrm>
              <a:off x="-3496463" y="6690281"/>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73240989"/>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334000" cy="1162050"/>
          </a:xfrm>
        </p:spPr>
        <p:txBody>
          <a:bodyPr anchor="ctr">
            <a:norm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38100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REAL QUOTES: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Include a few real quotes – taken during your interviews </a:t>
            </a:r>
            <a:r>
              <a:rPr lang="en-US" sz="1600" dirty="0">
                <a:solidFill>
                  <a:srgbClr val="434343"/>
                </a:solidFill>
                <a:latin typeface="Verdana" pitchFamily="34" charset="0"/>
                <a:ea typeface="Verdana" pitchFamily="34" charset="0"/>
                <a:cs typeface="Verdana" pitchFamily="34" charset="0"/>
              </a:rPr>
              <a:t>– </a:t>
            </a:r>
            <a:r>
              <a:rPr lang="en-US" sz="1600" dirty="0" smtClean="0">
                <a:solidFill>
                  <a:srgbClr val="434343"/>
                </a:solidFill>
                <a:latin typeface="Verdana" pitchFamily="34" charset="0"/>
                <a:ea typeface="Verdana" pitchFamily="34" charset="0"/>
                <a:cs typeface="Verdana" pitchFamily="34" charset="0"/>
              </a:rPr>
              <a:t>that represent your persona well. This will make it easier for employees to relate to and understand your persona.</a:t>
            </a:r>
          </a:p>
          <a:p>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COMMON OBJECTIONS:</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Identify the most common objections your persona will raise during the sales process.</a:t>
            </a:r>
          </a:p>
          <a:p>
            <a:endParaRPr lang="en-US" sz="1600" dirty="0">
              <a:latin typeface="Verdana" pitchFamily="34" charset="0"/>
              <a:ea typeface="Verdana" pitchFamily="34" charset="0"/>
              <a:cs typeface="Verdana" pitchFamily="34" charset="0"/>
            </a:endParaRPr>
          </a:p>
        </p:txBody>
      </p:sp>
      <p:grpSp>
        <p:nvGrpSpPr>
          <p:cNvPr id="5" name="Group 4"/>
          <p:cNvGrpSpPr/>
          <p:nvPr/>
        </p:nvGrpSpPr>
        <p:grpSpPr>
          <a:xfrm rot="21334291">
            <a:off x="4455177" y="1926005"/>
            <a:ext cx="1845091" cy="1601738"/>
            <a:chOff x="-1357381" y="3917007"/>
            <a:chExt cx="1845091" cy="1601738"/>
          </a:xfrm>
        </p:grpSpPr>
        <p:sp>
          <p:nvSpPr>
            <p:cNvPr id="6" name="TextBox 5"/>
            <p:cNvSpPr txBox="1"/>
            <p:nvPr/>
          </p:nvSpPr>
          <p:spPr>
            <a:xfrm rot="265709">
              <a:off x="-1357381" y="4041417"/>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endParaRPr lang="en-US" dirty="0" smtClean="0"/>
            </a:p>
            <a:p>
              <a:endParaRPr lang="en-US" dirty="0"/>
            </a:p>
            <a:p>
              <a:endParaRPr lang="en-US" dirty="0"/>
            </a:p>
            <a:p>
              <a:endParaRPr lang="en-US" dirty="0" smtClean="0"/>
            </a:p>
            <a:p>
              <a:endParaRPr lang="en-US" dirty="0"/>
            </a:p>
          </p:txBody>
        </p:sp>
        <p:sp>
          <p:nvSpPr>
            <p:cNvPr id="7" name="TextBox 6"/>
            <p:cNvSpPr txBox="1"/>
            <p:nvPr/>
          </p:nvSpPr>
          <p:spPr>
            <a:xfrm rot="270086">
              <a:off x="-1271510" y="4111785"/>
              <a:ext cx="1719173" cy="1384995"/>
            </a:xfrm>
            <a:prstGeom prst="rect">
              <a:avLst/>
            </a:prstGeom>
            <a:noFill/>
          </p:spPr>
          <p:txBody>
            <a:bodyPr wrap="square" rtlCol="0">
              <a:spAutoFit/>
            </a:bodyPr>
            <a:lstStyle/>
            <a:p>
              <a:r>
                <a:rPr lang="en-US" sz="1400" dirty="0" smtClean="0">
                  <a:latin typeface="Franklin Gothic Book" pitchFamily="34" charset="0"/>
                  <a:ea typeface="Tahoma" pitchFamily="34" charset="0"/>
                  <a:cs typeface="Lucida Grande" pitchFamily="2" charset="0"/>
                </a:rPr>
                <a:t>Identifying common objections will help your sales team be better prepared during their conversations.</a:t>
              </a:r>
              <a:endParaRPr lang="en-US" sz="1400" dirty="0">
                <a:latin typeface="Franklin Gothic Book" pitchFamily="34" charset="0"/>
                <a:ea typeface="Tahoma" pitchFamily="34" charset="0"/>
                <a:cs typeface="Lucida Grande" pitchFamily="2" charset="0"/>
              </a:endParaRPr>
            </a:p>
          </p:txBody>
        </p:sp>
        <p:sp>
          <p:nvSpPr>
            <p:cNvPr id="9" name="Oval 8"/>
            <p:cNvSpPr/>
            <p:nvPr/>
          </p:nvSpPr>
          <p:spPr>
            <a:xfrm>
              <a:off x="-416665" y="3917007"/>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78399578"/>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print">
            <a:extLst>
              <a:ext uri="{28A0092B-C50C-407E-A947-70E740481C1C}">
                <a14:useLocalDpi xmlns:a14="http://schemas.microsoft.com/office/drawing/2010/main" val="0"/>
              </a:ext>
            </a:extLst>
          </a:blip>
          <a:srcRect l="45112" t="49677" r="10201" b="1604"/>
          <a:stretch/>
        </p:blipFill>
        <p:spPr>
          <a:xfrm>
            <a:off x="4800600" y="1524000"/>
            <a:ext cx="4082448" cy="4025944"/>
          </a:xfrm>
          <a:prstGeom prst="ellipse">
            <a:avLst/>
          </a:prstGeom>
          <a:ln w="63500">
            <a:solidFill>
              <a:srgbClr val="434343"/>
            </a:solidFill>
          </a:ln>
        </p:spPr>
      </p:pic>
      <p:sp>
        <p:nvSpPr>
          <p:cNvPr id="2" name="Title 1"/>
          <p:cNvSpPr>
            <a:spLocks noGrp="1"/>
          </p:cNvSpPr>
          <p:nvPr>
            <p:ph type="title"/>
          </p:nvPr>
        </p:nvSpPr>
        <p:spPr>
          <a:xfrm>
            <a:off x="457200" y="273050"/>
            <a:ext cx="5257800" cy="1162050"/>
          </a:xfrm>
        </p:spPr>
        <p:txBody>
          <a:bodyPr anchor="ctr">
            <a:noAutofit/>
          </a:bodyPr>
          <a:lstStyle/>
          <a:p>
            <a:r>
              <a:rPr lang="en-US" sz="4400" dirty="0" smtClean="0">
                <a:solidFill>
                  <a:schemeClr val="tx1">
                    <a:lumMod val="65000"/>
                    <a:lumOff val="35000"/>
                  </a:schemeClr>
                </a:solidFill>
                <a:latin typeface="Verdana" pitchFamily="34" charset="0"/>
                <a:ea typeface="Verdana" pitchFamily="34" charset="0"/>
                <a:cs typeface="Verdana" pitchFamily="34" charset="0"/>
              </a:rPr>
              <a:t>Persona Name</a:t>
            </a:r>
            <a:endParaRPr lang="en-US" sz="4400" dirty="0">
              <a:solidFill>
                <a:schemeClr val="tx1">
                  <a:lumMod val="65000"/>
                  <a:lumOff val="35000"/>
                </a:schemeClr>
              </a:solidFill>
              <a:latin typeface="Verdana" pitchFamily="34" charset="0"/>
              <a:ea typeface="Verdana" pitchFamily="34" charset="0"/>
              <a:cs typeface="Verdana" pitchFamily="34" charset="0"/>
            </a:endParaRPr>
          </a:p>
        </p:txBody>
      </p:sp>
      <p:sp>
        <p:nvSpPr>
          <p:cNvPr id="4" name="Text Placeholder 3"/>
          <p:cNvSpPr>
            <a:spLocks noGrp="1"/>
          </p:cNvSpPr>
          <p:nvPr>
            <p:ph type="body" sz="half" idx="2"/>
          </p:nvPr>
        </p:nvSpPr>
        <p:spPr>
          <a:xfrm>
            <a:off x="457200" y="1557337"/>
            <a:ext cx="3276600" cy="4691063"/>
          </a:xfrm>
        </p:spPr>
        <p:txBody>
          <a:bodyPr>
            <a:normAutofit/>
          </a:bodyPr>
          <a:lstStyle/>
          <a:p>
            <a:r>
              <a:rPr lang="en-US" sz="1600" b="1" dirty="0" smtClean="0">
                <a:solidFill>
                  <a:srgbClr val="434343"/>
                </a:solidFill>
                <a:latin typeface="Verdana" pitchFamily="34" charset="0"/>
                <a:ea typeface="Verdana" pitchFamily="34" charset="0"/>
                <a:cs typeface="Verdana" pitchFamily="34" charset="0"/>
              </a:rPr>
              <a:t>MARKETING MESSAGING:</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How should you describe your solution to your persona?</a:t>
            </a:r>
          </a:p>
          <a:p>
            <a:pPr marL="285750" indent="-285750">
              <a:buFont typeface="Arial" pitchFamily="34" charset="0"/>
              <a:buChar char="•"/>
            </a:pPr>
            <a:endParaRPr lang="en-US" sz="1600" dirty="0">
              <a:solidFill>
                <a:srgbClr val="434343"/>
              </a:solidFill>
              <a:latin typeface="Verdana" pitchFamily="34" charset="0"/>
              <a:ea typeface="Verdana" pitchFamily="34" charset="0"/>
              <a:cs typeface="Verdana" pitchFamily="34" charset="0"/>
            </a:endParaRPr>
          </a:p>
          <a:p>
            <a:r>
              <a:rPr lang="en-US" sz="1600" b="1" dirty="0" smtClean="0">
                <a:solidFill>
                  <a:srgbClr val="434343"/>
                </a:solidFill>
                <a:latin typeface="Verdana" pitchFamily="34" charset="0"/>
                <a:ea typeface="Verdana" pitchFamily="34" charset="0"/>
                <a:cs typeface="Verdana" pitchFamily="34" charset="0"/>
              </a:rPr>
              <a:t>ELEVATOR PITCH:</a:t>
            </a:r>
          </a:p>
          <a:p>
            <a:pPr marL="285750" indent="-285750">
              <a:buFont typeface="Arial" pitchFamily="34" charset="0"/>
              <a:buChar char="•"/>
            </a:pPr>
            <a:r>
              <a:rPr lang="en-US" sz="1600" dirty="0" smtClean="0">
                <a:solidFill>
                  <a:srgbClr val="434343"/>
                </a:solidFill>
                <a:latin typeface="Verdana" pitchFamily="34" charset="0"/>
                <a:ea typeface="Verdana" pitchFamily="34" charset="0"/>
                <a:cs typeface="Verdana" pitchFamily="34" charset="0"/>
              </a:rPr>
              <a:t>Make </a:t>
            </a:r>
            <a:r>
              <a:rPr lang="en-US" sz="1600" dirty="0">
                <a:solidFill>
                  <a:srgbClr val="434343"/>
                </a:solidFill>
                <a:latin typeface="Verdana" pitchFamily="34" charset="0"/>
                <a:ea typeface="Verdana" pitchFamily="34" charset="0"/>
                <a:cs typeface="Verdana" pitchFamily="34" charset="0"/>
              </a:rPr>
              <a:t>describing your solution simple and </a:t>
            </a:r>
            <a:r>
              <a:rPr lang="en-US" sz="1600" dirty="0" smtClean="0">
                <a:solidFill>
                  <a:srgbClr val="434343"/>
                </a:solidFill>
                <a:latin typeface="Verdana" pitchFamily="34" charset="0"/>
                <a:ea typeface="Verdana" pitchFamily="34" charset="0"/>
                <a:cs typeface="Verdana" pitchFamily="34" charset="0"/>
              </a:rPr>
              <a:t>consistent across everyone in your company.</a:t>
            </a:r>
          </a:p>
        </p:txBody>
      </p:sp>
      <p:grpSp>
        <p:nvGrpSpPr>
          <p:cNvPr id="6" name="Group 5"/>
          <p:cNvGrpSpPr/>
          <p:nvPr/>
        </p:nvGrpSpPr>
        <p:grpSpPr>
          <a:xfrm>
            <a:off x="3962400" y="3124200"/>
            <a:ext cx="1845091" cy="1534005"/>
            <a:chOff x="-4699196" y="6294322"/>
            <a:chExt cx="1845091" cy="1534005"/>
          </a:xfrm>
        </p:grpSpPr>
        <p:sp>
          <p:nvSpPr>
            <p:cNvPr id="7" name="TextBox 6"/>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endParaRPr lang="en-US" dirty="0" smtClean="0"/>
            </a:p>
            <a:p>
              <a:endParaRPr lang="en-US" dirty="0"/>
            </a:p>
            <a:p>
              <a:endParaRPr lang="en-US" dirty="0"/>
            </a:p>
            <a:p>
              <a:endParaRPr lang="en-US" dirty="0" smtClean="0"/>
            </a:p>
            <a:p>
              <a:endParaRPr lang="en-US" dirty="0"/>
            </a:p>
          </p:txBody>
        </p:sp>
        <p:sp>
          <p:nvSpPr>
            <p:cNvPr id="8" name="TextBox 7"/>
            <p:cNvSpPr txBox="1"/>
            <p:nvPr/>
          </p:nvSpPr>
          <p:spPr>
            <a:xfrm rot="944614">
              <a:off x="-4613324" y="6421368"/>
              <a:ext cx="1719173" cy="1384995"/>
            </a:xfrm>
            <a:prstGeom prst="rect">
              <a:avLst/>
            </a:prstGeom>
            <a:noFill/>
          </p:spPr>
          <p:txBody>
            <a:bodyPr wrap="square" rtlCol="0">
              <a:spAutoFit/>
            </a:bodyPr>
            <a:lstStyle/>
            <a:p>
              <a:r>
                <a:rPr lang="en-US" sz="1400" dirty="0" smtClean="0">
                  <a:latin typeface="Franklin Gothic Book" pitchFamily="34" charset="0"/>
                  <a:ea typeface="Tahoma" pitchFamily="34" charset="0"/>
                  <a:cs typeface="Lucida Grande" pitchFamily="2" charset="0"/>
                </a:rPr>
                <a:t>Establishing your messaging prepares your entire organization to convey the same message.</a:t>
              </a:r>
              <a:endParaRPr lang="en-US" sz="1400" dirty="0">
                <a:latin typeface="Franklin Gothic Book" pitchFamily="34" charset="0"/>
                <a:ea typeface="Tahoma" pitchFamily="34" charset="0"/>
                <a:cs typeface="Lucida Grande" pitchFamily="2" charset="0"/>
              </a:endParaRPr>
            </a:p>
          </p:txBody>
        </p:sp>
        <p:sp>
          <p:nvSpPr>
            <p:cNvPr id="9" name="Oval 8"/>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10" name="Group 9"/>
          <p:cNvGrpSpPr/>
          <p:nvPr/>
        </p:nvGrpSpPr>
        <p:grpSpPr>
          <a:xfrm rot="19578132">
            <a:off x="7128532" y="4802564"/>
            <a:ext cx="1845091" cy="1534005"/>
            <a:chOff x="-4699196" y="6294322"/>
            <a:chExt cx="1845091" cy="1534005"/>
          </a:xfrm>
        </p:grpSpPr>
        <p:sp>
          <p:nvSpPr>
            <p:cNvPr id="11" name="TextBox 10"/>
            <p:cNvSpPr txBox="1"/>
            <p:nvPr/>
          </p:nvSpPr>
          <p:spPr>
            <a:xfrm rot="940237">
              <a:off x="-4699196" y="6350999"/>
              <a:ext cx="1845091" cy="1477328"/>
            </a:xfrm>
            <a:prstGeom prst="rect">
              <a:avLst/>
            </a:prstGeom>
            <a:solidFill>
              <a:srgbClr val="FFFFA7"/>
            </a:solidFill>
            <a:effectLst>
              <a:outerShdw blurRad="317500" dist="457200" dir="2700000" algn="tl" rotWithShape="0">
                <a:prstClr val="black">
                  <a:alpha val="27000"/>
                </a:prstClr>
              </a:outerShdw>
            </a:effectLst>
          </p:spPr>
          <p:txBody>
            <a:bodyPr wrap="square" rtlCol="0">
              <a:spAutoFit/>
            </a:bodyPr>
            <a:lstStyle/>
            <a:p>
              <a:endParaRPr lang="en-US" dirty="0" smtClean="0"/>
            </a:p>
            <a:p>
              <a:endParaRPr lang="en-US" dirty="0"/>
            </a:p>
            <a:p>
              <a:endParaRPr lang="en-US" dirty="0"/>
            </a:p>
            <a:p>
              <a:endParaRPr lang="en-US" dirty="0" smtClean="0"/>
            </a:p>
            <a:p>
              <a:endParaRPr lang="en-US" dirty="0"/>
            </a:p>
          </p:txBody>
        </p:sp>
        <p:sp>
          <p:nvSpPr>
            <p:cNvPr id="12" name="TextBox 11"/>
            <p:cNvSpPr txBox="1"/>
            <p:nvPr/>
          </p:nvSpPr>
          <p:spPr>
            <a:xfrm rot="944614">
              <a:off x="-4613325" y="6421367"/>
              <a:ext cx="1719173" cy="1384995"/>
            </a:xfrm>
            <a:prstGeom prst="rect">
              <a:avLst/>
            </a:prstGeom>
            <a:noFill/>
          </p:spPr>
          <p:txBody>
            <a:bodyPr wrap="square" rtlCol="0">
              <a:spAutoFit/>
            </a:bodyPr>
            <a:lstStyle/>
            <a:p>
              <a:r>
                <a:rPr lang="en-US" sz="1400" dirty="0" smtClean="0">
                  <a:latin typeface="Franklin Gothic Book" pitchFamily="34" charset="0"/>
                  <a:ea typeface="Tahoma" pitchFamily="34" charset="0"/>
                  <a:cs typeface="Lucida Grande" pitchFamily="2" charset="0"/>
                </a:rPr>
                <a:t>Including a real photo from Creative Commons or iStockphoto helps everyone envision the same person.</a:t>
              </a:r>
              <a:endParaRPr lang="en-US" sz="1400" dirty="0">
                <a:latin typeface="Franklin Gothic Book" pitchFamily="34" charset="0"/>
                <a:ea typeface="Tahoma" pitchFamily="34" charset="0"/>
                <a:cs typeface="Lucida Grande" pitchFamily="2" charset="0"/>
              </a:endParaRPr>
            </a:p>
          </p:txBody>
        </p:sp>
        <p:sp>
          <p:nvSpPr>
            <p:cNvPr id="13" name="Oval 12"/>
            <p:cNvSpPr/>
            <p:nvPr/>
          </p:nvSpPr>
          <p:spPr>
            <a:xfrm>
              <a:off x="-3636284" y="6294322"/>
              <a:ext cx="284813" cy="283114"/>
            </a:xfrm>
            <a:prstGeom prst="ellipse">
              <a:avLst/>
            </a:prstGeom>
            <a:solidFill>
              <a:srgbClr val="00B0F0"/>
            </a:solidFill>
            <a:ln>
              <a:noFill/>
            </a:ln>
            <a:effectLst/>
            <a:scene3d>
              <a:camera prst="orthographicFront"/>
              <a:lightRig rig="threePt" dir="t"/>
            </a:scene3d>
            <a:sp3d>
              <a:bevelT prst="convex"/>
              <a:bevelB/>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17423897"/>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124138"/>
            <a:ext cx="3547383" cy="2292083"/>
          </a:xfrm>
          <a:prstGeom prst="rect">
            <a:avLst/>
          </a:prstGeom>
        </p:spPr>
      </p:pic>
      <p:pic>
        <p:nvPicPr>
          <p:cNvPr id="3" name="Picture 2"/>
          <p:cNvPicPr>
            <a:picLocks noChangeAspect="1"/>
          </p:cNvPicPr>
          <p:nvPr/>
        </p:nvPicPr>
        <p:blipFill>
          <a:blip r:embed="rId3"/>
          <a:stretch>
            <a:fillRect/>
          </a:stretch>
        </p:blipFill>
        <p:spPr>
          <a:xfrm>
            <a:off x="0" y="3416221"/>
            <a:ext cx="4715246" cy="3442309"/>
          </a:xfrm>
          <a:prstGeom prst="rect">
            <a:avLst/>
          </a:prstGeom>
        </p:spPr>
      </p:pic>
      <p:pic>
        <p:nvPicPr>
          <p:cNvPr id="4" name="Picture 3"/>
          <p:cNvPicPr>
            <a:picLocks noChangeAspect="1"/>
          </p:cNvPicPr>
          <p:nvPr/>
        </p:nvPicPr>
        <p:blipFill>
          <a:blip r:embed="rId4"/>
          <a:stretch>
            <a:fillRect/>
          </a:stretch>
        </p:blipFill>
        <p:spPr>
          <a:xfrm>
            <a:off x="3547382" y="3457"/>
            <a:ext cx="5596617" cy="3421983"/>
          </a:xfrm>
          <a:prstGeom prst="rect">
            <a:avLst/>
          </a:prstGeom>
        </p:spPr>
      </p:pic>
      <p:pic>
        <p:nvPicPr>
          <p:cNvPr id="5" name="Picture 4" descr="images.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3457"/>
            <a:ext cx="3547383" cy="1137671"/>
          </a:xfrm>
          <a:prstGeom prst="rect">
            <a:avLst/>
          </a:prstGeom>
        </p:spPr>
      </p:pic>
      <p:pic>
        <p:nvPicPr>
          <p:cNvPr id="6" name="Picture 5" descr="social-media-explained.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15246" y="3416221"/>
            <a:ext cx="4428753" cy="3441779"/>
          </a:xfrm>
          <a:prstGeom prst="rect">
            <a:avLst/>
          </a:prstGeom>
        </p:spPr>
      </p:pic>
    </p:spTree>
    <p:extLst>
      <p:ext uri="{BB962C8B-B14F-4D97-AF65-F5344CB8AC3E}">
        <p14:creationId xmlns:p14="http://schemas.microsoft.com/office/powerpoint/2010/main" val="23363607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852" y="1639956"/>
            <a:ext cx="9157852" cy="52180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1"/>
          <p:cNvSpPr txBox="1">
            <a:spLocks/>
          </p:cNvSpPr>
          <p:nvPr/>
        </p:nvSpPr>
        <p:spPr>
          <a:xfrm>
            <a:off x="457200" y="467053"/>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smtClean="0"/>
              <a:t>Don’t forget Thursday’s practical seminar – No work until then </a:t>
            </a:r>
            <a:endParaRPr lang="en-US" dirty="0"/>
          </a:p>
        </p:txBody>
      </p:sp>
    </p:spTree>
    <p:extLst>
      <p:ext uri="{BB962C8B-B14F-4D97-AF65-F5344CB8AC3E}">
        <p14:creationId xmlns:p14="http://schemas.microsoft.com/office/powerpoint/2010/main" val="2189642835"/>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67053"/>
            <a:ext cx="8229600" cy="1143000"/>
          </a:xfrm>
        </p:spPr>
        <p:txBody>
          <a:bodyPr>
            <a:normAutofit fontScale="90000"/>
          </a:bodyPr>
          <a:lstStyle/>
          <a:p>
            <a:r>
              <a:rPr lang="en-US" dirty="0" smtClean="0"/>
              <a:t>Directed Learning</a:t>
            </a:r>
            <a:br>
              <a:rPr lang="en-US" dirty="0" smtClean="0"/>
            </a:br>
            <a:r>
              <a:rPr lang="en-US" dirty="0" smtClean="0"/>
              <a:t>(Undertake on Thursday for discussion the following week)</a:t>
            </a:r>
            <a:endParaRPr lang="en-US" dirty="0"/>
          </a:p>
        </p:txBody>
      </p:sp>
      <p:sp>
        <p:nvSpPr>
          <p:cNvPr id="3" name="Content Placeholder 2"/>
          <p:cNvSpPr>
            <a:spLocks noGrp="1"/>
          </p:cNvSpPr>
          <p:nvPr>
            <p:ph idx="1"/>
          </p:nvPr>
        </p:nvSpPr>
        <p:spPr>
          <a:xfrm>
            <a:off x="457200" y="2450089"/>
            <a:ext cx="8229600" cy="4227666"/>
          </a:xfrm>
        </p:spPr>
        <p:txBody>
          <a:bodyPr>
            <a:normAutofit fontScale="70000" lnSpcReduction="20000"/>
          </a:bodyPr>
          <a:lstStyle/>
          <a:p>
            <a:r>
              <a:rPr lang="en-US" dirty="0"/>
              <a:t>How has the customer experience changed from the introduction of digital </a:t>
            </a:r>
            <a:r>
              <a:rPr lang="en-US" dirty="0" smtClean="0"/>
              <a:t>media</a:t>
            </a:r>
            <a:br>
              <a:rPr lang="en-US" dirty="0" smtClean="0"/>
            </a:br>
            <a:endParaRPr lang="en-US" dirty="0" smtClean="0"/>
          </a:p>
          <a:p>
            <a:r>
              <a:rPr lang="en-US" dirty="0" smtClean="0"/>
              <a:t>Task 1: Write a step by step account of your last technical item purchase (e.g. mobile phone), from original consideration to receiving the item.</a:t>
            </a:r>
            <a:br>
              <a:rPr lang="en-US" dirty="0" smtClean="0"/>
            </a:br>
            <a:endParaRPr lang="en-US" dirty="0" smtClean="0"/>
          </a:p>
          <a:p>
            <a:r>
              <a:rPr lang="en-US" dirty="0" smtClean="0"/>
              <a:t>Task 2: Write a step by step account of someone else’s (not in this class) purchase of a technical item.</a:t>
            </a:r>
            <a:br>
              <a:rPr lang="en-US" dirty="0" smtClean="0"/>
            </a:br>
            <a:endParaRPr lang="en-US" dirty="0" smtClean="0"/>
          </a:p>
          <a:p>
            <a:r>
              <a:rPr lang="en-US" dirty="0" smtClean="0"/>
              <a:t>Post your accounts in the forum provided and comment on any difference between your purchasing experience, the other persons and the one or two of the other submissions from the class.</a:t>
            </a:r>
          </a:p>
        </p:txBody>
      </p:sp>
    </p:spTree>
    <p:extLst>
      <p:ext uri="{BB962C8B-B14F-4D97-AF65-F5344CB8AC3E}">
        <p14:creationId xmlns:p14="http://schemas.microsoft.com/office/powerpoint/2010/main" val="346150167"/>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986</TotalTime>
  <Words>1389</Words>
  <Application>Microsoft Macintosh PowerPoint</Application>
  <PresentationFormat>On-screen Show (4:3)</PresentationFormat>
  <Paragraphs>273</Paragraphs>
  <Slides>47</Slides>
  <Notes>20</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Black</vt:lpstr>
      <vt:lpstr>Digital Marketing SBUS5106</vt:lpstr>
      <vt:lpstr>PowerPoint Presentation</vt:lpstr>
      <vt:lpstr>Key ingredients of Business Models </vt:lpstr>
      <vt:lpstr>PowerPoint Presentation</vt:lpstr>
      <vt:lpstr>PowerPoint Presentation</vt:lpstr>
      <vt:lpstr>PowerPoint Presentation</vt:lpstr>
      <vt:lpstr>PowerPoint Presentation</vt:lpstr>
      <vt:lpstr>PowerPoint Presentation</vt:lpstr>
      <vt:lpstr>Clicks and Mortar (Hybrid)</vt:lpstr>
      <vt:lpstr>eShop</vt:lpstr>
      <vt:lpstr>Other Revenue models</vt:lpstr>
      <vt:lpstr>How does digital marketing help?</vt:lpstr>
      <vt:lpstr>Benefits of digital marketing – The 5Ss</vt:lpstr>
      <vt:lpstr>PowerPoint Presentation</vt:lpstr>
      <vt:lpstr>PowerPoint Presentation</vt:lpstr>
      <vt:lpstr>Digital Marketing Model - Strategy, Goals and Plans </vt:lpstr>
      <vt:lpstr>But what actually is it?</vt:lpstr>
      <vt:lpstr>To your customers it’s this</vt:lpstr>
      <vt:lpstr>To marketers it might be some of these</vt:lpstr>
      <vt:lpstr>PowerPoint Presentation</vt:lpstr>
      <vt:lpstr>PowerPoint Presentation</vt:lpstr>
      <vt:lpstr>Quick exercise – Search for tools</vt:lpstr>
      <vt:lpstr>The competition might have already been searching tools and is getting ahead?</vt:lpstr>
      <vt:lpstr>Why is a digital strategy needed?</vt:lpstr>
      <vt:lpstr>What are the challenges  of managing the strategy?</vt:lpstr>
      <vt:lpstr>So the questions for marketers</vt:lpstr>
      <vt:lpstr>Categories of media – (the options)</vt:lpstr>
      <vt:lpstr>How does digital make things different</vt:lpstr>
      <vt:lpstr>The introduction of digital marketing with traditional marketing </vt:lpstr>
      <vt:lpstr>PowerPoint Presentation</vt:lpstr>
      <vt:lpstr>PowerPoint Presentation</vt:lpstr>
      <vt:lpstr>PowerPoint Presentation</vt:lpstr>
      <vt:lpstr>PowerPoint Presentation</vt:lpstr>
      <vt:lpstr>PowerPoint Presentation</vt:lpstr>
      <vt:lpstr>PowerPoint Presentation</vt:lpstr>
      <vt:lpstr>This was a technological change</vt:lpstr>
      <vt:lpstr>The DM Plan </vt:lpstr>
      <vt:lpstr>Profiling the customers and their experiences (touch-points) </vt:lpstr>
      <vt:lpstr>What Are Buyer Personas?</vt:lpstr>
      <vt:lpstr>How Are Buyer Personas Created?</vt:lpstr>
      <vt:lpstr>Persona Name</vt:lpstr>
      <vt:lpstr>Persona Name</vt:lpstr>
      <vt:lpstr>Persona Name</vt:lpstr>
      <vt:lpstr>Persona Name</vt:lpstr>
      <vt:lpstr>PowerPoint Presentation</vt:lpstr>
      <vt:lpstr>PowerPoint Presentation</vt:lpstr>
      <vt:lpstr>Directed Learning (Undertake on Thursday for discussion the following week)</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Bell</dc:creator>
  <cp:lastModifiedBy>Alex Bell</cp:lastModifiedBy>
  <cp:revision>40</cp:revision>
  <dcterms:created xsi:type="dcterms:W3CDTF">2016-01-24T19:50:49Z</dcterms:created>
  <dcterms:modified xsi:type="dcterms:W3CDTF">2016-01-31T23:30:39Z</dcterms:modified>
</cp:coreProperties>
</file>