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000000"/>
        </a:solidFill>
        <a:effectLst/>
        <a:uFillTx/>
        <a:latin typeface="Helvetica Neue"/>
        <a:ea typeface="Helvetica Neue"/>
        <a:cs typeface="Helvetica Neue"/>
        <a:sym typeface="Helvetica Neue"/>
      </a:defRPr>
    </a:lvl1pPr>
    <a:lvl2pPr marL="0" marR="0" indent="2286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000000"/>
        </a:solidFill>
        <a:effectLst/>
        <a:uFillTx/>
        <a:latin typeface="Helvetica Neue"/>
        <a:ea typeface="Helvetica Neue"/>
        <a:cs typeface="Helvetica Neue"/>
        <a:sym typeface="Helvetica Neue"/>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5"/>
    <p:restoredTop sz="94656"/>
  </p:normalViewPr>
  <p:slideViewPr>
    <p:cSldViewPr snapToGrid="0" snapToObjects="1">
      <p:cViewPr varScale="1">
        <p:scale>
          <a:sx n="75" d="100"/>
          <a:sy n="75" d="100"/>
        </p:scale>
        <p:origin x="14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1143000" y="685800"/>
            <a:ext cx="4572000" cy="3429000"/>
          </a:xfrm>
          <a:prstGeom prst="rect">
            <a:avLst/>
          </a:prstGeom>
        </p:spPr>
        <p:txBody>
          <a:bodyPr/>
          <a:lstStyle/>
          <a:p>
            <a:endParaRPr/>
          </a:p>
        </p:txBody>
      </p:sp>
      <p:sp>
        <p:nvSpPr>
          <p:cNvPr id="117" name="Shape 117"/>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924930149"/>
      </p:ext>
    </p:extLst>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Shape 144"/>
          <p:cNvSpPr>
            <a:spLocks noGrp="1" noRot="1" noChangeAspect="1"/>
          </p:cNvSpPr>
          <p:nvPr>
            <p:ph type="sldImg"/>
          </p:nvPr>
        </p:nvSpPr>
        <p:spPr>
          <a:prstGeom prst="rect">
            <a:avLst/>
          </a:prstGeom>
        </p:spPr>
        <p:txBody>
          <a:bodyPr/>
          <a:lstStyle/>
          <a:p>
            <a:endParaRPr/>
          </a:p>
        </p:txBody>
      </p:sp>
      <p:sp>
        <p:nvSpPr>
          <p:cNvPr id="145" name="Shape 145"/>
          <p:cNvSpPr>
            <a:spLocks noGrp="1"/>
          </p:cNvSpPr>
          <p:nvPr>
            <p:ph type="body" sz="quarter" idx="1"/>
          </p:nvPr>
        </p:nvSpPr>
        <p:spPr>
          <a:prstGeom prst="rect">
            <a:avLst/>
          </a:prstGeom>
        </p:spPr>
        <p:txBody>
          <a:bodyPr/>
          <a:lstStyle/>
          <a:p>
            <a:r>
              <a:t>There is no hierarchy- learner can movie from any components</a:t>
            </a:r>
          </a:p>
          <a:p>
            <a:r>
              <a:t>Essential components of learner autonomy are: </a:t>
            </a:r>
          </a:p>
          <a:p>
            <a:r>
              <a:t>	•	a cognitive and metacognitive component (cognitive and metacognitive knowledge, awareness, learners’ beliefs); </a:t>
            </a:r>
            <a:br/>
            <a:endParaRPr/>
          </a:p>
          <a:p>
            <a:r>
              <a:t>	•	an affective and a motivational component (feelings, emotions, willingness, motivation); </a:t>
            </a:r>
            <a:br/>
            <a:endParaRPr/>
          </a:p>
          <a:p>
            <a:r>
              <a:t>	•	an action-oriented component (skills, learning behaviors, decisions); </a:t>
            </a:r>
            <a:br/>
            <a:endParaRPr/>
          </a:p>
          <a:p>
            <a:r>
              <a:t>	•	a social component (learning and negotiating learning with partners, advisors, </a:t>
            </a:r>
            <a:br/>
            <a:r>
              <a:t>teachers...).</a:t>
            </a:r>
            <a:br/>
            <a:r>
              <a:t/>
            </a:r>
            <a:br/>
            <a:endParaRPr/>
          </a:p>
        </p:txBody>
      </p:sp>
    </p:spTree>
    <p:extLst>
      <p:ext uri="{BB962C8B-B14F-4D97-AF65-F5344CB8AC3E}">
        <p14:creationId xmlns:p14="http://schemas.microsoft.com/office/powerpoint/2010/main" val="2118254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 name="Shape 148"/>
          <p:cNvSpPr>
            <a:spLocks noGrp="1" noRot="1" noChangeAspect="1"/>
          </p:cNvSpPr>
          <p:nvPr>
            <p:ph type="sldImg"/>
          </p:nvPr>
        </p:nvSpPr>
        <p:spPr>
          <a:prstGeom prst="rect">
            <a:avLst/>
          </a:prstGeom>
        </p:spPr>
        <p:txBody>
          <a:bodyPr/>
          <a:lstStyle/>
          <a:p>
            <a:endParaRPr/>
          </a:p>
        </p:txBody>
      </p:sp>
      <p:sp>
        <p:nvSpPr>
          <p:cNvPr id="149" name="Shape 149"/>
          <p:cNvSpPr>
            <a:spLocks noGrp="1"/>
          </p:cNvSpPr>
          <p:nvPr>
            <p:ph type="body" sz="quarter" idx="1"/>
          </p:nvPr>
        </p:nvSpPr>
        <p:spPr>
          <a:prstGeom prst="rect">
            <a:avLst/>
          </a:prstGeom>
        </p:spPr>
        <p:txBody>
          <a:bodyPr/>
          <a:lstStyle/>
          <a:p>
            <a:r>
              <a:t>In the 20 years since the launch of Language Learning &amp; Technology (LLT)  the relationship between computer- assisted language learning (CALL) research and practice and autonomy has become both more complex and more promising </a:t>
            </a:r>
          </a:p>
        </p:txBody>
      </p:sp>
    </p:spTree>
    <p:extLst>
      <p:ext uri="{BB962C8B-B14F-4D97-AF65-F5344CB8AC3E}">
        <p14:creationId xmlns:p14="http://schemas.microsoft.com/office/powerpoint/2010/main" val="1554471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Shape 156"/>
          <p:cNvSpPr>
            <a:spLocks noGrp="1" noRot="1" noChangeAspect="1"/>
          </p:cNvSpPr>
          <p:nvPr>
            <p:ph type="sldImg"/>
          </p:nvPr>
        </p:nvSpPr>
        <p:spPr>
          <a:prstGeom prst="rect">
            <a:avLst/>
          </a:prstGeom>
        </p:spPr>
        <p:txBody>
          <a:bodyPr/>
          <a:lstStyle/>
          <a:p>
            <a:endParaRPr/>
          </a:p>
        </p:txBody>
      </p:sp>
      <p:sp>
        <p:nvSpPr>
          <p:cNvPr id="157" name="Shape 157"/>
          <p:cNvSpPr>
            <a:spLocks noGrp="1"/>
          </p:cNvSpPr>
          <p:nvPr>
            <p:ph type="body" sz="quarter" idx="1"/>
          </p:nvPr>
        </p:nvSpPr>
        <p:spPr>
          <a:prstGeom prst="rect">
            <a:avLst/>
          </a:prstGeom>
        </p:spPr>
        <p:txBody>
          <a:bodyPr/>
          <a:lstStyle/>
          <a:p>
            <a:r>
              <a:t>Early thinking considered a direct and often one-directional impact of the use of technology on learners’ independence by providing them with access to resources and the possibility of working at times and in locations of their own choosing. </a:t>
            </a:r>
          </a:p>
        </p:txBody>
      </p:sp>
    </p:spTree>
    <p:extLst>
      <p:ext uri="{BB962C8B-B14F-4D97-AF65-F5344CB8AC3E}">
        <p14:creationId xmlns:p14="http://schemas.microsoft.com/office/powerpoint/2010/main" val="1858909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Shape 161"/>
          <p:cNvSpPr>
            <a:spLocks noGrp="1" noRot="1" noChangeAspect="1"/>
          </p:cNvSpPr>
          <p:nvPr>
            <p:ph type="sldImg"/>
          </p:nvPr>
        </p:nvSpPr>
        <p:spPr>
          <a:prstGeom prst="rect">
            <a:avLst/>
          </a:prstGeom>
        </p:spPr>
        <p:txBody>
          <a:bodyPr/>
          <a:lstStyle/>
          <a:p>
            <a:endParaRPr/>
          </a:p>
        </p:txBody>
      </p:sp>
      <p:sp>
        <p:nvSpPr>
          <p:cNvPr id="162" name="Shape 162"/>
          <p:cNvSpPr>
            <a:spLocks noGrp="1"/>
          </p:cNvSpPr>
          <p:nvPr>
            <p:ph type="body" sz="quarter" idx="1"/>
          </p:nvPr>
        </p:nvSpPr>
        <p:spPr>
          <a:prstGeom prst="rect">
            <a:avLst/>
          </a:prstGeom>
        </p:spPr>
        <p:txBody>
          <a:bodyPr/>
          <a:lstStyle/>
          <a:p>
            <a:r>
              <a:t>key developments in the study of learner autonomy and the role technology has played in them. We look specifically at five themes that have emerged in autonomy research in the last 20 years (learner training and strategies, teacher autonomy, self-access and language advising, telecollaboration, and social technologies for learning) </a:t>
            </a:r>
          </a:p>
        </p:txBody>
      </p:sp>
    </p:spTree>
    <p:extLst>
      <p:ext uri="{BB962C8B-B14F-4D97-AF65-F5344CB8AC3E}">
        <p14:creationId xmlns:p14="http://schemas.microsoft.com/office/powerpoint/2010/main" val="1099063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 name="Shape 170"/>
          <p:cNvSpPr>
            <a:spLocks noGrp="1" noRot="1" noChangeAspect="1"/>
          </p:cNvSpPr>
          <p:nvPr>
            <p:ph type="sldImg"/>
          </p:nvPr>
        </p:nvSpPr>
        <p:spPr>
          <a:prstGeom prst="rect">
            <a:avLst/>
          </a:prstGeom>
        </p:spPr>
        <p:txBody>
          <a:bodyPr/>
          <a:lstStyle/>
          <a:p>
            <a:endParaRPr/>
          </a:p>
        </p:txBody>
      </p:sp>
      <p:sp>
        <p:nvSpPr>
          <p:cNvPr id="171" name="Shape 171"/>
          <p:cNvSpPr>
            <a:spLocks noGrp="1"/>
          </p:cNvSpPr>
          <p:nvPr>
            <p:ph type="body" sz="quarter" idx="1"/>
          </p:nvPr>
        </p:nvSpPr>
        <p:spPr>
          <a:prstGeom prst="rect">
            <a:avLst/>
          </a:prstGeom>
        </p:spPr>
        <p:txBody>
          <a:bodyPr/>
          <a:lstStyle/>
          <a:p>
            <a:r>
              <a:t>Over time, the fusing of autonomy research, technology research, and practice is enabling a wider range of pedagogies in more locations that are less formal and that give more control to learners. </a:t>
            </a:r>
          </a:p>
        </p:txBody>
      </p:sp>
    </p:spTree>
    <p:extLst>
      <p:ext uri="{BB962C8B-B14F-4D97-AF65-F5344CB8AC3E}">
        <p14:creationId xmlns:p14="http://schemas.microsoft.com/office/powerpoint/2010/main" val="14484890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 name="Shape 179"/>
          <p:cNvSpPr>
            <a:spLocks noGrp="1" noRot="1" noChangeAspect="1"/>
          </p:cNvSpPr>
          <p:nvPr>
            <p:ph type="sldImg"/>
          </p:nvPr>
        </p:nvSpPr>
        <p:spPr>
          <a:prstGeom prst="rect">
            <a:avLst/>
          </a:prstGeom>
        </p:spPr>
        <p:txBody>
          <a:bodyPr/>
          <a:lstStyle/>
          <a:p>
            <a:endParaRPr/>
          </a:p>
        </p:txBody>
      </p:sp>
      <p:sp>
        <p:nvSpPr>
          <p:cNvPr id="180" name="Shape 180"/>
          <p:cNvSpPr>
            <a:spLocks noGrp="1"/>
          </p:cNvSpPr>
          <p:nvPr>
            <p:ph type="body" sz="quarter" idx="1"/>
          </p:nvPr>
        </p:nvSpPr>
        <p:spPr>
          <a:prstGeom prst="rect">
            <a:avLst/>
          </a:prstGeom>
        </p:spPr>
        <p:txBody>
          <a:bodyPr/>
          <a:lstStyle/>
          <a:p>
            <a:r>
              <a:t>-As of 2020, 18.4 percent of households were still not connected to the grid and had limited access to electricity.</a:t>
            </a:r>
          </a:p>
          <a:p>
            <a:r>
              <a:t>-Harnessing online education opportunities hugely depends on individual access to quality devices. Most educational contents, including video lectures, live discussions, and forums, require a minimum level of equipment consisting of smart devices with headphones, cameras, and quality signals. According to the latest ICT Development Index, only one out of every five households in Mongolia has a computer and other equipment necessary for e-learning at home. Due to a lack of access to devices, almost 80 percent of the students are unable to benefit from the full potential of online education, despite the extensive range of online contents and resources potentially available.</a:t>
            </a:r>
          </a:p>
          <a:p>
            <a:r>
              <a:t>-The sudden increase in data consumption by up to 20 percent due to the closure of education settings and continuation of e-learning becomes a heavy burden to the household economy, thus widening the existing digital divide.</a:t>
            </a:r>
          </a:p>
          <a:p>
            <a:r>
              <a:t>-A study by an independent researcher found that inequality in digital literacy amongst students was directly related to their English skills. More widespread use of digital technologies correlated with a higher level of students’ English skills. Urban schools were found to have higher levels of both than rural schools, and private schools scored higher than public institutions. It may be the case that students felt excluded from online learning, depending on their English proficiency and familiarity with digital practices</a:t>
            </a:r>
          </a:p>
        </p:txBody>
      </p:sp>
    </p:spTree>
    <p:extLst>
      <p:ext uri="{BB962C8B-B14F-4D97-AF65-F5344CB8AC3E}">
        <p14:creationId xmlns:p14="http://schemas.microsoft.com/office/powerpoint/2010/main" val="880151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Shape 202"/>
          <p:cNvSpPr>
            <a:spLocks noGrp="1" noRot="1" noChangeAspect="1"/>
          </p:cNvSpPr>
          <p:nvPr>
            <p:ph type="sldImg"/>
          </p:nvPr>
        </p:nvSpPr>
        <p:spPr>
          <a:prstGeom prst="rect">
            <a:avLst/>
          </a:prstGeom>
        </p:spPr>
        <p:txBody>
          <a:bodyPr/>
          <a:lstStyle/>
          <a:p>
            <a:endParaRPr/>
          </a:p>
        </p:txBody>
      </p:sp>
      <p:sp>
        <p:nvSpPr>
          <p:cNvPr id="203" name="Shape 203"/>
          <p:cNvSpPr>
            <a:spLocks noGrp="1"/>
          </p:cNvSpPr>
          <p:nvPr>
            <p:ph type="body" sz="quarter" idx="1"/>
          </p:nvPr>
        </p:nvSpPr>
        <p:spPr>
          <a:prstGeom prst="rect">
            <a:avLst/>
          </a:prstGeom>
        </p:spPr>
        <p:txBody>
          <a:bodyPr/>
          <a:lstStyle/>
          <a:p>
            <a:r>
              <a:rPr dirty="0"/>
              <a:t>The dynamic model of learner autonomy described in this paper is a tool designed in order to support the self-assessment and evaluation of learning competencies and to help both learners and advisors to focus on relevant aspects of the learning process. </a:t>
            </a:r>
          </a:p>
        </p:txBody>
      </p:sp>
    </p:spTree>
    <p:extLst>
      <p:ext uri="{BB962C8B-B14F-4D97-AF65-F5344CB8AC3E}">
        <p14:creationId xmlns:p14="http://schemas.microsoft.com/office/powerpoint/2010/main" val="845135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270000" y="1638300"/>
            <a:ext cx="10464800" cy="3302000"/>
          </a:xfrm>
          <a:prstGeom prst="rect">
            <a:avLst/>
          </a:prstGeom>
        </p:spPr>
        <p:txBody>
          <a:bodyPr anchor="b"/>
          <a:lstStyle/>
          <a:p>
            <a:r>
              <a:t>Title Text</a:t>
            </a:r>
          </a:p>
        </p:txBody>
      </p:sp>
      <p:sp>
        <p:nvSpPr>
          <p:cNvPr id="12" name="Body Level One…"/>
          <p:cNvSpPr txBox="1">
            <a:spLocks noGrp="1"/>
          </p:cNvSpPr>
          <p:nvPr>
            <p:ph type="body" sz="quarter" idx="1"/>
          </p:nvPr>
        </p:nvSpPr>
        <p:spPr>
          <a:xfrm>
            <a:off x="1270000" y="5041900"/>
            <a:ext cx="10464800" cy="1130300"/>
          </a:xfrm>
          <a:prstGeom prst="rect">
            <a:avLst/>
          </a:prstGeom>
        </p:spPr>
        <p:txBody>
          <a:bodyPr anchor="t"/>
          <a:lstStyle>
            <a:lvl1pPr marL="0" indent="0" algn="ctr">
              <a:spcBef>
                <a:spcPts val="0"/>
              </a:spcBef>
              <a:buSzTx/>
              <a:buNone/>
              <a:defRPr sz="3700"/>
            </a:lvl1pPr>
            <a:lvl2pPr marL="0" indent="228600" algn="ctr">
              <a:spcBef>
                <a:spcPts val="0"/>
              </a:spcBef>
              <a:buSzTx/>
              <a:buNone/>
              <a:defRPr sz="3700"/>
            </a:lvl2pPr>
            <a:lvl3pPr marL="0" indent="457200" algn="ctr">
              <a:spcBef>
                <a:spcPts val="0"/>
              </a:spcBef>
              <a:buSzTx/>
              <a:buNone/>
              <a:defRPr sz="3700"/>
            </a:lvl3pPr>
            <a:lvl4pPr marL="0" indent="685800" algn="ctr">
              <a:spcBef>
                <a:spcPts val="0"/>
              </a:spcBef>
              <a:buSzTx/>
              <a:buNone/>
              <a:defRPr sz="3700"/>
            </a:lvl4pPr>
            <a:lvl5pPr marL="0" indent="914400" algn="ctr">
              <a:spcBef>
                <a:spcPts val="0"/>
              </a:spcBef>
              <a:buSzTx/>
              <a:buNone/>
              <a:defRPr sz="37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lvl1pPr>
              <a:defRPr>
                <a:latin typeface="Helvetica Neue Thin"/>
                <a:ea typeface="Helvetica Neue Thin"/>
                <a:cs typeface="Helvetica Neue Thin"/>
                <a:sym typeface="Helvetica Neue Thin"/>
              </a:defRPr>
            </a:lvl1p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13"/>
          </p:nvPr>
        </p:nvSpPr>
        <p:spPr>
          <a:xfrm>
            <a:off x="1625600" y="673100"/>
            <a:ext cx="9753600" cy="5905500"/>
          </a:xfrm>
          <a:prstGeom prst="rect">
            <a:avLst/>
          </a:prstGeom>
        </p:spPr>
        <p:txBody>
          <a:bodyPr lIns="91439" tIns="45719" rIns="91439" bIns="45719" anchor="t">
            <a:noAutofit/>
          </a:bodyPr>
          <a:lstStyle/>
          <a:p>
            <a:endParaRPr/>
          </a:p>
        </p:txBody>
      </p:sp>
      <p:sp>
        <p:nvSpPr>
          <p:cNvPr id="21" name="Title Text"/>
          <p:cNvSpPr txBox="1">
            <a:spLocks noGrp="1"/>
          </p:cNvSpPr>
          <p:nvPr>
            <p:ph type="title"/>
          </p:nvPr>
        </p:nvSpPr>
        <p:spPr>
          <a:xfrm>
            <a:off x="1270000" y="6718300"/>
            <a:ext cx="10464800" cy="1422400"/>
          </a:xfrm>
          <a:prstGeom prst="rect">
            <a:avLst/>
          </a:prstGeom>
        </p:spPr>
        <p:txBody>
          <a:bodyPr anchor="b"/>
          <a:lstStyle/>
          <a:p>
            <a:r>
              <a:t>Title Text</a:t>
            </a:r>
          </a:p>
        </p:txBody>
      </p:sp>
      <p:sp>
        <p:nvSpPr>
          <p:cNvPr id="22" name="Body Level One…"/>
          <p:cNvSpPr txBox="1">
            <a:spLocks noGrp="1"/>
          </p:cNvSpPr>
          <p:nvPr>
            <p:ph type="body" sz="quarter" idx="1"/>
          </p:nvPr>
        </p:nvSpPr>
        <p:spPr>
          <a:xfrm>
            <a:off x="1270000" y="8153400"/>
            <a:ext cx="10464800" cy="1130300"/>
          </a:xfrm>
          <a:prstGeom prst="rect">
            <a:avLst/>
          </a:prstGeom>
        </p:spPr>
        <p:txBody>
          <a:bodyPr anchor="t"/>
          <a:lstStyle>
            <a:lvl1pPr marL="0" indent="0" algn="ctr">
              <a:spcBef>
                <a:spcPts val="0"/>
              </a:spcBef>
              <a:buSzTx/>
              <a:buNone/>
              <a:defRPr sz="3700"/>
            </a:lvl1pPr>
            <a:lvl2pPr marL="0" indent="228600" algn="ctr">
              <a:spcBef>
                <a:spcPts val="0"/>
              </a:spcBef>
              <a:buSzTx/>
              <a:buNone/>
              <a:defRPr sz="3700"/>
            </a:lvl2pPr>
            <a:lvl3pPr marL="0" indent="457200" algn="ctr">
              <a:spcBef>
                <a:spcPts val="0"/>
              </a:spcBef>
              <a:buSzTx/>
              <a:buNone/>
              <a:defRPr sz="3700"/>
            </a:lvl3pPr>
            <a:lvl4pPr marL="0" indent="685800" algn="ctr">
              <a:spcBef>
                <a:spcPts val="0"/>
              </a:spcBef>
              <a:buSzTx/>
              <a:buNone/>
              <a:defRPr sz="3700"/>
            </a:lvl4pPr>
            <a:lvl5pPr marL="0" indent="914400" algn="ctr">
              <a:spcBef>
                <a:spcPts val="0"/>
              </a:spcBef>
              <a:buSzTx/>
              <a:buNone/>
              <a:defRPr sz="3700"/>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Title Text"/>
          <p:cNvSpPr txBox="1">
            <a:spLocks noGrp="1"/>
          </p:cNvSpPr>
          <p:nvPr>
            <p:ph type="title"/>
          </p:nvPr>
        </p:nvSpPr>
        <p:spPr>
          <a:xfrm>
            <a:off x="1270000" y="3225800"/>
            <a:ext cx="10464800" cy="3302000"/>
          </a:xfrm>
          <a:prstGeom prst="rect">
            <a:avLst/>
          </a:prstGeom>
        </p:spPr>
        <p:txBody>
          <a:bodyPr/>
          <a:lstStyle/>
          <a:p>
            <a:r>
              <a:t>Title Text</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Image"/>
          <p:cNvSpPr>
            <a:spLocks noGrp="1"/>
          </p:cNvSpPr>
          <p:nvPr>
            <p:ph type="pic" sz="half" idx="13"/>
          </p:nvPr>
        </p:nvSpPr>
        <p:spPr>
          <a:xfrm>
            <a:off x="6718300" y="635000"/>
            <a:ext cx="5334000" cy="8216900"/>
          </a:xfrm>
          <a:prstGeom prst="rect">
            <a:avLst/>
          </a:prstGeom>
        </p:spPr>
        <p:txBody>
          <a:bodyPr lIns="91439" tIns="45719" rIns="91439" bIns="45719" anchor="t">
            <a:noAutofit/>
          </a:bodyPr>
          <a:lstStyle/>
          <a:p>
            <a:endParaRPr/>
          </a:p>
        </p:txBody>
      </p:sp>
      <p:sp>
        <p:nvSpPr>
          <p:cNvPr id="39" name="Title Text"/>
          <p:cNvSpPr txBox="1">
            <a:spLocks noGrp="1"/>
          </p:cNvSpPr>
          <p:nvPr>
            <p:ph type="title"/>
          </p:nvPr>
        </p:nvSpPr>
        <p:spPr>
          <a:xfrm>
            <a:off x="952500" y="635000"/>
            <a:ext cx="5334000" cy="3987800"/>
          </a:xfrm>
          <a:prstGeom prst="rect">
            <a:avLst/>
          </a:prstGeom>
        </p:spPr>
        <p:txBody>
          <a:bodyPr anchor="b"/>
          <a:lstStyle>
            <a:lvl1pPr>
              <a:defRPr sz="6000"/>
            </a:lvl1pPr>
          </a:lstStyle>
          <a:p>
            <a:r>
              <a:t>Title Text</a:t>
            </a:r>
          </a:p>
        </p:txBody>
      </p:sp>
      <p:sp>
        <p:nvSpPr>
          <p:cNvPr id="40" name="Body Level One…"/>
          <p:cNvSpPr txBox="1">
            <a:spLocks noGrp="1"/>
          </p:cNvSpPr>
          <p:nvPr>
            <p:ph type="body" sz="quarter" idx="1"/>
          </p:nvPr>
        </p:nvSpPr>
        <p:spPr>
          <a:xfrm>
            <a:off x="952500" y="4724400"/>
            <a:ext cx="5334000" cy="4114800"/>
          </a:xfrm>
          <a:prstGeom prst="rect">
            <a:avLst/>
          </a:prstGeom>
        </p:spPr>
        <p:txBody>
          <a:bodyPr anchor="t"/>
          <a:lstStyle>
            <a:lvl1pPr marL="0" indent="0" algn="ctr">
              <a:spcBef>
                <a:spcPts val="0"/>
              </a:spcBef>
              <a:buSzTx/>
              <a:buNone/>
              <a:defRPr sz="3700"/>
            </a:lvl1pPr>
            <a:lvl2pPr marL="0" indent="228600" algn="ctr">
              <a:spcBef>
                <a:spcPts val="0"/>
              </a:spcBef>
              <a:buSzTx/>
              <a:buNone/>
              <a:defRPr sz="3700"/>
            </a:lvl2pPr>
            <a:lvl3pPr marL="0" indent="457200" algn="ctr">
              <a:spcBef>
                <a:spcPts val="0"/>
              </a:spcBef>
              <a:buSzTx/>
              <a:buNone/>
              <a:defRPr sz="3700"/>
            </a:lvl3pPr>
            <a:lvl4pPr marL="0" indent="685800" algn="ctr">
              <a:spcBef>
                <a:spcPts val="0"/>
              </a:spcBef>
              <a:buSzTx/>
              <a:buNone/>
              <a:defRPr sz="3700"/>
            </a:lvl4pPr>
            <a:lvl5pPr marL="0" indent="914400" algn="ctr">
              <a:spcBef>
                <a:spcPts val="0"/>
              </a:spcBef>
              <a:buSzTx/>
              <a:buNone/>
              <a:defRPr sz="3700"/>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itle Text"/>
          <p:cNvSpPr txBox="1">
            <a:spLocks noGrp="1"/>
          </p:cNvSpPr>
          <p:nvPr>
            <p:ph type="title"/>
          </p:nvPr>
        </p:nvSpPr>
        <p:spPr>
          <a:prstGeom prst="rect">
            <a:avLst/>
          </a:prstGeom>
        </p:spPr>
        <p:txBody>
          <a:bodyPr/>
          <a:lstStyle/>
          <a:p>
            <a:r>
              <a:t>Title Text</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prstGeom prst="rect">
            <a:avLst/>
          </a:prstGeom>
        </p:spPr>
        <p:txBody>
          <a:bodyPr/>
          <a:lstStyle/>
          <a:p>
            <a:r>
              <a:t>Title Text</a:t>
            </a:r>
          </a:p>
        </p:txBody>
      </p:sp>
      <p:sp>
        <p:nvSpPr>
          <p:cNvPr id="57"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Image"/>
          <p:cNvSpPr>
            <a:spLocks noGrp="1"/>
          </p:cNvSpPr>
          <p:nvPr>
            <p:ph type="pic" sz="half" idx="13"/>
          </p:nvPr>
        </p:nvSpPr>
        <p:spPr>
          <a:xfrm>
            <a:off x="6718300" y="2590800"/>
            <a:ext cx="5334000" cy="6286500"/>
          </a:xfrm>
          <a:prstGeom prst="rect">
            <a:avLst/>
          </a:prstGeom>
        </p:spPr>
        <p:txBody>
          <a:bodyPr lIns="91439" tIns="45719" rIns="91439" bIns="45719" anchor="t">
            <a:noAutofit/>
          </a:bodyPr>
          <a:lstStyle/>
          <a:p>
            <a:endParaRPr/>
          </a:p>
        </p:txBody>
      </p:sp>
      <p:sp>
        <p:nvSpPr>
          <p:cNvPr id="66" name="Title Text"/>
          <p:cNvSpPr txBox="1">
            <a:spLocks noGrp="1"/>
          </p:cNvSpPr>
          <p:nvPr>
            <p:ph type="title"/>
          </p:nvPr>
        </p:nvSpPr>
        <p:spPr>
          <a:prstGeom prst="rect">
            <a:avLst/>
          </a:prstGeom>
        </p:spPr>
        <p:txBody>
          <a:bodyPr/>
          <a:lstStyle/>
          <a:p>
            <a:r>
              <a:t>Title Text</a:t>
            </a:r>
          </a:p>
        </p:txBody>
      </p:sp>
      <p:sp>
        <p:nvSpPr>
          <p:cNvPr id="67" name="Body Level One…"/>
          <p:cNvSpPr txBox="1">
            <a:spLocks noGrp="1"/>
          </p:cNvSpPr>
          <p:nvPr>
            <p:ph type="body" sz="half" idx="1"/>
          </p:nvPr>
        </p:nvSpPr>
        <p:spPr>
          <a:xfrm>
            <a:off x="952500" y="2590800"/>
            <a:ext cx="5334000" cy="6286500"/>
          </a:xfrm>
          <a:prstGeom prst="rect">
            <a:avLst/>
          </a:prstGeom>
        </p:spPr>
        <p:txBody>
          <a:bodyPr/>
          <a:lstStyle>
            <a:lvl1pPr marL="342900" indent="-342900">
              <a:spcBef>
                <a:spcPts val="3200"/>
              </a:spcBef>
              <a:defRPr sz="2800"/>
            </a:lvl1pPr>
            <a:lvl2pPr marL="685800" indent="-342900">
              <a:spcBef>
                <a:spcPts val="3200"/>
              </a:spcBef>
              <a:defRPr sz="2800"/>
            </a:lvl2pPr>
            <a:lvl3pPr marL="1028700" indent="-342900">
              <a:spcBef>
                <a:spcPts val="3200"/>
              </a:spcBef>
              <a:defRPr sz="2800"/>
            </a:lvl3pPr>
            <a:lvl4pPr marL="1371600" indent="-342900">
              <a:spcBef>
                <a:spcPts val="3200"/>
              </a:spcBef>
              <a:defRPr sz="2800"/>
            </a:lvl4pPr>
            <a:lvl5pPr marL="1714500" indent="-342900">
              <a:spcBef>
                <a:spcPts val="3200"/>
              </a:spcBef>
              <a:defRPr sz="2800"/>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xfrm>
            <a:off x="6328884" y="9296400"/>
            <a:ext cx="340259" cy="342900"/>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Body Level One…"/>
          <p:cNvSpPr txBox="1">
            <a:spLocks noGrp="1"/>
          </p:cNvSpPr>
          <p:nvPr>
            <p:ph type="body" idx="1"/>
          </p:nvPr>
        </p:nvSpPr>
        <p:spPr>
          <a:xfrm>
            <a:off x="952500" y="1270000"/>
            <a:ext cx="11099800" cy="72136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Image"/>
          <p:cNvSpPr>
            <a:spLocks noGrp="1"/>
          </p:cNvSpPr>
          <p:nvPr>
            <p:ph type="pic" sz="quarter" idx="13"/>
          </p:nvPr>
        </p:nvSpPr>
        <p:spPr>
          <a:xfrm>
            <a:off x="6718300" y="5092700"/>
            <a:ext cx="5334000" cy="3771900"/>
          </a:xfrm>
          <a:prstGeom prst="rect">
            <a:avLst/>
          </a:prstGeom>
        </p:spPr>
        <p:txBody>
          <a:bodyPr lIns="91439" tIns="45719" rIns="91439" bIns="45719" anchor="t">
            <a:noAutofit/>
          </a:bodyPr>
          <a:lstStyle/>
          <a:p>
            <a:endParaRPr/>
          </a:p>
        </p:txBody>
      </p:sp>
      <p:sp>
        <p:nvSpPr>
          <p:cNvPr id="84" name="Image"/>
          <p:cNvSpPr>
            <a:spLocks noGrp="1"/>
          </p:cNvSpPr>
          <p:nvPr>
            <p:ph type="pic" sz="quarter" idx="14"/>
          </p:nvPr>
        </p:nvSpPr>
        <p:spPr>
          <a:xfrm>
            <a:off x="6718300" y="889000"/>
            <a:ext cx="5334000" cy="3771900"/>
          </a:xfrm>
          <a:prstGeom prst="rect">
            <a:avLst/>
          </a:prstGeom>
        </p:spPr>
        <p:txBody>
          <a:bodyPr lIns="91439" tIns="45719" rIns="91439" bIns="45719" anchor="t">
            <a:noAutofit/>
          </a:bodyPr>
          <a:lstStyle/>
          <a:p>
            <a:endParaRPr/>
          </a:p>
        </p:txBody>
      </p:sp>
      <p:sp>
        <p:nvSpPr>
          <p:cNvPr id="85" name="Image"/>
          <p:cNvSpPr>
            <a:spLocks noGrp="1"/>
          </p:cNvSpPr>
          <p:nvPr>
            <p:ph type="pic" sz="half" idx="15"/>
          </p:nvPr>
        </p:nvSpPr>
        <p:spPr>
          <a:xfrm>
            <a:off x="952500" y="889000"/>
            <a:ext cx="5334000" cy="7975600"/>
          </a:xfrm>
          <a:prstGeom prst="rect">
            <a:avLst/>
          </a:prstGeom>
        </p:spPr>
        <p:txBody>
          <a:bodyPr lIns="91439" tIns="45719" rIns="91439" bIns="45719" anchor="t">
            <a:noAutofit/>
          </a:bodyPr>
          <a:lstStyle/>
          <a:p>
            <a:endParaRPr/>
          </a:p>
        </p:txBody>
      </p:sp>
      <p:sp>
        <p:nvSpPr>
          <p:cNvPr id="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Johnny Appleseed"/>
          <p:cNvSpPr txBox="1">
            <a:spLocks noGrp="1"/>
          </p:cNvSpPr>
          <p:nvPr>
            <p:ph type="body" sz="quarter" idx="13"/>
          </p:nvPr>
        </p:nvSpPr>
        <p:spPr>
          <a:xfrm>
            <a:off x="1270000" y="6362700"/>
            <a:ext cx="10464800" cy="461366"/>
          </a:xfrm>
          <a:prstGeom prst="rect">
            <a:avLst/>
          </a:prstGeom>
        </p:spPr>
        <p:txBody>
          <a:bodyPr anchor="t">
            <a:spAutoFit/>
          </a:bodyPr>
          <a:lstStyle>
            <a:lvl1pPr marL="0" indent="0" algn="ctr">
              <a:spcBef>
                <a:spcPts val="0"/>
              </a:spcBef>
              <a:buSzTx/>
              <a:buNone/>
              <a:defRPr sz="2400" i="1"/>
            </a:lvl1pPr>
          </a:lstStyle>
          <a:p>
            <a:r>
              <a:t>–Johnny Appleseed</a:t>
            </a:r>
          </a:p>
        </p:txBody>
      </p:sp>
      <p:sp>
        <p:nvSpPr>
          <p:cNvPr id="94" name="“Type a quote here.”"/>
          <p:cNvSpPr txBox="1">
            <a:spLocks noGrp="1"/>
          </p:cNvSpPr>
          <p:nvPr>
            <p:ph type="body" sz="quarter" idx="14"/>
          </p:nvPr>
        </p:nvSpPr>
        <p:spPr>
          <a:xfrm>
            <a:off x="1270000" y="4267112"/>
            <a:ext cx="10464800" cy="609776"/>
          </a:xfrm>
          <a:prstGeom prst="rect">
            <a:avLst/>
          </a:prstGeom>
        </p:spPr>
        <p:txBody>
          <a:bodyPr>
            <a:spAutoFit/>
          </a:bodyPr>
          <a:lstStyle>
            <a:lvl1pPr marL="0" indent="0" algn="ctr">
              <a:spcBef>
                <a:spcPts val="0"/>
              </a:spcBef>
              <a:buSzTx/>
              <a:buNone/>
              <a:defRPr sz="3400">
                <a:latin typeface="+mn-lt"/>
                <a:ea typeface="+mn-ea"/>
                <a:cs typeface="+mn-cs"/>
                <a:sym typeface="Helvetica Neue Medium"/>
              </a:defRPr>
            </a:lvl1pPr>
          </a:lstStyle>
          <a:p>
            <a:r>
              <a:t>“Type a quote here.” </a:t>
            </a:r>
          </a:p>
        </p:txBody>
      </p:sp>
      <p:sp>
        <p:nvSpPr>
          <p:cNvPr id="9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Image"/>
          <p:cNvSpPr>
            <a:spLocks noGrp="1"/>
          </p:cNvSpPr>
          <p:nvPr>
            <p:ph type="pic" idx="13"/>
          </p:nvPr>
        </p:nvSpPr>
        <p:spPr>
          <a:xfrm>
            <a:off x="0" y="0"/>
            <a:ext cx="13004800" cy="9753600"/>
          </a:xfrm>
          <a:prstGeom prst="rect">
            <a:avLst/>
          </a:prstGeom>
        </p:spPr>
        <p:txBody>
          <a:bodyPr lIns="91439" tIns="45719" rIns="91439" bIns="45719" anchor="t">
            <a:noAutofit/>
          </a:bodyPr>
          <a:lstStyle/>
          <a:p>
            <a:endParaRP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952500" y="254000"/>
            <a:ext cx="11099800" cy="2159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952500" y="2590800"/>
            <a:ext cx="11099800" cy="6286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6328884" y="9296400"/>
            <a:ext cx="340259" cy="324306"/>
          </a:xfrm>
          <a:prstGeom prst="rect">
            <a:avLst/>
          </a:prstGeom>
          <a:ln w="12700">
            <a:miter lim="400000"/>
          </a:ln>
        </p:spPr>
        <p:txBody>
          <a:bodyPr wrap="none" lIns="50800" tIns="50800" rIns="50800" bIns="50800">
            <a:spAutoFit/>
          </a:bodyPr>
          <a:lstStyle>
            <a:lvl1pPr>
              <a:defRPr sz="1600" b="0">
                <a:latin typeface="Helvetica Neue Light"/>
                <a:ea typeface="Helvetica Neue Light"/>
                <a:cs typeface="Helvetica Neue Light"/>
                <a:sym typeface="Helvetica Neue Light"/>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med"/>
  <p:txStyles>
    <p:titleStyle>
      <a:lvl1pPr marL="0" marR="0" indent="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Neue Medium"/>
        </a:defRPr>
      </a:lvl1pPr>
      <a:lvl2pPr marL="0" marR="0" indent="228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Neue Medium"/>
        </a:defRPr>
      </a:lvl2pPr>
      <a:lvl3pPr marL="0" marR="0" indent="457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Neue Medium"/>
        </a:defRPr>
      </a:lvl3pPr>
      <a:lvl4pPr marL="0" marR="0" indent="685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Neue Medium"/>
        </a:defRPr>
      </a:lvl4pPr>
      <a:lvl5pPr marL="0" marR="0" indent="9144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Neue Medium"/>
        </a:defRPr>
      </a:lvl5pPr>
      <a:lvl6pPr marL="0" marR="0" indent="11430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Neue Medium"/>
        </a:defRPr>
      </a:lvl6pPr>
      <a:lvl7pPr marL="0" marR="0" indent="13716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Neue Medium"/>
        </a:defRPr>
      </a:lvl7pPr>
      <a:lvl8pPr marL="0" marR="0" indent="16002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Neue Medium"/>
        </a:defRPr>
      </a:lvl8pPr>
      <a:lvl9pPr marL="0" marR="0" indent="1828800" algn="ctr" defTabSz="584200" rtl="0" latinLnBrk="0">
        <a:lnSpc>
          <a:spcPct val="100000"/>
        </a:lnSpc>
        <a:spcBef>
          <a:spcPts val="0"/>
        </a:spcBef>
        <a:spcAft>
          <a:spcPts val="0"/>
        </a:spcAft>
        <a:buClrTx/>
        <a:buSzTx/>
        <a:buFontTx/>
        <a:buNone/>
        <a:tabLst/>
        <a:defRPr sz="8000" b="0" i="0" u="none" strike="noStrike" cap="none" spc="0" baseline="0">
          <a:ln>
            <a:noFill/>
          </a:ln>
          <a:solidFill>
            <a:srgbClr val="000000"/>
          </a:solidFill>
          <a:uFillTx/>
          <a:latin typeface="+mn-lt"/>
          <a:ea typeface="+mn-ea"/>
          <a:cs typeface="+mn-cs"/>
          <a:sym typeface="Helvetica Neue Medium"/>
        </a:defRPr>
      </a:lvl9pPr>
    </p:titleStyle>
    <p:bodyStyle>
      <a:lvl1pPr marL="444500" marR="0" indent="-444500" algn="l" defTabSz="584200" rtl="0" latinLnBrk="0">
        <a:lnSpc>
          <a:spcPct val="100000"/>
        </a:lnSpc>
        <a:spcBef>
          <a:spcPts val="4200"/>
        </a:spcBef>
        <a:spcAft>
          <a:spcPts val="0"/>
        </a:spcAft>
        <a:buClrTx/>
        <a:buSzPct val="145000"/>
        <a:buFontTx/>
        <a:buChar char="•"/>
        <a:tabLst/>
        <a:defRPr sz="3200" b="0" i="0" u="none" strike="noStrike" cap="none" spc="0" baseline="0">
          <a:ln>
            <a:noFill/>
          </a:ln>
          <a:solidFill>
            <a:srgbClr val="000000"/>
          </a:solidFill>
          <a:uFillTx/>
          <a:latin typeface="Helvetica Neue"/>
          <a:ea typeface="Helvetica Neue"/>
          <a:cs typeface="Helvetica Neue"/>
          <a:sym typeface="Helvetica Neue"/>
        </a:defRPr>
      </a:lvl1pPr>
      <a:lvl2pPr marL="889000" marR="0" indent="-444500" algn="l" defTabSz="584200" rtl="0" latinLnBrk="0">
        <a:lnSpc>
          <a:spcPct val="100000"/>
        </a:lnSpc>
        <a:spcBef>
          <a:spcPts val="4200"/>
        </a:spcBef>
        <a:spcAft>
          <a:spcPts val="0"/>
        </a:spcAft>
        <a:buClrTx/>
        <a:buSzPct val="145000"/>
        <a:buFontTx/>
        <a:buChar char="•"/>
        <a:tabLst/>
        <a:defRPr sz="3200" b="0" i="0" u="none" strike="noStrike" cap="none" spc="0" baseline="0">
          <a:ln>
            <a:noFill/>
          </a:ln>
          <a:solidFill>
            <a:srgbClr val="000000"/>
          </a:solidFill>
          <a:uFillTx/>
          <a:latin typeface="Helvetica Neue"/>
          <a:ea typeface="Helvetica Neue"/>
          <a:cs typeface="Helvetica Neue"/>
          <a:sym typeface="Helvetica Neue"/>
        </a:defRPr>
      </a:lvl2pPr>
      <a:lvl3pPr marL="1333500" marR="0" indent="-444500" algn="l" defTabSz="584200" rtl="0" latinLnBrk="0">
        <a:lnSpc>
          <a:spcPct val="100000"/>
        </a:lnSpc>
        <a:spcBef>
          <a:spcPts val="4200"/>
        </a:spcBef>
        <a:spcAft>
          <a:spcPts val="0"/>
        </a:spcAft>
        <a:buClrTx/>
        <a:buSzPct val="145000"/>
        <a:buFontTx/>
        <a:buChar char="•"/>
        <a:tabLst/>
        <a:defRPr sz="3200" b="0" i="0" u="none" strike="noStrike" cap="none" spc="0" baseline="0">
          <a:ln>
            <a:noFill/>
          </a:ln>
          <a:solidFill>
            <a:srgbClr val="000000"/>
          </a:solidFill>
          <a:uFillTx/>
          <a:latin typeface="Helvetica Neue"/>
          <a:ea typeface="Helvetica Neue"/>
          <a:cs typeface="Helvetica Neue"/>
          <a:sym typeface="Helvetica Neue"/>
        </a:defRPr>
      </a:lvl3pPr>
      <a:lvl4pPr marL="1778000" marR="0" indent="-444500" algn="l" defTabSz="584200" rtl="0" latinLnBrk="0">
        <a:lnSpc>
          <a:spcPct val="100000"/>
        </a:lnSpc>
        <a:spcBef>
          <a:spcPts val="4200"/>
        </a:spcBef>
        <a:spcAft>
          <a:spcPts val="0"/>
        </a:spcAft>
        <a:buClrTx/>
        <a:buSzPct val="145000"/>
        <a:buFontTx/>
        <a:buChar char="•"/>
        <a:tabLst/>
        <a:defRPr sz="3200" b="0" i="0" u="none" strike="noStrike" cap="none" spc="0" baseline="0">
          <a:ln>
            <a:noFill/>
          </a:ln>
          <a:solidFill>
            <a:srgbClr val="000000"/>
          </a:solidFill>
          <a:uFillTx/>
          <a:latin typeface="Helvetica Neue"/>
          <a:ea typeface="Helvetica Neue"/>
          <a:cs typeface="Helvetica Neue"/>
          <a:sym typeface="Helvetica Neue"/>
        </a:defRPr>
      </a:lvl4pPr>
      <a:lvl5pPr marL="2222500" marR="0" indent="-444500" algn="l" defTabSz="584200" rtl="0" latinLnBrk="0">
        <a:lnSpc>
          <a:spcPct val="100000"/>
        </a:lnSpc>
        <a:spcBef>
          <a:spcPts val="4200"/>
        </a:spcBef>
        <a:spcAft>
          <a:spcPts val="0"/>
        </a:spcAft>
        <a:buClrTx/>
        <a:buSzPct val="145000"/>
        <a:buFontTx/>
        <a:buChar char="•"/>
        <a:tabLst/>
        <a:defRPr sz="3200" b="0" i="0" u="none" strike="noStrike" cap="none" spc="0" baseline="0">
          <a:ln>
            <a:noFill/>
          </a:ln>
          <a:solidFill>
            <a:srgbClr val="000000"/>
          </a:solidFill>
          <a:uFillTx/>
          <a:latin typeface="Helvetica Neue"/>
          <a:ea typeface="Helvetica Neue"/>
          <a:cs typeface="Helvetica Neue"/>
          <a:sym typeface="Helvetica Neue"/>
        </a:defRPr>
      </a:lvl5pPr>
      <a:lvl6pPr marL="2667000" marR="0" indent="-444500" algn="l" defTabSz="584200" rtl="0" latinLnBrk="0">
        <a:lnSpc>
          <a:spcPct val="100000"/>
        </a:lnSpc>
        <a:spcBef>
          <a:spcPts val="4200"/>
        </a:spcBef>
        <a:spcAft>
          <a:spcPts val="0"/>
        </a:spcAft>
        <a:buClrTx/>
        <a:buSzPct val="145000"/>
        <a:buFontTx/>
        <a:buChar char="•"/>
        <a:tabLst/>
        <a:defRPr sz="3200" b="0" i="0" u="none" strike="noStrike" cap="none" spc="0" baseline="0">
          <a:ln>
            <a:noFill/>
          </a:ln>
          <a:solidFill>
            <a:srgbClr val="000000"/>
          </a:solidFill>
          <a:uFillTx/>
          <a:latin typeface="Helvetica Neue"/>
          <a:ea typeface="Helvetica Neue"/>
          <a:cs typeface="Helvetica Neue"/>
          <a:sym typeface="Helvetica Neue"/>
        </a:defRPr>
      </a:lvl6pPr>
      <a:lvl7pPr marL="3111500" marR="0" indent="-444500" algn="l" defTabSz="584200" rtl="0" latinLnBrk="0">
        <a:lnSpc>
          <a:spcPct val="100000"/>
        </a:lnSpc>
        <a:spcBef>
          <a:spcPts val="4200"/>
        </a:spcBef>
        <a:spcAft>
          <a:spcPts val="0"/>
        </a:spcAft>
        <a:buClrTx/>
        <a:buSzPct val="145000"/>
        <a:buFontTx/>
        <a:buChar char="•"/>
        <a:tabLst/>
        <a:defRPr sz="3200" b="0" i="0" u="none" strike="noStrike" cap="none" spc="0" baseline="0">
          <a:ln>
            <a:noFill/>
          </a:ln>
          <a:solidFill>
            <a:srgbClr val="000000"/>
          </a:solidFill>
          <a:uFillTx/>
          <a:latin typeface="Helvetica Neue"/>
          <a:ea typeface="Helvetica Neue"/>
          <a:cs typeface="Helvetica Neue"/>
          <a:sym typeface="Helvetica Neue"/>
        </a:defRPr>
      </a:lvl7pPr>
      <a:lvl8pPr marL="3556000" marR="0" indent="-444500" algn="l" defTabSz="584200" rtl="0" latinLnBrk="0">
        <a:lnSpc>
          <a:spcPct val="100000"/>
        </a:lnSpc>
        <a:spcBef>
          <a:spcPts val="4200"/>
        </a:spcBef>
        <a:spcAft>
          <a:spcPts val="0"/>
        </a:spcAft>
        <a:buClrTx/>
        <a:buSzPct val="145000"/>
        <a:buFontTx/>
        <a:buChar char="•"/>
        <a:tabLst/>
        <a:defRPr sz="3200" b="0" i="0" u="none" strike="noStrike" cap="none" spc="0" baseline="0">
          <a:ln>
            <a:noFill/>
          </a:ln>
          <a:solidFill>
            <a:srgbClr val="000000"/>
          </a:solidFill>
          <a:uFillTx/>
          <a:latin typeface="Helvetica Neue"/>
          <a:ea typeface="Helvetica Neue"/>
          <a:cs typeface="Helvetica Neue"/>
          <a:sym typeface="Helvetica Neue"/>
        </a:defRPr>
      </a:lvl8pPr>
      <a:lvl9pPr marL="4000500" marR="0" indent="-444500" algn="l" defTabSz="584200" rtl="0" latinLnBrk="0">
        <a:lnSpc>
          <a:spcPct val="100000"/>
        </a:lnSpc>
        <a:spcBef>
          <a:spcPts val="4200"/>
        </a:spcBef>
        <a:spcAft>
          <a:spcPts val="0"/>
        </a:spcAft>
        <a:buClrTx/>
        <a:buSzPct val="145000"/>
        <a:buFontTx/>
        <a:buChar char="•"/>
        <a:tabLst/>
        <a:defRPr sz="3200" b="0" i="0" u="none" strike="noStrike" cap="none" spc="0" baseline="0">
          <a:ln>
            <a:noFill/>
          </a:ln>
          <a:solidFill>
            <a:srgbClr val="000000"/>
          </a:solidFill>
          <a:uFillTx/>
          <a:latin typeface="Helvetica Neue"/>
          <a:ea typeface="Helvetica Neue"/>
          <a:cs typeface="Helvetica Neue"/>
          <a:sym typeface="Helvetica Neue"/>
        </a:defRPr>
      </a:lvl9pPr>
    </p:bodyStyle>
    <p:otherStyle>
      <a:lvl1pPr marL="0" marR="0" indent="0" algn="ctr" defTabSz="584200" rtl="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1pPr>
      <a:lvl2pPr marL="0" marR="0" indent="228600" algn="ctr" defTabSz="584200" rtl="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2pPr>
      <a:lvl3pPr marL="0" marR="0" indent="457200" algn="ctr" defTabSz="584200" rtl="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3pPr>
      <a:lvl4pPr marL="0" marR="0" indent="685800" algn="ctr" defTabSz="584200" rtl="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4pPr>
      <a:lvl5pPr marL="0" marR="0" indent="914400" algn="ctr" defTabSz="584200" rtl="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5pPr>
      <a:lvl6pPr marL="0" marR="0" indent="1143000" algn="ctr" defTabSz="584200" rtl="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6pPr>
      <a:lvl7pPr marL="0" marR="0" indent="1371600" algn="ctr" defTabSz="584200" rtl="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7pPr>
      <a:lvl8pPr marL="0" marR="0" indent="1600200" algn="ctr" defTabSz="584200" rtl="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8pPr>
      <a:lvl9pPr marL="0" marR="0" indent="1828800" algn="ctr" defTabSz="584200" rtl="0" latinLnBrk="0">
        <a:lnSpc>
          <a:spcPct val="100000"/>
        </a:lnSpc>
        <a:spcBef>
          <a:spcPts val="0"/>
        </a:spcBef>
        <a:spcAft>
          <a:spcPts val="0"/>
        </a:spcAft>
        <a:buClrTx/>
        <a:buSzTx/>
        <a:buFontTx/>
        <a:buNone/>
        <a:tabLst/>
        <a:defRPr sz="1600" b="0" i="0" u="none" strike="noStrike" cap="none" spc="0" baseline="0">
          <a:ln>
            <a:noFill/>
          </a:ln>
          <a:solidFill>
            <a:schemeClr val="tx1"/>
          </a:solidFill>
          <a:uFillTx/>
          <a:latin typeface="+mn-lt"/>
          <a:ea typeface="+mn-ea"/>
          <a:cs typeface="+mn-cs"/>
          <a:sym typeface="Helvetica Neue Ligh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jpeg"/><Relationship Id="rId3" Type="http://schemas.openxmlformats.org/officeDocument/2006/relationships/image" Target="../media/image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5.jpeg"/><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 Id="rId3"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8.png"/><Relationship Id="rId3" Type="http://schemas.openxmlformats.org/officeDocument/2006/relationships/image" Target="../media/image9.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jpe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10.png"/><Relationship Id="rId1" Type="http://schemas.openxmlformats.org/officeDocument/2006/relationships/slideLayout" Target="../slideLayouts/slideLayout6.xml"/><Relationship Id="rId2" Type="http://schemas.openxmlformats.org/officeDocument/2006/relationships/notesSlide" Target="../notesSlides/notesSlid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Mini Research Proposal"/>
          <p:cNvSpPr txBox="1">
            <a:spLocks noGrp="1"/>
          </p:cNvSpPr>
          <p:nvPr>
            <p:ph type="ctrTitle"/>
          </p:nvPr>
        </p:nvSpPr>
        <p:spPr>
          <a:xfrm>
            <a:off x="1270000" y="1320800"/>
            <a:ext cx="10464800" cy="3302000"/>
          </a:xfrm>
          <a:prstGeom prst="rect">
            <a:avLst/>
          </a:prstGeom>
        </p:spPr>
        <p:txBody>
          <a:bodyPr/>
          <a:lstStyle>
            <a:lvl1pPr>
              <a:defRPr>
                <a:latin typeface="Times New Roman"/>
                <a:ea typeface="Times New Roman"/>
                <a:cs typeface="Times New Roman"/>
                <a:sym typeface="Times New Roman"/>
              </a:defRPr>
            </a:lvl1pPr>
          </a:lstStyle>
          <a:p>
            <a:r>
              <a:t>Mini Research Proposal</a:t>
            </a:r>
          </a:p>
        </p:txBody>
      </p:sp>
      <p:sp>
        <p:nvSpPr>
          <p:cNvPr id="120" name="Module: ELTE HPEN7005…"/>
          <p:cNvSpPr txBox="1">
            <a:spLocks noGrp="1"/>
          </p:cNvSpPr>
          <p:nvPr>
            <p:ph type="subTitle" sz="quarter" idx="1"/>
          </p:nvPr>
        </p:nvSpPr>
        <p:spPr>
          <a:xfrm>
            <a:off x="4876800" y="5461000"/>
            <a:ext cx="10464800" cy="1489489"/>
          </a:xfrm>
          <a:prstGeom prst="rect">
            <a:avLst/>
          </a:prstGeom>
        </p:spPr>
        <p:txBody>
          <a:bodyPr>
            <a:normAutofit lnSpcReduction="10000"/>
          </a:bodyPr>
          <a:lstStyle/>
          <a:p>
            <a:pPr algn="l" defTabSz="338835">
              <a:defRPr sz="2378">
                <a:latin typeface="Times New Roman"/>
                <a:ea typeface="Times New Roman"/>
                <a:cs typeface="Times New Roman"/>
                <a:sym typeface="Times New Roman"/>
              </a:defRPr>
            </a:pPr>
            <a:r>
              <a:t>Module: ELTE HPEN7005</a:t>
            </a:r>
          </a:p>
          <a:p>
            <a:pPr algn="l" defTabSz="338835">
              <a:defRPr sz="2378">
                <a:latin typeface="Times New Roman"/>
                <a:ea typeface="Times New Roman"/>
                <a:cs typeface="Times New Roman"/>
                <a:sym typeface="Times New Roman"/>
              </a:defRPr>
            </a:pPr>
            <a:r>
              <a:t>Student ID: 2123289</a:t>
            </a:r>
          </a:p>
          <a:p>
            <a:pPr algn="l" defTabSz="338835">
              <a:defRPr sz="2378">
                <a:latin typeface="Times New Roman"/>
                <a:ea typeface="Times New Roman"/>
                <a:cs typeface="Times New Roman"/>
                <a:sym typeface="Times New Roman"/>
              </a:defRPr>
            </a:pPr>
            <a:r>
              <a:t>Name: Khaliun Altansukh</a:t>
            </a:r>
          </a:p>
          <a:p>
            <a:pPr algn="l" defTabSz="338835">
              <a:defRPr sz="2378">
                <a:latin typeface="Times New Roman"/>
                <a:ea typeface="Times New Roman"/>
                <a:cs typeface="Times New Roman"/>
                <a:sym typeface="Times New Roman"/>
              </a:defRPr>
            </a:pPr>
            <a:r>
              <a:t>Date: 2022.03.30</a:t>
            </a:r>
          </a:p>
        </p:txBody>
      </p:sp>
      <p:pic>
        <p:nvPicPr>
          <p:cNvPr id="121" name="Unknown-3.jpg" descr="Unknown-3.jpg"/>
          <p:cNvPicPr>
            <a:picLocks noChangeAspect="1"/>
          </p:cNvPicPr>
          <p:nvPr/>
        </p:nvPicPr>
        <p:blipFill>
          <a:blip r:embed="rId2">
            <a:extLst/>
          </a:blip>
          <a:srcRect b="21006"/>
          <a:stretch>
            <a:fillRect/>
          </a:stretch>
        </p:blipFill>
        <p:spPr>
          <a:xfrm>
            <a:off x="223519" y="7699396"/>
            <a:ext cx="2540001" cy="2006431"/>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Content"/>
          <p:cNvSpPr txBox="1">
            <a:spLocks noGrp="1"/>
          </p:cNvSpPr>
          <p:nvPr>
            <p:ph type="title"/>
          </p:nvPr>
        </p:nvSpPr>
        <p:spPr>
          <a:prstGeom prst="rect">
            <a:avLst/>
          </a:prstGeom>
        </p:spPr>
        <p:txBody>
          <a:bodyPr/>
          <a:lstStyle>
            <a:lvl1pPr>
              <a:defRPr>
                <a:latin typeface="Times New Roman"/>
                <a:ea typeface="Times New Roman"/>
                <a:cs typeface="Times New Roman"/>
                <a:sym typeface="Times New Roman"/>
              </a:defRPr>
            </a:lvl1pPr>
          </a:lstStyle>
          <a:p>
            <a:r>
              <a:t>Content</a:t>
            </a:r>
          </a:p>
        </p:txBody>
      </p:sp>
      <p:sp>
        <p:nvSpPr>
          <p:cNvPr id="124" name="1. Title…"/>
          <p:cNvSpPr txBox="1">
            <a:spLocks noGrp="1"/>
          </p:cNvSpPr>
          <p:nvPr>
            <p:ph type="body" idx="1"/>
          </p:nvPr>
        </p:nvSpPr>
        <p:spPr>
          <a:xfrm>
            <a:off x="952499" y="2590800"/>
            <a:ext cx="11936851" cy="6286500"/>
          </a:xfrm>
          <a:prstGeom prst="rect">
            <a:avLst/>
          </a:prstGeom>
        </p:spPr>
        <p:txBody>
          <a:bodyPr anchor="t"/>
          <a:lstStyle/>
          <a:p>
            <a:pPr marL="457200" indent="-228600" defTabSz="457200">
              <a:spcBef>
                <a:spcPts val="0"/>
              </a:spcBef>
              <a:buSzTx/>
              <a:buNone/>
              <a:defRPr sz="4300">
                <a:solidFill>
                  <a:srgbClr val="386FA7"/>
                </a:solidFill>
                <a:latin typeface="Times New Roman"/>
                <a:ea typeface="Times New Roman"/>
                <a:cs typeface="Times New Roman"/>
                <a:sym typeface="Times New Roman"/>
              </a:defRPr>
            </a:pPr>
            <a:r>
              <a:t>1.	Title</a:t>
            </a:r>
          </a:p>
          <a:p>
            <a:pPr marL="457200" indent="-228600" defTabSz="457200">
              <a:spcBef>
                <a:spcPts val="0"/>
              </a:spcBef>
              <a:buSzTx/>
              <a:buNone/>
              <a:defRPr sz="4300">
                <a:solidFill>
                  <a:srgbClr val="386FA7"/>
                </a:solidFill>
                <a:latin typeface="Times New Roman"/>
                <a:ea typeface="Times New Roman"/>
                <a:cs typeface="Times New Roman"/>
                <a:sym typeface="Times New Roman"/>
              </a:defRPr>
            </a:pPr>
            <a:r>
              <a:t>2.	Aims of the investigation</a:t>
            </a:r>
          </a:p>
          <a:p>
            <a:pPr marL="457200" indent="-228600" defTabSz="457200">
              <a:spcBef>
                <a:spcPts val="0"/>
              </a:spcBef>
              <a:buSzTx/>
              <a:buNone/>
              <a:defRPr sz="4300">
                <a:solidFill>
                  <a:srgbClr val="386FA7"/>
                </a:solidFill>
                <a:latin typeface="Times New Roman"/>
                <a:ea typeface="Times New Roman"/>
                <a:cs typeface="Times New Roman"/>
                <a:sym typeface="Times New Roman"/>
              </a:defRPr>
            </a:pPr>
            <a:r>
              <a:t>3.	Rationale and main conceptual themes </a:t>
            </a:r>
          </a:p>
          <a:p>
            <a:pPr marL="457200" indent="-228600" defTabSz="457200">
              <a:spcBef>
                <a:spcPts val="0"/>
              </a:spcBef>
              <a:buSzTx/>
              <a:buNone/>
              <a:defRPr sz="4300">
                <a:solidFill>
                  <a:srgbClr val="386FA7"/>
                </a:solidFill>
                <a:latin typeface="Times New Roman"/>
                <a:ea typeface="Times New Roman"/>
                <a:cs typeface="Times New Roman"/>
                <a:sym typeface="Times New Roman"/>
              </a:defRPr>
            </a:pPr>
            <a:r>
              <a:t>4.	A description of the evidence intend to collect</a:t>
            </a:r>
          </a:p>
          <a:p>
            <a:pPr marL="457200" indent="-228600" defTabSz="457200">
              <a:spcBef>
                <a:spcPts val="0"/>
              </a:spcBef>
              <a:buSzTx/>
              <a:buNone/>
              <a:defRPr sz="4300">
                <a:solidFill>
                  <a:srgbClr val="386FA7"/>
                </a:solidFill>
                <a:latin typeface="Times New Roman"/>
                <a:ea typeface="Times New Roman"/>
                <a:cs typeface="Times New Roman"/>
                <a:sym typeface="Times New Roman"/>
              </a:defRPr>
            </a:pPr>
            <a:r>
              <a:t>5.	Method</a:t>
            </a:r>
          </a:p>
          <a:p>
            <a:pPr marL="457200" indent="-228600" defTabSz="457200">
              <a:spcBef>
                <a:spcPts val="0"/>
              </a:spcBef>
              <a:buSzTx/>
              <a:buNone/>
              <a:defRPr sz="4300">
                <a:solidFill>
                  <a:srgbClr val="386FA7"/>
                </a:solidFill>
                <a:latin typeface="Times New Roman"/>
                <a:ea typeface="Times New Roman"/>
                <a:cs typeface="Times New Roman"/>
                <a:sym typeface="Times New Roman"/>
              </a:defRPr>
            </a:pPr>
            <a:r>
              <a:t>6.	Settings</a:t>
            </a:r>
          </a:p>
          <a:p>
            <a:pPr marL="457200" indent="-228600" defTabSz="457200">
              <a:spcBef>
                <a:spcPts val="0"/>
              </a:spcBef>
              <a:buSzTx/>
              <a:buNone/>
              <a:defRPr sz="4300">
                <a:solidFill>
                  <a:srgbClr val="386FA7"/>
                </a:solidFill>
                <a:latin typeface="Times New Roman"/>
                <a:ea typeface="Times New Roman"/>
                <a:cs typeface="Times New Roman"/>
                <a:sym typeface="Times New Roman"/>
              </a:defRPr>
            </a:pPr>
            <a:r>
              <a:t>7.	Ethical issues</a:t>
            </a:r>
          </a:p>
          <a:p>
            <a:pPr marL="457200" indent="-228600" defTabSz="457200">
              <a:spcBef>
                <a:spcPts val="0"/>
              </a:spcBef>
              <a:buSzTx/>
              <a:buNone/>
              <a:defRPr sz="4300">
                <a:solidFill>
                  <a:srgbClr val="386FA7"/>
                </a:solidFill>
                <a:latin typeface="Times New Roman"/>
                <a:ea typeface="Times New Roman"/>
                <a:cs typeface="Times New Roman"/>
                <a:sym typeface="Times New Roman"/>
              </a:defRPr>
            </a:pPr>
            <a:r>
              <a:t>8.	The methods to analyze the evidence</a:t>
            </a:r>
          </a:p>
          <a:p>
            <a:pPr marL="457200" indent="-228600" defTabSz="457200">
              <a:spcBef>
                <a:spcPts val="0"/>
              </a:spcBef>
              <a:buSzTx/>
              <a:buNone/>
              <a:defRPr sz="4300">
                <a:solidFill>
                  <a:srgbClr val="386FA7"/>
                </a:solidFill>
                <a:latin typeface="Times New Roman"/>
                <a:ea typeface="Times New Roman"/>
                <a:cs typeface="Times New Roman"/>
                <a:sym typeface="Times New Roman"/>
              </a:defRPr>
            </a:pPr>
            <a:r>
              <a:t>9.	Timetable</a:t>
            </a:r>
          </a:p>
        </p:txBody>
      </p:sp>
      <p:pic>
        <p:nvPicPr>
          <p:cNvPr id="125" name="Unknown-3.jpg" descr="Unknown-3.jpg"/>
          <p:cNvPicPr>
            <a:picLocks noChangeAspect="1"/>
          </p:cNvPicPr>
          <p:nvPr/>
        </p:nvPicPr>
        <p:blipFill>
          <a:blip r:embed="rId2">
            <a:extLst/>
          </a:blip>
          <a:srcRect t="29994"/>
          <a:stretch>
            <a:fillRect/>
          </a:stretch>
        </p:blipFill>
        <p:spPr>
          <a:xfrm>
            <a:off x="65004" y="8641103"/>
            <a:ext cx="2540001" cy="1778132"/>
          </a:xfrm>
          <a:prstGeom prst="rect">
            <a:avLst/>
          </a:prstGeom>
          <a:ln w="12700">
            <a:miter lim="400000"/>
          </a:ln>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1. Title"/>
          <p:cNvSpPr txBox="1">
            <a:spLocks noGrp="1"/>
          </p:cNvSpPr>
          <p:nvPr>
            <p:ph type="title"/>
          </p:nvPr>
        </p:nvSpPr>
        <p:spPr>
          <a:prstGeom prst="rect">
            <a:avLst/>
          </a:prstGeom>
        </p:spPr>
        <p:txBody>
          <a:bodyPr/>
          <a:lstStyle>
            <a:lvl1pPr marL="457200" indent="-228600" defTabSz="457200">
              <a:defRPr sz="4300">
                <a:solidFill>
                  <a:schemeClr val="accent1">
                    <a:lumOff val="-13575"/>
                  </a:schemeClr>
                </a:solidFill>
                <a:latin typeface="Times New Roman"/>
                <a:ea typeface="Times New Roman"/>
                <a:cs typeface="Times New Roman"/>
                <a:sym typeface="Times New Roman"/>
              </a:defRPr>
            </a:lvl1pPr>
          </a:lstStyle>
          <a:p>
            <a:r>
              <a:t>1.	Title</a:t>
            </a:r>
          </a:p>
        </p:txBody>
      </p:sp>
      <p:sp>
        <p:nvSpPr>
          <p:cNvPr id="128" name="“Increasing the awareness of learners autonomy by fusing technology in Mongolian rural schools&quot;…"/>
          <p:cNvSpPr txBox="1">
            <a:spLocks noGrp="1"/>
          </p:cNvSpPr>
          <p:nvPr>
            <p:ph type="body" sz="quarter" idx="1"/>
          </p:nvPr>
        </p:nvSpPr>
        <p:spPr>
          <a:xfrm>
            <a:off x="805326" y="2888509"/>
            <a:ext cx="11099801" cy="2159001"/>
          </a:xfrm>
          <a:prstGeom prst="rect">
            <a:avLst/>
          </a:prstGeom>
        </p:spPr>
        <p:txBody>
          <a:bodyPr anchor="t"/>
          <a:lstStyle/>
          <a:p>
            <a:pPr>
              <a:defRPr i="1">
                <a:latin typeface="Times New Roman"/>
                <a:ea typeface="Times New Roman"/>
                <a:cs typeface="Times New Roman"/>
                <a:sym typeface="Times New Roman"/>
              </a:defRPr>
            </a:pPr>
            <a:r>
              <a:t>“Increasing the awareness of learners autonomy by fusing technology in Mongolian rural schools"</a:t>
            </a:r>
          </a:p>
          <a:p>
            <a:pPr>
              <a:defRPr i="1">
                <a:latin typeface="Times New Roman"/>
                <a:ea typeface="Times New Roman"/>
                <a:cs typeface="Times New Roman"/>
                <a:sym typeface="Times New Roman"/>
              </a:defRPr>
            </a:pPr>
            <a:r>
              <a:t>Key words: CALL, LA, Digital divide</a:t>
            </a:r>
          </a:p>
        </p:txBody>
      </p:sp>
      <p:pic>
        <p:nvPicPr>
          <p:cNvPr id="129" name="Unknown-3.jpg" descr="Unknown-3.jpg"/>
          <p:cNvPicPr>
            <a:picLocks noChangeAspect="1"/>
          </p:cNvPicPr>
          <p:nvPr/>
        </p:nvPicPr>
        <p:blipFill>
          <a:blip r:embed="rId2">
            <a:extLst/>
          </a:blip>
          <a:srcRect t="29994"/>
          <a:stretch>
            <a:fillRect/>
          </a:stretch>
        </p:blipFill>
        <p:spPr>
          <a:xfrm>
            <a:off x="65004" y="8653803"/>
            <a:ext cx="2540001" cy="1778133"/>
          </a:xfrm>
          <a:prstGeom prst="rect">
            <a:avLst/>
          </a:prstGeom>
          <a:ln w="12700">
            <a:miter lim="400000"/>
          </a:ln>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2. Aims of the investigation"/>
          <p:cNvSpPr txBox="1">
            <a:spLocks noGrp="1"/>
          </p:cNvSpPr>
          <p:nvPr>
            <p:ph type="title"/>
          </p:nvPr>
        </p:nvSpPr>
        <p:spPr>
          <a:xfrm>
            <a:off x="952500" y="-268563"/>
            <a:ext cx="11099801" cy="2159001"/>
          </a:xfrm>
          <a:prstGeom prst="rect">
            <a:avLst/>
          </a:prstGeom>
        </p:spPr>
        <p:txBody>
          <a:bodyPr/>
          <a:lstStyle>
            <a:lvl1pPr marL="457200" indent="-228600" defTabSz="457200">
              <a:defRPr sz="4300">
                <a:solidFill>
                  <a:schemeClr val="accent1">
                    <a:lumOff val="-13575"/>
                  </a:schemeClr>
                </a:solidFill>
                <a:latin typeface="Times New Roman"/>
                <a:ea typeface="Times New Roman"/>
                <a:cs typeface="Times New Roman"/>
                <a:sym typeface="Times New Roman"/>
              </a:defRPr>
            </a:lvl1pPr>
          </a:lstStyle>
          <a:p>
            <a:r>
              <a:t>2.	Aims of the investigation</a:t>
            </a:r>
          </a:p>
        </p:txBody>
      </p:sp>
      <p:sp>
        <p:nvSpPr>
          <p:cNvPr id="132" name="What are the barriers for promoting LA in rural high schools?…"/>
          <p:cNvSpPr txBox="1">
            <a:spLocks noGrp="1"/>
          </p:cNvSpPr>
          <p:nvPr>
            <p:ph type="body" idx="1"/>
          </p:nvPr>
        </p:nvSpPr>
        <p:spPr>
          <a:xfrm>
            <a:off x="952500" y="1983953"/>
            <a:ext cx="11099800" cy="6286501"/>
          </a:xfrm>
          <a:prstGeom prst="rect">
            <a:avLst/>
          </a:prstGeom>
        </p:spPr>
        <p:txBody>
          <a:bodyPr/>
          <a:lstStyle/>
          <a:p>
            <a:pPr>
              <a:defRPr>
                <a:latin typeface="Times New Roman"/>
                <a:ea typeface="Times New Roman"/>
                <a:cs typeface="Times New Roman"/>
                <a:sym typeface="Times New Roman"/>
              </a:defRPr>
            </a:pPr>
            <a:r>
              <a:t>What are the barriers for promoting LA in rural high schools? </a:t>
            </a:r>
          </a:p>
          <a:p>
            <a:pPr>
              <a:defRPr>
                <a:latin typeface="Times New Roman"/>
                <a:ea typeface="Times New Roman"/>
                <a:cs typeface="Times New Roman"/>
                <a:sym typeface="Times New Roman"/>
              </a:defRPr>
            </a:pPr>
            <a:r>
              <a:t>What is the difference between urban and rural students’ in terms of learner autonomy? </a:t>
            </a:r>
          </a:p>
          <a:p>
            <a:pPr>
              <a:defRPr>
                <a:latin typeface="Times New Roman"/>
                <a:ea typeface="Times New Roman"/>
                <a:cs typeface="Times New Roman"/>
                <a:sym typeface="Times New Roman"/>
              </a:defRPr>
            </a:pPr>
            <a:r>
              <a:t>What effect does digitally divided area have on students' autonomy?</a:t>
            </a:r>
          </a:p>
          <a:p>
            <a:pPr>
              <a:defRPr>
                <a:latin typeface="Times New Roman"/>
                <a:ea typeface="Times New Roman"/>
                <a:cs typeface="Times New Roman"/>
                <a:sym typeface="Times New Roman"/>
              </a:defRPr>
            </a:pPr>
            <a:r>
              <a:t>How can technology bridge digital division by promoting autonomous learner?</a:t>
            </a:r>
          </a:p>
        </p:txBody>
      </p:sp>
      <p:pic>
        <p:nvPicPr>
          <p:cNvPr id="133" name="Unknown-3.jpg" descr="Unknown-3.jpg"/>
          <p:cNvPicPr>
            <a:picLocks noChangeAspect="1"/>
          </p:cNvPicPr>
          <p:nvPr/>
        </p:nvPicPr>
        <p:blipFill>
          <a:blip r:embed="rId2">
            <a:extLst/>
          </a:blip>
          <a:srcRect t="29994"/>
          <a:stretch>
            <a:fillRect/>
          </a:stretch>
        </p:blipFill>
        <p:spPr>
          <a:xfrm>
            <a:off x="65004" y="8641103"/>
            <a:ext cx="2540001" cy="1778133"/>
          </a:xfrm>
          <a:prstGeom prst="rect">
            <a:avLst/>
          </a:prstGeom>
          <a:ln w="12700">
            <a:miter lim="400000"/>
          </a:ln>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3. Rationale and main conceptual themes"/>
          <p:cNvSpPr txBox="1">
            <a:spLocks noGrp="1"/>
          </p:cNvSpPr>
          <p:nvPr>
            <p:ph type="title"/>
          </p:nvPr>
        </p:nvSpPr>
        <p:spPr>
          <a:xfrm>
            <a:off x="952500" y="254000"/>
            <a:ext cx="11099800" cy="1354018"/>
          </a:xfrm>
          <a:prstGeom prst="rect">
            <a:avLst/>
          </a:prstGeom>
        </p:spPr>
        <p:txBody>
          <a:bodyPr/>
          <a:lstStyle>
            <a:lvl1pPr marL="457200" indent="-228600" defTabSz="457200">
              <a:defRPr sz="4300">
                <a:solidFill>
                  <a:schemeClr val="accent1">
                    <a:lumOff val="-13575"/>
                  </a:schemeClr>
                </a:solidFill>
                <a:latin typeface="Times New Roman"/>
                <a:ea typeface="Times New Roman"/>
                <a:cs typeface="Times New Roman"/>
                <a:sym typeface="Times New Roman"/>
              </a:defRPr>
            </a:lvl1pPr>
          </a:lstStyle>
          <a:p>
            <a:r>
              <a:t>3.	Rationale and main conceptual themes </a:t>
            </a:r>
          </a:p>
        </p:txBody>
      </p:sp>
      <p:sp>
        <p:nvSpPr>
          <p:cNvPr id="136" name="Learner autonomy- LA"/>
          <p:cNvSpPr txBox="1">
            <a:spLocks noGrp="1"/>
          </p:cNvSpPr>
          <p:nvPr>
            <p:ph type="body" idx="1"/>
          </p:nvPr>
        </p:nvSpPr>
        <p:spPr>
          <a:xfrm>
            <a:off x="536531" y="1337484"/>
            <a:ext cx="12305739" cy="7557612"/>
          </a:xfrm>
          <a:prstGeom prst="rect">
            <a:avLst/>
          </a:prstGeom>
        </p:spPr>
        <p:txBody>
          <a:bodyPr anchor="t"/>
          <a:lstStyle>
            <a:lvl1pPr marL="0" indent="0">
              <a:buSzTx/>
              <a:buNone/>
              <a:defRPr>
                <a:solidFill>
                  <a:schemeClr val="accent1">
                    <a:lumOff val="-13575"/>
                  </a:schemeClr>
                </a:solidFill>
                <a:latin typeface="Times New Roman"/>
                <a:ea typeface="Times New Roman"/>
                <a:cs typeface="Times New Roman"/>
                <a:sym typeface="Times New Roman"/>
              </a:defRPr>
            </a:lvl1pPr>
          </a:lstStyle>
          <a:p>
            <a:r>
              <a:t>Learner autonomy- LA</a:t>
            </a:r>
          </a:p>
        </p:txBody>
      </p:sp>
      <p:pic>
        <p:nvPicPr>
          <p:cNvPr id="137" name="Unknown-3.jpg" descr="Unknown-3.jpg"/>
          <p:cNvPicPr>
            <a:picLocks noChangeAspect="1"/>
          </p:cNvPicPr>
          <p:nvPr/>
        </p:nvPicPr>
        <p:blipFill>
          <a:blip r:embed="rId2">
            <a:extLst/>
          </a:blip>
          <a:srcRect t="29994" b="24292"/>
          <a:stretch>
            <a:fillRect/>
          </a:stretch>
        </p:blipFill>
        <p:spPr>
          <a:xfrm>
            <a:off x="65004" y="8641103"/>
            <a:ext cx="2540001" cy="1161113"/>
          </a:xfrm>
          <a:prstGeom prst="rect">
            <a:avLst/>
          </a:prstGeom>
          <a:ln w="12700">
            <a:miter lim="400000"/>
          </a:ln>
        </p:spPr>
      </p:pic>
      <p:graphicFrame>
        <p:nvGraphicFramePr>
          <p:cNvPr id="138" name="Table"/>
          <p:cNvGraphicFramePr/>
          <p:nvPr/>
        </p:nvGraphicFramePr>
        <p:xfrm>
          <a:off x="5375698" y="2038823"/>
          <a:ext cx="7457056" cy="7003688"/>
        </p:xfrm>
        <a:graphic>
          <a:graphicData uri="http://schemas.openxmlformats.org/drawingml/2006/table">
            <a:tbl>
              <a:tblPr firstRow="1" firstCol="1" bandRow="1">
                <a:tableStyleId>{4C3C2611-4C71-4FC5-86AE-919BDF0F9419}</a:tableStyleId>
              </a:tblPr>
              <a:tblGrid>
                <a:gridCol w="1858060"/>
                <a:gridCol w="5598996"/>
              </a:tblGrid>
              <a:tr h="1750922">
                <a:tc>
                  <a:txBody>
                    <a:bodyPr/>
                    <a:lstStyle/>
                    <a:p>
                      <a:pPr algn="l" defTabSz="914400">
                        <a:defRPr sz="1800" b="0">
                          <a:solidFill>
                            <a:srgbClr val="000000"/>
                          </a:solidFill>
                        </a:defRPr>
                      </a:pPr>
                      <a:r>
                        <a:rPr sz="1600">
                          <a:latin typeface="Times New Roman"/>
                          <a:ea typeface="Times New Roman"/>
                          <a:cs typeface="Times New Roman"/>
                          <a:sym typeface="Times New Roman"/>
                        </a:rPr>
                        <a:t>(Holec, 1981, p.3) 
</a:t>
                      </a:r>
                    </a:p>
                  </a:txBody>
                  <a:tcPr marL="50800" marR="50800" marT="50800" marB="50800" anchor="ctr" horzOverflow="overflow">
                    <a:lnL w="3175">
                      <a:solidFill>
                        <a:srgbClr val="000000"/>
                      </a:solidFill>
                      <a:miter lim="400000"/>
                    </a:lnL>
                    <a:lnR w="3175">
                      <a:solidFill>
                        <a:srgbClr val="B8B8B8"/>
                      </a:solidFill>
                      <a:miter lim="400000"/>
                    </a:lnR>
                    <a:lnT w="3175">
                      <a:solidFill>
                        <a:srgbClr val="000000"/>
                      </a:solidFill>
                      <a:miter lim="400000"/>
                    </a:lnT>
                    <a:lnB w="3175">
                      <a:solidFill>
                        <a:srgbClr val="B8B8B8"/>
                      </a:solidFill>
                      <a:miter lim="400000"/>
                    </a:lnB>
                    <a:solidFill>
                      <a:schemeClr val="accent1">
                        <a:lumOff val="16847"/>
                      </a:schemeClr>
                    </a:solidFill>
                  </a:tcPr>
                </a:tc>
                <a:tc>
                  <a:txBody>
                    <a:bodyPr/>
                    <a:lstStyle/>
                    <a:p>
                      <a:pPr algn="l" defTabSz="914400">
                        <a:defRPr sz="2400" b="0" i="1">
                          <a:solidFill>
                            <a:srgbClr val="000000"/>
                          </a:solidFill>
                          <a:latin typeface="Times New Roman"/>
                          <a:ea typeface="Times New Roman"/>
                          <a:cs typeface="Times New Roman"/>
                          <a:sym typeface="Times New Roman"/>
                        </a:defRPr>
                      </a:pPr>
                      <a:r>
                        <a:t>“the ability to t</a:t>
                      </a:r>
                      <a:r>
                        <a:rPr>
                          <a:solidFill>
                            <a:schemeClr val="accent1">
                              <a:hueOff val="114395"/>
                              <a:lumOff val="-24975"/>
                            </a:schemeClr>
                          </a:solidFill>
                        </a:rPr>
                        <a:t>ake charge of one’s own learning</a:t>
                      </a:r>
                      <a:r>
                        <a:t> “</a:t>
                      </a:r>
                    </a:p>
                  </a:txBody>
                  <a:tcPr marL="50800" marR="50800" marT="50800" marB="50800" anchor="ctr" horzOverflow="overflow">
                    <a:lnL w="3175">
                      <a:solidFill>
                        <a:srgbClr val="B8B8B8"/>
                      </a:solidFill>
                      <a:miter lim="400000"/>
                    </a:lnL>
                    <a:lnR w="3175">
                      <a:solidFill>
                        <a:srgbClr val="000000"/>
                      </a:solidFill>
                      <a:miter lim="400000"/>
                    </a:lnR>
                    <a:lnT w="3175">
                      <a:solidFill>
                        <a:srgbClr val="000000"/>
                      </a:solidFill>
                      <a:miter lim="400000"/>
                    </a:lnT>
                    <a:lnB w="3175">
                      <a:solidFill>
                        <a:srgbClr val="B8B8B8"/>
                      </a:solidFill>
                      <a:miter lim="400000"/>
                    </a:lnB>
                    <a:solidFill>
                      <a:srgbClr val="FFFFFF"/>
                    </a:solidFill>
                  </a:tcPr>
                </a:tc>
              </a:tr>
              <a:tr h="1750922">
                <a:tc>
                  <a:txBody>
                    <a:bodyPr/>
                    <a:lstStyle/>
                    <a:p>
                      <a:pPr algn="l" defTabSz="914400">
                        <a:defRPr sz="1800" b="0">
                          <a:solidFill>
                            <a:srgbClr val="000000"/>
                          </a:solidFill>
                        </a:defRPr>
                      </a:pPr>
                      <a:r>
                        <a:rPr sz="1600">
                          <a:latin typeface="Times New Roman"/>
                          <a:ea typeface="Times New Roman"/>
                          <a:cs typeface="Times New Roman"/>
                          <a:sym typeface="Times New Roman"/>
                        </a:rPr>
                        <a:t>Little (1991, p. 4) 
</a:t>
                      </a:r>
                    </a:p>
                  </a:txBody>
                  <a:tcPr marL="50800" marR="50800" marT="50800" marB="50800" anchor="ctr" horzOverflow="overflow">
                    <a:lnL w="3175">
                      <a:solidFill>
                        <a:srgbClr val="000000"/>
                      </a:solidFill>
                      <a:miter lim="400000"/>
                    </a:lnL>
                    <a:lnR w="3175">
                      <a:solidFill>
                        <a:srgbClr val="B8B8B8"/>
                      </a:solidFill>
                      <a:miter lim="400000"/>
                    </a:lnR>
                    <a:lnT w="3175">
                      <a:solidFill>
                        <a:srgbClr val="B8B8B8"/>
                      </a:solidFill>
                      <a:miter lim="400000"/>
                    </a:lnT>
                    <a:lnB w="3175">
                      <a:solidFill>
                        <a:srgbClr val="B8B8B8"/>
                      </a:solidFill>
                      <a:miter lim="400000"/>
                    </a:lnB>
                    <a:solidFill>
                      <a:schemeClr val="accent1">
                        <a:lumOff val="16847"/>
                      </a:schemeClr>
                    </a:solidFill>
                  </a:tcPr>
                </a:tc>
                <a:tc>
                  <a:txBody>
                    <a:bodyPr/>
                    <a:lstStyle/>
                    <a:p>
                      <a:pPr algn="l" defTabSz="914400">
                        <a:defRPr sz="1800"/>
                      </a:pPr>
                      <a:r>
                        <a:rPr sz="2400" i="1">
                          <a:latin typeface="Times New Roman"/>
                          <a:ea typeface="Times New Roman"/>
                          <a:cs typeface="Times New Roman"/>
                          <a:sym typeface="Times New Roman"/>
                        </a:rPr>
                        <a:t>“a capacity for detachment, critical reflection, decision making and independent action” 
</a:t>
                      </a:r>
                    </a:p>
                  </a:txBody>
                  <a:tcPr marL="50800" marR="50800" marT="50800" marB="50800" anchor="ctr" horzOverflow="overflow">
                    <a:lnL w="3175">
                      <a:solidFill>
                        <a:srgbClr val="B8B8B8"/>
                      </a:solidFill>
                      <a:miter lim="400000"/>
                    </a:lnL>
                    <a:lnR w="3175">
                      <a:solidFill>
                        <a:srgbClr val="000000"/>
                      </a:solidFill>
                      <a:miter lim="400000"/>
                    </a:lnR>
                    <a:lnT w="3175">
                      <a:solidFill>
                        <a:srgbClr val="B8B8B8"/>
                      </a:solidFill>
                      <a:miter lim="400000"/>
                    </a:lnT>
                    <a:lnB w="3175">
                      <a:solidFill>
                        <a:srgbClr val="B8B8B8"/>
                      </a:solidFill>
                      <a:miter lim="400000"/>
                    </a:lnB>
                  </a:tcPr>
                </a:tc>
              </a:tr>
              <a:tr h="1750922">
                <a:tc>
                  <a:txBody>
                    <a:bodyPr/>
                    <a:lstStyle/>
                    <a:p>
                      <a:pPr algn="l" defTabSz="914400">
                        <a:defRPr sz="1800" b="0">
                          <a:solidFill>
                            <a:srgbClr val="000000"/>
                          </a:solidFill>
                        </a:defRPr>
                      </a:pPr>
                      <a:r>
                        <a:rPr sz="1600">
                          <a:latin typeface="Times New Roman"/>
                          <a:ea typeface="Times New Roman"/>
                          <a:cs typeface="Times New Roman"/>
                          <a:sym typeface="Times New Roman"/>
                        </a:rPr>
                        <a:t>(Holec, 1981, p.3) 
</a:t>
                      </a:r>
                    </a:p>
                  </a:txBody>
                  <a:tcPr marL="50800" marR="50800" marT="50800" marB="50800" anchor="ctr" horzOverflow="overflow">
                    <a:lnL w="3175">
                      <a:solidFill>
                        <a:srgbClr val="000000"/>
                      </a:solidFill>
                      <a:miter lim="400000"/>
                    </a:lnL>
                    <a:lnR w="3175">
                      <a:solidFill>
                        <a:srgbClr val="B8B8B8"/>
                      </a:solidFill>
                      <a:miter lim="400000"/>
                    </a:lnR>
                    <a:lnT w="3175">
                      <a:solidFill>
                        <a:srgbClr val="B8B8B8"/>
                      </a:solidFill>
                      <a:miter lim="400000"/>
                    </a:lnT>
                    <a:lnB w="3175">
                      <a:solidFill>
                        <a:srgbClr val="B8B8B8"/>
                      </a:solidFill>
                      <a:miter lim="400000"/>
                    </a:lnB>
                    <a:solidFill>
                      <a:schemeClr val="accent1">
                        <a:lumOff val="16847"/>
                      </a:schemeClr>
                    </a:solidFill>
                  </a:tcPr>
                </a:tc>
                <a:tc>
                  <a:txBody>
                    <a:bodyPr/>
                    <a:lstStyle/>
                    <a:p>
                      <a:pPr algn="l" defTabSz="914400">
                        <a:defRPr sz="1800"/>
                      </a:pPr>
                      <a:r>
                        <a:rPr sz="2400" i="1">
                          <a:latin typeface="Times New Roman"/>
                          <a:ea typeface="Times New Roman"/>
                          <a:cs typeface="Times New Roman"/>
                          <a:sym typeface="Times New Roman"/>
                        </a:rPr>
                        <a:t>“determining the purpose, content, rhythm, and method of their learning, monitoring its progress and evaluating its outcomes” 
</a:t>
                      </a:r>
                    </a:p>
                  </a:txBody>
                  <a:tcPr marL="50800" marR="50800" marT="50800" marB="50800" anchor="ctr" horzOverflow="overflow">
                    <a:lnL w="3175">
                      <a:solidFill>
                        <a:srgbClr val="B8B8B8"/>
                      </a:solidFill>
                      <a:miter lim="400000"/>
                    </a:lnL>
                    <a:lnR w="3175">
                      <a:solidFill>
                        <a:srgbClr val="000000"/>
                      </a:solidFill>
                      <a:miter lim="400000"/>
                    </a:lnR>
                    <a:lnT w="3175">
                      <a:solidFill>
                        <a:srgbClr val="B8B8B8"/>
                      </a:solidFill>
                      <a:miter lim="400000"/>
                    </a:lnT>
                    <a:lnB w="3175">
                      <a:solidFill>
                        <a:srgbClr val="B8B8B8"/>
                      </a:solidFill>
                      <a:miter lim="400000"/>
                    </a:lnB>
                    <a:solidFill>
                      <a:srgbClr val="FFFFFF"/>
                    </a:solidFill>
                  </a:tcPr>
                </a:tc>
              </a:tr>
              <a:tr h="1750922">
                <a:tc>
                  <a:txBody>
                    <a:bodyPr/>
                    <a:lstStyle/>
                    <a:p>
                      <a:pPr algn="l" defTabSz="914400">
                        <a:defRPr sz="1800" b="0">
                          <a:solidFill>
                            <a:srgbClr val="000000"/>
                          </a:solidFill>
                        </a:defRPr>
                      </a:pPr>
                      <a:r>
                        <a:rPr sz="1600">
                          <a:latin typeface="Times New Roman"/>
                          <a:ea typeface="Times New Roman"/>
                          <a:cs typeface="Times New Roman"/>
                          <a:sym typeface="Times New Roman"/>
                        </a:rPr>
                        <a:t>Benson (2001, p. 47) 
</a:t>
                      </a:r>
                    </a:p>
                  </a:txBody>
                  <a:tcPr marL="50800" marR="50800" marT="50800" marB="50800" anchor="ctr" horzOverflow="overflow">
                    <a:lnL w="3175">
                      <a:solidFill>
                        <a:srgbClr val="000000"/>
                      </a:solidFill>
                      <a:miter lim="400000"/>
                    </a:lnL>
                    <a:lnR w="3175">
                      <a:solidFill>
                        <a:srgbClr val="B8B8B8"/>
                      </a:solidFill>
                      <a:miter lim="400000"/>
                    </a:lnR>
                    <a:lnT w="3175">
                      <a:solidFill>
                        <a:srgbClr val="B8B8B8"/>
                      </a:solidFill>
                      <a:miter lim="400000"/>
                    </a:lnT>
                    <a:lnB w="3175">
                      <a:solidFill>
                        <a:srgbClr val="B8B8B8"/>
                      </a:solidFill>
                      <a:miter lim="400000"/>
                    </a:lnB>
                    <a:solidFill>
                      <a:schemeClr val="accent1">
                        <a:lumOff val="16847"/>
                      </a:schemeClr>
                    </a:solidFill>
                  </a:tcPr>
                </a:tc>
                <a:tc>
                  <a:txBody>
                    <a:bodyPr/>
                    <a:lstStyle/>
                    <a:p>
                      <a:pPr algn="l" defTabSz="457200">
                        <a:spcBef>
                          <a:spcPts val="1200"/>
                        </a:spcBef>
                        <a:defRPr sz="1800"/>
                      </a:pPr>
                      <a:r>
                        <a:rPr sz="2400" i="1">
                          <a:latin typeface="Times New Roman"/>
                          <a:ea typeface="Times New Roman"/>
                          <a:cs typeface="Times New Roman"/>
                          <a:sym typeface="Times New Roman"/>
                        </a:rPr>
                        <a:t>“the capacity to take control of one’s own learning “</a:t>
                      </a:r>
                    </a:p>
                  </a:txBody>
                  <a:tcPr marL="50800" marR="50800" marT="50800" marB="50800" anchor="ctr" horzOverflow="overflow">
                    <a:lnL w="3175">
                      <a:solidFill>
                        <a:srgbClr val="B8B8B8"/>
                      </a:solidFill>
                      <a:miter lim="400000"/>
                    </a:lnL>
                    <a:lnR w="3175">
                      <a:solidFill>
                        <a:srgbClr val="000000"/>
                      </a:solidFill>
                      <a:miter lim="400000"/>
                    </a:lnR>
                    <a:lnT w="3175">
                      <a:solidFill>
                        <a:srgbClr val="B8B8B8"/>
                      </a:solidFill>
                      <a:miter lim="400000"/>
                    </a:lnT>
                    <a:lnB w="3175">
                      <a:solidFill>
                        <a:srgbClr val="B8B8B8"/>
                      </a:solidFill>
                      <a:miter lim="400000"/>
                    </a:lnB>
                  </a:tcPr>
                </a:tc>
              </a:tr>
            </a:tbl>
          </a:graphicData>
        </a:graphic>
      </p:graphicFrame>
      <p:pic>
        <p:nvPicPr>
          <p:cNvPr id="139" name="maxresdefault-2.jpg" descr="maxresdefault-2.jpg"/>
          <p:cNvPicPr>
            <a:picLocks noChangeAspect="1"/>
          </p:cNvPicPr>
          <p:nvPr/>
        </p:nvPicPr>
        <p:blipFill>
          <a:blip r:embed="rId3">
            <a:extLst/>
          </a:blip>
          <a:srcRect l="49811" t="30498" b="9339"/>
          <a:stretch>
            <a:fillRect/>
          </a:stretch>
        </p:blipFill>
        <p:spPr>
          <a:xfrm>
            <a:off x="364921" y="4078852"/>
            <a:ext cx="4928505" cy="3323194"/>
          </a:xfrm>
          <a:prstGeom prst="rect">
            <a:avLst/>
          </a:prstGeom>
          <a:ln w="12700">
            <a:miter lim="400000"/>
          </a:ln>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Dimensions:…"/>
          <p:cNvSpPr txBox="1">
            <a:spLocks noGrp="1"/>
          </p:cNvSpPr>
          <p:nvPr>
            <p:ph type="body" sz="half" idx="1"/>
          </p:nvPr>
        </p:nvSpPr>
        <p:spPr>
          <a:xfrm>
            <a:off x="8527080" y="292972"/>
            <a:ext cx="4116738" cy="6877476"/>
          </a:xfrm>
          <a:prstGeom prst="rect">
            <a:avLst/>
          </a:prstGeom>
        </p:spPr>
        <p:txBody>
          <a:bodyPr anchor="t"/>
          <a:lstStyle/>
          <a:p>
            <a:pPr marL="0" indent="0" algn="r" defTabSz="457200">
              <a:spcBef>
                <a:spcPts val="0"/>
              </a:spcBef>
              <a:buSzTx/>
              <a:buNone/>
              <a:defRPr sz="1600">
                <a:solidFill>
                  <a:srgbClr val="333333"/>
                </a:solidFill>
                <a:latin typeface="Times New Roman"/>
                <a:ea typeface="Times New Roman"/>
                <a:cs typeface="Times New Roman"/>
                <a:sym typeface="Times New Roman"/>
              </a:defRPr>
            </a:pPr>
            <a:endParaRPr/>
          </a:p>
          <a:p>
            <a:pPr marL="0" indent="0" defTabSz="457200">
              <a:spcBef>
                <a:spcPts val="0"/>
              </a:spcBef>
              <a:buSzTx/>
              <a:buNone/>
              <a:defRPr sz="3500">
                <a:solidFill>
                  <a:schemeClr val="accent1">
                    <a:lumOff val="-13575"/>
                  </a:schemeClr>
                </a:solidFill>
                <a:latin typeface="Times New Roman"/>
                <a:ea typeface="Times New Roman"/>
                <a:cs typeface="Times New Roman"/>
                <a:sym typeface="Times New Roman"/>
              </a:defRPr>
            </a:pPr>
            <a:r>
              <a:t>Dimensions:</a:t>
            </a:r>
          </a:p>
          <a:p>
            <a:pPr marL="0" indent="0" defTabSz="457200">
              <a:spcBef>
                <a:spcPts val="0"/>
              </a:spcBef>
              <a:buSzTx/>
              <a:buNone/>
              <a:defRPr sz="3500">
                <a:solidFill>
                  <a:srgbClr val="333333"/>
                </a:solidFill>
                <a:latin typeface="Times New Roman"/>
                <a:ea typeface="Times New Roman"/>
                <a:cs typeface="Times New Roman"/>
                <a:sym typeface="Times New Roman"/>
              </a:defRPr>
            </a:pPr>
            <a:endParaRPr/>
          </a:p>
          <a:p>
            <a:pPr marL="0" indent="0" defTabSz="457200">
              <a:spcBef>
                <a:spcPts val="0"/>
              </a:spcBef>
              <a:buSzTx/>
              <a:buNone/>
              <a:defRPr sz="3500">
                <a:solidFill>
                  <a:srgbClr val="333333"/>
                </a:solidFill>
                <a:latin typeface="Times New Roman"/>
                <a:ea typeface="Times New Roman"/>
                <a:cs typeface="Times New Roman"/>
                <a:sym typeface="Times New Roman"/>
              </a:defRPr>
            </a:pPr>
            <a:r>
              <a:t>1. Action oriented</a:t>
            </a:r>
          </a:p>
          <a:p>
            <a:pPr marL="0" indent="0" defTabSz="457200">
              <a:spcBef>
                <a:spcPts val="0"/>
              </a:spcBef>
              <a:buSzTx/>
              <a:buNone/>
              <a:defRPr sz="3500">
                <a:solidFill>
                  <a:srgbClr val="333333"/>
                </a:solidFill>
                <a:latin typeface="Times New Roman"/>
                <a:ea typeface="Times New Roman"/>
                <a:cs typeface="Times New Roman"/>
                <a:sym typeface="Times New Roman"/>
              </a:defRPr>
            </a:pPr>
            <a:r>
              <a:t>2. Cognitive and meta cognitive</a:t>
            </a:r>
          </a:p>
          <a:p>
            <a:pPr marL="0" indent="0" defTabSz="457200">
              <a:spcBef>
                <a:spcPts val="0"/>
              </a:spcBef>
              <a:buSzTx/>
              <a:buNone/>
              <a:defRPr sz="3500">
                <a:solidFill>
                  <a:srgbClr val="333333"/>
                </a:solidFill>
                <a:latin typeface="Times New Roman"/>
                <a:ea typeface="Times New Roman"/>
                <a:cs typeface="Times New Roman"/>
                <a:sym typeface="Times New Roman"/>
              </a:defRPr>
            </a:pPr>
            <a:r>
              <a:t>3. Affective and motivational</a:t>
            </a:r>
          </a:p>
          <a:p>
            <a:pPr marL="0" indent="0" defTabSz="457200">
              <a:spcBef>
                <a:spcPts val="0"/>
              </a:spcBef>
              <a:buSzTx/>
              <a:buNone/>
              <a:defRPr sz="3500">
                <a:solidFill>
                  <a:srgbClr val="333333"/>
                </a:solidFill>
                <a:latin typeface="Times New Roman"/>
                <a:ea typeface="Times New Roman"/>
                <a:cs typeface="Times New Roman"/>
                <a:sym typeface="Times New Roman"/>
              </a:defRPr>
            </a:pPr>
            <a:r>
              <a:t>4. Social dimension</a:t>
            </a:r>
          </a:p>
          <a:p>
            <a:pPr marL="0" indent="0" defTabSz="457200">
              <a:spcBef>
                <a:spcPts val="0"/>
              </a:spcBef>
              <a:buSzTx/>
              <a:buNone/>
              <a:defRPr sz="1600">
                <a:solidFill>
                  <a:srgbClr val="333333"/>
                </a:solidFill>
                <a:latin typeface="Times New Roman"/>
                <a:ea typeface="Times New Roman"/>
                <a:cs typeface="Times New Roman"/>
                <a:sym typeface="Times New Roman"/>
              </a:defRPr>
            </a:pPr>
            <a:endParaRPr/>
          </a:p>
          <a:p>
            <a:pPr marL="0" indent="0" algn="r" defTabSz="457200">
              <a:spcBef>
                <a:spcPts val="0"/>
              </a:spcBef>
              <a:buSzTx/>
              <a:buNone/>
              <a:defRPr sz="1600">
                <a:solidFill>
                  <a:srgbClr val="333333"/>
                </a:solidFill>
                <a:latin typeface="Times New Roman"/>
                <a:ea typeface="Times New Roman"/>
                <a:cs typeface="Times New Roman"/>
                <a:sym typeface="Times New Roman"/>
              </a:defRPr>
            </a:pPr>
            <a:endParaRPr/>
          </a:p>
          <a:p>
            <a:pPr marL="0" indent="0" algn="r" defTabSz="457200">
              <a:spcBef>
                <a:spcPts val="0"/>
              </a:spcBef>
              <a:buSzTx/>
              <a:buNone/>
              <a:defRPr sz="1600">
                <a:solidFill>
                  <a:srgbClr val="333333"/>
                </a:solidFill>
                <a:latin typeface="Times New Roman"/>
                <a:ea typeface="Times New Roman"/>
                <a:cs typeface="Times New Roman"/>
                <a:sym typeface="Times New Roman"/>
              </a:defRPr>
            </a:pPr>
            <a:endParaRPr/>
          </a:p>
        </p:txBody>
      </p:sp>
      <p:pic>
        <p:nvPicPr>
          <p:cNvPr id="142" name="tassinari-fig-1.jpg" descr="tassinari-fig-1.jpg"/>
          <p:cNvPicPr>
            <a:picLocks noChangeAspect="1"/>
          </p:cNvPicPr>
          <p:nvPr/>
        </p:nvPicPr>
        <p:blipFill>
          <a:blip r:embed="rId3">
            <a:extLst/>
          </a:blip>
          <a:stretch>
            <a:fillRect/>
          </a:stretch>
        </p:blipFill>
        <p:spPr>
          <a:xfrm>
            <a:off x="36959" y="-21715"/>
            <a:ext cx="8049993" cy="8049992"/>
          </a:xfrm>
          <a:prstGeom prst="rect">
            <a:avLst/>
          </a:prstGeom>
          <a:ln w="12700">
            <a:miter lim="400000"/>
          </a:ln>
        </p:spPr>
      </p:pic>
      <p:sp>
        <p:nvSpPr>
          <p:cNvPr id="143" name="The dynamic model of learner autonomy (Tassinari, 2010, p. 203)"/>
          <p:cNvSpPr txBox="1"/>
          <p:nvPr/>
        </p:nvSpPr>
        <p:spPr>
          <a:xfrm>
            <a:off x="1319410" y="8163222"/>
            <a:ext cx="6811566" cy="38291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r" defTabSz="457200">
              <a:defRPr sz="2000" b="0">
                <a:solidFill>
                  <a:srgbClr val="333333"/>
                </a:solidFill>
                <a:latin typeface="Times New Roman"/>
                <a:ea typeface="Times New Roman"/>
                <a:cs typeface="Times New Roman"/>
                <a:sym typeface="Times New Roman"/>
              </a:defRPr>
            </a:lvl1pPr>
          </a:lstStyle>
          <a:p>
            <a:r>
              <a:t>The dynamic model of learner autonomy (Tassinari, 2010, p. 203)</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Autonomy + Technology= Research"/>
          <p:cNvSpPr txBox="1">
            <a:spLocks noGrp="1"/>
          </p:cNvSpPr>
          <p:nvPr>
            <p:ph type="body" sz="half" idx="1"/>
          </p:nvPr>
        </p:nvSpPr>
        <p:spPr>
          <a:xfrm>
            <a:off x="2860608" y="2421232"/>
            <a:ext cx="7990940" cy="3774256"/>
          </a:xfrm>
          <a:prstGeom prst="rect">
            <a:avLst/>
          </a:prstGeom>
        </p:spPr>
        <p:txBody>
          <a:bodyPr/>
          <a:lstStyle>
            <a:lvl1pPr marL="0" indent="0">
              <a:buSzTx/>
              <a:buNone/>
              <a:defRPr sz="4000">
                <a:latin typeface="Times New Roman"/>
                <a:ea typeface="Times New Roman"/>
                <a:cs typeface="Times New Roman"/>
                <a:sym typeface="Times New Roman"/>
              </a:defRPr>
            </a:lvl1pPr>
          </a:lstStyle>
          <a:p>
            <a:r>
              <a:t>Autonomy + Technology= Research</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 name="Impact of technology on LA before 1990"/>
          <p:cNvSpPr txBox="1">
            <a:spLocks noGrp="1"/>
          </p:cNvSpPr>
          <p:nvPr>
            <p:ph type="title"/>
          </p:nvPr>
        </p:nvSpPr>
        <p:spPr>
          <a:prstGeom prst="rect">
            <a:avLst/>
          </a:prstGeom>
        </p:spPr>
        <p:txBody>
          <a:bodyPr/>
          <a:lstStyle>
            <a:lvl1pPr>
              <a:defRPr sz="5000">
                <a:latin typeface="Times New Roman"/>
                <a:ea typeface="Times New Roman"/>
                <a:cs typeface="Times New Roman"/>
                <a:sym typeface="Times New Roman"/>
              </a:defRPr>
            </a:lvl1pPr>
          </a:lstStyle>
          <a:p>
            <a:r>
              <a:t>Impact of technology on LA before 1990</a:t>
            </a:r>
          </a:p>
        </p:txBody>
      </p:sp>
      <p:sp>
        <p:nvSpPr>
          <p:cNvPr id="152" name="More resources of target language"/>
          <p:cNvSpPr txBox="1">
            <a:spLocks noGrp="1"/>
          </p:cNvSpPr>
          <p:nvPr>
            <p:ph type="body" sz="quarter" idx="1"/>
          </p:nvPr>
        </p:nvSpPr>
        <p:spPr>
          <a:xfrm>
            <a:off x="6866497" y="5656640"/>
            <a:ext cx="5458269" cy="3059231"/>
          </a:xfrm>
          <a:prstGeom prst="rect">
            <a:avLst/>
          </a:prstGeom>
        </p:spPr>
        <p:txBody>
          <a:bodyPr/>
          <a:lstStyle/>
          <a:p>
            <a:pPr>
              <a:defRPr i="1">
                <a:latin typeface="Times New Roman"/>
                <a:ea typeface="Times New Roman"/>
                <a:cs typeface="Times New Roman"/>
                <a:sym typeface="Times New Roman"/>
              </a:defRPr>
            </a:pPr>
            <a:endParaRPr/>
          </a:p>
          <a:p>
            <a:pPr>
              <a:defRPr i="1">
                <a:latin typeface="Times New Roman"/>
                <a:ea typeface="Times New Roman"/>
                <a:cs typeface="Times New Roman"/>
                <a:sym typeface="Times New Roman"/>
              </a:defRPr>
            </a:pPr>
            <a:r>
              <a:t>More resources of target language</a:t>
            </a:r>
          </a:p>
        </p:txBody>
      </p:sp>
      <p:pic>
        <p:nvPicPr>
          <p:cNvPr id="153" name="shift-to-distance-learning.jpg" descr="shift-to-distance-learning.jpg"/>
          <p:cNvPicPr>
            <a:picLocks noChangeAspect="1"/>
          </p:cNvPicPr>
          <p:nvPr/>
        </p:nvPicPr>
        <p:blipFill>
          <a:blip r:embed="rId3">
            <a:extLst/>
          </a:blip>
          <a:srcRect r="3413" b="12787"/>
          <a:stretch>
            <a:fillRect/>
          </a:stretch>
        </p:blipFill>
        <p:spPr>
          <a:xfrm>
            <a:off x="6796471" y="2357967"/>
            <a:ext cx="5598238" cy="3366578"/>
          </a:xfrm>
          <a:prstGeom prst="rect">
            <a:avLst/>
          </a:prstGeom>
          <a:ln w="25400">
            <a:miter lim="400000"/>
          </a:ln>
          <a:effectLst>
            <a:reflection stA="50000" endPos="40000" dir="5400000" sy="-100000" algn="bl" rotWithShape="0"/>
          </a:effectLst>
        </p:spPr>
      </p:pic>
      <p:pic>
        <p:nvPicPr>
          <p:cNvPr id="154" name="teacher-mtg-628x353-1.jpg" descr="teacher-mtg-628x353-1.jpg"/>
          <p:cNvPicPr>
            <a:picLocks noChangeAspect="1"/>
          </p:cNvPicPr>
          <p:nvPr/>
        </p:nvPicPr>
        <p:blipFill>
          <a:blip r:embed="rId4">
            <a:extLst/>
          </a:blip>
          <a:stretch>
            <a:fillRect/>
          </a:stretch>
        </p:blipFill>
        <p:spPr>
          <a:xfrm>
            <a:off x="508697" y="2398852"/>
            <a:ext cx="5843997" cy="3284922"/>
          </a:xfrm>
          <a:prstGeom prst="rect">
            <a:avLst/>
          </a:prstGeom>
          <a:ln w="25400">
            <a:miter lim="400000"/>
          </a:ln>
          <a:effectLst>
            <a:reflection stA="50000" endPos="40000" dir="5400000" sy="-100000" algn="bl" rotWithShape="0"/>
          </a:effectLst>
        </p:spPr>
      </p:pic>
      <p:sp>
        <p:nvSpPr>
          <p:cNvPr id="155" name="Accessibility from various location"/>
          <p:cNvSpPr txBox="1"/>
          <p:nvPr/>
        </p:nvSpPr>
        <p:spPr>
          <a:xfrm>
            <a:off x="701561" y="6160700"/>
            <a:ext cx="5458269" cy="2940458"/>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a:bodyPr>
          <a:lstStyle>
            <a:lvl1pPr marL="444500" indent="-444500" algn="l">
              <a:spcBef>
                <a:spcPts val="4200"/>
              </a:spcBef>
              <a:buSzPct val="145000"/>
              <a:buChar char="•"/>
              <a:defRPr sz="3200" b="0" i="1">
                <a:latin typeface="Times New Roman"/>
                <a:ea typeface="Times New Roman"/>
                <a:cs typeface="Times New Roman"/>
                <a:sym typeface="Times New Roman"/>
              </a:defRPr>
            </a:lvl1pPr>
          </a:lstStyle>
          <a:p>
            <a:r>
              <a:t>Accessibility from various location</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 name="Impacts of technology on LA after 1990…"/>
          <p:cNvSpPr txBox="1">
            <a:spLocks noGrp="1"/>
          </p:cNvSpPr>
          <p:nvPr>
            <p:ph type="title"/>
          </p:nvPr>
        </p:nvSpPr>
        <p:spPr>
          <a:prstGeom prst="rect">
            <a:avLst/>
          </a:prstGeom>
        </p:spPr>
        <p:txBody>
          <a:bodyPr/>
          <a:lstStyle/>
          <a:p>
            <a:pPr>
              <a:defRPr sz="5000">
                <a:latin typeface="Times New Roman"/>
                <a:ea typeface="Times New Roman"/>
                <a:cs typeface="Times New Roman"/>
                <a:sym typeface="Times New Roman"/>
              </a:defRPr>
            </a:pPr>
            <a:r>
              <a:t>Impacts of technology on LA after 1990</a:t>
            </a:r>
          </a:p>
          <a:p>
            <a:pPr>
              <a:defRPr sz="5000">
                <a:latin typeface="Times New Roman"/>
                <a:ea typeface="Times New Roman"/>
                <a:cs typeface="Times New Roman"/>
                <a:sym typeface="Times New Roman"/>
              </a:defRPr>
            </a:pPr>
            <a:r>
              <a:t>General themes.</a:t>
            </a:r>
          </a:p>
        </p:txBody>
      </p:sp>
      <p:sp>
        <p:nvSpPr>
          <p:cNvPr id="160" name="Learner training and strategies…"/>
          <p:cNvSpPr txBox="1">
            <a:spLocks noGrp="1"/>
          </p:cNvSpPr>
          <p:nvPr>
            <p:ph type="body" idx="1"/>
          </p:nvPr>
        </p:nvSpPr>
        <p:spPr>
          <a:xfrm>
            <a:off x="952500" y="2360893"/>
            <a:ext cx="11189878" cy="6516407"/>
          </a:xfrm>
          <a:prstGeom prst="rect">
            <a:avLst/>
          </a:prstGeom>
        </p:spPr>
        <p:txBody>
          <a:bodyPr/>
          <a:lstStyle/>
          <a:p>
            <a:pPr marL="444499" indent="-444499">
              <a:defRPr sz="3500">
                <a:solidFill>
                  <a:schemeClr val="accent1">
                    <a:lumOff val="-13575"/>
                  </a:schemeClr>
                </a:solidFill>
                <a:latin typeface="Times New Roman"/>
                <a:ea typeface="Times New Roman"/>
                <a:cs typeface="Times New Roman"/>
                <a:sym typeface="Times New Roman"/>
              </a:defRPr>
            </a:pPr>
            <a:r>
              <a:t>Learner training and strategies</a:t>
            </a:r>
          </a:p>
          <a:p>
            <a:pPr marL="0" indent="0" defTabSz="457200">
              <a:spcBef>
                <a:spcPts val="1200"/>
              </a:spcBef>
              <a:buSzTx/>
              <a:buNone/>
              <a:defRPr sz="1466">
                <a:latin typeface="Times New Roman"/>
                <a:ea typeface="Times New Roman"/>
                <a:cs typeface="Times New Roman"/>
                <a:sym typeface="Times New Roman"/>
              </a:defRPr>
            </a:pPr>
            <a:r>
              <a:t>technology to support learners in developing independent learning skills. </a:t>
            </a:r>
          </a:p>
          <a:p>
            <a:pPr marL="444499" indent="-444499">
              <a:defRPr sz="3500">
                <a:solidFill>
                  <a:schemeClr val="accent1">
                    <a:lumOff val="-13575"/>
                  </a:schemeClr>
                </a:solidFill>
                <a:latin typeface="Times New Roman"/>
                <a:ea typeface="Times New Roman"/>
                <a:cs typeface="Times New Roman"/>
                <a:sym typeface="Times New Roman"/>
              </a:defRPr>
            </a:pPr>
            <a:r>
              <a:t>Teacher autonomy</a:t>
            </a:r>
          </a:p>
          <a:p>
            <a:pPr marL="0" indent="0" defTabSz="457200">
              <a:spcBef>
                <a:spcPts val="1200"/>
              </a:spcBef>
              <a:buSzTx/>
              <a:buNone/>
              <a:defRPr sz="1466">
                <a:latin typeface="Times New Roman"/>
                <a:ea typeface="Times New Roman"/>
                <a:cs typeface="Times New Roman"/>
                <a:sym typeface="Times New Roman"/>
              </a:defRPr>
            </a:pPr>
            <a:r>
              <a:t>(Lamb &amp; Reinders, 2008) </a:t>
            </a:r>
          </a:p>
          <a:p>
            <a:pPr marL="444499" indent="-444499">
              <a:defRPr sz="3500">
                <a:solidFill>
                  <a:schemeClr val="accent1">
                    <a:lumOff val="-13575"/>
                  </a:schemeClr>
                </a:solidFill>
                <a:latin typeface="Times New Roman"/>
                <a:ea typeface="Times New Roman"/>
                <a:cs typeface="Times New Roman"/>
                <a:sym typeface="Times New Roman"/>
              </a:defRPr>
            </a:pPr>
            <a:r>
              <a:t>Self-access and language advising</a:t>
            </a:r>
          </a:p>
          <a:p>
            <a:pPr marL="0" indent="0" defTabSz="457200">
              <a:spcBef>
                <a:spcPts val="1200"/>
              </a:spcBef>
              <a:buSzTx/>
              <a:buNone/>
              <a:defRPr sz="1466">
                <a:latin typeface="Times New Roman"/>
                <a:ea typeface="Times New Roman"/>
                <a:cs typeface="Times New Roman"/>
                <a:sym typeface="Times New Roman"/>
              </a:defRPr>
            </a:pPr>
            <a:r>
              <a:t>“Language advising is a type of language support where teachers meet with students on an individual basis to offer advice and feedback and to help students develop self- directed learning skills” (Reinders, 2008, p. 16) </a:t>
            </a:r>
          </a:p>
          <a:p>
            <a:pPr marL="444499" indent="-444499">
              <a:defRPr sz="3500">
                <a:solidFill>
                  <a:schemeClr val="accent1">
                    <a:lumOff val="-13575"/>
                  </a:schemeClr>
                </a:solidFill>
                <a:latin typeface="Times New Roman"/>
                <a:ea typeface="Times New Roman"/>
                <a:cs typeface="Times New Roman"/>
                <a:sym typeface="Times New Roman"/>
              </a:defRPr>
            </a:pPr>
            <a:r>
              <a:t>Tele-collaboration</a:t>
            </a:r>
          </a:p>
          <a:p>
            <a:pPr marL="444499" indent="-444499">
              <a:defRPr sz="3500">
                <a:solidFill>
                  <a:schemeClr val="accent1">
                    <a:lumOff val="-13575"/>
                  </a:schemeClr>
                </a:solidFill>
                <a:latin typeface="Times New Roman"/>
                <a:ea typeface="Times New Roman"/>
                <a:cs typeface="Times New Roman"/>
                <a:sym typeface="Times New Roman"/>
              </a:defRPr>
            </a:pPr>
            <a:r>
              <a:t>Social technologies for learning </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 name="Learner-centredness became a key principle of language learning and teaching…"/>
          <p:cNvSpPr txBox="1">
            <a:spLocks noGrp="1"/>
          </p:cNvSpPr>
          <p:nvPr>
            <p:ph type="body" sz="quarter" idx="1"/>
          </p:nvPr>
        </p:nvSpPr>
        <p:spPr>
          <a:xfrm>
            <a:off x="952500" y="7903613"/>
            <a:ext cx="11099800" cy="973687"/>
          </a:xfrm>
          <a:prstGeom prst="rect">
            <a:avLst/>
          </a:prstGeom>
        </p:spPr>
        <p:txBody>
          <a:bodyPr>
            <a:normAutofit lnSpcReduction="10000"/>
          </a:bodyPr>
          <a:lstStyle/>
          <a:p>
            <a:pPr marL="0" indent="0" defTabSz="457200">
              <a:spcBef>
                <a:spcPts val="1200"/>
              </a:spcBef>
              <a:buSzTx/>
              <a:buNone/>
              <a:defRPr sz="2466">
                <a:latin typeface="Times New Roman"/>
                <a:ea typeface="Times New Roman"/>
                <a:cs typeface="Times New Roman"/>
                <a:sym typeface="Times New Roman"/>
              </a:defRPr>
            </a:pPr>
            <a:r>
              <a:t>Learner-centredness became a key principle of language learning and teaching </a:t>
            </a:r>
          </a:p>
          <a:p>
            <a:pPr marL="0" indent="0" defTabSz="457200">
              <a:spcBef>
                <a:spcPts val="1200"/>
              </a:spcBef>
              <a:buSzTx/>
              <a:buNone/>
              <a:defRPr sz="2466">
                <a:latin typeface="Times New Roman"/>
                <a:ea typeface="Times New Roman"/>
                <a:cs typeface="Times New Roman"/>
                <a:sym typeface="Times New Roman"/>
              </a:defRPr>
            </a:pPr>
            <a:r>
              <a:t>(Fotos &amp; Browne, 2004)</a:t>
            </a:r>
          </a:p>
        </p:txBody>
      </p:sp>
      <p:pic>
        <p:nvPicPr>
          <p:cNvPr id="165" name="maxresdefault.jpg" descr="maxresdefault.jpg"/>
          <p:cNvPicPr>
            <a:picLocks noChangeAspect="1"/>
          </p:cNvPicPr>
          <p:nvPr/>
        </p:nvPicPr>
        <p:blipFill>
          <a:blip r:embed="rId2">
            <a:extLst/>
          </a:blip>
          <a:srcRect l="14107" r="14107" b="11906"/>
          <a:stretch>
            <a:fillRect/>
          </a:stretch>
        </p:blipFill>
        <p:spPr>
          <a:xfrm>
            <a:off x="1716693" y="544925"/>
            <a:ext cx="9335418" cy="6444235"/>
          </a:xfrm>
          <a:prstGeom prst="rect">
            <a:avLst/>
          </a:prstGeom>
          <a:ln w="12700">
            <a:miter lim="400000"/>
          </a:ln>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A model of convergence"/>
          <p:cNvSpPr txBox="1">
            <a:spLocks noGrp="1"/>
          </p:cNvSpPr>
          <p:nvPr>
            <p:ph type="title"/>
          </p:nvPr>
        </p:nvSpPr>
        <p:spPr>
          <a:prstGeom prst="rect">
            <a:avLst/>
          </a:prstGeom>
        </p:spPr>
        <p:txBody>
          <a:bodyPr/>
          <a:lstStyle>
            <a:lvl1pPr defTabSz="560831">
              <a:defRPr sz="7679"/>
            </a:lvl1pPr>
          </a:lstStyle>
          <a:p>
            <a:r>
              <a:t>A model of convergence</a:t>
            </a:r>
          </a:p>
        </p:txBody>
      </p:sp>
      <p:pic>
        <p:nvPicPr>
          <p:cNvPr id="168" name="Screen Shot 2022-03-27 at 16.56.40.png" descr="Screen Shot 2022-03-27 at 16.56.40.png"/>
          <p:cNvPicPr>
            <a:picLocks noChangeAspect="1"/>
          </p:cNvPicPr>
          <p:nvPr/>
        </p:nvPicPr>
        <p:blipFill>
          <a:blip r:embed="rId3">
            <a:extLst/>
          </a:blip>
          <a:stretch>
            <a:fillRect/>
          </a:stretch>
        </p:blipFill>
        <p:spPr>
          <a:xfrm>
            <a:off x="2371214" y="2556150"/>
            <a:ext cx="7856543" cy="5252661"/>
          </a:xfrm>
          <a:prstGeom prst="rect">
            <a:avLst/>
          </a:prstGeom>
          <a:ln w="12700">
            <a:miter lim="400000"/>
          </a:ln>
        </p:spPr>
      </p:pic>
      <p:sp>
        <p:nvSpPr>
          <p:cNvPr id="169" name="Reinders, H., &amp; White, C. (2016)"/>
          <p:cNvSpPr txBox="1"/>
          <p:nvPr/>
        </p:nvSpPr>
        <p:spPr>
          <a:xfrm>
            <a:off x="8660077" y="8423217"/>
            <a:ext cx="3846440" cy="8636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defTabSz="457200">
              <a:spcBef>
                <a:spcPts val="1200"/>
              </a:spcBef>
              <a:defRPr sz="2166" b="0">
                <a:latin typeface="Times New Roman"/>
                <a:ea typeface="Times New Roman"/>
                <a:cs typeface="Times New Roman"/>
                <a:sym typeface="Times New Roman"/>
              </a:defRPr>
            </a:lvl1pPr>
          </a:lstStyle>
          <a:p>
            <a:r>
              <a:t>Reinders, H., &amp; White, C. (2016) </a:t>
            </a:r>
            <a:endParaRPr sz="1900">
              <a:latin typeface="Times"/>
              <a:ea typeface="Times"/>
              <a:cs typeface="Times"/>
              <a:sym typeface="Times"/>
            </a:endParaRP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 name="Why LA is important in Mongolian rural school"/>
          <p:cNvSpPr txBox="1">
            <a:spLocks noGrp="1"/>
          </p:cNvSpPr>
          <p:nvPr>
            <p:ph type="title"/>
          </p:nvPr>
        </p:nvSpPr>
        <p:spPr>
          <a:prstGeom prst="rect">
            <a:avLst/>
          </a:prstGeom>
        </p:spPr>
        <p:txBody>
          <a:bodyPr/>
          <a:lstStyle>
            <a:lvl1pPr defTabSz="484886">
              <a:defRPr sz="6640"/>
            </a:lvl1pPr>
          </a:lstStyle>
          <a:p>
            <a:r>
              <a:t>Why LA is important in Mongolian rural school</a:t>
            </a:r>
          </a:p>
        </p:txBody>
      </p:sp>
      <p:pic>
        <p:nvPicPr>
          <p:cNvPr id="174" name="cq5dam.web.699.470.png" descr="cq5dam.web.699.470.png"/>
          <p:cNvPicPr>
            <a:picLocks noChangeAspect="1"/>
          </p:cNvPicPr>
          <p:nvPr/>
        </p:nvPicPr>
        <p:blipFill>
          <a:blip r:embed="rId2">
            <a:extLst/>
          </a:blip>
          <a:stretch>
            <a:fillRect/>
          </a:stretch>
        </p:blipFill>
        <p:spPr>
          <a:xfrm>
            <a:off x="989628" y="2587558"/>
            <a:ext cx="5399983" cy="3491835"/>
          </a:xfrm>
          <a:prstGeom prst="rect">
            <a:avLst/>
          </a:prstGeom>
          <a:ln w="25400">
            <a:miter lim="400000"/>
          </a:ln>
          <a:effectLst>
            <a:reflection stA="50000" endPos="40000" dir="5400000" sy="-100000" algn="bl" rotWithShape="0"/>
          </a:effectLst>
        </p:spPr>
      </p:pic>
      <p:pic>
        <p:nvPicPr>
          <p:cNvPr id="175" name="csm_teacher-mongolia-pandemic-Chadraabal_Baramsai_7f34006094.jpg" descr="csm_teacher-mongolia-pandemic-Chadraabal_Baramsai_7f34006094.jpg"/>
          <p:cNvPicPr>
            <a:picLocks noChangeAspect="1"/>
          </p:cNvPicPr>
          <p:nvPr/>
        </p:nvPicPr>
        <p:blipFill>
          <a:blip r:embed="rId3">
            <a:extLst/>
          </a:blip>
          <a:stretch>
            <a:fillRect/>
          </a:stretch>
        </p:blipFill>
        <p:spPr>
          <a:xfrm>
            <a:off x="6825213" y="2587558"/>
            <a:ext cx="5237751" cy="3491835"/>
          </a:xfrm>
          <a:prstGeom prst="rect">
            <a:avLst/>
          </a:prstGeom>
          <a:ln w="25400">
            <a:miter lim="400000"/>
          </a:ln>
          <a:effectLst>
            <a:reflection stA="50000" endPos="40000" dir="5400000" sy="-100000" algn="bl" rotWithShape="0"/>
          </a:effectLst>
        </p:spPr>
      </p:pic>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 name="Education during the pandemic: Dimensions of the digital divide in Mongolia…"/>
          <p:cNvSpPr txBox="1">
            <a:spLocks noGrp="1"/>
          </p:cNvSpPr>
          <p:nvPr>
            <p:ph type="title"/>
          </p:nvPr>
        </p:nvSpPr>
        <p:spPr>
          <a:prstGeom prst="rect">
            <a:avLst/>
          </a:prstGeom>
        </p:spPr>
        <p:txBody>
          <a:bodyPr/>
          <a:lstStyle/>
          <a:p>
            <a:pPr algn="l" defTabSz="457200">
              <a:defRPr sz="3100" b="1">
                <a:solidFill>
                  <a:srgbClr val="212529"/>
                </a:solidFill>
                <a:latin typeface="Times New Roman"/>
                <a:ea typeface="Times New Roman"/>
                <a:cs typeface="Times New Roman"/>
                <a:sym typeface="Times New Roman"/>
              </a:defRPr>
            </a:pPr>
            <a:r>
              <a:t>Education during the pandemic: Dimensions of the digital divide in Mongolia</a:t>
            </a:r>
          </a:p>
          <a:p>
            <a:pPr lvl="8" algn="l" defTabSz="457200">
              <a:defRPr sz="3100" b="1">
                <a:solidFill>
                  <a:srgbClr val="212529"/>
                </a:solidFill>
                <a:latin typeface="Times New Roman"/>
                <a:ea typeface="Times New Roman"/>
                <a:cs typeface="Times New Roman"/>
                <a:sym typeface="Times New Roman"/>
              </a:defRPr>
            </a:pPr>
            <a:r>
              <a:t>Gantuya Ariunsan (2021)</a:t>
            </a:r>
          </a:p>
        </p:txBody>
      </p:sp>
      <p:sp>
        <p:nvSpPr>
          <p:cNvPr id="178" name="Connectivity as a primary condition…"/>
          <p:cNvSpPr txBox="1">
            <a:spLocks noGrp="1"/>
          </p:cNvSpPr>
          <p:nvPr>
            <p:ph type="body" idx="1"/>
          </p:nvPr>
        </p:nvSpPr>
        <p:spPr>
          <a:prstGeom prst="rect">
            <a:avLst/>
          </a:prstGeom>
        </p:spPr>
        <p:txBody>
          <a:bodyPr/>
          <a:lstStyle/>
          <a:p>
            <a:pPr>
              <a:defRPr>
                <a:latin typeface="Times New Roman"/>
                <a:ea typeface="Times New Roman"/>
                <a:cs typeface="Times New Roman"/>
                <a:sym typeface="Times New Roman"/>
              </a:defRPr>
            </a:pPr>
            <a:r>
              <a:t>Connectivity as a primary condition</a:t>
            </a:r>
          </a:p>
          <a:p>
            <a:pPr>
              <a:defRPr>
                <a:latin typeface="Times New Roman"/>
                <a:ea typeface="Times New Roman"/>
                <a:cs typeface="Times New Roman"/>
                <a:sym typeface="Times New Roman"/>
              </a:defRPr>
            </a:pPr>
            <a:r>
              <a:t>Access to devices</a:t>
            </a:r>
          </a:p>
          <a:p>
            <a:pPr>
              <a:defRPr>
                <a:latin typeface="Times New Roman"/>
                <a:ea typeface="Times New Roman"/>
                <a:cs typeface="Times New Roman"/>
                <a:sym typeface="Times New Roman"/>
              </a:defRPr>
            </a:pPr>
            <a:r>
              <a:t>Affordability of internet usage</a:t>
            </a:r>
          </a:p>
          <a:p>
            <a:pPr>
              <a:defRPr>
                <a:latin typeface="Times New Roman"/>
                <a:ea typeface="Times New Roman"/>
                <a:cs typeface="Times New Roman"/>
                <a:sym typeface="Times New Roman"/>
              </a:defRPr>
            </a:pPr>
            <a:r>
              <a:t>Digital literacy</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4. A description of the evidence intend to collect"/>
          <p:cNvSpPr txBox="1">
            <a:spLocks noGrp="1"/>
          </p:cNvSpPr>
          <p:nvPr>
            <p:ph type="title"/>
          </p:nvPr>
        </p:nvSpPr>
        <p:spPr>
          <a:prstGeom prst="rect">
            <a:avLst/>
          </a:prstGeom>
        </p:spPr>
        <p:txBody>
          <a:bodyPr/>
          <a:lstStyle>
            <a:lvl1pPr marL="457200" indent="-228600" defTabSz="457200">
              <a:defRPr sz="4300">
                <a:solidFill>
                  <a:srgbClr val="0433FF"/>
                </a:solidFill>
                <a:latin typeface="Times New Roman"/>
                <a:ea typeface="Times New Roman"/>
                <a:cs typeface="Times New Roman"/>
                <a:sym typeface="Times New Roman"/>
              </a:defRPr>
            </a:lvl1pPr>
          </a:lstStyle>
          <a:p>
            <a:r>
              <a:t>4.	A description of the evidence intend to collect</a:t>
            </a:r>
          </a:p>
        </p:txBody>
      </p:sp>
      <p:sp>
        <p:nvSpPr>
          <p:cNvPr id="183" name="learners’ previous experience with autonomous language learning and their beliefs"/>
          <p:cNvSpPr txBox="1">
            <a:spLocks noGrp="1"/>
          </p:cNvSpPr>
          <p:nvPr>
            <p:ph type="body" idx="1"/>
          </p:nvPr>
        </p:nvSpPr>
        <p:spPr>
          <a:prstGeom prst="rect">
            <a:avLst/>
          </a:prstGeom>
        </p:spPr>
        <p:txBody>
          <a:bodyPr/>
          <a:lstStyle>
            <a:lvl1pPr marL="305593" indent="-305593" defTabSz="457200">
              <a:spcBef>
                <a:spcPts val="1200"/>
              </a:spcBef>
              <a:defRPr sz="2200">
                <a:latin typeface="Times New Roman"/>
                <a:ea typeface="Times New Roman"/>
                <a:cs typeface="Times New Roman"/>
                <a:sym typeface="Times New Roman"/>
              </a:defRPr>
            </a:lvl1pPr>
          </a:lstStyle>
          <a:p>
            <a:r>
              <a:t>learners’ previous experience with autonomous language learning and their beliefs </a:t>
            </a:r>
          </a:p>
        </p:txBody>
      </p:sp>
      <p:pic>
        <p:nvPicPr>
          <p:cNvPr id="184" name="Unknown-3.jpg" descr="Unknown-3.jpg"/>
          <p:cNvPicPr>
            <a:picLocks noChangeAspect="1"/>
          </p:cNvPicPr>
          <p:nvPr/>
        </p:nvPicPr>
        <p:blipFill>
          <a:blip r:embed="rId2">
            <a:extLst/>
          </a:blip>
          <a:srcRect t="29994"/>
          <a:stretch>
            <a:fillRect/>
          </a:stretch>
        </p:blipFill>
        <p:spPr>
          <a:xfrm>
            <a:off x="65004" y="8641103"/>
            <a:ext cx="2540001" cy="1778133"/>
          </a:xfrm>
          <a:prstGeom prst="rect">
            <a:avLst/>
          </a:prstGeom>
          <a:ln w="12700">
            <a:miter lim="400000"/>
          </a:ln>
        </p:spPr>
      </p:pic>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5. Method"/>
          <p:cNvSpPr txBox="1">
            <a:spLocks noGrp="1"/>
          </p:cNvSpPr>
          <p:nvPr>
            <p:ph type="title"/>
          </p:nvPr>
        </p:nvSpPr>
        <p:spPr>
          <a:prstGeom prst="rect">
            <a:avLst/>
          </a:prstGeom>
        </p:spPr>
        <p:txBody>
          <a:bodyPr/>
          <a:lstStyle>
            <a:lvl1pPr marL="457200" indent="-228600" defTabSz="457200">
              <a:defRPr sz="4300">
                <a:solidFill>
                  <a:srgbClr val="0433FF"/>
                </a:solidFill>
                <a:latin typeface="Times New Roman"/>
                <a:ea typeface="Times New Roman"/>
                <a:cs typeface="Times New Roman"/>
                <a:sym typeface="Times New Roman"/>
              </a:defRPr>
            </a:lvl1pPr>
          </a:lstStyle>
          <a:p>
            <a:r>
              <a:t>5.	Method</a:t>
            </a:r>
          </a:p>
        </p:txBody>
      </p:sp>
      <p:sp>
        <p:nvSpPr>
          <p:cNvPr id="187" name="Qualitative method…"/>
          <p:cNvSpPr txBox="1">
            <a:spLocks noGrp="1"/>
          </p:cNvSpPr>
          <p:nvPr>
            <p:ph type="body" idx="1"/>
          </p:nvPr>
        </p:nvSpPr>
        <p:spPr>
          <a:xfrm>
            <a:off x="952499" y="2060950"/>
            <a:ext cx="11099801" cy="6286501"/>
          </a:xfrm>
          <a:prstGeom prst="rect">
            <a:avLst/>
          </a:prstGeom>
        </p:spPr>
        <p:txBody>
          <a:bodyPr/>
          <a:lstStyle/>
          <a:p>
            <a:pPr>
              <a:defRPr>
                <a:latin typeface="Times New Roman"/>
                <a:ea typeface="Times New Roman"/>
                <a:cs typeface="Times New Roman"/>
                <a:sym typeface="Times New Roman"/>
              </a:defRPr>
            </a:pPr>
            <a:r>
              <a:t>Qualitative method</a:t>
            </a:r>
          </a:p>
          <a:p>
            <a:pPr>
              <a:defRPr>
                <a:latin typeface="Times New Roman"/>
                <a:ea typeface="Times New Roman"/>
                <a:cs typeface="Times New Roman"/>
                <a:sym typeface="Times New Roman"/>
              </a:defRPr>
            </a:pPr>
            <a:r>
              <a:t>Reasons:</a:t>
            </a:r>
          </a:p>
          <a:p>
            <a:pPr lvl="1">
              <a:defRPr>
                <a:latin typeface="Times New Roman"/>
                <a:ea typeface="Times New Roman"/>
                <a:cs typeface="Times New Roman"/>
                <a:sym typeface="Times New Roman"/>
              </a:defRPr>
            </a:pPr>
            <a:r>
              <a:t>There is no hierarchy among the components and the descriptors</a:t>
            </a:r>
          </a:p>
          <a:p>
            <a:pPr lvl="1">
              <a:defRPr>
                <a:latin typeface="Times New Roman"/>
                <a:ea typeface="Times New Roman"/>
                <a:cs typeface="Times New Roman"/>
                <a:sym typeface="Times New Roman"/>
              </a:defRPr>
            </a:pPr>
            <a:r>
              <a:t>There is no full score to reach</a:t>
            </a:r>
          </a:p>
          <a:p>
            <a:pPr>
              <a:defRPr>
                <a:latin typeface="Times New Roman"/>
                <a:ea typeface="Times New Roman"/>
                <a:cs typeface="Times New Roman"/>
                <a:sym typeface="Times New Roman"/>
              </a:defRPr>
            </a:pPr>
            <a:r>
              <a:t>Online survey (Survey monkey)</a:t>
            </a:r>
          </a:p>
          <a:p>
            <a:pPr>
              <a:defRPr>
                <a:latin typeface="Times New Roman"/>
                <a:ea typeface="Times New Roman"/>
                <a:cs typeface="Times New Roman"/>
                <a:sym typeface="Times New Roman"/>
              </a:defRPr>
            </a:pPr>
            <a:r>
              <a:t>Online interview</a:t>
            </a:r>
          </a:p>
        </p:txBody>
      </p:sp>
      <p:pic>
        <p:nvPicPr>
          <p:cNvPr id="188" name="Unknown-3.jpg" descr="Unknown-3.jpg"/>
          <p:cNvPicPr>
            <a:picLocks noChangeAspect="1"/>
          </p:cNvPicPr>
          <p:nvPr/>
        </p:nvPicPr>
        <p:blipFill>
          <a:blip r:embed="rId2">
            <a:extLst/>
          </a:blip>
          <a:srcRect t="29994"/>
          <a:stretch>
            <a:fillRect/>
          </a:stretch>
        </p:blipFill>
        <p:spPr>
          <a:xfrm>
            <a:off x="65004" y="8641103"/>
            <a:ext cx="2540001" cy="1778133"/>
          </a:xfrm>
          <a:prstGeom prst="rect">
            <a:avLst/>
          </a:prstGeom>
          <a:ln w="12700">
            <a:miter lim="400000"/>
          </a:ln>
        </p:spPr>
      </p:pic>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6. Settings"/>
          <p:cNvSpPr txBox="1">
            <a:spLocks noGrp="1"/>
          </p:cNvSpPr>
          <p:nvPr>
            <p:ph type="title"/>
          </p:nvPr>
        </p:nvSpPr>
        <p:spPr>
          <a:prstGeom prst="rect">
            <a:avLst/>
          </a:prstGeom>
        </p:spPr>
        <p:txBody>
          <a:bodyPr/>
          <a:lstStyle>
            <a:lvl1pPr marL="457200" indent="-228600" defTabSz="457200">
              <a:defRPr sz="4300">
                <a:solidFill>
                  <a:srgbClr val="0433FF"/>
                </a:solidFill>
                <a:latin typeface="Times New Roman"/>
                <a:ea typeface="Times New Roman"/>
                <a:cs typeface="Times New Roman"/>
                <a:sym typeface="Times New Roman"/>
              </a:defRPr>
            </a:lvl1pPr>
          </a:lstStyle>
          <a:p>
            <a:r>
              <a:t>6.	Settings</a:t>
            </a:r>
          </a:p>
        </p:txBody>
      </p:sp>
      <p:sp>
        <p:nvSpPr>
          <p:cNvPr id="191" name="The main subject of the study are two groups of high school students from private school in Ulaanbaatar and public school located in one of the 21 provinces."/>
          <p:cNvSpPr txBox="1">
            <a:spLocks noGrp="1"/>
          </p:cNvSpPr>
          <p:nvPr>
            <p:ph type="body" idx="1"/>
          </p:nvPr>
        </p:nvSpPr>
        <p:spPr>
          <a:prstGeom prst="rect">
            <a:avLst/>
          </a:prstGeom>
        </p:spPr>
        <p:txBody>
          <a:bodyPr/>
          <a:lstStyle>
            <a:lvl1pPr>
              <a:defRPr>
                <a:latin typeface="Times New Roman"/>
                <a:ea typeface="Times New Roman"/>
                <a:cs typeface="Times New Roman"/>
                <a:sym typeface="Times New Roman"/>
              </a:defRPr>
            </a:lvl1pPr>
          </a:lstStyle>
          <a:p>
            <a:r>
              <a:t>The main subject of the study are two groups of high school students from private school in Ulaanbaatar and public school located in one of the 21 provinces. </a:t>
            </a:r>
          </a:p>
        </p:txBody>
      </p:sp>
      <p:pic>
        <p:nvPicPr>
          <p:cNvPr id="192" name="Unknown-3.jpg" descr="Unknown-3.jpg"/>
          <p:cNvPicPr>
            <a:picLocks noChangeAspect="1"/>
          </p:cNvPicPr>
          <p:nvPr/>
        </p:nvPicPr>
        <p:blipFill>
          <a:blip r:embed="rId2">
            <a:extLst/>
          </a:blip>
          <a:srcRect t="29994"/>
          <a:stretch>
            <a:fillRect/>
          </a:stretch>
        </p:blipFill>
        <p:spPr>
          <a:xfrm>
            <a:off x="65004" y="8641103"/>
            <a:ext cx="2540001" cy="1778133"/>
          </a:xfrm>
          <a:prstGeom prst="rect">
            <a:avLst/>
          </a:prstGeom>
          <a:ln w="12700">
            <a:miter lim="400000"/>
          </a:ln>
        </p:spPr>
      </p:pic>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7. Ethical issues"/>
          <p:cNvSpPr txBox="1">
            <a:spLocks noGrp="1"/>
          </p:cNvSpPr>
          <p:nvPr>
            <p:ph type="title"/>
          </p:nvPr>
        </p:nvSpPr>
        <p:spPr>
          <a:prstGeom prst="rect">
            <a:avLst/>
          </a:prstGeom>
        </p:spPr>
        <p:txBody>
          <a:bodyPr/>
          <a:lstStyle>
            <a:lvl1pPr marL="457200" indent="-228600" defTabSz="457200">
              <a:defRPr sz="4300">
                <a:solidFill>
                  <a:srgbClr val="0433FF"/>
                </a:solidFill>
                <a:latin typeface="Times New Roman"/>
                <a:ea typeface="Times New Roman"/>
                <a:cs typeface="Times New Roman"/>
                <a:sym typeface="Times New Roman"/>
              </a:defRPr>
            </a:lvl1pPr>
          </a:lstStyle>
          <a:p>
            <a:r>
              <a:t>7.	Ethical issues</a:t>
            </a:r>
          </a:p>
        </p:txBody>
      </p:sp>
      <p:sp>
        <p:nvSpPr>
          <p:cNvPr id="195" name="Informed consent from participants and school…"/>
          <p:cNvSpPr txBox="1">
            <a:spLocks noGrp="1"/>
          </p:cNvSpPr>
          <p:nvPr>
            <p:ph type="body" idx="1"/>
          </p:nvPr>
        </p:nvSpPr>
        <p:spPr>
          <a:prstGeom prst="rect">
            <a:avLst/>
          </a:prstGeom>
        </p:spPr>
        <p:txBody>
          <a:bodyPr/>
          <a:lstStyle/>
          <a:p>
            <a:pPr>
              <a:defRPr>
                <a:latin typeface="Times New Roman"/>
                <a:ea typeface="Times New Roman"/>
                <a:cs typeface="Times New Roman"/>
                <a:sym typeface="Times New Roman"/>
              </a:defRPr>
            </a:pPr>
            <a:r>
              <a:t>Informed consent from participants and school</a:t>
            </a:r>
          </a:p>
          <a:p>
            <a:pPr>
              <a:defRPr>
                <a:latin typeface="Times New Roman"/>
                <a:ea typeface="Times New Roman"/>
                <a:cs typeface="Times New Roman"/>
                <a:sym typeface="Times New Roman"/>
              </a:defRPr>
            </a:pPr>
            <a:r>
              <a:t>Confidentiality in terms of individuals’ autonomy</a:t>
            </a:r>
          </a:p>
        </p:txBody>
      </p:sp>
      <p:pic>
        <p:nvPicPr>
          <p:cNvPr id="196" name="Unknown-3.jpg" descr="Unknown-3.jpg"/>
          <p:cNvPicPr>
            <a:picLocks noChangeAspect="1"/>
          </p:cNvPicPr>
          <p:nvPr/>
        </p:nvPicPr>
        <p:blipFill>
          <a:blip r:embed="rId2">
            <a:extLst/>
          </a:blip>
          <a:srcRect t="29994"/>
          <a:stretch>
            <a:fillRect/>
          </a:stretch>
        </p:blipFill>
        <p:spPr>
          <a:xfrm>
            <a:off x="65004" y="8641103"/>
            <a:ext cx="2540001" cy="1778133"/>
          </a:xfrm>
          <a:prstGeom prst="rect">
            <a:avLst/>
          </a:prstGeom>
          <a:ln w="12700">
            <a:miter lim="400000"/>
          </a:ln>
        </p:spPr>
      </p:pic>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8. The methods to analyze the evidence"/>
          <p:cNvSpPr txBox="1">
            <a:spLocks noGrp="1"/>
          </p:cNvSpPr>
          <p:nvPr>
            <p:ph type="title"/>
          </p:nvPr>
        </p:nvSpPr>
        <p:spPr>
          <a:prstGeom prst="rect">
            <a:avLst/>
          </a:prstGeom>
        </p:spPr>
        <p:txBody>
          <a:bodyPr/>
          <a:lstStyle>
            <a:lvl1pPr marL="457200" indent="-228600" defTabSz="457200">
              <a:defRPr sz="4300">
                <a:solidFill>
                  <a:srgbClr val="0433FF"/>
                </a:solidFill>
                <a:latin typeface="Times New Roman"/>
                <a:ea typeface="Times New Roman"/>
                <a:cs typeface="Times New Roman"/>
                <a:sym typeface="Times New Roman"/>
              </a:defRPr>
            </a:lvl1pPr>
          </a:lstStyle>
          <a:p>
            <a:r>
              <a:t>8.	The methods to analyze the evidence</a:t>
            </a:r>
          </a:p>
        </p:txBody>
      </p:sp>
      <p:sp>
        <p:nvSpPr>
          <p:cNvPr id="199" name="Tool: Dynamic model of learner autonomy…"/>
          <p:cNvSpPr txBox="1">
            <a:spLocks noGrp="1"/>
          </p:cNvSpPr>
          <p:nvPr>
            <p:ph type="body" idx="1"/>
          </p:nvPr>
        </p:nvSpPr>
        <p:spPr>
          <a:xfrm>
            <a:off x="952500" y="2151661"/>
            <a:ext cx="11099800" cy="6725639"/>
          </a:xfrm>
          <a:prstGeom prst="rect">
            <a:avLst/>
          </a:prstGeom>
        </p:spPr>
        <p:txBody>
          <a:bodyPr anchor="t"/>
          <a:lstStyle/>
          <a:p>
            <a:pPr marL="0" indent="0" defTabSz="457200">
              <a:spcBef>
                <a:spcPts val="1200"/>
              </a:spcBef>
              <a:buSzTx/>
              <a:buNone/>
              <a:defRPr sz="1900">
                <a:latin typeface="Times New Roman"/>
                <a:ea typeface="Times New Roman"/>
                <a:cs typeface="Times New Roman"/>
                <a:sym typeface="Times New Roman"/>
              </a:defRPr>
            </a:pPr>
            <a:r>
              <a:rPr>
                <a:solidFill>
                  <a:schemeClr val="accent6"/>
                </a:solidFill>
              </a:rPr>
              <a:t>Tool</a:t>
            </a:r>
            <a:r>
              <a:t>: Dynamic model of learner autonomy</a:t>
            </a:r>
          </a:p>
          <a:p>
            <a:pPr marL="0" indent="0" defTabSz="457200">
              <a:spcBef>
                <a:spcPts val="1200"/>
              </a:spcBef>
              <a:buSzTx/>
              <a:buNone/>
              <a:defRPr sz="1600">
                <a:latin typeface="Times New Roman"/>
                <a:ea typeface="Times New Roman"/>
                <a:cs typeface="Times New Roman"/>
                <a:sym typeface="Times New Roman"/>
              </a:defRPr>
            </a:pPr>
            <a:r>
              <a:rPr sz="1900"/>
              <a:t>The model (http://www.sprachenzentrum.fuberlin.de/v/autonomiemodell/index.html)</a:t>
            </a:r>
            <a:r>
              <a:t/>
            </a:r>
            <a:br/>
            <a:r>
              <a:rPr sz="1200">
                <a:latin typeface="Times"/>
                <a:ea typeface="Times"/>
                <a:cs typeface="Times"/>
                <a:sym typeface="Times"/>
              </a:rPr>
              <a:t> </a:t>
            </a:r>
          </a:p>
          <a:p>
            <a:pPr marL="0" indent="0" defTabSz="457200">
              <a:spcBef>
                <a:spcPts val="1200"/>
              </a:spcBef>
              <a:buSzTx/>
              <a:buNone/>
              <a:defRPr sz="1600">
                <a:latin typeface="Times New Roman"/>
                <a:ea typeface="Times New Roman"/>
                <a:cs typeface="Times New Roman"/>
                <a:sym typeface="Times New Roman"/>
              </a:defRPr>
            </a:pPr>
            <a:endParaRPr sz="1200">
              <a:latin typeface="Times"/>
              <a:ea typeface="Times"/>
              <a:cs typeface="Times"/>
              <a:sym typeface="Times"/>
            </a:endParaRPr>
          </a:p>
        </p:txBody>
      </p:sp>
      <p:pic>
        <p:nvPicPr>
          <p:cNvPr id="200" name="Unknown-3.jpg" descr="Unknown-3.jpg"/>
          <p:cNvPicPr>
            <a:picLocks noChangeAspect="1"/>
          </p:cNvPicPr>
          <p:nvPr/>
        </p:nvPicPr>
        <p:blipFill>
          <a:blip r:embed="rId3">
            <a:extLst/>
          </a:blip>
          <a:srcRect t="29994"/>
          <a:stretch>
            <a:fillRect/>
          </a:stretch>
        </p:blipFill>
        <p:spPr>
          <a:xfrm>
            <a:off x="65004" y="8641103"/>
            <a:ext cx="2540001" cy="1778133"/>
          </a:xfrm>
          <a:prstGeom prst="rect">
            <a:avLst/>
          </a:prstGeom>
          <a:ln w="12700">
            <a:miter lim="400000"/>
          </a:ln>
        </p:spPr>
      </p:pic>
      <p:pic>
        <p:nvPicPr>
          <p:cNvPr id="201" name="Screen Shot 2022-03-30 at 16.28.46.png" descr="Screen Shot 2022-03-30 at 16.28.46.png"/>
          <p:cNvPicPr>
            <a:picLocks noChangeAspect="1"/>
          </p:cNvPicPr>
          <p:nvPr/>
        </p:nvPicPr>
        <p:blipFill>
          <a:blip r:embed="rId4">
            <a:extLst/>
          </a:blip>
          <a:stretch>
            <a:fillRect/>
          </a:stretch>
        </p:blipFill>
        <p:spPr>
          <a:xfrm>
            <a:off x="2700453" y="3435069"/>
            <a:ext cx="7077891" cy="5683406"/>
          </a:xfrm>
          <a:prstGeom prst="rect">
            <a:avLst/>
          </a:prstGeom>
          <a:ln w="12700">
            <a:miter lim="400000"/>
          </a:ln>
        </p:spPr>
      </p:pic>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9. Timetable"/>
          <p:cNvSpPr txBox="1">
            <a:spLocks noGrp="1"/>
          </p:cNvSpPr>
          <p:nvPr>
            <p:ph type="title"/>
          </p:nvPr>
        </p:nvSpPr>
        <p:spPr>
          <a:xfrm>
            <a:off x="952500" y="-659535"/>
            <a:ext cx="11099800" cy="2159001"/>
          </a:xfrm>
          <a:prstGeom prst="rect">
            <a:avLst/>
          </a:prstGeom>
        </p:spPr>
        <p:txBody>
          <a:bodyPr/>
          <a:lstStyle>
            <a:lvl1pPr marL="457200" indent="-228600" defTabSz="457200">
              <a:defRPr sz="4300">
                <a:solidFill>
                  <a:srgbClr val="0433FF"/>
                </a:solidFill>
                <a:latin typeface="Times New Roman"/>
                <a:ea typeface="Times New Roman"/>
                <a:cs typeface="Times New Roman"/>
                <a:sym typeface="Times New Roman"/>
              </a:defRPr>
            </a:lvl1pPr>
          </a:lstStyle>
          <a:p>
            <a:r>
              <a:t>9.	Timetable</a:t>
            </a:r>
          </a:p>
        </p:txBody>
      </p:sp>
      <p:sp>
        <p:nvSpPr>
          <p:cNvPr id="206" name="Body"/>
          <p:cNvSpPr txBox="1">
            <a:spLocks noGrp="1"/>
          </p:cNvSpPr>
          <p:nvPr>
            <p:ph type="body" idx="1"/>
          </p:nvPr>
        </p:nvSpPr>
        <p:spPr>
          <a:prstGeom prst="rect">
            <a:avLst/>
          </a:prstGeom>
        </p:spPr>
        <p:txBody>
          <a:bodyPr/>
          <a:lstStyle/>
          <a:p>
            <a:endParaRPr/>
          </a:p>
        </p:txBody>
      </p:sp>
      <p:graphicFrame>
        <p:nvGraphicFramePr>
          <p:cNvPr id="208" name="Table"/>
          <p:cNvGraphicFramePr/>
          <p:nvPr/>
        </p:nvGraphicFramePr>
        <p:xfrm>
          <a:off x="798597" y="1198095"/>
          <a:ext cx="11827937" cy="7922214"/>
        </p:xfrm>
        <a:graphic>
          <a:graphicData uri="http://schemas.openxmlformats.org/drawingml/2006/table">
            <a:tbl>
              <a:tblPr>
                <a:tableStyleId>{CF821DB8-F4EB-4A41-A1BA-3FCAFE7338EE}</a:tableStyleId>
              </a:tblPr>
              <a:tblGrid>
                <a:gridCol w="1250476"/>
                <a:gridCol w="553872"/>
                <a:gridCol w="692954"/>
                <a:gridCol w="660309"/>
                <a:gridCol w="538620"/>
                <a:gridCol w="739246"/>
                <a:gridCol w="739246"/>
                <a:gridCol w="739246"/>
                <a:gridCol w="739246"/>
                <a:gridCol w="739246"/>
                <a:gridCol w="739246"/>
                <a:gridCol w="739246"/>
                <a:gridCol w="739246"/>
                <a:gridCol w="739246"/>
                <a:gridCol w="739246"/>
                <a:gridCol w="739246"/>
              </a:tblGrid>
              <a:tr h="565954">
                <a:tc>
                  <a:txBody>
                    <a:bodyPr/>
                    <a:lstStyle/>
                    <a:p>
                      <a:pPr defTabSz="914400">
                        <a:defRPr sz="2200">
                          <a:sym typeface="Helvetica Neue"/>
                        </a:defRPr>
                      </a:pPr>
                      <a:endParaRPr/>
                    </a:p>
                  </a:txBody>
                  <a:tcPr marL="50800" marR="50800" marT="50800" marB="50800" anchor="ctr" horzOverflow="overflow"/>
                </a:tc>
                <a:tc>
                  <a:txBody>
                    <a:bodyPr/>
                    <a:lstStyle/>
                    <a:p>
                      <a:pPr defTabSz="914400">
                        <a:defRPr sz="1800"/>
                      </a:pPr>
                      <a:r>
                        <a:rPr sz="1100">
                          <a:latin typeface="Times New Roman"/>
                          <a:ea typeface="Times New Roman"/>
                          <a:cs typeface="Times New Roman"/>
                          <a:sym typeface="Times New Roman"/>
                        </a:rPr>
                        <a:t>March</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April</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May</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June</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July</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August</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September</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October</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November</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December</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January</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February</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March</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April</a:t>
                      </a:r>
                    </a:p>
                  </a:txBody>
                  <a:tcPr marL="50800" marR="50800" marT="50800" marB="50800" anchor="ctr" horzOverflow="overflow">
                    <a:solidFill>
                      <a:schemeClr val="accent2">
                        <a:hueOff val="-85259"/>
                        <a:satOff val="14347"/>
                        <a:lumOff val="22373"/>
                      </a:schemeClr>
                    </a:solidFill>
                  </a:tcPr>
                </a:tc>
                <a:tc>
                  <a:txBody>
                    <a:bodyPr/>
                    <a:lstStyle/>
                    <a:p>
                      <a:pPr defTabSz="914400">
                        <a:defRPr sz="1800"/>
                      </a:pPr>
                      <a:r>
                        <a:rPr sz="1100">
                          <a:latin typeface="Times New Roman"/>
                          <a:ea typeface="Times New Roman"/>
                          <a:cs typeface="Times New Roman"/>
                          <a:sym typeface="Times New Roman"/>
                        </a:rPr>
                        <a:t>May</a:t>
                      </a:r>
                    </a:p>
                  </a:txBody>
                  <a:tcPr marL="50800" marR="50800" marT="50800" marB="50800" anchor="ctr" horzOverflow="overflow">
                    <a:solidFill>
                      <a:schemeClr val="accent2">
                        <a:hueOff val="-85259"/>
                        <a:satOff val="14347"/>
                        <a:lumOff val="22373"/>
                      </a:schemeClr>
                    </a:solidFill>
                  </a:tcPr>
                </a:tc>
              </a:tr>
              <a:tr h="565954">
                <a:tc>
                  <a:txBody>
                    <a:bodyPr/>
                    <a:lstStyle/>
                    <a:p>
                      <a:pPr algn="l" defTabSz="914400">
                        <a:defRPr sz="1800"/>
                      </a:pPr>
                      <a:r>
                        <a:rPr sz="1400">
                          <a:latin typeface="Times New Roman"/>
                          <a:ea typeface="Times New Roman"/>
                          <a:cs typeface="Times New Roman"/>
                          <a:sym typeface="Times New Roman"/>
                        </a:rPr>
                        <a:t>Research module</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r>
              <a:tr h="565954">
                <a:tc>
                  <a:txBody>
                    <a:bodyPr/>
                    <a:lstStyle/>
                    <a:p>
                      <a:pPr algn="l" defTabSz="914400">
                        <a:defRPr sz="1800"/>
                      </a:pPr>
                      <a:r>
                        <a:rPr sz="1400">
                          <a:latin typeface="Times New Roman"/>
                          <a:ea typeface="Times New Roman"/>
                          <a:cs typeface="Times New Roman"/>
                          <a:sym typeface="Times New Roman"/>
                        </a:rPr>
                        <a:t>Literature review</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r>
              <a:tr h="565954">
                <a:tc>
                  <a:txBody>
                    <a:bodyPr/>
                    <a:lstStyle/>
                    <a:p>
                      <a:pPr algn="l" defTabSz="914400">
                        <a:defRPr sz="1800"/>
                      </a:pPr>
                      <a:r>
                        <a:rPr sz="1400">
                          <a:latin typeface="Times New Roman"/>
                          <a:ea typeface="Times New Roman"/>
                          <a:cs typeface="Times New Roman"/>
                          <a:sym typeface="Times New Roman"/>
                        </a:rPr>
                        <a:t>Proposal</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r>
              <a:tr h="620351">
                <a:tc>
                  <a:txBody>
                    <a:bodyPr/>
                    <a:lstStyle/>
                    <a:p>
                      <a:pPr algn="l" defTabSz="914400">
                        <a:defRPr sz="1800"/>
                      </a:pPr>
                      <a:r>
                        <a:rPr sz="1400">
                          <a:latin typeface="Times New Roman"/>
                          <a:ea typeface="Times New Roman"/>
                          <a:cs typeface="Times New Roman"/>
                          <a:sym typeface="Times New Roman"/>
                        </a:rPr>
                        <a:t>Literature review (Chapter 1)
</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r>
              <a:tr h="511557">
                <a:tc>
                  <a:txBody>
                    <a:bodyPr/>
                    <a:lstStyle/>
                    <a:p>
                      <a:pPr algn="l" defTabSz="914400">
                        <a:defRPr sz="1800"/>
                      </a:pPr>
                      <a:r>
                        <a:rPr sz="1400">
                          <a:latin typeface="Times New Roman"/>
                          <a:ea typeface="Times New Roman"/>
                          <a:cs typeface="Times New Roman"/>
                          <a:sym typeface="Times New Roman"/>
                        </a:rPr>
                        <a:t>Literature review
</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olidFill>
                            <a:schemeClr val="accent6">
                              <a:satOff val="18029"/>
                              <a:lumOff val="12067"/>
                            </a:schemeClr>
                          </a:solidFill>
                          <a:sym typeface="Helvetica Neue"/>
                        </a:defRPr>
                      </a:pPr>
                      <a:endParaRPr/>
                    </a:p>
                  </a:txBody>
                  <a:tcPr marL="50800" marR="50800" marT="50800" marB="50800" anchor="ctr" horzOverflow="overflow">
                    <a:solidFill>
                      <a:schemeClr val="accent6">
                        <a:satOff val="18029"/>
                        <a:lumOff val="12067"/>
                      </a:schemeClr>
                    </a:solidFill>
                  </a:tcPr>
                </a:tc>
              </a:tr>
              <a:tr h="565954">
                <a:tc>
                  <a:txBody>
                    <a:bodyPr/>
                    <a:lstStyle/>
                    <a:p>
                      <a:pPr algn="l" defTabSz="914400">
                        <a:defRPr sz="1800"/>
                      </a:pPr>
                      <a:r>
                        <a:rPr sz="1400">
                          <a:latin typeface="Times New Roman"/>
                          <a:ea typeface="Times New Roman"/>
                          <a:cs typeface="Times New Roman"/>
                          <a:sym typeface="Times New Roman"/>
                        </a:rPr>
                        <a:t>Methods chapter</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r>
              <a:tr h="565954">
                <a:tc>
                  <a:txBody>
                    <a:bodyPr/>
                    <a:lstStyle/>
                    <a:p>
                      <a:pPr algn="l" defTabSz="914400">
                        <a:defRPr sz="1800"/>
                      </a:pPr>
                      <a:r>
                        <a:rPr sz="1400">
                          <a:latin typeface="Times New Roman"/>
                          <a:ea typeface="Times New Roman"/>
                          <a:cs typeface="Times New Roman"/>
                          <a:sym typeface="Times New Roman"/>
                        </a:rPr>
                        <a:t>Ethical approval</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solidFill>
                      <a:schemeClr val="accent4">
                        <a:hueOff val="366961"/>
                        <a:satOff val="4172"/>
                        <a:lumOff val="11129"/>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solidFill>
                      <a:schemeClr val="accent4">
                        <a:hueOff val="366961"/>
                        <a:satOff val="4172"/>
                        <a:lumOff val="11129"/>
                      </a:schemeClr>
                    </a:solidFill>
                  </a:tcPr>
                </a:tc>
                <a:tc>
                  <a:txBody>
                    <a:bodyPr/>
                    <a:lstStyle/>
                    <a:p>
                      <a:pPr defTabSz="914400">
                        <a:defRPr sz="2200">
                          <a:sym typeface="Helvetica Neue"/>
                        </a:defRPr>
                      </a:pPr>
                      <a:endParaRPr/>
                    </a:p>
                  </a:txBody>
                  <a:tcPr marL="50800" marR="50800" marT="50800" marB="50800" anchor="ctr" horzOverflow="overflow"/>
                </a:tc>
              </a:tr>
              <a:tr h="565954">
                <a:tc>
                  <a:txBody>
                    <a:bodyPr/>
                    <a:lstStyle/>
                    <a:p>
                      <a:pPr algn="l" defTabSz="914400">
                        <a:defRPr sz="1800"/>
                      </a:pPr>
                      <a:r>
                        <a:rPr sz="1400">
                          <a:latin typeface="Times New Roman"/>
                          <a:ea typeface="Times New Roman"/>
                          <a:cs typeface="Times New Roman"/>
                          <a:sym typeface="Times New Roman"/>
                        </a:rPr>
                        <a:t>Pilot study</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r>
              <a:tr h="565954">
                <a:tc>
                  <a:txBody>
                    <a:bodyPr/>
                    <a:lstStyle/>
                    <a:p>
                      <a:pPr algn="l" defTabSz="914400">
                        <a:defRPr sz="1800"/>
                      </a:pPr>
                      <a:r>
                        <a:rPr sz="1400">
                          <a:latin typeface="Times New Roman"/>
                          <a:ea typeface="Times New Roman"/>
                          <a:cs typeface="Times New Roman"/>
                          <a:sym typeface="Times New Roman"/>
                        </a:rPr>
                        <a:t>Analysis of data</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r>
              <a:tr h="565954">
                <a:tc>
                  <a:txBody>
                    <a:bodyPr/>
                    <a:lstStyle/>
                    <a:p>
                      <a:pPr algn="l" defTabSz="914400">
                        <a:defRPr sz="1800"/>
                      </a:pPr>
                      <a:r>
                        <a:rPr sz="1400">
                          <a:latin typeface="Times New Roman"/>
                          <a:ea typeface="Times New Roman"/>
                          <a:cs typeface="Times New Roman"/>
                          <a:sym typeface="Times New Roman"/>
                        </a:rPr>
                        <a:t>Findings</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r>
              <a:tr h="565954">
                <a:tc>
                  <a:txBody>
                    <a:bodyPr/>
                    <a:lstStyle/>
                    <a:p>
                      <a:pPr algn="l" defTabSz="914400">
                        <a:defRPr sz="1800"/>
                      </a:pPr>
                      <a:r>
                        <a:rPr sz="1400">
                          <a:latin typeface="Times New Roman"/>
                          <a:ea typeface="Times New Roman"/>
                          <a:cs typeface="Times New Roman"/>
                          <a:sym typeface="Times New Roman"/>
                        </a:rPr>
                        <a:t>Full draft of thesis</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r>
              <a:tr h="565954">
                <a:tc>
                  <a:txBody>
                    <a:bodyPr/>
                    <a:lstStyle/>
                    <a:p>
                      <a:pPr algn="l" defTabSz="914400">
                        <a:defRPr sz="1800"/>
                      </a:pPr>
                      <a:r>
                        <a:rPr sz="1400">
                          <a:latin typeface="Times New Roman"/>
                          <a:ea typeface="Times New Roman"/>
                          <a:cs typeface="Times New Roman"/>
                          <a:sym typeface="Times New Roman"/>
                        </a:rPr>
                        <a:t>Revision of full thesis</a:t>
                      </a:r>
                    </a:p>
                  </a:txBody>
                  <a:tcPr marL="50800" marR="50800" marT="50800" marB="50800" anchor="ctr" horzOverflow="overflow">
                    <a:solidFill>
                      <a:schemeClr val="accent2">
                        <a:hueOff val="-85259"/>
                        <a:satOff val="14347"/>
                        <a:lumOff val="22373"/>
                      </a:schemeClr>
                    </a:solidFill>
                  </a:tcPr>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c>
                  <a:txBody>
                    <a:bodyPr/>
                    <a:lstStyle/>
                    <a:p>
                      <a:pPr defTabSz="914400">
                        <a:defRPr sz="2200">
                          <a:sym typeface="Helvetica Neue"/>
                        </a:defRPr>
                      </a:pPr>
                      <a:endParaRPr/>
                    </a:p>
                  </a:txBody>
                  <a:tcPr marL="50800" marR="50800" marT="50800" marB="50800" anchor="ctr" horzOverflow="overflow">
                    <a:solidFill>
                      <a:schemeClr val="accent6">
                        <a:satOff val="18029"/>
                        <a:lumOff val="12067"/>
                      </a:schemeClr>
                    </a:solidFill>
                  </a:tcPr>
                </a:tc>
              </a:tr>
            </a:tbl>
          </a:graphicData>
        </a:graphic>
      </p:graphicFrame>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Reference"/>
          <p:cNvSpPr txBox="1">
            <a:spLocks noGrp="1"/>
          </p:cNvSpPr>
          <p:nvPr>
            <p:ph type="title"/>
          </p:nvPr>
        </p:nvSpPr>
        <p:spPr>
          <a:prstGeom prst="rect">
            <a:avLst/>
          </a:prstGeom>
        </p:spPr>
        <p:txBody>
          <a:bodyPr/>
          <a:lstStyle>
            <a:lvl1pPr>
              <a:defRPr>
                <a:latin typeface="Times New Roman"/>
                <a:ea typeface="Times New Roman"/>
                <a:cs typeface="Times New Roman"/>
                <a:sym typeface="Times New Roman"/>
              </a:defRPr>
            </a:lvl1pPr>
          </a:lstStyle>
          <a:p>
            <a:r>
              <a:t>Reference</a:t>
            </a:r>
          </a:p>
        </p:txBody>
      </p:sp>
      <p:sp>
        <p:nvSpPr>
          <p:cNvPr id="211" name="Tassinari, M. G. (2012). Evaluating learner autonomy: A dynamic model with descriptors. Studies in Self-Access Learning Journal, 3(1), 24-40.…"/>
          <p:cNvSpPr txBox="1">
            <a:spLocks noGrp="1"/>
          </p:cNvSpPr>
          <p:nvPr>
            <p:ph type="body" idx="1"/>
          </p:nvPr>
        </p:nvSpPr>
        <p:spPr>
          <a:prstGeom prst="rect">
            <a:avLst/>
          </a:prstGeom>
        </p:spPr>
        <p:txBody>
          <a:bodyPr>
            <a:normAutofit lnSpcReduction="10000"/>
          </a:bodyPr>
          <a:lstStyle/>
          <a:p>
            <a:pPr marL="0" indent="0" defTabSz="438911">
              <a:spcBef>
                <a:spcPts val="0"/>
              </a:spcBef>
              <a:buSzTx/>
              <a:buNone/>
              <a:defRPr sz="2400">
                <a:solidFill>
                  <a:srgbClr val="333333"/>
                </a:solidFill>
                <a:latin typeface="Georgia"/>
                <a:ea typeface="Georgia"/>
                <a:cs typeface="Georgia"/>
                <a:sym typeface="Georgia"/>
              </a:defRPr>
            </a:pPr>
            <a:r>
              <a:t>Tassinari, M. G. (2012). Evaluating learner autonomy: A dynamic model with descriptors.</a:t>
            </a:r>
            <a:r>
              <a:rPr i="1"/>
              <a:t> Studies in Self-Access Learning Journal, 3(</a:t>
            </a:r>
            <a:r>
              <a:t>1), 24-40.</a:t>
            </a:r>
          </a:p>
          <a:p>
            <a:pPr marL="0" indent="0" defTabSz="438911">
              <a:spcBef>
                <a:spcPts val="1100"/>
              </a:spcBef>
              <a:buSzTx/>
              <a:buNone/>
              <a:defRPr sz="2592" i="1">
                <a:latin typeface="Times"/>
                <a:ea typeface="Times"/>
                <a:cs typeface="Times"/>
                <a:sym typeface="Times"/>
              </a:defRPr>
            </a:pPr>
            <a:r>
              <a:rPr i="0"/>
              <a:t>Benson, P. (2001). </a:t>
            </a:r>
            <a:r>
              <a:t>Teaching and Researching Autonomy in Language Learning</a:t>
            </a:r>
            <a:r>
              <a:rPr i="0"/>
              <a:t>. Harlow: Pearson Education Limited. </a:t>
            </a:r>
            <a:endParaRPr sz="2208" i="0"/>
          </a:p>
          <a:p>
            <a:pPr marL="0" indent="0" defTabSz="438911">
              <a:spcBef>
                <a:spcPts val="1100"/>
              </a:spcBef>
              <a:buSzTx/>
              <a:buNone/>
              <a:defRPr sz="2592">
                <a:latin typeface="Times"/>
                <a:ea typeface="Times"/>
                <a:cs typeface="Times"/>
                <a:sym typeface="Times"/>
              </a:defRPr>
            </a:pPr>
            <a:r>
              <a:t>Holec, H. (1981). </a:t>
            </a:r>
            <a:r>
              <a:rPr i="1"/>
              <a:t>Foreign Language Learning</a:t>
            </a:r>
            <a:r>
              <a:t>. Oxford: Pergamon Press.</a:t>
            </a:r>
            <a:endParaRPr sz="2208"/>
          </a:p>
          <a:p>
            <a:pPr marL="0" indent="0" defTabSz="438911">
              <a:spcBef>
                <a:spcPts val="1100"/>
              </a:spcBef>
              <a:buSzTx/>
              <a:buNone/>
              <a:defRPr sz="2592" i="1">
                <a:latin typeface="Times"/>
                <a:ea typeface="Times"/>
                <a:cs typeface="Times"/>
                <a:sym typeface="Times"/>
              </a:defRPr>
            </a:pPr>
            <a:r>
              <a:rPr i="0"/>
              <a:t>Little, D. (1991). </a:t>
            </a:r>
            <a:r>
              <a:t>LA 1: Definitions, Issues and Problems</a:t>
            </a:r>
            <a:r>
              <a:rPr i="0"/>
              <a:t>. Dublin: Authentik Language </a:t>
            </a:r>
            <a:r>
              <a:t>Learning Resources, Ltd.</a:t>
            </a:r>
          </a:p>
          <a:p>
            <a:pPr marL="0" indent="0" defTabSz="438911">
              <a:spcBef>
                <a:spcPts val="1100"/>
              </a:spcBef>
              <a:buSzTx/>
              <a:buNone/>
              <a:defRPr sz="2592">
                <a:latin typeface="Times"/>
                <a:ea typeface="Times"/>
                <a:cs typeface="Times"/>
                <a:sym typeface="Times"/>
              </a:defRPr>
            </a:pPr>
            <a:r>
              <a:t>Reinders, H., &amp; White, C. (2016). 20 years of autonomy and technology: How far have we come and where to next? </a:t>
            </a:r>
            <a:r>
              <a:rPr i="1"/>
              <a:t>Language Learning &amp; Technology, </a:t>
            </a:r>
            <a:r>
              <a:t>20(2), </a:t>
            </a:r>
            <a:r>
              <a:rPr>
                <a:latin typeface="Times New Roman"/>
                <a:ea typeface="Times New Roman"/>
                <a:cs typeface="Times New Roman"/>
                <a:sym typeface="Times New Roman"/>
              </a:rPr>
              <a:t>143–154. </a:t>
            </a:r>
          </a:p>
          <a:p>
            <a:pPr marL="0" indent="0" defTabSz="438911">
              <a:spcBef>
                <a:spcPts val="0"/>
              </a:spcBef>
              <a:buSzTx/>
              <a:buNone/>
              <a:defRPr sz="2592">
                <a:solidFill>
                  <a:srgbClr val="222222"/>
                </a:solidFill>
                <a:latin typeface="Times New Roman"/>
                <a:ea typeface="Times New Roman"/>
                <a:cs typeface="Times New Roman"/>
                <a:sym typeface="Times New Roman"/>
              </a:defRPr>
            </a:pPr>
            <a:r>
              <a:t>Kassem, H. M. (2022). The impact of the shift to online education during the covid-19 pandemic on EFL learners’ autonomy. </a:t>
            </a:r>
            <a:r>
              <a:rPr i="1"/>
              <a:t>European Journal of English Language Teaching</a:t>
            </a:r>
            <a:r>
              <a:t>, </a:t>
            </a:r>
            <a:r>
              <a:rPr i="1"/>
              <a:t>7</a:t>
            </a:r>
            <a:r>
              <a:t>(2).</a:t>
            </a:r>
            <a:endParaRPr sz="1152"/>
          </a:p>
          <a:p>
            <a:pPr marL="0" indent="0" defTabSz="438911">
              <a:spcBef>
                <a:spcPts val="1100"/>
              </a:spcBef>
              <a:buSzTx/>
              <a:buNone/>
              <a:defRPr sz="1536" i="1">
                <a:latin typeface="Times New Roman"/>
                <a:ea typeface="Times New Roman"/>
                <a:cs typeface="Times New Roman"/>
                <a:sym typeface="Times New Roman"/>
              </a:defRPr>
            </a:pPr>
            <a:r>
              <a:t/>
            </a:r>
            <a:br/>
            <a:endParaRPr sz="1152"/>
          </a:p>
        </p:txBody>
      </p:sp>
    </p:spTree>
  </p:cSld>
  <p:clrMapOvr>
    <a:masterClrMapping/>
  </p:clrMapOvr>
  <p:transition spd="med"/>
</p:sld>
</file>

<file path=ppt/theme/theme1.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4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20557</TotalTime>
  <Words>1220</Words>
  <Application>Microsoft Macintosh PowerPoint</Application>
  <PresentationFormat>Custom</PresentationFormat>
  <Paragraphs>136</Paragraphs>
  <Slides>20</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Georgia</vt:lpstr>
      <vt:lpstr>Helvetica Light</vt:lpstr>
      <vt:lpstr>Helvetica Neue</vt:lpstr>
      <vt:lpstr>Helvetica Neue Light</vt:lpstr>
      <vt:lpstr>Helvetica Neue Medium</vt:lpstr>
      <vt:lpstr>Helvetica Neue Thin</vt:lpstr>
      <vt:lpstr>Times</vt:lpstr>
      <vt:lpstr>Times New Roman</vt:lpstr>
      <vt:lpstr>White</vt:lpstr>
      <vt:lpstr>Mini Research Proposal</vt:lpstr>
      <vt:lpstr>Content</vt:lpstr>
      <vt:lpstr>1. Title</vt:lpstr>
      <vt:lpstr>2. Aims of the investigation</vt:lpstr>
      <vt:lpstr>3. Rationale and main conceptual themes </vt:lpstr>
      <vt:lpstr>PowerPoint Presentation</vt:lpstr>
      <vt:lpstr>PowerPoint Presentation</vt:lpstr>
      <vt:lpstr>Impact of technology on LA before 1990</vt:lpstr>
      <vt:lpstr>Impacts of technology on LA after 1990 General themes.</vt:lpstr>
      <vt:lpstr>PowerPoint Presentation</vt:lpstr>
      <vt:lpstr>A model of convergence</vt:lpstr>
      <vt:lpstr>Why LA is important in Mongolian rural school</vt:lpstr>
      <vt:lpstr>Education during the pandemic: Dimensions of the digital divide in Mongolia Gantuya Ariunsan (2021)</vt:lpstr>
      <vt:lpstr>4. A description of the evidence intend to collect</vt:lpstr>
      <vt:lpstr>5. Method</vt:lpstr>
      <vt:lpstr>6. Settings</vt:lpstr>
      <vt:lpstr>7. Ethical issues</vt:lpstr>
      <vt:lpstr>8. The methods to analyze the evidence</vt:lpstr>
      <vt:lpstr>9. Timetable</vt:lpstr>
      <vt:lpstr>Reference</vt:lpstr>
    </vt:vector>
  </TitlesOfParts>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Research Proposal</dc:title>
  <cp:lastModifiedBy>Microsoft Office User</cp:lastModifiedBy>
  <cp:revision>3</cp:revision>
  <dcterms:modified xsi:type="dcterms:W3CDTF">2022-04-14T18:14:21Z</dcterms:modified>
</cp:coreProperties>
</file>