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335" r:id="rId9"/>
    <p:sldId id="339" r:id="rId10"/>
    <p:sldId id="341" r:id="rId11"/>
    <p:sldId id="267" r:id="rId12"/>
    <p:sldId id="276" r:id="rId13"/>
    <p:sldId id="268" r:id="rId14"/>
    <p:sldId id="270" r:id="rId15"/>
    <p:sldId id="272" r:id="rId16"/>
    <p:sldId id="275" r:id="rId17"/>
    <p:sldId id="274" r:id="rId18"/>
    <p:sldId id="342" r:id="rId19"/>
    <p:sldId id="343" r:id="rId20"/>
    <p:sldId id="344" r:id="rId21"/>
    <p:sldId id="345" r:id="rId22"/>
    <p:sldId id="348" r:id="rId23"/>
    <p:sldId id="263" r:id="rId24"/>
    <p:sldId id="330" r:id="rId25"/>
    <p:sldId id="323" r:id="rId26"/>
    <p:sldId id="336" r:id="rId27"/>
    <p:sldId id="324" r:id="rId28"/>
    <p:sldId id="325" r:id="rId29"/>
    <p:sldId id="326" r:id="rId30"/>
    <p:sldId id="327" r:id="rId31"/>
    <p:sldId id="266" r:id="rId32"/>
    <p:sldId id="349" r:id="rId33"/>
    <p:sldId id="346" r:id="rId34"/>
    <p:sldId id="34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3" autoAdjust="0"/>
    <p:restoredTop sz="94660"/>
  </p:normalViewPr>
  <p:slideViewPr>
    <p:cSldViewPr snapToGrid="0">
      <p:cViewPr varScale="1">
        <p:scale>
          <a:sx n="90" d="100"/>
          <a:sy n="90" d="100"/>
        </p:scale>
        <p:origin x="96" y="5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561206-B19E-4625-ADFD-6A74DEB6A77F}" type="datetimeFigureOut">
              <a:rPr lang="en-GB" smtClean="0"/>
              <a:t>03/11/2022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217264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561206-B19E-4625-ADFD-6A74DEB6A77F}" type="datetimeFigureOut">
              <a:rPr lang="en-GB" smtClean="0"/>
              <a:t>03/11/2022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387184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561206-B19E-4625-ADFD-6A74DEB6A77F}" type="datetimeFigureOut">
              <a:rPr lang="en-GB" smtClean="0"/>
              <a:t>03/11/2022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1994945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561206-B19E-4625-ADFD-6A74DEB6A77F}" type="datetimeFigureOut">
              <a:rPr lang="en-GB" smtClean="0"/>
              <a:t>03/11/2022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28934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561206-B19E-4625-ADFD-6A74DEB6A77F}" type="datetimeFigureOut">
              <a:rPr lang="en-GB" smtClean="0"/>
              <a:t>03/11/2022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6775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561206-B19E-4625-ADFD-6A74DEB6A77F}" type="datetimeFigureOut">
              <a:rPr lang="en-GB" smtClean="0"/>
              <a:t>03/11/2022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359726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561206-B19E-4625-ADFD-6A74DEB6A77F}" type="datetimeFigureOut">
              <a:rPr lang="en-GB" smtClean="0"/>
              <a:t>03/11/2022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3128142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A561206-B19E-4625-ADFD-6A74DEB6A77F}" type="datetimeFigureOut">
              <a:rPr lang="en-GB" smtClean="0"/>
              <a:t>03/11/2022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752705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A561206-B19E-4625-ADFD-6A74DEB6A77F}" type="datetimeFigureOut">
              <a:rPr lang="en-GB" smtClean="0"/>
              <a:t>03/11/2022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791722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561206-B19E-4625-ADFD-6A74DEB6A77F}" type="datetimeFigureOut">
              <a:rPr lang="en-GB" smtClean="0"/>
              <a:t>03/11/2022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2681841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561206-B19E-4625-ADFD-6A74DEB6A77F}" type="datetimeFigureOut">
              <a:rPr lang="en-GB" smtClean="0"/>
              <a:t>03/11/2022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B29451-D498-487F-B971-87ADFB5277FA}" type="slidenum">
              <a:rPr lang="en-GB" smtClean="0"/>
              <a:t>‹#›</a:t>
            </a:fld>
            <a:endParaRPr lang="en-GB"/>
          </a:p>
        </p:txBody>
      </p:sp>
    </p:spTree>
    <p:extLst>
      <p:ext uri="{BB962C8B-B14F-4D97-AF65-F5344CB8AC3E}">
        <p14:creationId xmlns:p14="http://schemas.microsoft.com/office/powerpoint/2010/main" val="84601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561206-B19E-4625-ADFD-6A74DEB6A77F}" type="datetimeFigureOut">
              <a:rPr lang="en-GB" smtClean="0"/>
              <a:t>03/11/2022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B29451-D498-487F-B971-87ADFB5277FA}" type="slidenum">
              <a:rPr lang="en-GB" smtClean="0"/>
              <a:t>‹#›</a:t>
            </a:fld>
            <a:endParaRPr lang="en-GB"/>
          </a:p>
        </p:txBody>
      </p:sp>
    </p:spTree>
    <p:extLst>
      <p:ext uri="{BB962C8B-B14F-4D97-AF65-F5344CB8AC3E}">
        <p14:creationId xmlns:p14="http://schemas.microsoft.com/office/powerpoint/2010/main" val="15477010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hyperlink" Target="http://www.hdr.undp.org/en/composite/HDI"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z="1800" b="1">
                <a:solidFill>
                  <a:schemeClr val="accent1">
                    <a:lumMod val="50000"/>
                  </a:schemeClr>
                </a:solidFill>
                <a:latin typeface="+mn-lt"/>
              </a:rPr>
              <a:t>HPAN5022/6022</a:t>
            </a:r>
            <a:br>
              <a:rPr lang="en-GB" b="1" dirty="0">
                <a:solidFill>
                  <a:schemeClr val="accent1">
                    <a:lumMod val="50000"/>
                  </a:schemeClr>
                </a:solidFill>
                <a:latin typeface="+mn-lt"/>
              </a:rPr>
            </a:br>
            <a:r>
              <a:rPr lang="en-GB" sz="4000" b="1" dirty="0">
                <a:solidFill>
                  <a:schemeClr val="accent1">
                    <a:lumMod val="50000"/>
                  </a:schemeClr>
                </a:solidFill>
                <a:latin typeface="+mn-lt"/>
              </a:rPr>
              <a:t>Post-Colonial States and Civil Society</a:t>
            </a:r>
          </a:p>
        </p:txBody>
      </p:sp>
      <p:sp>
        <p:nvSpPr>
          <p:cNvPr id="5" name="Content Placeholder 4"/>
          <p:cNvSpPr>
            <a:spLocks noGrp="1"/>
          </p:cNvSpPr>
          <p:nvPr>
            <p:ph idx="1"/>
          </p:nvPr>
        </p:nvSpPr>
        <p:spPr/>
        <p:txBody>
          <a:bodyPr>
            <a:normAutofit fontScale="92500" lnSpcReduction="20000"/>
          </a:bodyPr>
          <a:lstStyle/>
          <a:p>
            <a:pPr marL="0" indent="0">
              <a:buNone/>
            </a:pPr>
            <a:r>
              <a:rPr lang="en-GB" sz="4400" b="1" dirty="0">
                <a:solidFill>
                  <a:schemeClr val="accent1">
                    <a:lumMod val="50000"/>
                  </a:schemeClr>
                </a:solidFill>
              </a:rPr>
              <a:t>Introduction and Overview</a:t>
            </a:r>
          </a:p>
          <a:p>
            <a:pPr marL="0" indent="0">
              <a:buNone/>
            </a:pPr>
            <a:r>
              <a:rPr lang="en-GB" b="1" dirty="0">
                <a:solidFill>
                  <a:schemeClr val="accent1">
                    <a:lumMod val="50000"/>
                  </a:schemeClr>
                </a:solidFill>
              </a:rPr>
              <a:t>Themes:</a:t>
            </a:r>
          </a:p>
          <a:p>
            <a:pPr marL="0" indent="0">
              <a:buNone/>
            </a:pPr>
            <a:endParaRPr lang="en-GB" dirty="0">
              <a:solidFill>
                <a:schemeClr val="accent1">
                  <a:lumMod val="50000"/>
                </a:schemeClr>
              </a:solidFill>
            </a:endParaRPr>
          </a:p>
          <a:p>
            <a:pPr marL="0" indent="0">
              <a:buNone/>
            </a:pPr>
            <a:r>
              <a:rPr lang="en-GB" sz="4000" b="1" dirty="0">
                <a:solidFill>
                  <a:schemeClr val="accent1">
                    <a:lumMod val="50000"/>
                  </a:schemeClr>
                </a:solidFill>
              </a:rPr>
              <a:t>Euro-Centrism</a:t>
            </a:r>
          </a:p>
          <a:p>
            <a:pPr marL="0" indent="0">
              <a:buNone/>
            </a:pPr>
            <a:r>
              <a:rPr lang="en-GB" sz="4000" b="1" dirty="0">
                <a:solidFill>
                  <a:schemeClr val="accent1">
                    <a:lumMod val="50000"/>
                  </a:schemeClr>
                </a:solidFill>
              </a:rPr>
              <a:t>Colonialism</a:t>
            </a:r>
          </a:p>
          <a:p>
            <a:pPr marL="0" indent="0">
              <a:buNone/>
            </a:pPr>
            <a:r>
              <a:rPr lang="en-GB" sz="4000" b="1" dirty="0">
                <a:solidFill>
                  <a:schemeClr val="accent1">
                    <a:lumMod val="50000"/>
                  </a:schemeClr>
                </a:solidFill>
              </a:rPr>
              <a:t>Post-Colonialism</a:t>
            </a:r>
          </a:p>
          <a:p>
            <a:pPr marL="0" indent="0">
              <a:buNone/>
            </a:pPr>
            <a:r>
              <a:rPr lang="en-GB" sz="4000" b="1" dirty="0">
                <a:solidFill>
                  <a:schemeClr val="accent1">
                    <a:lumMod val="50000"/>
                  </a:schemeClr>
                </a:solidFill>
              </a:rPr>
              <a:t>The State</a:t>
            </a:r>
          </a:p>
          <a:p>
            <a:pPr marL="0" indent="0">
              <a:buNone/>
            </a:pPr>
            <a:r>
              <a:rPr lang="en-GB" sz="4000" b="1" dirty="0">
                <a:solidFill>
                  <a:schemeClr val="accent1">
                    <a:lumMod val="50000"/>
                  </a:schemeClr>
                </a:solidFill>
              </a:rPr>
              <a:t>Civil Society</a:t>
            </a:r>
          </a:p>
        </p:txBody>
      </p:sp>
    </p:spTree>
    <p:extLst>
      <p:ext uri="{BB962C8B-B14F-4D97-AF65-F5344CB8AC3E}">
        <p14:creationId xmlns:p14="http://schemas.microsoft.com/office/powerpoint/2010/main" val="1559209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40000"/>
              <a:lumOff val="60000"/>
            </a:schemeClr>
          </a:solidFill>
        </p:spPr>
        <p:txBody>
          <a:bodyPr/>
          <a:lstStyle/>
          <a:p>
            <a:r>
              <a:rPr lang="en-GB" b="1" dirty="0">
                <a:solidFill>
                  <a:schemeClr val="accent1">
                    <a:lumMod val="50000"/>
                  </a:schemeClr>
                </a:solidFill>
                <a:latin typeface="+mn-lt"/>
              </a:rPr>
              <a:t>Module Structure</a:t>
            </a:r>
            <a:br>
              <a:rPr lang="en-GB" b="1" dirty="0">
                <a:solidFill>
                  <a:schemeClr val="accent1">
                    <a:lumMod val="50000"/>
                  </a:schemeClr>
                </a:solidFill>
                <a:latin typeface="+mn-lt"/>
              </a:rPr>
            </a:br>
            <a:r>
              <a:rPr lang="en-GB" sz="2800" b="1" dirty="0">
                <a:solidFill>
                  <a:schemeClr val="accent1">
                    <a:lumMod val="50000"/>
                  </a:schemeClr>
                </a:solidFill>
                <a:latin typeface="+mn-lt"/>
              </a:rPr>
              <a:t>(as set out on the Moodle Page)</a:t>
            </a:r>
          </a:p>
        </p:txBody>
      </p:sp>
      <p:sp>
        <p:nvSpPr>
          <p:cNvPr id="3" name="Content Placeholder 2"/>
          <p:cNvSpPr>
            <a:spLocks noGrp="1"/>
          </p:cNvSpPr>
          <p:nvPr>
            <p:ph idx="1"/>
          </p:nvPr>
        </p:nvSpPr>
        <p:spPr>
          <a:xfrm>
            <a:off x="628650" y="1825625"/>
            <a:ext cx="7886700" cy="3875928"/>
          </a:xfrm>
        </p:spPr>
        <p:txBody>
          <a:bodyPr>
            <a:normAutofit fontScale="92500" lnSpcReduction="10000"/>
          </a:bodyPr>
          <a:lstStyle/>
          <a:p>
            <a:pPr marL="0" indent="0">
              <a:buNone/>
            </a:pPr>
            <a:r>
              <a:rPr lang="en-GB" b="1" dirty="0">
                <a:solidFill>
                  <a:schemeClr val="accent1">
                    <a:lumMod val="50000"/>
                  </a:schemeClr>
                </a:solidFill>
              </a:rPr>
              <a:t>Part 1: Colonialism and its legacies; Independence Struggles and Decolonisation</a:t>
            </a:r>
          </a:p>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Part 2: New States, Rogue States and Failed States: Governance and Globalisation</a:t>
            </a:r>
          </a:p>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Part 3: Case Studies: Latin America, Africa and Asia</a:t>
            </a:r>
          </a:p>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Part 4: Problems of the 21st Century World Order </a:t>
            </a:r>
          </a:p>
          <a:p>
            <a:pPr marL="0" indent="0">
              <a:buNone/>
            </a:pPr>
            <a:endParaRPr lang="en-GB" dirty="0"/>
          </a:p>
        </p:txBody>
      </p:sp>
    </p:spTree>
    <p:extLst>
      <p:ext uri="{BB962C8B-B14F-4D97-AF65-F5344CB8AC3E}">
        <p14:creationId xmlns:p14="http://schemas.microsoft.com/office/powerpoint/2010/main" val="3685440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a:solidFill>
                  <a:schemeClr val="accent1">
                    <a:lumMod val="50000"/>
                  </a:schemeClr>
                </a:solidFill>
                <a:latin typeface="+mn-lt"/>
              </a:rPr>
              <a:t>Part 1: Colonialism and its legacies; Independence Struggles and Decolonisation</a:t>
            </a:r>
            <a:br>
              <a:rPr lang="en-GB" b="1" dirty="0"/>
            </a:br>
            <a:endParaRPr lang="en-GB" dirty="0"/>
          </a:p>
        </p:txBody>
      </p:sp>
      <p:sp>
        <p:nvSpPr>
          <p:cNvPr id="3" name="Content Placeholder 2"/>
          <p:cNvSpPr>
            <a:spLocks noGrp="1"/>
          </p:cNvSpPr>
          <p:nvPr>
            <p:ph idx="1"/>
          </p:nvPr>
        </p:nvSpPr>
        <p:spPr>
          <a:xfrm>
            <a:off x="1257300" y="1893818"/>
            <a:ext cx="7886700" cy="4351338"/>
          </a:xfrm>
        </p:spPr>
        <p:txBody>
          <a:bodyPr/>
          <a:lstStyle/>
          <a:p>
            <a:pPr marL="0" indent="0">
              <a:buNone/>
            </a:pPr>
            <a:endParaRPr lang="en-GB" dirty="0"/>
          </a:p>
          <a:p>
            <a:pPr marL="0" indent="0">
              <a:buNone/>
            </a:pPr>
            <a:endParaRPr lang="en-GB" dirty="0"/>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673" y="1223494"/>
            <a:ext cx="4257944" cy="2897746"/>
          </a:xfrm>
          <a:prstGeom prst="rect">
            <a:avLst/>
          </a:prstGeom>
        </p:spPr>
      </p:pic>
      <p:sp>
        <p:nvSpPr>
          <p:cNvPr id="6" name="Rectangle 5"/>
          <p:cNvSpPr/>
          <p:nvPr/>
        </p:nvSpPr>
        <p:spPr>
          <a:xfrm>
            <a:off x="463638" y="3105835"/>
            <a:ext cx="8051711" cy="3508653"/>
          </a:xfrm>
          <a:prstGeom prst="rect">
            <a:avLst/>
          </a:prstGeom>
        </p:spPr>
        <p:txBody>
          <a:bodyPr wrap="square">
            <a:spAutoFit/>
          </a:bodyPr>
          <a:lstStyle/>
          <a:p>
            <a:endParaRPr lang="en-GB" i="1" dirty="0"/>
          </a:p>
          <a:p>
            <a:endParaRPr lang="en-GB" i="1" dirty="0"/>
          </a:p>
          <a:p>
            <a:endParaRPr lang="en-GB" i="1" dirty="0"/>
          </a:p>
          <a:p>
            <a:endParaRPr lang="en-GB" i="1" dirty="0"/>
          </a:p>
          <a:p>
            <a:r>
              <a:rPr lang="en-GB" i="1" dirty="0"/>
              <a:t>       </a:t>
            </a:r>
            <a:r>
              <a:rPr lang="en-GB" i="1" dirty="0">
                <a:solidFill>
                  <a:schemeClr val="accent1">
                    <a:lumMod val="50000"/>
                  </a:schemeClr>
                </a:solidFill>
              </a:rPr>
              <a:t>Legacy of colonialism: Rusty Portuguese cannon on a Sri Lankan beach</a:t>
            </a:r>
          </a:p>
          <a:p>
            <a:endParaRPr lang="en-GB" dirty="0">
              <a:solidFill>
                <a:schemeClr val="accent1">
                  <a:lumMod val="50000"/>
                </a:schemeClr>
              </a:solidFill>
            </a:endParaRPr>
          </a:p>
          <a:p>
            <a:r>
              <a:rPr lang="en-GB" sz="1600" b="1" dirty="0">
                <a:solidFill>
                  <a:schemeClr val="accent1">
                    <a:lumMod val="50000"/>
                  </a:schemeClr>
                </a:solidFill>
              </a:rPr>
              <a:t>In Part 1, we will examine Europe's rise to world dominance from the 16th to the 19th centuries, looking at the part played by maritime and armaments technologies, trade, transfers of resources and massive demographic changes, not least those brought about by the slave trade. </a:t>
            </a:r>
          </a:p>
          <a:p>
            <a:r>
              <a:rPr lang="en-GB" sz="1600" b="1" dirty="0">
                <a:solidFill>
                  <a:schemeClr val="accent1">
                    <a:lumMod val="50000"/>
                  </a:schemeClr>
                </a:solidFill>
              </a:rPr>
              <a:t>We will also trace the countervailing narrative of colonial revolt and resistance - culminating in the liberation of Latin America in the 19th century and of Africa and Asia in the 20th.</a:t>
            </a:r>
          </a:p>
          <a:p>
            <a:endParaRPr lang="en-GB" b="1" dirty="0"/>
          </a:p>
        </p:txBody>
      </p:sp>
    </p:spTree>
    <p:extLst>
      <p:ext uri="{BB962C8B-B14F-4D97-AF65-F5344CB8AC3E}">
        <p14:creationId xmlns:p14="http://schemas.microsoft.com/office/powerpoint/2010/main" val="1437540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solidFill>
                  <a:schemeClr val="accent1">
                    <a:lumMod val="50000"/>
                  </a:schemeClr>
                </a:solidFill>
                <a:latin typeface="+mn-lt"/>
              </a:rPr>
              <a:t>Part 2: New States, Rogue States and Failed States: Governance and Globalisation</a:t>
            </a:r>
            <a:br>
              <a:rPr lang="en-GB" sz="3200" b="1" dirty="0">
                <a:latin typeface="+mn-lt"/>
              </a:rPr>
            </a:br>
            <a:endParaRPr lang="en-GB" sz="3200" dirty="0">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8971" y="1443841"/>
            <a:ext cx="3627886" cy="2414193"/>
          </a:xfrm>
        </p:spPr>
      </p:pic>
      <p:sp>
        <p:nvSpPr>
          <p:cNvPr id="5" name="Rectangle 4"/>
          <p:cNvSpPr/>
          <p:nvPr/>
        </p:nvSpPr>
        <p:spPr>
          <a:xfrm>
            <a:off x="628650" y="1443841"/>
            <a:ext cx="7886700" cy="4555093"/>
          </a:xfrm>
          <a:prstGeom prst="rect">
            <a:avLst/>
          </a:prstGeom>
        </p:spPr>
        <p:txBody>
          <a:bodyPr wrap="square">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sz="1600" b="1" dirty="0">
              <a:solidFill>
                <a:schemeClr val="accent1">
                  <a:lumMod val="50000"/>
                </a:schemeClr>
              </a:solidFill>
            </a:endParaRPr>
          </a:p>
          <a:p>
            <a:r>
              <a:rPr lang="en-GB" sz="1600" b="1" dirty="0">
                <a:solidFill>
                  <a:schemeClr val="accent1">
                    <a:lumMod val="50000"/>
                  </a:schemeClr>
                </a:solidFill>
              </a:rPr>
              <a:t>Building on Part 1, we will examine the changeover from colonial administration to political independence, looking particularly at processes of state-building and the problems which faced newly independent countries in finding a viable place in the world economy. </a:t>
            </a:r>
          </a:p>
          <a:p>
            <a:r>
              <a:rPr lang="en-GB" sz="1600" b="1" dirty="0">
                <a:solidFill>
                  <a:schemeClr val="accent1">
                    <a:lumMod val="50000"/>
                  </a:schemeClr>
                </a:solidFill>
              </a:rPr>
              <a:t>We'll explore the question </a:t>
            </a:r>
            <a:r>
              <a:rPr lang="en-GB" sz="1600" b="1" i="1" dirty="0">
                <a:solidFill>
                  <a:schemeClr val="accent1">
                    <a:lumMod val="50000"/>
                  </a:schemeClr>
                </a:solidFill>
              </a:rPr>
              <a:t>"What is the State?"</a:t>
            </a:r>
            <a:r>
              <a:rPr lang="en-GB" sz="1600" b="1" dirty="0">
                <a:solidFill>
                  <a:schemeClr val="accent1">
                    <a:lumMod val="50000"/>
                  </a:schemeClr>
                </a:solidFill>
              </a:rPr>
              <a:t> and will review cases and relevant literature dealing with what have been described as </a:t>
            </a:r>
            <a:r>
              <a:rPr lang="en-GB" sz="1600" b="1" i="1" dirty="0">
                <a:solidFill>
                  <a:schemeClr val="accent1">
                    <a:lumMod val="50000"/>
                  </a:schemeClr>
                </a:solidFill>
              </a:rPr>
              <a:t>weak states, rogue states</a:t>
            </a:r>
            <a:r>
              <a:rPr lang="en-GB" sz="1600" b="1" dirty="0">
                <a:solidFill>
                  <a:schemeClr val="accent1">
                    <a:lumMod val="50000"/>
                  </a:schemeClr>
                </a:solidFill>
              </a:rPr>
              <a:t> and </a:t>
            </a:r>
            <a:r>
              <a:rPr lang="en-GB" sz="1600" b="1" i="1" dirty="0">
                <a:solidFill>
                  <a:schemeClr val="accent1">
                    <a:lumMod val="50000"/>
                  </a:schemeClr>
                </a:solidFill>
              </a:rPr>
              <a:t>failed states</a:t>
            </a:r>
            <a:r>
              <a:rPr lang="en-GB" sz="1600" b="1" dirty="0">
                <a:solidFill>
                  <a:schemeClr val="accent1">
                    <a:lumMod val="50000"/>
                  </a:schemeClr>
                </a:solidFill>
              </a:rPr>
              <a:t>. We'll examine issues of democracy, coups and military rule - and the relevance of human rights and civil society as a component in sustainable, democratic rule.</a:t>
            </a:r>
          </a:p>
        </p:txBody>
      </p:sp>
    </p:spTree>
    <p:extLst>
      <p:ext uri="{BB962C8B-B14F-4D97-AF65-F5344CB8AC3E}">
        <p14:creationId xmlns:p14="http://schemas.microsoft.com/office/powerpoint/2010/main" val="4218349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solidFill>
                  <a:schemeClr val="accent1">
                    <a:lumMod val="50000"/>
                  </a:schemeClr>
                </a:solidFill>
                <a:latin typeface="+mn-lt"/>
              </a:rPr>
              <a:t>Part 3: Case Studies: Latin America, Africa and Asia</a:t>
            </a:r>
            <a:br>
              <a:rPr lang="en-GB" sz="3200" b="1" dirty="0">
                <a:solidFill>
                  <a:schemeClr val="accent1">
                    <a:lumMod val="50000"/>
                  </a:schemeClr>
                </a:solidFill>
              </a:rPr>
            </a:br>
            <a:r>
              <a:rPr lang="en-GB" sz="3200" b="1" dirty="0"/>
              <a:t> </a:t>
            </a:r>
            <a:endParaRPr lang="en-GB" sz="3200" dirty="0"/>
          </a:p>
        </p:txBody>
      </p:sp>
      <p:sp>
        <p:nvSpPr>
          <p:cNvPr id="3" name="Content Placeholder 2"/>
          <p:cNvSpPr>
            <a:spLocks noGrp="1"/>
          </p:cNvSpPr>
          <p:nvPr>
            <p:ph idx="1"/>
          </p:nvPr>
        </p:nvSpPr>
        <p:spPr/>
        <p:txBody>
          <a:bodyPr>
            <a:normAutofit lnSpcReduction="10000"/>
          </a:bodyPr>
          <a:lstStyle/>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r>
              <a:rPr lang="en-GB" sz="1700" b="1" dirty="0">
                <a:solidFill>
                  <a:schemeClr val="accent1">
                    <a:lumMod val="50000"/>
                  </a:schemeClr>
                </a:solidFill>
              </a:rPr>
              <a:t>We will examine a range of national case studies, looking at pathways to independence, challenges and achievements in economic and social development, and current dilemmas.</a:t>
            </a:r>
          </a:p>
          <a:p>
            <a:pPr marL="0" indent="0">
              <a:buNone/>
            </a:pPr>
            <a:r>
              <a:rPr lang="en-GB" sz="1700" b="1" i="1" dirty="0">
                <a:solidFill>
                  <a:schemeClr val="accent1">
                    <a:lumMod val="50000"/>
                  </a:schemeClr>
                </a:solidFill>
              </a:rPr>
              <a:t>This will be integrated with in-class essay workshops tackling the individual student assignments for this module.</a:t>
            </a:r>
          </a:p>
          <a:p>
            <a:pPr marL="0" indent="0">
              <a:buNone/>
            </a:pPr>
            <a:r>
              <a:rPr lang="en-GB" sz="1700" b="1" dirty="0">
                <a:solidFill>
                  <a:schemeClr val="accent1">
                    <a:lumMod val="50000"/>
                  </a:schemeClr>
                </a:solidFill>
              </a:rPr>
              <a:t>Specifically, we will examine case studies including the states which emerged from the British withdrawal from India in 1947 and at states in Africa and the Caribbean. </a:t>
            </a:r>
          </a:p>
          <a:p>
            <a:pPr marL="0" indent="0">
              <a:buNone/>
            </a:pPr>
            <a:r>
              <a:rPr lang="en-GB" sz="1700" b="1" dirty="0">
                <a:solidFill>
                  <a:schemeClr val="accent1">
                    <a:lumMod val="50000"/>
                  </a:schemeClr>
                </a:solidFill>
              </a:rPr>
              <a:t>We will also examine the important case of China, its pathway to independence in 1949 and its development since then to become a major world power.</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6028" y="976772"/>
            <a:ext cx="3490979" cy="2314671"/>
          </a:xfrm>
          <a:prstGeom prst="rect">
            <a:avLst/>
          </a:prstGeom>
        </p:spPr>
      </p:pic>
    </p:spTree>
    <p:extLst>
      <p:ext uri="{BB962C8B-B14F-4D97-AF65-F5344CB8AC3E}">
        <p14:creationId xmlns:p14="http://schemas.microsoft.com/office/powerpoint/2010/main" val="4191029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a:solidFill>
                  <a:schemeClr val="accent1">
                    <a:lumMod val="50000"/>
                  </a:schemeClr>
                </a:solidFill>
                <a:latin typeface="+mn-lt"/>
              </a:rPr>
              <a:t>Part 4: Problems of the 21st Century World Order </a:t>
            </a:r>
            <a:br>
              <a:rPr lang="en-GB" b="1" dirty="0">
                <a:latin typeface="+mn-lt"/>
              </a:rPr>
            </a:br>
            <a:endParaRPr lang="en-GB" dirty="0">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2991" y="998570"/>
            <a:ext cx="5125537" cy="3563105"/>
          </a:xfrm>
        </p:spPr>
      </p:pic>
      <p:sp>
        <p:nvSpPr>
          <p:cNvPr id="5" name="Rectangle 4"/>
          <p:cNvSpPr/>
          <p:nvPr/>
        </p:nvSpPr>
        <p:spPr>
          <a:xfrm>
            <a:off x="628650" y="2011286"/>
            <a:ext cx="7886700" cy="4247317"/>
          </a:xfrm>
          <a:prstGeom prst="rect">
            <a:avLst/>
          </a:prstGeom>
        </p:spPr>
        <p:txBody>
          <a:bodyPr wrap="square">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1600" b="1" dirty="0">
                <a:solidFill>
                  <a:schemeClr val="accent1">
                    <a:lumMod val="50000"/>
                  </a:schemeClr>
                </a:solidFill>
              </a:rPr>
              <a:t>In Part 4, we will build on the cases studied in Part 3, focusing on worldwide developments, as they affect the Third World, since the year 2000. In particular, we'll look at the increasing influential role of China in the developing world.</a:t>
            </a:r>
          </a:p>
          <a:p>
            <a:r>
              <a:rPr lang="en-GB" sz="1600" b="1" i="1" dirty="0">
                <a:solidFill>
                  <a:schemeClr val="accent1">
                    <a:lumMod val="50000"/>
                  </a:schemeClr>
                </a:solidFill>
              </a:rPr>
              <a:t>There will be further in-class essay workshops to help each student to complete their assignments, with individual supervision and support.</a:t>
            </a:r>
          </a:p>
        </p:txBody>
      </p:sp>
    </p:spTree>
    <p:extLst>
      <p:ext uri="{BB962C8B-B14F-4D97-AF65-F5344CB8AC3E}">
        <p14:creationId xmlns:p14="http://schemas.microsoft.com/office/powerpoint/2010/main" val="2852611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50000"/>
                  </a:schemeClr>
                </a:solidFill>
                <a:latin typeface="+mn-lt"/>
              </a:rPr>
              <a:t>Assessments</a:t>
            </a:r>
          </a:p>
        </p:txBody>
      </p:sp>
      <p:sp>
        <p:nvSpPr>
          <p:cNvPr id="3" name="Content Placeholder 2"/>
          <p:cNvSpPr>
            <a:spLocks noGrp="1"/>
          </p:cNvSpPr>
          <p:nvPr>
            <p:ph idx="1"/>
          </p:nvPr>
        </p:nvSpPr>
        <p:spPr>
          <a:xfrm>
            <a:off x="628650" y="1519707"/>
            <a:ext cx="7886700" cy="4657256"/>
          </a:xfrm>
        </p:spPr>
        <p:txBody>
          <a:bodyPr>
            <a:normAutofit fontScale="92500" lnSpcReduction="20000"/>
          </a:bodyPr>
          <a:lstStyle/>
          <a:p>
            <a:pPr marL="0" indent="0">
              <a:buNone/>
            </a:pPr>
            <a:r>
              <a:rPr lang="en-GB" sz="1900" dirty="0">
                <a:solidFill>
                  <a:schemeClr val="accent1">
                    <a:lumMod val="50000"/>
                  </a:schemeClr>
                </a:solidFill>
              </a:rPr>
              <a:t>With reference to the new, immersive system of teaching, class time will be allocated to two </a:t>
            </a:r>
            <a:r>
              <a:rPr lang="en-GB" sz="1900" i="1" dirty="0">
                <a:solidFill>
                  <a:schemeClr val="accent1">
                    <a:lumMod val="50000"/>
                  </a:schemeClr>
                </a:solidFill>
              </a:rPr>
              <a:t>interconnected</a:t>
            </a:r>
            <a:r>
              <a:rPr lang="en-GB" sz="1900" dirty="0">
                <a:solidFill>
                  <a:schemeClr val="accent1">
                    <a:lumMod val="50000"/>
                  </a:schemeClr>
                </a:solidFill>
              </a:rPr>
              <a:t> assignments for this module. In-class essay workshops will be timetabled where each student can benefit from 1:1 supervision and advice in planning and formulating their essays. </a:t>
            </a:r>
          </a:p>
          <a:p>
            <a:r>
              <a:rPr lang="en-GB" sz="1900" b="1" dirty="0">
                <a:solidFill>
                  <a:schemeClr val="accent1">
                    <a:lumMod val="50000"/>
                  </a:schemeClr>
                </a:solidFill>
              </a:rPr>
              <a:t>Essay 1:</a:t>
            </a:r>
            <a:r>
              <a:rPr lang="en-GB" sz="1900" dirty="0">
                <a:solidFill>
                  <a:schemeClr val="accent1">
                    <a:lumMod val="50000"/>
                  </a:schemeClr>
                </a:solidFill>
              </a:rPr>
              <a:t> In consultation with your class tutor, choose </a:t>
            </a:r>
            <a:r>
              <a:rPr lang="en-GB" sz="1900" i="1" dirty="0">
                <a:solidFill>
                  <a:schemeClr val="accent1">
                    <a:lumMod val="50000"/>
                  </a:schemeClr>
                </a:solidFill>
              </a:rPr>
              <a:t>one</a:t>
            </a:r>
            <a:r>
              <a:rPr lang="en-GB" sz="1900" dirty="0">
                <a:solidFill>
                  <a:schemeClr val="accent1">
                    <a:lumMod val="50000"/>
                  </a:schemeClr>
                </a:solidFill>
              </a:rPr>
              <a:t> country which has achieved political independence since 1945. Select and assess key developments in its pathway to independence and in its history since then. Describe and evaluate its position on the world stage today and comment critically on its prospects for the near future.</a:t>
            </a:r>
          </a:p>
          <a:p>
            <a:r>
              <a:rPr lang="en-GB" sz="1900" b="1" dirty="0">
                <a:solidFill>
                  <a:schemeClr val="accent1">
                    <a:lumMod val="50000"/>
                  </a:schemeClr>
                </a:solidFill>
              </a:rPr>
              <a:t>Essay 2:</a:t>
            </a:r>
            <a:r>
              <a:rPr lang="en-GB" sz="1900" dirty="0">
                <a:solidFill>
                  <a:schemeClr val="accent1">
                    <a:lumMod val="50000"/>
                  </a:schemeClr>
                </a:solidFill>
              </a:rPr>
              <a:t> In consultation with your class tutor, choose a </a:t>
            </a:r>
            <a:r>
              <a:rPr lang="en-GB" sz="1900" i="1" dirty="0">
                <a:solidFill>
                  <a:schemeClr val="accent1">
                    <a:lumMod val="50000"/>
                  </a:schemeClr>
                </a:solidFill>
              </a:rPr>
              <a:t>different</a:t>
            </a:r>
            <a:r>
              <a:rPr lang="en-GB" sz="1900" dirty="0">
                <a:solidFill>
                  <a:schemeClr val="accent1">
                    <a:lumMod val="50000"/>
                  </a:schemeClr>
                </a:solidFill>
              </a:rPr>
              <a:t> country from the one chosen for Essay 1 and, with reference to the same criteria of analysis, compare the two countries, critically.</a:t>
            </a:r>
          </a:p>
          <a:p>
            <a:pPr marL="0" indent="0">
              <a:buNone/>
            </a:pPr>
            <a:r>
              <a:rPr lang="en-GB" b="1" dirty="0">
                <a:solidFill>
                  <a:schemeClr val="accent1">
                    <a:lumMod val="50000"/>
                  </a:schemeClr>
                </a:solidFill>
              </a:rPr>
              <a:t>Deadlines:</a:t>
            </a:r>
          </a:p>
          <a:p>
            <a:r>
              <a:rPr lang="en-GB" b="1" dirty="0">
                <a:solidFill>
                  <a:schemeClr val="accent1">
                    <a:lumMod val="50000"/>
                  </a:schemeClr>
                </a:solidFill>
              </a:rPr>
              <a:t>The deadline for Essay 1 is 23:59 on Sunday, 4 December 2022</a:t>
            </a:r>
            <a:endParaRPr lang="en-GB" dirty="0">
              <a:solidFill>
                <a:schemeClr val="accent1">
                  <a:lumMod val="50000"/>
                </a:schemeClr>
              </a:solidFill>
            </a:endParaRPr>
          </a:p>
          <a:p>
            <a:r>
              <a:rPr lang="en-GB" b="1" dirty="0">
                <a:solidFill>
                  <a:schemeClr val="accent1">
                    <a:lumMod val="50000"/>
                  </a:schemeClr>
                </a:solidFill>
              </a:rPr>
              <a:t>The deadline for Essay 2 is 23:59 on Sunday, </a:t>
            </a:r>
            <a:r>
              <a:rPr lang="en-GB" b="1">
                <a:solidFill>
                  <a:schemeClr val="accent1">
                    <a:lumMod val="50000"/>
                  </a:schemeClr>
                </a:solidFill>
              </a:rPr>
              <a:t>18 December 2022</a:t>
            </a:r>
            <a:endParaRPr lang="en-GB" dirty="0">
              <a:solidFill>
                <a:schemeClr val="accent1">
                  <a:lumMod val="50000"/>
                </a:schemeClr>
              </a:solidFill>
            </a:endParaRPr>
          </a:p>
          <a:p>
            <a:pPr marL="0" indent="0">
              <a:buNone/>
            </a:pPr>
            <a:endParaRPr lang="en-GB" dirty="0"/>
          </a:p>
        </p:txBody>
      </p:sp>
    </p:spTree>
    <p:extLst>
      <p:ext uri="{BB962C8B-B14F-4D97-AF65-F5344CB8AC3E}">
        <p14:creationId xmlns:p14="http://schemas.microsoft.com/office/powerpoint/2010/main" val="4064189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3768335"/>
          </a:xfrm>
        </p:spPr>
        <p:txBody>
          <a:bodyPr>
            <a:normAutofit fontScale="90000"/>
          </a:bodyPr>
          <a:lstStyle/>
          <a:p>
            <a:br>
              <a:rPr lang="en-GB" sz="8000" b="1" dirty="0">
                <a:latin typeface="+mn-lt"/>
              </a:rPr>
            </a:br>
            <a:br>
              <a:rPr lang="en-GB" sz="8000" b="1" dirty="0">
                <a:latin typeface="+mn-lt"/>
              </a:rPr>
            </a:br>
            <a:r>
              <a:rPr lang="en-GB" sz="8000" b="1" dirty="0">
                <a:latin typeface="+mn-lt"/>
              </a:rPr>
              <a:t>Break</a:t>
            </a:r>
            <a:br>
              <a:rPr lang="en-GB" sz="8000" b="1" dirty="0">
                <a:latin typeface="+mn-lt"/>
              </a:rPr>
            </a:br>
            <a:br>
              <a:rPr lang="en-GB" sz="8000" b="1" dirty="0">
                <a:latin typeface="+mn-lt"/>
              </a:rPr>
            </a:br>
            <a:r>
              <a:rPr lang="en-GB" sz="6000" b="1" dirty="0">
                <a:latin typeface="+mn-lt"/>
              </a:rPr>
              <a:t>Followed by Overview</a:t>
            </a:r>
            <a:br>
              <a:rPr lang="en-GB" sz="8000" b="1" dirty="0">
                <a:latin typeface="+mn-lt"/>
              </a:rPr>
            </a:br>
            <a:endParaRPr lang="en-GB" sz="8000" b="1" dirty="0">
              <a:latin typeface="+mn-lt"/>
            </a:endParaRPr>
          </a:p>
        </p:txBody>
      </p:sp>
    </p:spTree>
    <p:extLst>
      <p:ext uri="{BB962C8B-B14F-4D97-AF65-F5344CB8AC3E}">
        <p14:creationId xmlns:p14="http://schemas.microsoft.com/office/powerpoint/2010/main" val="1039945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25184B-A31A-4EB7-AE0D-5F8950F36854}"/>
              </a:ext>
            </a:extLst>
          </p:cNvPr>
          <p:cNvSpPr>
            <a:spLocks noGrp="1"/>
          </p:cNvSpPr>
          <p:nvPr>
            <p:ph type="title"/>
          </p:nvPr>
        </p:nvSpPr>
        <p:spPr>
          <a:xfrm>
            <a:off x="628650" y="365126"/>
            <a:ext cx="7886700" cy="1325563"/>
          </a:xfrm>
        </p:spPr>
        <p:txBody>
          <a:bodyPr>
            <a:normAutofit fontScale="90000"/>
          </a:bodyPr>
          <a:lstStyle/>
          <a:p>
            <a:pPr lvl="0"/>
            <a:br>
              <a:rPr lang="en-GB" sz="2000" b="1" dirty="0">
                <a:latin typeface="+mn-lt"/>
              </a:rPr>
            </a:br>
            <a:br>
              <a:rPr lang="en-GB" sz="2000" b="1" dirty="0">
                <a:latin typeface="+mn-lt"/>
              </a:rPr>
            </a:br>
            <a:r>
              <a:rPr lang="en-GB" sz="2000" b="1" dirty="0">
                <a:latin typeface="+mn-lt"/>
              </a:rPr>
              <a:t>UWTSD 2020/21 International Development and Global Politics (IDGP)</a:t>
            </a:r>
            <a:br>
              <a:rPr lang="en-GB" sz="2000" b="1" dirty="0">
                <a:latin typeface="+mn-lt"/>
              </a:rPr>
            </a:br>
            <a:r>
              <a:rPr lang="en-GB" sz="3600" b="1" dirty="0">
                <a:latin typeface="+mn-lt"/>
              </a:rPr>
              <a:t>A world view: a warning about Eurocentrism;</a:t>
            </a:r>
            <a:br>
              <a:rPr lang="en-GB" sz="3600" b="1" dirty="0">
                <a:latin typeface="+mn-lt"/>
              </a:rPr>
            </a:br>
            <a:r>
              <a:rPr lang="en-GB" sz="3600" b="1" dirty="0">
                <a:latin typeface="+mn-lt"/>
              </a:rPr>
              <a:t>Global inequality</a:t>
            </a:r>
            <a:br>
              <a:rPr lang="en-GB" dirty="0"/>
            </a:br>
            <a:endParaRPr lang="en-GB" sz="2000" b="1" dirty="0">
              <a:latin typeface="+mn-lt"/>
            </a:endParaRPr>
          </a:p>
        </p:txBody>
      </p:sp>
      <p:sp>
        <p:nvSpPr>
          <p:cNvPr id="5" name="Content Placeholder 4">
            <a:extLst>
              <a:ext uri="{FF2B5EF4-FFF2-40B4-BE49-F238E27FC236}">
                <a16:creationId xmlns:a16="http://schemas.microsoft.com/office/drawing/2014/main" id="{0ACA3268-E395-48D6-8CC7-3DAF28355BFB}"/>
              </a:ext>
            </a:extLst>
          </p:cNvPr>
          <p:cNvSpPr>
            <a:spLocks noGrp="1"/>
          </p:cNvSpPr>
          <p:nvPr>
            <p:ph idx="1"/>
          </p:nvPr>
        </p:nvSpPr>
        <p:spPr>
          <a:xfrm>
            <a:off x="628650" y="1825625"/>
            <a:ext cx="7886700" cy="4351338"/>
          </a:xfrm>
        </p:spPr>
        <p:txBody>
          <a:bodyPr>
            <a:normAutofit/>
          </a:bodyPr>
          <a:lstStyle/>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sz="1900" b="1"/>
              <a:t>Samir Amin, 1931-2018 French-Egyptian Marxian economist: Coined the term “Eurocentrism” in 1988</a:t>
            </a:r>
          </a:p>
          <a:p>
            <a:pPr marL="0" indent="0">
              <a:buNone/>
            </a:pPr>
            <a:endParaRPr lang="en-GB" dirty="0"/>
          </a:p>
        </p:txBody>
      </p:sp>
      <p:pic>
        <p:nvPicPr>
          <p:cNvPr id="6" name="Picture 5" descr="Image result for samir amin">
            <a:extLst>
              <a:ext uri="{FF2B5EF4-FFF2-40B4-BE49-F238E27FC236}">
                <a16:creationId xmlns:a16="http://schemas.microsoft.com/office/drawing/2014/main" id="{32074CE5-C018-4687-ACF2-60D3D303C2C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8650" y="2157984"/>
            <a:ext cx="5072634" cy="3063240"/>
          </a:xfrm>
          <a:prstGeom prst="rect">
            <a:avLst/>
          </a:prstGeom>
          <a:noFill/>
          <a:ln>
            <a:noFill/>
          </a:ln>
        </p:spPr>
      </p:pic>
      <p:pic>
        <p:nvPicPr>
          <p:cNvPr id="7" name="Picture 6" descr="See the source image">
            <a:extLst>
              <a:ext uri="{FF2B5EF4-FFF2-40B4-BE49-F238E27FC236}">
                <a16:creationId xmlns:a16="http://schemas.microsoft.com/office/drawing/2014/main" id="{85A1E548-1DBD-4646-8CB9-990273971E7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060186" y="1536192"/>
            <a:ext cx="2096262" cy="3675888"/>
          </a:xfrm>
          <a:prstGeom prst="rect">
            <a:avLst/>
          </a:prstGeom>
          <a:noFill/>
          <a:ln>
            <a:noFill/>
          </a:ln>
        </p:spPr>
      </p:pic>
    </p:spTree>
    <p:extLst>
      <p:ext uri="{BB962C8B-B14F-4D97-AF65-F5344CB8AC3E}">
        <p14:creationId xmlns:p14="http://schemas.microsoft.com/office/powerpoint/2010/main" val="3238402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96FEA-C10F-42CF-9FB3-45E024CB3AA2}"/>
              </a:ext>
            </a:extLst>
          </p:cNvPr>
          <p:cNvSpPr>
            <a:spLocks noGrp="1"/>
          </p:cNvSpPr>
          <p:nvPr>
            <p:ph type="title"/>
          </p:nvPr>
        </p:nvSpPr>
        <p:spPr/>
        <p:txBody>
          <a:bodyPr>
            <a:normAutofit/>
          </a:bodyPr>
          <a:lstStyle/>
          <a:p>
            <a:r>
              <a:rPr lang="en-GB" sz="4000" b="1" dirty="0">
                <a:latin typeface="+mn-lt"/>
              </a:rPr>
              <a:t>Creating the modern world</a:t>
            </a:r>
            <a:br>
              <a:rPr lang="en-GB" sz="4000" b="1" dirty="0">
                <a:latin typeface="+mn-lt"/>
              </a:rPr>
            </a:br>
            <a:r>
              <a:rPr lang="en-GB" sz="4000" b="1" dirty="0">
                <a:latin typeface="+mn-lt"/>
              </a:rPr>
              <a:t>and “Modernity”</a:t>
            </a:r>
          </a:p>
        </p:txBody>
      </p:sp>
      <p:sp>
        <p:nvSpPr>
          <p:cNvPr id="3" name="Content Placeholder 2">
            <a:extLst>
              <a:ext uri="{FF2B5EF4-FFF2-40B4-BE49-F238E27FC236}">
                <a16:creationId xmlns:a16="http://schemas.microsoft.com/office/drawing/2014/main" id="{E486056B-22E7-4950-8FDD-ADAC657165BD}"/>
              </a:ext>
            </a:extLst>
          </p:cNvPr>
          <p:cNvSpPr>
            <a:spLocks noGrp="1"/>
          </p:cNvSpPr>
          <p:nvPr>
            <p:ph idx="1"/>
          </p:nvPr>
        </p:nvSpPr>
        <p:spPr/>
        <p:txBody>
          <a:bodyPr/>
          <a:lstStyle/>
          <a:p>
            <a:pPr marL="0" indent="0">
              <a:buNone/>
            </a:pPr>
            <a:r>
              <a:rPr lang="en-GB" b="1" dirty="0"/>
              <a:t>Frontrunners in 820 CE?</a:t>
            </a:r>
          </a:p>
          <a:p>
            <a:pPr marL="0" indent="0">
              <a:buNone/>
            </a:pPr>
            <a:endParaRPr lang="en-GB" dirty="0"/>
          </a:p>
        </p:txBody>
      </p:sp>
      <p:pic>
        <p:nvPicPr>
          <p:cNvPr id="1026" name="Picture 2" descr="See the source image">
            <a:extLst>
              <a:ext uri="{FF2B5EF4-FFF2-40B4-BE49-F238E27FC236}">
                <a16:creationId xmlns:a16="http://schemas.microsoft.com/office/drawing/2014/main" id="{16ED6796-3D3B-49C0-942C-C28ADBF50B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566" y="2290763"/>
            <a:ext cx="61341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150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163E5-D2E6-437C-AFCF-4E9659A8E8DC}"/>
              </a:ext>
            </a:extLst>
          </p:cNvPr>
          <p:cNvSpPr>
            <a:spLocks noGrp="1"/>
          </p:cNvSpPr>
          <p:nvPr>
            <p:ph type="title"/>
          </p:nvPr>
        </p:nvSpPr>
        <p:spPr/>
        <p:txBody>
          <a:bodyPr/>
          <a:lstStyle/>
          <a:p>
            <a:r>
              <a:rPr lang="en-GB" b="1" dirty="0">
                <a:latin typeface="+mn-lt"/>
              </a:rPr>
              <a:t>Europe, Asia and Eurasia</a:t>
            </a:r>
          </a:p>
        </p:txBody>
      </p:sp>
      <p:pic>
        <p:nvPicPr>
          <p:cNvPr id="1026" name="Picture 2" descr="Image result for Eurasia">
            <a:extLst>
              <a:ext uri="{FF2B5EF4-FFF2-40B4-BE49-F238E27FC236}">
                <a16:creationId xmlns:a16="http://schemas.microsoft.com/office/drawing/2014/main" id="{DA04CBA7-91A7-4E23-8AF4-15904524CB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2104" y="1512016"/>
            <a:ext cx="5742431" cy="383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6451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b="1" dirty="0">
                <a:latin typeface="+mn-lt"/>
              </a:rPr>
              <a:t>Eurasia in Early Modern Times: East and West</a:t>
            </a:r>
            <a:br>
              <a:rPr lang="en-GB" dirty="0"/>
            </a:br>
            <a:endParaRPr lang="en-GB" dirty="0"/>
          </a:p>
        </p:txBody>
      </p:sp>
      <p:sp>
        <p:nvSpPr>
          <p:cNvPr id="5" name="Content Placeholder 4"/>
          <p:cNvSpPr>
            <a:spLocks noGrp="1"/>
          </p:cNvSpPr>
          <p:nvPr>
            <p:ph idx="1"/>
          </p:nvPr>
        </p:nvSpPr>
        <p:spPr/>
        <p:txBody>
          <a:bodyPr>
            <a:normAutofit fontScale="70000" lnSpcReduction="2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r>
              <a:rPr lang="en-GB" dirty="0"/>
              <a:t>The rise of Islam and Europeans’ search for sea-routes to “the Indies”</a:t>
            </a:r>
          </a:p>
          <a:p>
            <a:r>
              <a:rPr lang="en-GB" dirty="0"/>
              <a:t>China’s cultural, and scientific dominance 1200-1800</a:t>
            </a:r>
          </a:p>
          <a:p>
            <a:pPr marL="0" indent="0">
              <a:buNone/>
            </a:pPr>
            <a:r>
              <a:rPr lang="en-GB" sz="2100" dirty="0"/>
              <a:t>(See: Morris, I. 2010. </a:t>
            </a:r>
            <a:r>
              <a:rPr lang="en-GB" sz="2100" i="1" dirty="0"/>
              <a:t>Why the West Rules for Now</a:t>
            </a:r>
            <a:r>
              <a:rPr lang="en-GB" sz="2100" dirty="0"/>
              <a:t>. London: Profile Books and</a:t>
            </a:r>
          </a:p>
          <a:p>
            <a:pPr marL="0" indent="0">
              <a:buNone/>
            </a:pPr>
            <a:r>
              <a:rPr lang="en-GB" sz="2100" dirty="0"/>
              <a:t>          Diamond, J. 2005. </a:t>
            </a:r>
            <a:r>
              <a:rPr lang="en-GB" sz="2100" i="1" dirty="0"/>
              <a:t>Guns, Germs and Steel</a:t>
            </a:r>
            <a:r>
              <a:rPr lang="en-GB" sz="2100" dirty="0"/>
              <a:t>. London: Vintage)</a:t>
            </a:r>
          </a:p>
          <a:p>
            <a:pPr marL="0" indent="0">
              <a:buNone/>
            </a:pPr>
            <a:endParaRPr lang="en-GB" dirty="0"/>
          </a:p>
        </p:txBody>
      </p:sp>
      <p:pic>
        <p:nvPicPr>
          <p:cNvPr id="6"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5220" y="1197205"/>
            <a:ext cx="4956735" cy="3276062"/>
          </a:xfrm>
          <a:prstGeom prst="rect">
            <a:avLst/>
          </a:prstGeom>
        </p:spPr>
      </p:pic>
    </p:spTree>
    <p:extLst>
      <p:ext uri="{BB962C8B-B14F-4D97-AF65-F5344CB8AC3E}">
        <p14:creationId xmlns:p14="http://schemas.microsoft.com/office/powerpoint/2010/main" val="913432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50000"/>
                  </a:schemeClr>
                </a:solidFill>
                <a:latin typeface="+mn-lt"/>
              </a:rPr>
              <a:t>The Early Medieval World</a:t>
            </a:r>
          </a:p>
        </p:txBody>
      </p:sp>
      <p:sp>
        <p:nvSpPr>
          <p:cNvPr id="3" name="Content Placeholder 2"/>
          <p:cNvSpPr>
            <a:spLocks noGrp="1"/>
          </p:cNvSpPr>
          <p:nvPr>
            <p:ph idx="1"/>
          </p:nvPr>
        </p:nvSpPr>
        <p:spPr/>
        <p:txBody>
          <a:bodyPr>
            <a:normAutofit lnSpcReduction="10000"/>
          </a:bodyPr>
          <a:lstStyle/>
          <a:p>
            <a:pPr marL="0" indent="0">
              <a:buNone/>
            </a:pPr>
            <a:r>
              <a:rPr lang="en-GB" b="1" dirty="0">
                <a:solidFill>
                  <a:schemeClr val="accent1">
                    <a:lumMod val="50000"/>
                  </a:schemeClr>
                </a:solidFill>
              </a:rPr>
              <a:t>A number of powerful blocs:</a:t>
            </a:r>
          </a:p>
          <a:p>
            <a:r>
              <a:rPr lang="en-GB" b="1" dirty="0">
                <a:solidFill>
                  <a:schemeClr val="accent1">
                    <a:lumMod val="50000"/>
                  </a:schemeClr>
                </a:solidFill>
              </a:rPr>
              <a:t>Christendom (rival kingdoms and fiefs)</a:t>
            </a:r>
          </a:p>
          <a:p>
            <a:r>
              <a:rPr lang="en-GB" b="1" dirty="0">
                <a:solidFill>
                  <a:schemeClr val="accent1">
                    <a:lumMod val="50000"/>
                  </a:schemeClr>
                </a:solidFill>
              </a:rPr>
              <a:t>Islam</a:t>
            </a:r>
          </a:p>
          <a:p>
            <a:r>
              <a:rPr lang="en-GB" b="1" dirty="0">
                <a:solidFill>
                  <a:schemeClr val="accent1">
                    <a:lumMod val="50000"/>
                  </a:schemeClr>
                </a:solidFill>
              </a:rPr>
              <a:t>China</a:t>
            </a:r>
          </a:p>
          <a:p>
            <a:r>
              <a:rPr lang="en-GB" b="1" dirty="0">
                <a:solidFill>
                  <a:schemeClr val="accent1">
                    <a:lumMod val="50000"/>
                  </a:schemeClr>
                </a:solidFill>
              </a:rPr>
              <a:t>The Mongol Khanate</a:t>
            </a:r>
          </a:p>
          <a:p>
            <a:r>
              <a:rPr lang="en-GB" b="1" dirty="0" err="1">
                <a:solidFill>
                  <a:schemeClr val="accent1">
                    <a:lumMod val="50000"/>
                  </a:schemeClr>
                </a:solidFill>
              </a:rPr>
              <a:t>Meso</a:t>
            </a:r>
            <a:r>
              <a:rPr lang="en-GB" b="1" dirty="0">
                <a:solidFill>
                  <a:schemeClr val="accent1">
                    <a:lumMod val="50000"/>
                  </a:schemeClr>
                </a:solidFill>
              </a:rPr>
              <a:t>-American/South American civilisations (unknown to the “Old World”)</a:t>
            </a:r>
          </a:p>
          <a:p>
            <a:r>
              <a:rPr lang="en-GB" b="1" dirty="0">
                <a:solidFill>
                  <a:schemeClr val="accent1">
                    <a:lumMod val="50000"/>
                  </a:schemeClr>
                </a:solidFill>
              </a:rPr>
              <a:t>Ghana, Igbo kingdoms</a:t>
            </a:r>
          </a:p>
          <a:p>
            <a:pPr marL="0" indent="0" algn="ctr">
              <a:buNone/>
            </a:pPr>
            <a:r>
              <a:rPr lang="en-GB" b="1" i="1" dirty="0">
                <a:solidFill>
                  <a:schemeClr val="accent1">
                    <a:lumMod val="50000"/>
                  </a:schemeClr>
                </a:solidFill>
              </a:rPr>
              <a:t>No obvious “front-runner” (?)</a:t>
            </a:r>
          </a:p>
          <a:p>
            <a:pPr marL="0" indent="0">
              <a:buNone/>
            </a:pPr>
            <a:endParaRPr lang="en-GB" dirty="0"/>
          </a:p>
          <a:p>
            <a:endParaRPr lang="en-GB" dirty="0"/>
          </a:p>
        </p:txBody>
      </p:sp>
    </p:spTree>
    <p:extLst>
      <p:ext uri="{BB962C8B-B14F-4D97-AF65-F5344CB8AC3E}">
        <p14:creationId xmlns:p14="http://schemas.microsoft.com/office/powerpoint/2010/main" val="4130474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1">
                    <a:lumMod val="50000"/>
                  </a:schemeClr>
                </a:solidFill>
                <a:latin typeface="+mn-lt"/>
              </a:rPr>
              <a:t>Eurasia: long-distance trade links exist</a:t>
            </a:r>
          </a:p>
        </p:txBody>
      </p:sp>
      <p:sp>
        <p:nvSpPr>
          <p:cNvPr id="3" name="Content Placeholder 2"/>
          <p:cNvSpPr>
            <a:spLocks noGrp="1"/>
          </p:cNvSpPr>
          <p:nvPr>
            <p:ph idx="1"/>
          </p:nvPr>
        </p:nvSpPr>
        <p:spPr/>
        <p:txBody>
          <a:bodyPr/>
          <a:lstStyle/>
          <a:p>
            <a:r>
              <a:rPr lang="en-GB" b="1" dirty="0">
                <a:solidFill>
                  <a:schemeClr val="accent1">
                    <a:lumMod val="50000"/>
                  </a:schemeClr>
                </a:solidFill>
              </a:rPr>
              <a:t>Christendom-Islam-China</a:t>
            </a:r>
          </a:p>
          <a:p>
            <a:r>
              <a:rPr lang="en-GB" b="1" dirty="0">
                <a:solidFill>
                  <a:schemeClr val="accent1">
                    <a:lumMod val="50000"/>
                  </a:schemeClr>
                </a:solidFill>
              </a:rPr>
              <a:t>Overland trade: Sahara-Mediterranean (salt and gold), Europe-China (Marco Polo, the Silk Road), Mediterranean-the North (via the Alpine passes) etc.</a:t>
            </a:r>
          </a:p>
          <a:p>
            <a:r>
              <a:rPr lang="en-GB" b="1" dirty="0">
                <a:solidFill>
                  <a:schemeClr val="accent1">
                    <a:lumMod val="50000"/>
                  </a:schemeClr>
                </a:solidFill>
              </a:rPr>
              <a:t>Maritime trade routes: mostly coastal around Europe; China-India-Africa (Mombasa, </a:t>
            </a:r>
            <a:r>
              <a:rPr lang="en-GB" b="1" dirty="0" err="1">
                <a:solidFill>
                  <a:schemeClr val="accent1">
                    <a:lumMod val="50000"/>
                  </a:schemeClr>
                </a:solidFill>
              </a:rPr>
              <a:t>Malindi</a:t>
            </a:r>
            <a:r>
              <a:rPr lang="en-GB" b="1" dirty="0">
                <a:solidFill>
                  <a:schemeClr val="accent1">
                    <a:lumMod val="50000"/>
                  </a:schemeClr>
                </a:solidFill>
              </a:rPr>
              <a:t> etc.)</a:t>
            </a:r>
          </a:p>
        </p:txBody>
      </p:sp>
    </p:spTree>
    <p:extLst>
      <p:ext uri="{BB962C8B-B14F-4D97-AF65-F5344CB8AC3E}">
        <p14:creationId xmlns:p14="http://schemas.microsoft.com/office/powerpoint/2010/main" val="1746408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1">
                    <a:lumMod val="50000"/>
                  </a:schemeClr>
                </a:solidFill>
                <a:latin typeface="+mn-lt"/>
              </a:rPr>
              <a:t>Mechanisms for Trade (focussing on Europe)</a:t>
            </a:r>
          </a:p>
        </p:txBody>
      </p:sp>
      <p:sp>
        <p:nvSpPr>
          <p:cNvPr id="3" name="Content Placeholder 2"/>
          <p:cNvSpPr>
            <a:spLocks noGrp="1"/>
          </p:cNvSpPr>
          <p:nvPr>
            <p:ph idx="1"/>
          </p:nvPr>
        </p:nvSpPr>
        <p:spPr/>
        <p:txBody>
          <a:bodyPr/>
          <a:lstStyle/>
          <a:p>
            <a:r>
              <a:rPr lang="en-GB" b="1" dirty="0">
                <a:solidFill>
                  <a:schemeClr val="accent1">
                    <a:lumMod val="50000"/>
                  </a:schemeClr>
                </a:solidFill>
              </a:rPr>
              <a:t>Fairs (the foremost, in Champagne)</a:t>
            </a:r>
          </a:p>
          <a:p>
            <a:r>
              <a:rPr lang="en-GB" b="1" dirty="0">
                <a:solidFill>
                  <a:schemeClr val="accent1">
                    <a:lumMod val="50000"/>
                  </a:schemeClr>
                </a:solidFill>
              </a:rPr>
              <a:t>Banking (</a:t>
            </a:r>
            <a:r>
              <a:rPr lang="en-GB" b="1" dirty="0" err="1">
                <a:solidFill>
                  <a:schemeClr val="accent1">
                    <a:lumMod val="50000"/>
                  </a:schemeClr>
                </a:solidFill>
              </a:rPr>
              <a:t>Fuggers</a:t>
            </a:r>
            <a:r>
              <a:rPr lang="en-GB" b="1" dirty="0">
                <a:solidFill>
                  <a:schemeClr val="accent1">
                    <a:lumMod val="50000"/>
                  </a:schemeClr>
                </a:solidFill>
              </a:rPr>
              <a:t> and Medici etc.)</a:t>
            </a:r>
          </a:p>
          <a:p>
            <a:r>
              <a:rPr lang="en-GB" b="1" dirty="0">
                <a:solidFill>
                  <a:schemeClr val="accent1">
                    <a:lumMod val="50000"/>
                  </a:schemeClr>
                </a:solidFill>
              </a:rPr>
              <a:t>Towns and Ports</a:t>
            </a:r>
          </a:p>
          <a:p>
            <a:r>
              <a:rPr lang="en-GB" b="1" i="1" dirty="0" err="1">
                <a:solidFill>
                  <a:schemeClr val="accent1">
                    <a:lumMod val="50000"/>
                  </a:schemeClr>
                </a:solidFill>
              </a:rPr>
              <a:t>Depôts</a:t>
            </a:r>
            <a:r>
              <a:rPr lang="en-GB" b="1" dirty="0">
                <a:solidFill>
                  <a:schemeClr val="accent1">
                    <a:lumMod val="50000"/>
                  </a:schemeClr>
                </a:solidFill>
              </a:rPr>
              <a:t> and </a:t>
            </a:r>
            <a:r>
              <a:rPr lang="en-GB" b="1" i="1" dirty="0" err="1">
                <a:solidFill>
                  <a:schemeClr val="accent1">
                    <a:lumMod val="50000"/>
                  </a:schemeClr>
                </a:solidFill>
              </a:rPr>
              <a:t>fondachi</a:t>
            </a:r>
            <a:endParaRPr lang="en-GB" b="1" i="1" dirty="0">
              <a:solidFill>
                <a:schemeClr val="accent1">
                  <a:lumMod val="50000"/>
                </a:schemeClr>
              </a:solidFill>
            </a:endParaRPr>
          </a:p>
          <a:p>
            <a:r>
              <a:rPr lang="en-GB" b="1" dirty="0">
                <a:solidFill>
                  <a:schemeClr val="accent1">
                    <a:lumMod val="50000"/>
                  </a:schemeClr>
                </a:solidFill>
              </a:rPr>
              <a:t>Guilds and Corporations</a:t>
            </a:r>
          </a:p>
          <a:p>
            <a:pPr marL="0" indent="0">
              <a:buNone/>
            </a:pPr>
            <a:endParaRPr lang="en-GB" sz="2800" b="1" dirty="0">
              <a:solidFill>
                <a:schemeClr val="accent1">
                  <a:lumMod val="50000"/>
                </a:schemeClr>
              </a:solidFill>
            </a:endParaRPr>
          </a:p>
          <a:p>
            <a:pPr marL="0" indent="0">
              <a:buNone/>
            </a:pPr>
            <a:r>
              <a:rPr lang="en-GB" b="1" dirty="0">
                <a:solidFill>
                  <a:schemeClr val="accent1">
                    <a:lumMod val="50000"/>
                  </a:schemeClr>
                </a:solidFill>
              </a:rPr>
              <a:t>See:</a:t>
            </a:r>
            <a:r>
              <a:rPr lang="en-GB" b="1" i="1" dirty="0">
                <a:solidFill>
                  <a:schemeClr val="accent1">
                    <a:lumMod val="50000"/>
                  </a:schemeClr>
                </a:solidFill>
              </a:rPr>
              <a:t> The Town as an Agent of Civilisation 1200-1500</a:t>
            </a:r>
            <a:r>
              <a:rPr lang="en-GB" b="1" dirty="0">
                <a:solidFill>
                  <a:schemeClr val="accent1">
                    <a:lumMod val="50000"/>
                  </a:schemeClr>
                </a:solidFill>
              </a:rPr>
              <a:t>, Jacques Bernard</a:t>
            </a:r>
          </a:p>
        </p:txBody>
      </p:sp>
    </p:spTree>
    <p:extLst>
      <p:ext uri="{BB962C8B-B14F-4D97-AF65-F5344CB8AC3E}">
        <p14:creationId xmlns:p14="http://schemas.microsoft.com/office/powerpoint/2010/main" val="3182960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97A12-C3E2-4C7A-BF1F-7CA521F561AF}"/>
              </a:ext>
            </a:extLst>
          </p:cNvPr>
          <p:cNvSpPr>
            <a:spLocks noGrp="1"/>
          </p:cNvSpPr>
          <p:nvPr>
            <p:ph type="title"/>
          </p:nvPr>
        </p:nvSpPr>
        <p:spPr>
          <a:xfrm>
            <a:off x="4370286" y="486184"/>
            <a:ext cx="4291113" cy="1325563"/>
          </a:xfrm>
        </p:spPr>
        <p:txBody>
          <a:bodyPr>
            <a:normAutofit/>
          </a:bodyPr>
          <a:lstStyle/>
          <a:p>
            <a:r>
              <a:rPr lang="en-GB" b="1" dirty="0">
                <a:latin typeface="+mn-lt"/>
              </a:rPr>
              <a:t>China’s place in the world</a:t>
            </a:r>
          </a:p>
        </p:txBody>
      </p:sp>
      <p:pic>
        <p:nvPicPr>
          <p:cNvPr id="9220" name="Picture 4" descr="See the source image">
            <a:extLst>
              <a:ext uri="{FF2B5EF4-FFF2-40B4-BE49-F238E27FC236}">
                <a16:creationId xmlns:a16="http://schemas.microsoft.com/office/drawing/2014/main" id="{C2C6AEF8-C4B0-42D1-B892-1587E46848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06" r="6938" b="2"/>
          <a:stretch/>
        </p:blipFill>
        <p:spPr bwMode="auto">
          <a:xfrm>
            <a:off x="628650" y="643467"/>
            <a:ext cx="3196002" cy="5533496"/>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FE24E32C-A205-4615-8593-FA746B6C6840}"/>
              </a:ext>
            </a:extLst>
          </p:cNvPr>
          <p:cNvSpPr>
            <a:spLocks noGrp="1"/>
          </p:cNvSpPr>
          <p:nvPr>
            <p:ph idx="1"/>
          </p:nvPr>
        </p:nvSpPr>
        <p:spPr>
          <a:xfrm>
            <a:off x="4370286" y="1946684"/>
            <a:ext cx="4291113" cy="4351338"/>
          </a:xfrm>
        </p:spPr>
        <p:txBody>
          <a:bodyPr>
            <a:normAutofit/>
          </a:bodyPr>
          <a:lstStyle/>
          <a:p>
            <a:pPr marL="0" indent="0">
              <a:buNone/>
            </a:pPr>
            <a:r>
              <a:rPr lang="en-GB" i="1" dirty="0"/>
              <a:t>Changes</a:t>
            </a:r>
            <a:r>
              <a:rPr lang="en-GB" dirty="0"/>
              <a:t> in relative power and world hegemony. China and “the West”: 600-1800; 1850-2000; 2050 and after?</a:t>
            </a:r>
          </a:p>
        </p:txBody>
      </p:sp>
    </p:spTree>
    <p:extLst>
      <p:ext uri="{BB962C8B-B14F-4D97-AF65-F5344CB8AC3E}">
        <p14:creationId xmlns:p14="http://schemas.microsoft.com/office/powerpoint/2010/main" val="919198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2407D-1B69-4AB1-9087-4632398982F0}"/>
              </a:ext>
            </a:extLst>
          </p:cNvPr>
          <p:cNvSpPr>
            <a:spLocks noGrp="1"/>
          </p:cNvSpPr>
          <p:nvPr>
            <p:ph type="title"/>
          </p:nvPr>
        </p:nvSpPr>
        <p:spPr>
          <a:xfrm>
            <a:off x="628650" y="365125"/>
            <a:ext cx="7886700" cy="1306443"/>
          </a:xfrm>
        </p:spPr>
        <p:txBody>
          <a:bodyPr>
            <a:normAutofit/>
          </a:bodyPr>
          <a:lstStyle/>
          <a:p>
            <a:r>
              <a:rPr lang="en-GB" sz="3500" b="1" dirty="0">
                <a:latin typeface="+mn-lt"/>
              </a:rPr>
              <a:t>East and West compared </a:t>
            </a:r>
            <a:r>
              <a:rPr lang="en-GB" sz="2800" b="1" dirty="0">
                <a:latin typeface="+mn-lt"/>
              </a:rPr>
              <a:t>(from </a:t>
            </a:r>
            <a:r>
              <a:rPr lang="en-GB" sz="2800" b="1" i="1" dirty="0">
                <a:latin typeface="+mn-lt"/>
              </a:rPr>
              <a:t>Why the West Rules for Now </a:t>
            </a:r>
            <a:r>
              <a:rPr lang="en-GB" sz="2800" b="1" dirty="0">
                <a:latin typeface="+mn-lt"/>
              </a:rPr>
              <a:t>by Ian Morris)</a:t>
            </a:r>
          </a:p>
        </p:txBody>
      </p:sp>
      <p:pic>
        <p:nvPicPr>
          <p:cNvPr id="8194" name="Picture 2" descr="See the source image">
            <a:extLst>
              <a:ext uri="{FF2B5EF4-FFF2-40B4-BE49-F238E27FC236}">
                <a16:creationId xmlns:a16="http://schemas.microsoft.com/office/drawing/2014/main" id="{3A3DE4D4-8EBC-4393-B323-0C51217AD7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849" b="2"/>
          <a:stretch/>
        </p:blipFill>
        <p:spPr bwMode="auto">
          <a:xfrm>
            <a:off x="4213185" y="1904282"/>
            <a:ext cx="4302164" cy="392759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See the source image">
            <a:extLst>
              <a:ext uri="{FF2B5EF4-FFF2-40B4-BE49-F238E27FC236}">
                <a16:creationId xmlns:a16="http://schemas.microsoft.com/office/drawing/2014/main" id="{7DE8F550-044E-4CA2-B224-425DF9E3394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13845" y="1973461"/>
            <a:ext cx="3114675" cy="3426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677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560F1-0927-49CC-926D-C26E5F6F4E93}"/>
              </a:ext>
            </a:extLst>
          </p:cNvPr>
          <p:cNvSpPr>
            <a:spLocks noGrp="1"/>
          </p:cNvSpPr>
          <p:nvPr>
            <p:ph type="title"/>
          </p:nvPr>
        </p:nvSpPr>
        <p:spPr/>
        <p:txBody>
          <a:bodyPr>
            <a:normAutofit fontScale="90000"/>
          </a:bodyPr>
          <a:lstStyle/>
          <a:p>
            <a:br>
              <a:rPr lang="en-GB" dirty="0"/>
            </a:br>
            <a:br>
              <a:rPr lang="en-GB" dirty="0"/>
            </a:br>
            <a:r>
              <a:rPr lang="en-GB" sz="4000" b="1" i="1" dirty="0">
                <a:latin typeface="+mn-lt"/>
              </a:rPr>
              <a:t>Pax </a:t>
            </a:r>
            <a:r>
              <a:rPr lang="en-GB" sz="4000" b="1" i="1" dirty="0" err="1">
                <a:latin typeface="+mn-lt"/>
              </a:rPr>
              <a:t>Mongolica</a:t>
            </a:r>
            <a:r>
              <a:rPr lang="en-GB" sz="4000" b="1" i="1" dirty="0">
                <a:latin typeface="+mn-lt"/>
              </a:rPr>
              <a:t> </a:t>
            </a:r>
            <a:br>
              <a:rPr lang="en-GB" sz="4000" b="1" dirty="0">
                <a:latin typeface="+mn-lt"/>
              </a:rPr>
            </a:br>
            <a:r>
              <a:rPr lang="en-GB" sz="4000" b="1" dirty="0">
                <a:latin typeface="+mn-lt"/>
              </a:rPr>
              <a:t>and the Silk Road</a:t>
            </a:r>
            <a:br>
              <a:rPr lang="en-GB" b="1" dirty="0">
                <a:latin typeface="+mn-lt"/>
              </a:rPr>
            </a:br>
            <a:r>
              <a:rPr lang="en-GB" sz="3600" b="1" i="1" dirty="0">
                <a:latin typeface="+mn-lt"/>
              </a:rPr>
              <a:t>Disruption or </a:t>
            </a:r>
            <a:br>
              <a:rPr lang="en-GB" sz="3600" b="1" i="1" dirty="0">
                <a:latin typeface="+mn-lt"/>
              </a:rPr>
            </a:br>
            <a:r>
              <a:rPr lang="en-GB" sz="3600" b="1" i="1" dirty="0">
                <a:latin typeface="+mn-lt"/>
              </a:rPr>
              <a:t>Connection?</a:t>
            </a:r>
          </a:p>
        </p:txBody>
      </p:sp>
      <p:pic>
        <p:nvPicPr>
          <p:cNvPr id="4" name="Content Placeholder 3" descr="See the source image">
            <a:extLst>
              <a:ext uri="{FF2B5EF4-FFF2-40B4-BE49-F238E27FC236}">
                <a16:creationId xmlns:a16="http://schemas.microsoft.com/office/drawing/2014/main" id="{D543F04A-6FF2-4D13-BFDE-397C6FCBBDF8}"/>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42391" y="2951083"/>
            <a:ext cx="4514850" cy="3381375"/>
          </a:xfrm>
          <a:prstGeom prst="rect">
            <a:avLst/>
          </a:prstGeom>
          <a:noFill/>
          <a:ln>
            <a:solidFill>
              <a:schemeClr val="tx1">
                <a:lumMod val="95000"/>
                <a:lumOff val="5000"/>
              </a:schemeClr>
            </a:solidFill>
          </a:ln>
        </p:spPr>
      </p:pic>
      <p:pic>
        <p:nvPicPr>
          <p:cNvPr id="5" name="Picture 4" descr="See the source image">
            <a:extLst>
              <a:ext uri="{FF2B5EF4-FFF2-40B4-BE49-F238E27FC236}">
                <a16:creationId xmlns:a16="http://schemas.microsoft.com/office/drawing/2014/main" id="{4C6B7C87-2C8A-47E8-8EF6-1ABAF856432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0238" y="312690"/>
            <a:ext cx="4514850" cy="2585957"/>
          </a:xfrm>
          <a:prstGeom prst="rect">
            <a:avLst/>
          </a:prstGeom>
          <a:noFill/>
          <a:ln>
            <a:noFill/>
          </a:ln>
        </p:spPr>
      </p:pic>
    </p:spTree>
    <p:extLst>
      <p:ext uri="{BB962C8B-B14F-4D97-AF65-F5344CB8AC3E}">
        <p14:creationId xmlns:p14="http://schemas.microsoft.com/office/powerpoint/2010/main" val="815141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EC0F5-0E71-40A3-A367-567BA7144E96}"/>
              </a:ext>
            </a:extLst>
          </p:cNvPr>
          <p:cNvSpPr>
            <a:spLocks noGrp="1"/>
          </p:cNvSpPr>
          <p:nvPr>
            <p:ph type="title"/>
          </p:nvPr>
        </p:nvSpPr>
        <p:spPr/>
        <p:txBody>
          <a:bodyPr>
            <a:normAutofit/>
          </a:bodyPr>
          <a:lstStyle/>
          <a:p>
            <a:r>
              <a:rPr lang="en-GB" sz="4000" b="1" dirty="0">
                <a:latin typeface="+mn-lt"/>
              </a:rPr>
              <a:t>Maritime supremacy in the </a:t>
            </a:r>
            <a:br>
              <a:rPr lang="en-GB" sz="4000" b="1" dirty="0">
                <a:latin typeface="+mn-lt"/>
              </a:rPr>
            </a:br>
            <a:r>
              <a:rPr lang="en-GB" sz="4000" b="1" dirty="0">
                <a:latin typeface="+mn-lt"/>
              </a:rPr>
              <a:t>15</a:t>
            </a:r>
            <a:r>
              <a:rPr lang="en-GB" sz="4000" b="1" baseline="30000" dirty="0">
                <a:latin typeface="+mn-lt"/>
              </a:rPr>
              <a:t>th</a:t>
            </a:r>
            <a:r>
              <a:rPr lang="en-GB" sz="4000" b="1" dirty="0">
                <a:latin typeface="+mn-lt"/>
              </a:rPr>
              <a:t> century: Zheng He’s fleet</a:t>
            </a:r>
          </a:p>
        </p:txBody>
      </p:sp>
      <p:pic>
        <p:nvPicPr>
          <p:cNvPr id="4" name="Content Placeholder 3" descr="See the source image">
            <a:extLst>
              <a:ext uri="{FF2B5EF4-FFF2-40B4-BE49-F238E27FC236}">
                <a16:creationId xmlns:a16="http://schemas.microsoft.com/office/drawing/2014/main" id="{2E51F80B-88DC-4A89-B52C-B751B48D3208}"/>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3000" y="1834166"/>
            <a:ext cx="6858000" cy="4334256"/>
          </a:xfrm>
          <a:prstGeom prst="rect">
            <a:avLst/>
          </a:prstGeom>
          <a:noFill/>
          <a:ln>
            <a:noFill/>
          </a:ln>
        </p:spPr>
      </p:pic>
    </p:spTree>
    <p:extLst>
      <p:ext uri="{BB962C8B-B14F-4D97-AF65-F5344CB8AC3E}">
        <p14:creationId xmlns:p14="http://schemas.microsoft.com/office/powerpoint/2010/main" val="3042436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C9629-F709-4566-B71C-C99B96E8E694}"/>
              </a:ext>
            </a:extLst>
          </p:cNvPr>
          <p:cNvSpPr>
            <a:spLocks noGrp="1"/>
          </p:cNvSpPr>
          <p:nvPr>
            <p:ph type="title"/>
          </p:nvPr>
        </p:nvSpPr>
        <p:spPr/>
        <p:txBody>
          <a:bodyPr>
            <a:normAutofit fontScale="90000"/>
          </a:bodyPr>
          <a:lstStyle/>
          <a:p>
            <a:br>
              <a:rPr lang="en-GB" dirty="0"/>
            </a:br>
            <a:br>
              <a:rPr lang="en-GB" dirty="0"/>
            </a:br>
            <a:br>
              <a:rPr lang="en-GB" dirty="0"/>
            </a:br>
            <a:r>
              <a:rPr lang="en-GB" b="1" dirty="0">
                <a:latin typeface="+mn-lt"/>
              </a:rPr>
              <a:t>Voyages of </a:t>
            </a:r>
            <a:br>
              <a:rPr lang="en-GB" b="1" dirty="0">
                <a:latin typeface="+mn-lt"/>
              </a:rPr>
            </a:br>
            <a:r>
              <a:rPr lang="en-GB" b="1" dirty="0">
                <a:latin typeface="+mn-lt"/>
              </a:rPr>
              <a:t>Zheng He</a:t>
            </a:r>
            <a:br>
              <a:rPr lang="en-GB" b="1" dirty="0">
                <a:latin typeface="+mn-lt"/>
              </a:rPr>
            </a:br>
            <a:r>
              <a:rPr lang="en-GB" sz="3600" b="1" dirty="0">
                <a:latin typeface="+mn-lt"/>
              </a:rPr>
              <a:t>1405-1433</a:t>
            </a:r>
            <a:br>
              <a:rPr lang="en-GB" sz="3600" b="1" dirty="0">
                <a:latin typeface="+mn-lt"/>
              </a:rPr>
            </a:br>
            <a:br>
              <a:rPr lang="en-GB" b="1" dirty="0">
                <a:latin typeface="+mn-lt"/>
              </a:rPr>
            </a:br>
            <a:r>
              <a:rPr lang="en-GB" sz="2200" b="1" dirty="0">
                <a:latin typeface="+mn-lt"/>
              </a:rPr>
              <a:t>The Ming Empire </a:t>
            </a:r>
            <a:r>
              <a:rPr lang="en-GB" sz="2200" b="1" u="sng" dirty="0">
                <a:latin typeface="+mn-lt"/>
              </a:rPr>
              <a:t>withdraws</a:t>
            </a:r>
            <a:br>
              <a:rPr lang="en-GB" sz="2200" b="1" dirty="0">
                <a:latin typeface="+mn-lt"/>
              </a:rPr>
            </a:br>
            <a:r>
              <a:rPr lang="en-GB" sz="2200" b="1" dirty="0">
                <a:latin typeface="+mn-lt"/>
              </a:rPr>
              <a:t>from transoceanic trade</a:t>
            </a:r>
            <a:br>
              <a:rPr lang="en-GB" sz="2200" b="1" dirty="0">
                <a:latin typeface="+mn-lt"/>
              </a:rPr>
            </a:br>
            <a:r>
              <a:rPr lang="en-GB" sz="2200" b="1" dirty="0">
                <a:latin typeface="+mn-lt"/>
              </a:rPr>
              <a:t>and “exploration”</a:t>
            </a:r>
          </a:p>
        </p:txBody>
      </p:sp>
      <p:pic>
        <p:nvPicPr>
          <p:cNvPr id="4" name="Content Placeholder 3" descr="See the source image">
            <a:extLst>
              <a:ext uri="{FF2B5EF4-FFF2-40B4-BE49-F238E27FC236}">
                <a16:creationId xmlns:a16="http://schemas.microsoft.com/office/drawing/2014/main" id="{57D756C2-D90E-4E67-A67F-D24CF38C06B7}"/>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000408" y="365126"/>
            <a:ext cx="4578950" cy="2862705"/>
          </a:xfrm>
          <a:prstGeom prst="rect">
            <a:avLst/>
          </a:prstGeom>
          <a:noFill/>
          <a:ln>
            <a:noFill/>
          </a:ln>
        </p:spPr>
      </p:pic>
      <p:pic>
        <p:nvPicPr>
          <p:cNvPr id="5" name="Picture 4" descr="See the source image">
            <a:extLst>
              <a:ext uri="{FF2B5EF4-FFF2-40B4-BE49-F238E27FC236}">
                <a16:creationId xmlns:a16="http://schemas.microsoft.com/office/drawing/2014/main" id="{A17CC7E5-14FF-4864-AFD1-58CD0AFDAF2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6354" y="3319272"/>
            <a:ext cx="6201918" cy="3277171"/>
          </a:xfrm>
          <a:prstGeom prst="rect">
            <a:avLst/>
          </a:prstGeom>
          <a:noFill/>
          <a:ln>
            <a:noFill/>
          </a:ln>
        </p:spPr>
      </p:pic>
    </p:spTree>
    <p:extLst>
      <p:ext uri="{BB962C8B-B14F-4D97-AF65-F5344CB8AC3E}">
        <p14:creationId xmlns:p14="http://schemas.microsoft.com/office/powerpoint/2010/main" val="2390749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DD389-F56D-4525-8353-DFD98EE6CDF1}"/>
              </a:ext>
            </a:extLst>
          </p:cNvPr>
          <p:cNvSpPr>
            <a:spLocks noGrp="1"/>
          </p:cNvSpPr>
          <p:nvPr>
            <p:ph type="title"/>
          </p:nvPr>
        </p:nvSpPr>
        <p:spPr>
          <a:xfrm>
            <a:off x="509778" y="304895"/>
            <a:ext cx="7886700" cy="1325563"/>
          </a:xfrm>
        </p:spPr>
        <p:txBody>
          <a:bodyPr>
            <a:normAutofit/>
          </a:bodyPr>
          <a:lstStyle/>
          <a:p>
            <a:r>
              <a:rPr lang="en-GB" sz="4000" b="1" dirty="0">
                <a:latin typeface="+mn-lt"/>
              </a:rPr>
              <a:t>Meanwhile, in Iberia…</a:t>
            </a:r>
            <a:br>
              <a:rPr lang="en-GB" sz="4000" b="1" dirty="0">
                <a:latin typeface="+mn-lt"/>
              </a:rPr>
            </a:br>
            <a:r>
              <a:rPr lang="en-GB" sz="4000" b="1" dirty="0">
                <a:latin typeface="+mn-lt"/>
              </a:rPr>
              <a:t>1492 – a pivotal year</a:t>
            </a:r>
          </a:p>
        </p:txBody>
      </p:sp>
      <p:sp>
        <p:nvSpPr>
          <p:cNvPr id="5" name="Content Placeholder 4">
            <a:extLst>
              <a:ext uri="{FF2B5EF4-FFF2-40B4-BE49-F238E27FC236}">
                <a16:creationId xmlns:a16="http://schemas.microsoft.com/office/drawing/2014/main" id="{67B3BBD9-4247-4E03-9997-E24D5319D1D6}"/>
              </a:ext>
            </a:extLst>
          </p:cNvPr>
          <p:cNvSpPr>
            <a:spLocks noGrp="1"/>
          </p:cNvSpPr>
          <p:nvPr>
            <p:ph idx="1"/>
          </p:nvPr>
        </p:nvSpPr>
        <p:spPr>
          <a:xfrm>
            <a:off x="509778" y="1825624"/>
            <a:ext cx="7886700" cy="4351338"/>
          </a:xfrm>
        </p:spPr>
        <p:txBody>
          <a:bodyPr>
            <a:normAutofit fontScale="92500" lnSpcReduction="10000"/>
          </a:bodyPr>
          <a:lstStyle/>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r>
              <a:rPr lang="en-GB" b="1" dirty="0"/>
              <a:t>Reconquista, the fall of Granada – and a turn to the Atlantic and “The Indies” </a:t>
            </a:r>
          </a:p>
          <a:p>
            <a:pPr marL="0" indent="0">
              <a:buNone/>
            </a:pPr>
            <a:endParaRPr lang="en-GB" b="1" dirty="0"/>
          </a:p>
        </p:txBody>
      </p:sp>
      <p:pic>
        <p:nvPicPr>
          <p:cNvPr id="8" name="Picture 4" descr="See the source image">
            <a:extLst>
              <a:ext uri="{FF2B5EF4-FFF2-40B4-BE49-F238E27FC236}">
                <a16:creationId xmlns:a16="http://schemas.microsoft.com/office/drawing/2014/main" id="{430F6DF9-11A1-4AF9-A6B1-393EFDD1B7B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9778" y="1776920"/>
            <a:ext cx="5874060" cy="330415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columbus ships">
            <a:extLst>
              <a:ext uri="{FF2B5EF4-FFF2-40B4-BE49-F238E27FC236}">
                <a16:creationId xmlns:a16="http://schemas.microsoft.com/office/drawing/2014/main" id="{E87325D7-BC3F-46E1-A3EC-1E09AAE80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5272" y="207137"/>
            <a:ext cx="33909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7519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B1783-E92D-4D57-AAEC-96A5AAD8F487}"/>
              </a:ext>
            </a:extLst>
          </p:cNvPr>
          <p:cNvSpPr>
            <a:spLocks noGrp="1"/>
          </p:cNvSpPr>
          <p:nvPr>
            <p:ph type="title"/>
          </p:nvPr>
        </p:nvSpPr>
        <p:spPr/>
        <p:txBody>
          <a:bodyPr>
            <a:normAutofit/>
          </a:bodyPr>
          <a:lstStyle/>
          <a:p>
            <a:r>
              <a:rPr lang="en-GB" sz="7200" b="1" dirty="0">
                <a:latin typeface="+mn-lt"/>
              </a:rPr>
              <a:t>Break</a:t>
            </a:r>
          </a:p>
        </p:txBody>
      </p:sp>
      <p:sp>
        <p:nvSpPr>
          <p:cNvPr id="3" name="Content Placeholder 2">
            <a:extLst>
              <a:ext uri="{FF2B5EF4-FFF2-40B4-BE49-F238E27FC236}">
                <a16:creationId xmlns:a16="http://schemas.microsoft.com/office/drawing/2014/main" id="{6E9DDB4E-0195-4922-98F7-DD9CA28CE334}"/>
              </a:ext>
            </a:extLst>
          </p:cNvPr>
          <p:cNvSpPr>
            <a:spLocks noGrp="1"/>
          </p:cNvSpPr>
          <p:nvPr>
            <p:ph idx="1"/>
          </p:nvPr>
        </p:nvSpPr>
        <p:spPr/>
        <p:txBody>
          <a:bodyPr/>
          <a:lstStyle/>
          <a:p>
            <a:pPr marL="0" indent="0">
              <a:buNone/>
            </a:pPr>
            <a:r>
              <a:rPr lang="en-GB" b="1" dirty="0"/>
              <a:t>Followed by Part 1:</a:t>
            </a:r>
          </a:p>
          <a:p>
            <a:r>
              <a:rPr lang="en-GB" b="1" dirty="0"/>
              <a:t>Colonialism and its Legacies</a:t>
            </a:r>
          </a:p>
          <a:p>
            <a:r>
              <a:rPr lang="en-GB" b="1" dirty="0"/>
              <a:t>Independence Struggles and Decolonisation</a:t>
            </a:r>
          </a:p>
          <a:p>
            <a:pPr marL="0" indent="0">
              <a:buNone/>
            </a:pPr>
            <a:endParaRPr lang="en-GB" dirty="0"/>
          </a:p>
        </p:txBody>
      </p:sp>
    </p:spTree>
    <p:extLst>
      <p:ext uri="{BB962C8B-B14F-4D97-AF65-F5344CB8AC3E}">
        <p14:creationId xmlns:p14="http://schemas.microsoft.com/office/powerpoint/2010/main" val="497452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3600" b="1" dirty="0">
                <a:latin typeface="+mn-lt"/>
              </a:rPr>
            </a:br>
            <a:br>
              <a:rPr lang="en-GB" sz="3600" b="1" dirty="0">
                <a:latin typeface="+mn-lt"/>
              </a:rPr>
            </a:br>
            <a:r>
              <a:rPr lang="en-GB" sz="3600" b="1" dirty="0">
                <a:solidFill>
                  <a:schemeClr val="accent1">
                    <a:lumMod val="50000"/>
                  </a:schemeClr>
                </a:solidFill>
                <a:latin typeface="+mn-lt"/>
              </a:rPr>
              <a:t>Part 1: Colonialism and its legacies; Independence Struggles and Decolonisation</a:t>
            </a:r>
            <a:br>
              <a:rPr lang="en-GB" b="1" dirty="0">
                <a:solidFill>
                  <a:schemeClr val="accent1">
                    <a:lumMod val="50000"/>
                  </a:schemeClr>
                </a:solidFill>
                <a:latin typeface="+mn-lt"/>
              </a:rPr>
            </a:br>
            <a:endParaRPr lang="en-GB" dirty="0">
              <a:solidFill>
                <a:schemeClr val="accent1">
                  <a:lumMod val="50000"/>
                </a:schemeClr>
              </a:solidFill>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6507" y="1974963"/>
            <a:ext cx="6414747" cy="3697941"/>
          </a:xfrm>
        </p:spPr>
      </p:pic>
    </p:spTree>
    <p:extLst>
      <p:ext uri="{BB962C8B-B14F-4D97-AF65-F5344CB8AC3E}">
        <p14:creationId xmlns:p14="http://schemas.microsoft.com/office/powerpoint/2010/main" val="2899688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50000"/>
                  </a:schemeClr>
                </a:solidFill>
                <a:latin typeface="+mn-lt"/>
              </a:rPr>
              <a:t>The world of today: 190+ nations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4059" y="1624046"/>
            <a:ext cx="6750423" cy="4339558"/>
          </a:xfrm>
        </p:spPr>
      </p:pic>
    </p:spTree>
    <p:extLst>
      <p:ext uri="{BB962C8B-B14F-4D97-AF65-F5344CB8AC3E}">
        <p14:creationId xmlns:p14="http://schemas.microsoft.com/office/powerpoint/2010/main" val="968986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50000"/>
                  </a:schemeClr>
                </a:solidFill>
                <a:latin typeface="+mn-lt"/>
              </a:rPr>
              <a:t>The world of today: a key text</a:t>
            </a:r>
          </a:p>
        </p:txBody>
      </p:sp>
      <p:sp>
        <p:nvSpPr>
          <p:cNvPr id="3" name="Content Placeholder 2"/>
          <p:cNvSpPr>
            <a:spLocks noGrp="1"/>
          </p:cNvSpPr>
          <p:nvPr>
            <p:ph idx="1"/>
          </p:nvPr>
        </p:nvSpPr>
        <p:spPr>
          <a:xfrm>
            <a:off x="628650" y="1411941"/>
            <a:ext cx="7886700" cy="4765022"/>
          </a:xfrm>
        </p:spPr>
        <p:txBody>
          <a:bodyPr>
            <a:normAutofit/>
          </a:bodyPr>
          <a:lstStyle/>
          <a:p>
            <a:pPr marL="0" indent="0">
              <a:buNone/>
            </a:pPr>
            <a:r>
              <a:rPr lang="en-GB" sz="2200" b="1" dirty="0">
                <a:solidFill>
                  <a:schemeClr val="accent1">
                    <a:lumMod val="50000"/>
                  </a:schemeClr>
                </a:solidFill>
              </a:rPr>
              <a:t>Capitalist colonialism has rendered our understanding of the world </a:t>
            </a:r>
            <a:r>
              <a:rPr lang="en-GB" sz="2200" b="1" i="1" dirty="0">
                <a:solidFill>
                  <a:schemeClr val="accent1">
                    <a:lumMod val="50000"/>
                  </a:schemeClr>
                </a:solidFill>
              </a:rPr>
              <a:t>Eurocentric</a:t>
            </a:r>
            <a:r>
              <a:rPr lang="en-GB" sz="2200" b="1" dirty="0">
                <a:solidFill>
                  <a:schemeClr val="accent1">
                    <a:lumMod val="50000"/>
                  </a:schemeClr>
                </a:solidFill>
              </a:rPr>
              <a:t>, and we are unable to think outside the categories and concepts that emerged in post-Columbian Europe…It is only through the relentless focus on the world historical experience of capitalist colonialism…that we can begin to understand and reverse its effects and embark on </a:t>
            </a:r>
            <a:r>
              <a:rPr lang="en-GB" sz="2200" b="1" i="1" dirty="0">
                <a:solidFill>
                  <a:schemeClr val="accent1">
                    <a:lumMod val="50000"/>
                  </a:schemeClr>
                </a:solidFill>
              </a:rPr>
              <a:t>human development</a:t>
            </a:r>
            <a:r>
              <a:rPr lang="en-GB" sz="2200" b="1" dirty="0">
                <a:solidFill>
                  <a:schemeClr val="accent1">
                    <a:lumMod val="50000"/>
                  </a:schemeClr>
                </a:solidFill>
              </a:rPr>
              <a:t>. </a:t>
            </a:r>
          </a:p>
          <a:p>
            <a:pPr marL="0" indent="0">
              <a:buNone/>
            </a:pPr>
            <a:r>
              <a:rPr lang="en-GB" sz="2200" b="1" dirty="0">
                <a:solidFill>
                  <a:schemeClr val="accent1">
                    <a:lumMod val="50000"/>
                  </a:schemeClr>
                </a:solidFill>
              </a:rPr>
              <a:t>Such human development must...also be an act of </a:t>
            </a:r>
            <a:r>
              <a:rPr lang="en-GB" sz="2200" b="1" i="1" dirty="0">
                <a:solidFill>
                  <a:schemeClr val="accent1">
                    <a:lumMod val="50000"/>
                  </a:schemeClr>
                </a:solidFill>
              </a:rPr>
              <a:t>profound decolonization </a:t>
            </a:r>
            <a:r>
              <a:rPr lang="en-GB" sz="2200" b="1" dirty="0">
                <a:solidFill>
                  <a:schemeClr val="accent1">
                    <a:lumMod val="50000"/>
                  </a:schemeClr>
                </a:solidFill>
              </a:rPr>
              <a:t>that tries to reverse the political, social, economic, and cultural domination of the rest by the West. </a:t>
            </a:r>
          </a:p>
          <a:p>
            <a:pPr marL="0" indent="0">
              <a:buNone/>
            </a:pPr>
            <a:endParaRPr lang="en-GB" sz="2200" i="1" dirty="0">
              <a:solidFill>
                <a:schemeClr val="accent1">
                  <a:lumMod val="50000"/>
                </a:schemeClr>
              </a:solidFill>
            </a:endParaRPr>
          </a:p>
          <a:p>
            <a:pPr marL="0" indent="0">
              <a:buNone/>
            </a:pPr>
            <a:r>
              <a:rPr lang="en-GB" sz="2200" i="1" dirty="0">
                <a:solidFill>
                  <a:schemeClr val="accent1">
                    <a:lumMod val="50000"/>
                  </a:schemeClr>
                </a:solidFill>
              </a:rPr>
              <a:t>[Continued over…]</a:t>
            </a:r>
            <a:endParaRPr lang="en-GB" i="1"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1627737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578224" y="797511"/>
            <a:ext cx="7705164" cy="5509200"/>
          </a:xfrm>
          <a:prstGeom prst="rect">
            <a:avLst/>
          </a:prstGeom>
        </p:spPr>
        <p:txBody>
          <a:bodyPr wrap="square">
            <a:spAutoFit/>
          </a:bodyPr>
          <a:lstStyle/>
          <a:p>
            <a:r>
              <a:rPr lang="en-GB" sz="2200" b="1" dirty="0">
                <a:solidFill>
                  <a:schemeClr val="accent1">
                    <a:lumMod val="50000"/>
                  </a:schemeClr>
                </a:solidFill>
              </a:rPr>
              <a:t>The underdevelopment approach emphasizes the role of the third world in the making of Europe. The latter would not be what it is without the material, social, intellectual, and cultural interactions with the colonial world over the past few centuries. </a:t>
            </a:r>
            <a:r>
              <a:rPr lang="en-GB" sz="2200" b="1" i="1" dirty="0">
                <a:solidFill>
                  <a:schemeClr val="accent1">
                    <a:lumMod val="50000"/>
                  </a:schemeClr>
                </a:solidFill>
              </a:rPr>
              <a:t>Thus the West and the third world are seen as mutually constitutive entities that have emerged with their distinct characteristics due to their interaction</a:t>
            </a:r>
            <a:r>
              <a:rPr lang="en-GB" sz="2200" b="1" dirty="0">
                <a:solidFill>
                  <a:schemeClr val="accent1">
                    <a:lumMod val="50000"/>
                  </a:schemeClr>
                </a:solidFill>
              </a:rPr>
              <a:t>. The idea that one of them (the West) is the source of modernity and that the other (the third world) has to learn how to modernize itself through imitation is fundamentally flawed for this reason. </a:t>
            </a:r>
          </a:p>
          <a:p>
            <a:endParaRPr lang="en-GB" sz="2000" b="1" dirty="0">
              <a:solidFill>
                <a:schemeClr val="accent1">
                  <a:lumMod val="50000"/>
                </a:schemeClr>
              </a:solidFill>
            </a:endParaRPr>
          </a:p>
          <a:p>
            <a:endParaRPr lang="en-GB" sz="1600" b="1" dirty="0">
              <a:solidFill>
                <a:schemeClr val="accent1">
                  <a:lumMod val="50000"/>
                </a:schemeClr>
              </a:solidFill>
            </a:endParaRPr>
          </a:p>
          <a:p>
            <a:r>
              <a:rPr lang="en-GB" sz="1600" dirty="0">
                <a:solidFill>
                  <a:schemeClr val="accent1">
                    <a:lumMod val="50000"/>
                  </a:schemeClr>
                </a:solidFill>
              </a:rPr>
              <a:t>Krishna, S. 2009. Globalization and </a:t>
            </a:r>
            <a:r>
              <a:rPr lang="en-GB" sz="1600" dirty="0" err="1">
                <a:solidFill>
                  <a:schemeClr val="accent1">
                    <a:lumMod val="50000"/>
                  </a:schemeClr>
                </a:solidFill>
              </a:rPr>
              <a:t>Postcolonialism</a:t>
            </a:r>
            <a:r>
              <a:rPr lang="en-GB" sz="1600" dirty="0">
                <a:solidFill>
                  <a:schemeClr val="accent1">
                    <a:lumMod val="50000"/>
                  </a:schemeClr>
                </a:solidFill>
              </a:rPr>
              <a:t>. Lanham MD: Rowman and Littlefield (Ch. 1, p.29-30) (My emphasis)</a:t>
            </a:r>
            <a:endParaRPr lang="en-GB" dirty="0">
              <a:solidFill>
                <a:schemeClr val="accent1">
                  <a:lumMod val="50000"/>
                </a:schemeClr>
              </a:solidFill>
            </a:endParaRPr>
          </a:p>
          <a:p>
            <a:endParaRPr lang="en-GB" b="1" i="1" dirty="0">
              <a:solidFill>
                <a:schemeClr val="accent1">
                  <a:lumMod val="50000"/>
                </a:schemeClr>
              </a:solidFill>
            </a:endParaRPr>
          </a:p>
          <a:p>
            <a:endParaRPr lang="en-GB" b="1" i="1" dirty="0">
              <a:solidFill>
                <a:schemeClr val="accent1">
                  <a:lumMod val="50000"/>
                </a:schemeClr>
              </a:solidFill>
            </a:endParaRPr>
          </a:p>
          <a:p>
            <a:r>
              <a:rPr lang="en-GB" sz="2800" b="1" i="1" u="sng" dirty="0">
                <a:solidFill>
                  <a:schemeClr val="accent1">
                    <a:lumMod val="50000"/>
                  </a:schemeClr>
                </a:solidFill>
              </a:rPr>
              <a:t>In that sense</a:t>
            </a:r>
            <a:r>
              <a:rPr lang="en-GB" sz="2800" b="1" u="sng" dirty="0">
                <a:solidFill>
                  <a:schemeClr val="accent1">
                    <a:lumMod val="50000"/>
                  </a:schemeClr>
                </a:solidFill>
              </a:rPr>
              <a:t>, we all live in a postcolonial world</a:t>
            </a:r>
          </a:p>
        </p:txBody>
      </p:sp>
    </p:spTree>
    <p:extLst>
      <p:ext uri="{BB962C8B-B14F-4D97-AF65-F5344CB8AC3E}">
        <p14:creationId xmlns:p14="http://schemas.microsoft.com/office/powerpoint/2010/main" val="4667048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solidFill>
                  <a:schemeClr val="accent1">
                    <a:lumMod val="50000"/>
                  </a:schemeClr>
                </a:solidFill>
                <a:latin typeface="+mn-lt"/>
              </a:rPr>
              <a:t>Rich and Poor Countries</a:t>
            </a:r>
            <a:br>
              <a:rPr lang="en-GB" dirty="0">
                <a:solidFill>
                  <a:schemeClr val="accent1">
                    <a:lumMod val="50000"/>
                  </a:schemeClr>
                </a:solidFill>
                <a:latin typeface="+mn-lt"/>
              </a:rPr>
            </a:br>
            <a:r>
              <a:rPr lang="en-GB" sz="2700" dirty="0">
                <a:solidFill>
                  <a:schemeClr val="accent1">
                    <a:lumMod val="50000"/>
                  </a:schemeClr>
                </a:solidFill>
                <a:latin typeface="+mn-lt"/>
              </a:rPr>
              <a:t>Introducing the UNDP’s Human Development Index (HDI)</a:t>
            </a:r>
            <a:br>
              <a:rPr lang="en-GB" sz="2700" dirty="0">
                <a:solidFill>
                  <a:schemeClr val="accent1">
                    <a:lumMod val="50000"/>
                  </a:schemeClr>
                </a:solidFill>
                <a:latin typeface="+mn-lt"/>
              </a:rPr>
            </a:br>
            <a:r>
              <a:rPr lang="en-GB" sz="1800" dirty="0">
                <a:solidFill>
                  <a:schemeClr val="accent1">
                    <a:lumMod val="50000"/>
                  </a:schemeClr>
                </a:solidFill>
                <a:latin typeface="+mn-lt"/>
              </a:rPr>
              <a:t>UNDP Map published 2014</a:t>
            </a:r>
          </a:p>
        </p:txBody>
      </p:sp>
      <p:pic>
        <p:nvPicPr>
          <p:cNvPr id="4"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9405" y="1788459"/>
            <a:ext cx="7465189" cy="3833895"/>
          </a:xfrm>
        </p:spPr>
      </p:pic>
    </p:spTree>
    <p:extLst>
      <p:ext uri="{BB962C8B-B14F-4D97-AF65-F5344CB8AC3E}">
        <p14:creationId xmlns:p14="http://schemas.microsoft.com/office/powerpoint/2010/main" val="2253268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779" y="432362"/>
            <a:ext cx="7886700" cy="1325563"/>
          </a:xfrm>
        </p:spPr>
        <p:txBody>
          <a:bodyPr>
            <a:normAutofit fontScale="90000"/>
          </a:bodyPr>
          <a:lstStyle/>
          <a:p>
            <a:br>
              <a:rPr lang="en-GB" b="1" dirty="0">
                <a:latin typeface="+mn-lt"/>
              </a:rPr>
            </a:br>
            <a:r>
              <a:rPr lang="en-GB" b="1" dirty="0">
                <a:solidFill>
                  <a:schemeClr val="accent1">
                    <a:lumMod val="50000"/>
                  </a:schemeClr>
                </a:solidFill>
                <a:latin typeface="+mn-lt"/>
              </a:rPr>
              <a:t>Rich and Poor Countries</a:t>
            </a:r>
            <a:br>
              <a:rPr lang="en-GB" b="1" dirty="0">
                <a:solidFill>
                  <a:schemeClr val="accent1">
                    <a:lumMod val="50000"/>
                  </a:schemeClr>
                </a:solidFill>
                <a:latin typeface="+mn-lt"/>
              </a:rPr>
            </a:br>
            <a:r>
              <a:rPr lang="en-GB" sz="3100" dirty="0">
                <a:solidFill>
                  <a:schemeClr val="accent1">
                    <a:lumMod val="50000"/>
                  </a:schemeClr>
                </a:solidFill>
                <a:latin typeface="+mn-lt"/>
              </a:rPr>
              <a:t>Colonial possessions of the main powers in 1898</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650" y="1976718"/>
            <a:ext cx="7886700" cy="3601915"/>
          </a:xfrm>
        </p:spPr>
      </p:pic>
    </p:spTree>
    <p:extLst>
      <p:ext uri="{BB962C8B-B14F-4D97-AF65-F5344CB8AC3E}">
        <p14:creationId xmlns:p14="http://schemas.microsoft.com/office/powerpoint/2010/main" val="979930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solidFill>
                  <a:schemeClr val="accent1">
                    <a:lumMod val="50000"/>
                  </a:schemeClr>
                </a:solidFill>
                <a:latin typeface="+mn-lt"/>
              </a:rPr>
              <a:t>Rich and Poor Countries</a:t>
            </a:r>
            <a:br>
              <a:rPr lang="en-GB" b="1" dirty="0">
                <a:solidFill>
                  <a:schemeClr val="accent1">
                    <a:lumMod val="50000"/>
                  </a:schemeClr>
                </a:solidFill>
                <a:latin typeface="+mn-lt"/>
              </a:rPr>
            </a:br>
            <a:r>
              <a:rPr lang="en-GB" sz="3100" dirty="0">
                <a:solidFill>
                  <a:schemeClr val="accent1">
                    <a:lumMod val="50000"/>
                  </a:schemeClr>
                </a:solidFill>
                <a:latin typeface="+mn-lt"/>
              </a:rPr>
              <a:t>What is the “Third World”? A reflection of Cold War political rivalries?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0200" y="1882589"/>
            <a:ext cx="5903259" cy="3647468"/>
          </a:xfrm>
        </p:spPr>
      </p:pic>
    </p:spTree>
    <p:extLst>
      <p:ext uri="{BB962C8B-B14F-4D97-AF65-F5344CB8AC3E}">
        <p14:creationId xmlns:p14="http://schemas.microsoft.com/office/powerpoint/2010/main" val="31019901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50000"/>
                  </a:schemeClr>
                </a:solidFill>
                <a:latin typeface="+mn-lt"/>
              </a:rPr>
              <a:t>The UN’s Human Development Index     </a:t>
            </a:r>
          </a:p>
        </p:txBody>
      </p:sp>
      <p:sp>
        <p:nvSpPr>
          <p:cNvPr id="3" name="Content Placeholder 2"/>
          <p:cNvSpPr>
            <a:spLocks noGrp="1"/>
          </p:cNvSpPr>
          <p:nvPr>
            <p:ph idx="1"/>
          </p:nvPr>
        </p:nvSpPr>
        <p:spPr>
          <a:xfrm>
            <a:off x="628650" y="3106271"/>
            <a:ext cx="7886700" cy="3070691"/>
          </a:xfrm>
        </p:spPr>
        <p:txBody>
          <a:bodyPr>
            <a:normAutofit/>
          </a:bodyPr>
          <a:lstStyle/>
          <a:p>
            <a:r>
              <a:rPr lang="en-GB" dirty="0">
                <a:hlinkClick r:id="rId2"/>
              </a:rPr>
              <a:t>www.hdr.undp.org/en/composite/HDI</a:t>
            </a:r>
            <a:endParaRPr lang="en-GB" dirty="0"/>
          </a:p>
          <a:p>
            <a:pPr marL="0" indent="0">
              <a:buNone/>
            </a:pPr>
            <a:endParaRPr lang="en-GB" dirty="0"/>
          </a:p>
          <a:p>
            <a:r>
              <a:rPr lang="en-GB" dirty="0">
                <a:solidFill>
                  <a:schemeClr val="accent1">
                    <a:lumMod val="50000"/>
                  </a:schemeClr>
                </a:solidFill>
              </a:rPr>
              <a:t>List of countries, ranked by HDI, from Norway (No.1) to Niger (no. 189)</a:t>
            </a:r>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2391" y="1122829"/>
            <a:ext cx="2857500" cy="1600200"/>
          </a:xfrm>
          <a:prstGeom prst="rect">
            <a:avLst/>
          </a:prstGeom>
        </p:spPr>
      </p:pic>
    </p:spTree>
    <p:extLst>
      <p:ext uri="{BB962C8B-B14F-4D97-AF65-F5344CB8AC3E}">
        <p14:creationId xmlns:p14="http://schemas.microsoft.com/office/powerpoint/2010/main" val="28011075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t>
            </a:r>
            <a:br>
              <a:rPr lang="en-GB" dirty="0"/>
            </a:br>
            <a:br>
              <a:rPr lang="en-GB" dirty="0"/>
            </a:br>
            <a:br>
              <a:rPr lang="en-GB" dirty="0"/>
            </a:br>
            <a:br>
              <a:rPr lang="en-GB" dirty="0"/>
            </a:br>
            <a:br>
              <a:rPr lang="en-GB" dirty="0"/>
            </a:br>
            <a:r>
              <a:rPr lang="en-GB" dirty="0"/>
              <a:t>                               </a:t>
            </a:r>
            <a:br>
              <a:rPr lang="en-GB" dirty="0"/>
            </a:br>
            <a:br>
              <a:rPr lang="en-GB" dirty="0"/>
            </a:br>
            <a:br>
              <a:rPr lang="en-GB" dirty="0"/>
            </a:br>
            <a:br>
              <a:rPr lang="en-GB" dirty="0"/>
            </a:br>
            <a:br>
              <a:rPr lang="en-GB" dirty="0"/>
            </a:br>
            <a:br>
              <a:rPr lang="en-GB" dirty="0"/>
            </a:br>
            <a:br>
              <a:rPr lang="en-GB" dirty="0"/>
            </a:br>
            <a:r>
              <a:rPr lang="en-GB" dirty="0"/>
              <a:t>                               </a:t>
            </a:r>
            <a:br>
              <a:rPr lang="en-GB" dirty="0"/>
            </a:br>
            <a:br>
              <a:rPr lang="en-GB" dirty="0"/>
            </a:br>
            <a:br>
              <a:rPr lang="en-GB" dirty="0"/>
            </a:br>
            <a:br>
              <a:rPr lang="en-GB" dirty="0"/>
            </a:br>
            <a:br>
              <a:rPr lang="en-GB" dirty="0"/>
            </a:br>
            <a:r>
              <a:rPr lang="en-GB" sz="5300" b="1" dirty="0">
                <a:latin typeface="+mn-lt"/>
              </a:rPr>
              <a:t>So…                  </a:t>
            </a: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sz="3100" dirty="0">
                <a:solidFill>
                  <a:srgbClr val="002060"/>
                </a:solidFill>
              </a:rPr>
            </a:br>
            <a:r>
              <a:rPr lang="en-GB" sz="3100" dirty="0"/>
              <a:t>                    </a:t>
            </a:r>
            <a:br>
              <a:rPr lang="en-GB" sz="3100" dirty="0"/>
            </a:br>
            <a:r>
              <a:rPr lang="en-GB" sz="3100" dirty="0"/>
              <a:t>                                            </a:t>
            </a:r>
            <a:br>
              <a:rPr lang="en-GB" sz="3100" dirty="0"/>
            </a:br>
            <a:br>
              <a:rPr lang="en-GB" sz="3100" dirty="0"/>
            </a:br>
            <a:br>
              <a:rPr lang="en-GB" sz="3100" dirty="0"/>
            </a:br>
            <a:br>
              <a:rPr lang="en-GB" sz="3100" dirty="0"/>
            </a:br>
            <a:br>
              <a:rPr lang="en-GB" dirty="0"/>
            </a:br>
            <a:r>
              <a:rPr lang="en-GB" dirty="0"/>
              <a:t>                                      </a:t>
            </a:r>
            <a:br>
              <a:rPr lang="en-GB" dirty="0"/>
            </a:br>
            <a:br>
              <a:rPr lang="en-GB" dirty="0"/>
            </a:b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99389" y="365126"/>
            <a:ext cx="3857275" cy="5817530"/>
          </a:xfrm>
        </p:spPr>
      </p:pic>
    </p:spTree>
    <p:extLst>
      <p:ext uri="{BB962C8B-B14F-4D97-AF65-F5344CB8AC3E}">
        <p14:creationId xmlns:p14="http://schemas.microsoft.com/office/powerpoint/2010/main" val="3599996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924B1-E538-4CDA-9EED-B3BB7C121C45}"/>
              </a:ext>
            </a:extLst>
          </p:cNvPr>
          <p:cNvSpPr>
            <a:spLocks noGrp="1"/>
          </p:cNvSpPr>
          <p:nvPr>
            <p:ph type="title"/>
          </p:nvPr>
        </p:nvSpPr>
        <p:spPr/>
        <p:txBody>
          <a:bodyPr/>
          <a:lstStyle/>
          <a:p>
            <a:r>
              <a:rPr lang="en-GB" b="1" dirty="0">
                <a:latin typeface="+mn-lt"/>
              </a:rPr>
              <a:t>Possible answers to Hoffman’s question:</a:t>
            </a:r>
          </a:p>
        </p:txBody>
      </p:sp>
      <p:sp>
        <p:nvSpPr>
          <p:cNvPr id="3" name="Content Placeholder 2">
            <a:extLst>
              <a:ext uri="{FF2B5EF4-FFF2-40B4-BE49-F238E27FC236}">
                <a16:creationId xmlns:a16="http://schemas.microsoft.com/office/drawing/2014/main" id="{4D3EEA82-475C-4103-8F13-BE3A22DCB926}"/>
              </a:ext>
            </a:extLst>
          </p:cNvPr>
          <p:cNvSpPr>
            <a:spLocks noGrp="1"/>
          </p:cNvSpPr>
          <p:nvPr>
            <p:ph idx="1"/>
          </p:nvPr>
        </p:nvSpPr>
        <p:spPr/>
        <p:txBody>
          <a:bodyPr>
            <a:normAutofit fontScale="92500" lnSpcReduction="20000"/>
          </a:bodyPr>
          <a:lstStyle/>
          <a:p>
            <a:r>
              <a:rPr lang="en-GB" dirty="0"/>
              <a:t>Higher/more secure agricultural output per head?</a:t>
            </a:r>
          </a:p>
          <a:p>
            <a:r>
              <a:rPr lang="en-GB" dirty="0"/>
              <a:t>Superior culture/level of civilisation?</a:t>
            </a:r>
          </a:p>
          <a:p>
            <a:r>
              <a:rPr lang="en-GB" dirty="0"/>
              <a:t>Religious mission?</a:t>
            </a:r>
          </a:p>
          <a:p>
            <a:endParaRPr lang="en-GB" dirty="0"/>
          </a:p>
          <a:p>
            <a:endParaRPr lang="en-GB" dirty="0"/>
          </a:p>
          <a:p>
            <a:endParaRPr lang="en-GB" dirty="0"/>
          </a:p>
          <a:p>
            <a:r>
              <a:rPr lang="en-GB" dirty="0"/>
              <a:t>None of the above</a:t>
            </a:r>
          </a:p>
          <a:p>
            <a:r>
              <a:rPr lang="en-GB" dirty="0"/>
              <a:t>Hoffman’s verdict: </a:t>
            </a:r>
            <a:r>
              <a:rPr lang="en-GB" sz="3200" i="1" dirty="0">
                <a:solidFill>
                  <a:srgbClr val="002060"/>
                </a:solidFill>
              </a:rPr>
              <a:t>“Gunpowder technology” </a:t>
            </a:r>
          </a:p>
          <a:p>
            <a:pPr marL="0" indent="0">
              <a:buNone/>
            </a:pPr>
            <a:r>
              <a:rPr lang="en-GB" dirty="0">
                <a:solidFill>
                  <a:srgbClr val="002060"/>
                </a:solidFill>
              </a:rPr>
              <a:t>(and, I would add, </a:t>
            </a:r>
            <a:r>
              <a:rPr lang="en-GB" i="1" dirty="0">
                <a:solidFill>
                  <a:srgbClr val="002060"/>
                </a:solidFill>
              </a:rPr>
              <a:t>transoceanic seafaring skills and technologies</a:t>
            </a:r>
            <a:r>
              <a:rPr lang="en-GB" dirty="0">
                <a:solidFill>
                  <a:srgbClr val="002060"/>
                </a:solidFill>
              </a:rPr>
              <a:t>)</a:t>
            </a:r>
            <a:br>
              <a:rPr lang="en-GB" dirty="0">
                <a:solidFill>
                  <a:srgbClr val="002060"/>
                </a:solidFill>
              </a:rPr>
            </a:br>
            <a:endParaRPr lang="en-GB" dirty="0"/>
          </a:p>
          <a:p>
            <a:endParaRPr lang="en-GB" dirty="0"/>
          </a:p>
          <a:p>
            <a:pPr marL="0" indent="0">
              <a:buNone/>
            </a:pPr>
            <a:endParaRPr lang="en-GB" dirty="0"/>
          </a:p>
        </p:txBody>
      </p:sp>
      <p:pic>
        <p:nvPicPr>
          <p:cNvPr id="1026" name="Picture 2">
            <a:extLst>
              <a:ext uri="{FF2B5EF4-FFF2-40B4-BE49-F238E27FC236}">
                <a16:creationId xmlns:a16="http://schemas.microsoft.com/office/drawing/2014/main" id="{49FD2D5E-9C8F-4BFD-9250-E94B667A9D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1726" y="2609757"/>
            <a:ext cx="2500927" cy="1873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9054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247A9-C858-4AC1-9749-4EB850218B1A}"/>
              </a:ext>
            </a:extLst>
          </p:cNvPr>
          <p:cNvSpPr>
            <a:spLocks noGrp="1"/>
          </p:cNvSpPr>
          <p:nvPr>
            <p:ph type="title"/>
          </p:nvPr>
        </p:nvSpPr>
        <p:spPr>
          <a:xfrm>
            <a:off x="628650" y="365126"/>
            <a:ext cx="7886700" cy="1325563"/>
          </a:xfrm>
        </p:spPr>
        <p:txBody>
          <a:bodyPr>
            <a:noAutofit/>
          </a:bodyPr>
          <a:lstStyle/>
          <a:p>
            <a:br>
              <a:rPr lang="en-GB" sz="3200" b="1" dirty="0">
                <a:latin typeface="+mn-lt"/>
              </a:rPr>
            </a:br>
            <a:r>
              <a:rPr lang="en-GB" sz="3200" b="1" dirty="0">
                <a:latin typeface="+mn-lt"/>
              </a:rPr>
              <a:t>Europe: maritime and gunpowder technologies</a:t>
            </a:r>
            <a:br>
              <a:rPr lang="en-GB" sz="3200" b="1" dirty="0">
                <a:latin typeface="+mn-lt"/>
              </a:rPr>
            </a:br>
            <a:r>
              <a:rPr lang="en-GB" sz="3200" b="1" dirty="0">
                <a:latin typeface="+mn-lt"/>
              </a:rPr>
              <a:t>Dominance – disruption and distortion; cultures and economy</a:t>
            </a:r>
          </a:p>
        </p:txBody>
      </p:sp>
      <p:pic>
        <p:nvPicPr>
          <p:cNvPr id="4" name="Content Placeholder 3" descr="See the source image">
            <a:extLst>
              <a:ext uri="{FF2B5EF4-FFF2-40B4-BE49-F238E27FC236}">
                <a16:creationId xmlns:a16="http://schemas.microsoft.com/office/drawing/2014/main" id="{D0F2D334-3696-437B-9BBE-3AE3F0958D40}"/>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92658" y="2923381"/>
            <a:ext cx="4709104" cy="2781364"/>
          </a:xfrm>
          <a:prstGeom prst="rect">
            <a:avLst/>
          </a:prstGeom>
          <a:noFill/>
          <a:ln>
            <a:noFill/>
          </a:ln>
        </p:spPr>
      </p:pic>
      <p:pic>
        <p:nvPicPr>
          <p:cNvPr id="5" name="Picture 4" descr="See the source image">
            <a:extLst>
              <a:ext uri="{FF2B5EF4-FFF2-40B4-BE49-F238E27FC236}">
                <a16:creationId xmlns:a16="http://schemas.microsoft.com/office/drawing/2014/main" id="{076500D6-21CC-4BF3-BEB3-1E5668ED035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0285" y="1836993"/>
            <a:ext cx="3478459" cy="4554663"/>
          </a:xfrm>
          <a:prstGeom prst="rect">
            <a:avLst/>
          </a:prstGeom>
          <a:noFill/>
          <a:ln>
            <a:noFill/>
          </a:ln>
        </p:spPr>
      </p:pic>
    </p:spTree>
    <p:extLst>
      <p:ext uri="{BB962C8B-B14F-4D97-AF65-F5344CB8AC3E}">
        <p14:creationId xmlns:p14="http://schemas.microsoft.com/office/powerpoint/2010/main" val="4131685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ED158-CDB0-4B1E-8D5F-C7F78F67505F}"/>
              </a:ext>
            </a:extLst>
          </p:cNvPr>
          <p:cNvSpPr>
            <a:spLocks noGrp="1"/>
          </p:cNvSpPr>
          <p:nvPr>
            <p:ph type="title"/>
          </p:nvPr>
        </p:nvSpPr>
        <p:spPr/>
        <p:txBody>
          <a:bodyPr>
            <a:normAutofit fontScale="90000"/>
          </a:bodyPr>
          <a:lstStyle/>
          <a:p>
            <a:r>
              <a:rPr lang="en-GB" sz="4000" b="1" dirty="0">
                <a:latin typeface="+mn-lt"/>
              </a:rPr>
              <a:t>Distortions?</a:t>
            </a:r>
            <a:br>
              <a:rPr lang="en-GB" sz="4000" b="1" dirty="0">
                <a:latin typeface="+mn-lt"/>
              </a:rPr>
            </a:br>
            <a:r>
              <a:rPr lang="en-GB" sz="4000" b="1" dirty="0">
                <a:latin typeface="+mn-lt"/>
              </a:rPr>
              <a:t>Massive demographic change</a:t>
            </a:r>
            <a:br>
              <a:rPr lang="en-GB" sz="4000" b="1" dirty="0">
                <a:latin typeface="+mn-lt"/>
              </a:rPr>
            </a:br>
            <a:r>
              <a:rPr lang="en-GB" sz="1600" b="1" dirty="0">
                <a:latin typeface="+mn-lt"/>
              </a:rPr>
              <a:t>[We will need to return to these issues in much more detail.]</a:t>
            </a:r>
          </a:p>
        </p:txBody>
      </p:sp>
      <p:sp>
        <p:nvSpPr>
          <p:cNvPr id="3" name="Content Placeholder 2">
            <a:extLst>
              <a:ext uri="{FF2B5EF4-FFF2-40B4-BE49-F238E27FC236}">
                <a16:creationId xmlns:a16="http://schemas.microsoft.com/office/drawing/2014/main" id="{A3BBFA5F-ED5B-425C-9F1E-6A9B7CAC7943}"/>
              </a:ext>
            </a:extLst>
          </p:cNvPr>
          <p:cNvSpPr>
            <a:spLocks noGrp="1"/>
          </p:cNvSpPr>
          <p:nvPr>
            <p:ph idx="1"/>
          </p:nvPr>
        </p:nvSpPr>
        <p:spPr/>
        <p:txBody>
          <a:bodyPr/>
          <a:lstStyle/>
          <a:p>
            <a:r>
              <a:rPr lang="en-GB" sz="2000" b="1" dirty="0"/>
              <a:t>The Great Dying in the Americas</a:t>
            </a:r>
          </a:p>
          <a:p>
            <a:r>
              <a:rPr lang="en-GB" sz="2000" b="1" dirty="0"/>
              <a:t>Genocide of indigenous peoples (e.g. Australia)</a:t>
            </a:r>
          </a:p>
          <a:p>
            <a:r>
              <a:rPr lang="en-GB" sz="2000" b="1" dirty="0"/>
              <a:t>12m Africans enslaved and transported to the Americas</a:t>
            </a:r>
          </a:p>
          <a:p>
            <a:r>
              <a:rPr lang="en-GB" sz="2000" b="1" dirty="0"/>
              <a:t>The re-peopling of continents</a:t>
            </a:r>
          </a:p>
          <a:p>
            <a:pPr marL="0" indent="0">
              <a:buNone/>
            </a:pPr>
            <a:endParaRPr lang="en-GB" dirty="0"/>
          </a:p>
          <a:p>
            <a:endParaRPr lang="en-GB" dirty="0"/>
          </a:p>
        </p:txBody>
      </p:sp>
      <p:pic>
        <p:nvPicPr>
          <p:cNvPr id="5122" name="Picture 2" descr="Image result for the great dying in the americas">
            <a:extLst>
              <a:ext uri="{FF2B5EF4-FFF2-40B4-BE49-F238E27FC236}">
                <a16:creationId xmlns:a16="http://schemas.microsoft.com/office/drawing/2014/main" id="{8F71E11C-245C-430B-B5BE-CE785918CA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337" y="3773043"/>
            <a:ext cx="261937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ee the source image">
            <a:extLst>
              <a:ext uri="{FF2B5EF4-FFF2-40B4-BE49-F238E27FC236}">
                <a16:creationId xmlns:a16="http://schemas.microsoft.com/office/drawing/2014/main" id="{C69154CE-2820-43A1-8365-D07E7AE856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0839" y="3117236"/>
            <a:ext cx="4384511" cy="2798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8565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441</TotalTime>
  <Words>1632</Words>
  <Application>Microsoft Office PowerPoint</Application>
  <PresentationFormat>On-screen Show (4:3)</PresentationFormat>
  <Paragraphs>175</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Office Theme</vt:lpstr>
      <vt:lpstr>HPAN5022/6022 Post-Colonial States and Civil Society</vt:lpstr>
      <vt:lpstr>Module Structure (as set out on the Moodle Page)</vt:lpstr>
      <vt:lpstr>Part 1: Colonialism and its legacies; Independence Struggles and Decolonisation </vt:lpstr>
      <vt:lpstr>Part 2: New States, Rogue States and Failed States: Governance and Globalisation </vt:lpstr>
      <vt:lpstr>Part 3: Case Studies: Latin America, Africa and Asia  </vt:lpstr>
      <vt:lpstr>Part 4: Problems of the 21st Century World Order  </vt:lpstr>
      <vt:lpstr>Assessments</vt:lpstr>
      <vt:lpstr>  Break  Followed by Overview </vt:lpstr>
      <vt:lpstr>  UWTSD 2020/21 International Development and Global Politics (IDGP) A world view: a warning about Eurocentrism; Global inequality </vt:lpstr>
      <vt:lpstr>Creating the modern world and “Modernity”</vt:lpstr>
      <vt:lpstr>Europe, Asia and Eurasia</vt:lpstr>
      <vt:lpstr> Eurasia in Early Modern Times: East and West </vt:lpstr>
      <vt:lpstr>The Early Medieval World</vt:lpstr>
      <vt:lpstr>Eurasia: long-distance trade links exist</vt:lpstr>
      <vt:lpstr>Mechanisms for Trade (focussing on Europe)</vt:lpstr>
      <vt:lpstr>China’s place in the world</vt:lpstr>
      <vt:lpstr>East and West compared (from Why the West Rules for Now by Ian Morris)</vt:lpstr>
      <vt:lpstr>  Pax Mongolica  and the Silk Road Disruption or  Connection?</vt:lpstr>
      <vt:lpstr>Maritime supremacy in the  15th century: Zheng He’s fleet</vt:lpstr>
      <vt:lpstr>   Voyages of  Zheng He 1405-1433  The Ming Empire withdraws from transoceanic trade and “exploration”</vt:lpstr>
      <vt:lpstr>Meanwhile, in Iberia… 1492 – a pivotal year</vt:lpstr>
      <vt:lpstr>Break</vt:lpstr>
      <vt:lpstr>  Part 1: Colonialism and its legacies; Independence Struggles and Decolonisation </vt:lpstr>
      <vt:lpstr>The world of today: 190+ nations</vt:lpstr>
      <vt:lpstr>The world of today: a key text</vt:lpstr>
      <vt:lpstr>PowerPoint Presentation</vt:lpstr>
      <vt:lpstr>Rich and Poor Countries Introducing the UNDP’s Human Development Index (HDI) UNDP Map published 2014</vt:lpstr>
      <vt:lpstr> Rich and Poor Countries Colonial possessions of the main powers in 1898</vt:lpstr>
      <vt:lpstr>Rich and Poor Countries What is the “Third World”? A reflection of Cold War political rivalries?</vt:lpstr>
      <vt:lpstr>The UN’s Human Development Index     </vt:lpstr>
      <vt:lpstr>                                                                                 So…                                                                                                                                          </vt:lpstr>
      <vt:lpstr>Possible answers to Hoffman’s question:</vt:lpstr>
      <vt:lpstr> Europe: maritime and gunpowder technologies Dominance – disruption and distortion; cultures and economy</vt:lpstr>
      <vt:lpstr>Distortions? Massive demographic change [We will need to return to these issues in much more detail.]</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HPID5022/6022 Post-Colonial States and Civil Society</dc:title>
  <dc:creator>Andy Bevan</dc:creator>
  <cp:lastModifiedBy>Andy Bevan</cp:lastModifiedBy>
  <cp:revision>56</cp:revision>
  <dcterms:created xsi:type="dcterms:W3CDTF">2018-10-04T09:15:02Z</dcterms:created>
  <dcterms:modified xsi:type="dcterms:W3CDTF">2022-11-03T12:15:07Z</dcterms:modified>
</cp:coreProperties>
</file>