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theme/theme9.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6.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7.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69" r:id="rId6"/>
    <p:sldMasterId id="2147483671" r:id="rId7"/>
    <p:sldMasterId id="2147483673" r:id="rId8"/>
    <p:sldMasterId id="2147483675" r:id="rId9"/>
    <p:sldMasterId id="2147483678" r:id="rId10"/>
    <p:sldMasterId id="2147483680" r:id="rId11"/>
    <p:sldMasterId id="2147483682" r:id="rId12"/>
    <p:sldMasterId id="2147483684" r:id="rId13"/>
    <p:sldMasterId id="2147483696" r:id="rId14"/>
    <p:sldMasterId id="2147483701" r:id="rId15"/>
    <p:sldMasterId id="2147483705" r:id="rId16"/>
    <p:sldMasterId id="2147483709" r:id="rId17"/>
    <p:sldMasterId id="2147483721" r:id="rId18"/>
    <p:sldMasterId id="2147483733" r:id="rId19"/>
    <p:sldMasterId id="2147483742" r:id="rId20"/>
    <p:sldMasterId id="2147483787" r:id="rId21"/>
  </p:sldMasterIdLst>
  <p:notesMasterIdLst>
    <p:notesMasterId r:id="rId50"/>
  </p:notesMasterIdLst>
  <p:handoutMasterIdLst>
    <p:handoutMasterId r:id="rId51"/>
  </p:handoutMasterIdLst>
  <p:sldIdLst>
    <p:sldId id="256" r:id="rId22"/>
    <p:sldId id="257" r:id="rId23"/>
    <p:sldId id="258" r:id="rId24"/>
    <p:sldId id="259" r:id="rId25"/>
    <p:sldId id="260" r:id="rId26"/>
    <p:sldId id="262" r:id="rId27"/>
    <p:sldId id="311" r:id="rId28"/>
    <p:sldId id="270" r:id="rId29"/>
    <p:sldId id="271" r:id="rId30"/>
    <p:sldId id="272" r:id="rId31"/>
    <p:sldId id="274" r:id="rId32"/>
    <p:sldId id="287" r:id="rId33"/>
    <p:sldId id="285" r:id="rId34"/>
    <p:sldId id="275" r:id="rId35"/>
    <p:sldId id="276" r:id="rId36"/>
    <p:sldId id="298" r:id="rId37"/>
    <p:sldId id="263" r:id="rId38"/>
    <p:sldId id="264" r:id="rId39"/>
    <p:sldId id="265" r:id="rId40"/>
    <p:sldId id="281" r:id="rId41"/>
    <p:sldId id="312" r:id="rId42"/>
    <p:sldId id="313" r:id="rId43"/>
    <p:sldId id="314" r:id="rId44"/>
    <p:sldId id="266" r:id="rId45"/>
    <p:sldId id="289" r:id="rId46"/>
    <p:sldId id="268" r:id="rId47"/>
    <p:sldId id="309" r:id="rId48"/>
    <p:sldId id="279"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69800" autoAdjust="0"/>
  </p:normalViewPr>
  <p:slideViewPr>
    <p:cSldViewPr>
      <p:cViewPr varScale="1">
        <p:scale>
          <a:sx n="79" d="100"/>
          <a:sy n="79" d="100"/>
        </p:scale>
        <p:origin x="246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5.xml"/><Relationship Id="rId39" Type="http://schemas.openxmlformats.org/officeDocument/2006/relationships/slide" Target="slides/slide18.xml"/><Relationship Id="rId21" Type="http://schemas.openxmlformats.org/officeDocument/2006/relationships/slideMaster" Target="slideMasters/slideMaster18.xml"/><Relationship Id="rId34" Type="http://schemas.openxmlformats.org/officeDocument/2006/relationships/slide" Target="slides/slide13.xml"/><Relationship Id="rId42" Type="http://schemas.openxmlformats.org/officeDocument/2006/relationships/slide" Target="slides/slide21.xml"/><Relationship Id="rId47" Type="http://schemas.openxmlformats.org/officeDocument/2006/relationships/slide" Target="slides/slide2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8.xml"/><Relationship Id="rId11" Type="http://schemas.openxmlformats.org/officeDocument/2006/relationships/slideMaster" Target="slideMasters/slideMaster8.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20" Type="http://schemas.openxmlformats.org/officeDocument/2006/relationships/slideMaster" Target="slideMasters/slideMaster17.xml"/><Relationship Id="rId41" Type="http://schemas.openxmlformats.org/officeDocument/2006/relationships/slide" Target="slides/slide20.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3B9C1FD9-8AF3-4F0B-9C8F-8C34EB31C931}"/>
    <pc:docChg chg="modSld">
      <pc:chgData name="Kathryn Roberts" userId="2a6d605b-2b21-4ebe-bf92-690f56d7b04a" providerId="ADAL" clId="{3B9C1FD9-8AF3-4F0B-9C8F-8C34EB31C931}" dt="2022-01-06T18:07:33.190" v="5" actId="6549"/>
      <pc:docMkLst>
        <pc:docMk/>
      </pc:docMkLst>
      <pc:sldChg chg="modNotesTx">
        <pc:chgData name="Kathryn Roberts" userId="2a6d605b-2b21-4ebe-bf92-690f56d7b04a" providerId="ADAL" clId="{3B9C1FD9-8AF3-4F0B-9C8F-8C34EB31C931}" dt="2022-01-06T18:07:14.261" v="2" actId="6549"/>
        <pc:sldMkLst>
          <pc:docMk/>
          <pc:sldMk cId="1670648547" sldId="260"/>
        </pc:sldMkLst>
      </pc:sldChg>
      <pc:sldChg chg="modNotesTx">
        <pc:chgData name="Kathryn Roberts" userId="2a6d605b-2b21-4ebe-bf92-690f56d7b04a" providerId="ADAL" clId="{3B9C1FD9-8AF3-4F0B-9C8F-8C34EB31C931}" dt="2022-01-06T18:07:09.678" v="1" actId="6549"/>
        <pc:sldMkLst>
          <pc:docMk/>
          <pc:sldMk cId="1349532879" sldId="262"/>
        </pc:sldMkLst>
      </pc:sldChg>
      <pc:sldChg chg="modNotesTx">
        <pc:chgData name="Kathryn Roberts" userId="2a6d605b-2b21-4ebe-bf92-690f56d7b04a" providerId="ADAL" clId="{3B9C1FD9-8AF3-4F0B-9C8F-8C34EB31C931}" dt="2022-01-06T18:07:04.022" v="0" actId="6549"/>
        <pc:sldMkLst>
          <pc:docMk/>
          <pc:sldMk cId="1642500377" sldId="270"/>
        </pc:sldMkLst>
      </pc:sldChg>
      <pc:sldChg chg="modNotesTx">
        <pc:chgData name="Kathryn Roberts" userId="2a6d605b-2b21-4ebe-bf92-690f56d7b04a" providerId="ADAL" clId="{3B9C1FD9-8AF3-4F0B-9C8F-8C34EB31C931}" dt="2022-01-06T18:07:24.687" v="3" actId="6549"/>
        <pc:sldMkLst>
          <pc:docMk/>
          <pc:sldMk cId="694027158" sldId="312"/>
        </pc:sldMkLst>
      </pc:sldChg>
      <pc:sldChg chg="modNotesTx">
        <pc:chgData name="Kathryn Roberts" userId="2a6d605b-2b21-4ebe-bf92-690f56d7b04a" providerId="ADAL" clId="{3B9C1FD9-8AF3-4F0B-9C8F-8C34EB31C931}" dt="2022-01-06T18:07:28.759" v="4" actId="6549"/>
        <pc:sldMkLst>
          <pc:docMk/>
          <pc:sldMk cId="1175187016" sldId="313"/>
        </pc:sldMkLst>
      </pc:sldChg>
      <pc:sldChg chg="modNotesTx">
        <pc:chgData name="Kathryn Roberts" userId="2a6d605b-2b21-4ebe-bf92-690f56d7b04a" providerId="ADAL" clId="{3B9C1FD9-8AF3-4F0B-9C8F-8C34EB31C931}" dt="2022-01-06T18:07:33.190" v="5" actId="6549"/>
        <pc:sldMkLst>
          <pc:docMk/>
          <pc:sldMk cId="2689719656" sldId="31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5281F3-D106-4AEA-BAE1-A231A682CF34}" type="datetimeFigureOut">
              <a:rPr lang="en-GB" smtClean="0"/>
              <a:t>06/01/2022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59E81-29C2-4BB2-8BE5-5DBBA483C9A8}" type="slidenum">
              <a:rPr lang="en-GB" smtClean="0"/>
              <a:t>‹#›</a:t>
            </a:fld>
            <a:endParaRPr lang="en-GB"/>
          </a:p>
        </p:txBody>
      </p:sp>
    </p:spTree>
    <p:extLst>
      <p:ext uri="{BB962C8B-B14F-4D97-AF65-F5344CB8AC3E}">
        <p14:creationId xmlns:p14="http://schemas.microsoft.com/office/powerpoint/2010/main" val="378246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5</a:t>
            </a:fld>
            <a:endParaRPr lang="en-GB"/>
          </a:p>
        </p:txBody>
      </p:sp>
    </p:spTree>
    <p:extLst>
      <p:ext uri="{BB962C8B-B14F-4D97-AF65-F5344CB8AC3E}">
        <p14:creationId xmlns:p14="http://schemas.microsoft.com/office/powerpoint/2010/main" val="3336238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6</a:t>
            </a:fld>
            <a:endParaRPr lang="en-GB"/>
          </a:p>
        </p:txBody>
      </p:sp>
    </p:spTree>
    <p:extLst>
      <p:ext uri="{BB962C8B-B14F-4D97-AF65-F5344CB8AC3E}">
        <p14:creationId xmlns:p14="http://schemas.microsoft.com/office/powerpoint/2010/main" val="416615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7</a:t>
            </a:fld>
            <a:endParaRPr lang="en-GB"/>
          </a:p>
        </p:txBody>
      </p:sp>
    </p:spTree>
    <p:extLst>
      <p:ext uri="{BB962C8B-B14F-4D97-AF65-F5344CB8AC3E}">
        <p14:creationId xmlns:p14="http://schemas.microsoft.com/office/powerpoint/2010/main" val="2075325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8</a:t>
            </a:fld>
            <a:endParaRPr lang="en-GB"/>
          </a:p>
        </p:txBody>
      </p:sp>
    </p:spTree>
    <p:extLst>
      <p:ext uri="{BB962C8B-B14F-4D97-AF65-F5344CB8AC3E}">
        <p14:creationId xmlns:p14="http://schemas.microsoft.com/office/powerpoint/2010/main" val="3068391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13</a:t>
            </a:fld>
            <a:endParaRPr lang="en-GB"/>
          </a:p>
        </p:txBody>
      </p:sp>
    </p:spTree>
    <p:extLst>
      <p:ext uri="{BB962C8B-B14F-4D97-AF65-F5344CB8AC3E}">
        <p14:creationId xmlns:p14="http://schemas.microsoft.com/office/powerpoint/2010/main" val="3273875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15</a:t>
            </a:fld>
            <a:endParaRPr lang="en-GB"/>
          </a:p>
        </p:txBody>
      </p:sp>
    </p:spTree>
    <p:extLst>
      <p:ext uri="{BB962C8B-B14F-4D97-AF65-F5344CB8AC3E}">
        <p14:creationId xmlns:p14="http://schemas.microsoft.com/office/powerpoint/2010/main" val="179524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19</a:t>
            </a:fld>
            <a:endParaRPr lang="en-GB"/>
          </a:p>
        </p:txBody>
      </p:sp>
    </p:spTree>
    <p:extLst>
      <p:ext uri="{BB962C8B-B14F-4D97-AF65-F5344CB8AC3E}">
        <p14:creationId xmlns:p14="http://schemas.microsoft.com/office/powerpoint/2010/main" val="3401353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21</a:t>
            </a:fld>
            <a:endParaRPr lang="en-GB"/>
          </a:p>
        </p:txBody>
      </p:sp>
    </p:spTree>
    <p:extLst>
      <p:ext uri="{BB962C8B-B14F-4D97-AF65-F5344CB8AC3E}">
        <p14:creationId xmlns:p14="http://schemas.microsoft.com/office/powerpoint/2010/main" val="1812067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22</a:t>
            </a:fld>
            <a:endParaRPr lang="en-GB"/>
          </a:p>
        </p:txBody>
      </p:sp>
    </p:spTree>
    <p:extLst>
      <p:ext uri="{BB962C8B-B14F-4D97-AF65-F5344CB8AC3E}">
        <p14:creationId xmlns:p14="http://schemas.microsoft.com/office/powerpoint/2010/main" val="2515748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23</a:t>
            </a:fld>
            <a:endParaRPr lang="en-GB"/>
          </a:p>
        </p:txBody>
      </p:sp>
    </p:spTree>
    <p:extLst>
      <p:ext uri="{BB962C8B-B14F-4D97-AF65-F5344CB8AC3E}">
        <p14:creationId xmlns:p14="http://schemas.microsoft.com/office/powerpoint/2010/main" val="3027610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information is also available in the module handbook. It explains to you where and what its being taught each week</a:t>
            </a:r>
          </a:p>
        </p:txBody>
      </p:sp>
      <p:sp>
        <p:nvSpPr>
          <p:cNvPr id="4" name="Slide Number Placeholder 3"/>
          <p:cNvSpPr>
            <a:spLocks noGrp="1"/>
          </p:cNvSpPr>
          <p:nvPr>
            <p:ph type="sldNum" sz="quarter" idx="5"/>
          </p:nvPr>
        </p:nvSpPr>
        <p:spPr/>
        <p:txBody>
          <a:bodyPr/>
          <a:lstStyle/>
          <a:p>
            <a:fld id="{34359E81-29C2-4BB2-8BE5-5DBBA483C9A8}" type="slidenum">
              <a:rPr lang="en-GB" smtClean="0"/>
              <a:t>24</a:t>
            </a:fld>
            <a:endParaRPr lang="en-GB"/>
          </a:p>
        </p:txBody>
      </p:sp>
    </p:spTree>
    <p:extLst>
      <p:ext uri="{BB962C8B-B14F-4D97-AF65-F5344CB8AC3E}">
        <p14:creationId xmlns:p14="http://schemas.microsoft.com/office/powerpoint/2010/main" val="188263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25</a:t>
            </a:fld>
            <a:endParaRPr lang="en-GB"/>
          </a:p>
        </p:txBody>
      </p:sp>
    </p:spTree>
    <p:extLst>
      <p:ext uri="{BB962C8B-B14F-4D97-AF65-F5344CB8AC3E}">
        <p14:creationId xmlns:p14="http://schemas.microsoft.com/office/powerpoint/2010/main" val="2285474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88159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2442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4204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5936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5250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36004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62693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4173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019046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536217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111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70370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289607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891164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569154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27471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56438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311788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7229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776008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211711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664367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425369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205069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514008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33427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881188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759377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27366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8479878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27301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03114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77175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4401401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407575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06919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990766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803758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190293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0554767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48374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507240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589193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409879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0219717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9393354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4719796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58676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1/6/2022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922976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511756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322372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17526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4997324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7500813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074959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12603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781043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138332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685850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1/6/2022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6940367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8181152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288484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8278318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8157954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6103224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4241135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3734659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381788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266625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151220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782819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283154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4817640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1313858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304769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90966842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479321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12283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93829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6395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10.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9.xml"/><Relationship Id="rId7" Type="http://schemas.openxmlformats.org/officeDocument/2006/relationships/theme" Target="../theme/theme11.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5.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1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16.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5" Type="http://schemas.openxmlformats.org/officeDocument/2006/relationships/slideLayout" Target="../slideLayouts/slideLayout65.xml"/><Relationship Id="rId4" Type="http://schemas.openxmlformats.org/officeDocument/2006/relationships/slideLayout" Target="../slideLayouts/slideLayout64.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theme" Target="../theme/theme17.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5" Type="http://schemas.openxmlformats.org/officeDocument/2006/relationships/slideLayout" Target="../slideLayouts/slideLayout73.xml"/><Relationship Id="rId4" Type="http://schemas.openxmlformats.org/officeDocument/2006/relationships/slideLayout" Target="../slideLayouts/slideLayout72.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77.xml"/><Relationship Id="rId7" Type="http://schemas.openxmlformats.org/officeDocument/2006/relationships/theme" Target="../theme/theme18.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5" Type="http://schemas.openxmlformats.org/officeDocument/2006/relationships/slideLayout" Target="../slideLayouts/slideLayout79.xml"/><Relationship Id="rId4"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459005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01649566"/>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13647554"/>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3816272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46484755"/>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569587380"/>
      </p:ext>
    </p:extLst>
  </p:cSld>
  <p:clrMap bg1="lt1" tx1="dk1" bg2="lt2" tx2="dk2" accent1="accent1" accent2="accent2" accent3="accent3" accent4="accent4" accent5="accent5" accent6="accent6" hlink="hlink" folHlink="folHlink"/>
  <p:sldLayoutIdLst>
    <p:sldLayoutId id="2147483676"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53050447"/>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176444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70503164"/>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3205399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9605981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827" r:id="rId5"/>
    <p:sldLayoutId id="214748382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05668554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8744276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1311625"/>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45554897"/>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937036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40928937"/>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870127801"/>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824" r:id="rId4"/>
    <p:sldLayoutId id="2147483825" r:id="rId5"/>
    <p:sldLayoutId id="214748382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28.xml"/><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27.xml"/><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7.png"/><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2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1.xml"/><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2.xml"/><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prstGeom prst="rect">
            <a:avLst/>
          </a:prstGeom>
        </p:spPr>
        <p:txBody>
          <a:bodyPr>
            <a:normAutofit/>
          </a:bodyPr>
          <a:lstStyle/>
          <a:p>
            <a:br>
              <a:rPr lang="en-GB" i="1" dirty="0">
                <a:solidFill>
                  <a:schemeClr val="bg1"/>
                </a:solidFill>
              </a:rPr>
            </a:br>
            <a:r>
              <a:rPr lang="en-GB" i="1" dirty="0">
                <a:solidFill>
                  <a:schemeClr val="bg1"/>
                </a:solidFill>
              </a:rPr>
              <a:t>International Hotel Management</a:t>
            </a:r>
            <a:br>
              <a:rPr lang="en-GB" i="1" dirty="0">
                <a:solidFill>
                  <a:schemeClr val="bg1"/>
                </a:solidFill>
              </a:rPr>
            </a:br>
            <a:br>
              <a:rPr lang="en-GB" i="1" dirty="0">
                <a:solidFill>
                  <a:schemeClr val="bg1"/>
                </a:solidFill>
              </a:rPr>
            </a:br>
            <a:r>
              <a:rPr lang="en-GB" i="1" dirty="0">
                <a:solidFill>
                  <a:schemeClr val="bg1"/>
                </a:solidFill>
              </a:rPr>
              <a:t>Operating Hotel Facilities</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BMIH4006</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6" y="157674"/>
            <a:ext cx="9036496" cy="1143000"/>
          </a:xfrm>
        </p:spPr>
        <p:txBody>
          <a:bodyPr>
            <a:noAutofit/>
          </a:bodyPr>
          <a:lstStyle/>
          <a:p>
            <a:r>
              <a:rPr lang="en-GB" sz="3200" b="1" dirty="0">
                <a:solidFill>
                  <a:srgbClr val="002060"/>
                </a:solidFill>
              </a:rPr>
              <a:t>Welcome to International Hotel Management!</a:t>
            </a:r>
          </a:p>
        </p:txBody>
      </p:sp>
      <p:sp>
        <p:nvSpPr>
          <p:cNvPr id="3" name="Content Placeholder 2"/>
          <p:cNvSpPr>
            <a:spLocks noGrp="1"/>
          </p:cNvSpPr>
          <p:nvPr>
            <p:ph idx="1"/>
          </p:nvPr>
        </p:nvSpPr>
        <p:spPr>
          <a:xfrm>
            <a:off x="899592" y="4156057"/>
            <a:ext cx="7550496" cy="1466006"/>
          </a:xfrm>
        </p:spPr>
        <p:txBody>
          <a:bodyPr>
            <a:normAutofit/>
          </a:bodyPr>
          <a:lstStyle/>
          <a:p>
            <a:pPr marL="0" indent="0" algn="ctr">
              <a:buNone/>
            </a:pPr>
            <a:r>
              <a:rPr lang="en-GB" sz="2800" b="1" i="1" dirty="0">
                <a:solidFill>
                  <a:srgbClr val="002060"/>
                </a:solidFill>
              </a:rPr>
              <a:t>Introduction to Operating Hotel Facilities</a:t>
            </a:r>
          </a:p>
          <a:p>
            <a:pPr marL="0" indent="0" algn="ctr">
              <a:buNone/>
            </a:pPr>
            <a:r>
              <a:rPr lang="en-GB" sz="2800" b="1" i="1" dirty="0">
                <a:solidFill>
                  <a:srgbClr val="002060"/>
                </a:solidFill>
              </a:rPr>
              <a:t>BMIH4006</a:t>
            </a:r>
          </a:p>
        </p:txBody>
      </p:sp>
      <p:pic>
        <p:nvPicPr>
          <p:cNvPr id="5" name="Picture 4">
            <a:extLst>
              <a:ext uri="{FF2B5EF4-FFF2-40B4-BE49-F238E27FC236}">
                <a16:creationId xmlns:a16="http://schemas.microsoft.com/office/drawing/2014/main" id="{D7698B6C-317F-4AC0-8E44-C0698D9848B0}"/>
              </a:ext>
            </a:extLst>
          </p:cNvPr>
          <p:cNvPicPr>
            <a:picLocks noChangeAspect="1"/>
          </p:cNvPicPr>
          <p:nvPr/>
        </p:nvPicPr>
        <p:blipFill rotWithShape="1">
          <a:blip r:embed="rId2"/>
          <a:srcRect t="11151" b="2751"/>
          <a:stretch/>
        </p:blipFill>
        <p:spPr>
          <a:xfrm>
            <a:off x="3113910" y="1526520"/>
            <a:ext cx="2916179" cy="2305485"/>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For Today</a:t>
            </a:r>
          </a:p>
        </p:txBody>
      </p:sp>
      <p:sp>
        <p:nvSpPr>
          <p:cNvPr id="3" name="Content Placeholder 2"/>
          <p:cNvSpPr>
            <a:spLocks noGrp="1"/>
          </p:cNvSpPr>
          <p:nvPr>
            <p:ph idx="1"/>
          </p:nvPr>
        </p:nvSpPr>
        <p:spPr>
          <a:xfrm>
            <a:off x="4067944" y="1600201"/>
            <a:ext cx="4618856" cy="3917032"/>
          </a:xfrm>
        </p:spPr>
        <p:txBody>
          <a:bodyPr>
            <a:normAutofit/>
          </a:bodyPr>
          <a:lstStyle/>
          <a:p>
            <a:pPr marL="0" indent="0">
              <a:buNone/>
            </a:pPr>
            <a:r>
              <a:rPr lang="en-GB" sz="2000" dirty="0"/>
              <a:t>For you to learn about </a:t>
            </a:r>
            <a:r>
              <a:rPr lang="en-GB" sz="2000" b="1" dirty="0"/>
              <a:t>me</a:t>
            </a:r>
            <a:r>
              <a:rPr lang="en-GB" sz="2000" dirty="0"/>
              <a:t> as your Module Tutor.</a:t>
            </a:r>
          </a:p>
          <a:p>
            <a:pPr marL="0" indent="0">
              <a:buNone/>
            </a:pPr>
            <a:endParaRPr lang="en-GB" sz="2000" dirty="0"/>
          </a:p>
          <a:p>
            <a:pPr marL="0" indent="0">
              <a:buNone/>
            </a:pPr>
            <a:r>
              <a:rPr lang="en-GB" sz="2000" dirty="0"/>
              <a:t>For </a:t>
            </a:r>
            <a:r>
              <a:rPr lang="en-GB" sz="2000" b="1" dirty="0"/>
              <a:t>you to prepare an introduction ready to introduce yourselves over the coming weeks.</a:t>
            </a:r>
            <a:endParaRPr lang="en-GB" sz="2000" dirty="0"/>
          </a:p>
          <a:p>
            <a:pPr marL="0" indent="0">
              <a:buNone/>
            </a:pPr>
            <a:endParaRPr lang="en-GB" sz="2000" dirty="0"/>
          </a:p>
          <a:p>
            <a:pPr marL="0" indent="0">
              <a:buNone/>
            </a:pPr>
            <a:r>
              <a:rPr lang="en-GB" sz="2000" dirty="0"/>
              <a:t>For </a:t>
            </a:r>
            <a:r>
              <a:rPr lang="en-GB" sz="2000" b="1" dirty="0"/>
              <a:t>all of us </a:t>
            </a:r>
            <a:r>
              <a:rPr lang="en-GB" sz="2000" dirty="0"/>
              <a:t>to have an understanding of the  Module content.</a:t>
            </a:r>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457200" y="2096852"/>
            <a:ext cx="3394720" cy="2664296"/>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pPr marL="0" indent="0">
              <a:buNone/>
            </a:pPr>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2"/>
          <a:srcRect t="14317" b="22221"/>
          <a:stretch/>
        </p:blipFill>
        <p:spPr>
          <a:xfrm>
            <a:off x="429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28EFF-465F-44B1-BFD6-D8E0ECB53534}"/>
              </a:ext>
            </a:extLst>
          </p:cNvPr>
          <p:cNvSpPr>
            <a:spLocks noGrp="1"/>
          </p:cNvSpPr>
          <p:nvPr>
            <p:ph type="title"/>
          </p:nvPr>
        </p:nvSpPr>
        <p:spPr/>
        <p:txBody>
          <a:bodyPr anchor="ctr">
            <a:normAutofit/>
          </a:bodyPr>
          <a:lstStyle/>
          <a:p>
            <a:r>
              <a:rPr lang="en-GB" b="1" dirty="0">
                <a:solidFill>
                  <a:srgbClr val="002060"/>
                </a:solidFill>
              </a:rPr>
              <a:t>Who are you?</a:t>
            </a:r>
          </a:p>
        </p:txBody>
      </p:sp>
      <p:sp>
        <p:nvSpPr>
          <p:cNvPr id="4" name="Content Placeholder 3">
            <a:extLst>
              <a:ext uri="{FF2B5EF4-FFF2-40B4-BE49-F238E27FC236}">
                <a16:creationId xmlns:a16="http://schemas.microsoft.com/office/drawing/2014/main" id="{34F1EA56-89E6-481B-923C-5AF00515EFC1}"/>
              </a:ext>
            </a:extLst>
          </p:cNvPr>
          <p:cNvSpPr>
            <a:spLocks noGrp="1"/>
          </p:cNvSpPr>
          <p:nvPr>
            <p:ph sz="half" idx="1"/>
          </p:nvPr>
        </p:nvSpPr>
        <p:spPr>
          <a:xfrm>
            <a:off x="-2137552" y="2102247"/>
            <a:ext cx="4101662" cy="3865727"/>
          </a:xfrm>
        </p:spPr>
        <p:txBody>
          <a:bodyPr/>
          <a:lstStyle/>
          <a:p>
            <a:endParaRPr lang="en-GB" dirty="0"/>
          </a:p>
          <a:p>
            <a:endParaRPr lang="en-GB" dirty="0"/>
          </a:p>
        </p:txBody>
      </p:sp>
      <p:pic>
        <p:nvPicPr>
          <p:cNvPr id="5" name="Picture 4">
            <a:extLst>
              <a:ext uri="{FF2B5EF4-FFF2-40B4-BE49-F238E27FC236}">
                <a16:creationId xmlns:a16="http://schemas.microsoft.com/office/drawing/2014/main" id="{FC18D6D3-3B61-4C8D-956C-193EF14DF18A}"/>
              </a:ext>
            </a:extLst>
          </p:cNvPr>
          <p:cNvPicPr>
            <a:picLocks noChangeAspect="1"/>
          </p:cNvPicPr>
          <p:nvPr/>
        </p:nvPicPr>
        <p:blipFill>
          <a:blip r:embed="rId3"/>
          <a:stretch>
            <a:fillRect/>
          </a:stretch>
        </p:blipFill>
        <p:spPr>
          <a:xfrm>
            <a:off x="4932040" y="476672"/>
            <a:ext cx="3420601" cy="3989040"/>
          </a:xfrm>
          <a:prstGeom prst="rect">
            <a:avLst/>
          </a:prstGeom>
          <a:noFill/>
        </p:spPr>
      </p:pic>
      <p:sp>
        <p:nvSpPr>
          <p:cNvPr id="8" name="TextBox 7">
            <a:extLst>
              <a:ext uri="{FF2B5EF4-FFF2-40B4-BE49-F238E27FC236}">
                <a16:creationId xmlns:a16="http://schemas.microsoft.com/office/drawing/2014/main" id="{CC36A365-E6BF-4EFE-A71D-F423AC8DA1A9}"/>
              </a:ext>
            </a:extLst>
          </p:cNvPr>
          <p:cNvSpPr txBox="1"/>
          <p:nvPr/>
        </p:nvSpPr>
        <p:spPr>
          <a:xfrm>
            <a:off x="467544" y="1547500"/>
            <a:ext cx="4572000" cy="369332"/>
          </a:xfrm>
          <a:prstGeom prst="rect">
            <a:avLst/>
          </a:prstGeom>
          <a:noFill/>
        </p:spPr>
        <p:txBody>
          <a:bodyPr wrap="square">
            <a:spAutoFit/>
          </a:bodyPr>
          <a:lstStyle/>
          <a:p>
            <a:r>
              <a:rPr lang="en-GB" dirty="0"/>
              <a:t>https://flipgrid.com/83b4d08a</a:t>
            </a:r>
          </a:p>
        </p:txBody>
      </p:sp>
      <p:pic>
        <p:nvPicPr>
          <p:cNvPr id="1026" name="Picture 2">
            <a:extLst>
              <a:ext uri="{FF2B5EF4-FFF2-40B4-BE49-F238E27FC236}">
                <a16:creationId xmlns:a16="http://schemas.microsoft.com/office/drawing/2014/main" id="{63A7B786-BE69-47F8-A46E-C68248D991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2276872"/>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0648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E0D89-77A9-4F37-ABBA-BA6916671356}"/>
              </a:ext>
            </a:extLst>
          </p:cNvPr>
          <p:cNvSpPr>
            <a:spLocks noGrp="1"/>
          </p:cNvSpPr>
          <p:nvPr>
            <p:ph type="title"/>
          </p:nvPr>
        </p:nvSpPr>
        <p:spPr>
          <a:xfrm>
            <a:off x="251520" y="125759"/>
            <a:ext cx="8229600" cy="1143000"/>
          </a:xfrm>
        </p:spPr>
        <p:txBody>
          <a:bodyPr anchor="ctr">
            <a:normAutofit/>
          </a:bodyPr>
          <a:lstStyle/>
          <a:p>
            <a:pPr algn="l"/>
            <a:r>
              <a:rPr lang="en-GB" b="1" dirty="0">
                <a:solidFill>
                  <a:srgbClr val="002060"/>
                </a:solidFill>
              </a:rPr>
              <a:t>Aims of the module</a:t>
            </a:r>
          </a:p>
        </p:txBody>
      </p:sp>
      <p:sp>
        <p:nvSpPr>
          <p:cNvPr id="3" name="Content Placeholder 2">
            <a:extLst>
              <a:ext uri="{FF2B5EF4-FFF2-40B4-BE49-F238E27FC236}">
                <a16:creationId xmlns:a16="http://schemas.microsoft.com/office/drawing/2014/main" id="{87612D92-0595-483F-AE8F-484046060745}"/>
              </a:ext>
            </a:extLst>
          </p:cNvPr>
          <p:cNvSpPr>
            <a:spLocks noGrp="1"/>
          </p:cNvSpPr>
          <p:nvPr>
            <p:ph sz="half" idx="1"/>
          </p:nvPr>
        </p:nvSpPr>
        <p:spPr/>
        <p:txBody>
          <a:bodyPr>
            <a:normAutofit/>
          </a:bodyPr>
          <a:lstStyle/>
          <a:p>
            <a:pPr marL="0" indent="0">
              <a:lnSpc>
                <a:spcPct val="90000"/>
              </a:lnSpc>
              <a:buNone/>
            </a:pPr>
            <a:r>
              <a:rPr lang="en-GB" b="1" dirty="0"/>
              <a:t>Operating Hotel Facilities:</a:t>
            </a:r>
          </a:p>
          <a:p>
            <a:pPr marL="0" indent="0">
              <a:lnSpc>
                <a:spcPct val="90000"/>
              </a:lnSpc>
              <a:buNone/>
            </a:pPr>
            <a:endParaRPr lang="en-GB" b="1" dirty="0"/>
          </a:p>
          <a:p>
            <a:pPr>
              <a:lnSpc>
                <a:spcPct val="90000"/>
              </a:lnSpc>
            </a:pPr>
            <a:r>
              <a:rPr lang="en-GB" dirty="0"/>
              <a:t>What do you think you might learn?</a:t>
            </a:r>
          </a:p>
          <a:p>
            <a:pPr>
              <a:lnSpc>
                <a:spcPct val="90000"/>
              </a:lnSpc>
            </a:pPr>
            <a:endParaRPr lang="en-GB" dirty="0"/>
          </a:p>
          <a:p>
            <a:pPr>
              <a:lnSpc>
                <a:spcPct val="90000"/>
              </a:lnSpc>
            </a:pPr>
            <a:r>
              <a:rPr lang="en-GB" dirty="0"/>
              <a:t>What would you like to learn about?</a:t>
            </a:r>
          </a:p>
        </p:txBody>
      </p:sp>
      <p:pic>
        <p:nvPicPr>
          <p:cNvPr id="5" name="Picture 4">
            <a:extLst>
              <a:ext uri="{FF2B5EF4-FFF2-40B4-BE49-F238E27FC236}">
                <a16:creationId xmlns:a16="http://schemas.microsoft.com/office/drawing/2014/main" id="{788CA33F-E37D-4FBD-840F-65B06BF1C485}"/>
              </a:ext>
            </a:extLst>
          </p:cNvPr>
          <p:cNvPicPr>
            <a:picLocks noChangeAspect="1"/>
          </p:cNvPicPr>
          <p:nvPr/>
        </p:nvPicPr>
        <p:blipFill rotWithShape="1">
          <a:blip r:embed="rId3"/>
          <a:srcRect l="11874" r="31176"/>
          <a:stretch/>
        </p:blipFill>
        <p:spPr>
          <a:xfrm>
            <a:off x="4697339" y="1124744"/>
            <a:ext cx="3816957" cy="3770117"/>
          </a:xfrm>
          <a:prstGeom prst="rect">
            <a:avLst/>
          </a:prstGeom>
          <a:noFill/>
        </p:spPr>
      </p:pic>
    </p:spTree>
    <p:extLst>
      <p:ext uri="{BB962C8B-B14F-4D97-AF65-F5344CB8AC3E}">
        <p14:creationId xmlns:p14="http://schemas.microsoft.com/office/powerpoint/2010/main" val="1349532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FFD36-9EC0-4A48-9663-1590008EF925}"/>
              </a:ext>
            </a:extLst>
          </p:cNvPr>
          <p:cNvSpPr>
            <a:spLocks noGrp="1"/>
          </p:cNvSpPr>
          <p:nvPr>
            <p:ph type="title" idx="4294967295"/>
          </p:nvPr>
        </p:nvSpPr>
        <p:spPr>
          <a:xfrm>
            <a:off x="747713" y="365125"/>
            <a:ext cx="8396287" cy="1325563"/>
          </a:xfrm>
          <a:prstGeom prst="rect">
            <a:avLst/>
          </a:prstGeom>
        </p:spPr>
        <p:txBody>
          <a:bodyPr/>
          <a:lstStyle/>
          <a:p>
            <a:pPr algn="ctr"/>
            <a:r>
              <a:rPr lang="en-GB" b="1" dirty="0">
                <a:latin typeface="+mn-lt"/>
              </a:rPr>
              <a:t>Module Content</a:t>
            </a:r>
          </a:p>
        </p:txBody>
      </p:sp>
      <p:sp>
        <p:nvSpPr>
          <p:cNvPr id="3" name="Content Placeholder 2">
            <a:extLst>
              <a:ext uri="{FF2B5EF4-FFF2-40B4-BE49-F238E27FC236}">
                <a16:creationId xmlns:a16="http://schemas.microsoft.com/office/drawing/2014/main" id="{35194695-34B7-4B66-8888-1D2D5D4128EF}"/>
              </a:ext>
            </a:extLst>
          </p:cNvPr>
          <p:cNvSpPr>
            <a:spLocks noGrp="1"/>
          </p:cNvSpPr>
          <p:nvPr>
            <p:ph sz="half" idx="4294967295"/>
          </p:nvPr>
        </p:nvSpPr>
        <p:spPr>
          <a:xfrm>
            <a:off x="469900" y="1496218"/>
            <a:ext cx="4102100" cy="3865563"/>
          </a:xfrm>
          <a:prstGeom prst="rect">
            <a:avLst/>
          </a:prstGeom>
        </p:spPr>
        <p:txBody>
          <a:bodyPr>
            <a:normAutofit/>
          </a:bodyPr>
          <a:lstStyle/>
          <a:p>
            <a:r>
              <a:rPr lang="en-GB" sz="4200" dirty="0"/>
              <a:t>Sustainability</a:t>
            </a:r>
          </a:p>
          <a:p>
            <a:r>
              <a:rPr lang="en-GB" sz="4200" dirty="0"/>
              <a:t>Housekeeping</a:t>
            </a:r>
          </a:p>
          <a:p>
            <a:r>
              <a:rPr lang="en-GB" sz="4200" dirty="0"/>
              <a:t>Maintenance</a:t>
            </a:r>
          </a:p>
          <a:p>
            <a:r>
              <a:rPr lang="en-GB" sz="4200" dirty="0"/>
              <a:t>Health and Well-being</a:t>
            </a:r>
          </a:p>
        </p:txBody>
      </p:sp>
      <p:sp>
        <p:nvSpPr>
          <p:cNvPr id="4" name="Content Placeholder 3">
            <a:extLst>
              <a:ext uri="{FF2B5EF4-FFF2-40B4-BE49-F238E27FC236}">
                <a16:creationId xmlns:a16="http://schemas.microsoft.com/office/drawing/2014/main" id="{3A046AF1-D679-4649-A2EA-67AE2B096857}"/>
              </a:ext>
            </a:extLst>
          </p:cNvPr>
          <p:cNvSpPr>
            <a:spLocks noGrp="1"/>
          </p:cNvSpPr>
          <p:nvPr>
            <p:ph sz="half" idx="4294967295"/>
          </p:nvPr>
        </p:nvSpPr>
        <p:spPr>
          <a:xfrm>
            <a:off x="4775631" y="1496218"/>
            <a:ext cx="4376737" cy="3865563"/>
          </a:xfrm>
          <a:prstGeom prst="rect">
            <a:avLst/>
          </a:prstGeom>
        </p:spPr>
        <p:txBody>
          <a:bodyPr>
            <a:noAutofit/>
          </a:bodyPr>
          <a:lstStyle/>
          <a:p>
            <a:r>
              <a:rPr lang="en-GB" sz="4200" dirty="0"/>
              <a:t>Health and Safety</a:t>
            </a:r>
          </a:p>
          <a:p>
            <a:r>
              <a:rPr lang="en-GB" sz="4200" dirty="0"/>
              <a:t>Meetings and Events</a:t>
            </a:r>
          </a:p>
          <a:p>
            <a:r>
              <a:rPr lang="en-GB" sz="4200" dirty="0"/>
              <a:t>Employee engagement</a:t>
            </a:r>
          </a:p>
        </p:txBody>
      </p:sp>
    </p:spTree>
    <p:extLst>
      <p:ext uri="{BB962C8B-B14F-4D97-AF65-F5344CB8AC3E}">
        <p14:creationId xmlns:p14="http://schemas.microsoft.com/office/powerpoint/2010/main" val="4056513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4DA6-EB11-42E6-B765-823D631FED66}"/>
              </a:ext>
            </a:extLst>
          </p:cNvPr>
          <p:cNvSpPr>
            <a:spLocks noGrp="1"/>
          </p:cNvSpPr>
          <p:nvPr>
            <p:ph type="title"/>
          </p:nvPr>
        </p:nvSpPr>
        <p:spPr/>
        <p:txBody>
          <a:bodyPr/>
          <a:lstStyle/>
          <a:p>
            <a:r>
              <a:rPr lang="en-GB" b="1" dirty="0">
                <a:solidFill>
                  <a:srgbClr val="002060"/>
                </a:solidFill>
              </a:rPr>
              <a:t>Accessing Information</a:t>
            </a:r>
          </a:p>
        </p:txBody>
      </p:sp>
      <p:sp>
        <p:nvSpPr>
          <p:cNvPr id="3" name="Content Placeholder 2">
            <a:extLst>
              <a:ext uri="{FF2B5EF4-FFF2-40B4-BE49-F238E27FC236}">
                <a16:creationId xmlns:a16="http://schemas.microsoft.com/office/drawing/2014/main" id="{5B559E3F-2DBD-4F1C-8CCA-6AC1228A5BEE}"/>
              </a:ext>
            </a:extLst>
          </p:cNvPr>
          <p:cNvSpPr>
            <a:spLocks noGrp="1"/>
          </p:cNvSpPr>
          <p:nvPr>
            <p:ph idx="1"/>
          </p:nvPr>
        </p:nvSpPr>
        <p:spPr/>
        <p:txBody>
          <a:bodyPr>
            <a:normAutofit fontScale="77500" lnSpcReduction="20000"/>
          </a:bodyPr>
          <a:lstStyle/>
          <a:p>
            <a:pPr marL="0" indent="0">
              <a:buNone/>
            </a:pPr>
            <a:r>
              <a:rPr lang="en-GB" dirty="0"/>
              <a:t>There are two main ways that you are going to be able access information…</a:t>
            </a:r>
          </a:p>
          <a:p>
            <a:pPr marL="0" indent="0">
              <a:buNone/>
            </a:pPr>
            <a:endParaRPr lang="en-GB" dirty="0"/>
          </a:p>
          <a:p>
            <a:pPr marL="0" indent="0">
              <a:buNone/>
            </a:pPr>
            <a:r>
              <a:rPr lang="en-GB" b="1" dirty="0"/>
              <a:t>Microsoft Teams </a:t>
            </a:r>
          </a:p>
          <a:p>
            <a:pPr marL="0" indent="0">
              <a:buNone/>
            </a:pPr>
            <a:endParaRPr lang="en-GB" dirty="0"/>
          </a:p>
          <a:p>
            <a:pPr marL="0" indent="0">
              <a:buNone/>
            </a:pPr>
            <a:r>
              <a:rPr lang="en-GB" b="1" dirty="0"/>
              <a:t>Moodle</a:t>
            </a:r>
          </a:p>
          <a:p>
            <a:pPr marL="0" indent="0">
              <a:buNone/>
            </a:pPr>
            <a:endParaRPr lang="en-GB" dirty="0"/>
          </a:p>
          <a:p>
            <a:pPr marL="0" indent="0">
              <a:buNone/>
            </a:pPr>
            <a:endParaRPr lang="en-GB" dirty="0"/>
          </a:p>
          <a:p>
            <a:r>
              <a:rPr lang="en-GB" dirty="0"/>
              <a:t>Let’s refresh our memories on how to use these…</a:t>
            </a:r>
          </a:p>
        </p:txBody>
      </p:sp>
      <p:pic>
        <p:nvPicPr>
          <p:cNvPr id="5" name="Picture 4">
            <a:extLst>
              <a:ext uri="{FF2B5EF4-FFF2-40B4-BE49-F238E27FC236}">
                <a16:creationId xmlns:a16="http://schemas.microsoft.com/office/drawing/2014/main" id="{39B6E342-1A15-4795-ACBD-F78A861AB2F9}"/>
              </a:ext>
            </a:extLst>
          </p:cNvPr>
          <p:cNvPicPr>
            <a:picLocks noChangeAspect="1"/>
          </p:cNvPicPr>
          <p:nvPr/>
        </p:nvPicPr>
        <p:blipFill>
          <a:blip r:embed="rId3"/>
          <a:stretch>
            <a:fillRect/>
          </a:stretch>
        </p:blipFill>
        <p:spPr>
          <a:xfrm>
            <a:off x="5220072" y="2492896"/>
            <a:ext cx="1148673" cy="769885"/>
          </a:xfrm>
          <a:prstGeom prst="rect">
            <a:avLst/>
          </a:prstGeom>
        </p:spPr>
      </p:pic>
      <p:pic>
        <p:nvPicPr>
          <p:cNvPr id="6" name="Picture 5">
            <a:extLst>
              <a:ext uri="{FF2B5EF4-FFF2-40B4-BE49-F238E27FC236}">
                <a16:creationId xmlns:a16="http://schemas.microsoft.com/office/drawing/2014/main" id="{CABEA237-EF04-4B74-BD7C-C8CA1A66007B}"/>
              </a:ext>
            </a:extLst>
          </p:cNvPr>
          <p:cNvPicPr>
            <a:picLocks noChangeAspect="1"/>
          </p:cNvPicPr>
          <p:nvPr/>
        </p:nvPicPr>
        <p:blipFill rotWithShape="1">
          <a:blip r:embed="rId4"/>
          <a:srcRect l="5079" t="8022" r="3490" b="10707"/>
          <a:stretch/>
        </p:blipFill>
        <p:spPr>
          <a:xfrm>
            <a:off x="7197078" y="3573016"/>
            <a:ext cx="1296144" cy="1199692"/>
          </a:xfrm>
          <a:prstGeom prst="rect">
            <a:avLst/>
          </a:prstGeom>
        </p:spPr>
      </p:pic>
    </p:spTree>
    <p:extLst>
      <p:ext uri="{BB962C8B-B14F-4D97-AF65-F5344CB8AC3E}">
        <p14:creationId xmlns:p14="http://schemas.microsoft.com/office/powerpoint/2010/main" val="1642500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C8EC-2165-459E-AAC8-DE0C51D8D73A}"/>
              </a:ext>
            </a:extLst>
          </p:cNvPr>
          <p:cNvSpPr>
            <a:spLocks noGrp="1"/>
          </p:cNvSpPr>
          <p:nvPr>
            <p:ph type="title"/>
          </p:nvPr>
        </p:nvSpPr>
        <p:spPr>
          <a:xfrm>
            <a:off x="227991" y="-327744"/>
            <a:ext cx="3466728" cy="1162050"/>
          </a:xfrm>
        </p:spPr>
        <p:txBody>
          <a:bodyPr anchor="b">
            <a:normAutofit/>
          </a:bodyPr>
          <a:lstStyle/>
          <a:p>
            <a:r>
              <a:rPr lang="en-GB" sz="3600" dirty="0">
                <a:solidFill>
                  <a:srgbClr val="002060"/>
                </a:solidFill>
              </a:rPr>
              <a:t>Using Teams</a:t>
            </a:r>
          </a:p>
        </p:txBody>
      </p:sp>
      <p:pic>
        <p:nvPicPr>
          <p:cNvPr id="5" name="Content Placeholder 4">
            <a:extLst>
              <a:ext uri="{FF2B5EF4-FFF2-40B4-BE49-F238E27FC236}">
                <a16:creationId xmlns:a16="http://schemas.microsoft.com/office/drawing/2014/main" id="{D97A9E02-0F9A-4704-9554-8E35F39F4664}"/>
              </a:ext>
            </a:extLst>
          </p:cNvPr>
          <p:cNvPicPr>
            <a:picLocks noGrp="1" noChangeAspect="1"/>
          </p:cNvPicPr>
          <p:nvPr>
            <p:ph idx="1"/>
          </p:nvPr>
        </p:nvPicPr>
        <p:blipFill>
          <a:blip r:embed="rId2"/>
          <a:stretch>
            <a:fillRect/>
          </a:stretch>
        </p:blipFill>
        <p:spPr>
          <a:xfrm>
            <a:off x="5354945" y="2857260"/>
            <a:ext cx="1694835" cy="1133954"/>
          </a:xfrm>
          <a:noFill/>
        </p:spPr>
      </p:pic>
      <p:sp>
        <p:nvSpPr>
          <p:cNvPr id="10" name="Text Placeholder 3">
            <a:extLst>
              <a:ext uri="{FF2B5EF4-FFF2-40B4-BE49-F238E27FC236}">
                <a16:creationId xmlns:a16="http://schemas.microsoft.com/office/drawing/2014/main" id="{A5E4516F-0BD9-4C5B-8F94-2791E685C6C5}"/>
              </a:ext>
            </a:extLst>
          </p:cNvPr>
          <p:cNvSpPr>
            <a:spLocks noGrp="1"/>
          </p:cNvSpPr>
          <p:nvPr>
            <p:ph type="body" sz="half" idx="2"/>
          </p:nvPr>
        </p:nvSpPr>
        <p:spPr>
          <a:xfrm>
            <a:off x="227990" y="1149091"/>
            <a:ext cx="8592482" cy="4029891"/>
          </a:xfrm>
        </p:spPr>
        <p:txBody>
          <a:bodyPr/>
          <a:lstStyle/>
          <a:p>
            <a:pPr algn="just"/>
            <a:r>
              <a:rPr lang="en-US" sz="2000" dirty="0"/>
              <a:t>All lectures will be managed through Teams. You can join via your Microsoft Teams calendar (the quickest and most efficient way) or you can also join through the module team tile, or via the link sent to you by e-mail.</a:t>
            </a:r>
          </a:p>
          <a:p>
            <a:pPr algn="just"/>
            <a:endParaRPr lang="en-US" dirty="0"/>
          </a:p>
        </p:txBody>
      </p:sp>
      <p:pic>
        <p:nvPicPr>
          <p:cNvPr id="7" name="Picture 6" descr="A screenshot of a cell phone&#10;&#10;Description automatically generated">
            <a:extLst>
              <a:ext uri="{FF2B5EF4-FFF2-40B4-BE49-F238E27FC236}">
                <a16:creationId xmlns:a16="http://schemas.microsoft.com/office/drawing/2014/main" id="{A543ECA1-6F07-4499-AC8A-A0D738942F82}"/>
              </a:ext>
            </a:extLst>
          </p:cNvPr>
          <p:cNvPicPr>
            <a:picLocks noChangeAspect="1"/>
          </p:cNvPicPr>
          <p:nvPr/>
        </p:nvPicPr>
        <p:blipFill rotWithShape="1">
          <a:blip r:embed="rId3">
            <a:extLst>
              <a:ext uri="{28A0092B-C50C-407E-A947-70E740481C1C}">
                <a14:useLocalDpi xmlns:a14="http://schemas.microsoft.com/office/drawing/2010/main" val="0"/>
              </a:ext>
            </a:extLst>
          </a:blip>
          <a:srcRect l="83862" b="85000"/>
          <a:stretch/>
        </p:blipFill>
        <p:spPr>
          <a:xfrm>
            <a:off x="685154" y="2857260"/>
            <a:ext cx="2818131" cy="1473466"/>
          </a:xfrm>
          <a:prstGeom prst="rect">
            <a:avLst/>
          </a:prstGeom>
        </p:spPr>
      </p:pic>
    </p:spTree>
    <p:extLst>
      <p:ext uri="{BB962C8B-B14F-4D97-AF65-F5344CB8AC3E}">
        <p14:creationId xmlns:p14="http://schemas.microsoft.com/office/powerpoint/2010/main" val="3785092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device&#10;&#10;Description automatically generated">
            <a:extLst>
              <a:ext uri="{FF2B5EF4-FFF2-40B4-BE49-F238E27FC236}">
                <a16:creationId xmlns:a16="http://schemas.microsoft.com/office/drawing/2014/main" id="{9EB1BDB6-C99C-4832-8CBC-5E079D1FAE43}"/>
              </a:ext>
            </a:extLst>
          </p:cNvPr>
          <p:cNvPicPr>
            <a:picLocks noChangeAspect="1"/>
          </p:cNvPicPr>
          <p:nvPr/>
        </p:nvPicPr>
        <p:blipFill rotWithShape="1">
          <a:blip r:embed="rId2">
            <a:extLst>
              <a:ext uri="{28A0092B-C50C-407E-A947-70E740481C1C}">
                <a14:useLocalDpi xmlns:a14="http://schemas.microsoft.com/office/drawing/2010/main" val="0"/>
              </a:ext>
            </a:extLst>
          </a:blip>
          <a:srcRect r="81500" b="41600"/>
          <a:stretch/>
        </p:blipFill>
        <p:spPr>
          <a:xfrm>
            <a:off x="899592" y="1600201"/>
            <a:ext cx="2246491" cy="3989040"/>
          </a:xfrm>
          <a:prstGeom prst="rect">
            <a:avLst/>
          </a:prstGeom>
          <a:noFill/>
        </p:spPr>
      </p:pic>
      <p:sp>
        <p:nvSpPr>
          <p:cNvPr id="3" name="Content Placeholder 2">
            <a:extLst>
              <a:ext uri="{FF2B5EF4-FFF2-40B4-BE49-F238E27FC236}">
                <a16:creationId xmlns:a16="http://schemas.microsoft.com/office/drawing/2014/main" id="{1DD8C788-1BEC-4386-95D0-C2F2C6F31785}"/>
              </a:ext>
            </a:extLst>
          </p:cNvPr>
          <p:cNvSpPr>
            <a:spLocks noGrp="1"/>
          </p:cNvSpPr>
          <p:nvPr>
            <p:ph sz="half" idx="1"/>
          </p:nvPr>
        </p:nvSpPr>
        <p:spPr>
          <a:xfrm>
            <a:off x="4860032" y="1916832"/>
            <a:ext cx="4038600" cy="3989040"/>
          </a:xfrm>
        </p:spPr>
        <p:txBody>
          <a:bodyPr>
            <a:normAutofit/>
          </a:bodyPr>
          <a:lstStyle/>
          <a:p>
            <a:pPr marL="0" indent="0">
              <a:lnSpc>
                <a:spcPct val="90000"/>
              </a:lnSpc>
              <a:buNone/>
            </a:pPr>
            <a:r>
              <a:rPr lang="en-GB" sz="2000" dirty="0"/>
              <a:t>Your Teams page will include the Teams that you are a member of…</a:t>
            </a:r>
          </a:p>
          <a:p>
            <a:pPr marL="0" indent="0">
              <a:lnSpc>
                <a:spcPct val="90000"/>
              </a:lnSpc>
              <a:buNone/>
            </a:pPr>
            <a:endParaRPr lang="en-GB" sz="2000" dirty="0"/>
          </a:p>
          <a:p>
            <a:pPr marL="0" indent="0">
              <a:lnSpc>
                <a:spcPct val="90000"/>
              </a:lnSpc>
              <a:buNone/>
            </a:pPr>
            <a:r>
              <a:rPr lang="en-GB" sz="2000" dirty="0"/>
              <a:t>Each Lecturer will invite you to your lecture and these will be set in your calendar for each teaching week… </a:t>
            </a:r>
          </a:p>
          <a:p>
            <a:pPr marL="0" indent="0">
              <a:lnSpc>
                <a:spcPct val="90000"/>
              </a:lnSpc>
              <a:buNone/>
            </a:pPr>
            <a:endParaRPr lang="en-GB" sz="2000" dirty="0"/>
          </a:p>
          <a:p>
            <a:pPr marL="0" indent="0">
              <a:lnSpc>
                <a:spcPct val="90000"/>
              </a:lnSpc>
              <a:buNone/>
            </a:pPr>
            <a:r>
              <a:rPr lang="en-GB" sz="2000" dirty="0"/>
              <a:t>So you can only join  the Team that you are a member of</a:t>
            </a:r>
          </a:p>
        </p:txBody>
      </p:sp>
      <p:pic>
        <p:nvPicPr>
          <p:cNvPr id="7" name="Picture 6">
            <a:extLst>
              <a:ext uri="{FF2B5EF4-FFF2-40B4-BE49-F238E27FC236}">
                <a16:creationId xmlns:a16="http://schemas.microsoft.com/office/drawing/2014/main" id="{DC0229D8-6486-4595-9029-184CF318708E}"/>
              </a:ext>
            </a:extLst>
          </p:cNvPr>
          <p:cNvPicPr>
            <a:picLocks noChangeAspect="1"/>
          </p:cNvPicPr>
          <p:nvPr/>
        </p:nvPicPr>
        <p:blipFill>
          <a:blip r:embed="rId3"/>
          <a:stretch>
            <a:fillRect/>
          </a:stretch>
        </p:blipFill>
        <p:spPr>
          <a:xfrm>
            <a:off x="3419872" y="369418"/>
            <a:ext cx="1837414" cy="1230783"/>
          </a:xfrm>
          <a:prstGeom prst="rect">
            <a:avLst/>
          </a:prstGeom>
        </p:spPr>
      </p:pic>
    </p:spTree>
    <p:extLst>
      <p:ext uri="{BB962C8B-B14F-4D97-AF65-F5344CB8AC3E}">
        <p14:creationId xmlns:p14="http://schemas.microsoft.com/office/powerpoint/2010/main" val="877126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4BB10C-0D8D-4B87-9B9F-5436AB9989CD}"/>
              </a:ext>
            </a:extLst>
          </p:cNvPr>
          <p:cNvSpPr>
            <a:spLocks noGrp="1"/>
          </p:cNvSpPr>
          <p:nvPr>
            <p:ph idx="1"/>
          </p:nvPr>
        </p:nvSpPr>
        <p:spPr>
          <a:xfrm>
            <a:off x="5724128" y="1600201"/>
            <a:ext cx="2962672" cy="3917032"/>
          </a:xfrm>
        </p:spPr>
        <p:txBody>
          <a:bodyPr>
            <a:normAutofit/>
          </a:bodyPr>
          <a:lstStyle/>
          <a:p>
            <a:pPr marL="0" indent="0">
              <a:buNone/>
            </a:pPr>
            <a:r>
              <a:rPr lang="en-GB" sz="2000" dirty="0"/>
              <a:t>Each team that you are a member of will have the same top tab, and in the </a:t>
            </a:r>
            <a:r>
              <a:rPr lang="en-GB" sz="2000" dirty="0">
                <a:solidFill>
                  <a:srgbClr val="6600FF"/>
                </a:solidFill>
              </a:rPr>
              <a:t>Files</a:t>
            </a:r>
            <a:r>
              <a:rPr lang="en-GB" sz="2000" dirty="0"/>
              <a:t> section you will be able to find learning resources that will be added by your Lecturer, and within the </a:t>
            </a:r>
            <a:r>
              <a:rPr lang="en-GB" sz="2000" dirty="0">
                <a:solidFill>
                  <a:srgbClr val="6600FF"/>
                </a:solidFill>
              </a:rPr>
              <a:t>Posts</a:t>
            </a:r>
            <a:r>
              <a:rPr lang="en-GB" sz="2000" dirty="0"/>
              <a:t> the recordings of each session that has been scheduled… so you can watch again and again</a:t>
            </a:r>
          </a:p>
        </p:txBody>
      </p:sp>
      <p:pic>
        <p:nvPicPr>
          <p:cNvPr id="5" name="Picture 4">
            <a:extLst>
              <a:ext uri="{FF2B5EF4-FFF2-40B4-BE49-F238E27FC236}">
                <a16:creationId xmlns:a16="http://schemas.microsoft.com/office/drawing/2014/main" id="{727E44AE-FF15-4A09-908C-481B143174BD}"/>
              </a:ext>
            </a:extLst>
          </p:cNvPr>
          <p:cNvPicPr>
            <a:picLocks noChangeAspect="1"/>
          </p:cNvPicPr>
          <p:nvPr/>
        </p:nvPicPr>
        <p:blipFill>
          <a:blip r:embed="rId2"/>
          <a:stretch>
            <a:fillRect/>
          </a:stretch>
        </p:blipFill>
        <p:spPr>
          <a:xfrm>
            <a:off x="3761161" y="335855"/>
            <a:ext cx="1621677" cy="1085182"/>
          </a:xfrm>
          <a:prstGeom prst="rect">
            <a:avLst/>
          </a:prstGeom>
        </p:spPr>
      </p:pic>
      <p:pic>
        <p:nvPicPr>
          <p:cNvPr id="7" name="Picture 6">
            <a:extLst>
              <a:ext uri="{FF2B5EF4-FFF2-40B4-BE49-F238E27FC236}">
                <a16:creationId xmlns:a16="http://schemas.microsoft.com/office/drawing/2014/main" id="{83097EBF-5EF5-4754-B4A2-5A9F55DBF5AF}"/>
              </a:ext>
            </a:extLst>
          </p:cNvPr>
          <p:cNvPicPr>
            <a:picLocks noChangeAspect="1"/>
          </p:cNvPicPr>
          <p:nvPr/>
        </p:nvPicPr>
        <p:blipFill>
          <a:blip r:embed="rId3"/>
          <a:stretch>
            <a:fillRect/>
          </a:stretch>
        </p:blipFill>
        <p:spPr>
          <a:xfrm>
            <a:off x="431704" y="1600201"/>
            <a:ext cx="3926033" cy="2664296"/>
          </a:xfrm>
          <a:prstGeom prst="rect">
            <a:avLst/>
          </a:prstGeom>
        </p:spPr>
      </p:pic>
    </p:spTree>
    <p:extLst>
      <p:ext uri="{BB962C8B-B14F-4D97-AF65-F5344CB8AC3E}">
        <p14:creationId xmlns:p14="http://schemas.microsoft.com/office/powerpoint/2010/main" val="3505343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DFEF97-0E92-4D33-B86F-A64BBB6AB3B1}"/>
              </a:ext>
            </a:extLst>
          </p:cNvPr>
          <p:cNvSpPr>
            <a:spLocks noGrp="1"/>
          </p:cNvSpPr>
          <p:nvPr>
            <p:ph idx="1"/>
          </p:nvPr>
        </p:nvSpPr>
        <p:spPr>
          <a:xfrm>
            <a:off x="4499992" y="1440173"/>
            <a:ext cx="4114800" cy="3917032"/>
          </a:xfrm>
        </p:spPr>
        <p:txBody>
          <a:bodyPr>
            <a:normAutofit/>
          </a:bodyPr>
          <a:lstStyle/>
          <a:p>
            <a:pPr marL="0" indent="0">
              <a:buNone/>
            </a:pPr>
            <a:r>
              <a:rPr lang="en-GB" sz="2000" dirty="0"/>
              <a:t>On the left Tab of your screen under files you will see three dots …</a:t>
            </a:r>
          </a:p>
          <a:p>
            <a:pPr marL="0" indent="0">
              <a:buNone/>
            </a:pPr>
            <a:r>
              <a:rPr lang="en-GB" sz="2000" dirty="0"/>
              <a:t>If you click there you will have access to other applications that you may find useful when accessing information such as </a:t>
            </a:r>
            <a:r>
              <a:rPr lang="en-GB" sz="2000" b="1" dirty="0">
                <a:solidFill>
                  <a:srgbClr val="990033"/>
                </a:solidFill>
              </a:rPr>
              <a:t>STREAM</a:t>
            </a:r>
            <a:r>
              <a:rPr lang="en-GB" sz="2000" dirty="0"/>
              <a:t> which provides access to video content</a:t>
            </a:r>
          </a:p>
        </p:txBody>
      </p:sp>
      <p:pic>
        <p:nvPicPr>
          <p:cNvPr id="5" name="Picture 4">
            <a:extLst>
              <a:ext uri="{FF2B5EF4-FFF2-40B4-BE49-F238E27FC236}">
                <a16:creationId xmlns:a16="http://schemas.microsoft.com/office/drawing/2014/main" id="{4F7CF160-FF3A-4207-95C6-0266BB60F2DE}"/>
              </a:ext>
            </a:extLst>
          </p:cNvPr>
          <p:cNvPicPr>
            <a:picLocks noChangeAspect="1"/>
          </p:cNvPicPr>
          <p:nvPr/>
        </p:nvPicPr>
        <p:blipFill>
          <a:blip r:embed="rId2"/>
          <a:stretch>
            <a:fillRect/>
          </a:stretch>
        </p:blipFill>
        <p:spPr>
          <a:xfrm>
            <a:off x="3563888" y="289716"/>
            <a:ext cx="1621677" cy="1085182"/>
          </a:xfrm>
          <a:prstGeom prst="rect">
            <a:avLst/>
          </a:prstGeom>
        </p:spPr>
      </p:pic>
      <p:pic>
        <p:nvPicPr>
          <p:cNvPr id="7" name="Picture 6">
            <a:extLst>
              <a:ext uri="{FF2B5EF4-FFF2-40B4-BE49-F238E27FC236}">
                <a16:creationId xmlns:a16="http://schemas.microsoft.com/office/drawing/2014/main" id="{D37FAC57-1DC7-4B22-9689-E53E4D42D923}"/>
              </a:ext>
            </a:extLst>
          </p:cNvPr>
          <p:cNvPicPr>
            <a:picLocks noChangeAspect="1"/>
          </p:cNvPicPr>
          <p:nvPr/>
        </p:nvPicPr>
        <p:blipFill rotWithShape="1">
          <a:blip r:embed="rId3"/>
          <a:srcRect b="7553"/>
          <a:stretch/>
        </p:blipFill>
        <p:spPr>
          <a:xfrm>
            <a:off x="454967" y="1280146"/>
            <a:ext cx="3324945" cy="3917033"/>
          </a:xfrm>
          <a:prstGeom prst="rect">
            <a:avLst/>
          </a:prstGeom>
        </p:spPr>
      </p:pic>
    </p:spTree>
    <p:extLst>
      <p:ext uri="{BB962C8B-B14F-4D97-AF65-F5344CB8AC3E}">
        <p14:creationId xmlns:p14="http://schemas.microsoft.com/office/powerpoint/2010/main" val="3209318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6713CA-1B0C-43AE-86C8-DD7CB4CC9428}"/>
              </a:ext>
            </a:extLst>
          </p:cNvPr>
          <p:cNvSpPr>
            <a:spLocks noGrp="1"/>
          </p:cNvSpPr>
          <p:nvPr>
            <p:ph idx="4294967295"/>
          </p:nvPr>
        </p:nvSpPr>
        <p:spPr>
          <a:xfrm>
            <a:off x="0" y="1243013"/>
            <a:ext cx="8928100" cy="4489450"/>
          </a:xfrm>
          <a:prstGeom prst="rect">
            <a:avLst/>
          </a:prstGeom>
        </p:spPr>
        <p:txBody>
          <a:bodyPr>
            <a:normAutofit/>
          </a:bodyPr>
          <a:lstStyle/>
          <a:p>
            <a:pPr marL="0" indent="0">
              <a:buNone/>
            </a:pPr>
            <a:r>
              <a:rPr lang="en-GB" sz="2000" dirty="0"/>
              <a:t>When we are meeting in Teams there are functions that we can use to participate.</a:t>
            </a:r>
          </a:p>
          <a:p>
            <a:pPr marL="0" indent="0">
              <a:buNone/>
            </a:pPr>
            <a:r>
              <a:rPr lang="en-GB" sz="2000" dirty="0"/>
              <a:t>To know who is in the meeting</a:t>
            </a:r>
          </a:p>
          <a:p>
            <a:pPr marL="0" indent="0">
              <a:buNone/>
            </a:pPr>
            <a:endParaRPr lang="en-GB" sz="2000" dirty="0"/>
          </a:p>
          <a:p>
            <a:pPr marL="0" indent="0">
              <a:buNone/>
            </a:pPr>
            <a:r>
              <a:rPr lang="en-GB" sz="2000" dirty="0"/>
              <a:t>To show the conversation, and make a comment</a:t>
            </a:r>
          </a:p>
          <a:p>
            <a:pPr marL="0" indent="0">
              <a:buNone/>
            </a:pPr>
            <a:endParaRPr lang="en-GB" sz="2000" dirty="0"/>
          </a:p>
          <a:p>
            <a:pPr marL="0" indent="0">
              <a:buNone/>
            </a:pPr>
            <a:r>
              <a:rPr lang="en-GB" sz="2000" dirty="0"/>
              <a:t>To raise our hand to ask a question</a:t>
            </a:r>
          </a:p>
          <a:p>
            <a:pPr marL="0" indent="0">
              <a:buNone/>
            </a:pPr>
            <a:endParaRPr lang="en-GB" sz="2000" dirty="0"/>
          </a:p>
          <a:p>
            <a:pPr marL="0" indent="0">
              <a:buNone/>
            </a:pPr>
            <a:endParaRPr lang="en-GB" sz="2000" dirty="0"/>
          </a:p>
          <a:p>
            <a:pPr marL="0" indent="0">
              <a:buNone/>
            </a:pPr>
            <a:r>
              <a:rPr lang="en-GB" sz="2000" dirty="0"/>
              <a:t>And to turn on or off our camera and microphone</a:t>
            </a:r>
          </a:p>
          <a:p>
            <a:pPr marL="0" indent="0">
              <a:buNone/>
            </a:pPr>
            <a:endParaRPr lang="en-GB" sz="2000" dirty="0"/>
          </a:p>
          <a:p>
            <a:pPr marL="0" indent="0">
              <a:buNone/>
            </a:pPr>
            <a:r>
              <a:rPr lang="en-GB" sz="2000" dirty="0"/>
              <a:t>The arrow up in the box allows you to share your screen with RED to leave</a:t>
            </a:r>
          </a:p>
        </p:txBody>
      </p:sp>
      <p:pic>
        <p:nvPicPr>
          <p:cNvPr id="5" name="Picture 4">
            <a:extLst>
              <a:ext uri="{FF2B5EF4-FFF2-40B4-BE49-F238E27FC236}">
                <a16:creationId xmlns:a16="http://schemas.microsoft.com/office/drawing/2014/main" id="{B8EEDBAC-5E7B-4FBA-BE5D-493A23F3779E}"/>
              </a:ext>
            </a:extLst>
          </p:cNvPr>
          <p:cNvPicPr>
            <a:picLocks noChangeAspect="1"/>
          </p:cNvPicPr>
          <p:nvPr/>
        </p:nvPicPr>
        <p:blipFill>
          <a:blip r:embed="rId3"/>
          <a:stretch>
            <a:fillRect/>
          </a:stretch>
        </p:blipFill>
        <p:spPr>
          <a:xfrm>
            <a:off x="3761160" y="188640"/>
            <a:ext cx="1621677" cy="1085182"/>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33D2A1D2-7620-41A2-B306-2A2777D3F3EF}"/>
              </a:ext>
            </a:extLst>
          </p:cNvPr>
          <p:cNvPicPr>
            <a:picLocks noChangeAspect="1"/>
          </p:cNvPicPr>
          <p:nvPr/>
        </p:nvPicPr>
        <p:blipFill rotWithShape="1">
          <a:blip r:embed="rId4">
            <a:extLst>
              <a:ext uri="{28A0092B-C50C-407E-A947-70E740481C1C}">
                <a14:useLocalDpi xmlns:a14="http://schemas.microsoft.com/office/drawing/2010/main" val="0"/>
              </a:ext>
            </a:extLst>
          </a:blip>
          <a:srcRect l="57087" t="3801" r="33463" b="86873"/>
          <a:stretch/>
        </p:blipFill>
        <p:spPr>
          <a:xfrm>
            <a:off x="3563888" y="1683737"/>
            <a:ext cx="1160818" cy="644435"/>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572CFC46-5EAC-447C-BD82-0A428C2F10D0}"/>
              </a:ext>
            </a:extLst>
          </p:cNvPr>
          <p:cNvPicPr>
            <a:picLocks noChangeAspect="1"/>
          </p:cNvPicPr>
          <p:nvPr/>
        </p:nvPicPr>
        <p:blipFill rotWithShape="1">
          <a:blip r:embed="rId5">
            <a:extLst>
              <a:ext uri="{28A0092B-C50C-407E-A947-70E740481C1C}">
                <a14:useLocalDpi xmlns:a14="http://schemas.microsoft.com/office/drawing/2010/main" val="0"/>
              </a:ext>
            </a:extLst>
          </a:blip>
          <a:srcRect l="56300" t="3800" r="34561" b="83622"/>
          <a:stretch/>
        </p:blipFill>
        <p:spPr>
          <a:xfrm>
            <a:off x="5589660" y="2005954"/>
            <a:ext cx="1611615" cy="967363"/>
          </a:xfrm>
          <a:prstGeom prst="rect">
            <a:avLst/>
          </a:prstGeom>
        </p:spPr>
      </p:pic>
      <p:pic>
        <p:nvPicPr>
          <p:cNvPr id="11" name="Picture 10" descr="A screenshot of a computer&#10;&#10;Description automatically generated">
            <a:extLst>
              <a:ext uri="{FF2B5EF4-FFF2-40B4-BE49-F238E27FC236}">
                <a16:creationId xmlns:a16="http://schemas.microsoft.com/office/drawing/2014/main" id="{0BA26AE3-7A14-4B49-A621-1C63766FC7A1}"/>
              </a:ext>
            </a:extLst>
          </p:cNvPr>
          <p:cNvPicPr>
            <a:picLocks noChangeAspect="1"/>
          </p:cNvPicPr>
          <p:nvPr/>
        </p:nvPicPr>
        <p:blipFill rotWithShape="1">
          <a:blip r:embed="rId6">
            <a:extLst>
              <a:ext uri="{28A0092B-C50C-407E-A947-70E740481C1C}">
                <a14:useLocalDpi xmlns:a14="http://schemas.microsoft.com/office/drawing/2010/main" val="0"/>
              </a:ext>
            </a:extLst>
          </a:blip>
          <a:srcRect l="59850" t="3364" r="32275" b="83200"/>
          <a:stretch/>
        </p:blipFill>
        <p:spPr>
          <a:xfrm>
            <a:off x="3954736" y="3091136"/>
            <a:ext cx="1656184" cy="985436"/>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0369F986-A32A-48F7-93CB-0C52A4E43E7D}"/>
              </a:ext>
            </a:extLst>
          </p:cNvPr>
          <p:cNvPicPr>
            <a:picLocks noChangeAspect="1"/>
          </p:cNvPicPr>
          <p:nvPr/>
        </p:nvPicPr>
        <p:blipFill rotWithShape="1">
          <a:blip r:embed="rId7">
            <a:extLst>
              <a:ext uri="{28A0092B-C50C-407E-A947-70E740481C1C}">
                <a14:useLocalDpi xmlns:a14="http://schemas.microsoft.com/office/drawing/2010/main" val="0"/>
              </a:ext>
            </a:extLst>
          </a:blip>
          <a:srcRect l="64174" t="5201" r="16428" b="88489"/>
          <a:stretch/>
        </p:blipFill>
        <p:spPr>
          <a:xfrm>
            <a:off x="6003194" y="3884684"/>
            <a:ext cx="2641028" cy="985436"/>
          </a:xfrm>
          <a:prstGeom prst="rect">
            <a:avLst/>
          </a:prstGeom>
        </p:spPr>
      </p:pic>
    </p:spTree>
    <p:extLst>
      <p:ext uri="{BB962C8B-B14F-4D97-AF65-F5344CB8AC3E}">
        <p14:creationId xmlns:p14="http://schemas.microsoft.com/office/powerpoint/2010/main" val="689828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0BCA4C-5BC8-49C5-B27A-ADF0C2223BE9}"/>
              </a:ext>
            </a:extLst>
          </p:cNvPr>
          <p:cNvPicPr>
            <a:picLocks noChangeAspect="1"/>
          </p:cNvPicPr>
          <p:nvPr/>
        </p:nvPicPr>
        <p:blipFill>
          <a:blip r:embed="rId2"/>
          <a:stretch>
            <a:fillRect/>
          </a:stretch>
        </p:blipFill>
        <p:spPr>
          <a:xfrm>
            <a:off x="457201" y="1600201"/>
            <a:ext cx="4038600" cy="2702520"/>
          </a:xfrm>
          <a:prstGeom prst="rect">
            <a:avLst/>
          </a:prstGeom>
          <a:noFill/>
        </p:spPr>
      </p:pic>
      <p:sp>
        <p:nvSpPr>
          <p:cNvPr id="12" name="Content Placeholder 3">
            <a:extLst>
              <a:ext uri="{FF2B5EF4-FFF2-40B4-BE49-F238E27FC236}">
                <a16:creationId xmlns:a16="http://schemas.microsoft.com/office/drawing/2014/main" id="{E236BEC9-2BFF-42EF-A4C3-E21E056ADFB7}"/>
              </a:ext>
            </a:extLst>
          </p:cNvPr>
          <p:cNvSpPr>
            <a:spLocks noGrp="1"/>
          </p:cNvSpPr>
          <p:nvPr>
            <p:ph sz="half" idx="1"/>
          </p:nvPr>
        </p:nvSpPr>
        <p:spPr>
          <a:xfrm>
            <a:off x="4819649" y="882674"/>
            <a:ext cx="3867150" cy="4351338"/>
          </a:xfrm>
        </p:spPr>
        <p:txBody>
          <a:bodyPr/>
          <a:lstStyle/>
          <a:p>
            <a:pPr marL="0" indent="0">
              <a:buNone/>
            </a:pPr>
            <a:r>
              <a:rPr lang="en-US" b="1" dirty="0"/>
              <a:t>Have a look at this team page now…</a:t>
            </a:r>
          </a:p>
          <a:p>
            <a:pPr marL="0" indent="0">
              <a:buNone/>
            </a:pPr>
            <a:endParaRPr lang="en-US" dirty="0"/>
          </a:p>
          <a:p>
            <a:pPr marL="0" indent="0">
              <a:buNone/>
            </a:pPr>
            <a:r>
              <a:rPr lang="en-US" dirty="0"/>
              <a:t>Do you have any questions?</a:t>
            </a:r>
          </a:p>
        </p:txBody>
      </p:sp>
    </p:spTree>
    <p:extLst>
      <p:ext uri="{BB962C8B-B14F-4D97-AF65-F5344CB8AC3E}">
        <p14:creationId xmlns:p14="http://schemas.microsoft.com/office/powerpoint/2010/main" val="3743027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23365E-E523-4CE1-8B23-2D26842632FB}"/>
              </a:ext>
            </a:extLst>
          </p:cNvPr>
          <p:cNvSpPr>
            <a:spLocks noGrp="1"/>
          </p:cNvSpPr>
          <p:nvPr>
            <p:ph idx="1"/>
          </p:nvPr>
        </p:nvSpPr>
        <p:spPr/>
        <p:txBody>
          <a:bodyPr>
            <a:normAutofit fontScale="92500" lnSpcReduction="10000"/>
          </a:bodyPr>
          <a:lstStyle/>
          <a:p>
            <a:pPr marL="0" indent="0">
              <a:buNone/>
            </a:pPr>
            <a:r>
              <a:rPr lang="en-GB" sz="2800" dirty="0"/>
              <a:t>The partner to learning for this module through Teams is Moodle.</a:t>
            </a:r>
          </a:p>
          <a:p>
            <a:pPr marL="0" indent="0">
              <a:buNone/>
            </a:pPr>
            <a:endParaRPr lang="en-GB" sz="2800" dirty="0"/>
          </a:p>
          <a:p>
            <a:pPr marL="0" indent="0">
              <a:buNone/>
            </a:pPr>
            <a:r>
              <a:rPr lang="en-GB" sz="2800" dirty="0"/>
              <a:t>Your module Moodle Page will include the teaching material that will be delivered by your lecturer.</a:t>
            </a:r>
          </a:p>
          <a:p>
            <a:pPr marL="0" indent="0">
              <a:buNone/>
            </a:pPr>
            <a:endParaRPr lang="en-GB" sz="2800" dirty="0"/>
          </a:p>
          <a:p>
            <a:pPr marL="0" indent="0">
              <a:buNone/>
            </a:pPr>
            <a:r>
              <a:rPr lang="en-GB" sz="2800" dirty="0"/>
              <a:t>You will also find essential information to support you through the module.</a:t>
            </a:r>
          </a:p>
        </p:txBody>
      </p:sp>
      <p:pic>
        <p:nvPicPr>
          <p:cNvPr id="5" name="Picture 4">
            <a:extLst>
              <a:ext uri="{FF2B5EF4-FFF2-40B4-BE49-F238E27FC236}">
                <a16:creationId xmlns:a16="http://schemas.microsoft.com/office/drawing/2014/main" id="{0D7680DB-9030-4C45-9F90-13E4BAA113DE}"/>
              </a:ext>
            </a:extLst>
          </p:cNvPr>
          <p:cNvPicPr>
            <a:picLocks noChangeAspect="1"/>
          </p:cNvPicPr>
          <p:nvPr/>
        </p:nvPicPr>
        <p:blipFill>
          <a:blip r:embed="rId3"/>
          <a:stretch>
            <a:fillRect/>
          </a:stretch>
        </p:blipFill>
        <p:spPr>
          <a:xfrm>
            <a:off x="3851920" y="245630"/>
            <a:ext cx="1292464" cy="1201016"/>
          </a:xfrm>
          <a:prstGeom prst="rect">
            <a:avLst/>
          </a:prstGeom>
        </p:spPr>
      </p:pic>
    </p:spTree>
    <p:extLst>
      <p:ext uri="{BB962C8B-B14F-4D97-AF65-F5344CB8AC3E}">
        <p14:creationId xmlns:p14="http://schemas.microsoft.com/office/powerpoint/2010/main" val="791611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E7DC1A31-13BE-44C2-A549-DA8965141AA8}"/>
              </a:ext>
            </a:extLst>
          </p:cNvPr>
          <p:cNvPicPr>
            <a:picLocks noGrp="1" noChangeAspect="1"/>
          </p:cNvPicPr>
          <p:nvPr>
            <p:ph idx="1"/>
          </p:nvPr>
        </p:nvPicPr>
        <p:blipFill>
          <a:blip r:embed="rId2"/>
          <a:stretch>
            <a:fillRect/>
          </a:stretch>
        </p:blipFill>
        <p:spPr>
          <a:xfrm>
            <a:off x="1806650" y="4077072"/>
            <a:ext cx="5907536" cy="1182727"/>
          </a:xfrm>
        </p:spPr>
      </p:pic>
      <p:pic>
        <p:nvPicPr>
          <p:cNvPr id="5" name="Picture 4">
            <a:extLst>
              <a:ext uri="{FF2B5EF4-FFF2-40B4-BE49-F238E27FC236}">
                <a16:creationId xmlns:a16="http://schemas.microsoft.com/office/drawing/2014/main" id="{8B540BE2-428C-4E69-9E23-6431B42C7088}"/>
              </a:ext>
            </a:extLst>
          </p:cNvPr>
          <p:cNvPicPr>
            <a:picLocks noChangeAspect="1"/>
          </p:cNvPicPr>
          <p:nvPr/>
        </p:nvPicPr>
        <p:blipFill>
          <a:blip r:embed="rId3"/>
          <a:stretch>
            <a:fillRect/>
          </a:stretch>
        </p:blipFill>
        <p:spPr>
          <a:xfrm>
            <a:off x="2699792" y="0"/>
            <a:ext cx="4121253" cy="3822523"/>
          </a:xfrm>
          <a:prstGeom prst="rect">
            <a:avLst/>
          </a:prstGeom>
        </p:spPr>
      </p:pic>
    </p:spTree>
    <p:extLst>
      <p:ext uri="{BB962C8B-B14F-4D97-AF65-F5344CB8AC3E}">
        <p14:creationId xmlns:p14="http://schemas.microsoft.com/office/powerpoint/2010/main" val="20103159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61BA8-7664-4EE1-B4D8-AE45D4C24256}"/>
              </a:ext>
            </a:extLst>
          </p:cNvPr>
          <p:cNvSpPr>
            <a:spLocks noGrp="1"/>
          </p:cNvSpPr>
          <p:nvPr>
            <p:ph type="title"/>
          </p:nvPr>
        </p:nvSpPr>
        <p:spPr>
          <a:xfrm>
            <a:off x="107504" y="-51420"/>
            <a:ext cx="8229600" cy="1143000"/>
          </a:xfrm>
        </p:spPr>
        <p:txBody>
          <a:bodyPr anchor="ctr">
            <a:normAutofit/>
          </a:bodyPr>
          <a:lstStyle/>
          <a:p>
            <a:pPr algn="l"/>
            <a:r>
              <a:rPr lang="en-GB" b="1" dirty="0"/>
              <a:t>Your Moodle Page</a:t>
            </a:r>
          </a:p>
        </p:txBody>
      </p:sp>
      <p:sp>
        <p:nvSpPr>
          <p:cNvPr id="3" name="Content Placeholder 2">
            <a:extLst>
              <a:ext uri="{FF2B5EF4-FFF2-40B4-BE49-F238E27FC236}">
                <a16:creationId xmlns:a16="http://schemas.microsoft.com/office/drawing/2014/main" id="{4B5A6907-36A9-4CD2-B7A6-81358EEF8017}"/>
              </a:ext>
            </a:extLst>
          </p:cNvPr>
          <p:cNvSpPr>
            <a:spLocks noGrp="1"/>
          </p:cNvSpPr>
          <p:nvPr>
            <p:ph sz="half" idx="1"/>
          </p:nvPr>
        </p:nvSpPr>
        <p:spPr>
          <a:xfrm>
            <a:off x="217612" y="764704"/>
            <a:ext cx="8708776" cy="3989040"/>
          </a:xfrm>
        </p:spPr>
        <p:txBody>
          <a:bodyPr>
            <a:normAutofit/>
          </a:bodyPr>
          <a:lstStyle/>
          <a:p>
            <a:pPr marL="0" indent="0">
              <a:buNone/>
            </a:pPr>
            <a:r>
              <a:rPr lang="en-GB" sz="2000" dirty="0"/>
              <a:t>To access your learning material and be able to read announcements about the course, you will need to access the Module </a:t>
            </a:r>
            <a:r>
              <a:rPr lang="en-GB" sz="2000" b="1" dirty="0"/>
              <a:t>Moodle Page</a:t>
            </a:r>
          </a:p>
          <a:p>
            <a:endParaRPr lang="en-GB" b="1" dirty="0"/>
          </a:p>
        </p:txBody>
      </p:sp>
      <p:pic>
        <p:nvPicPr>
          <p:cNvPr id="6" name="Picture 5">
            <a:extLst>
              <a:ext uri="{FF2B5EF4-FFF2-40B4-BE49-F238E27FC236}">
                <a16:creationId xmlns:a16="http://schemas.microsoft.com/office/drawing/2014/main" id="{119AE0DE-5354-4EE2-8B77-40BE77A96A8F}"/>
              </a:ext>
            </a:extLst>
          </p:cNvPr>
          <p:cNvPicPr>
            <a:picLocks noChangeAspect="1"/>
          </p:cNvPicPr>
          <p:nvPr/>
        </p:nvPicPr>
        <p:blipFill rotWithShape="1">
          <a:blip r:embed="rId2"/>
          <a:srcRect t="11656" r="24801" b="19288"/>
          <a:stretch/>
        </p:blipFill>
        <p:spPr>
          <a:xfrm>
            <a:off x="971600" y="1484784"/>
            <a:ext cx="6876256" cy="4209628"/>
          </a:xfrm>
          <a:prstGeom prst="rect">
            <a:avLst/>
          </a:prstGeom>
        </p:spPr>
      </p:pic>
    </p:spTree>
    <p:extLst>
      <p:ext uri="{BB962C8B-B14F-4D97-AF65-F5344CB8AC3E}">
        <p14:creationId xmlns:p14="http://schemas.microsoft.com/office/powerpoint/2010/main" val="1924686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8E30-FD49-46BE-9B47-D1268623CF3C}"/>
              </a:ext>
            </a:extLst>
          </p:cNvPr>
          <p:cNvSpPr>
            <a:spLocks noGrp="1"/>
          </p:cNvSpPr>
          <p:nvPr>
            <p:ph type="title"/>
          </p:nvPr>
        </p:nvSpPr>
        <p:spPr>
          <a:xfrm>
            <a:off x="362977" y="908720"/>
            <a:ext cx="4209023" cy="1143000"/>
          </a:xfrm>
        </p:spPr>
        <p:txBody>
          <a:bodyPr>
            <a:noAutofit/>
          </a:bodyPr>
          <a:lstStyle/>
          <a:p>
            <a:pPr algn="l"/>
            <a:r>
              <a:rPr lang="en-GB" sz="2800" b="1" dirty="0"/>
              <a:t>Module Information</a:t>
            </a:r>
            <a:br>
              <a:rPr lang="en-GB" sz="2800" dirty="0"/>
            </a:br>
            <a:br>
              <a:rPr lang="en-GB" sz="2800" dirty="0"/>
            </a:br>
            <a:r>
              <a:rPr lang="en-GB" sz="2000" dirty="0"/>
              <a:t>To start with please access the Module Information tile, there you will find:</a:t>
            </a:r>
            <a:br>
              <a:rPr lang="en-GB" sz="2000" dirty="0"/>
            </a:br>
            <a:br>
              <a:rPr lang="en-GB" sz="2000" dirty="0"/>
            </a:br>
            <a:r>
              <a:rPr lang="en-GB" sz="2000" dirty="0"/>
              <a:t>. A welcome from the Module Lead</a:t>
            </a:r>
            <a:br>
              <a:rPr lang="en-GB" sz="2000" dirty="0"/>
            </a:br>
            <a:r>
              <a:rPr lang="en-GB" sz="2000" dirty="0"/>
              <a:t>. Information about your Lecturers</a:t>
            </a:r>
            <a:br>
              <a:rPr lang="en-GB" sz="2000" dirty="0"/>
            </a:br>
            <a:r>
              <a:rPr lang="en-GB" sz="2000" dirty="0"/>
              <a:t>. The Module Handbook</a:t>
            </a:r>
            <a:br>
              <a:rPr lang="en-GB" sz="2000" dirty="0"/>
            </a:br>
            <a:r>
              <a:rPr lang="en-GB" sz="2000" dirty="0"/>
              <a:t>. Contact details for your Lecturers</a:t>
            </a:r>
            <a:br>
              <a:rPr lang="en-GB" sz="2000" dirty="0"/>
            </a:br>
            <a:r>
              <a:rPr lang="en-GB" sz="2000" dirty="0"/>
              <a:t>. Assignment information</a:t>
            </a:r>
            <a:br>
              <a:rPr lang="en-GB" sz="2000" dirty="0"/>
            </a:br>
            <a:r>
              <a:rPr lang="en-GB" sz="2000" dirty="0"/>
              <a:t>. Online resource list</a:t>
            </a:r>
            <a:br>
              <a:rPr lang="en-GB" sz="2000" dirty="0"/>
            </a:br>
            <a:endParaRPr lang="en-GB" sz="2000" dirty="0"/>
          </a:p>
        </p:txBody>
      </p:sp>
      <p:pic>
        <p:nvPicPr>
          <p:cNvPr id="7" name="Picture 6" descr="A picture containing graphical user interface&#10;&#10;Description automatically generated">
            <a:extLst>
              <a:ext uri="{FF2B5EF4-FFF2-40B4-BE49-F238E27FC236}">
                <a16:creationId xmlns:a16="http://schemas.microsoft.com/office/drawing/2014/main" id="{4BC4DCAE-DD24-344F-A399-91730B406F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1268760"/>
            <a:ext cx="3243808" cy="2552997"/>
          </a:xfrm>
          <a:prstGeom prst="rect">
            <a:avLst/>
          </a:prstGeom>
        </p:spPr>
      </p:pic>
    </p:spTree>
    <p:extLst>
      <p:ext uri="{BB962C8B-B14F-4D97-AF65-F5344CB8AC3E}">
        <p14:creationId xmlns:p14="http://schemas.microsoft.com/office/powerpoint/2010/main" val="3294733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732E2-77B9-429C-8F47-17962FC43486}"/>
              </a:ext>
            </a:extLst>
          </p:cNvPr>
          <p:cNvSpPr>
            <a:spLocks noGrp="1"/>
          </p:cNvSpPr>
          <p:nvPr>
            <p:ph type="title"/>
          </p:nvPr>
        </p:nvSpPr>
        <p:spPr/>
        <p:txBody>
          <a:bodyPr anchor="ctr">
            <a:normAutofit/>
          </a:bodyPr>
          <a:lstStyle/>
          <a:p>
            <a:pPr algn="l"/>
            <a:r>
              <a:rPr lang="en-GB" b="1" dirty="0"/>
              <a:t>Assessment Section</a:t>
            </a:r>
          </a:p>
        </p:txBody>
      </p:sp>
      <p:sp>
        <p:nvSpPr>
          <p:cNvPr id="7" name="Content Placeholder 6">
            <a:extLst>
              <a:ext uri="{FF2B5EF4-FFF2-40B4-BE49-F238E27FC236}">
                <a16:creationId xmlns:a16="http://schemas.microsoft.com/office/drawing/2014/main" id="{A6F58775-AFE3-4D0F-9E69-9F4EA3C01972}"/>
              </a:ext>
            </a:extLst>
          </p:cNvPr>
          <p:cNvSpPr>
            <a:spLocks noGrp="1"/>
          </p:cNvSpPr>
          <p:nvPr>
            <p:ph sz="half" idx="1"/>
          </p:nvPr>
        </p:nvSpPr>
        <p:spPr>
          <a:xfrm>
            <a:off x="457200" y="1393220"/>
            <a:ext cx="4546848" cy="3989040"/>
          </a:xfrm>
        </p:spPr>
        <p:txBody>
          <a:bodyPr>
            <a:normAutofit lnSpcReduction="10000"/>
          </a:bodyPr>
          <a:lstStyle/>
          <a:p>
            <a:pPr marL="0" indent="0">
              <a:lnSpc>
                <a:spcPct val="90000"/>
              </a:lnSpc>
              <a:buNone/>
            </a:pPr>
            <a:r>
              <a:rPr lang="en-GB" sz="2200" dirty="0"/>
              <a:t>This section will give you information about the assignments that you will complete within the module. </a:t>
            </a:r>
          </a:p>
          <a:p>
            <a:pPr marL="0" indent="0">
              <a:lnSpc>
                <a:spcPct val="90000"/>
              </a:lnSpc>
              <a:buNone/>
            </a:pPr>
            <a:endParaRPr lang="en-GB" sz="2200" dirty="0"/>
          </a:p>
          <a:p>
            <a:pPr marL="0" indent="0">
              <a:lnSpc>
                <a:spcPct val="90000"/>
              </a:lnSpc>
              <a:buNone/>
            </a:pPr>
            <a:r>
              <a:rPr lang="en-GB" sz="2200" dirty="0"/>
              <a:t>The dates that they should be submitted and the content that is required… </a:t>
            </a:r>
          </a:p>
          <a:p>
            <a:pPr marL="0" indent="0">
              <a:lnSpc>
                <a:spcPct val="90000"/>
              </a:lnSpc>
              <a:buNone/>
            </a:pPr>
            <a:endParaRPr lang="en-GB" sz="2200" dirty="0"/>
          </a:p>
          <a:p>
            <a:pPr marL="0" indent="0">
              <a:lnSpc>
                <a:spcPct val="90000"/>
              </a:lnSpc>
              <a:buNone/>
            </a:pPr>
            <a:r>
              <a:rPr lang="en-GB" sz="2200" dirty="0"/>
              <a:t>Please ask if you don’t understand. This is the start of your learning journey and as Lecturers, we are here to help!</a:t>
            </a:r>
          </a:p>
        </p:txBody>
      </p:sp>
      <p:pic>
        <p:nvPicPr>
          <p:cNvPr id="4" name="Picture 3" descr="A screenshot of a cell phone&#10;&#10;Description automatically generated">
            <a:extLst>
              <a:ext uri="{FF2B5EF4-FFF2-40B4-BE49-F238E27FC236}">
                <a16:creationId xmlns:a16="http://schemas.microsoft.com/office/drawing/2014/main" id="{303762B5-4ECE-42D4-B9C0-C7D631435F6A}"/>
              </a:ext>
            </a:extLst>
          </p:cNvPr>
          <p:cNvPicPr>
            <a:picLocks noChangeAspect="1"/>
          </p:cNvPicPr>
          <p:nvPr/>
        </p:nvPicPr>
        <p:blipFill rotWithShape="1">
          <a:blip r:embed="rId3">
            <a:extLst>
              <a:ext uri="{28A0092B-C50C-407E-A947-70E740481C1C}">
                <a14:useLocalDpi xmlns:a14="http://schemas.microsoft.com/office/drawing/2010/main" val="0"/>
              </a:ext>
            </a:extLst>
          </a:blip>
          <a:srcRect l="4327" t="30296" r="64962" b="52800"/>
          <a:stretch/>
        </p:blipFill>
        <p:spPr>
          <a:xfrm>
            <a:off x="4788024" y="2060848"/>
            <a:ext cx="3744416" cy="1656184"/>
          </a:xfrm>
          <a:prstGeom prst="rect">
            <a:avLst/>
          </a:prstGeom>
        </p:spPr>
      </p:pic>
    </p:spTree>
    <p:extLst>
      <p:ext uri="{BB962C8B-B14F-4D97-AF65-F5344CB8AC3E}">
        <p14:creationId xmlns:p14="http://schemas.microsoft.com/office/powerpoint/2010/main" val="2864899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B60D8-A8D0-407A-BE55-CCE406E7CF48}"/>
              </a:ext>
            </a:extLst>
          </p:cNvPr>
          <p:cNvSpPr>
            <a:spLocks noGrp="1"/>
          </p:cNvSpPr>
          <p:nvPr>
            <p:ph type="title"/>
          </p:nvPr>
        </p:nvSpPr>
        <p:spPr>
          <a:xfrm>
            <a:off x="457200" y="112947"/>
            <a:ext cx="8229600" cy="1143000"/>
          </a:xfrm>
        </p:spPr>
        <p:txBody>
          <a:bodyPr/>
          <a:lstStyle/>
          <a:p>
            <a:r>
              <a:rPr lang="en-GB" b="1" dirty="0"/>
              <a:t>Assessments</a:t>
            </a:r>
          </a:p>
        </p:txBody>
      </p:sp>
      <p:sp>
        <p:nvSpPr>
          <p:cNvPr id="3" name="Content Placeholder 2">
            <a:extLst>
              <a:ext uri="{FF2B5EF4-FFF2-40B4-BE49-F238E27FC236}">
                <a16:creationId xmlns:a16="http://schemas.microsoft.com/office/drawing/2014/main" id="{A1A8EC2C-F005-456C-A3BD-A104E3738CC3}"/>
              </a:ext>
            </a:extLst>
          </p:cNvPr>
          <p:cNvSpPr>
            <a:spLocks noGrp="1"/>
          </p:cNvSpPr>
          <p:nvPr>
            <p:ph idx="1"/>
          </p:nvPr>
        </p:nvSpPr>
        <p:spPr/>
        <p:txBody>
          <a:bodyPr/>
          <a:lstStyle/>
          <a:p>
            <a:pPr marL="0" indent="0" algn="ctr">
              <a:buNone/>
            </a:pPr>
            <a:r>
              <a:rPr lang="en-GB" dirty="0"/>
              <a:t>Within each module you will have assignments to complete.</a:t>
            </a:r>
          </a:p>
          <a:p>
            <a:pPr marL="0" indent="0" algn="ctr">
              <a:buNone/>
            </a:pPr>
            <a:r>
              <a:rPr lang="en-GB" dirty="0"/>
              <a:t>Let’s look at assignments 1, 2 &amp; 3</a:t>
            </a:r>
          </a:p>
        </p:txBody>
      </p:sp>
      <p:pic>
        <p:nvPicPr>
          <p:cNvPr id="4" name="Picture 3">
            <a:extLst>
              <a:ext uri="{FF2B5EF4-FFF2-40B4-BE49-F238E27FC236}">
                <a16:creationId xmlns:a16="http://schemas.microsoft.com/office/drawing/2014/main" id="{A921525D-C7C5-4463-86AF-CDBB2013F592}"/>
              </a:ext>
            </a:extLst>
          </p:cNvPr>
          <p:cNvPicPr>
            <a:picLocks noChangeAspect="1"/>
          </p:cNvPicPr>
          <p:nvPr/>
        </p:nvPicPr>
        <p:blipFill>
          <a:blip r:embed="rId2"/>
          <a:stretch>
            <a:fillRect/>
          </a:stretch>
        </p:blipFill>
        <p:spPr>
          <a:xfrm>
            <a:off x="2195736" y="3284983"/>
            <a:ext cx="4536504" cy="2232249"/>
          </a:xfrm>
          <a:prstGeom prst="rect">
            <a:avLst/>
          </a:prstGeom>
        </p:spPr>
      </p:pic>
    </p:spTree>
    <p:extLst>
      <p:ext uri="{BB962C8B-B14F-4D97-AF65-F5344CB8AC3E}">
        <p14:creationId xmlns:p14="http://schemas.microsoft.com/office/powerpoint/2010/main" val="213463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CFF75C-2C3D-4DD6-ABC0-DC46BAFB7B75}"/>
              </a:ext>
            </a:extLst>
          </p:cNvPr>
          <p:cNvPicPr>
            <a:picLocks noChangeAspect="1"/>
          </p:cNvPicPr>
          <p:nvPr/>
        </p:nvPicPr>
        <p:blipFill rotWithShape="1">
          <a:blip r:embed="rId3"/>
          <a:srcRect l="61812" t="9797" r="20076" b="56527"/>
          <a:stretch/>
        </p:blipFill>
        <p:spPr>
          <a:xfrm>
            <a:off x="611560" y="260648"/>
            <a:ext cx="7776864" cy="5664629"/>
          </a:xfrm>
          <a:prstGeom prst="rect">
            <a:avLst/>
          </a:prstGeom>
        </p:spPr>
      </p:pic>
    </p:spTree>
    <p:extLst>
      <p:ext uri="{BB962C8B-B14F-4D97-AF65-F5344CB8AC3E}">
        <p14:creationId xmlns:p14="http://schemas.microsoft.com/office/powerpoint/2010/main" val="6940271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8C63CA-034C-4F75-978C-6D338CC74A35}"/>
              </a:ext>
            </a:extLst>
          </p:cNvPr>
          <p:cNvPicPr>
            <a:picLocks noChangeAspect="1"/>
          </p:cNvPicPr>
          <p:nvPr/>
        </p:nvPicPr>
        <p:blipFill rotWithShape="1">
          <a:blip r:embed="rId3"/>
          <a:srcRect l="79925" t="13816" r="2751" b="56978"/>
          <a:stretch/>
        </p:blipFill>
        <p:spPr>
          <a:xfrm>
            <a:off x="899592" y="404664"/>
            <a:ext cx="7632848" cy="5040560"/>
          </a:xfrm>
          <a:prstGeom prst="rect">
            <a:avLst/>
          </a:prstGeom>
        </p:spPr>
      </p:pic>
    </p:spTree>
    <p:extLst>
      <p:ext uri="{BB962C8B-B14F-4D97-AF65-F5344CB8AC3E}">
        <p14:creationId xmlns:p14="http://schemas.microsoft.com/office/powerpoint/2010/main" val="11751870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309276D-FB92-40B8-B1F0-67D0605B6C3B}"/>
              </a:ext>
            </a:extLst>
          </p:cNvPr>
          <p:cNvPicPr>
            <a:picLocks noChangeAspect="1"/>
          </p:cNvPicPr>
          <p:nvPr/>
        </p:nvPicPr>
        <p:blipFill rotWithShape="1">
          <a:blip r:embed="rId3"/>
          <a:srcRect l="79925" t="9574" r="2751" b="57094"/>
          <a:stretch/>
        </p:blipFill>
        <p:spPr>
          <a:xfrm>
            <a:off x="1187624" y="404664"/>
            <a:ext cx="7128792" cy="5373069"/>
          </a:xfrm>
          <a:prstGeom prst="rect">
            <a:avLst/>
          </a:prstGeom>
        </p:spPr>
      </p:pic>
    </p:spTree>
    <p:extLst>
      <p:ext uri="{BB962C8B-B14F-4D97-AF65-F5344CB8AC3E}">
        <p14:creationId xmlns:p14="http://schemas.microsoft.com/office/powerpoint/2010/main" val="2689719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48A28-858E-4233-B34F-909DCA1A9C28}"/>
              </a:ext>
            </a:extLst>
          </p:cNvPr>
          <p:cNvSpPr>
            <a:spLocks noGrp="1"/>
          </p:cNvSpPr>
          <p:nvPr>
            <p:ph type="title"/>
          </p:nvPr>
        </p:nvSpPr>
        <p:spPr>
          <a:xfrm>
            <a:off x="490725" y="220693"/>
            <a:ext cx="8229600" cy="1143000"/>
          </a:xfrm>
        </p:spPr>
        <p:txBody>
          <a:bodyPr/>
          <a:lstStyle/>
          <a:p>
            <a:r>
              <a:rPr lang="en-GB" b="1" dirty="0"/>
              <a:t>The Weeks of the Module</a:t>
            </a:r>
          </a:p>
        </p:txBody>
      </p:sp>
      <p:sp>
        <p:nvSpPr>
          <p:cNvPr id="3" name="Content Placeholder 2">
            <a:extLst>
              <a:ext uri="{FF2B5EF4-FFF2-40B4-BE49-F238E27FC236}">
                <a16:creationId xmlns:a16="http://schemas.microsoft.com/office/drawing/2014/main" id="{D6F76996-49C1-4BA4-89F0-D52D2AEACFEB}"/>
              </a:ext>
            </a:extLst>
          </p:cNvPr>
          <p:cNvSpPr>
            <a:spLocks noGrp="1"/>
          </p:cNvSpPr>
          <p:nvPr>
            <p:ph idx="1"/>
          </p:nvPr>
        </p:nvSpPr>
        <p:spPr/>
        <p:txBody>
          <a:bodyPr>
            <a:normAutofit/>
          </a:bodyPr>
          <a:lstStyle/>
          <a:p>
            <a:pPr marL="0" indent="0" algn="ctr">
              <a:buNone/>
            </a:pPr>
            <a:r>
              <a:rPr lang="en-GB" sz="2000" dirty="0"/>
              <a:t>Each week will cover a different topic. You will find this content under the weekly tiles. Content will not populate until the week of lectures.</a:t>
            </a:r>
          </a:p>
        </p:txBody>
      </p:sp>
      <p:pic>
        <p:nvPicPr>
          <p:cNvPr id="5" name="Picture 4">
            <a:extLst>
              <a:ext uri="{FF2B5EF4-FFF2-40B4-BE49-F238E27FC236}">
                <a16:creationId xmlns:a16="http://schemas.microsoft.com/office/drawing/2014/main" id="{9FA3214E-39E6-3844-8B60-D69D78A2E9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656" y="2527299"/>
            <a:ext cx="5981700" cy="2730500"/>
          </a:xfrm>
          <a:prstGeom prst="rect">
            <a:avLst/>
          </a:prstGeom>
        </p:spPr>
      </p:pic>
    </p:spTree>
    <p:extLst>
      <p:ext uri="{BB962C8B-B14F-4D97-AF65-F5344CB8AC3E}">
        <p14:creationId xmlns:p14="http://schemas.microsoft.com/office/powerpoint/2010/main" val="3495652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9F47D-39EC-4AFD-8335-A7524D09D433}"/>
              </a:ext>
            </a:extLst>
          </p:cNvPr>
          <p:cNvSpPr>
            <a:spLocks noGrp="1"/>
          </p:cNvSpPr>
          <p:nvPr>
            <p:ph type="title"/>
          </p:nvPr>
        </p:nvSpPr>
        <p:spPr>
          <a:xfrm>
            <a:off x="457200" y="116632"/>
            <a:ext cx="8229600" cy="1143000"/>
          </a:xfrm>
        </p:spPr>
        <p:txBody>
          <a:bodyPr>
            <a:normAutofit/>
          </a:bodyPr>
          <a:lstStyle/>
          <a:p>
            <a:r>
              <a:rPr lang="en-GB" b="1" dirty="0"/>
              <a:t>Let’s access the Module Handbook</a:t>
            </a:r>
          </a:p>
        </p:txBody>
      </p:sp>
      <p:sp>
        <p:nvSpPr>
          <p:cNvPr id="8" name="TextBox 7">
            <a:extLst>
              <a:ext uri="{FF2B5EF4-FFF2-40B4-BE49-F238E27FC236}">
                <a16:creationId xmlns:a16="http://schemas.microsoft.com/office/drawing/2014/main" id="{0520BABA-7ACF-4140-9003-B7B301C0CD76}"/>
              </a:ext>
            </a:extLst>
          </p:cNvPr>
          <p:cNvSpPr txBox="1"/>
          <p:nvPr/>
        </p:nvSpPr>
        <p:spPr>
          <a:xfrm>
            <a:off x="5038044" y="2348880"/>
            <a:ext cx="3547381" cy="1569660"/>
          </a:xfrm>
          <a:prstGeom prst="rect">
            <a:avLst/>
          </a:prstGeom>
          <a:noFill/>
        </p:spPr>
        <p:txBody>
          <a:bodyPr wrap="none" rtlCol="0">
            <a:spAutoFit/>
          </a:bodyPr>
          <a:lstStyle/>
          <a:p>
            <a:r>
              <a:rPr lang="en-GB" sz="3200" dirty="0"/>
              <a:t>You can find this on:</a:t>
            </a:r>
          </a:p>
          <a:p>
            <a:endParaRPr lang="en-GB" sz="3200" dirty="0"/>
          </a:p>
          <a:p>
            <a:pPr marL="285750" indent="-285750">
              <a:buFont typeface="Arial" panose="020B0604020202020204" pitchFamily="34" charset="0"/>
              <a:buChar char="•"/>
            </a:pPr>
            <a:r>
              <a:rPr lang="en-GB" sz="3200" dirty="0"/>
              <a:t>Moodle</a:t>
            </a:r>
          </a:p>
        </p:txBody>
      </p:sp>
      <p:pic>
        <p:nvPicPr>
          <p:cNvPr id="4" name="Picture 3">
            <a:extLst>
              <a:ext uri="{FF2B5EF4-FFF2-40B4-BE49-F238E27FC236}">
                <a16:creationId xmlns:a16="http://schemas.microsoft.com/office/drawing/2014/main" id="{352AC356-8B6B-4578-8006-DC5ECC465FC9}"/>
              </a:ext>
            </a:extLst>
          </p:cNvPr>
          <p:cNvPicPr>
            <a:picLocks noChangeAspect="1"/>
          </p:cNvPicPr>
          <p:nvPr/>
        </p:nvPicPr>
        <p:blipFill rotWithShape="1">
          <a:blip r:embed="rId3"/>
          <a:srcRect l="61205" t="9797" r="26409" b="52167"/>
          <a:stretch/>
        </p:blipFill>
        <p:spPr>
          <a:xfrm>
            <a:off x="323527" y="1249735"/>
            <a:ext cx="3547381" cy="4267497"/>
          </a:xfrm>
          <a:prstGeom prst="rect">
            <a:avLst/>
          </a:prstGeom>
        </p:spPr>
      </p:pic>
    </p:spTree>
    <p:extLst>
      <p:ext uri="{BB962C8B-B14F-4D97-AF65-F5344CB8AC3E}">
        <p14:creationId xmlns:p14="http://schemas.microsoft.com/office/powerpoint/2010/main" val="29090096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DA6EA-03ED-4160-BDF1-22AFB9210412}"/>
              </a:ext>
            </a:extLst>
          </p:cNvPr>
          <p:cNvSpPr>
            <a:spLocks noGrp="1"/>
          </p:cNvSpPr>
          <p:nvPr>
            <p:ph type="title"/>
          </p:nvPr>
        </p:nvSpPr>
        <p:spPr/>
        <p:txBody>
          <a:bodyPr anchor="ctr">
            <a:normAutofit/>
          </a:bodyPr>
          <a:lstStyle/>
          <a:p>
            <a:r>
              <a:rPr lang="en-GB" dirty="0"/>
              <a:t>One to One support</a:t>
            </a:r>
          </a:p>
        </p:txBody>
      </p:sp>
      <p:sp>
        <p:nvSpPr>
          <p:cNvPr id="3" name="Content Placeholder 2">
            <a:extLst>
              <a:ext uri="{FF2B5EF4-FFF2-40B4-BE49-F238E27FC236}">
                <a16:creationId xmlns:a16="http://schemas.microsoft.com/office/drawing/2014/main" id="{66EBA818-62ED-4C3A-874C-6571B9D1AF97}"/>
              </a:ext>
            </a:extLst>
          </p:cNvPr>
          <p:cNvSpPr>
            <a:spLocks noGrp="1"/>
          </p:cNvSpPr>
          <p:nvPr>
            <p:ph sz="half" idx="1"/>
          </p:nvPr>
        </p:nvSpPr>
        <p:spPr/>
        <p:txBody>
          <a:bodyPr>
            <a:normAutofit/>
          </a:bodyPr>
          <a:lstStyle/>
          <a:p>
            <a:pPr marL="0" indent="0" algn="just">
              <a:lnSpc>
                <a:spcPct val="90000"/>
              </a:lnSpc>
              <a:buNone/>
            </a:pPr>
            <a:r>
              <a:rPr lang="en-GB" sz="1800" dirty="0"/>
              <a:t>One of the clearest messages we need to get to you today, is that as </a:t>
            </a:r>
            <a:r>
              <a:rPr lang="en-GB" sz="1800" b="1" dirty="0"/>
              <a:t>Lecturers, we will be supporting you! </a:t>
            </a:r>
          </a:p>
          <a:p>
            <a:pPr marL="0" indent="0" algn="just">
              <a:lnSpc>
                <a:spcPct val="90000"/>
              </a:lnSpc>
              <a:buNone/>
            </a:pPr>
            <a:endParaRPr lang="en-GB" sz="1800" b="1" dirty="0"/>
          </a:p>
          <a:p>
            <a:pPr marL="0" indent="0" algn="just">
              <a:lnSpc>
                <a:spcPct val="90000"/>
              </a:lnSpc>
              <a:buNone/>
            </a:pPr>
            <a:r>
              <a:rPr lang="en-GB" sz="1800" dirty="0"/>
              <a:t>We understand that returning to study can be both exciting but also a little worrying. Ask as many questions as you need to. if you don’t understand, then either request during lectures to have some 1:1 time with your Lecturer at the end of that session, or at a later mutually agreed time. Don’t struggle and don’t stress!</a:t>
            </a:r>
          </a:p>
        </p:txBody>
      </p:sp>
      <p:pic>
        <p:nvPicPr>
          <p:cNvPr id="5" name="Picture 4" descr="A picture containing mirror, table&#10;&#10;Description automatically generated">
            <a:extLst>
              <a:ext uri="{FF2B5EF4-FFF2-40B4-BE49-F238E27FC236}">
                <a16:creationId xmlns:a16="http://schemas.microsoft.com/office/drawing/2014/main" id="{6B8B6818-9A68-42A2-82D8-51E94CBA3D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1988840"/>
            <a:ext cx="4038600" cy="2584704"/>
          </a:xfrm>
          <a:prstGeom prst="rect">
            <a:avLst/>
          </a:prstGeom>
          <a:noFill/>
        </p:spPr>
      </p:pic>
    </p:spTree>
    <p:extLst>
      <p:ext uri="{BB962C8B-B14F-4D97-AF65-F5344CB8AC3E}">
        <p14:creationId xmlns:p14="http://schemas.microsoft.com/office/powerpoint/2010/main" val="3637197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509D6-D58B-4FB0-ACC7-F4C3C6D81BB0}"/>
              </a:ext>
            </a:extLst>
          </p:cNvPr>
          <p:cNvSpPr>
            <a:spLocks noGrp="1"/>
          </p:cNvSpPr>
          <p:nvPr>
            <p:ph type="ctrTitle"/>
          </p:nvPr>
        </p:nvSpPr>
        <p:spPr/>
        <p:txBody>
          <a:bodyPr/>
          <a:lstStyle/>
          <a:p>
            <a:r>
              <a:rPr lang="en-GB" b="1">
                <a:solidFill>
                  <a:schemeClr val="bg1"/>
                </a:solidFill>
              </a:rPr>
              <a:t>Thoughts?</a:t>
            </a:r>
            <a:endParaRPr lang="en-GB" b="1" dirty="0">
              <a:solidFill>
                <a:schemeClr val="bg1"/>
              </a:solidFill>
            </a:endParaRPr>
          </a:p>
        </p:txBody>
      </p:sp>
      <p:sp>
        <p:nvSpPr>
          <p:cNvPr id="3" name="Subtitle 2">
            <a:extLst>
              <a:ext uri="{FF2B5EF4-FFF2-40B4-BE49-F238E27FC236}">
                <a16:creationId xmlns:a16="http://schemas.microsoft.com/office/drawing/2014/main" id="{EFDA1B23-1E81-48EB-AC9F-59566A39A1B9}"/>
              </a:ext>
            </a:extLst>
          </p:cNvPr>
          <p:cNvSpPr>
            <a:spLocks noGrp="1"/>
          </p:cNvSpPr>
          <p:nvPr>
            <p:ph type="subTitle" idx="1"/>
          </p:nvPr>
        </p:nvSpPr>
        <p:spPr>
          <a:xfrm>
            <a:off x="1043608" y="2132856"/>
            <a:ext cx="6858000" cy="1655762"/>
          </a:xfrm>
        </p:spPr>
        <p:txBody>
          <a:bodyPr/>
          <a:lstStyle/>
          <a:p>
            <a:r>
              <a:rPr lang="en-GB" sz="8800" dirty="0"/>
              <a:t>Thoughts?</a:t>
            </a:r>
          </a:p>
          <a:p>
            <a:endParaRPr lang="en-GB" dirty="0"/>
          </a:p>
        </p:txBody>
      </p:sp>
    </p:spTree>
    <p:extLst>
      <p:ext uri="{BB962C8B-B14F-4D97-AF65-F5344CB8AC3E}">
        <p14:creationId xmlns:p14="http://schemas.microsoft.com/office/powerpoint/2010/main" val="3955848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8EA5-870D-4E33-B413-EF405D2C0E8F}"/>
              </a:ext>
            </a:extLst>
          </p:cNvPr>
          <p:cNvSpPr>
            <a:spLocks noGrp="1"/>
          </p:cNvSpPr>
          <p:nvPr>
            <p:ph type="title"/>
          </p:nvPr>
        </p:nvSpPr>
        <p:spPr/>
        <p:txBody>
          <a:bodyPr/>
          <a:lstStyle/>
          <a:p>
            <a:pPr algn="l"/>
            <a:r>
              <a:rPr lang="en-GB" b="1" dirty="0"/>
              <a:t>Getting social</a:t>
            </a:r>
          </a:p>
        </p:txBody>
      </p:sp>
      <p:sp>
        <p:nvSpPr>
          <p:cNvPr id="3" name="Content Placeholder 2">
            <a:extLst>
              <a:ext uri="{FF2B5EF4-FFF2-40B4-BE49-F238E27FC236}">
                <a16:creationId xmlns:a16="http://schemas.microsoft.com/office/drawing/2014/main" id="{A1580CB2-1CDD-49F9-94CC-73F7B2940D9C}"/>
              </a:ext>
            </a:extLst>
          </p:cNvPr>
          <p:cNvSpPr>
            <a:spLocks noGrp="1"/>
          </p:cNvSpPr>
          <p:nvPr>
            <p:ph idx="1"/>
          </p:nvPr>
        </p:nvSpPr>
        <p:spPr>
          <a:xfrm>
            <a:off x="457200" y="1304763"/>
            <a:ext cx="8229600" cy="4248473"/>
          </a:xfrm>
        </p:spPr>
        <p:txBody>
          <a:bodyPr/>
          <a:lstStyle/>
          <a:p>
            <a:pPr marL="0" indent="0">
              <a:buNone/>
            </a:pPr>
            <a:r>
              <a:rPr lang="en-GB" sz="2000" dirty="0"/>
              <a:t>We have two social media platforms that we share good news, get messages out there and promote our courses.</a:t>
            </a:r>
          </a:p>
          <a:p>
            <a:pPr marL="0" indent="0">
              <a:buNone/>
            </a:pPr>
            <a:endParaRPr lang="en-GB" sz="2000" dirty="0"/>
          </a:p>
          <a:p>
            <a:pPr marL="0" indent="0">
              <a:buNone/>
            </a:pPr>
            <a:r>
              <a:rPr lang="en-GB" sz="2000" b="1" dirty="0"/>
              <a:t>Facebook</a:t>
            </a:r>
            <a:r>
              <a:rPr lang="en-GB" sz="2000" dirty="0"/>
              <a:t> – UWTSD International Hotel Management</a:t>
            </a:r>
          </a:p>
          <a:p>
            <a:pPr marL="0" indent="0">
              <a:buNone/>
            </a:pPr>
            <a:endParaRPr lang="en-GB" sz="2000" dirty="0"/>
          </a:p>
          <a:p>
            <a:pPr marL="0" indent="0">
              <a:buNone/>
            </a:pPr>
            <a:r>
              <a:rPr lang="en-GB" sz="2000" dirty="0"/>
              <a:t>&amp;</a:t>
            </a:r>
          </a:p>
          <a:p>
            <a:pPr marL="0" indent="0">
              <a:buNone/>
            </a:pPr>
            <a:endParaRPr lang="en-GB" sz="2000" dirty="0"/>
          </a:p>
          <a:p>
            <a:pPr marL="0" indent="0">
              <a:buNone/>
            </a:pPr>
            <a:r>
              <a:rPr lang="en-GB" sz="2000" b="1" dirty="0"/>
              <a:t>Instagram</a:t>
            </a:r>
            <a:r>
              <a:rPr lang="en-GB" sz="2000" dirty="0"/>
              <a:t> - </a:t>
            </a:r>
            <a:r>
              <a:rPr lang="en-GB" sz="2000" dirty="0" err="1"/>
              <a:t>internationalhotelmanagement</a:t>
            </a:r>
            <a:endParaRPr lang="en-GB" sz="2000" dirty="0"/>
          </a:p>
          <a:p>
            <a:endParaRPr lang="en-GB" dirty="0"/>
          </a:p>
        </p:txBody>
      </p:sp>
      <p:pic>
        <p:nvPicPr>
          <p:cNvPr id="5" name="Picture 4">
            <a:extLst>
              <a:ext uri="{FF2B5EF4-FFF2-40B4-BE49-F238E27FC236}">
                <a16:creationId xmlns:a16="http://schemas.microsoft.com/office/drawing/2014/main" id="{A5DEBFC1-957F-4BD0-819A-78091A62DBF7}"/>
              </a:ext>
            </a:extLst>
          </p:cNvPr>
          <p:cNvPicPr>
            <a:picLocks noChangeAspect="1"/>
          </p:cNvPicPr>
          <p:nvPr/>
        </p:nvPicPr>
        <p:blipFill rotWithShape="1">
          <a:blip r:embed="rId2"/>
          <a:srcRect l="18824" t="4343" r="18824" b="9649"/>
          <a:stretch/>
        </p:blipFill>
        <p:spPr>
          <a:xfrm>
            <a:off x="6698803" y="1984451"/>
            <a:ext cx="1424489" cy="1233001"/>
          </a:xfrm>
          <a:prstGeom prst="rect">
            <a:avLst/>
          </a:prstGeom>
        </p:spPr>
      </p:pic>
      <p:pic>
        <p:nvPicPr>
          <p:cNvPr id="7" name="Picture 6">
            <a:extLst>
              <a:ext uri="{FF2B5EF4-FFF2-40B4-BE49-F238E27FC236}">
                <a16:creationId xmlns:a16="http://schemas.microsoft.com/office/drawing/2014/main" id="{EA7A9516-3E1D-4CB8-8B68-1C5E91BA341A}"/>
              </a:ext>
            </a:extLst>
          </p:cNvPr>
          <p:cNvPicPr>
            <a:picLocks noChangeAspect="1"/>
          </p:cNvPicPr>
          <p:nvPr/>
        </p:nvPicPr>
        <p:blipFill rotWithShape="1">
          <a:blip r:embed="rId3"/>
          <a:srcRect l="29591" t="11600" r="27039" b="11600"/>
          <a:stretch/>
        </p:blipFill>
        <p:spPr>
          <a:xfrm>
            <a:off x="6709436" y="3738447"/>
            <a:ext cx="1424489" cy="1418745"/>
          </a:xfrm>
          <a:prstGeom prst="rect">
            <a:avLst/>
          </a:prstGeom>
        </p:spPr>
      </p:pic>
    </p:spTree>
    <p:extLst>
      <p:ext uri="{BB962C8B-B14F-4D97-AF65-F5344CB8AC3E}">
        <p14:creationId xmlns:p14="http://schemas.microsoft.com/office/powerpoint/2010/main" val="3084183610"/>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18.xml><?xml version="1.0" encoding="utf-8"?>
<a:theme xmlns:a="http://schemas.openxmlformats.org/drawingml/2006/main" name="1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840</Words>
  <Application>Microsoft Office PowerPoint</Application>
  <PresentationFormat>On-screen Show (4:3)</PresentationFormat>
  <Paragraphs>110</Paragraphs>
  <Slides>28</Slides>
  <Notes>12</Notes>
  <HiddenSlides>0</HiddenSlides>
  <MMClips>0</MMClips>
  <ScaleCrop>false</ScaleCrop>
  <HeadingPairs>
    <vt:vector size="6" baseType="variant">
      <vt:variant>
        <vt:lpstr>Fonts Used</vt:lpstr>
      </vt:variant>
      <vt:variant>
        <vt:i4>3</vt:i4>
      </vt:variant>
      <vt:variant>
        <vt:lpstr>Theme</vt:lpstr>
      </vt:variant>
      <vt:variant>
        <vt:i4>18</vt:i4>
      </vt:variant>
      <vt:variant>
        <vt:lpstr>Slide Titles</vt:lpstr>
      </vt:variant>
      <vt:variant>
        <vt:i4>28</vt:i4>
      </vt:variant>
    </vt:vector>
  </HeadingPairs>
  <TitlesOfParts>
    <vt:vector size="49" baseType="lpstr">
      <vt:lpstr>Arial</vt:lpstr>
      <vt:lpstr>Calibri</vt:lpstr>
      <vt:lpstr>Calibri Light</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Bi- Centennial Template</vt:lpstr>
      <vt:lpstr>1_Text 4</vt:lpstr>
      <vt:lpstr> International Hotel Management  Operating Hotel Facilities   BMIH4006</vt:lpstr>
      <vt:lpstr>Welcome to International Hotel Management!</vt:lpstr>
      <vt:lpstr>Aims For Today</vt:lpstr>
      <vt:lpstr>Let me introduce myself……</vt:lpstr>
      <vt:lpstr>Who are you?</vt:lpstr>
      <vt:lpstr>Aims of the module</vt:lpstr>
      <vt:lpstr>Module Content</vt:lpstr>
      <vt:lpstr>Accessing Information</vt:lpstr>
      <vt:lpstr>Using Teams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Your Moodle Page</vt:lpstr>
      <vt:lpstr>Module Information  To start with please access the Module Information tile, there you will find:  . A welcome from the Module Lead . Information about your Lecturers . The Module Handbook . Contact details for your Lecturers . Assignment information . Online resource list </vt:lpstr>
      <vt:lpstr>Assessment Section</vt:lpstr>
      <vt:lpstr>Assessments</vt:lpstr>
      <vt:lpstr>PowerPoint Presentation</vt:lpstr>
      <vt:lpstr>PowerPoint Presentation</vt:lpstr>
      <vt:lpstr>PowerPoint Presentation</vt:lpstr>
      <vt:lpstr>The Weeks of the Module</vt:lpstr>
      <vt:lpstr>Let’s access the Module Handbook</vt:lpstr>
      <vt:lpstr>One to One support</vt:lpstr>
      <vt:lpstr>Thoughts?</vt:lpstr>
      <vt:lpstr>Getting social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Food &amp; Beverage Operations   MX401918</dc:title>
  <dc:creator>Jayne Griffith-Parry</dc:creator>
  <cp:lastModifiedBy>Kathryn Roberts</cp:lastModifiedBy>
  <cp:revision>16</cp:revision>
  <dcterms:created xsi:type="dcterms:W3CDTF">2020-09-19T15:32:58Z</dcterms:created>
  <dcterms:modified xsi:type="dcterms:W3CDTF">2022-01-06T18:07:38Z</dcterms:modified>
</cp:coreProperties>
</file>