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2" r:id="rId5"/>
    <p:sldMasterId id="2147483661" r:id="rId6"/>
  </p:sldMasterIdLst>
  <p:notesMasterIdLst>
    <p:notesMasterId r:id="rId41"/>
  </p:notesMasterIdLst>
  <p:sldIdLst>
    <p:sldId id="719" r:id="rId7"/>
    <p:sldId id="301" r:id="rId8"/>
    <p:sldId id="302" r:id="rId9"/>
    <p:sldId id="458" r:id="rId10"/>
    <p:sldId id="747" r:id="rId11"/>
    <p:sldId id="459" r:id="rId12"/>
    <p:sldId id="750" r:id="rId13"/>
    <p:sldId id="465" r:id="rId14"/>
    <p:sldId id="461" r:id="rId15"/>
    <p:sldId id="463" r:id="rId16"/>
    <p:sldId id="464" r:id="rId17"/>
    <p:sldId id="749" r:id="rId18"/>
    <p:sldId id="466" r:id="rId19"/>
    <p:sldId id="467" r:id="rId20"/>
    <p:sldId id="754" r:id="rId21"/>
    <p:sldId id="755" r:id="rId22"/>
    <p:sldId id="756" r:id="rId23"/>
    <p:sldId id="469" r:id="rId24"/>
    <p:sldId id="468" r:id="rId25"/>
    <p:sldId id="471" r:id="rId26"/>
    <p:sldId id="474" r:id="rId27"/>
    <p:sldId id="759" r:id="rId28"/>
    <p:sldId id="760" r:id="rId29"/>
    <p:sldId id="473" r:id="rId30"/>
    <p:sldId id="751" r:id="rId31"/>
    <p:sldId id="753" r:id="rId32"/>
    <p:sldId id="475" r:id="rId33"/>
    <p:sldId id="476" r:id="rId34"/>
    <p:sldId id="477" r:id="rId35"/>
    <p:sldId id="478" r:id="rId36"/>
    <p:sldId id="757" r:id="rId37"/>
    <p:sldId id="758" r:id="rId38"/>
    <p:sldId id="479" r:id="rId39"/>
    <p:sldId id="721" r:id="rId4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E2899A9-D7BE-4E61-9132-BCB5D4F51CCB}" v="37" dt="2024-10-22T08:47:36.74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883" autoAdjust="0"/>
    <p:restoredTop sz="67626" autoAdjust="0"/>
  </p:normalViewPr>
  <p:slideViewPr>
    <p:cSldViewPr snapToGrid="0">
      <p:cViewPr>
        <p:scale>
          <a:sx n="90" d="100"/>
          <a:sy n="90" d="100"/>
        </p:scale>
        <p:origin x="1260" y="-414"/>
      </p:cViewPr>
      <p:guideLst/>
    </p:cSldViewPr>
  </p:slideViewPr>
  <p:notesTextViewPr>
    <p:cViewPr>
      <p:scale>
        <a:sx n="300" d="100"/>
        <a:sy n="3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9" Type="http://schemas.openxmlformats.org/officeDocument/2006/relationships/slide" Target="slides/slide33.xml"/><Relationship Id="rId21" Type="http://schemas.openxmlformats.org/officeDocument/2006/relationships/slide" Target="slides/slide15.xml"/><Relationship Id="rId34" Type="http://schemas.openxmlformats.org/officeDocument/2006/relationships/slide" Target="slides/slide28.xml"/><Relationship Id="rId42" Type="http://schemas.openxmlformats.org/officeDocument/2006/relationships/presProps" Target="presProps.xml"/><Relationship Id="rId47" Type="http://schemas.microsoft.com/office/2015/10/relationships/revisionInfo" Target="revisionInfo.xml"/><Relationship Id="rId7" Type="http://schemas.openxmlformats.org/officeDocument/2006/relationships/slide" Target="slides/slide1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9" Type="http://schemas.openxmlformats.org/officeDocument/2006/relationships/slide" Target="slides/slide23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slide" Target="slides/slide26.xml"/><Relationship Id="rId37" Type="http://schemas.openxmlformats.org/officeDocument/2006/relationships/slide" Target="slides/slide31.xml"/><Relationship Id="rId40" Type="http://schemas.openxmlformats.org/officeDocument/2006/relationships/slide" Target="slides/slide34.xml"/><Relationship Id="rId45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slide" Target="slides/slide30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slide" Target="slides/slide25.xml"/><Relationship Id="rId44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slide" Target="slides/slide29.xml"/><Relationship Id="rId43" Type="http://schemas.openxmlformats.org/officeDocument/2006/relationships/viewProps" Target="viewProps.xml"/><Relationship Id="rId8" Type="http://schemas.openxmlformats.org/officeDocument/2006/relationships/slide" Target="slides/slide2.xml"/><Relationship Id="rId3" Type="http://schemas.openxmlformats.org/officeDocument/2006/relationships/customXml" Target="../customXml/item3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slide" Target="slides/slide27.xml"/><Relationship Id="rId38" Type="http://schemas.openxmlformats.org/officeDocument/2006/relationships/slide" Target="slides/slide32.xml"/><Relationship Id="rId46" Type="http://schemas.microsoft.com/office/2016/11/relationships/changesInfo" Target="changesInfos/changesInfo1.xml"/><Relationship Id="rId20" Type="http://schemas.openxmlformats.org/officeDocument/2006/relationships/slide" Target="slides/slide14.xml"/><Relationship Id="rId41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alin Jacob Wilson Packia Dhas" userId="050d7d71-3621-4503-95e8-1c9a9d962492" providerId="ADAL" clId="{2E2899A9-D7BE-4E61-9132-BCB5D4F51CCB}"/>
    <pc:docChg chg="undo custSel addSld modSld sldOrd">
      <pc:chgData name="Stalin Jacob Wilson Packia Dhas" userId="050d7d71-3621-4503-95e8-1c9a9d962492" providerId="ADAL" clId="{2E2899A9-D7BE-4E61-9132-BCB5D4F51CCB}" dt="2024-10-22T09:09:41.364" v="188" actId="404"/>
      <pc:docMkLst>
        <pc:docMk/>
      </pc:docMkLst>
      <pc:sldChg chg="modSp mod modNotesTx">
        <pc:chgData name="Stalin Jacob Wilson Packia Dhas" userId="050d7d71-3621-4503-95e8-1c9a9d962492" providerId="ADAL" clId="{2E2899A9-D7BE-4E61-9132-BCB5D4F51CCB}" dt="2024-10-22T08:46:42.893" v="121" actId="6549"/>
        <pc:sldMkLst>
          <pc:docMk/>
          <pc:sldMk cId="4051527230" sldId="465"/>
        </pc:sldMkLst>
        <pc:spChg chg="mod">
          <ac:chgData name="Stalin Jacob Wilson Packia Dhas" userId="050d7d71-3621-4503-95e8-1c9a9d962492" providerId="ADAL" clId="{2E2899A9-D7BE-4E61-9132-BCB5D4F51CCB}" dt="2024-10-22T08:46:40.219" v="120" actId="6549"/>
          <ac:spMkLst>
            <pc:docMk/>
            <pc:sldMk cId="4051527230" sldId="465"/>
            <ac:spMk id="3" creationId="{00000000-0000-0000-0000-000000000000}"/>
          </ac:spMkLst>
        </pc:spChg>
      </pc:sldChg>
      <pc:sldChg chg="modSp mod modNotesTx">
        <pc:chgData name="Stalin Jacob Wilson Packia Dhas" userId="050d7d71-3621-4503-95e8-1c9a9d962492" providerId="ADAL" clId="{2E2899A9-D7BE-4E61-9132-BCB5D4F51CCB}" dt="2024-10-22T09:07:36.923" v="185" actId="255"/>
        <pc:sldMkLst>
          <pc:docMk/>
          <pc:sldMk cId="1435451347" sldId="469"/>
        </pc:sldMkLst>
        <pc:spChg chg="mod">
          <ac:chgData name="Stalin Jacob Wilson Packia Dhas" userId="050d7d71-3621-4503-95e8-1c9a9d962492" providerId="ADAL" clId="{2E2899A9-D7BE-4E61-9132-BCB5D4F51CCB}" dt="2024-10-22T08:34:20.935" v="37" actId="20577"/>
          <ac:spMkLst>
            <pc:docMk/>
            <pc:sldMk cId="1435451347" sldId="469"/>
            <ac:spMk id="3" creationId="{00000000-0000-0000-0000-000000000000}"/>
          </ac:spMkLst>
        </pc:spChg>
      </pc:sldChg>
      <pc:sldChg chg="modSp mod">
        <pc:chgData name="Stalin Jacob Wilson Packia Dhas" userId="050d7d71-3621-4503-95e8-1c9a9d962492" providerId="ADAL" clId="{2E2899A9-D7BE-4E61-9132-BCB5D4F51CCB}" dt="2024-10-22T09:09:27.109" v="186" actId="1076"/>
        <pc:sldMkLst>
          <pc:docMk/>
          <pc:sldMk cId="2178831997" sldId="473"/>
        </pc:sldMkLst>
        <pc:picChg chg="mod">
          <ac:chgData name="Stalin Jacob Wilson Packia Dhas" userId="050d7d71-3621-4503-95e8-1c9a9d962492" providerId="ADAL" clId="{2E2899A9-D7BE-4E61-9132-BCB5D4F51CCB}" dt="2024-10-22T09:09:27.109" v="186" actId="1076"/>
          <ac:picMkLst>
            <pc:docMk/>
            <pc:sldMk cId="2178831997" sldId="473"/>
            <ac:picMk id="6" creationId="{8BB29631-7893-ECB1-455A-D57985EA3B71}"/>
          </ac:picMkLst>
        </pc:picChg>
      </pc:sldChg>
      <pc:sldChg chg="modSp mod modNotesTx">
        <pc:chgData name="Stalin Jacob Wilson Packia Dhas" userId="050d7d71-3621-4503-95e8-1c9a9d962492" providerId="ADAL" clId="{2E2899A9-D7BE-4E61-9132-BCB5D4F51CCB}" dt="2024-10-22T08:50:24.638" v="166" actId="20577"/>
        <pc:sldMkLst>
          <pc:docMk/>
          <pc:sldMk cId="2877827676" sldId="474"/>
        </pc:sldMkLst>
        <pc:spChg chg="mod">
          <ac:chgData name="Stalin Jacob Wilson Packia Dhas" userId="050d7d71-3621-4503-95e8-1c9a9d962492" providerId="ADAL" clId="{2E2899A9-D7BE-4E61-9132-BCB5D4F51CCB}" dt="2024-10-22T08:49:05.250" v="163" actId="113"/>
          <ac:spMkLst>
            <pc:docMk/>
            <pc:sldMk cId="2877827676" sldId="474"/>
            <ac:spMk id="3" creationId="{00000000-0000-0000-0000-000000000000}"/>
          </ac:spMkLst>
        </pc:spChg>
      </pc:sldChg>
      <pc:sldChg chg="modNotesTx">
        <pc:chgData name="Stalin Jacob Wilson Packia Dhas" userId="050d7d71-3621-4503-95e8-1c9a9d962492" providerId="ADAL" clId="{2E2899A9-D7BE-4E61-9132-BCB5D4F51CCB}" dt="2024-10-22T09:04:15.486" v="184" actId="20577"/>
        <pc:sldMkLst>
          <pc:docMk/>
          <pc:sldMk cId="2157835857" sldId="477"/>
        </pc:sldMkLst>
      </pc:sldChg>
      <pc:sldChg chg="modNotesTx">
        <pc:chgData name="Stalin Jacob Wilson Packia Dhas" userId="050d7d71-3621-4503-95e8-1c9a9d962492" providerId="ADAL" clId="{2E2899A9-D7BE-4E61-9132-BCB5D4F51CCB}" dt="2024-10-22T09:09:41.364" v="188" actId="404"/>
        <pc:sldMkLst>
          <pc:docMk/>
          <pc:sldMk cId="3127280359" sldId="478"/>
        </pc:sldMkLst>
      </pc:sldChg>
      <pc:sldChg chg="modSp mod">
        <pc:chgData name="Stalin Jacob Wilson Packia Dhas" userId="050d7d71-3621-4503-95e8-1c9a9d962492" providerId="ADAL" clId="{2E2899A9-D7BE-4E61-9132-BCB5D4F51CCB}" dt="2024-10-21T22:41:50.085" v="3" actId="20577"/>
        <pc:sldMkLst>
          <pc:docMk/>
          <pc:sldMk cId="3119007398" sldId="719"/>
        </pc:sldMkLst>
        <pc:spChg chg="mod">
          <ac:chgData name="Stalin Jacob Wilson Packia Dhas" userId="050d7d71-3621-4503-95e8-1c9a9d962492" providerId="ADAL" clId="{2E2899A9-D7BE-4E61-9132-BCB5D4F51CCB}" dt="2024-10-21T22:41:50.085" v="3" actId="20577"/>
          <ac:spMkLst>
            <pc:docMk/>
            <pc:sldMk cId="3119007398" sldId="719"/>
            <ac:spMk id="2" creationId="{5AF40EAB-6954-8B5E-C784-2A455332F66A}"/>
          </ac:spMkLst>
        </pc:spChg>
      </pc:sldChg>
      <pc:sldChg chg="modSp mod">
        <pc:chgData name="Stalin Jacob Wilson Packia Dhas" userId="050d7d71-3621-4503-95e8-1c9a9d962492" providerId="ADAL" clId="{2E2899A9-D7BE-4E61-9132-BCB5D4F51CCB}" dt="2024-10-22T08:27:58.019" v="21" actId="6549"/>
        <pc:sldMkLst>
          <pc:docMk/>
          <pc:sldMk cId="1616546817" sldId="750"/>
        </pc:sldMkLst>
        <pc:spChg chg="mod">
          <ac:chgData name="Stalin Jacob Wilson Packia Dhas" userId="050d7d71-3621-4503-95e8-1c9a9d962492" providerId="ADAL" clId="{2E2899A9-D7BE-4E61-9132-BCB5D4F51CCB}" dt="2024-10-22T08:27:58.019" v="21" actId="6549"/>
          <ac:spMkLst>
            <pc:docMk/>
            <pc:sldMk cId="1616546817" sldId="750"/>
            <ac:spMk id="3" creationId="{00000000-0000-0000-0000-000000000000}"/>
          </ac:spMkLst>
        </pc:spChg>
      </pc:sldChg>
      <pc:sldChg chg="modSp mod">
        <pc:chgData name="Stalin Jacob Wilson Packia Dhas" userId="050d7d71-3621-4503-95e8-1c9a9d962492" providerId="ADAL" clId="{2E2899A9-D7BE-4E61-9132-BCB5D4F51CCB}" dt="2024-10-21T22:41:31.962" v="1" actId="20577"/>
        <pc:sldMkLst>
          <pc:docMk/>
          <pc:sldMk cId="1829904607" sldId="758"/>
        </pc:sldMkLst>
        <pc:spChg chg="mod">
          <ac:chgData name="Stalin Jacob Wilson Packia Dhas" userId="050d7d71-3621-4503-95e8-1c9a9d962492" providerId="ADAL" clId="{2E2899A9-D7BE-4E61-9132-BCB5D4F51CCB}" dt="2024-10-21T22:41:31.962" v="1" actId="20577"/>
          <ac:spMkLst>
            <pc:docMk/>
            <pc:sldMk cId="1829904607" sldId="758"/>
            <ac:spMk id="4" creationId="{00000000-0000-0000-0000-000000000000}"/>
          </ac:spMkLst>
        </pc:spChg>
      </pc:sldChg>
      <pc:sldChg chg="modSp mod">
        <pc:chgData name="Stalin Jacob Wilson Packia Dhas" userId="050d7d71-3621-4503-95e8-1c9a9d962492" providerId="ADAL" clId="{2E2899A9-D7BE-4E61-9132-BCB5D4F51CCB}" dt="2024-10-22T08:50:42.581" v="177" actId="20577"/>
        <pc:sldMkLst>
          <pc:docMk/>
          <pc:sldMk cId="3716533279" sldId="759"/>
        </pc:sldMkLst>
        <pc:spChg chg="mod">
          <ac:chgData name="Stalin Jacob Wilson Packia Dhas" userId="050d7d71-3621-4503-95e8-1c9a9d962492" providerId="ADAL" clId="{2E2899A9-D7BE-4E61-9132-BCB5D4F51CCB}" dt="2024-10-22T08:50:42.581" v="177" actId="20577"/>
          <ac:spMkLst>
            <pc:docMk/>
            <pc:sldMk cId="3716533279" sldId="759"/>
            <ac:spMk id="3" creationId="{5F62E931-D46D-BD1B-E489-5F8CB9C10E8A}"/>
          </ac:spMkLst>
        </pc:spChg>
      </pc:sldChg>
      <pc:sldChg chg="modSp add mod ord">
        <pc:chgData name="Stalin Jacob Wilson Packia Dhas" userId="050d7d71-3621-4503-95e8-1c9a9d962492" providerId="ADAL" clId="{2E2899A9-D7BE-4E61-9132-BCB5D4F51CCB}" dt="2024-10-22T08:51:22.354" v="179"/>
        <pc:sldMkLst>
          <pc:docMk/>
          <pc:sldMk cId="1497425104" sldId="760"/>
        </pc:sldMkLst>
        <pc:spChg chg="mod">
          <ac:chgData name="Stalin Jacob Wilson Packia Dhas" userId="050d7d71-3621-4503-95e8-1c9a9d962492" providerId="ADAL" clId="{2E2899A9-D7BE-4E61-9132-BCB5D4F51CCB}" dt="2024-10-22T08:47:36.743" v="160" actId="16959"/>
          <ac:spMkLst>
            <pc:docMk/>
            <pc:sldMk cId="1497425104" sldId="760"/>
            <ac:spMk id="3" creationId="{99504DF6-B302-9175-27E0-5A979B2A4741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22/10/2024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91348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1734979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8931934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3087494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3840874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6665794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296290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3303479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4843158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7987080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7263300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3527251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4749339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2430976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5406295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dirty="0"/>
              <a:t>The </a:t>
            </a:r>
            <a:r>
              <a:rPr lang="en-GB" sz="1200" b="1" dirty="0"/>
              <a:t>effective value</a:t>
            </a:r>
            <a:r>
              <a:rPr lang="en-GB" sz="1200" dirty="0"/>
              <a:t> of an AC signal is the value that gives the </a:t>
            </a:r>
            <a:r>
              <a:rPr lang="en-GB" sz="1200" b="1" dirty="0"/>
              <a:t>same power</a:t>
            </a:r>
            <a:r>
              <a:rPr lang="en-GB" sz="1200" dirty="0"/>
              <a:t> output in a resistive circuit as a corresponding DC value. </a:t>
            </a:r>
          </a:p>
          <a:p>
            <a:r>
              <a:rPr lang="en-GB" sz="1200" dirty="0"/>
              <a:t>the </a:t>
            </a:r>
            <a:r>
              <a:rPr lang="en-GB" sz="1200" b="1" dirty="0"/>
              <a:t>effective value</a:t>
            </a:r>
            <a:r>
              <a:rPr lang="en-GB" sz="1200" dirty="0"/>
              <a:t> is equivalent to the </a:t>
            </a:r>
            <a:r>
              <a:rPr lang="en-GB" sz="1200" b="1" dirty="0"/>
              <a:t>RMS value</a:t>
            </a:r>
            <a:r>
              <a:rPr lang="en-GB" sz="1200" dirty="0"/>
              <a:t>, which is calculated as:</a:t>
            </a:r>
          </a:p>
          <a:p>
            <a:r>
              <a:rPr lang="en-GB" sz="1200" dirty="0"/>
              <a:t>VRMS=</a:t>
            </a:r>
            <a:r>
              <a:rPr lang="en-GB" sz="1200" dirty="0" err="1"/>
              <a:t>Vpeak</a:t>
            </a:r>
            <a:r>
              <a:rPr lang="en-GB" sz="1200" dirty="0"/>
              <a:t>/root2</a:t>
            </a:r>
            <a:endParaRPr lang="en-IN" sz="1200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7425118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08262232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335001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 different form factor would indicate a more "peaked" or "flat-topped" waveform.</a:t>
            </a:r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0884742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6D1AB9E-FC81-FA64-BB70-397179B86D4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86F95EB-1935-E7AF-52FE-2264DA22FB2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1007C6C-FBD8-002D-9B9E-5AD0C9C7B01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BD3C7C7A-B431-95B7-10F9-D66345FEE6A3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A222EE-1D24-2DF5-B3DB-87C753D9C9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D469D9-96DF-C894-050D-1C8C473AE7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69839448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2511D9A-F0C6-8BCE-773D-9823437C7FC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C504B2B-38C6-87BD-97AB-3D8EE5F2955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16A5EA7-A05D-F644-93F8-9F4181FC942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average value of an AC waveform is the mean of all instantaneous values over a specific period (usually a half-cycle for sine waves, because over a full cycle the average of a sinusoidal AC waveform is zero).</a:t>
            </a:r>
          </a:p>
          <a:p>
            <a:r>
              <a:rPr lang="en-GB" dirty="0" err="1"/>
              <a:t>Vavg</a:t>
            </a:r>
            <a:r>
              <a:rPr lang="en-GB" dirty="0"/>
              <a:t>​=</a:t>
            </a:r>
            <a:r>
              <a:rPr lang="el-GR" dirty="0"/>
              <a:t>2×</a:t>
            </a:r>
            <a:r>
              <a:rPr lang="en-GB" dirty="0" err="1"/>
              <a:t>Vpeak</a:t>
            </a:r>
            <a:r>
              <a:rPr lang="en-GB" dirty="0"/>
              <a:t>/</a:t>
            </a:r>
            <a:r>
              <a:rPr lang="el-GR" dirty="0"/>
              <a:t>π</a:t>
            </a:r>
            <a:endParaRPr lang="en-IN" dirty="0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1DF4BCA5-B54E-5B07-F1CA-940FC19C24FC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0252D6-337F-58F9-D2D3-96458B3116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AD24FB-423C-017E-087A-06EFD59A8E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2647273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29072222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55643540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15917057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94389220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07908552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It doesn’t perform any useful work but is necessary for maintaining the voltage levels in the system and for the operation of inductive loads like transformers and motors.</a:t>
            </a:r>
          </a:p>
          <a:p>
            <a:r>
              <a:rPr lang="en-GB" b="1" dirty="0"/>
              <a:t>If voltage drops</a:t>
            </a:r>
            <a:r>
              <a:rPr lang="en-GB" dirty="0"/>
              <a:t>: Capacitors are introduced to supply reactive power, helping to increase the voltage.</a:t>
            </a:r>
          </a:p>
          <a:p>
            <a:r>
              <a:rPr lang="en-GB" b="1" dirty="0"/>
              <a:t>If voltage is too high</a:t>
            </a:r>
            <a:r>
              <a:rPr lang="en-GB" dirty="0"/>
              <a:t>: Inductive components can absorb excess reactive power, bringing the voltage down to a safe level.</a:t>
            </a:r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60862778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050" dirty="0"/>
              <a:t>without accounting for phase differences between them.</a:t>
            </a:r>
            <a:endParaRPr lang="en-IN" sz="1050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86212802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1779693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97899978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11627425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6331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2FB5EE-3A09-43AC-97A2-DC00DC759E53}" type="datetime1">
              <a:rPr lang="en-GB" smtClean="0"/>
              <a:t>22/10/2024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5 / Electrical Engineering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3.png"/><Relationship Id="rId4" Type="http://schemas.openxmlformats.org/officeDocument/2006/relationships/theme" Target="../theme/theme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0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gif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9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0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0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2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4.pn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0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5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0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5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5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5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5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5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5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21.png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5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5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5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5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5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5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5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25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889370"/>
            <a:ext cx="5315818" cy="3331157"/>
          </a:xfrm>
        </p:spPr>
        <p:txBody>
          <a:bodyPr/>
          <a:lstStyle/>
          <a:p>
            <a:r>
              <a:rPr lang="en-GB" sz="4800" dirty="0"/>
              <a:t>Electrical Engineering</a:t>
            </a:r>
          </a:p>
          <a:p>
            <a:r>
              <a:rPr lang="en-GB" sz="4800" dirty="0"/>
              <a:t>(ACDA5001)</a:t>
            </a:r>
          </a:p>
          <a:p>
            <a:r>
              <a:rPr lang="en-GB" sz="3600" i="1" dirty="0">
                <a:solidFill>
                  <a:srgbClr val="FFC000"/>
                </a:solidFill>
              </a:rPr>
              <a:t>Lecture </a:t>
            </a:r>
            <a:r>
              <a:rPr lang="en-GB" sz="3600" i="1">
                <a:solidFill>
                  <a:srgbClr val="FFC000"/>
                </a:solidFill>
              </a:rPr>
              <a:t>- 5</a:t>
            </a:r>
            <a:endParaRPr lang="en-GB" sz="3600" i="1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94147" y="-90487"/>
            <a:ext cx="5143548" cy="1325563"/>
          </a:xfrm>
        </p:spPr>
        <p:txBody>
          <a:bodyPr>
            <a:normAutofit/>
          </a:bodyPr>
          <a:lstStyle/>
          <a:p>
            <a:pPr algn="l"/>
            <a:r>
              <a:rPr lang="en-IN" b="1" dirty="0">
                <a:solidFill>
                  <a:schemeClr val="bg1"/>
                </a:solidFill>
                <a:latin typeface="+mn-lt"/>
              </a:rPr>
              <a:t>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379" y="1545701"/>
            <a:ext cx="10821227" cy="4016374"/>
          </a:xfrm>
        </p:spPr>
        <p:txBody>
          <a:bodyPr>
            <a:normAutofit/>
          </a:bodyPr>
          <a:lstStyle/>
          <a:p>
            <a:pPr marL="536575" indent="-536575" algn="just"/>
            <a:r>
              <a:rPr lang="en-IN" sz="4300" b="1" dirty="0"/>
              <a:t>AC Circuits</a:t>
            </a:r>
          </a:p>
          <a:p>
            <a:pPr marL="536575" indent="-536575" algn="just"/>
            <a:r>
              <a:rPr lang="en-IN" sz="4300" b="1" dirty="0"/>
              <a:t>Generation of Alternating EMF</a:t>
            </a:r>
          </a:p>
          <a:p>
            <a:pPr marL="536575" indent="-536575" algn="just"/>
            <a:r>
              <a:rPr lang="en-IN" sz="4300" b="1" dirty="0"/>
              <a:t>Alternating Quantities</a:t>
            </a:r>
          </a:p>
          <a:p>
            <a:pPr marL="536575" indent="-536575" algn="just"/>
            <a:r>
              <a:rPr lang="en-IN" sz="4300" b="1" dirty="0"/>
              <a:t>Power</a:t>
            </a:r>
          </a:p>
          <a:p>
            <a:pPr marL="536575" indent="-536575" algn="just"/>
            <a:r>
              <a:rPr lang="en-IN" sz="4300" b="1" dirty="0"/>
              <a:t>Power Factor </a:t>
            </a:r>
          </a:p>
          <a:p>
            <a:pPr marL="0" indent="0" algn="just">
              <a:buNone/>
            </a:pPr>
            <a:endParaRPr lang="en-IN" sz="2683" dirty="0"/>
          </a:p>
          <a:p>
            <a:pPr marL="354629" lvl="1" indent="-354629" algn="just">
              <a:buFont typeface="Arial"/>
              <a:buChar char="•"/>
            </a:pPr>
            <a:endParaRPr lang="en-IN" sz="3083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5 / Electrical Engineering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571306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29308" y="0"/>
            <a:ext cx="5245300" cy="1325563"/>
          </a:xfrm>
        </p:spPr>
        <p:txBody>
          <a:bodyPr/>
          <a:lstStyle/>
          <a:p>
            <a:pPr algn="l"/>
            <a:r>
              <a:rPr lang="en-IN" b="1" dirty="0">
                <a:solidFill>
                  <a:schemeClr val="bg1"/>
                </a:solidFill>
              </a:rPr>
              <a:t>Learning Outcome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41909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sz="4400" b="1" dirty="0"/>
              <a:t>The student upon completion of the lecture will be able to:</a:t>
            </a:r>
          </a:p>
          <a:p>
            <a:pPr marL="719138" indent="-630238"/>
            <a:r>
              <a:rPr lang="en-IN" sz="4000" dirty="0"/>
              <a:t>Define an  AC circuit</a:t>
            </a:r>
          </a:p>
          <a:p>
            <a:pPr marL="719138" indent="-630238"/>
            <a:r>
              <a:rPr lang="en-IN" sz="4000" dirty="0"/>
              <a:t>Describe the components of a waveform.</a:t>
            </a:r>
          </a:p>
          <a:p>
            <a:pPr marL="719138" indent="-630238"/>
            <a:r>
              <a:rPr lang="en-IN" sz="4000" dirty="0"/>
              <a:t>Define the different types of power.</a:t>
            </a:r>
          </a:p>
          <a:p>
            <a:endParaRPr lang="en-IN" sz="320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7C3BA83-DFFF-457C-32C5-B0990E246E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i="1"/>
              <a:t>Lecture – 5 / Electrical Engineering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31922660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76388" y="-28319"/>
            <a:ext cx="6723457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AC circuits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70258" y="1600201"/>
            <a:ext cx="9587354" cy="445453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b="1" dirty="0"/>
              <a:t>AC circuit produces a voltage or current that varies with time.</a:t>
            </a:r>
          </a:p>
          <a:p>
            <a:pPr marL="0" indent="0">
              <a:buNone/>
            </a:pPr>
            <a:r>
              <a:rPr lang="en-IN" b="1" dirty="0"/>
              <a:t>The voltage varies not only in magnitude but also in direction.</a:t>
            </a:r>
          </a:p>
          <a:p>
            <a:pPr marL="0" indent="0">
              <a:buNone/>
            </a:pPr>
            <a:endParaRPr lang="en-IN" b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5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</a:t>
            </a:fld>
            <a:endParaRPr lang="en-US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41028" y="3277844"/>
            <a:ext cx="4734785" cy="22590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785476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8104" y="-91252"/>
            <a:ext cx="6364002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AC circuits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908094" y="1600201"/>
                <a:ext cx="9549517" cy="4454533"/>
              </a:xfrm>
            </p:spPr>
            <p:txBody>
              <a:bodyPr>
                <a:normAutofit/>
              </a:bodyPr>
              <a:lstStyle/>
              <a:p>
                <a:r>
                  <a:rPr lang="en-IN" dirty="0"/>
                  <a:t>Alternating quantities are </a:t>
                </a:r>
                <a:r>
                  <a:rPr lang="en-IN" b="1" dirty="0"/>
                  <a:t>periodic </a:t>
                </a:r>
                <a:r>
                  <a:rPr lang="en-IN" dirty="0"/>
                  <a:t>in nature (</a:t>
                </a:r>
                <a:r>
                  <a:rPr lang="en-IN" dirty="0" err="1"/>
                  <a:t>i.e</a:t>
                </a:r>
                <a:r>
                  <a:rPr lang="en-IN" dirty="0"/>
                  <a:t>) they repeat cyclically after a constant interval of </a:t>
                </a:r>
                <a:r>
                  <a:rPr lang="en-IN" b="1" dirty="0"/>
                  <a:t>time say ‘T’.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en-IN" b="1" i="1" smtClean="0">
                          <a:latin typeface="Cambria Math" panose="02040503050406030204" pitchFamily="18" charset="0"/>
                        </a:rPr>
                        <m:t>𝒆</m:t>
                      </m:r>
                      <m:d>
                        <m:dPr>
                          <m:ctrlPr>
                            <a:rPr lang="en-IN" b="1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IN" b="1" i="1" smtClean="0">
                              <a:latin typeface="Cambria Math" panose="02040503050406030204" pitchFamily="18" charset="0"/>
                            </a:rPr>
                            <m:t>𝒕</m:t>
                          </m:r>
                        </m:e>
                      </m:d>
                      <m:r>
                        <a:rPr lang="en-IN" b="1" i="1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IN" b="1" i="1" smtClean="0">
                          <a:latin typeface="Cambria Math" panose="02040503050406030204" pitchFamily="18" charset="0"/>
                        </a:rPr>
                        <m:t>𝒆</m:t>
                      </m:r>
                      <m:r>
                        <a:rPr lang="en-IN" b="1" i="1" smtClean="0">
                          <a:latin typeface="Cambria Math" panose="02040503050406030204" pitchFamily="18" charset="0"/>
                        </a:rPr>
                        <m:t> </m:t>
                      </m:r>
                      <m:d>
                        <m:dPr>
                          <m:ctrlPr>
                            <a:rPr lang="en-IN" b="1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IN" b="1" i="1" smtClean="0">
                              <a:latin typeface="Cambria Math" panose="02040503050406030204" pitchFamily="18" charset="0"/>
                            </a:rPr>
                            <m:t>𝒕</m:t>
                          </m:r>
                          <m:r>
                            <a:rPr lang="en-IN" b="1" i="1" smtClean="0">
                              <a:latin typeface="Cambria Math" panose="02040503050406030204" pitchFamily="18" charset="0"/>
                            </a:rPr>
                            <m:t>+</m:t>
                          </m:r>
                          <m:r>
                            <a:rPr lang="en-IN" b="1" i="1" smtClean="0">
                              <a:latin typeface="Cambria Math" panose="02040503050406030204" pitchFamily="18" charset="0"/>
                            </a:rPr>
                            <m:t>𝑻</m:t>
                          </m:r>
                        </m:e>
                      </m:d>
                    </m:oMath>
                  </m:oMathPara>
                </a14:m>
                <a:endParaRPr lang="en-IN" b="1" i="1" dirty="0">
                  <a:latin typeface="Cambria Math" panose="02040503050406030204" pitchFamily="18" charset="0"/>
                </a:endParaRP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IN" b="1" i="1">
                        <a:latin typeface="Cambria Math" panose="02040503050406030204" pitchFamily="18" charset="0"/>
                      </a:rPr>
                      <m:t>𝒆</m:t>
                    </m:r>
                    <m:d>
                      <m:dPr>
                        <m:ctrlPr>
                          <a:rPr lang="en-IN" b="1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𝒕</m:t>
                        </m:r>
                      </m:e>
                    </m:d>
                    <m:r>
                      <a:rPr lang="en-IN" b="1" i="1">
                        <a:latin typeface="Cambria Math" panose="02040503050406030204" pitchFamily="18" charset="0"/>
                      </a:rPr>
                      <m:t>=</m:t>
                    </m:r>
                    <m:r>
                      <a:rPr lang="en-IN" b="1" i="1">
                        <a:latin typeface="Cambria Math" panose="02040503050406030204" pitchFamily="18" charset="0"/>
                      </a:rPr>
                      <m:t>𝒆</m:t>
                    </m:r>
                    <m:r>
                      <a:rPr lang="en-IN" b="1" i="1">
                        <a:latin typeface="Cambria Math" panose="02040503050406030204" pitchFamily="18" charset="0"/>
                      </a:rPr>
                      <m:t> (</m:t>
                    </m:r>
                    <m:r>
                      <a:rPr lang="en-IN" b="1" i="1">
                        <a:latin typeface="Cambria Math" panose="02040503050406030204" pitchFamily="18" charset="0"/>
                      </a:rPr>
                      <m:t>𝒕</m:t>
                    </m:r>
                    <m:r>
                      <a:rPr lang="en-IN" b="1" i="1">
                        <a:latin typeface="Cambria Math" panose="02040503050406030204" pitchFamily="18" charset="0"/>
                      </a:rPr>
                      <m:t>+</m:t>
                    </m:r>
                    <m:r>
                      <a:rPr lang="en-IN" b="1" i="1" smtClean="0">
                        <a:latin typeface="Cambria Math" panose="02040503050406030204" pitchFamily="18" charset="0"/>
                      </a:rPr>
                      <m:t>𝟐</m:t>
                    </m:r>
                    <m:r>
                      <a:rPr lang="en-IN" b="1" i="1">
                        <a:latin typeface="Cambria Math" panose="02040503050406030204" pitchFamily="18" charset="0"/>
                      </a:rPr>
                      <m:t>𝑻</m:t>
                    </m:r>
                    <m:r>
                      <a:rPr lang="en-IN" b="1" i="1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IN" b="1" dirty="0"/>
                  <a:t> and so on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IN" b="1" i="1">
                        <a:latin typeface="Cambria Math" panose="02040503050406030204" pitchFamily="18" charset="0"/>
                      </a:rPr>
                      <m:t>𝒆</m:t>
                    </m:r>
                    <m:d>
                      <m:dPr>
                        <m:ctrlPr>
                          <a:rPr lang="en-IN" b="1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𝒕</m:t>
                        </m:r>
                      </m:e>
                    </m:d>
                    <m:r>
                      <a:rPr lang="en-IN" b="1" i="1">
                        <a:latin typeface="Cambria Math" panose="02040503050406030204" pitchFamily="18" charset="0"/>
                      </a:rPr>
                      <m:t>=</m:t>
                    </m:r>
                    <m:r>
                      <a:rPr lang="en-IN" b="1" i="1">
                        <a:latin typeface="Cambria Math" panose="02040503050406030204" pitchFamily="18" charset="0"/>
                      </a:rPr>
                      <m:t>𝒆</m:t>
                    </m:r>
                    <m:r>
                      <a:rPr lang="en-IN" b="1" i="1">
                        <a:latin typeface="Cambria Math" panose="02040503050406030204" pitchFamily="18" charset="0"/>
                      </a:rPr>
                      <m:t> </m:t>
                    </m:r>
                    <m:d>
                      <m:dPr>
                        <m:ctrlPr>
                          <a:rPr lang="en-IN" b="1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𝒕</m:t>
                        </m:r>
                        <m:r>
                          <a:rPr lang="en-IN" b="1" i="1">
                            <a:latin typeface="Cambria Math" panose="02040503050406030204" pitchFamily="18" charset="0"/>
                          </a:rPr>
                          <m:t>+</m:t>
                        </m:r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𝑻</m:t>
                        </m:r>
                      </m:e>
                    </m:d>
                  </m:oMath>
                </a14:m>
                <a:r>
                  <a:rPr lang="en-IN" b="1" dirty="0"/>
                  <a:t>, n=0,1,2…</a:t>
                </a:r>
              </a:p>
              <a:p>
                <a:r>
                  <a:rPr lang="en-IN" dirty="0"/>
                  <a:t>The time taken to complete </a:t>
                </a:r>
                <a:r>
                  <a:rPr lang="en-IN" b="1" dirty="0"/>
                  <a:t>one cycle is called a time period </a:t>
                </a:r>
                <a:r>
                  <a:rPr lang="en-IN" dirty="0"/>
                  <a:t>of the quantity.</a:t>
                </a:r>
              </a:p>
              <a:p>
                <a:endParaRPr lang="en-IN" b="1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908094" y="1600201"/>
                <a:ext cx="9549517" cy="4454533"/>
              </a:xfrm>
              <a:blipFill>
                <a:blip r:embed="rId3"/>
                <a:stretch>
                  <a:fillRect l="-1149" t="-2329" r="-204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5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412847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1796" y="-107692"/>
            <a:ext cx="6925256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AC circuits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47741" y="1560514"/>
                <a:ext cx="7230403" cy="4454533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IN" b="1" dirty="0"/>
                  <a:t>Frequency</a:t>
                </a:r>
              </a:p>
              <a:p>
                <a:pPr marL="0" indent="0">
                  <a:buNone/>
                </a:pPr>
                <a:r>
                  <a:rPr lang="en-IN" dirty="0"/>
                  <a:t>The number of such </a:t>
                </a:r>
                <a:r>
                  <a:rPr lang="en-IN" b="1" dirty="0"/>
                  <a:t>cycles </a:t>
                </a:r>
                <a:r>
                  <a:rPr lang="en-IN" dirty="0"/>
                  <a:t>occurring per second is called</a:t>
                </a:r>
                <a:r>
                  <a:rPr lang="en-IN" b="1" dirty="0"/>
                  <a:t> frequency ‘f’.</a:t>
                </a:r>
              </a:p>
              <a:p>
                <a:pPr marL="0" indent="0">
                  <a:buNone/>
                </a:pPr>
                <a:r>
                  <a:rPr lang="en-IN" b="1" dirty="0"/>
                  <a:t>			</a:t>
                </a:r>
                <a14:m>
                  <m:oMath xmlns:m="http://schemas.openxmlformats.org/officeDocument/2006/math">
                    <m:r>
                      <a:rPr lang="en-IN" b="1" i="0" smtClean="0">
                        <a:latin typeface="Cambria Math" panose="02040503050406030204" pitchFamily="18" charset="0"/>
                      </a:rPr>
                      <m:t>𝐟</m:t>
                    </m:r>
                    <m:r>
                      <a:rPr lang="en-IN" b="1" i="0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IN" b="1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IN" b="1" i="1" smtClean="0">
                            <a:latin typeface="Cambria Math" panose="02040503050406030204" pitchFamily="18" charset="0"/>
                          </a:rPr>
                          <m:t>𝟏</m:t>
                        </m:r>
                      </m:num>
                      <m:den>
                        <m:r>
                          <a:rPr lang="en-IN" b="1" i="1" smtClean="0">
                            <a:latin typeface="Cambria Math" panose="02040503050406030204" pitchFamily="18" charset="0"/>
                          </a:rPr>
                          <m:t>𝑻</m:t>
                        </m:r>
                      </m:den>
                    </m:f>
                    <m:r>
                      <a:rPr lang="en-IN" b="1" i="1" smtClean="0">
                        <a:latin typeface="Cambria Math" panose="02040503050406030204" pitchFamily="18" charset="0"/>
                      </a:rPr>
                      <m:t> </m:t>
                    </m:r>
                    <m:r>
                      <a:rPr lang="en-IN" b="1" i="1" smtClean="0">
                        <a:latin typeface="Cambria Math" panose="02040503050406030204" pitchFamily="18" charset="0"/>
                      </a:rPr>
                      <m:t>𝑯𝒛</m:t>
                    </m:r>
                  </m:oMath>
                </a14:m>
                <a:endParaRPr lang="en-IN" b="1" dirty="0"/>
              </a:p>
              <a:p>
                <a:pPr marL="0" indent="0">
                  <a:buNone/>
                </a:pPr>
                <a:r>
                  <a:rPr lang="en-IN" b="1" dirty="0"/>
                  <a:t>Amplitude</a:t>
                </a:r>
              </a:p>
              <a:p>
                <a:pPr marL="0" indent="0">
                  <a:buNone/>
                </a:pPr>
                <a:r>
                  <a:rPr lang="en-IN" dirty="0"/>
                  <a:t>The</a:t>
                </a:r>
                <a:r>
                  <a:rPr lang="en-IN" b="1" dirty="0"/>
                  <a:t> maximum value </a:t>
                </a:r>
                <a:r>
                  <a:rPr lang="en-IN" dirty="0"/>
                  <a:t>of </a:t>
                </a:r>
                <a:r>
                  <a:rPr lang="en-IN" b="1" dirty="0"/>
                  <a:t>positive or negative </a:t>
                </a:r>
                <a:r>
                  <a:rPr lang="en-IN" dirty="0"/>
                  <a:t>of the alternating quantity is called </a:t>
                </a:r>
                <a:r>
                  <a:rPr lang="en-IN" b="1" dirty="0"/>
                  <a:t>amplitude.</a:t>
                </a:r>
              </a:p>
              <a:p>
                <a:pPr marL="0" indent="0">
                  <a:buNone/>
                </a:pPr>
                <a:endParaRPr lang="en-IN" b="1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47741" y="1560514"/>
                <a:ext cx="7230403" cy="4454533"/>
              </a:xfrm>
              <a:blipFill>
                <a:blip r:embed="rId3"/>
                <a:stretch>
                  <a:fillRect l="-1685" t="-2326" r="-151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5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6</a:t>
            </a:fld>
            <a:endParaRPr lang="en-US" dirty="0"/>
          </a:p>
        </p:txBody>
      </p:sp>
      <p:pic>
        <p:nvPicPr>
          <p:cNvPr id="1026" name="Picture 2" descr="Image result for sine wave with amplitude, one cycle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41289" y="2410133"/>
            <a:ext cx="3429000" cy="27552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7856141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1796" y="-107692"/>
            <a:ext cx="6925256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AC circuits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47741" y="1560514"/>
                <a:ext cx="11089655" cy="4454533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IN" sz="3200" b="1" dirty="0"/>
                  <a:t>Peak to Peak value</a:t>
                </a:r>
              </a:p>
              <a:p>
                <a:pPr marL="0" indent="0">
                  <a:buNone/>
                </a:pPr>
                <a:r>
                  <a:rPr lang="en-IN" dirty="0"/>
                  <a:t>The value of an alternating quantity from its positive peak to negative peak is called its peak to peak value</a:t>
                </a:r>
              </a:p>
              <a:p>
                <a:pPr marL="0" indent="0">
                  <a:buNone/>
                </a:pPr>
                <a:r>
                  <a:rPr lang="en-IN" b="1" dirty="0"/>
                  <a:t>			</a:t>
                </a:r>
                <a14:m>
                  <m:oMath xmlns:m="http://schemas.openxmlformats.org/officeDocument/2006/math">
                    <m:r>
                      <a:rPr lang="en-GB" sz="2400" b="1" i="0" smtClean="0">
                        <a:latin typeface="Cambria Math" panose="02040503050406030204" pitchFamily="18" charset="0"/>
                      </a:rPr>
                      <m:t>𝐀𝐦𝐩𝐥𝐢𝐭𝐮𝐝𝐞</m:t>
                    </m:r>
                    <m:r>
                      <a:rPr lang="en-IN" sz="2400" b="1" i="0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IN" sz="2400" b="1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400" b="1" i="1" smtClean="0">
                            <a:latin typeface="Cambria Math" panose="02040503050406030204" pitchFamily="18" charset="0"/>
                          </a:rPr>
                          <m:t>𝑷𝒆𝒂𝒌</m:t>
                        </m:r>
                        <m:r>
                          <a:rPr lang="en-GB" sz="2400" b="1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2400" b="1" i="1" smtClean="0">
                            <a:latin typeface="Cambria Math" panose="02040503050406030204" pitchFamily="18" charset="0"/>
                          </a:rPr>
                          <m:t>𝒕𝒐</m:t>
                        </m:r>
                        <m:r>
                          <a:rPr lang="en-GB" sz="2400" b="1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2400" b="1" i="1" smtClean="0">
                            <a:latin typeface="Cambria Math" panose="02040503050406030204" pitchFamily="18" charset="0"/>
                          </a:rPr>
                          <m:t>𝑷𝒆𝒂𝒌</m:t>
                        </m:r>
                        <m:r>
                          <a:rPr lang="en-GB" sz="2400" b="1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2400" b="1" i="1" smtClean="0">
                            <a:latin typeface="Cambria Math" panose="02040503050406030204" pitchFamily="18" charset="0"/>
                          </a:rPr>
                          <m:t>𝒗𝒂𝒍𝒖𝒆</m:t>
                        </m:r>
                      </m:num>
                      <m:den>
                        <m:r>
                          <a:rPr lang="en-GB" sz="2400" b="1" i="1" smtClean="0">
                            <a:latin typeface="Cambria Math" panose="02040503050406030204" pitchFamily="18" charset="0"/>
                          </a:rPr>
                          <m:t>𝟐</m:t>
                        </m:r>
                      </m:den>
                    </m:f>
                    <m:r>
                      <a:rPr lang="en-IN" sz="2400" b="1" i="1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endParaRPr lang="en-IN" b="1" dirty="0"/>
              </a:p>
              <a:p>
                <a:pPr marL="0" indent="0">
                  <a:buNone/>
                </a:pPr>
                <a:r>
                  <a:rPr lang="en-IN" sz="3200" b="1" dirty="0"/>
                  <a:t>Angular Frequency (</a:t>
                </a:r>
                <a:r>
                  <a:rPr lang="el-GR" sz="3200" b="1" dirty="0"/>
                  <a:t>ω</a:t>
                </a:r>
                <a:r>
                  <a:rPr lang="en-GB" sz="3200" b="1" dirty="0"/>
                  <a:t>)</a:t>
                </a:r>
              </a:p>
              <a:p>
                <a:pPr marL="0" indent="0">
                  <a:buNone/>
                </a:pPr>
                <a:r>
                  <a:rPr lang="en-GB" dirty="0"/>
                  <a:t>Angular frequency is a measure of how fast an object or waveform oscillates or rotates, expressed in radians per second.</a:t>
                </a:r>
              </a:p>
              <a:p>
                <a:pPr marL="0" indent="0" algn="ctr">
                  <a:buNone/>
                </a:pPr>
                <a14:m>
                  <m:oMath xmlns:m="http://schemas.openxmlformats.org/officeDocument/2006/math">
                    <m:r>
                      <a:rPr lang="en-GB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𝜔</m:t>
                    </m:r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</m:t>
                    </m:r>
                  </m:oMath>
                </a14:m>
                <a:r>
                  <a:rPr lang="en-GB" dirty="0"/>
                  <a:t>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2</m:t>
                    </m:r>
                    <m:r>
                      <m:rPr>
                        <m:sty m:val="p"/>
                      </m:rPr>
                      <a:rPr lang="el-GR" i="1">
                        <a:latin typeface="Cambria Math" panose="02040503050406030204" pitchFamily="18" charset="0"/>
                      </a:rPr>
                      <m:t>π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𝑓</m:t>
                    </m:r>
                  </m:oMath>
                </a14:m>
                <a:endParaRPr lang="en-IN" dirty="0"/>
              </a:p>
              <a:p>
                <a:pPr marL="0" indent="0">
                  <a:buNone/>
                </a:pPr>
                <a:endParaRPr lang="en-IN" b="1" dirty="0"/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47741" y="1560514"/>
                <a:ext cx="11089655" cy="4454533"/>
              </a:xfrm>
              <a:blipFill>
                <a:blip r:embed="rId3"/>
                <a:stretch>
                  <a:fillRect l="-1374" t="-2873" r="-82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5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1654681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98989" y="0"/>
            <a:ext cx="5417946" cy="1190561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  <a:latin typeface="+mn-lt"/>
              </a:rPr>
              <a:t>Alternating quantities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4841" y="1423765"/>
            <a:ext cx="10346834" cy="463097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b="1" dirty="0"/>
              <a:t>Waveform</a:t>
            </a:r>
            <a:r>
              <a:rPr lang="en-IN" dirty="0"/>
              <a:t> </a:t>
            </a:r>
          </a:p>
          <a:p>
            <a:pPr marL="0" indent="0">
              <a:buNone/>
            </a:pPr>
            <a:r>
              <a:rPr lang="en-IN" dirty="0"/>
              <a:t>A waveform is a graph in which the instantaneous value of any quantity is plotted against time.</a:t>
            </a:r>
          </a:p>
          <a:p>
            <a:pPr marL="0" indent="0">
              <a:buNone/>
            </a:pPr>
            <a:r>
              <a:rPr lang="en-IN" b="1" dirty="0"/>
              <a:t>Cycle:</a:t>
            </a:r>
          </a:p>
          <a:p>
            <a:pPr marL="0" indent="0">
              <a:buNone/>
            </a:pPr>
            <a:r>
              <a:rPr lang="en-IN" dirty="0"/>
              <a:t>One complete set of positive and negative values of an alternating quantity is known as </a:t>
            </a:r>
            <a:r>
              <a:rPr lang="en-IN" b="1" dirty="0"/>
              <a:t>one cycle.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5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515272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61978" y="-28319"/>
            <a:ext cx="7177504" cy="1325563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  <a:latin typeface="+mn-lt"/>
              </a:rPr>
              <a:t>Generation of alternating EMF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51443" y="1297244"/>
            <a:ext cx="9467537" cy="445453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dirty="0"/>
              <a:t>Alternating EMF can be generated by rotating a coil in a magnetic field.</a:t>
            </a:r>
          </a:p>
          <a:p>
            <a:pPr marL="0" indent="0">
              <a:buNone/>
            </a:pPr>
            <a:r>
              <a:rPr lang="en-IN" dirty="0"/>
              <a:t>Magnitude of the generated emf depends on the position of the coil.</a:t>
            </a:r>
          </a:p>
          <a:p>
            <a:pPr marL="0" indent="0">
              <a:buNone/>
            </a:pPr>
            <a:endParaRPr lang="en-IN" b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5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9</a:t>
            </a:fld>
            <a:endParaRPr lang="en-US" dirty="0"/>
          </a:p>
        </p:txBody>
      </p:sp>
      <p:pic>
        <p:nvPicPr>
          <p:cNvPr id="6" name="Picture 4" descr="Image result for AC emf generation from a coil">
            <a:extLst>
              <a:ext uri="{FF2B5EF4-FFF2-40B4-BE49-F238E27FC236}">
                <a16:creationId xmlns:a16="http://schemas.microsoft.com/office/drawing/2014/main" id="{1F34EC41-7FE7-8B2B-90B2-6D508983F04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86229" y="2867581"/>
            <a:ext cx="5164864" cy="36278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2911640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87231" y="-28319"/>
            <a:ext cx="7776913" cy="1325563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  <a:latin typeface="+mn-lt"/>
              </a:rPr>
              <a:t>Generation of alternating EMF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736430" y="1600201"/>
                <a:ext cx="10733460" cy="4454533"/>
              </a:xfrm>
            </p:spPr>
            <p:txBody>
              <a:bodyPr>
                <a:normAutofit/>
              </a:bodyPr>
              <a:lstStyle/>
              <a:p>
                <a:r>
                  <a:rPr lang="en-IN" dirty="0"/>
                  <a:t>In the </a:t>
                </a:r>
                <a:r>
                  <a:rPr lang="en-IN" b="1" dirty="0"/>
                  <a:t>first case, </a:t>
                </a:r>
                <a:r>
                  <a:rPr lang="en-IN" dirty="0"/>
                  <a:t>the</a:t>
                </a:r>
                <a:r>
                  <a:rPr lang="en-IN" b="1" dirty="0"/>
                  <a:t> coil is stationary, </a:t>
                </a:r>
                <a:r>
                  <a:rPr lang="en-IN" dirty="0"/>
                  <a:t>the magnitude of</a:t>
                </a:r>
                <a:r>
                  <a:rPr lang="en-IN" b="1" dirty="0"/>
                  <a:t> voltage induced is ‘0’ volt.</a:t>
                </a:r>
              </a:p>
              <a:p>
                <a:r>
                  <a:rPr lang="en-IN" dirty="0"/>
                  <a:t>In the </a:t>
                </a:r>
                <a:r>
                  <a:rPr lang="en-IN" b="1" dirty="0"/>
                  <a:t>second case, </a:t>
                </a:r>
                <a:r>
                  <a:rPr lang="en-IN" dirty="0"/>
                  <a:t>the </a:t>
                </a:r>
                <a:r>
                  <a:rPr lang="en-IN" b="1" dirty="0"/>
                  <a:t>coil is at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IN" b="1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IN" b="1" i="1" smtClean="0">
                            <a:latin typeface="Cambria Math" panose="02040503050406030204" pitchFamily="18" charset="0"/>
                          </a:rPr>
                          <m:t>𝟗𝟎</m:t>
                        </m:r>
                      </m:e>
                      <m:sup>
                        <m:r>
                          <a:rPr lang="en-IN" b="1" i="1" smtClean="0">
                            <a:latin typeface="Cambria Math" panose="02040503050406030204" pitchFamily="18" charset="0"/>
                          </a:rPr>
                          <m:t>𝟎</m:t>
                        </m:r>
                      </m:sup>
                    </m:sSup>
                    <m:r>
                      <a:rPr lang="en-IN" b="1" i="0" smtClean="0">
                        <a:latin typeface="Cambria Math" panose="02040503050406030204" pitchFamily="18" charset="0"/>
                      </a:rPr>
                      <m:t>,</m:t>
                    </m:r>
                  </m:oMath>
                </a14:m>
                <a:r>
                  <a:rPr lang="en-IN" b="1" dirty="0"/>
                  <a:t> </a:t>
                </a:r>
                <a:r>
                  <a:rPr lang="en-IN" dirty="0"/>
                  <a:t>generating </a:t>
                </a:r>
                <a:r>
                  <a:rPr lang="en-IN" b="1" dirty="0"/>
                  <a:t>maximum voltage </a:t>
                </a:r>
                <a:r>
                  <a:rPr lang="en-IN" dirty="0"/>
                  <a:t>corresponding to the </a:t>
                </a:r>
                <a:r>
                  <a:rPr lang="en-IN" b="1" dirty="0"/>
                  <a:t>position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IN" b="1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𝟗𝟎</m:t>
                        </m:r>
                      </m:e>
                      <m:sup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𝟎</m:t>
                        </m:r>
                      </m:sup>
                    </m:sSup>
                  </m:oMath>
                </a14:m>
                <a:r>
                  <a:rPr lang="en-IN" b="1" dirty="0"/>
                  <a:t> </a:t>
                </a:r>
                <a:r>
                  <a:rPr lang="en-IN" dirty="0"/>
                  <a:t>in the waveform</a:t>
                </a:r>
                <a:r>
                  <a:rPr lang="en-IN" b="1" dirty="0"/>
                  <a:t>.</a:t>
                </a:r>
              </a:p>
              <a:p>
                <a:r>
                  <a:rPr lang="en-IN" dirty="0"/>
                  <a:t>In the </a:t>
                </a:r>
                <a:r>
                  <a:rPr lang="en-IN" b="1" dirty="0"/>
                  <a:t>third case, </a:t>
                </a:r>
                <a:r>
                  <a:rPr lang="en-IN" dirty="0"/>
                  <a:t>the </a:t>
                </a:r>
                <a:r>
                  <a:rPr lang="en-IN" b="1" dirty="0"/>
                  <a:t>coil is at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IN" b="1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IN" b="1" i="1" smtClean="0">
                            <a:latin typeface="Cambria Math" panose="02040503050406030204" pitchFamily="18" charset="0"/>
                          </a:rPr>
                          <m:t>𝟏𝟖</m:t>
                        </m:r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𝟎</m:t>
                        </m:r>
                      </m:e>
                      <m:sup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𝟎</m:t>
                        </m:r>
                      </m:sup>
                    </m:sSup>
                    <m:r>
                      <a:rPr lang="en-IN" b="1">
                        <a:latin typeface="Cambria Math" panose="02040503050406030204" pitchFamily="18" charset="0"/>
                      </a:rPr>
                      <m:t>,</m:t>
                    </m:r>
                  </m:oMath>
                </a14:m>
                <a:r>
                  <a:rPr lang="en-IN" b="1" dirty="0"/>
                  <a:t> </a:t>
                </a:r>
                <a:r>
                  <a:rPr lang="en-IN" dirty="0"/>
                  <a:t>generating </a:t>
                </a:r>
                <a:r>
                  <a:rPr lang="en-IN" b="1" dirty="0"/>
                  <a:t>zero voltage </a:t>
                </a:r>
                <a:r>
                  <a:rPr lang="en-IN" dirty="0"/>
                  <a:t>corresponding to the </a:t>
                </a:r>
                <a:r>
                  <a:rPr lang="en-IN" b="1" dirty="0"/>
                  <a:t>position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IN" b="1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IN" b="1" i="1" smtClean="0">
                            <a:latin typeface="Cambria Math" panose="02040503050406030204" pitchFamily="18" charset="0"/>
                          </a:rPr>
                          <m:t>𝟏𝟖</m:t>
                        </m:r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𝟎</m:t>
                        </m:r>
                      </m:e>
                      <m:sup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𝟎</m:t>
                        </m:r>
                      </m:sup>
                    </m:sSup>
                  </m:oMath>
                </a14:m>
                <a:r>
                  <a:rPr lang="en-IN" b="1" dirty="0"/>
                  <a:t> </a:t>
                </a:r>
                <a:r>
                  <a:rPr lang="en-IN" dirty="0"/>
                  <a:t>in the waveform</a:t>
                </a:r>
                <a:r>
                  <a:rPr lang="en-IN" b="1" dirty="0"/>
                  <a:t>.</a:t>
                </a:r>
              </a:p>
              <a:p>
                <a:r>
                  <a:rPr lang="en-IN" dirty="0"/>
                  <a:t>Similarly it is shown for position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IN" b="1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IN" b="1" i="1" smtClean="0">
                            <a:latin typeface="Cambria Math" panose="02040503050406030204" pitchFamily="18" charset="0"/>
                          </a:rPr>
                          <m:t>𝟐𝟕</m:t>
                        </m:r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𝟎</m:t>
                        </m:r>
                      </m:e>
                      <m:sup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𝟎</m:t>
                        </m:r>
                      </m:sup>
                    </m:sSup>
                  </m:oMath>
                </a14:m>
                <a:r>
                  <a:rPr lang="en-IN" b="1" dirty="0"/>
                  <a:t> and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IN" b="1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IN" b="1" i="1" smtClean="0">
                            <a:latin typeface="Cambria Math" panose="02040503050406030204" pitchFamily="18" charset="0"/>
                          </a:rPr>
                          <m:t>𝟑𝟔</m:t>
                        </m:r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𝟎</m:t>
                        </m:r>
                      </m:e>
                      <m:sup>
                        <m:r>
                          <a:rPr lang="en-IN" b="1" i="1">
                            <a:latin typeface="Cambria Math" panose="02040503050406030204" pitchFamily="18" charset="0"/>
                          </a:rPr>
                          <m:t>𝟎</m:t>
                        </m:r>
                      </m:sup>
                    </m:sSup>
                  </m:oMath>
                </a14:m>
                <a:r>
                  <a:rPr lang="en-IN" b="1" dirty="0"/>
                  <a:t>, </a:t>
                </a:r>
                <a:r>
                  <a:rPr lang="en-IN" dirty="0"/>
                  <a:t>which is </a:t>
                </a:r>
                <a:r>
                  <a:rPr lang="en-IN" b="1" dirty="0"/>
                  <a:t>maximum and zero voltage respectively.</a:t>
                </a: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736430" y="1600201"/>
                <a:ext cx="10733460" cy="4454533"/>
              </a:xfrm>
              <a:blipFill>
                <a:blip r:embed="rId3"/>
                <a:stretch>
                  <a:fillRect l="-1022" t="-232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5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3259863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50410" y="-28319"/>
            <a:ext cx="7811342" cy="1325563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  <a:latin typeface="+mn-lt"/>
              </a:rPr>
              <a:t>Generation of alternating EMF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981906" y="1600201"/>
                <a:ext cx="9475705" cy="4757490"/>
              </a:xfrm>
            </p:spPr>
            <p:txBody>
              <a:bodyPr>
                <a:normAutofit lnSpcReduction="10000"/>
              </a:bodyPr>
              <a:lstStyle/>
              <a:p>
                <a:pPr marL="0" indent="0">
                  <a:buNone/>
                </a:pPr>
                <a:r>
                  <a:rPr lang="en-IN" dirty="0"/>
                  <a:t>The </a:t>
                </a:r>
                <a:r>
                  <a:rPr lang="en-IN" dirty="0" err="1"/>
                  <a:t>emf</a:t>
                </a:r>
                <a:r>
                  <a:rPr lang="en-IN" dirty="0"/>
                  <a:t> induced is 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IN" b="0" i="1" smtClean="0">
                          <a:latin typeface="Cambria Math" panose="02040503050406030204" pitchFamily="18" charset="0"/>
                        </a:rPr>
                        <m:t>𝑉</m:t>
                      </m:r>
                      <m:r>
                        <a:rPr lang="en-IN" b="0" i="1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IN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IN" b="0" i="1" smtClean="0">
                              <a:latin typeface="Cambria Math" panose="02040503050406030204" pitchFamily="18" charset="0"/>
                            </a:rPr>
                            <m:t>𝑉</m:t>
                          </m:r>
                        </m:e>
                        <m:sub>
                          <m:r>
                            <a:rPr lang="en-IN" b="0" i="1" smtClean="0">
                              <a:latin typeface="Cambria Math" panose="02040503050406030204" pitchFamily="18" charset="0"/>
                            </a:rPr>
                            <m:t>𝑚𝑎𝑥</m:t>
                          </m:r>
                        </m:sub>
                      </m:sSub>
                      <m:r>
                        <a:rPr lang="en-IN" b="0" i="1" smtClean="0">
                          <a:latin typeface="Cambria Math" panose="02040503050406030204" pitchFamily="18" charset="0"/>
                        </a:rPr>
                        <m:t>𝑠𝑖𝑛</m:t>
                      </m:r>
                      <m:r>
                        <a:rPr lang="en-IN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𝜃</m:t>
                      </m:r>
                    </m:oMath>
                  </m:oMathPara>
                </a14:m>
                <a:endParaRPr lang="en-IN" dirty="0"/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IN" b="0" i="1" smtClean="0">
                          <a:latin typeface="Cambria Math" panose="02040503050406030204" pitchFamily="18" charset="0"/>
                        </a:rPr>
                        <m:t>𝑉</m:t>
                      </m:r>
                      <m:r>
                        <a:rPr lang="en-IN" b="0" i="1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IN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IN" b="0" i="1" smtClean="0">
                              <a:latin typeface="Cambria Math" panose="02040503050406030204" pitchFamily="18" charset="0"/>
                            </a:rPr>
                            <m:t>𝑉</m:t>
                          </m:r>
                        </m:e>
                        <m:sub>
                          <m:r>
                            <a:rPr lang="en-IN" b="0" i="1" smtClean="0">
                              <a:latin typeface="Cambria Math" panose="02040503050406030204" pitchFamily="18" charset="0"/>
                            </a:rPr>
                            <m:t>𝑚</m:t>
                          </m:r>
                        </m:sub>
                      </m:sSub>
                      <m:r>
                        <a:rPr lang="en-IN" b="0" i="1" smtClean="0">
                          <a:latin typeface="Cambria Math" panose="02040503050406030204" pitchFamily="18" charset="0"/>
                        </a:rPr>
                        <m:t>𝑠𝑖𝑛</m:t>
                      </m:r>
                      <m:r>
                        <a:rPr lang="en-IN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𝜃</m:t>
                      </m:r>
                    </m:oMath>
                  </m:oMathPara>
                </a14:m>
                <a:endParaRPr lang="en-IN" dirty="0"/>
              </a:p>
              <a:p>
                <a:pPr marL="0" indent="0">
                  <a:buNone/>
                </a:pPr>
                <a:r>
                  <a:rPr lang="en-IN" dirty="0">
                    <a:ea typeface="Cambria Math" panose="02040503050406030204" pitchFamily="18" charset="0"/>
                  </a:rPr>
                  <a:t>If </a:t>
                </a:r>
                <a14:m>
                  <m:oMath xmlns:m="http://schemas.openxmlformats.org/officeDocument/2006/math">
                    <m:r>
                      <a:rPr lang="en-IN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𝜃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𝜔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𝑡</m:t>
                    </m:r>
                  </m:oMath>
                </a14:m>
                <a:r>
                  <a:rPr lang="en-IN" dirty="0"/>
                  <a:t>,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IN" b="0" i="1" smtClean="0">
                          <a:latin typeface="Cambria Math" panose="02040503050406030204" pitchFamily="18" charset="0"/>
                        </a:rPr>
                        <m:t>𝑉</m:t>
                      </m:r>
                      <m:r>
                        <a:rPr lang="en-IN" b="0" i="1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IN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IN" b="0" i="1" smtClean="0">
                              <a:latin typeface="Cambria Math" panose="02040503050406030204" pitchFamily="18" charset="0"/>
                            </a:rPr>
                            <m:t>𝑉</m:t>
                          </m:r>
                        </m:e>
                        <m:sub>
                          <m:r>
                            <a:rPr lang="en-IN" b="0" i="1" smtClean="0">
                              <a:latin typeface="Cambria Math" panose="02040503050406030204" pitchFamily="18" charset="0"/>
                            </a:rPr>
                            <m:t>𝑚</m:t>
                          </m:r>
                        </m:sub>
                      </m:sSub>
                      <m:r>
                        <a:rPr lang="en-IN" b="0" i="1" smtClean="0">
                          <a:latin typeface="Cambria Math" panose="02040503050406030204" pitchFamily="18" charset="0"/>
                        </a:rPr>
                        <m:t>𝑠𝑖𝑛</m:t>
                      </m:r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𝜔</m:t>
                      </m:r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𝑡</m:t>
                      </m:r>
                    </m:oMath>
                  </m:oMathPara>
                </a14:m>
                <a:endParaRPr lang="en-IN" dirty="0"/>
              </a:p>
              <a:p>
                <a:pPr marL="0" indent="0">
                  <a:buNone/>
                </a:pPr>
                <a:r>
                  <a:rPr lang="en-IN" dirty="0">
                    <a:ea typeface="Cambria Math" panose="02040503050406030204" pitchFamily="18" charset="0"/>
                  </a:rPr>
                  <a:t>If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𝜔</m:t>
                    </m:r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</m:t>
                    </m:r>
                  </m:oMath>
                </a14:m>
                <a:r>
                  <a:rPr lang="en-GB" dirty="0"/>
                  <a:t>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2</m:t>
                    </m:r>
                    <m:r>
                      <m:rPr>
                        <m:sty m:val="p"/>
                      </m:rPr>
                      <a:rPr lang="el-GR" i="1">
                        <a:latin typeface="Cambria Math" panose="02040503050406030204" pitchFamily="18" charset="0"/>
                      </a:rPr>
                      <m:t>π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𝑓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,</m:t>
                    </m:r>
                  </m:oMath>
                </a14:m>
                <a:endParaRPr lang="en-IN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IN" b="0" i="1" smtClean="0">
                          <a:latin typeface="Cambria Math" panose="02040503050406030204" pitchFamily="18" charset="0"/>
                        </a:rPr>
                        <m:t>𝑉</m:t>
                      </m:r>
                      <m:r>
                        <a:rPr lang="en-IN" b="0" i="1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IN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IN" b="0" i="1" smtClean="0">
                              <a:latin typeface="Cambria Math" panose="02040503050406030204" pitchFamily="18" charset="0"/>
                            </a:rPr>
                            <m:t>𝑉</m:t>
                          </m:r>
                        </m:e>
                        <m:sub>
                          <m:r>
                            <a:rPr lang="en-IN" b="0" i="1" smtClean="0">
                              <a:latin typeface="Cambria Math" panose="02040503050406030204" pitchFamily="18" charset="0"/>
                            </a:rPr>
                            <m:t>𝑚</m:t>
                          </m:r>
                        </m:sub>
                      </m:sSub>
                      <m:r>
                        <a:rPr lang="en-IN" b="0" i="1" smtClean="0">
                          <a:latin typeface="Cambria Math" panose="02040503050406030204" pitchFamily="18" charset="0"/>
                        </a:rPr>
                        <m:t>𝑠𝑖𝑛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2</m:t>
                      </m:r>
                      <m:r>
                        <m:rPr>
                          <m:sty m:val="p"/>
                        </m:rPr>
                        <a:rPr lang="el-GR" b="0" i="1" smtClean="0">
                          <a:latin typeface="Cambria Math" panose="02040503050406030204" pitchFamily="18" charset="0"/>
                        </a:rPr>
                        <m:t>π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𝑓</m:t>
                      </m:r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𝑡</m:t>
                      </m:r>
                    </m:oMath>
                  </m:oMathPara>
                </a14:m>
                <a:endParaRPr lang="en-IN" dirty="0"/>
              </a:p>
              <a:p>
                <a:pPr marL="0" indent="0">
                  <a:buNone/>
                </a:pPr>
                <a:r>
                  <a:rPr lang="en-IN" dirty="0">
                    <a:ea typeface="Cambria Math" panose="02040503050406030204" pitchFamily="18" charset="0"/>
                  </a:rPr>
                  <a:t>If</a:t>
                </a:r>
                <a:r>
                  <a:rPr lang="en-GB" dirty="0"/>
                  <a:t>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𝑓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 =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1</m:t>
                        </m:r>
                      </m:num>
                      <m:den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𝑇</m:t>
                        </m:r>
                      </m:den>
                    </m:f>
                    <m:r>
                      <a:rPr lang="en-GB" b="0" i="1" smtClean="0">
                        <a:latin typeface="Cambria Math" panose="02040503050406030204" pitchFamily="18" charset="0"/>
                      </a:rPr>
                      <m:t>,</m:t>
                    </m:r>
                  </m:oMath>
                </a14:m>
                <a:endParaRPr lang="en-IN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IN" b="0" i="1" smtClean="0">
                          <a:latin typeface="Cambria Math" panose="02040503050406030204" pitchFamily="18" charset="0"/>
                        </a:rPr>
                        <m:t>𝑉</m:t>
                      </m:r>
                      <m:r>
                        <a:rPr lang="en-IN" b="0" i="1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IN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IN" b="0" i="1" smtClean="0">
                              <a:latin typeface="Cambria Math" panose="02040503050406030204" pitchFamily="18" charset="0"/>
                            </a:rPr>
                            <m:t>𝑉</m:t>
                          </m:r>
                        </m:e>
                        <m:sub>
                          <m:r>
                            <a:rPr lang="en-IN" b="0" i="1" smtClean="0">
                              <a:latin typeface="Cambria Math" panose="02040503050406030204" pitchFamily="18" charset="0"/>
                            </a:rPr>
                            <m:t>𝑚</m:t>
                          </m:r>
                        </m:sub>
                      </m:sSub>
                      <m:r>
                        <a:rPr lang="en-IN" b="0" i="1" smtClean="0">
                          <a:latin typeface="Cambria Math" panose="02040503050406030204" pitchFamily="18" charset="0"/>
                        </a:rPr>
                        <m:t>𝑠𝑖𝑛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2</m:t>
                          </m:r>
                          <m:r>
                            <m:rPr>
                              <m:sty m:val="p"/>
                            </m:rPr>
                            <a:rPr lang="el-GR" i="1">
                              <a:latin typeface="Cambria Math" panose="02040503050406030204" pitchFamily="18" charset="0"/>
                            </a:rPr>
                            <m:t>π</m:t>
                          </m:r>
                        </m:num>
                        <m:den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𝑇</m:t>
                          </m:r>
                        </m:den>
                      </m:f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𝑡</m:t>
                      </m:r>
                    </m:oMath>
                  </m:oMathPara>
                </a14:m>
                <a:endParaRPr lang="en-IN" dirty="0"/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:endParaRPr lang="en-IN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981906" y="1600201"/>
                <a:ext cx="9475705" cy="4757490"/>
              </a:xfrm>
              <a:blipFill>
                <a:blip r:embed="rId3"/>
                <a:stretch>
                  <a:fillRect l="-1287" t="-294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5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416205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50410" y="-28319"/>
            <a:ext cx="7811342" cy="1325563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  <a:latin typeface="+mn-lt"/>
              </a:rPr>
              <a:t>Generation of alternating EMF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981906" y="1600201"/>
                <a:ext cx="9475705" cy="4454533"/>
              </a:xfrm>
            </p:spPr>
            <p:txBody>
              <a:bodyPr>
                <a:normAutofit fontScale="92500" lnSpcReduction="10000"/>
              </a:bodyPr>
              <a:lstStyle/>
              <a:p>
                <a:pPr marL="0" indent="0">
                  <a:buNone/>
                </a:pPr>
                <a:r>
                  <a:rPr lang="en-IN" dirty="0"/>
                  <a:t>The instantaneous current is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IN" b="0" i="1" smtClean="0">
                          <a:latin typeface="Cambria Math" panose="02040503050406030204" pitchFamily="18" charset="0"/>
                        </a:rPr>
                        <m:t>𝐼</m:t>
                      </m:r>
                      <m:r>
                        <a:rPr lang="en-IN" i="1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IN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IN" b="0" i="1" smtClean="0">
                              <a:latin typeface="Cambria Math" panose="02040503050406030204" pitchFamily="18" charset="0"/>
                            </a:rPr>
                            <m:t>𝐼</m:t>
                          </m:r>
                        </m:e>
                        <m:sub>
                          <m:r>
                            <a:rPr lang="en-IN" i="1">
                              <a:latin typeface="Cambria Math" panose="02040503050406030204" pitchFamily="18" charset="0"/>
                            </a:rPr>
                            <m:t>𝑚𝑎𝑥</m:t>
                          </m:r>
                        </m:sub>
                      </m:sSub>
                      <m:r>
                        <a:rPr lang="en-IN" i="1">
                          <a:latin typeface="Cambria Math" panose="02040503050406030204" pitchFamily="18" charset="0"/>
                        </a:rPr>
                        <m:t>𝑠𝑖𝑛</m:t>
                      </m:r>
                      <m:r>
                        <a:rPr lang="en-IN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𝜃</m:t>
                      </m:r>
                    </m:oMath>
                  </m:oMathPara>
                </a14:m>
                <a:endParaRPr lang="en-IN" dirty="0"/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IN" b="0" i="1" smtClean="0">
                          <a:latin typeface="Cambria Math" panose="02040503050406030204" pitchFamily="18" charset="0"/>
                        </a:rPr>
                        <m:t>𝐼</m:t>
                      </m:r>
                      <m:r>
                        <a:rPr lang="en-IN" i="1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IN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IN" b="0" i="1" smtClean="0">
                              <a:latin typeface="Cambria Math" panose="02040503050406030204" pitchFamily="18" charset="0"/>
                            </a:rPr>
                            <m:t>𝐼</m:t>
                          </m:r>
                        </m:e>
                        <m:sub>
                          <m:r>
                            <a:rPr lang="en-IN" i="1">
                              <a:latin typeface="Cambria Math" panose="02040503050406030204" pitchFamily="18" charset="0"/>
                            </a:rPr>
                            <m:t>𝑚</m:t>
                          </m:r>
                        </m:sub>
                      </m:sSub>
                      <m:r>
                        <a:rPr lang="en-IN" i="1">
                          <a:latin typeface="Cambria Math" panose="02040503050406030204" pitchFamily="18" charset="0"/>
                        </a:rPr>
                        <m:t>𝑠𝑖𝑛</m:t>
                      </m:r>
                      <m:r>
                        <a:rPr lang="en-IN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𝜃</m:t>
                      </m:r>
                    </m:oMath>
                  </m:oMathPara>
                </a14:m>
                <a:endParaRPr lang="en-GB" dirty="0">
                  <a:ea typeface="Cambria Math" panose="02040503050406030204" pitchFamily="18" charset="0"/>
                </a:endParaRPr>
              </a:p>
              <a:p>
                <a:pPr marL="0" indent="0">
                  <a:buNone/>
                </a:pPr>
                <a:r>
                  <a:rPr lang="en-IN" dirty="0">
                    <a:ea typeface="Cambria Math" panose="02040503050406030204" pitchFamily="18" charset="0"/>
                  </a:rPr>
                  <a:t>If </a:t>
                </a:r>
                <a14:m>
                  <m:oMath xmlns:m="http://schemas.openxmlformats.org/officeDocument/2006/math">
                    <m:r>
                      <a:rPr lang="en-IN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𝜃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𝜔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𝑡</m:t>
                    </m:r>
                  </m:oMath>
                </a14:m>
                <a:r>
                  <a:rPr lang="en-IN" dirty="0"/>
                  <a:t>,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𝐼</m:t>
                      </m:r>
                      <m:r>
                        <a:rPr lang="en-IN" b="0" i="1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IN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𝐼</m:t>
                          </m:r>
                        </m:e>
                        <m:sub>
                          <m:r>
                            <a:rPr lang="en-IN" b="0" i="1" smtClean="0">
                              <a:latin typeface="Cambria Math" panose="02040503050406030204" pitchFamily="18" charset="0"/>
                            </a:rPr>
                            <m:t>𝑚</m:t>
                          </m:r>
                        </m:sub>
                      </m:sSub>
                      <m:r>
                        <a:rPr lang="en-IN" b="0" i="1" smtClean="0">
                          <a:latin typeface="Cambria Math" panose="02040503050406030204" pitchFamily="18" charset="0"/>
                        </a:rPr>
                        <m:t>𝑠𝑖𝑛</m:t>
                      </m:r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𝜔</m:t>
                      </m:r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𝑡</m:t>
                      </m:r>
                    </m:oMath>
                  </m:oMathPara>
                </a14:m>
                <a:endParaRPr lang="en-IN" dirty="0"/>
              </a:p>
              <a:p>
                <a:pPr marL="0" indent="0">
                  <a:buNone/>
                </a:pPr>
                <a:r>
                  <a:rPr lang="en-IN" dirty="0">
                    <a:ea typeface="Cambria Math" panose="02040503050406030204" pitchFamily="18" charset="0"/>
                  </a:rPr>
                  <a:t>If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𝜔</m:t>
                    </m:r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</m:t>
                    </m:r>
                  </m:oMath>
                </a14:m>
                <a:r>
                  <a:rPr lang="en-GB" dirty="0"/>
                  <a:t>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2</m:t>
                    </m:r>
                    <m:r>
                      <m:rPr>
                        <m:sty m:val="p"/>
                      </m:rPr>
                      <a:rPr lang="el-GR" i="1">
                        <a:latin typeface="Cambria Math" panose="02040503050406030204" pitchFamily="18" charset="0"/>
                      </a:rPr>
                      <m:t>π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𝑓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,</m:t>
                    </m:r>
                  </m:oMath>
                </a14:m>
                <a:endParaRPr lang="en-IN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𝐼</m:t>
                      </m:r>
                      <m:r>
                        <a:rPr lang="en-IN" b="0" i="1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IN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𝐼</m:t>
                          </m:r>
                        </m:e>
                        <m:sub>
                          <m:r>
                            <a:rPr lang="en-IN" b="0" i="1" smtClean="0">
                              <a:latin typeface="Cambria Math" panose="02040503050406030204" pitchFamily="18" charset="0"/>
                            </a:rPr>
                            <m:t>𝑚</m:t>
                          </m:r>
                        </m:sub>
                      </m:sSub>
                      <m:r>
                        <a:rPr lang="en-IN" b="0" i="1" smtClean="0">
                          <a:latin typeface="Cambria Math" panose="02040503050406030204" pitchFamily="18" charset="0"/>
                        </a:rPr>
                        <m:t>𝑠𝑖𝑛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2</m:t>
                      </m:r>
                      <m:r>
                        <m:rPr>
                          <m:sty m:val="p"/>
                        </m:rPr>
                        <a:rPr lang="el-GR" b="0" i="1" smtClean="0">
                          <a:latin typeface="Cambria Math" panose="02040503050406030204" pitchFamily="18" charset="0"/>
                        </a:rPr>
                        <m:t>π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𝑓</m:t>
                      </m:r>
                      <m:r>
                        <a:rPr lang="en-GB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𝑡</m:t>
                      </m:r>
                    </m:oMath>
                  </m:oMathPara>
                </a14:m>
                <a:endParaRPr lang="en-IN" dirty="0"/>
              </a:p>
              <a:p>
                <a:pPr marL="0" indent="0">
                  <a:buNone/>
                </a:pPr>
                <a:r>
                  <a:rPr lang="en-IN" dirty="0">
                    <a:ea typeface="Cambria Math" panose="02040503050406030204" pitchFamily="18" charset="0"/>
                  </a:rPr>
                  <a:t>If</a:t>
                </a:r>
                <a:r>
                  <a:rPr lang="en-GB" dirty="0"/>
                  <a:t>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𝑓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 =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1</m:t>
                        </m:r>
                      </m:num>
                      <m:den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𝑇</m:t>
                        </m:r>
                      </m:den>
                    </m:f>
                    <m:r>
                      <a:rPr lang="en-GB" b="0" i="1" smtClean="0">
                        <a:latin typeface="Cambria Math" panose="02040503050406030204" pitchFamily="18" charset="0"/>
                      </a:rPr>
                      <m:t>,</m:t>
                    </m:r>
                  </m:oMath>
                </a14:m>
                <a:endParaRPr lang="en-IN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𝐼</m:t>
                      </m:r>
                      <m:r>
                        <a:rPr lang="en-IN" b="0" i="1" smtClean="0"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IN" b="0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𝐼</m:t>
                          </m:r>
                        </m:e>
                        <m:sub>
                          <m:r>
                            <a:rPr lang="en-IN" b="0" i="1" smtClean="0">
                              <a:latin typeface="Cambria Math" panose="02040503050406030204" pitchFamily="18" charset="0"/>
                            </a:rPr>
                            <m:t>𝑚</m:t>
                          </m:r>
                        </m:sub>
                      </m:sSub>
                      <m:r>
                        <a:rPr lang="en-IN" b="0" i="1" smtClean="0">
                          <a:latin typeface="Cambria Math" panose="02040503050406030204" pitchFamily="18" charset="0"/>
                        </a:rPr>
                        <m:t>𝑠𝑖𝑛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2</m:t>
                          </m:r>
                          <m:r>
                            <m:rPr>
                              <m:sty m:val="p"/>
                            </m:rPr>
                            <a:rPr lang="el-GR" i="1">
                              <a:latin typeface="Cambria Math" panose="02040503050406030204" pitchFamily="18" charset="0"/>
                            </a:rPr>
                            <m:t>π</m:t>
                          </m:r>
                        </m:num>
                        <m:den>
                          <m:r>
                            <a:rPr lang="en-GB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𝑇</m:t>
                          </m:r>
                        </m:den>
                      </m:f>
                      <m:r>
                        <a:rPr lang="en-GB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𝑡</m:t>
                      </m:r>
                    </m:oMath>
                  </m:oMathPara>
                </a14:m>
                <a:endParaRPr lang="en-IN" dirty="0"/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:endParaRPr lang="en-IN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981906" y="1600201"/>
                <a:ext cx="9475705" cy="4454533"/>
              </a:xfrm>
              <a:blipFill>
                <a:blip r:embed="rId3"/>
                <a:stretch>
                  <a:fillRect l="-1158" t="-287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5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5806544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11263" y="0"/>
            <a:ext cx="5730928" cy="1325563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  <a:latin typeface="+mn-lt"/>
              </a:rPr>
              <a:t>Alternating quantities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8239" y="1472859"/>
            <a:ext cx="9978619" cy="458187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sz="3200" b="1" dirty="0"/>
              <a:t>Phase:</a:t>
            </a:r>
          </a:p>
          <a:p>
            <a:pPr marL="0" indent="0">
              <a:buNone/>
            </a:pPr>
            <a:r>
              <a:rPr lang="en-GB" dirty="0"/>
              <a:t>Phase refers to the position of a point in time on a waveform cycle</a:t>
            </a:r>
            <a:endParaRPr lang="en-IN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5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13</a:t>
            </a:fld>
            <a:endParaRPr lang="en-US" dirty="0"/>
          </a:p>
        </p:txBody>
      </p:sp>
      <p:pic>
        <p:nvPicPr>
          <p:cNvPr id="3074" name="Picture 2" descr="Image result for Define phase in AC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27299" y="3429000"/>
            <a:ext cx="4119982" cy="2136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0692198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15590" y="-28319"/>
            <a:ext cx="5276797" cy="1325563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  <a:latin typeface="+mn-lt"/>
              </a:rPr>
              <a:t>Alternating quantities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693472" y="1600201"/>
                <a:ext cx="10494120" cy="4454533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IN" sz="3200" b="1" dirty="0"/>
                  <a:t>Phase difference:</a:t>
                </a:r>
              </a:p>
              <a:p>
                <a:r>
                  <a:rPr lang="en-IN" dirty="0"/>
                  <a:t>It is used to compare the phase of the two alternating waveform.</a:t>
                </a:r>
              </a:p>
              <a:p>
                <a:r>
                  <a:rPr lang="en-IN" dirty="0"/>
                  <a:t>Consider two alternating quantities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IN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𝑖</m:t>
                        </m:r>
                      </m:e>
                      <m:sub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IN" b="0" i="1" smtClean="0">
                        <a:latin typeface="Cambria Math" panose="02040503050406030204" pitchFamily="18" charset="0"/>
                      </a:rPr>
                      <m:t>,</m:t>
                    </m:r>
                  </m:oMath>
                </a14:m>
                <a:r>
                  <a:rPr lang="en-IN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IN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i="1">
                            <a:latin typeface="Cambria Math" panose="02040503050406030204" pitchFamily="18" charset="0"/>
                          </a:rPr>
                          <m:t>𝑖</m:t>
                        </m:r>
                      </m:e>
                      <m:sub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</m:oMath>
                </a14:m>
                <a:endParaRPr lang="en-IN" dirty="0"/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IN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i="1">
                            <a:latin typeface="Cambria Math" panose="02040503050406030204" pitchFamily="18" charset="0"/>
                          </a:rPr>
                          <m:t>𝑖</m:t>
                        </m:r>
                      </m:e>
                      <m:sub>
                        <m:r>
                          <a:rPr lang="en-IN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</m:oMath>
                </a14:m>
                <a:r>
                  <a:rPr lang="en-IN" dirty="0"/>
                  <a:t>=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IN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𝑚</m:t>
                        </m:r>
                        <m:r>
                          <a:rPr lang="en-IN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func>
                      <m:funcPr>
                        <m:ctrlPr>
                          <a:rPr lang="en-IN" b="0" i="1" smtClean="0">
                            <a:latin typeface="Cambria Math" panose="02040503050406030204" pitchFamily="18" charset="0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en-IN" b="0" i="0" smtClean="0">
                            <a:latin typeface="Cambria Math" panose="02040503050406030204" pitchFamily="18" charset="0"/>
                          </a:rPr>
                          <m:t>sin</m:t>
                        </m:r>
                      </m:fName>
                      <m:e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(</m:t>
                        </m:r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𝝎</m:t>
                        </m:r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𝑡</m:t>
                        </m:r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+</m:t>
                        </m:r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𝟇</m:t>
                        </m:r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)</m:t>
                        </m:r>
                      </m:e>
                    </m:func>
                  </m:oMath>
                </a14:m>
                <a:endParaRPr lang="en-IN" dirty="0"/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IN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i="1">
                            <a:latin typeface="Cambria Math" panose="02040503050406030204" pitchFamily="18" charset="0"/>
                          </a:rPr>
                          <m:t>𝑖</m:t>
                        </m:r>
                      </m:e>
                      <m:sub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</m:oMath>
                </a14:m>
                <a:r>
                  <a:rPr lang="en-IN" dirty="0"/>
                  <a:t>=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IN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IN" i="1">
                            <a:latin typeface="Cambria Math" panose="02040503050406030204" pitchFamily="18" charset="0"/>
                          </a:rPr>
                          <m:t>𝑚</m:t>
                        </m:r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  <m:func>
                      <m:funcPr>
                        <m:ctrlPr>
                          <a:rPr lang="en-IN" i="1">
                            <a:latin typeface="Cambria Math" panose="02040503050406030204" pitchFamily="18" charset="0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en-IN">
                            <a:latin typeface="Cambria Math" panose="02040503050406030204" pitchFamily="18" charset="0"/>
                          </a:rPr>
                          <m:t>sin</m:t>
                        </m:r>
                      </m:fName>
                      <m:e>
                        <m:r>
                          <a:rPr lang="en-IN" i="1">
                            <a:latin typeface="Cambria Math" panose="02040503050406030204" pitchFamily="18" charset="0"/>
                          </a:rPr>
                          <m:t>𝝎</m:t>
                        </m:r>
                        <m:r>
                          <a:rPr lang="en-IN" i="1">
                            <a:latin typeface="Cambria Math" panose="02040503050406030204" pitchFamily="18" charset="0"/>
                          </a:rPr>
                          <m:t>𝑡</m:t>
                        </m:r>
                      </m:e>
                    </m:func>
                  </m:oMath>
                </a14:m>
                <a:endParaRPr lang="en-IN" dirty="0"/>
              </a:p>
              <a:p>
                <a:pPr marL="0" indent="0">
                  <a:buNone/>
                </a:pPr>
                <a:endParaRPr lang="en-IN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93472" y="1600201"/>
                <a:ext cx="10494120" cy="4454533"/>
              </a:xfrm>
              <a:blipFill>
                <a:blip r:embed="rId3"/>
                <a:stretch>
                  <a:fillRect l="-1511" t="-287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5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14</a:t>
            </a:fld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DC15073-A48F-3F3A-A64D-FCA88A6F054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92778" y="3344617"/>
            <a:ext cx="4935816" cy="27949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579740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15590" y="-28319"/>
            <a:ext cx="5276797" cy="1325563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  <a:latin typeface="+mn-lt"/>
              </a:rPr>
              <a:t>Alternating quantities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78679" y="1600201"/>
                <a:ext cx="8303243" cy="4454533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IN" b="1" dirty="0"/>
                  <a:t>Zero Phase Difference:</a:t>
                </a:r>
              </a:p>
              <a:p>
                <a:r>
                  <a:rPr lang="en-IN" dirty="0"/>
                  <a:t>Consider the two alternating quantities having same frequency of </a:t>
                </a:r>
                <a14:m>
                  <m:oMath xmlns:m="http://schemas.openxmlformats.org/officeDocument/2006/math">
                    <m:r>
                      <a:rPr lang="en-IN" i="1" dirty="0" smtClean="0">
                        <a:latin typeface="Cambria Math" panose="02040503050406030204" pitchFamily="18" charset="0"/>
                      </a:rPr>
                      <m:t>𝑓</m:t>
                    </m:r>
                    <m:r>
                      <a:rPr lang="en-IN" i="1" dirty="0" smtClean="0">
                        <a:latin typeface="Cambria Math" panose="02040503050406030204" pitchFamily="18" charset="0"/>
                      </a:rPr>
                      <m:t> </m:t>
                    </m:r>
                    <m:r>
                      <a:rPr lang="en-IN" i="1" dirty="0" smtClean="0">
                        <a:latin typeface="Cambria Math" panose="02040503050406030204" pitchFamily="18" charset="0"/>
                      </a:rPr>
                      <m:t>𝐻𝑧</m:t>
                    </m:r>
                    <m:r>
                      <a:rPr lang="en-IN" i="1" dirty="0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IN" dirty="0"/>
                  <a:t>having different maximum values.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IN" i="1">
                        <a:latin typeface="Cambria Math" panose="02040503050406030204" pitchFamily="18" charset="0"/>
                      </a:rPr>
                      <m:t>𝑉</m:t>
                    </m:r>
                    <m:r>
                      <a:rPr lang="en-IN" i="1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IN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i="1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IN" i="1">
                            <a:latin typeface="Cambria Math" panose="02040503050406030204" pitchFamily="18" charset="0"/>
                          </a:rPr>
                          <m:t>𝑚</m:t>
                        </m:r>
                      </m:sub>
                    </m:sSub>
                    <m:r>
                      <a:rPr lang="en-IN" i="1">
                        <a:latin typeface="Cambria Math" panose="02040503050406030204" pitchFamily="18" charset="0"/>
                      </a:rPr>
                      <m:t>𝑠𝑖𝑛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𝜔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𝑡</m:t>
                    </m:r>
                  </m:oMath>
                </a14:m>
                <a:r>
                  <a:rPr lang="en-IN" dirty="0"/>
                  <a:t>, </a:t>
                </a: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𝐼</m:t>
                    </m:r>
                    <m:r>
                      <a:rPr lang="en-IN" i="1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IN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IN" i="1">
                            <a:latin typeface="Cambria Math" panose="02040503050406030204" pitchFamily="18" charset="0"/>
                          </a:rPr>
                          <m:t>𝑚</m:t>
                        </m:r>
                      </m:sub>
                    </m:sSub>
                    <m:r>
                      <a:rPr lang="en-IN" i="1">
                        <a:latin typeface="Cambria Math" panose="02040503050406030204" pitchFamily="18" charset="0"/>
                      </a:rPr>
                      <m:t>𝑠𝑖𝑛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𝜔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𝑡</m:t>
                    </m:r>
                  </m:oMath>
                </a14:m>
                <a:endParaRPr lang="en-IN" dirty="0"/>
              </a:p>
              <a:p>
                <a:r>
                  <a:rPr lang="en-IN" dirty="0"/>
                  <a:t>In this diagram at any instant, the phase of the voltage  will be same as the phase of the current, the difference between the phase is zero at any instant.</a:t>
                </a:r>
              </a:p>
              <a:p>
                <a:r>
                  <a:rPr lang="en-IN" dirty="0"/>
                  <a:t>If the phase difference between the two alternating quantities is zero , then the two quantities are said to be </a:t>
                </a:r>
                <a:r>
                  <a:rPr lang="en-IN" b="1" dirty="0"/>
                  <a:t>in phase</a:t>
                </a:r>
                <a:r>
                  <a:rPr lang="en-IN" dirty="0"/>
                  <a:t>.</a:t>
                </a:r>
              </a:p>
              <a:p>
                <a:pPr marL="0" indent="0">
                  <a:buNone/>
                </a:pPr>
                <a:endParaRPr lang="en-IN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78679" y="1600201"/>
                <a:ext cx="8303243" cy="4454533"/>
              </a:xfrm>
              <a:blipFill>
                <a:blip r:embed="rId3"/>
                <a:stretch>
                  <a:fillRect l="-1542" t="-2329" r="-2790" b="-356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5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15</a:t>
            </a:fld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F81F558-7408-9713-A2B0-3612F1D7A59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504672" y="2108349"/>
            <a:ext cx="2400300" cy="3181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790332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15590" y="-28319"/>
            <a:ext cx="5276797" cy="1325563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  <a:latin typeface="+mn-lt"/>
              </a:rPr>
              <a:t>Alternating quantities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78679" y="1600201"/>
                <a:ext cx="8303243" cy="4454533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IN" b="1" dirty="0"/>
                  <a:t>Lagging Phase Difference:</a:t>
                </a:r>
              </a:p>
              <a:p>
                <a:r>
                  <a:rPr lang="en-GB" dirty="0"/>
                  <a:t>In the given diagram, the voltage waveform is at zero while the current waveform has a negative</a:t>
                </a:r>
              </a:p>
              <a:p>
                <a:r>
                  <a:rPr lang="en-GB" dirty="0"/>
                  <a:t> value at the same instance. This indicates that there is a phase shift between the current and voltage</a:t>
                </a:r>
              </a:p>
              <a:p>
                <a:r>
                  <a:rPr lang="en-GB" dirty="0"/>
                  <a:t>C</a:t>
                </a:r>
                <a:r>
                  <a:rPr lang="en-IN" dirty="0" err="1"/>
                  <a:t>onsider</a:t>
                </a:r>
                <a:r>
                  <a:rPr lang="en-IN" dirty="0"/>
                  <a:t> the two alternating quantities having the equation as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IN" i="1">
                        <a:latin typeface="Cambria Math" panose="02040503050406030204" pitchFamily="18" charset="0"/>
                      </a:rPr>
                      <m:t>𝑉</m:t>
                    </m:r>
                    <m:r>
                      <a:rPr lang="en-IN" i="1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IN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i="1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IN" i="1">
                            <a:latin typeface="Cambria Math" panose="02040503050406030204" pitchFamily="18" charset="0"/>
                          </a:rPr>
                          <m:t>𝑚</m:t>
                        </m:r>
                      </m:sub>
                    </m:sSub>
                    <m:r>
                      <a:rPr lang="en-IN" i="1">
                        <a:latin typeface="Cambria Math" panose="02040503050406030204" pitchFamily="18" charset="0"/>
                      </a:rPr>
                      <m:t>𝑠𝑖𝑛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𝜔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𝑡</m:t>
                    </m:r>
                  </m:oMath>
                </a14:m>
                <a:r>
                  <a:rPr lang="en-IN" dirty="0"/>
                  <a:t>, </a:t>
                </a: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𝐼</m:t>
                    </m:r>
                    <m:r>
                      <a:rPr lang="en-IN" i="1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IN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IN" i="1">
                            <a:latin typeface="Cambria Math" panose="02040503050406030204" pitchFamily="18" charset="0"/>
                          </a:rPr>
                          <m:t>𝑚</m:t>
                        </m:r>
                      </m:sub>
                    </m:sSub>
                    <m:r>
                      <m:rPr>
                        <m:sty m:val="p"/>
                      </m:rPr>
                      <a:rPr lang="en-IN" i="0">
                        <a:latin typeface="Cambria Math" panose="02040503050406030204" pitchFamily="18" charset="0"/>
                      </a:rPr>
                      <m:t>sin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⁡(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𝜔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𝑡</m:t>
                    </m:r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−</m:t>
                    </m:r>
                    <m:r>
                      <m:rPr>
                        <m:sty m:val="p"/>
                      </m:rPr>
                      <a:rPr lang="el-GR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ϕ</m:t>
                    </m:r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)</m:t>
                    </m:r>
                  </m:oMath>
                </a14:m>
                <a:endParaRPr lang="en-IN" dirty="0"/>
              </a:p>
              <a:p>
                <a:r>
                  <a:rPr lang="en-IN" dirty="0"/>
                  <a:t>The current is lagging Voltage by an angle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l-GR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ϕ</m:t>
                    </m:r>
                  </m:oMath>
                </a14:m>
                <a:endParaRPr lang="en-IN" dirty="0"/>
              </a:p>
              <a:p>
                <a:pPr marL="0" indent="0">
                  <a:buNone/>
                </a:pPr>
                <a:endParaRPr lang="en-IN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78679" y="1600201"/>
                <a:ext cx="8303243" cy="4454533"/>
              </a:xfrm>
              <a:blipFill>
                <a:blip r:embed="rId3"/>
                <a:stretch>
                  <a:fillRect l="-1542" t="-2329" r="-212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5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16</a:t>
            </a:fld>
            <a:endParaRPr lang="en-US" dirty="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3DFF5A59-A63A-6405-856D-BF6D9A435F1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50578" y="1828800"/>
            <a:ext cx="2895600" cy="3200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363138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15590" y="-28319"/>
            <a:ext cx="5276797" cy="1325563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  <a:latin typeface="+mn-lt"/>
              </a:rPr>
              <a:t>Alternating quantities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478679" y="1600201"/>
                <a:ext cx="8303243" cy="4454533"/>
              </a:xfrm>
            </p:spPr>
            <p:txBody>
              <a:bodyPr>
                <a:normAutofit lnSpcReduction="10000"/>
              </a:bodyPr>
              <a:lstStyle/>
              <a:p>
                <a:pPr marL="0" indent="0">
                  <a:buNone/>
                </a:pPr>
                <a:r>
                  <a:rPr lang="en-IN" b="1" dirty="0"/>
                  <a:t>Leading Phase Difference:</a:t>
                </a:r>
              </a:p>
              <a:p>
                <a:r>
                  <a:rPr lang="en-GB" dirty="0"/>
                  <a:t>In the given diagram, the current waveform is at zero while the voltage waveform has a positive value at the same instance. </a:t>
                </a:r>
              </a:p>
              <a:p>
                <a:r>
                  <a:rPr lang="en-GB" dirty="0"/>
                  <a:t>This indicates that there is a phase shift between the current and voltage waveforms</a:t>
                </a:r>
              </a:p>
              <a:p>
                <a:r>
                  <a:rPr lang="en-IN" dirty="0"/>
                  <a:t>Consider the two alternating quantities having the equation as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IN" i="1">
                        <a:latin typeface="Cambria Math" panose="02040503050406030204" pitchFamily="18" charset="0"/>
                      </a:rPr>
                      <m:t>𝑉</m:t>
                    </m:r>
                    <m:r>
                      <a:rPr lang="en-IN" i="1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IN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i="1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IN" i="1">
                            <a:latin typeface="Cambria Math" panose="02040503050406030204" pitchFamily="18" charset="0"/>
                          </a:rPr>
                          <m:t>𝑚</m:t>
                        </m:r>
                      </m:sub>
                    </m:sSub>
                    <m:r>
                      <a:rPr lang="en-IN" i="1">
                        <a:latin typeface="Cambria Math" panose="02040503050406030204" pitchFamily="18" charset="0"/>
                      </a:rPr>
                      <m:t>𝑠𝑖𝑛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𝜔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𝑡</m:t>
                    </m:r>
                  </m:oMath>
                </a14:m>
                <a:r>
                  <a:rPr lang="en-IN" dirty="0"/>
                  <a:t>, </a:t>
                </a: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𝐼</m:t>
                    </m:r>
                    <m:r>
                      <a:rPr lang="en-IN" i="1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IN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IN" i="1">
                            <a:latin typeface="Cambria Math" panose="02040503050406030204" pitchFamily="18" charset="0"/>
                          </a:rPr>
                          <m:t>𝑚</m:t>
                        </m:r>
                      </m:sub>
                    </m:sSub>
                    <m:r>
                      <m:rPr>
                        <m:sty m:val="p"/>
                      </m:rPr>
                      <a:rPr lang="en-IN" i="0">
                        <a:latin typeface="Cambria Math" panose="02040503050406030204" pitchFamily="18" charset="0"/>
                      </a:rPr>
                      <m:t>sin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⁡(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𝜔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𝑡</m:t>
                    </m:r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+</m:t>
                    </m:r>
                    <m:r>
                      <m:rPr>
                        <m:sty m:val="p"/>
                      </m:rPr>
                      <a:rPr lang="el-GR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ϕ</m:t>
                    </m:r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)</m:t>
                    </m:r>
                  </m:oMath>
                </a14:m>
                <a:endParaRPr lang="en-IN" dirty="0"/>
              </a:p>
              <a:p>
                <a:r>
                  <a:rPr lang="en-IN" dirty="0"/>
                  <a:t>The current is leading Voltage by an angle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l-GR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ϕ</m:t>
                    </m:r>
                  </m:oMath>
                </a14:m>
                <a:endParaRPr lang="en-IN" dirty="0"/>
              </a:p>
              <a:p>
                <a:pPr marL="0" indent="0">
                  <a:buNone/>
                </a:pPr>
                <a:endParaRPr lang="en-IN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478679" y="1600201"/>
                <a:ext cx="8303243" cy="4454533"/>
              </a:xfrm>
              <a:blipFill>
                <a:blip r:embed="rId3"/>
                <a:stretch>
                  <a:fillRect l="-1542" t="-3151" r="-154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5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17</a:t>
            </a:fld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7A3B38E-69F0-FC09-EDF9-C343E26B5AE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73034" y="1713669"/>
            <a:ext cx="2581275" cy="3295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246862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29673" y="0"/>
            <a:ext cx="6086869" cy="1325563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  <a:latin typeface="+mn-lt"/>
              </a:rPr>
              <a:t>Alternating quantities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4377" y="1666203"/>
            <a:ext cx="10721186" cy="445453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sz="3200" b="1" dirty="0"/>
              <a:t>Root mean square value (RMS)</a:t>
            </a:r>
          </a:p>
          <a:p>
            <a:r>
              <a:rPr lang="en-GB" dirty="0"/>
              <a:t>The Root Mean Square (RMS) value of an alternating quantity (such as current or voltage) is a measure of the effective value of that quantity. It represents the equivalent value of direct current (DC) that would deliver the same amount of power to a resistive load as the AC does over a complete cycle.</a:t>
            </a:r>
          </a:p>
          <a:p>
            <a:r>
              <a:rPr lang="en-IN" dirty="0"/>
              <a:t>The </a:t>
            </a:r>
            <a:r>
              <a:rPr lang="en-IN" b="1" dirty="0"/>
              <a:t>alternating quantity </a:t>
            </a:r>
            <a:r>
              <a:rPr lang="en-IN" dirty="0"/>
              <a:t>is assumed to be </a:t>
            </a:r>
            <a:r>
              <a:rPr lang="en-IN" b="1" dirty="0"/>
              <a:t>RMS value</a:t>
            </a:r>
          </a:p>
          <a:p>
            <a:r>
              <a:rPr lang="en-IN" b="1" dirty="0" err="1"/>
              <a:t>Eg</a:t>
            </a:r>
            <a:r>
              <a:rPr lang="en-IN" b="1" dirty="0"/>
              <a:t>: Domestic main supply in UK is 230V, which is assumed as 230 </a:t>
            </a:r>
            <a:r>
              <a:rPr lang="en-IN" b="1" dirty="0" err="1"/>
              <a:t>Vrms</a:t>
            </a:r>
            <a:endParaRPr lang="en-IN" b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5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3545134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74441" y="-101028"/>
            <a:ext cx="5794343" cy="1325563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  <a:latin typeface="+mn-lt"/>
              </a:rPr>
              <a:t>Alternating quantities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1293495" y="1617108"/>
                <a:ext cx="10156233" cy="4454533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IN" dirty="0"/>
                  <a:t>Expression for RMS value of sine wave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IN" b="1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IN" b="1" i="1" smtClean="0">
                              <a:latin typeface="Cambria Math" panose="02040503050406030204" pitchFamily="18" charset="0"/>
                            </a:rPr>
                            <m:t>𝑰</m:t>
                          </m:r>
                        </m:e>
                        <m:sub>
                          <m:r>
                            <a:rPr lang="en-IN" b="1" i="1" smtClean="0">
                              <a:latin typeface="Cambria Math" panose="02040503050406030204" pitchFamily="18" charset="0"/>
                            </a:rPr>
                            <m:t>𝒓𝒎𝒔</m:t>
                          </m:r>
                        </m:sub>
                      </m:sSub>
                      <m:r>
                        <a:rPr lang="en-IN" b="1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IN" b="1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IN" b="1" i="1" smtClean="0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IN" b="1" i="1" smtClean="0">
                                  <a:latin typeface="Cambria Math" panose="02040503050406030204" pitchFamily="18" charset="0"/>
                                </a:rPr>
                                <m:t>𝑰</m:t>
                              </m:r>
                            </m:e>
                            <m:sub>
                              <m:r>
                                <a:rPr lang="en-IN" b="1" i="1" smtClean="0">
                                  <a:latin typeface="Cambria Math" panose="02040503050406030204" pitchFamily="18" charset="0"/>
                                </a:rPr>
                                <m:t>𝒎</m:t>
                              </m:r>
                            </m:sub>
                          </m:sSub>
                        </m:num>
                        <m:den>
                          <m:rad>
                            <m:radPr>
                              <m:degHide m:val="on"/>
                              <m:ctrlPr>
                                <a:rPr lang="en-IN" b="1" i="1" smtClean="0">
                                  <a:latin typeface="Cambria Math" panose="02040503050406030204" pitchFamily="18" charset="0"/>
                                </a:rPr>
                              </m:ctrlPr>
                            </m:radPr>
                            <m:deg/>
                            <m:e>
                              <m:r>
                                <a:rPr lang="en-IN" b="1" i="1" smtClean="0">
                                  <a:latin typeface="Cambria Math" panose="02040503050406030204" pitchFamily="18" charset="0"/>
                                </a:rPr>
                                <m:t>𝟐</m:t>
                              </m:r>
                            </m:e>
                          </m:rad>
                        </m:den>
                      </m:f>
                    </m:oMath>
                  </m:oMathPara>
                </a14:m>
                <a:endParaRPr lang="en-IN" b="1" dirty="0"/>
              </a:p>
              <a:p>
                <a:pPr marL="0" indent="0">
                  <a:buNone/>
                </a:pPr>
                <a:endParaRPr lang="en-IN" b="1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IN" b="1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IN" b="1" i="1" smtClean="0">
                              <a:latin typeface="Cambria Math" panose="02040503050406030204" pitchFamily="18" charset="0"/>
                            </a:rPr>
                            <m:t>𝑽</m:t>
                          </m:r>
                        </m:e>
                        <m:sub>
                          <m:r>
                            <a:rPr lang="en-IN" b="1" i="1">
                              <a:latin typeface="Cambria Math" panose="02040503050406030204" pitchFamily="18" charset="0"/>
                            </a:rPr>
                            <m:t>𝒓𝒎𝒔</m:t>
                          </m:r>
                        </m:sub>
                      </m:sSub>
                      <m:r>
                        <a:rPr lang="en-IN" b="1" i="1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IN" b="1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IN" b="1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IN" b="1" i="1" smtClean="0">
                                  <a:latin typeface="Cambria Math" panose="02040503050406030204" pitchFamily="18" charset="0"/>
                                </a:rPr>
                                <m:t>𝑽</m:t>
                              </m:r>
                            </m:e>
                            <m:sub>
                              <m:r>
                                <a:rPr lang="en-IN" b="1" i="1">
                                  <a:latin typeface="Cambria Math" panose="02040503050406030204" pitchFamily="18" charset="0"/>
                                </a:rPr>
                                <m:t>𝒎</m:t>
                              </m:r>
                            </m:sub>
                          </m:sSub>
                        </m:num>
                        <m:den>
                          <m:rad>
                            <m:radPr>
                              <m:degHide m:val="on"/>
                              <m:ctrlPr>
                                <a:rPr lang="en-IN" b="1" i="1">
                                  <a:latin typeface="Cambria Math" panose="02040503050406030204" pitchFamily="18" charset="0"/>
                                </a:rPr>
                              </m:ctrlPr>
                            </m:radPr>
                            <m:deg/>
                            <m:e>
                              <m:r>
                                <a:rPr lang="en-IN" b="1" i="1">
                                  <a:latin typeface="Cambria Math" panose="02040503050406030204" pitchFamily="18" charset="0"/>
                                </a:rPr>
                                <m:t>𝟐</m:t>
                              </m:r>
                            </m:e>
                          </m:rad>
                        </m:den>
                      </m:f>
                    </m:oMath>
                  </m:oMathPara>
                </a14:m>
                <a:endParaRPr lang="en-IN" b="1" dirty="0"/>
              </a:p>
              <a:p>
                <a:pPr marL="0" indent="0">
                  <a:buNone/>
                </a:pPr>
                <a:r>
                  <a:rPr lang="en-IN" dirty="0"/>
                  <a:t>Where,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IN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𝑚</m:t>
                        </m:r>
                      </m:sub>
                    </m:sSub>
                    <m:r>
                      <a:rPr lang="en-GB" b="0" i="0" smtClean="0">
                        <a:latin typeface="Cambria Math" panose="02040503050406030204" pitchFamily="18" charset="0"/>
                      </a:rPr>
                      <m:t>−</m:t>
                    </m:r>
                  </m:oMath>
                </a14:m>
                <a:r>
                  <a:rPr lang="en-IN" dirty="0"/>
                  <a:t> Peak value of Current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IN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𝑚</m:t>
                        </m:r>
                      </m:sub>
                    </m:sSub>
                  </m:oMath>
                </a14:m>
                <a:r>
                  <a:rPr lang="en-IN" dirty="0"/>
                  <a:t> -Peak value of voltage</a:t>
                </a: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1293495" y="1617108"/>
                <a:ext cx="10156233" cy="4454533"/>
              </a:xfrm>
              <a:blipFill>
                <a:blip r:embed="rId3"/>
                <a:stretch>
                  <a:fillRect l="-1200" t="-218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5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4404562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57839" y="74482"/>
            <a:ext cx="5681833" cy="1325563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  <a:latin typeface="+mn-lt"/>
              </a:rPr>
              <a:t>Alternating quantities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650513" y="1666203"/>
                <a:ext cx="11150770" cy="4454533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IN" dirty="0"/>
                  <a:t>Expression for RMS value, when the </a:t>
                </a:r>
                <a:r>
                  <a:rPr lang="en-IN" b="1" dirty="0"/>
                  <a:t>wave is divided in </a:t>
                </a:r>
                <a:r>
                  <a:rPr lang="en-IN" b="1" i="1" dirty="0"/>
                  <a:t>m</a:t>
                </a:r>
                <a:r>
                  <a:rPr lang="en-IN" b="1" dirty="0"/>
                  <a:t> equal interval, </a:t>
                </a:r>
                <a:r>
                  <a:rPr lang="en-IN" dirty="0"/>
                  <a:t>with the instantaneous current during those interval.</a:t>
                </a:r>
              </a:p>
              <a:p>
                <a:pPr marL="0" indent="0">
                  <a:buNone/>
                </a:pPr>
                <a:r>
                  <a:rPr lang="en-IN" dirty="0"/>
                  <a:t>RMS value of alternating current</a:t>
                </a:r>
              </a:p>
              <a:p>
                <a:pPr marL="0" indent="0">
                  <a:buNone/>
                </a:pPr>
                <a:r>
                  <a:rPr lang="en-IN" dirty="0"/>
                  <a:t>RMS value =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en-IN" i="1" smtClean="0">
                            <a:latin typeface="Cambria Math" panose="02040503050406030204" pitchFamily="18" charset="0"/>
                          </a:rPr>
                        </m:ctrlPr>
                      </m:radPr>
                      <m:deg/>
                      <m:e>
                        <m:f>
                          <m:fPr>
                            <m:ctrlPr>
                              <a:rPr lang="en-IN" i="1" smtClean="0"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r>
                              <a:rPr lang="en-IN" b="0" i="1" smtClean="0">
                                <a:latin typeface="Cambria Math" panose="02040503050406030204" pitchFamily="18" charset="0"/>
                              </a:rPr>
                              <m:t>𝐴𝑟𝑒𝑎</m:t>
                            </m:r>
                            <m:r>
                              <a:rPr lang="en-IN" b="0" i="1" smtClean="0">
                                <a:latin typeface="Cambria Math" panose="02040503050406030204" pitchFamily="18" charset="0"/>
                              </a:rPr>
                              <m:t> </m:t>
                            </m:r>
                            <m:r>
                              <a:rPr lang="en-IN" b="0" i="1" smtClean="0">
                                <a:latin typeface="Cambria Math" panose="02040503050406030204" pitchFamily="18" charset="0"/>
                              </a:rPr>
                              <m:t>𝑜𝑓</m:t>
                            </m:r>
                            <m:r>
                              <a:rPr lang="en-IN" b="0" i="1" smtClean="0">
                                <a:latin typeface="Cambria Math" panose="02040503050406030204" pitchFamily="18" charset="0"/>
                              </a:rPr>
                              <m:t> </m:t>
                            </m:r>
                            <m:r>
                              <a:rPr lang="en-IN" b="0" i="1" smtClean="0">
                                <a:latin typeface="Cambria Math" panose="02040503050406030204" pitchFamily="18" charset="0"/>
                              </a:rPr>
                              <m:t>𝑡h𝑒</m:t>
                            </m:r>
                            <m:r>
                              <a:rPr lang="en-IN" b="0" i="1" smtClean="0">
                                <a:latin typeface="Cambria Math" panose="02040503050406030204" pitchFamily="18" charset="0"/>
                              </a:rPr>
                              <m:t> </m:t>
                            </m:r>
                            <m:r>
                              <a:rPr lang="en-IN" b="0" i="1" smtClean="0">
                                <a:latin typeface="Cambria Math" panose="02040503050406030204" pitchFamily="18" charset="0"/>
                              </a:rPr>
                              <m:t>𝑠𝑞𝑢𝑎𝑟𝑒𝑑</m:t>
                            </m:r>
                            <m:r>
                              <a:rPr lang="en-IN" b="0" i="1" smtClean="0">
                                <a:latin typeface="Cambria Math" panose="02040503050406030204" pitchFamily="18" charset="0"/>
                              </a:rPr>
                              <m:t> </m:t>
                            </m:r>
                            <m:r>
                              <a:rPr lang="en-IN" b="0" i="1" smtClean="0">
                                <a:latin typeface="Cambria Math" panose="02040503050406030204" pitchFamily="18" charset="0"/>
                              </a:rPr>
                              <m:t>𝑐𝑢𝑟𝑣𝑒</m:t>
                            </m:r>
                            <m:r>
                              <a:rPr lang="en-IN" b="0" i="1" smtClean="0">
                                <a:latin typeface="Cambria Math" panose="02040503050406030204" pitchFamily="18" charset="0"/>
                              </a:rPr>
                              <m:t> </m:t>
                            </m:r>
                            <m:r>
                              <a:rPr lang="en-IN" b="0" i="1" smtClean="0">
                                <a:latin typeface="Cambria Math" panose="02040503050406030204" pitchFamily="18" charset="0"/>
                              </a:rPr>
                              <m:t>𝑓𝑜𝑟</m:t>
                            </m:r>
                            <m:r>
                              <a:rPr lang="en-IN" b="0" i="1" smtClean="0">
                                <a:latin typeface="Cambria Math" panose="02040503050406030204" pitchFamily="18" charset="0"/>
                              </a:rPr>
                              <m:t> </m:t>
                            </m:r>
                            <m:r>
                              <a:rPr lang="en-IN" b="0" i="1" smtClean="0">
                                <a:latin typeface="Cambria Math" panose="02040503050406030204" pitchFamily="18" charset="0"/>
                              </a:rPr>
                              <m:t>𝑜𝑛𝑒</m:t>
                            </m:r>
                            <m:r>
                              <a:rPr lang="en-IN" b="0" i="1" smtClean="0">
                                <a:latin typeface="Cambria Math" panose="02040503050406030204" pitchFamily="18" charset="0"/>
                              </a:rPr>
                              <m:t> </m:t>
                            </m:r>
                            <m:r>
                              <a:rPr lang="en-IN" b="0" i="1" smtClean="0">
                                <a:latin typeface="Cambria Math" panose="02040503050406030204" pitchFamily="18" charset="0"/>
                              </a:rPr>
                              <m:t>𝑐𝑦𝑐𝑙𝑒</m:t>
                            </m:r>
                          </m:num>
                          <m:den>
                            <m:r>
                              <a:rPr lang="en-IN" b="0" i="1" smtClean="0">
                                <a:latin typeface="Cambria Math" panose="02040503050406030204" pitchFamily="18" charset="0"/>
                              </a:rPr>
                              <m:t>𝑝𝑒𝑟𝑖𝑜𝑑</m:t>
                            </m:r>
                          </m:den>
                        </m:f>
                      </m:e>
                    </m:rad>
                  </m:oMath>
                </a14:m>
                <a:endParaRPr lang="en-IN" dirty="0"/>
              </a:p>
              <a:p>
                <a:pPr marL="0" indent="0">
                  <a:buNone/>
                </a:pPr>
                <a:r>
                  <a:rPr lang="en-IN" dirty="0"/>
                  <a:t>RMS Value =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en-IN" i="1" smtClean="0">
                            <a:latin typeface="Cambria Math" panose="02040503050406030204" pitchFamily="18" charset="0"/>
                          </a:rPr>
                        </m:ctrlPr>
                      </m:radPr>
                      <m:deg/>
                      <m:e>
                        <m:d>
                          <m:dPr>
                            <m:ctrlPr>
                              <a:rPr lang="en-IN" i="1" smtClean="0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f>
                              <m:fPr>
                                <m:ctrlPr>
                                  <a:rPr lang="en-IN" i="1" smtClean="0">
                                    <a:latin typeface="Cambria Math" panose="02040503050406030204" pitchFamily="18" charset="0"/>
                                  </a:rPr>
                                </m:ctrlPr>
                              </m:fPr>
                              <m:num>
                                <m:sSubSup>
                                  <m:sSubSupPr>
                                    <m:ctrlPr>
                                      <a:rPr lang="en-IN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sSubSupPr>
                                  <m:e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𝑉</m:t>
                                    </m:r>
                                  </m:e>
                                  <m:sub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1</m:t>
                                    </m:r>
                                  </m:sub>
                                  <m:sup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2</m:t>
                                    </m:r>
                                  </m:sup>
                                </m:sSubSup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</a:rPr>
                                  <m:t>+</m:t>
                                </m:r>
                                <m:sSubSup>
                                  <m:sSubSupPr>
                                    <m:ctrlPr>
                                      <a:rPr lang="en-IN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SupPr>
                                  <m:e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𝑉</m:t>
                                    </m:r>
                                  </m:e>
                                  <m:sub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2</m:t>
                                    </m:r>
                                  </m:sub>
                                  <m:sup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2</m:t>
                                    </m:r>
                                  </m:sup>
                                </m:sSubSup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+</m:t>
                                </m:r>
                                <m:sSubSup>
                                  <m:sSubSupPr>
                                    <m:ctrlPr>
                                      <a:rPr lang="en-IN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SupPr>
                                  <m:e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𝑉</m:t>
                                    </m:r>
                                  </m:e>
                                  <m:sub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3</m:t>
                                    </m:r>
                                  </m:sub>
                                  <m:sup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2</m:t>
                                    </m:r>
                                  </m:sup>
                                </m:sSubSup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+</m:t>
                                </m:r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</a:rPr>
                                  <m:t>……</m:t>
                                </m:r>
                                <m:sSubSup>
                                  <m:sSubSupPr>
                                    <m:ctrlPr>
                                      <a:rPr lang="en-IN" i="1">
                                        <a:latin typeface="Cambria Math" panose="02040503050406030204" pitchFamily="18" charset="0"/>
                                      </a:rPr>
                                    </m:ctrlPr>
                                  </m:sSubSupPr>
                                  <m:e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𝑉</m:t>
                                    </m:r>
                                  </m:e>
                                  <m:sub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𝑛</m:t>
                                    </m:r>
                                  </m:sub>
                                  <m:sup>
                                    <m:r>
                                      <a:rPr lang="en-GB" i="1">
                                        <a:latin typeface="Cambria Math" panose="02040503050406030204" pitchFamily="18" charset="0"/>
                                      </a:rPr>
                                      <m:t>2</m:t>
                                    </m:r>
                                  </m:sup>
                                </m:sSubSup>
                              </m:num>
                              <m:den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</a:rPr>
                                  <m:t>𝑛</m:t>
                                </m:r>
                              </m:den>
                            </m:f>
                          </m:e>
                        </m:d>
                      </m:e>
                    </m:rad>
                  </m:oMath>
                </a14:m>
                <a:endParaRPr lang="en-IN" dirty="0"/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:endParaRPr lang="en-IN" b="1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50513" y="1666203"/>
                <a:ext cx="11150770" cy="4454533"/>
              </a:xfrm>
              <a:blipFill>
                <a:blip r:embed="rId3"/>
                <a:stretch>
                  <a:fillRect l="-1148" t="-218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5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20</a:t>
            </a:fld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365C4E2-3703-F97B-54F2-AA99C01B9FC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07712" y="3893469"/>
            <a:ext cx="3533775" cy="200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464664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29673" y="0"/>
            <a:ext cx="5387261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Alternating quantities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730293" y="1666203"/>
                <a:ext cx="10211941" cy="4454533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IN" b="1" dirty="0"/>
                  <a:t>Form Factor:</a:t>
                </a:r>
              </a:p>
              <a:p>
                <a:pPr marL="0" indent="0">
                  <a:buNone/>
                </a:pPr>
                <a:r>
                  <a:rPr lang="en-GB" dirty="0"/>
                  <a:t>The form factor is the ratio of the </a:t>
                </a:r>
                <a:r>
                  <a:rPr lang="en-GB" b="1" dirty="0"/>
                  <a:t>RMS (Root Mean Square) value</a:t>
                </a:r>
                <a:r>
                  <a:rPr lang="en-GB" dirty="0"/>
                  <a:t> of an alternating current (AC) waveform to its </a:t>
                </a:r>
                <a:r>
                  <a:rPr lang="en-GB" b="1" dirty="0"/>
                  <a:t>average value</a:t>
                </a:r>
                <a:r>
                  <a:rPr lang="en-GB" dirty="0"/>
                  <a:t> (mean value over a half cycle). </a:t>
                </a:r>
              </a:p>
              <a:p>
                <a:pPr marL="0" indent="0">
                  <a:buNone/>
                </a:pPr>
                <a:r>
                  <a:rPr lang="en-GB" dirty="0"/>
                  <a:t>It provides an idea of </a:t>
                </a:r>
                <a:r>
                  <a:rPr lang="en-GB" b="1" dirty="0"/>
                  <a:t>how the waveform shape deviates from a pure sinusoidal waveform.</a:t>
                </a:r>
                <a:endParaRPr lang="en-IN" b="1" dirty="0"/>
              </a:p>
              <a:p>
                <a:pPr marL="0" indent="0">
                  <a:buNone/>
                </a:pPr>
                <a:r>
                  <a:rPr lang="en-IN" dirty="0"/>
                  <a:t>Form factor =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IN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𝑅𝑀𝑆</m:t>
                        </m:r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𝑣𝑎𝑙𝑢𝑒</m:t>
                        </m:r>
                      </m:num>
                      <m:den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𝐴𝑣𝑒𝑟𝑎𝑔𝑒</m:t>
                        </m:r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𝑣𝑎𝑙𝑢𝑒</m:t>
                        </m:r>
                      </m:den>
                    </m:f>
                  </m:oMath>
                </a14:m>
                <a:endParaRPr lang="en-IN" dirty="0"/>
              </a:p>
              <a:p>
                <a:pPr marL="0" indent="0">
                  <a:buNone/>
                </a:pPr>
                <a:r>
                  <a:rPr lang="en-IN" sz="2400" i="1" dirty="0"/>
                  <a:t>For a sine wave form factor =1.11</a:t>
                </a:r>
              </a:p>
              <a:p>
                <a:pPr marL="0" indent="0">
                  <a:buNone/>
                </a:pPr>
                <a:endParaRPr lang="en-IN" sz="2400" i="1" dirty="0"/>
              </a:p>
              <a:p>
                <a:pPr marL="0" indent="0">
                  <a:buNone/>
                </a:pPr>
                <a:endParaRPr lang="en-IN" b="1" dirty="0"/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730293" y="1666203"/>
                <a:ext cx="10211941" cy="4454533"/>
              </a:xfrm>
              <a:blipFill>
                <a:blip r:embed="rId3"/>
                <a:stretch>
                  <a:fillRect l="-1254" t="-2189" r="-167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5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7782767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1B76A0F-A8DB-F3F7-F549-B446B9961AE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A78D3D-39FD-8C95-9CD2-11A0569A83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29673" y="0"/>
            <a:ext cx="5387261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Alternating quantities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5F62E931-D46D-BD1B-E489-5F8CB9C10E8A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730293" y="1666203"/>
                <a:ext cx="10211941" cy="4454533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IN" b="1" dirty="0"/>
                  <a:t>Peak Factor:</a:t>
                </a:r>
              </a:p>
              <a:p>
                <a:pPr marL="0" indent="0">
                  <a:buNone/>
                </a:pPr>
                <a:r>
                  <a:rPr lang="en-GB" dirty="0"/>
                  <a:t>The peak factor is the ratio of the peak value (maximum amplitude) of a waveform to its RMS value. It shows how sharp a waveform.</a:t>
                </a:r>
                <a:endParaRPr lang="en-IN" dirty="0"/>
              </a:p>
              <a:p>
                <a:pPr marL="0" indent="0">
                  <a:buNone/>
                </a:pPr>
                <a:endParaRPr lang="en-IN" sz="2400" i="1" dirty="0"/>
              </a:p>
              <a:p>
                <a:pPr marL="0" indent="0">
                  <a:buNone/>
                </a:pPr>
                <a:r>
                  <a:rPr lang="en-IN" dirty="0"/>
                  <a:t>Peak factor (or) crest factor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IN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𝑀𝑎𝑥𝑖𝑚𝑢𝑚</m:t>
                        </m:r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𝑣𝑎𝑙𝑢𝑒</m:t>
                        </m:r>
                      </m:num>
                      <m:den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𝑅𝑀𝑆</m:t>
                        </m:r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𝑣𝑎𝑙𝑢𝑒</m:t>
                        </m:r>
                      </m:den>
                    </m:f>
                  </m:oMath>
                </a14:m>
                <a:endParaRPr lang="en-IN" dirty="0"/>
              </a:p>
              <a:p>
                <a:pPr marL="0" indent="0">
                  <a:buNone/>
                </a:pPr>
                <a:r>
                  <a:rPr lang="en-IN" sz="2400" i="1" dirty="0"/>
                  <a:t>For a Sine wave Peak factor =1.41</a:t>
                </a:r>
              </a:p>
              <a:p>
                <a:pPr marL="0" indent="0">
                  <a:buNone/>
                </a:pPr>
                <a:endParaRPr lang="en-IN" b="1" dirty="0"/>
              </a:p>
            </p:txBody>
          </p:sp>
        </mc:Choice>
        <mc:Fallback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5F62E931-D46D-BD1B-E489-5F8CB9C10E8A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730293" y="1666203"/>
                <a:ext cx="10211941" cy="4454533"/>
              </a:xfrm>
              <a:blipFill>
                <a:blip r:embed="rId3"/>
                <a:stretch>
                  <a:fillRect l="-1254" t="-218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519AF7F-1F54-7235-2BB7-7736900057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5 / Electrical Engineering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EADE666-D87F-6DEE-92A2-83EE240887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1653327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E08250D-8382-90A0-D8DD-1E42F4EF75A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72203D-C68F-CA16-58A0-37F8E99ACF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98989" y="0"/>
            <a:ext cx="5417946" cy="1190561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  <a:latin typeface="+mn-lt"/>
              </a:rPr>
              <a:t>Alternating quantities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99504DF6-B302-9175-27E0-5A979B2A4741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754841" y="1423765"/>
                <a:ext cx="10346834" cy="4630970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IN" b="1" dirty="0"/>
                  <a:t>Average value </a:t>
                </a:r>
              </a:p>
              <a:p>
                <a:pPr marL="0" indent="0">
                  <a:buNone/>
                </a:pPr>
                <a:r>
                  <a:rPr lang="en-IN" dirty="0"/>
                  <a:t>The </a:t>
                </a:r>
                <a:r>
                  <a:rPr lang="en-IN" b="1" dirty="0"/>
                  <a:t>average value </a:t>
                </a:r>
                <a:r>
                  <a:rPr lang="en-IN" dirty="0"/>
                  <a:t>of an alternating quantity is defined as the value obtained by averaging all the instantaneous values over a period of half cycle.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IN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𝑉</m:t>
                          </m:r>
                        </m:e>
                        <m:sub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𝑎𝑣𝑔</m:t>
                          </m:r>
                        </m:sub>
                      </m:sSub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 panose="02040503050406030204" pitchFamily="18" charset="0"/>
                            </a:rPr>
                            <m:t>2</m:t>
                          </m:r>
                          <m:r>
                            <a:rPr lang="en-GB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×</m:t>
                          </m:r>
                          <m:sSub>
                            <m:sSub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𝑉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𝑃𝑒𝑎𝑘</m:t>
                              </m:r>
                            </m:sub>
                          </m:sSub>
                        </m:num>
                        <m:den>
                          <m:r>
                            <m:rPr>
                              <m:nor/>
                            </m:rPr>
                            <a:rPr lang="el-GR" smtClean="0">
                              <a:ea typeface="Cambria Math" panose="02040503050406030204" pitchFamily="18" charset="0"/>
                            </a:rPr>
                            <m:t>π</m:t>
                          </m:r>
                          <m:r>
                            <m:rPr>
                              <m:nor/>
                            </m:rPr>
                            <a:rPr lang="en-GB"/>
                            <m:t>​​</m:t>
                          </m:r>
                          <m:r>
                            <m:rPr>
                              <m:nor/>
                            </m:rPr>
                            <a:rPr lang="en-GB" b="1"/>
                            <m:t> </m:t>
                          </m:r>
                        </m:den>
                      </m:f>
                    </m:oMath>
                  </m:oMathPara>
                </a14:m>
                <a:endParaRPr lang="en-IN" dirty="0"/>
              </a:p>
            </p:txBody>
          </p:sp>
        </mc:Choice>
        <mc:Fallback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99504DF6-B302-9175-27E0-5A979B2A4741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754841" y="1423765"/>
                <a:ext cx="10346834" cy="4630970"/>
              </a:xfrm>
              <a:blipFill>
                <a:blip r:embed="rId3"/>
                <a:stretch>
                  <a:fillRect l="-1237" t="-224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0E25EEC-D63B-C86B-C40D-437D657C86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5 / Electrical Engineering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F0BDF68-EBB2-E4AB-7490-0849697C03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9742510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90333" y="79140"/>
            <a:ext cx="5872077" cy="1120035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Alternating quantities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5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24</a:t>
            </a:fld>
            <a:endParaRPr lang="en-US" dirty="0"/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BB29631-7893-ECB1-455A-D57985EA3B7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30558" y="1340767"/>
            <a:ext cx="9191625" cy="4762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883199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90333" y="79140"/>
            <a:ext cx="5872077" cy="1120035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Phasor Diagrams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5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25</a:t>
            </a:fld>
            <a:endParaRPr lang="en-US" dirty="0"/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>
          <a:xfrm>
            <a:off x="233044" y="1694877"/>
            <a:ext cx="5582545" cy="416711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b="0" i="0" dirty="0">
                <a:effectLst/>
              </a:rPr>
              <a:t>Phasor Diagrams are </a:t>
            </a:r>
            <a:r>
              <a:rPr lang="en-GB" sz="3200" b="1" i="0" dirty="0">
                <a:effectLst/>
              </a:rPr>
              <a:t>a graphical way </a:t>
            </a:r>
            <a:r>
              <a:rPr lang="en-GB" sz="3200" i="0" dirty="0">
                <a:effectLst/>
              </a:rPr>
              <a:t>of representing the </a:t>
            </a:r>
            <a:r>
              <a:rPr lang="en-GB" sz="3200" b="1" i="0" dirty="0">
                <a:effectLst/>
              </a:rPr>
              <a:t>magnitude and directional relationship </a:t>
            </a:r>
            <a:r>
              <a:rPr lang="en-GB" sz="3200" i="0" dirty="0">
                <a:effectLst/>
              </a:rPr>
              <a:t>between </a:t>
            </a:r>
            <a:r>
              <a:rPr lang="en-GB" sz="3200" b="1" i="0" dirty="0">
                <a:effectLst/>
              </a:rPr>
              <a:t>number of alternating quantities</a:t>
            </a:r>
            <a:r>
              <a:rPr lang="en-GB" sz="3200" b="0" i="0" dirty="0">
                <a:effectLst/>
              </a:rPr>
              <a:t>.</a:t>
            </a:r>
            <a:endParaRPr lang="en-US" sz="3200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D887FE9-6B4D-966A-062F-53096AC283A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50286" y="1906916"/>
            <a:ext cx="6327157" cy="34548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208088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90333" y="79140"/>
            <a:ext cx="5872077" cy="1120035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Phasor Diagrams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5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26</a:t>
            </a:fld>
            <a:endParaRPr lang="en-US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Content Placeholder 6"/>
              <p:cNvSpPr>
                <a:spLocks noGrp="1"/>
              </p:cNvSpPr>
              <p:nvPr>
                <p:ph idx="1"/>
              </p:nvPr>
            </p:nvSpPr>
            <p:spPr>
              <a:xfrm>
                <a:off x="306687" y="1694877"/>
                <a:ext cx="11574376" cy="4167112"/>
              </a:xfrm>
            </p:spPr>
            <p:txBody>
              <a:bodyPr>
                <a:normAutofit fontScale="77500" lnSpcReduction="20000"/>
              </a:bodyPr>
              <a:lstStyle/>
              <a:p>
                <a:pPr marL="0" indent="0">
                  <a:buNone/>
                </a:pPr>
                <a:r>
                  <a:rPr lang="en-US" b="1" dirty="0"/>
                  <a:t>Example 1</a:t>
                </a:r>
              </a:p>
              <a:p>
                <a:pPr marL="0" indent="0">
                  <a:buNone/>
                </a:pPr>
                <a:r>
                  <a:rPr lang="en-US" dirty="0"/>
                  <a:t>Two Sinusoidal currents are given by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IN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IN" i="1">
                        <a:latin typeface="Cambria Math" panose="02040503050406030204" pitchFamily="18" charset="0"/>
                      </a:rPr>
                      <m:t> =</m:t>
                    </m:r>
                    <m:r>
                      <a:rPr lang="en-GB" b="0" i="0" smtClean="0">
                        <a:latin typeface="Cambria Math" panose="02040503050406030204" pitchFamily="18" charset="0"/>
                      </a:rPr>
                      <m:t>10</m:t>
                    </m:r>
                    <m:r>
                      <m:rPr>
                        <m:sty m:val="p"/>
                      </m:rPr>
                      <a:rPr lang="en-IN" i="0">
                        <a:latin typeface="Cambria Math" panose="02040503050406030204" pitchFamily="18" charset="0"/>
                      </a:rPr>
                      <m:t>sin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⁡(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𝜔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𝑡</m:t>
                    </m:r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+</m:t>
                    </m:r>
                    <m:f>
                      <m:fPr>
                        <m:type m:val="skw"/>
                        <m:ctrlP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𝜋</m:t>
                        </m:r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3</m:t>
                        </m:r>
                      </m:den>
                    </m:f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IN" dirty="0"/>
                  <a:t> and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IN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  <m:r>
                      <a:rPr lang="en-IN" i="1">
                        <a:latin typeface="Cambria Math" panose="02040503050406030204" pitchFamily="18" charset="0"/>
                      </a:rPr>
                      <m:t> =</m:t>
                    </m:r>
                    <m:r>
                      <a:rPr lang="en-GB">
                        <a:latin typeface="Cambria Math" panose="02040503050406030204" pitchFamily="18" charset="0"/>
                      </a:rPr>
                      <m:t>1</m:t>
                    </m:r>
                    <m:r>
                      <a:rPr lang="en-GB" b="0" i="0" smtClean="0">
                        <a:latin typeface="Cambria Math" panose="02040503050406030204" pitchFamily="18" charset="0"/>
                      </a:rPr>
                      <m:t>5</m:t>
                    </m:r>
                    <m:r>
                      <m:rPr>
                        <m:sty m:val="p"/>
                      </m:rPr>
                      <a:rPr lang="en-IN">
                        <a:latin typeface="Cambria Math" panose="02040503050406030204" pitchFamily="18" charset="0"/>
                      </a:rPr>
                      <m:t>sin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⁡(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𝜔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𝑡</m:t>
                    </m:r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−</m:t>
                    </m:r>
                    <m:f>
                      <m:fPr>
                        <m:type m:val="skw"/>
                        <m:ctrlP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𝜋</m:t>
                        </m:r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4</m:t>
                        </m:r>
                      </m:den>
                    </m:f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IN" dirty="0"/>
                  <a:t> . Calculate the phase difference between them in degrees.</a:t>
                </a:r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:r>
                  <a:rPr lang="en-IN" dirty="0" err="1"/>
                  <a:t>Soln</a:t>
                </a:r>
                <a:r>
                  <a:rPr lang="en-IN" dirty="0"/>
                  <a:t>:</a:t>
                </a:r>
              </a:p>
              <a:p>
                <a:pPr marL="0" indent="0">
                  <a:buNone/>
                </a:pPr>
                <a:r>
                  <a:rPr lang="en-IN" dirty="0"/>
                  <a:t>The Phase of current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IN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</m:oMath>
                </a14:m>
                <a:r>
                  <a:rPr lang="en-IN" dirty="0"/>
                  <a:t>is </a:t>
                </a:r>
                <a14:m>
                  <m:oMath xmlns:m="http://schemas.openxmlformats.org/officeDocument/2006/math">
                    <m:f>
                      <m:fPr>
                        <m:type m:val="skw"/>
                        <m:ctrlP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𝜋</m:t>
                        </m:r>
                      </m:num>
                      <m:den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3</m:t>
                        </m:r>
                      </m:den>
                    </m:f>
                  </m:oMath>
                </a14:m>
                <a:r>
                  <a:rPr lang="en-IN" dirty="0"/>
                  <a:t> radians (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IN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60</m:t>
                        </m:r>
                      </m:e>
                      <m:sup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0</m:t>
                        </m:r>
                      </m:sup>
                    </m:sSup>
                    <m:r>
                      <a:rPr lang="en-GB" b="0" i="1" smtClean="0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IN" dirty="0"/>
                  <a:t>, while the Phase of current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IN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</m:oMath>
                </a14:m>
                <a:r>
                  <a:rPr lang="en-IN" dirty="0"/>
                  <a:t>is </a:t>
                </a:r>
                <a14:m>
                  <m:oMath xmlns:m="http://schemas.openxmlformats.org/officeDocument/2006/math">
                    <m:r>
                      <a:rPr lang="en-GB" b="0" i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−</m:t>
                    </m:r>
                    <m:f>
                      <m:fPr>
                        <m:type m:val="skw"/>
                        <m:ctrlP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𝜋</m:t>
                        </m:r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4</m:t>
                        </m:r>
                      </m:den>
                    </m:f>
                  </m:oMath>
                </a14:m>
                <a:r>
                  <a:rPr lang="en-IN" dirty="0"/>
                  <a:t> radians (-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IN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45</m:t>
                        </m:r>
                      </m:e>
                      <m:sup>
                        <m:r>
                          <a:rPr lang="en-GB" i="1">
                            <a:latin typeface="Cambria Math" panose="02040503050406030204" pitchFamily="18" charset="0"/>
                          </a:rPr>
                          <m:t>0</m:t>
                        </m:r>
                      </m:sup>
                    </m:sSup>
                    <m:r>
                      <a:rPr lang="en-GB" i="1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endParaRPr lang="en-IN" dirty="0"/>
              </a:p>
              <a:p>
                <a:pPr marL="0" indent="0">
                  <a:buNone/>
                </a:pPr>
                <a:r>
                  <a:rPr lang="en-IN" dirty="0"/>
                  <a:t>Hence the phase difference between the two is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l-GR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ϕ</m:t>
                    </m:r>
                  </m:oMath>
                </a14:m>
                <a:endParaRPr lang="en-IN" dirty="0"/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l-GR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ϕ</m:t>
                    </m:r>
                    <m:r>
                      <a:rPr lang="en-GB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</m:t>
                    </m:r>
                  </m:oMath>
                </a14:m>
                <a:r>
                  <a:rPr lang="en-IN" dirty="0"/>
                  <a:t>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IN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el-GR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ϕ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−</m:t>
                    </m:r>
                    <m:sSub>
                      <m:sSubPr>
                        <m:ctrlPr>
                          <a:rPr lang="en-IN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el-GR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ϕ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  <m:r>
                      <a:rPr lang="en-GB" b="0" i="0" smtClean="0">
                        <a:latin typeface="Cambria Math" panose="02040503050406030204" pitchFamily="18" charset="0"/>
                      </a:rPr>
                      <m:t>=</m:t>
                    </m:r>
                    <m:sSup>
                      <m:sSupPr>
                        <m:ctrlPr>
                          <a:rPr lang="en-IN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60</m:t>
                        </m:r>
                      </m:e>
                      <m:sup>
                        <m:r>
                          <a:rPr lang="en-GB" i="1">
                            <a:latin typeface="Cambria Math" panose="02040503050406030204" pitchFamily="18" charset="0"/>
                          </a:rPr>
                          <m:t>0</m:t>
                        </m:r>
                      </m:sup>
                    </m:sSup>
                    <m:r>
                      <a:rPr lang="en-GB" b="0" i="1" smtClean="0">
                        <a:latin typeface="Cambria Math" panose="02040503050406030204" pitchFamily="18" charset="0"/>
                      </a:rPr>
                      <m:t>−</m:t>
                    </m:r>
                    <m:d>
                      <m:d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−</m:t>
                        </m:r>
                        <m:sSup>
                          <m:sSupPr>
                            <m:ctrlPr>
                              <a:rPr lang="en-IN" i="1">
                                <a:latin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45</m:t>
                            </m:r>
                          </m:e>
                          <m:sup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0</m:t>
                            </m:r>
                          </m:sup>
                        </m:sSup>
                      </m:e>
                    </m:d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sSup>
                      <m:sSupPr>
                        <m:ctrlPr>
                          <a:rPr lang="en-IN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10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5</m:t>
                        </m:r>
                      </m:e>
                      <m:sup>
                        <m:r>
                          <a:rPr lang="en-GB" i="1">
                            <a:latin typeface="Cambria Math" panose="02040503050406030204" pitchFamily="18" charset="0"/>
                          </a:rPr>
                          <m:t>0</m:t>
                        </m:r>
                      </m:sup>
                    </m:sSup>
                  </m:oMath>
                </a14:m>
                <a:endParaRPr lang="en-IN" dirty="0"/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IN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b>
                    </m:sSub>
                  </m:oMath>
                </a14:m>
                <a:r>
                  <a:rPr lang="en-IN" dirty="0"/>
                  <a:t> lags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IN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𝐼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IN" i="1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endParaRPr lang="en-IN" dirty="0"/>
              </a:p>
              <a:p>
                <a:pPr marL="0" indent="0">
                  <a:buNone/>
                </a:pPr>
                <a:r>
                  <a:rPr lang="en-US" dirty="0"/>
                  <a:t> </a:t>
                </a:r>
              </a:p>
            </p:txBody>
          </p:sp>
        </mc:Choice>
        <mc:Fallback xmlns="">
          <p:sp>
            <p:nvSpPr>
              <p:cNvPr id="7" name="Content Placeholder 6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06687" y="1694877"/>
                <a:ext cx="11574376" cy="4167112"/>
              </a:xfrm>
              <a:blipFill>
                <a:blip r:embed="rId3"/>
                <a:stretch>
                  <a:fillRect l="-685" t="-555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6" name="Picture 5">
            <a:extLst>
              <a:ext uri="{FF2B5EF4-FFF2-40B4-BE49-F238E27FC236}">
                <a16:creationId xmlns:a16="http://schemas.microsoft.com/office/drawing/2014/main" id="{CF4E7CE3-B9BD-8102-5632-8AC90CFCAC6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63821" y="3821675"/>
            <a:ext cx="2129731" cy="22353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75708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65786" y="-76481"/>
            <a:ext cx="6209607" cy="1325563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  <a:latin typeface="+mn-lt"/>
              </a:rPr>
              <a:t>Power and power factor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53031" y="1666203"/>
            <a:ext cx="10089203" cy="445453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dirty="0"/>
              <a:t>The three powers in an AC circuits are as follows</a:t>
            </a:r>
          </a:p>
          <a:p>
            <a:pPr marL="673707" indent="-673707">
              <a:buFont typeface="+mj-lt"/>
              <a:buAutoNum type="arabicPeriod"/>
            </a:pPr>
            <a:r>
              <a:rPr lang="en-IN" dirty="0"/>
              <a:t>Real power (or) active power</a:t>
            </a:r>
          </a:p>
          <a:p>
            <a:pPr marL="673707" indent="-673707">
              <a:buFont typeface="+mj-lt"/>
              <a:buAutoNum type="arabicPeriod"/>
            </a:pPr>
            <a:r>
              <a:rPr lang="en-IN" dirty="0"/>
              <a:t>Reactive power</a:t>
            </a:r>
          </a:p>
          <a:p>
            <a:pPr marL="673707" indent="-673707">
              <a:buFont typeface="+mj-lt"/>
              <a:buAutoNum type="arabicPeriod"/>
            </a:pPr>
            <a:r>
              <a:rPr lang="en-IN" dirty="0"/>
              <a:t>Apparent power</a:t>
            </a:r>
          </a:p>
          <a:p>
            <a:pPr marL="0" indent="0">
              <a:buNone/>
            </a:pPr>
            <a:endParaRPr lang="en-IN" b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5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713154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30775" y="0"/>
            <a:ext cx="5608190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Power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748703" y="1509681"/>
                <a:ext cx="10193531" cy="4611055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IN" sz="3200" b="1" dirty="0"/>
                  <a:t>Real power or active power</a:t>
                </a:r>
              </a:p>
              <a:p>
                <a:pPr marL="0" indent="0">
                  <a:buNone/>
                </a:pPr>
                <a:r>
                  <a:rPr lang="en-IN" dirty="0"/>
                  <a:t>The actual power consumed by a circuits due to the resistive load is called real power.</a:t>
                </a:r>
              </a:p>
              <a:p>
                <a:pPr marL="0" indent="0">
                  <a:buNone/>
                </a:pPr>
                <a:r>
                  <a:rPr lang="en-IN" b="1" dirty="0"/>
                  <a:t>Real power P=</a:t>
                </a:r>
                <a14:m>
                  <m:oMath xmlns:m="http://schemas.openxmlformats.org/officeDocument/2006/math">
                    <m:r>
                      <a:rPr lang="en-IN" b="1" i="1" smtClean="0">
                        <a:latin typeface="Cambria Math" panose="02040503050406030204" pitchFamily="18" charset="0"/>
                      </a:rPr>
                      <m:t>𝑽𝑰</m:t>
                    </m:r>
                    <m:r>
                      <a:rPr lang="en-IN" b="1" i="1" smtClean="0">
                        <a:latin typeface="Cambria Math" panose="02040503050406030204" pitchFamily="18" charset="0"/>
                      </a:rPr>
                      <m:t> </m:t>
                    </m:r>
                    <m:r>
                      <a:rPr lang="en-IN" b="1" i="1" smtClean="0">
                        <a:latin typeface="Cambria Math" panose="02040503050406030204" pitchFamily="18" charset="0"/>
                      </a:rPr>
                      <m:t>𝑪𝒐𝒔</m:t>
                    </m:r>
                    <m:r>
                      <a:rPr lang="en-IN" b="1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∅</m:t>
                    </m:r>
                  </m:oMath>
                </a14:m>
                <a:endParaRPr lang="en-IN" b="1" dirty="0"/>
              </a:p>
              <a:p>
                <a:pPr marL="0" indent="0">
                  <a:buNone/>
                </a:pPr>
                <a:r>
                  <a:rPr lang="en-IN" b="1" dirty="0"/>
                  <a:t>Where,</a:t>
                </a:r>
              </a:p>
              <a:p>
                <a:pPr marL="0" indent="0">
                  <a:buNone/>
                </a:pPr>
                <a:r>
                  <a:rPr lang="en-IN" dirty="0"/>
                  <a:t>V- RMS value of Voltage</a:t>
                </a:r>
              </a:p>
              <a:p>
                <a:pPr marL="0" indent="0">
                  <a:buNone/>
                </a:pPr>
                <a:r>
                  <a:rPr lang="en-IN" dirty="0"/>
                  <a:t>I- RMS value of current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IN" b="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∅</m:t>
                    </m:r>
                  </m:oMath>
                </a14:m>
                <a:r>
                  <a:rPr lang="en-IN" dirty="0"/>
                  <a:t> - Phase angle</a:t>
                </a:r>
              </a:p>
              <a:p>
                <a:pPr marL="0" indent="0">
                  <a:buNone/>
                </a:pPr>
                <a:r>
                  <a:rPr lang="en-IN" b="1" dirty="0"/>
                  <a:t>Unit is Watts</a:t>
                </a: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748703" y="1509681"/>
                <a:ext cx="10193531" cy="4611055"/>
              </a:xfrm>
              <a:blipFill>
                <a:blip r:embed="rId3"/>
                <a:stretch>
                  <a:fillRect l="-1555" t="-2778" b="-119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5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5449341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55955" y="74482"/>
            <a:ext cx="2429269" cy="1325563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  <a:latin typeface="+mn-lt"/>
              </a:rPr>
              <a:t>Power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687334" y="1666203"/>
                <a:ext cx="10254900" cy="4454533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IN" sz="3200" b="1" dirty="0"/>
                  <a:t>Reactive power</a:t>
                </a:r>
              </a:p>
              <a:p>
                <a:pPr marL="0" indent="0">
                  <a:buNone/>
                </a:pPr>
                <a:r>
                  <a:rPr lang="en-IN" dirty="0"/>
                  <a:t>The portion of the apparent power observed by the reactive elements (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IN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𝑋</m:t>
                        </m:r>
                      </m:e>
                      <m:sub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𝐿</m:t>
                        </m:r>
                      </m:sub>
                    </m:sSub>
                    <m:r>
                      <a:rPr lang="en-IN" b="0" i="1" smtClean="0">
                        <a:latin typeface="Cambria Math" panose="02040503050406030204" pitchFamily="18" charset="0"/>
                      </a:rPr>
                      <m:t> </m:t>
                    </m:r>
                    <m:r>
                      <a:rPr lang="en-IN" b="0" i="1" smtClean="0">
                        <a:latin typeface="Cambria Math" panose="02040503050406030204" pitchFamily="18" charset="0"/>
                      </a:rPr>
                      <m:t>𝑜𝑟</m:t>
                    </m:r>
                    <m:r>
                      <a:rPr lang="en-IN" b="0" i="1" smtClean="0">
                        <a:latin typeface="Cambria Math" panose="02040503050406030204" pitchFamily="18" charset="0"/>
                      </a:rPr>
                      <m:t> </m:t>
                    </m:r>
                    <m:sSub>
                      <m:sSubPr>
                        <m:ctrlPr>
                          <a:rPr lang="en-IN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IN" i="1">
                            <a:latin typeface="Cambria Math" panose="02040503050406030204" pitchFamily="18" charset="0"/>
                          </a:rPr>
                          <m:t>𝑋</m:t>
                        </m:r>
                      </m:e>
                      <m:sub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𝐶</m:t>
                        </m:r>
                      </m:sub>
                    </m:sSub>
                  </m:oMath>
                </a14:m>
                <a:r>
                  <a:rPr lang="en-IN" dirty="0"/>
                  <a:t>) in a circuit is called </a:t>
                </a:r>
                <a:r>
                  <a:rPr lang="en-IN" b="1" dirty="0"/>
                  <a:t>reactive power.</a:t>
                </a:r>
              </a:p>
              <a:p>
                <a:pPr marL="0" indent="0">
                  <a:buNone/>
                </a:pPr>
                <a:r>
                  <a:rPr lang="en-IN" dirty="0"/>
                  <a:t>It is given by product of </a:t>
                </a:r>
                <a:r>
                  <a:rPr lang="en-IN" b="1" dirty="0"/>
                  <a:t>VI and sine </a:t>
                </a:r>
                <a:r>
                  <a:rPr lang="en-IN" dirty="0"/>
                  <a:t>of the angle between V and I. </a:t>
                </a:r>
              </a:p>
              <a:p>
                <a:pPr marL="0" indent="0">
                  <a:buNone/>
                </a:pPr>
                <a:r>
                  <a:rPr lang="en-IN" b="1" dirty="0"/>
                  <a:t>Reactive power Q=</a:t>
                </a:r>
                <a14:m>
                  <m:oMath xmlns:m="http://schemas.openxmlformats.org/officeDocument/2006/math">
                    <m:r>
                      <a:rPr lang="en-IN" b="1" i="1" smtClean="0">
                        <a:latin typeface="Cambria Math" panose="02040503050406030204" pitchFamily="18" charset="0"/>
                      </a:rPr>
                      <m:t>𝑽𝑰</m:t>
                    </m:r>
                    <m:r>
                      <a:rPr lang="en-IN" b="1" i="1" smtClean="0">
                        <a:latin typeface="Cambria Math" panose="02040503050406030204" pitchFamily="18" charset="0"/>
                      </a:rPr>
                      <m:t> </m:t>
                    </m:r>
                    <m:r>
                      <a:rPr lang="en-IN" b="1" i="1" smtClean="0">
                        <a:latin typeface="Cambria Math" panose="02040503050406030204" pitchFamily="18" charset="0"/>
                      </a:rPr>
                      <m:t>𝑺𝒊𝒏</m:t>
                    </m:r>
                    <m:r>
                      <a:rPr lang="en-IN" b="1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∅</m:t>
                    </m:r>
                  </m:oMath>
                </a14:m>
                <a:endParaRPr lang="en-IN" b="1" dirty="0"/>
              </a:p>
              <a:p>
                <a:pPr marL="0" indent="0">
                  <a:buNone/>
                </a:pPr>
                <a:r>
                  <a:rPr lang="en-IN" b="1" dirty="0"/>
                  <a:t>Unit of reactive power is VAR (Volts Ampere reactance)</a:t>
                </a:r>
                <a:endParaRPr lang="en-IN" dirty="0"/>
              </a:p>
              <a:p>
                <a:pPr marL="0" indent="0">
                  <a:buNone/>
                </a:pPr>
                <a:endParaRPr lang="en-IN" b="1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87334" y="1666203"/>
                <a:ext cx="10254900" cy="4454533"/>
              </a:xfrm>
              <a:blipFill>
                <a:blip r:embed="rId3"/>
                <a:stretch>
                  <a:fillRect l="-1546" t="-287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5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783585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14093" y="0"/>
            <a:ext cx="4963814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Power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883715" y="1666203"/>
                <a:ext cx="10058519" cy="4454533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IN" sz="3200" b="1" dirty="0"/>
                  <a:t>Apparent power</a:t>
                </a:r>
              </a:p>
              <a:p>
                <a:pPr marL="0" indent="0">
                  <a:buNone/>
                </a:pPr>
                <a:r>
                  <a:rPr lang="en-IN" dirty="0"/>
                  <a:t>It is the amount of power delivered to a circuit.</a:t>
                </a:r>
              </a:p>
              <a:p>
                <a:pPr marL="0" indent="0">
                  <a:buNone/>
                </a:pPr>
                <a:r>
                  <a:rPr lang="en-IN" dirty="0"/>
                  <a:t>Apparent power is given by the product of voltage and current.</a:t>
                </a:r>
              </a:p>
              <a:p>
                <a:pPr marL="0" indent="0">
                  <a:buNone/>
                </a:pPr>
                <a:r>
                  <a:rPr lang="en-IN" b="1" dirty="0"/>
                  <a:t>Apparent power S=</a:t>
                </a:r>
                <a14:m>
                  <m:oMath xmlns:m="http://schemas.openxmlformats.org/officeDocument/2006/math">
                    <m:r>
                      <a:rPr lang="en-IN" b="1" i="1" smtClean="0">
                        <a:latin typeface="Cambria Math" panose="02040503050406030204" pitchFamily="18" charset="0"/>
                      </a:rPr>
                      <m:t>𝑽𝑰</m:t>
                    </m:r>
                    <m:r>
                      <a:rPr lang="en-IN" b="1" i="1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IN" b="1" dirty="0"/>
                  <a:t> </a:t>
                </a:r>
              </a:p>
              <a:p>
                <a:pPr marL="0" indent="0">
                  <a:buNone/>
                </a:pPr>
                <a:r>
                  <a:rPr lang="en-IN" b="1" dirty="0"/>
                  <a:t>Unit </a:t>
                </a:r>
                <a:r>
                  <a:rPr lang="en-IN" dirty="0"/>
                  <a:t>is</a:t>
                </a:r>
                <a:r>
                  <a:rPr lang="en-IN" b="1" dirty="0"/>
                  <a:t> Volts Ampere</a:t>
                </a:r>
              </a:p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IN" sz="2539" b="1">
                          <a:latin typeface="Cambria Math" panose="02040503050406030204" pitchFamily="18" charset="0"/>
                        </a:rPr>
                        <m:t>𝐀𝐩𝐩𝐚𝐫𝐞𝐧𝐭</m:t>
                      </m:r>
                      <m:r>
                        <a:rPr lang="en-IN" sz="2539" b="1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IN" sz="2539" b="1">
                          <a:latin typeface="Cambria Math" panose="02040503050406030204" pitchFamily="18" charset="0"/>
                        </a:rPr>
                        <m:t>𝐩𝐨𝐰𝐞𝐫</m:t>
                      </m:r>
                      <m:r>
                        <a:rPr lang="en-GB" sz="2539" b="1" i="0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sz="2539" b="1" i="0" smtClean="0">
                          <a:latin typeface="Cambria Math" panose="02040503050406030204" pitchFamily="18" charset="0"/>
                        </a:rPr>
                        <m:t>𝐒</m:t>
                      </m:r>
                      <m:r>
                        <a:rPr lang="en-IN" sz="2539" b="1">
                          <a:latin typeface="Cambria Math" panose="02040503050406030204" pitchFamily="18" charset="0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en-IN" sz="2539" b="1" i="1">
                              <a:latin typeface="Cambria Math" panose="02040503050406030204" pitchFamily="18" charset="0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en-IN" sz="2539" b="1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IN" sz="2539" b="1" i="1">
                                  <a:latin typeface="Cambria Math" panose="02040503050406030204" pitchFamily="18" charset="0"/>
                                </a:rPr>
                                <m:t>(</m:t>
                              </m:r>
                              <m:r>
                                <a:rPr lang="en-IN" sz="2539" b="1" i="1">
                                  <a:latin typeface="Cambria Math" panose="02040503050406030204" pitchFamily="18" charset="0"/>
                                </a:rPr>
                                <m:t>𝑨𝒄𝒕𝒊𝒗𝒆</m:t>
                              </m:r>
                              <m:r>
                                <a:rPr lang="en-IN" sz="2539" b="1" i="1">
                                  <a:latin typeface="Cambria Math" panose="02040503050406030204" pitchFamily="18" charset="0"/>
                                </a:rPr>
                                <m:t> </m:t>
                              </m:r>
                              <m:r>
                                <a:rPr lang="en-IN" sz="2539" b="1" i="1">
                                  <a:latin typeface="Cambria Math" panose="02040503050406030204" pitchFamily="18" charset="0"/>
                                </a:rPr>
                                <m:t>𝒑𝒐𝒘𝒆𝒓</m:t>
                              </m:r>
                              <m:r>
                                <a:rPr lang="en-IN" sz="2539" b="1" i="1">
                                  <a:latin typeface="Cambria Math" panose="02040503050406030204" pitchFamily="18" charset="0"/>
                                </a:rPr>
                                <m:t>)</m:t>
                              </m:r>
                            </m:e>
                            <m:sup>
                              <m:r>
                                <a:rPr lang="en-IN" sz="2539" b="1" i="1">
                                  <a:latin typeface="Cambria Math" panose="02040503050406030204" pitchFamily="18" charset="0"/>
                                </a:rPr>
                                <m:t>𝟐</m:t>
                              </m:r>
                            </m:sup>
                          </m:sSup>
                          <m:r>
                            <a:rPr lang="en-IN" sz="2539" b="1" i="1">
                              <a:latin typeface="Cambria Math" panose="02040503050406030204" pitchFamily="18" charset="0"/>
                            </a:rPr>
                            <m:t>+(</m:t>
                          </m:r>
                          <m:sSup>
                            <m:sSupPr>
                              <m:ctrlPr>
                                <a:rPr lang="en-IN" sz="2539" b="1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IN" sz="2539" b="1" i="1">
                                  <a:latin typeface="Cambria Math" panose="02040503050406030204" pitchFamily="18" charset="0"/>
                                </a:rPr>
                                <m:t>𝒓𝒆𝒂𝒄𝒕𝒊𝒗𝒆</m:t>
                              </m:r>
                              <m:r>
                                <a:rPr lang="en-IN" sz="2539" b="1" i="1">
                                  <a:latin typeface="Cambria Math" panose="02040503050406030204" pitchFamily="18" charset="0"/>
                                </a:rPr>
                                <m:t> </m:t>
                              </m:r>
                              <m:r>
                                <a:rPr lang="en-IN" sz="2539" b="1" i="1">
                                  <a:latin typeface="Cambria Math" panose="02040503050406030204" pitchFamily="18" charset="0"/>
                                </a:rPr>
                                <m:t>𝒑𝒐𝒘𝒆𝒓</m:t>
                              </m:r>
                              <m:r>
                                <a:rPr lang="en-IN" sz="2539" b="1" i="1">
                                  <a:latin typeface="Cambria Math" panose="02040503050406030204" pitchFamily="18" charset="0"/>
                                </a:rPr>
                                <m:t>)</m:t>
                              </m:r>
                            </m:e>
                            <m:sup>
                              <m:r>
                                <a:rPr lang="en-IN" sz="2539" b="1" i="1">
                                  <a:latin typeface="Cambria Math" panose="02040503050406030204" pitchFamily="18" charset="0"/>
                                </a:rPr>
                                <m:t>𝟐</m:t>
                              </m:r>
                            </m:sup>
                          </m:sSup>
                        </m:e>
                      </m:rad>
                    </m:oMath>
                  </m:oMathPara>
                </a14:m>
                <a:endParaRPr lang="en-IN" b="1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883715" y="1666203"/>
                <a:ext cx="10058519" cy="4454533"/>
              </a:xfrm>
              <a:blipFill>
                <a:blip r:embed="rId3"/>
                <a:stretch>
                  <a:fillRect l="-1576" t="-287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5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2728035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14093" y="0"/>
            <a:ext cx="4963814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Power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83715" y="1666203"/>
            <a:ext cx="10058519" cy="445453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IN" b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5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31</a:t>
            </a:fld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5A5705C-881F-AB9D-EE92-CF4E59343BD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4093" y="1262254"/>
            <a:ext cx="4505043" cy="50138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35413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14093" y="0"/>
            <a:ext cx="4963814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  <a:latin typeface="+mn-lt"/>
              </a:rPr>
              <a:t>Power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83715" y="1666203"/>
            <a:ext cx="10058519" cy="445453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IN" b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 dirty="0"/>
              <a:t>Lecture – 5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32</a:t>
            </a:fld>
            <a:endParaRPr lang="en-US" dirty="0"/>
          </a:p>
        </p:txBody>
      </p:sp>
      <p:pic>
        <p:nvPicPr>
          <p:cNvPr id="2050" name="Picture 2" descr="Reactive Power Compensation of Reactive Components">
            <a:extLst>
              <a:ext uri="{FF2B5EF4-FFF2-40B4-BE49-F238E27FC236}">
                <a16:creationId xmlns:a16="http://schemas.microsoft.com/office/drawing/2014/main" id="{C0E0C309-B329-5D90-803B-4D814CCFEA0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20864" y="2200338"/>
            <a:ext cx="4151109" cy="32945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2990460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23536" y="0"/>
            <a:ext cx="6154375" cy="1325563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  <a:latin typeface="+mn-lt"/>
              </a:rPr>
              <a:t>Power factor (Cos </a:t>
            </a:r>
            <a:r>
              <a:rPr lang="en-IN" dirty="0">
                <a:solidFill>
                  <a:schemeClr val="bg1"/>
                </a:solidFill>
                <a:latin typeface="Cambria Math" panose="02040503050406030204" pitchFamily="18" charset="0"/>
                <a:ea typeface="Cambria Math" panose="02040503050406030204" pitchFamily="18" charset="0"/>
              </a:rPr>
              <a:t>𝟇</a:t>
            </a:r>
            <a:r>
              <a:rPr lang="en-IN" dirty="0">
                <a:solidFill>
                  <a:schemeClr val="bg1"/>
                </a:solidFill>
                <a:latin typeface="+mn-lt"/>
              </a:rPr>
              <a:t>)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853031" y="1558777"/>
                <a:ext cx="10899157" cy="4561960"/>
              </a:xfrm>
            </p:spPr>
            <p:txBody>
              <a:bodyPr>
                <a:normAutofit fontScale="92500" lnSpcReduction="10000"/>
              </a:bodyPr>
              <a:lstStyle/>
              <a:p>
                <a:r>
                  <a:rPr lang="en-IN" sz="2902" dirty="0"/>
                  <a:t>How much of the power used is active power and how much is reactive power</a:t>
                </a:r>
              </a:p>
              <a:p>
                <a:r>
                  <a:rPr lang="en-IN" sz="2902" b="1" dirty="0"/>
                  <a:t>Power factor is defined as the cosine of angle between voltage and current.</a:t>
                </a:r>
              </a:p>
              <a:p>
                <a:r>
                  <a:rPr lang="en-IN" sz="2902" dirty="0"/>
                  <a:t>It is also given by the ration of real power to apparent power. It is a measure of how efficiently electrical power is converted into useful work output.</a:t>
                </a:r>
              </a:p>
              <a:p>
                <a:r>
                  <a:rPr lang="en-IN" sz="2902" dirty="0"/>
                  <a:t>It is also given as the ratio of resistance to the impedance.</a:t>
                </a:r>
              </a:p>
              <a:p>
                <a:pPr marL="0" indent="0" algn="ctr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1" i="1" dirty="0" smtClean="0">
                          <a:latin typeface="Cambria Math" panose="02040503050406030204" pitchFamily="18" charset="0"/>
                        </a:rPr>
                        <m:t>𝑷𝒐𝒘𝒆𝒓</m:t>
                      </m:r>
                      <m:r>
                        <a:rPr lang="en-GB" b="1" i="1" dirty="0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b="1" i="1" dirty="0" smtClean="0">
                          <a:latin typeface="Cambria Math" panose="02040503050406030204" pitchFamily="18" charset="0"/>
                        </a:rPr>
                        <m:t>𝒇𝒂𝒄𝒕𝒐𝒓</m:t>
                      </m:r>
                      <m:r>
                        <a:rPr lang="en-GB" b="1" i="1" dirty="0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IN" b="1" i="1" dirty="0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IN" b="1" i="1" dirty="0" smtClean="0">
                              <a:latin typeface="Cambria Math" panose="02040503050406030204" pitchFamily="18" charset="0"/>
                            </a:rPr>
                            <m:t>𝑽𝑰</m:t>
                          </m:r>
                          <m:r>
                            <a:rPr lang="en-IN" b="1" i="1" dirty="0" smtClean="0">
                              <a:latin typeface="Cambria Math" panose="02040503050406030204" pitchFamily="18" charset="0"/>
                            </a:rPr>
                            <m:t> </m:t>
                          </m:r>
                          <m:r>
                            <a:rPr lang="en-IN" b="1" i="1" dirty="0" smtClean="0">
                              <a:latin typeface="Cambria Math" panose="02040503050406030204" pitchFamily="18" charset="0"/>
                            </a:rPr>
                            <m:t>𝑪𝒐𝒔</m:t>
                          </m:r>
                          <m:r>
                            <a:rPr lang="en-IN" b="1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𝟇</m:t>
                          </m:r>
                        </m:num>
                        <m:den>
                          <m:r>
                            <a:rPr lang="en-IN" b="1" i="1" dirty="0" smtClean="0">
                              <a:latin typeface="Cambria Math" panose="02040503050406030204" pitchFamily="18" charset="0"/>
                            </a:rPr>
                            <m:t>𝑽𝑰</m:t>
                          </m:r>
                        </m:den>
                      </m:f>
                      <m:r>
                        <a:rPr lang="en-GB" b="1" i="1" dirty="0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IN" b="1" i="1" dirty="0">
                          <a:latin typeface="Cambria Math" panose="02040503050406030204" pitchFamily="18" charset="0"/>
                        </a:rPr>
                        <m:t>𝑪𝒐𝒔</m:t>
                      </m:r>
                      <m:r>
                        <a:rPr lang="en-IN" b="1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𝟇</m:t>
                      </m:r>
                    </m:oMath>
                  </m:oMathPara>
                </a14:m>
                <a:endParaRPr lang="en-IN" b="1" dirty="0"/>
              </a:p>
              <a:p>
                <a:pPr marL="0" indent="0">
                  <a:buNone/>
                </a:pPr>
                <a:r>
                  <a:rPr lang="en-IN" b="1" dirty="0"/>
                  <a:t>Maximum value of power factor is one (i.e.) unity</a:t>
                </a: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853031" y="1558777"/>
                <a:ext cx="10899157" cy="4561960"/>
              </a:xfrm>
              <a:blipFill>
                <a:blip r:embed="rId3"/>
                <a:stretch>
                  <a:fillRect l="-1007" t="-280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226499" y="6357691"/>
            <a:ext cx="4629582" cy="365125"/>
          </a:xfrm>
        </p:spPr>
        <p:txBody>
          <a:bodyPr/>
          <a:lstStyle/>
          <a:p>
            <a:r>
              <a:rPr lang="en-IN"/>
              <a:t>Lecture – 5 / Electrical Engineering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1869404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ctr"/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dirty="0">
                <a:solidFill>
                  <a:srgbClr val="FFFFFF"/>
                </a:solidFill>
              </a:rPr>
            </a:br>
            <a:r>
              <a:rPr lang="en-US" sz="4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Thank You</a:t>
            </a: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endParaRPr lang="en-US" sz="36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27" name="Graphic 26" descr="Smiling Face with No Fill">
            <a:extLst>
              <a:ext uri="{FF2B5EF4-FFF2-40B4-BE49-F238E27FC236}">
                <a16:creationId xmlns:a16="http://schemas.microsoft.com/office/drawing/2014/main" id="{3384C516-C4F0-0622-6119-DE19AF0FA9E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383296" y="643466"/>
            <a:ext cx="5568739" cy="5568739"/>
          </a:xfrm>
          <a:prstGeom prst="rect">
            <a:avLst/>
          </a:prstGeom>
        </p:spPr>
      </p:pic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151967-A607-1C5C-E865-FAA75F0DC0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28700" y="6356350"/>
            <a:ext cx="62103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r>
              <a:rPr lang="en-US" sz="1200" kern="1200">
                <a:solidFill>
                  <a:schemeClr val="tx1">
                    <a:alpha val="80000"/>
                  </a:schemeClr>
                </a:solidFill>
                <a:latin typeface="+mn-lt"/>
                <a:ea typeface="+mn-ea"/>
                <a:cs typeface="+mn-cs"/>
              </a:rPr>
              <a:t>Lecture – 5 / Electrical Engineering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089118" y="251169"/>
            <a:ext cx="4803709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endParaRPr lang="en-GB" sz="4000" b="1" dirty="0">
              <a:solidFill>
                <a:schemeClr val="bg1"/>
              </a:solidFill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9F19F10-3701-F54D-6D52-66C3EE8AD3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AC82685A-BD3A-4230-8D85-804689F67293}" type="slidenum">
              <a:rPr lang="en-GB" smtClean="0"/>
              <a:pPr>
                <a:spcAft>
                  <a:spcPts val="600"/>
                </a:spcAft>
              </a:pPr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87828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www.w3.org/XML/1998/namespace"/>
    <ds:schemaRef ds:uri="http://schemas.microsoft.com/office/infopath/2007/PartnerControls"/>
    <ds:schemaRef ds:uri="http://schemas.microsoft.com/office/2006/documentManagement/types"/>
    <ds:schemaRef ds:uri="http://purl.org/dc/dcmitype/"/>
    <ds:schemaRef ds:uri="http://purl.org/dc/elements/1.1/"/>
    <ds:schemaRef ds:uri="303dbf9b-b85b-46a0-94f1-894078c07ecd"/>
    <ds:schemaRef ds:uri="http://schemas.openxmlformats.org/package/2006/metadata/core-properties"/>
    <ds:schemaRef ds:uri="211f9404-bca0-4bcf-9c1d-965ccb6f8d2d"/>
    <ds:schemaRef ds:uri="http://purl.org/dc/terms/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1977</Words>
  <Application>Microsoft Office PowerPoint</Application>
  <PresentationFormat>Widescreen</PresentationFormat>
  <Paragraphs>298</Paragraphs>
  <Slides>34</Slides>
  <Notes>32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34</vt:i4>
      </vt:variant>
    </vt:vector>
  </HeadingPairs>
  <TitlesOfParts>
    <vt:vector size="41" baseType="lpstr">
      <vt:lpstr>Arial</vt:lpstr>
      <vt:lpstr>Calibri</vt:lpstr>
      <vt:lpstr>Calibri Light</vt:lpstr>
      <vt:lpstr>Cambria Math</vt:lpstr>
      <vt:lpstr>UWTSD 200_Title Page</vt:lpstr>
      <vt:lpstr>UWTSD 200_Title Page 2</vt:lpstr>
      <vt:lpstr>UWTSD 200_Text 4</vt:lpstr>
      <vt:lpstr>PowerPoint Presentation</vt:lpstr>
      <vt:lpstr>Content</vt:lpstr>
      <vt:lpstr>Learning Outcome</vt:lpstr>
      <vt:lpstr>AC circuits</vt:lpstr>
      <vt:lpstr>AC circuits</vt:lpstr>
      <vt:lpstr>AC circuits</vt:lpstr>
      <vt:lpstr>AC circuits</vt:lpstr>
      <vt:lpstr>Alternating quantities</vt:lpstr>
      <vt:lpstr>Generation of alternating EMF</vt:lpstr>
      <vt:lpstr>Generation of alternating EMF</vt:lpstr>
      <vt:lpstr>Generation of alternating EMF</vt:lpstr>
      <vt:lpstr>Generation of alternating EMF</vt:lpstr>
      <vt:lpstr>Alternating quantities</vt:lpstr>
      <vt:lpstr>Alternating quantities</vt:lpstr>
      <vt:lpstr>Alternating quantities</vt:lpstr>
      <vt:lpstr>Alternating quantities</vt:lpstr>
      <vt:lpstr>Alternating quantities</vt:lpstr>
      <vt:lpstr>Alternating quantities</vt:lpstr>
      <vt:lpstr>Alternating quantities</vt:lpstr>
      <vt:lpstr>Alternating quantities</vt:lpstr>
      <vt:lpstr>Alternating quantities</vt:lpstr>
      <vt:lpstr>Alternating quantities</vt:lpstr>
      <vt:lpstr>Alternating quantities</vt:lpstr>
      <vt:lpstr>Alternating quantities</vt:lpstr>
      <vt:lpstr>Phasor Diagrams</vt:lpstr>
      <vt:lpstr>Phasor Diagrams</vt:lpstr>
      <vt:lpstr>Power and power factor</vt:lpstr>
      <vt:lpstr>Power</vt:lpstr>
      <vt:lpstr>Power</vt:lpstr>
      <vt:lpstr>Power</vt:lpstr>
      <vt:lpstr>Power</vt:lpstr>
      <vt:lpstr>Power</vt:lpstr>
      <vt:lpstr>Power factor (Cos 𝟇)</vt:lpstr>
      <vt:lpstr>   Thank You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Stalin Jacob Wilson Packia Dhas</cp:lastModifiedBy>
  <cp:revision>148</cp:revision>
  <dcterms:created xsi:type="dcterms:W3CDTF">2021-03-09T15:35:42Z</dcterms:created>
  <dcterms:modified xsi:type="dcterms:W3CDTF">2024-10-22T09:09:51Z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