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73" d="100"/>
          <a:sy n="73" d="100"/>
        </p:scale>
        <p:origin x="67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Larbi" userId="67650d70f0f29a53" providerId="LiveId" clId="{D86851DD-F1B6-4B20-BCB0-ED63F6DC0440}"/>
    <pc:docChg chg="custSel addSld modSld sldOrd modNotesMaster">
      <pc:chgData name="David Larbi" userId="67650d70f0f29a53" providerId="LiveId" clId="{D86851DD-F1B6-4B20-BCB0-ED63F6DC0440}" dt="2026-10-02T08:21:31.043" v="20"/>
      <pc:docMkLst>
        <pc:docMk/>
      </pc:docMkLst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100001" sldId="256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2" creationId="{00000001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3" creationId="{00000001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4" creationId="{00000001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5" creationId="{00000001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6" creationId="{00000001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8" creationId="{00000001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9" creationId="{00000001-0009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11" creationId="{00000001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12" creationId="{00000001-000C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1" sldId="256"/>
            <ac:spMk id="13" creationId="{00000001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200001" sldId="257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2" creationId="{00000002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3" creationId="{00000002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4" creationId="{00000002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5" creationId="{00000002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6" creationId="{00000002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7" creationId="{00000002-0007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200001" sldId="257"/>
            <ac:spMk id="8" creationId="{00000002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10" creationId="{00000002-000A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11" creationId="{00000002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13" creationId="{00000002-000D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200001" sldId="257"/>
            <ac:spMk id="14" creationId="{00000002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20:11.080" v="4" actId="26606"/>
        <pc:sldMkLst>
          <pc:docMk/>
          <pc:sldMk cId="300001" sldId="258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300001" sldId="258"/>
            <ac:spMk id="2" creationId="{00000003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300001" sldId="258"/>
            <ac:spMk id="3" creationId="{00000003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300001" sldId="258"/>
            <ac:spMk id="4" creationId="{00000003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300001" sldId="258"/>
            <ac:spMk id="6" creationId="{00000003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300001" sldId="258"/>
            <ac:spMk id="7" creationId="{00000003-0001-4000-8000-000000000000}"/>
          </ac:spMkLst>
        </pc:spChg>
        <pc:graphicFrameChg chg="add mod modGraphic">
          <ac:chgData name="David Larbi" userId="67650d70f0f29a53" providerId="LiveId" clId="{D86851DD-F1B6-4B20-BCB0-ED63F6DC0440}" dt="2026-10-02T08:20:11.080" v="4" actId="26606"/>
          <ac:graphicFrameMkLst>
            <pc:docMk/>
            <pc:sldMk cId="300001" sldId="258"/>
            <ac:graphicFrameMk id="5" creationId="{00000000-0000-0000-0000-000000000000}"/>
          </ac:graphicFrameMkLst>
        </pc:graphicFrame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400001" sldId="259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2" creationId="{00000004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3" creationId="{00000004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4" creationId="{00000004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5" creationId="{00000004-0005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400001" sldId="259"/>
            <ac:spMk id="6" creationId="{00000004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8" creationId="{00000004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9" creationId="{00000004-0009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10" creationId="{00000004-000A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11" creationId="{00000004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12" creationId="{00000004-000C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400001" sldId="259"/>
            <ac:spMk id="13" creationId="{00000004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500001" sldId="260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2" creationId="{00000005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4" creationId="{00000005-0004-4000-8000-000000000000}"/>
          </ac:spMkLst>
        </pc:spChg>
        <pc:spChg chg="mod">
          <ac:chgData name="David Larbi" userId="67650d70f0f29a53" providerId="LiveId" clId="{D86851DD-F1B6-4B20-BCB0-ED63F6DC0440}" dt="2026-10-02T08:16:14.560" v="1" actId="26606"/>
          <ac:spMkLst>
            <pc:docMk/>
            <pc:sldMk cId="500001" sldId="260"/>
            <ac:spMk id="5" creationId="{00000005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6" creationId="{00000005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7" creationId="{00000005-0007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8" creationId="{00000005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9" creationId="{00000005-0009-4000-8000-000000000000}"/>
          </ac:spMkLst>
        </pc:spChg>
        <pc:spChg chg="mod">
          <ac:chgData name="David Larbi" userId="67650d70f0f29a53" providerId="LiveId" clId="{D86851DD-F1B6-4B20-BCB0-ED63F6DC0440}" dt="2026-10-02T08:16:14.560" v="1" actId="26606"/>
          <ac:spMkLst>
            <pc:docMk/>
            <pc:sldMk cId="500001" sldId="260"/>
            <ac:spMk id="10" creationId="{00000005-000A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11" creationId="{00000005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12" creationId="{00000005-000C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13" creationId="{00000005-000D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500001" sldId="260"/>
            <ac:spMk id="14" creationId="{00000005-000E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500001" sldId="260"/>
            <ac:spMk id="15" creationId="{00000005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600001" sldId="261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3" creationId="{00000006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4" creationId="{00000006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5" creationId="{00000006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6" creationId="{00000006-0006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600001" sldId="261"/>
            <ac:spMk id="7" creationId="{00000006-0007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8" creationId="{00000006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9" creationId="{00000006-0009-4000-8000-000000000000}"/>
          </ac:spMkLst>
        </pc:spChg>
        <pc:spChg chg="mod">
          <ac:chgData name="David Larbi" userId="67650d70f0f29a53" providerId="LiveId" clId="{D86851DD-F1B6-4B20-BCB0-ED63F6DC0440}" dt="2026-10-02T08:16:14.560" v="1" actId="26606"/>
          <ac:spMkLst>
            <pc:docMk/>
            <pc:sldMk cId="600001" sldId="261"/>
            <ac:spMk id="10" creationId="{00000006-000A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11" creationId="{00000006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12" creationId="{00000006-000C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13" creationId="{00000006-000D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600001" sldId="261"/>
            <ac:spMk id="14" creationId="{00000006-000E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600001" sldId="261"/>
            <ac:spMk id="15" creationId="{00000006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20:11.080" v="4" actId="26606"/>
        <pc:sldMkLst>
          <pc:docMk/>
          <pc:sldMk cId="700001" sldId="262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700001" sldId="262"/>
            <ac:spMk id="2" creationId="{00000007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700001" sldId="262"/>
            <ac:spMk id="3" creationId="{00000007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700001" sldId="262"/>
            <ac:spMk id="4" creationId="{00000007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700001" sldId="262"/>
            <ac:spMk id="6" creationId="{00000007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700001" sldId="262"/>
            <ac:spMk id="7" creationId="{00000007-0001-4000-8000-000000000000}"/>
          </ac:spMkLst>
        </pc:spChg>
        <pc:graphicFrameChg chg="add mod modGraphic">
          <ac:chgData name="David Larbi" userId="67650d70f0f29a53" providerId="LiveId" clId="{D86851DD-F1B6-4B20-BCB0-ED63F6DC0440}" dt="2026-10-02T08:20:11.080" v="4" actId="26606"/>
          <ac:graphicFrameMkLst>
            <pc:docMk/>
            <pc:sldMk cId="700001" sldId="262"/>
            <ac:graphicFrameMk id="5" creationId="{00000000-0000-0000-0000-000000000000}"/>
          </ac:graphicFrameMkLst>
        </pc:graphicFrame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800001" sldId="263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2" creationId="{00000008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3" creationId="{00000008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4" creationId="{00000008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5" creationId="{00000008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6" creationId="{00000008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7" creationId="{00000008-0007-4000-8000-000000000000}"/>
          </ac:spMkLst>
        </pc:spChg>
        <pc:spChg chg="mod">
          <ac:chgData name="David Larbi" userId="67650d70f0f29a53" providerId="LiveId" clId="{D86851DD-F1B6-4B20-BCB0-ED63F6DC0440}" dt="2026-10-02T08:15:49.548" v="0" actId="26606"/>
          <ac:spMkLst>
            <pc:docMk/>
            <pc:sldMk cId="800001" sldId="263"/>
            <ac:spMk id="8" creationId="{00000008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9" creationId="{00000008-0009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10" creationId="{00000008-000A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11" creationId="{00000008-000B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800001" sldId="263"/>
            <ac:spMk id="12" creationId="{00000008-0001-4000-8000-000000000000}"/>
          </ac:spMkLst>
        </pc:spChg>
      </pc:sldChg>
      <pc:sldChg chg="modSp mod setBg">
        <pc:chgData name="David Larbi" userId="67650d70f0f29a53" providerId="LiveId" clId="{D86851DD-F1B6-4B20-BCB0-ED63F6DC0440}" dt="2026-10-02T08:20:11.080" v="4" actId="26606"/>
        <pc:sldMkLst>
          <pc:docMk/>
          <pc:sldMk cId="900001" sldId="264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900001" sldId="264"/>
            <ac:spMk id="2" creationId="{00000009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900001" sldId="264"/>
            <ac:spMk id="3" creationId="{00000009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900001" sldId="264"/>
            <ac:spMk id="4" creationId="{00000009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900001" sldId="264"/>
            <ac:spMk id="6" creationId="{00000009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900001" sldId="264"/>
            <ac:spMk id="7" creationId="{00000009-0001-4000-8000-000000000000}"/>
          </ac:spMkLst>
        </pc:spChg>
        <pc:graphicFrameChg chg="add mod modGraphic">
          <ac:chgData name="David Larbi" userId="67650d70f0f29a53" providerId="LiveId" clId="{D86851DD-F1B6-4B20-BCB0-ED63F6DC0440}" dt="2026-10-02T08:20:11.080" v="4" actId="26606"/>
          <ac:graphicFrameMkLst>
            <pc:docMk/>
            <pc:sldMk cId="900001" sldId="264"/>
            <ac:graphicFrameMk id="5" creationId="{00000000-0000-0000-0000-000000000000}"/>
          </ac:graphicFrameMkLst>
        </pc:graphicFrameChg>
      </pc:sldChg>
      <pc:sldChg chg="modSp mod setBg">
        <pc:chgData name="David Larbi" userId="67650d70f0f29a53" providerId="LiveId" clId="{D86851DD-F1B6-4B20-BCB0-ED63F6DC0440}" dt="2026-10-02T08:19:30.336" v="3" actId="26606"/>
        <pc:sldMkLst>
          <pc:docMk/>
          <pc:sldMk cId="1000001" sldId="265"/>
        </pc:sldMkLst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2" creationId="{0000000A-0002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3" creationId="{0000000A-0003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4" creationId="{0000000A-0004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5" creationId="{0000000A-0005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6" creationId="{0000000A-0006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7" creationId="{0000000A-0007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8" creationId="{0000000A-0008-4000-8000-000000000000}"/>
          </ac:spMkLst>
        </pc:spChg>
        <pc:spChg chg="mod">
          <ac:chgData name="David Larbi" userId="67650d70f0f29a53" providerId="LiveId" clId="{D86851DD-F1B6-4B20-BCB0-ED63F6DC0440}" dt="2026-10-02T08:19:30.336" v="3" actId="26606"/>
          <ac:spMkLst>
            <pc:docMk/>
            <pc:sldMk cId="1000001" sldId="265"/>
            <ac:spMk id="9" creationId="{0000000A-0001-4000-8000-000000000000}"/>
          </ac:spMkLst>
        </pc:spChg>
      </pc:sldChg>
      <pc:sldChg chg="addSp modSp new mod ord">
        <pc:chgData name="David Larbi" userId="67650d70f0f29a53" providerId="LiveId" clId="{D86851DD-F1B6-4B20-BCB0-ED63F6DC0440}" dt="2026-10-02T08:21:29.153" v="18"/>
        <pc:sldMkLst>
          <pc:docMk/>
          <pc:sldMk cId="2413015786" sldId="266"/>
        </pc:sldMkLst>
        <pc:picChg chg="add mod">
          <ac:chgData name="David Larbi" userId="67650d70f0f29a53" providerId="LiveId" clId="{D86851DD-F1B6-4B20-BCB0-ED63F6DC0440}" dt="2026-10-02T08:20:57.095" v="11" actId="14100"/>
          <ac:picMkLst>
            <pc:docMk/>
            <pc:sldMk cId="2413015786" sldId="266"/>
            <ac:picMk id="3" creationId="{23400A6B-FF26-DCF9-6EED-DBFBF8524BF8}"/>
          </ac:picMkLst>
        </pc:picChg>
      </pc:sldChg>
      <pc:sldChg chg="addSp modSp new mod ord">
        <pc:chgData name="David Larbi" userId="67650d70f0f29a53" providerId="LiveId" clId="{D86851DD-F1B6-4B20-BCB0-ED63F6DC0440}" dt="2026-10-02T08:21:31.043" v="20"/>
        <pc:sldMkLst>
          <pc:docMk/>
          <pc:sldMk cId="1834233242" sldId="267"/>
        </pc:sldMkLst>
        <pc:picChg chg="add mod">
          <ac:chgData name="David Larbi" userId="67650d70f0f29a53" providerId="LiveId" clId="{D86851DD-F1B6-4B20-BCB0-ED63F6DC0440}" dt="2026-10-02T08:21:21.344" v="16" actId="14100"/>
          <ac:picMkLst>
            <pc:docMk/>
            <pc:sldMk cId="1834233242" sldId="267"/>
            <ac:picMk id="3" creationId="{2A4E235F-011C-CE22-3671-90A49362F85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5435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This presentation summarises the supplied project proposal. Outcomes are planned, not measured results.</a:t>
            </a:r>
          </a:p>
          <a:p>
            <a:endParaRPr/>
          </a:p>
          <a:p>
            <a:r>
              <a:t>## Executive Summary</a:t>
            </a:r>
          </a:p>
          <a:p>
            <a:r>
              <a:t>  </a:t>
            </a:r>
          </a:p>
          <a:p>
            <a:r>
              <a:t>This project upgrades D-MAN Data Solutions’ existing three-storey office and training centre with connected sensors, a modern Building Management System (BMS), and AI-assisted analysis. The solution will improve efficiency, comfort, fault detection, maintenance visibility, access management, and resilience. Facilities staff will retain oversight and manual control, while required life-safety systems will remain independent of AI operation.</a:t>
            </a:r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Priority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Planned outcome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Building performance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Demand-led lighting, HVAC, ventilation, energy, and water management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Safety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Independent life-safety systems, manual operation, and safe fallbacks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Security and privacy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Controlled access, data minimisation, and network separation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Delivery assurance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Defined ownership, testing, training, maintenance, and measurement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</a:t>
            </a:r>
          </a:p>
          <a:p>
            <a:endParaRPr/>
          </a:p>
          <a:p>
            <a:r>
              <a:t>## 1. Project Overview</a:t>
            </a:r>
          </a:p>
          <a:p>
            <a:endParaRPr/>
          </a:p>
          <a:p>
            <a:r>
              <a:t>### 1.1 Existing Building</a:t>
            </a:r>
          </a:p>
          <a:p>
            <a:r>
              <a:t>  </a:t>
            </a:r>
          </a:p>
          <a:p>
            <a:r>
              <a:t>D-MAN Data Solutions operates a three-storey office and training centre of approximately 3,000 m² (32,300 ft²). It serves employees, visitors, and contractors from 7:00 a.m. to 7:00 p.m. on weekdays, with limited after-hours access.</a:t>
            </a:r>
          </a:p>
          <a:p>
            <a:endParaRPr/>
          </a:p>
          <a:p>
            <a:r>
              <a:t>### 1.2 Project Need</a:t>
            </a:r>
          </a:p>
          <a:p>
            <a:r>
              <a:t>  </a:t>
            </a:r>
          </a:p>
          <a:p>
            <a:r>
              <a:t>Many current systems operate separately or on fixed schedules. The project will connect compatible equipment, add sensors and meters where information is missing, and use AI-assisted analysis to improve operational decisions within approved limits.</a:t>
            </a:r>
          </a:p>
          <a:p>
            <a:endParaRPr/>
          </a:p>
          <a:p>
            <a:r>
              <a:t>### 1.3 Design Principles</a:t>
            </a:r>
          </a:p>
          <a:p>
            <a:r>
              <a:t>- Improve accessibility, efficiency, comfort, safety, security, and resilience together.</a:t>
            </a:r>
          </a:p>
          <a:p>
            <a:r>
              <a:t>- Retain human oversight, local controls, and documented manual procedures.</a:t>
            </a:r>
          </a:p>
          <a:p>
            <a:r>
              <a:t>- Keep fire alarms, sprinklers, emergency lighting, and other life-safety systems independent.</a:t>
            </a:r>
          </a:p>
          <a:p>
            <a:r>
              <a:t>- Protect privacy through data minimisation and controlled access.</a:t>
            </a:r>
          </a:p>
          <a:p>
            <a:r>
              <a:t>- Measure results against a documented pre-upgrade baseline.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HVAC means heating, ventilation and air conditioning. BMS means Building Management System.</a:t>
            </a:r>
          </a:p>
          <a:p>
            <a:endParaRPr/>
          </a:p>
          <a:p>
            <a:r>
              <a:t>## 2. Technical Project Design</a:t>
            </a:r>
          </a:p>
          <a:p>
            <a:endParaRPr/>
          </a:p>
          <a:p>
            <a:r>
              <a:t>### 2.1 Building Improvements</a:t>
            </a:r>
          </a:p>
          <a:p>
            <a:r>
              <a:t>- Inspect entrances, routes, lift controls, restrooms, signs, and evacuation provisions.</a:t>
            </a:r>
          </a:p>
          <a:p>
            <a:r>
              <a:t>- Replace suitable older lighting with LED fixtures and add occupancy and daylight control.</a:t>
            </a:r>
          </a:p>
          <a:p>
            <a:r>
              <a:t>- Improve insulation, air sealing, shading, HVAC schedules, and zoning where practical.</a:t>
            </a:r>
          </a:p>
          <a:p>
            <a:r>
              <a:t>- Install energy and water meters to identify abnormal consumption.</a:t>
            </a:r>
          </a:p>
          <a:p>
            <a:endParaRPr/>
          </a:p>
          <a:p>
            <a:r>
              <a:t>### 2.2 Sensors and Automation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Data source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Operational use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Temperature and humidity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Heating, cooling, and comfort control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Occupancy and daylight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Demand-led lighting and ventilation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Air quality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Ventilation monitoring and adjustment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Leak, energy, and water meters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Early warning, baseline comparison, and anomaly detection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Existing HVAC controls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Equipment status, schedules, and operating data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2.3 Security and Safe Operation</a:t>
            </a:r>
          </a:p>
          <a:p>
            <a:r>
              <a:t>- Use individual employee credentials and time-limited visitor and contractor access.</a:t>
            </a:r>
          </a:p>
          <a:p>
            <a:r>
              <a:t>- Separate building-control, office, guest, public, and security networks.</a:t>
            </a:r>
          </a:p>
          <a:p>
            <a:r>
              <a:t>- Use role-based permissions, strong authentication, tested updates, and secure backups.</a:t>
            </a:r>
          </a:p>
          <a:p>
            <a:r>
              <a:t>- Revert to safe schedules and local controls when sensors, networks, or AI services fail.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Facilities staff retain oversight. Apply role-based permissions and strong authentication.</a:t>
            </a:r>
          </a:p>
          <a:p>
            <a:endParaRPr/>
          </a:p>
          <a:p>
            <a:r>
              <a:t>## 2. Technical Project Design</a:t>
            </a:r>
          </a:p>
          <a:p>
            <a:endParaRPr/>
          </a:p>
          <a:p>
            <a:r>
              <a:t>### 2.1 Building Improvements</a:t>
            </a:r>
          </a:p>
          <a:p>
            <a:r>
              <a:t>- Inspect entrances, routes, lift controls, restrooms, signs, and evacuation provisions.</a:t>
            </a:r>
          </a:p>
          <a:p>
            <a:r>
              <a:t>- Replace suitable older lighting with LED fixtures and add occupancy and daylight control.</a:t>
            </a:r>
          </a:p>
          <a:p>
            <a:r>
              <a:t>- Improve insulation, air sealing, shading, HVAC schedules, and zoning where practical.</a:t>
            </a:r>
          </a:p>
          <a:p>
            <a:r>
              <a:t>- Install energy and water meters to identify abnormal consumption.</a:t>
            </a:r>
          </a:p>
          <a:p>
            <a:endParaRPr/>
          </a:p>
          <a:p>
            <a:r>
              <a:t>### 2.2 Sensors and Automation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Data source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Operational use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Temperature and humidity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Heating, cooling, and comfort control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Occupancy and daylight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Demand-led lighting and ventilation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Air quality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Ventilation monitoring and adjustment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Leak, energy, and water meters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Early warning, baseline comparison, and anomaly detection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Existing HVAC controls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Equipment status, schedules, and operating data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2.3 Security and Safe Operation</a:t>
            </a:r>
          </a:p>
          <a:p>
            <a:r>
              <a:t>- Use individual employee credentials and time-limited visitor and contractor access.</a:t>
            </a:r>
          </a:p>
          <a:p>
            <a:r>
              <a:t>- Separate building-control, office, guest, public, and security networks.</a:t>
            </a:r>
          </a:p>
          <a:p>
            <a:r>
              <a:t>- Use role-based permissions, strong authentication, tested updates, and secure backups.</a:t>
            </a:r>
          </a:p>
          <a:p>
            <a:r>
              <a:t>- Revert to safe schedules and local controls when sensors, networks, or AI services fail.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Member 1 and Member 2 lead the workstreams shown. The full activity register and weekly matrix follow in these notes.</a:t>
            </a:r>
          </a:p>
          <a:p>
            <a:endParaRPr/>
          </a:p>
          <a:p>
            <a:r>
              <a:t>## 3. Four-Member Roles and Complete Activity Register</a:t>
            </a:r>
          </a:p>
          <a:p>
            <a:r>
              <a:t>  </a:t>
            </a:r>
          </a:p>
          <a:p>
            <a:r>
              <a:t>Each member leads a specialist workstream, contributes to joint decisions, supports integrated testing, and presents the results for their area.</a:t>
            </a:r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Member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Lead area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All assigned activities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Deliverables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1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design, accessibility,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Document the building and users; review all floors; inspect entrances, routes, lifts, restrooms, signs, fire protection, emergency lighting, evacuation routes, backup power, drainage, and equipment anchoring; identify accessibility barriers and efficiency upgrades; confirm relevant requirements; inspect completed work; validate safety, resilience, and manual operation.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survey, layout summary, accessibility action list, improvement schedule, safety checklist, and resilience review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AI, sensors, BMS integration, and automation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existing controls; select sensors and meters; define device locations; map data flow; design BMS architecture; configure HVAC, lighting, ventilation, utility, and maintenance rules; set limits, alerts, overrides, and safe defaults; support installation and calibration; commission automation; review performance and optimise settings.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Sensor schedule, device plan, architecture, automation rules, alert schedule, fallback plan, and commissioning records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3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control, privacy, and cybersecurity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 processes; define employee, visitor, contractor, emergency, and restricted-area access; compare credential options; establish approval and removal procedures; assess camera purpose and retention; minimise personal data; design network separation; define authentication, encryption, updates, backups, remote access, logging, and incident response; test permissions and recovery.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matrix, credential procedure, privacy assessment, camera policy, network plan, cyber control schedule, and incident-response plan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Testing, maintenance, training, measurement, and coordination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Maintain the programme; coordinate meetings, dependencies, decisions, and documents; establish the baseline; prepare tests for HVAC, lighting, sensors, access, alerts, power loss, network loss, AI loss, and incorrect data; record defects and corrective actions; prepare training; define maintenance and backup routines; track performance; compile the report and coordinate the presentation.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Programme, decision log, baseline, test plan, defect register, training pack, maintenance plan, dashboard, report, and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3.1 Shared Activities</a:t>
            </a:r>
          </a:p>
          <a:p>
            <a:r>
              <a:t>- Agree the scope, assumptions, priorities, success criteria, and report structure.</a:t>
            </a:r>
          </a:p>
          <a:p>
            <a:r>
              <a:t>- Coordinate decisions where building, automation, security, and assurance overlap.</a:t>
            </a:r>
          </a:p>
          <a:p>
            <a:r>
              <a:t>- Attend design, installation, commissioning, and acceptance reviews.</a:t>
            </a:r>
          </a:p>
          <a:p>
            <a:r>
              <a:t>- Maintain evidence for decisions, tests, defects, corrective actions, and approvals.</a:t>
            </a:r>
          </a:p>
          <a:p>
            <a:r>
              <a:t>- Peer-review every section and contribute to the final recommendations.</a:t>
            </a:r>
          </a:p>
          <a:p>
            <a:r>
              <a:t>- Present each specialist workstream and support questions as a team.</a:t>
            </a:r>
          </a:p>
          <a:p>
            <a:endParaRPr/>
          </a:p>
          <a:p>
            <a:r>
              <a:t>### 3.2 Nine-Week Activity Matrix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Weeks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1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2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3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4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1–2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Survey layout, accessibility, fabric,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controls, equipment, sensors, data, and meters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access, cameras, privacy, networks, and accounts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Set scope, baseline, programme, risks, records, and meetings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3–4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accessibility, lighting, fabric, and resilience improvements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sensor layout, BMS architecture, rules,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credentials, permissions, segmentation, and privacy controls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Develop testing, training, maintenance, and measurement plans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5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safety requirements and integrated design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data flow, limits, and manual overrides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security, privacy, remote-access, and retention review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Coordinate approval, actions, evidence, and readiness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6–7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Inspect building works and accessibility changes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installation, integration, calibration, and configuration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Verify credentials, segmentation, backups, and logging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Track installation, defects, dependencies, and documentation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8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Validate safety, resilience, accessibility, and manual operation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Commission automation, sensors,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 access, privacy controls, cyber response, and recovery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integrated testing, defect closure, and training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9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building outcomes and recommendations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Report automation performance and optimisation actions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security, privacy, and incident readiness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Compile results, complete the report, and coordinate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Member 3 and Member 4 lead the workstreams shown. Full activities and deliverables appear in these notes.</a:t>
            </a:r>
          </a:p>
          <a:p>
            <a:endParaRPr/>
          </a:p>
          <a:p>
            <a:r>
              <a:t>## 3. Four-Member Roles and Complete Activity Register</a:t>
            </a:r>
          </a:p>
          <a:p>
            <a:r>
              <a:t>  </a:t>
            </a:r>
          </a:p>
          <a:p>
            <a:r>
              <a:t>Each member leads a specialist workstream, contributes to joint decisions, supports integrated testing, and presents the results for their area.</a:t>
            </a:r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Member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Lead area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All assigned activities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Deliverables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1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design, accessibility,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Document the building and users; review all floors; inspect entrances, routes, lifts, restrooms, signs, fire protection, emergency lighting, evacuation routes, backup power, drainage, and equipment anchoring; identify accessibility barriers and efficiency upgrades; confirm relevant requirements; inspect completed work; validate safety, resilience, and manual operation.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survey, layout summary, accessibility action list, improvement schedule, safety checklist, and resilience review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AI, sensors, BMS integration, and automation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existing controls; select sensors and meters; define device locations; map data flow; design BMS architecture; configure HVAC, lighting, ventilation, utility, and maintenance rules; set limits, alerts, overrides, and safe defaults; support installation and calibration; commission automation; review performance and optimise settings.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Sensor schedule, device plan, architecture, automation rules, alert schedule, fallback plan, and commissioning records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3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control, privacy, and cybersecurity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 processes; define employee, visitor, contractor, emergency, and restricted-area access; compare credential options; establish approval and removal procedures; assess camera purpose and retention; minimise personal data; design network separation; define authentication, encryption, updates, backups, remote access, logging, and incident response; test permissions and recovery.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matrix, credential procedure, privacy assessment, camera policy, network plan, cyber control schedule, and incident-response plan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Testing, maintenance, training, measurement, and coordination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Maintain the programme; coordinate meetings, dependencies, decisions, and documents; establish the baseline; prepare tests for HVAC, lighting, sensors, access, alerts, power loss, network loss, AI loss, and incorrect data; record defects and corrective actions; prepare training; define maintenance and backup routines; track performance; compile the report and coordinate the presentation.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Programme, decision log, baseline, test plan, defect register, training pack, maintenance plan, dashboard, report, and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3.1 Shared Activities</a:t>
            </a:r>
          </a:p>
          <a:p>
            <a:r>
              <a:t>- Agree the scope, assumptions, priorities, success criteria, and report structure.</a:t>
            </a:r>
          </a:p>
          <a:p>
            <a:r>
              <a:t>- Coordinate decisions where building, automation, security, and assurance overlap.</a:t>
            </a:r>
          </a:p>
          <a:p>
            <a:r>
              <a:t>- Attend design, installation, commissioning, and acceptance reviews.</a:t>
            </a:r>
          </a:p>
          <a:p>
            <a:r>
              <a:t>- Maintain evidence for decisions, tests, defects, corrective actions, and approvals.</a:t>
            </a:r>
          </a:p>
          <a:p>
            <a:r>
              <a:t>- Peer-review every section and contribute to the final recommendations.</a:t>
            </a:r>
          </a:p>
          <a:p>
            <a:r>
              <a:t>- Present each specialist workstream and support questions as a team.</a:t>
            </a:r>
          </a:p>
          <a:p>
            <a:endParaRPr/>
          </a:p>
          <a:p>
            <a:r>
              <a:t>### 3.2 Nine-Week Activity Matrix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Weeks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1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2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3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4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1–2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Survey layout, accessibility, fabric,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controls, equipment, sensors, data, and meters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access, cameras, privacy, networks, and accounts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Set scope, baseline, programme, risks, records, and meetings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3–4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accessibility, lighting, fabric, and resilience improvements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sensor layout, BMS architecture, rules,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credentials, permissions, segmentation, and privacy controls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Develop testing, training, maintenance, and measurement plans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5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safety requirements and integrated design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data flow, limits, and manual overrides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security, privacy, remote-access, and retention review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Coordinate approval, actions, evidence, and readiness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6–7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Inspect building works and accessibility changes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installation, integration, calibration, and configuration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Verify credentials, segmentation, backups, and logging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Track installation, defects, dependencies, and documentation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8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Validate safety, resilience, accessibility, and manual operation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Commission automation, sensors,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 access, privacy controls, cyber response, and recovery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integrated testing, defect closure, and training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9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building outcomes and recommendations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Report automation performance and optimisation actions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security, privacy, and incident readiness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Compile results, complete the report, and coordinate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The six phases summarise the delivery plan in section 4.1. This note retains the complete member-by-member nine-week activity matrix.</a:t>
            </a:r>
          </a:p>
          <a:p>
            <a:endParaRPr/>
          </a:p>
          <a:p>
            <a:r>
              <a:t>## 3. Four-Member Roles and Complete Activity Register</a:t>
            </a:r>
          </a:p>
          <a:p>
            <a:r>
              <a:t>  </a:t>
            </a:r>
          </a:p>
          <a:p>
            <a:r>
              <a:t>Each member leads a specialist workstream, contributes to joint decisions, supports integrated testing, and presents the results for their area.</a:t>
            </a:r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Member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Lead area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All assigned activities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Deliverables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1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design, accessibility,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Document the building and users; review all floors; inspect entrances, routes, lifts, restrooms, signs, fire protection, emergency lighting, evacuation routes, backup power, drainage, and equipment anchoring; identify accessibility barriers and efficiency upgrades; confirm relevant requirements; inspect completed work; validate safety, resilience, and manual operation.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Building survey, layout summary, accessibility action list, improvement schedule, safety checklist, and resilience review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AI, sensors, BMS integration, and automation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existing controls; select sensors and meters; define device locations; map data flow; design BMS architecture; configure HVAC, lighting, ventilation, utility, and maintenance rules; set limits, alerts, overrides, and safe defaults; support installation and calibration; commission automation; review performance and optimise settings.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Sensor schedule, device plan, architecture, automation rules, alert schedule, fallback plan, and commissioning records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3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control, privacy, and cybersecurity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 processes; define employee, visitor, contractor, emergency, and restricted-area access; compare credential options; establish approval and removal procedures; assess camera purpose and retention; minimise personal data; design network separation; define authentication, encryption, updates, backups, remote access, logging, and incident response; test permissions and recovery.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 matrix, credential procedure, privacy assessment, camera policy, network plan, cyber control schedule, and incident-response plan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Member 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Testing, maintenance, training, measurement, and coordination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Maintain the programme; coordinate meetings, dependencies, decisions, and documents; establish the baseline; prepare tests for HVAC, lighting, sensors, access, alerts, power loss, network loss, AI loss, and incorrect data; record defects and corrective actions; prepare training; define maintenance and backup routines; track performance; compile the report and coordinate the presentation.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Programme, decision log, baseline, test plan, defect register, training pack, maintenance plan, dashboard, report, and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3.1 Shared Activities</a:t>
            </a:r>
          </a:p>
          <a:p>
            <a:r>
              <a:t>- Agree the scope, assumptions, priorities, success criteria, and report structure.</a:t>
            </a:r>
          </a:p>
          <a:p>
            <a:r>
              <a:t>- Coordinate decisions where building, automation, security, and assurance overlap.</a:t>
            </a:r>
          </a:p>
          <a:p>
            <a:r>
              <a:t>- Attend design, installation, commissioning, and acceptance reviews.</a:t>
            </a:r>
          </a:p>
          <a:p>
            <a:r>
              <a:t>- Maintain evidence for decisions, tests, defects, corrective actions, and approvals.</a:t>
            </a:r>
          </a:p>
          <a:p>
            <a:r>
              <a:t>- Peer-review every section and contribute to the final recommendations.</a:t>
            </a:r>
          </a:p>
          <a:p>
            <a:r>
              <a:t>- Present each specialist workstream and support questions as a team.</a:t>
            </a:r>
          </a:p>
          <a:p>
            <a:endParaRPr/>
          </a:p>
          <a:p>
            <a:r>
              <a:t>### 3.2 Nine-Week Activity Matrix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Weeks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1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2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3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Member 4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1–2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Survey layout, accessibility, fabric, safety, and resilience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Audit controls, equipment, sensors, data, and meters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Review access, cameras, privacy, networks, and accounts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Set scope, baseline, programme, risks, records, and meetings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3–4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accessibility, lighting, fabric, and resilience improvements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sensor layout, BMS architecture, rules,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Design credentials, permissions, segmentation, and privacy controls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Develop testing, training, maintenance, and measurement plans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5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safety requirements and integrated design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data flow, limits, and manual overrides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security, privacy, remote-access, and retention review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Coordinate approval, actions, evidence, and readiness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6–7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Inspect building works and accessibility changes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installation, integration, calibration, and configuration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Verify credentials, segmentation, backups, and logging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Track installation, defects, dependencies, and documentation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8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Validate safety, resilience, accessibility, and manual operation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Commission automation, sensors, alerts, and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Test access, privacy controls, cyber response, and recovery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Lead integrated testing, defect closure, and training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9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building outcomes and recommendations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Report automation performance and optimisation actions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 security, privacy, and incident readiness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Compile results, complete the report, and coordinate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</a:t>
            </a:r>
          </a:p>
          <a:p>
            <a:endParaRPr/>
          </a:p>
          <a:p>
            <a:r>
              <a:t>## 4. Implementation and Assurance</a:t>
            </a:r>
          </a:p>
          <a:p>
            <a:endParaRPr/>
          </a:p>
          <a:p>
            <a:r>
              <a:t>### 4.1 Delivery Phases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Phase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Weeks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Key result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Assessment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1–2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Verified baseline, constraints, risks, and priorities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Integrated design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3–4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Approved building, automation, security, and assurance design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Assurance review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5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Confirmed safety, privacy, cybersecurity, and implementation controls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Installation and integration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6–7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Installed, configured, and documented devices and connections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Testing and training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8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Accepted functions, closed critical defects, and trained staff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Evaluation and handover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9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Final evidence, recommendations, report, and presentation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  <a:p>
            <a:r>
              <a:t>### 4.2 Testing and Maintenance</a:t>
            </a:r>
          </a:p>
          <a:p>
            <a:r>
              <a:t>- Verify HVAC schedules, lighting controls, sensors, alerts, and manual overrides.</a:t>
            </a:r>
          </a:p>
          <a:p>
            <a:r>
              <a:t>- Test access permissions, power loss, network loss, AI-service loss, and incorrect data.</a:t>
            </a:r>
          </a:p>
          <a:p>
            <a:r>
              <a:t>- Record results, assign defects, and confirm corrective actions before activation.</a:t>
            </a:r>
          </a:p>
          <a:p>
            <a:r>
              <a:t>- Train facilities staff and maintain sensors, equipment, software, permissions, logs, and backups.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No quantified improvement target, budget or achieved performance result is stated in the supplied document.</a:t>
            </a:r>
          </a:p>
          <a:p>
            <a:endParaRPr/>
          </a:p>
          <a:p>
            <a:r>
              <a:t>## 5. Performance Measures</a:t>
            </a:r>
          </a:p>
          <a:p>
            <a:endParaRPr/>
          </a:p>
          <a:p>
            <a:r>
              <a:t>&lt;table&gt;</a:t>
            </a:r>
          </a:p>
          <a:p>
            <a:r>
              <a:t>&lt;tr&gt;</a:t>
            </a:r>
          </a:p>
          <a:p>
            <a:r>
              <a:t>&lt;th&gt;  </a:t>
            </a:r>
          </a:p>
          <a:p>
            <a:r>
              <a:t>Measure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Evidence</a:t>
            </a:r>
          </a:p>
          <a:p>
            <a:r>
              <a:t>&lt;/th&gt;</a:t>
            </a:r>
          </a:p>
          <a:p>
            <a:r>
              <a:t>&lt;th&gt;  </a:t>
            </a:r>
          </a:p>
          <a:p>
            <a:r>
              <a:t>Lead</a:t>
            </a:r>
          </a:p>
          <a:p>
            <a:r>
              <a:t>&lt;/th&gt;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Energy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Metered use compared with baseline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Members 2 and 4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Comfort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Feedback and temperature consistency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Members 1, 2, and 4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Reliability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Availability, faults, and successful fallbacks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Members 2 and 4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Accessibility and safety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Issues identified, resolved, and verified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Member 1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&lt;tr&gt;</a:t>
            </a:r>
          </a:p>
          <a:p>
            <a:r>
              <a:t>&lt;td&gt;  </a:t>
            </a:r>
          </a:p>
          <a:p>
            <a:r>
              <a:t>Security and privacy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Access, update, log-review, and incident records</a:t>
            </a:r>
          </a:p>
          <a:p>
            <a:r>
              <a:t>&lt;/td&gt;</a:t>
            </a:r>
          </a:p>
          <a:p>
            <a:r>
              <a:t>&lt;td&gt;  </a:t>
            </a:r>
          </a:p>
          <a:p>
            <a:r>
              <a:t>Member 3</a:t>
            </a:r>
          </a:p>
          <a:p>
            <a:r>
              <a:t>&lt;/td&gt;</a:t>
            </a:r>
          </a:p>
          <a:p>
            <a:r>
              <a:t>&lt;/tr&gt;</a:t>
            </a:r>
          </a:p>
          <a:p>
            <a:r>
              <a:t>&lt;/table&gt;</a:t>
            </a:r>
          </a:p>
          <a:p>
            <a:endParaRPr/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D-MAN data solutions project outline.docx, October 2026. Shared activities: agree scope, assumptions, priorities, success criteria and report structure; coordinate overlapping decisions; attend reviews; maintain evidence; peer-review every section; jointly present results and support questions. The final presentation includes all four members.</a:t>
            </a:r>
          </a:p>
          <a:p>
            <a:endParaRPr/>
          </a:p>
          <a:p>
            <a:r>
              <a:t>## 6. Final Deliverables</a:t>
            </a:r>
          </a:p>
          <a:p>
            <a:r>
              <a:t>- Professional project report and executive summary.</a:t>
            </a:r>
          </a:p>
          <a:p>
            <a:r>
              <a:t>- Building, accessibility, safety, and resilience assessment.</a:t>
            </a:r>
          </a:p>
          <a:p>
            <a:r>
              <a:t>- Sensor schedule, BMS architecture, and automation design.</a:t>
            </a:r>
          </a:p>
          <a:p>
            <a:r>
              <a:t>- Access, privacy, cybersecurity, and incident-response plan.</a:t>
            </a:r>
          </a:p>
          <a:p>
            <a:r>
              <a:t>- Programme, test evidence, defect register, training, and maintenance plan.</a:t>
            </a:r>
          </a:p>
          <a:p>
            <a:r>
              <a:t>- Baseline and performance dashboard.</a:t>
            </a:r>
          </a:p>
          <a:p>
            <a:r>
              <a:t>- Final team presentation led jointly by all four members.</a:t>
            </a:r>
          </a:p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737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400A6B-FF26-DCF9-6EED-DBFBF8524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48" y="304800"/>
            <a:ext cx="10377652" cy="594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15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4E235F-011C-CE22-3671-90A49362F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68166"/>
            <a:ext cx="10287000" cy="645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33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1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85216"/>
            <a:ext cx="7315200" cy="54864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1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353312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1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1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1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828800"/>
            <a:ext cx="7818120" cy="237744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900"/>
              </a:spcAft>
              <a:defRPr sz="4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40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AI-driven autonomous</a:t>
            </a:r>
          </a:p>
          <a:p>
            <a:pPr>
              <a:spcAft>
                <a:spcPts val="900"/>
              </a:spcAft>
              <a:defRPr sz="4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40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building upgrade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1-0006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242816"/>
            <a:ext cx="6812280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Integrated project report and four-member delivery plan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00000001-0007-4000-8000-000000000000}"/>
              </a:ext>
            </a:extLst>
          </p:cNvPr>
          <p:cNvSpPr>
            <a:spLocks noGrp="1"/>
          </p:cNvSpPr>
          <p:nvPr/>
        </p:nvSpPr>
        <p:spPr>
          <a:xfrm>
            <a:off x="8366760" y="1737360"/>
            <a:ext cx="0" cy="3886200"/>
          </a:xfrm>
          <a:prstGeom prst="line">
            <a:avLst/>
          </a:prstGeom>
          <a:noFill/>
          <a:ln w="10160">
            <a:solidFill>
              <a:srgbClr val="36526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1-0008-4000-8000-000000000000}"/>
              </a:ext>
            </a:extLst>
          </p:cNvPr>
          <p:cNvSpPr>
            <a:spLocks noGrp="1"/>
          </p:cNvSpPr>
          <p:nvPr/>
        </p:nvSpPr>
        <p:spPr>
          <a:xfrm>
            <a:off x="8823960" y="1965960"/>
            <a:ext cx="2743200" cy="658368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8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3,000 m²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1-0009-4000-8000-000000000000}"/>
              </a:ext>
            </a:extLst>
          </p:cNvPr>
          <p:cNvSpPr>
            <a:spLocks noGrp="1"/>
          </p:cNvSpPr>
          <p:nvPr/>
        </p:nvSpPr>
        <p:spPr>
          <a:xfrm>
            <a:off x="8823960" y="2724912"/>
            <a:ext cx="260604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57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0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Existing three-storey building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1-000A-4000-8000-000000000000}"/>
              </a:ext>
            </a:extLst>
          </p:cNvPr>
          <p:cNvSpPr>
            <a:spLocks noGrp="1"/>
          </p:cNvSpPr>
          <p:nvPr/>
        </p:nvSpPr>
        <p:spPr>
          <a:xfrm>
            <a:off x="8823960" y="3657600"/>
            <a:ext cx="27432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8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9 weeks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1-000B-4000-8000-000000000000}"/>
              </a:ext>
            </a:extLst>
          </p:cNvPr>
          <p:cNvSpPr>
            <a:spLocks noGrp="1"/>
          </p:cNvSpPr>
          <p:nvPr/>
        </p:nvSpPr>
        <p:spPr>
          <a:xfrm>
            <a:off x="8823960" y="4425696"/>
            <a:ext cx="2606040" cy="6400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57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0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Planned delivery period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1-000C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623560"/>
            <a:ext cx="3657600" cy="4114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October 2026</a:t>
            </a:r>
          </a:p>
        </p:txBody>
      </p:sp>
    </p:spTree>
    <p:extLst>
      <p:ext uri="{BB962C8B-B14F-4D97-AF65-F5344CB8AC3E}">
        <p14:creationId xmlns:p14="http://schemas.microsoft.com/office/powerpoint/2010/main" val="100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0000002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Project scope and planned outcomes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2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2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2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2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885950"/>
            <a:ext cx="47625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3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Current building</a:t>
            </a:r>
            <a:endParaRPr sz="2175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2-0006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2514600"/>
            <a:ext cx="4983480" cy="146304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4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Office and training centre with separate systems or fixed operating schedules.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2-0007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114800"/>
            <a:ext cx="485775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7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725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Weekdays: 7:00 a.m. to 7:00 p.m.</a:t>
            </a:r>
          </a:p>
          <a:p>
            <a:pPr>
              <a:defRPr sz="17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725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Limited after-hours access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2-0008-4000-8000-000000000000}"/>
              </a:ext>
            </a:extLst>
          </p:cNvPr>
          <p:cNvSpPr>
            <a:spLocks noGrp="1"/>
          </p:cNvSpPr>
          <p:nvPr/>
        </p:nvSpPr>
        <p:spPr>
          <a:xfrm>
            <a:off x="6446520" y="1885950"/>
            <a:ext cx="5056632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3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Proposed upgrade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2-0009-4000-8000-000000000000}"/>
              </a:ext>
            </a:extLst>
          </p:cNvPr>
          <p:cNvSpPr>
            <a:spLocks noGrp="1"/>
          </p:cNvSpPr>
          <p:nvPr/>
        </p:nvSpPr>
        <p:spPr>
          <a:xfrm>
            <a:off x="6446520" y="2409825"/>
            <a:ext cx="5056632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Connected operations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2-000A-4000-8000-000000000000}"/>
              </a:ext>
            </a:extLst>
          </p:cNvPr>
          <p:cNvSpPr>
            <a:spLocks noGrp="1"/>
          </p:cNvSpPr>
          <p:nvPr/>
        </p:nvSpPr>
        <p:spPr>
          <a:xfrm>
            <a:off x="6446520" y="2847975"/>
            <a:ext cx="5056632" cy="10287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Connect sensors and meters through a modern Building Management System (BMS).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2-000B-4000-8000-000000000000}"/>
              </a:ext>
            </a:extLst>
          </p:cNvPr>
          <p:cNvSpPr>
            <a:spLocks noGrp="1"/>
          </p:cNvSpPr>
          <p:nvPr/>
        </p:nvSpPr>
        <p:spPr>
          <a:xfrm>
            <a:off x="6446520" y="4086225"/>
            <a:ext cx="5056632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Building improvements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2-000C-4000-8000-000000000000}"/>
              </a:ext>
            </a:extLst>
          </p:cNvPr>
          <p:cNvSpPr>
            <a:spLocks noGrp="1"/>
          </p:cNvSpPr>
          <p:nvPr/>
        </p:nvSpPr>
        <p:spPr>
          <a:xfrm>
            <a:off x="6446520" y="4524375"/>
            <a:ext cx="5056632" cy="10287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Review accessibility, LED lighting, insulation, shading and HVAC zoning.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2-000D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687568"/>
            <a:ext cx="10789920" cy="57607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7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Planned benefits: greater efficiency and comfort, earlier fault detection and clearer maintenance records.</a:t>
            </a:r>
          </a:p>
        </p:txBody>
      </p:sp>
    </p:spTree>
    <p:extLst>
      <p:ext uri="{BB962C8B-B14F-4D97-AF65-F5344CB8AC3E}">
        <p14:creationId xmlns:p14="http://schemas.microsoft.com/office/powerpoint/2010/main" val="200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3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Sensors and BMS integration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3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3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3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03</a:t>
            </a:r>
          </a:p>
        </p:txBody>
      </p:sp>
      <p:graphicFrame>
        <p:nvGraphicFramePr>
          <p:cNvPr id="5" name="Table 4"/>
          <p:cNvGraphicFramePr/>
          <p:nvPr>
            <p:extLst>
              <p:ext uri="{D42A27DB-BD31-4B8C-83A1-F6EECF244321}">
                <p14:modId xmlns:p14="http://schemas.microsoft.com/office/powerpoint/2010/main" val="1769567083"/>
              </p:ext>
            </p:extLst>
          </p:nvPr>
        </p:nvGraphicFramePr>
        <p:xfrm>
          <a:off x="685800" y="1773936"/>
          <a:ext cx="10972800" cy="4002405"/>
        </p:xfrm>
        <a:graphic>
          <a:graphicData uri="http://schemas.openxmlformats.org/drawingml/2006/table">
            <a:tbl>
              <a:tblPr/>
              <a:tblGrid>
                <a:gridCol w="4171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7225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Data source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Operational use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Temperature and humidity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Heating, cooling and comfort control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Occupancy and daylight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Demand-led lighting and ventilation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Air quality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Ventilation monitoring and adjustment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Leak sensors, energy and water meters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Early warning, baseline comparison and anomalies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72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Existing HVAC controls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Equipment status, schedules and operating data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3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895975"/>
            <a:ext cx="1097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AI supports operational decisions within approved limits.</a:t>
            </a:r>
          </a:p>
        </p:txBody>
      </p:sp>
    </p:spTree>
    <p:extLst>
      <p:ext uri="{BB962C8B-B14F-4D97-AF65-F5344CB8AC3E}">
        <p14:creationId xmlns:p14="http://schemas.microsoft.com/office/powerpoint/2010/main" val="300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4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Safety, security and human oversight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4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4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4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4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938528"/>
            <a:ext cx="3730752" cy="749808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Independent safety systems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4-0006-4000-8000-000000000000}"/>
              </a:ext>
            </a:extLst>
          </p:cNvPr>
          <p:cNvSpPr>
            <a:spLocks noGrp="1"/>
          </p:cNvSpPr>
          <p:nvPr/>
        </p:nvSpPr>
        <p:spPr>
          <a:xfrm>
            <a:off x="4800600" y="1938528"/>
            <a:ext cx="6537960" cy="8686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Keep fire alarms, sprinklers and emergency lighting independent of AI.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4-0007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2971800"/>
            <a:ext cx="3730752" cy="749808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Manual control and fallbacks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4-0008-4000-8000-000000000000}"/>
              </a:ext>
            </a:extLst>
          </p:cNvPr>
          <p:cNvSpPr>
            <a:spLocks noGrp="1"/>
          </p:cNvSpPr>
          <p:nvPr/>
        </p:nvSpPr>
        <p:spPr>
          <a:xfrm>
            <a:off x="4800600" y="2971800"/>
            <a:ext cx="6537960" cy="8686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Keep local controls available. Use safe schedules if sensors, networks or AI services fail.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4-0009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005072"/>
            <a:ext cx="3730752" cy="749808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Controlled access and privacy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4-000A-4000-8000-000000000000}"/>
              </a:ext>
            </a:extLst>
          </p:cNvPr>
          <p:cNvSpPr>
            <a:spLocks noGrp="1"/>
          </p:cNvSpPr>
          <p:nvPr/>
        </p:nvSpPr>
        <p:spPr>
          <a:xfrm>
            <a:off x="4800600" y="4005072"/>
            <a:ext cx="6537960" cy="8686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Use individual credentials and access expiry dates. Collect only necessary personal data.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4-000B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038344"/>
            <a:ext cx="3730752" cy="749808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0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1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Network protection</a:t>
            </a:r>
            <a:endParaRPr sz="2025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4-000C-4000-8000-000000000000}"/>
              </a:ext>
            </a:extLst>
          </p:cNvPr>
          <p:cNvSpPr>
            <a:spLocks noGrp="1"/>
          </p:cNvSpPr>
          <p:nvPr/>
        </p:nvSpPr>
        <p:spPr>
          <a:xfrm>
            <a:off x="4800600" y="5038344"/>
            <a:ext cx="6537960" cy="8686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0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Separate control, office, guest, public and security networks. Test updates and backups.</a:t>
            </a:r>
          </a:p>
        </p:txBody>
      </p:sp>
    </p:spTree>
    <p:extLst>
      <p:ext uri="{BB962C8B-B14F-4D97-AF65-F5344CB8AC3E}">
        <p14:creationId xmlns:p14="http://schemas.microsoft.com/office/powerpoint/2010/main" val="400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0000005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Building and automation responsibilities</a:t>
            </a:r>
            <a:endParaRPr sz="3300" b="1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5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5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5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05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5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783080"/>
            <a:ext cx="1033271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Member</a:t>
            </a:r>
          </a:p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4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5-0006-4000-8000-000000000000}"/>
              </a:ext>
            </a:extLst>
          </p:cNvPr>
          <p:cNvSpPr>
            <a:spLocks noGrp="1"/>
          </p:cNvSpPr>
          <p:nvPr/>
        </p:nvSpPr>
        <p:spPr>
          <a:xfrm>
            <a:off x="1714500" y="1838325"/>
            <a:ext cx="403860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Building, accessibility</a:t>
            </a:r>
          </a:p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and resilience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5-0007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2857500"/>
            <a:ext cx="5105400" cy="1190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Survey every floor and user needs. Review access routes, lifts, restrooms, fire protection and emergency provisions.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5-0008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4105275"/>
            <a:ext cx="51054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Confirm upgrade requirements and inspect completed work. Validate safety and manual operation.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5-0009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5266944"/>
            <a:ext cx="5105400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40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Outputs</a:t>
            </a:r>
            <a:endParaRPr lang="en-GB" sz="1650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Survey, action list, improvement schedule, safety and resilience reviews.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5-000A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1783080"/>
            <a:ext cx="1033271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Member</a:t>
            </a:r>
          </a:p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4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5-000B-4000-8000-000000000000}"/>
              </a:ext>
            </a:extLst>
          </p:cNvPr>
          <p:cNvSpPr>
            <a:spLocks noGrp="1"/>
          </p:cNvSpPr>
          <p:nvPr/>
        </p:nvSpPr>
        <p:spPr>
          <a:xfrm>
            <a:off x="7505700" y="1838325"/>
            <a:ext cx="407670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AI, sensors</a:t>
            </a:r>
          </a:p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and BMS integration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5-000C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2857500"/>
            <a:ext cx="5181600" cy="1190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Audit controls. Select devices and locations. Map data flows and design the BMS architecture.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5-000D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4105275"/>
            <a:ext cx="51816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Set rules, alerts, limits and safe defaults. Calibrate devices and commission automation. Optimise settings.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000005-000E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5266944"/>
            <a:ext cx="5181600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40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Outputs</a:t>
            </a:r>
            <a:endParaRPr lang="en-GB" sz="1650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Sensor plan, architecture, rules, fallback plan and commissioning records.</a:t>
            </a:r>
          </a:p>
        </p:txBody>
      </p:sp>
    </p:spTree>
    <p:extLst>
      <p:ext uri="{BB962C8B-B14F-4D97-AF65-F5344CB8AC3E}">
        <p14:creationId xmlns:p14="http://schemas.microsoft.com/office/powerpoint/2010/main" val="50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0000006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Security and assurance responsibilities</a:t>
            </a:r>
            <a:endParaRPr sz="3300" b="1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6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6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6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6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783080"/>
            <a:ext cx="1033271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Member</a:t>
            </a:r>
          </a:p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4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6-0006-4000-8000-000000000000}"/>
              </a:ext>
            </a:extLst>
          </p:cNvPr>
          <p:cNvSpPr>
            <a:spLocks noGrp="1"/>
          </p:cNvSpPr>
          <p:nvPr/>
        </p:nvSpPr>
        <p:spPr>
          <a:xfrm>
            <a:off x="1714500" y="1838325"/>
            <a:ext cx="403860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Access control, privacy</a:t>
            </a:r>
          </a:p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and cybersecurity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6-0007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2857500"/>
            <a:ext cx="5105400" cy="1190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Define permissions, credentials and access approval or removal. Assess camera purpose and data retention.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6-0008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4105275"/>
            <a:ext cx="51054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Plan network separation, authentication, encryption, remote access and logging. Test recovery and permissions.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6-0009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5266944"/>
            <a:ext cx="5105400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40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Outputs</a:t>
            </a:r>
            <a:endParaRPr lang="en-GB" sz="1650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Access matrix, privacy assessment, cyber controls and incident-response plan.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6-000A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1783080"/>
            <a:ext cx="1033271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Member</a:t>
            </a:r>
          </a:p>
          <a:p>
            <a:pPr>
              <a:defRPr sz="39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4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6-000B-4000-8000-000000000000}"/>
              </a:ext>
            </a:extLst>
          </p:cNvPr>
          <p:cNvSpPr>
            <a:spLocks noGrp="1"/>
          </p:cNvSpPr>
          <p:nvPr/>
        </p:nvSpPr>
        <p:spPr>
          <a:xfrm>
            <a:off x="7505700" y="1838325"/>
            <a:ext cx="407670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Testing, maintenance</a:t>
            </a:r>
          </a:p>
          <a:p>
            <a:pPr>
              <a:defRPr sz="2175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and coordination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6-000C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2857500"/>
            <a:ext cx="5181600" cy="1190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Track the programme, decisions and dependencies. Establish the baseline and plan integrated tests.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6-000D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4105275"/>
            <a:ext cx="51816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lnSpc>
                <a:spcPct val="110000"/>
              </a:lnSpc>
              <a:defRPr sz="180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0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Track defects and performance. Prepare training and maintenance routines. Compile the report and presentation.</a:t>
            </a:r>
            <a:endParaRPr lang="en-GB" sz="1800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000006-000E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5266944"/>
            <a:ext cx="5181600" cy="9601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40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Outputs</a:t>
            </a:r>
            <a:endParaRPr lang="en-GB" sz="1650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0"/>
              </a:spcAft>
              <a:defRPr sz="16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Test plan, defect register, training pack, maintenance plan and dashboard.</a:t>
            </a:r>
          </a:p>
        </p:txBody>
      </p:sp>
    </p:spTree>
    <p:extLst>
      <p:ext uri="{BB962C8B-B14F-4D97-AF65-F5344CB8AC3E}">
        <p14:creationId xmlns:p14="http://schemas.microsoft.com/office/powerpoint/2010/main" val="600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7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Nine-week delivery programme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7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7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7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07</a:t>
            </a:r>
          </a:p>
        </p:txBody>
      </p:sp>
      <p:graphicFrame>
        <p:nvGraphicFramePr>
          <p:cNvPr id="5" name="Table 4"/>
          <p:cNvGraphicFramePr/>
          <p:nvPr>
            <p:extLst>
              <p:ext uri="{D42A27DB-BD31-4B8C-83A1-F6EECF244321}">
                <p14:modId xmlns:p14="http://schemas.microsoft.com/office/powerpoint/2010/main" val="4149523629"/>
              </p:ext>
            </p:extLst>
          </p:nvPr>
        </p:nvGraphicFramePr>
        <p:xfrm>
          <a:off x="685800" y="1773936"/>
          <a:ext cx="10972800" cy="4133850"/>
        </p:xfrm>
        <a:graphic>
          <a:graphicData uri="http://schemas.openxmlformats.org/drawingml/2006/table">
            <a:tbl>
              <a:tblPr/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4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53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550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Weeks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Phase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Key result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1–2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Assessment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Baseline, constraints, risks and priorities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3–4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Integrated design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Building, automation and assurance design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5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Assurance review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Safety, privacy and implementation controls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6–7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Installation and integration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Configured devices and documented connections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8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Testing and training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Accepted functions and closed critical defects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9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Evaluation and handover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Final evidence, report and presentation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7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991225"/>
            <a:ext cx="10972800" cy="3143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5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575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All four members support design reviews, integrated testing and final recommendations.</a:t>
            </a:r>
          </a:p>
        </p:txBody>
      </p:sp>
    </p:spTree>
    <p:extLst>
      <p:ext uri="{BB962C8B-B14F-4D97-AF65-F5344CB8AC3E}">
        <p14:creationId xmlns:p14="http://schemas.microsoft.com/office/powerpoint/2010/main" val="700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8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Testing, training and maintenance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8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8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8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8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962150"/>
            <a:ext cx="4667250" cy="105727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6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7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Normal operation</a:t>
            </a:r>
          </a:p>
          <a:p>
            <a:pPr>
              <a:defRPr sz="262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7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and failure testing</a:t>
            </a:r>
            <a:endParaRPr sz="2625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8-0006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3090672"/>
            <a:ext cx="5212080" cy="2560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11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HVAC, lighting and sensors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1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Access permissions and alerts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1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Manual overrides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1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Power, network and AI-service loss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1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Incorrect data and recovery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8-0007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1990725"/>
            <a:ext cx="51816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3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Before activation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8-0008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2571750"/>
            <a:ext cx="5181600" cy="11811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95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95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Record test evidence and assign defect owners. Confirm corrective actions and close critical defects before acceptance.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00000008-0009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4048125"/>
            <a:ext cx="5181600" cy="0"/>
          </a:xfrm>
          <a:prstGeom prst="line">
            <a:avLst/>
          </a:prstGeom>
          <a:noFill/>
          <a:ln w="10160">
            <a:solidFill>
              <a:srgbClr val="36526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8-000A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4305300"/>
            <a:ext cx="51816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1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3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After handover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8-000B-4000-8000-000000000000}"/>
              </a:ext>
            </a:extLst>
          </p:cNvPr>
          <p:cNvSpPr>
            <a:spLocks noGrp="1"/>
          </p:cNvSpPr>
          <p:nvPr/>
        </p:nvSpPr>
        <p:spPr>
          <a:xfrm>
            <a:off x="6400800" y="4857750"/>
            <a:ext cx="5181600" cy="105727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950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950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Train facilities staff. Maintain equipment, sensors, software, permissions, logs and backups.</a:t>
            </a:r>
          </a:p>
        </p:txBody>
      </p:sp>
    </p:spTree>
    <p:extLst>
      <p:ext uri="{BB962C8B-B14F-4D97-AF65-F5344CB8AC3E}">
        <p14:creationId xmlns:p14="http://schemas.microsoft.com/office/powerpoint/2010/main" val="800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9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Performance measures and evidence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9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9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9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09</a:t>
            </a:r>
          </a:p>
        </p:txBody>
      </p:sp>
      <p:graphicFrame>
        <p:nvGraphicFramePr>
          <p:cNvPr id="5" name="Table 4"/>
          <p:cNvGraphicFramePr/>
          <p:nvPr>
            <p:extLst>
              <p:ext uri="{D42A27DB-BD31-4B8C-83A1-F6EECF244321}">
                <p14:modId xmlns:p14="http://schemas.microsoft.com/office/powerpoint/2010/main" val="3433415914"/>
              </p:ext>
            </p:extLst>
          </p:nvPr>
        </p:nvGraphicFramePr>
        <p:xfrm>
          <a:off x="685800" y="1773936"/>
          <a:ext cx="10972800" cy="4112260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3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9925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Measure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Evidence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0B172B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Lead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53D9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Energy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Metered use compared with baseline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Members 2 and 4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Comfort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Feedback and temperature consistency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Members 1, 2 and 4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Reliability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Availability, faults and successful fallbacks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Members 2 and 4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Accessibility and safety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Issues identified, resolved and verified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Member 1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62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r>
                        <a:rPr lang="en-GB" sz="1725" b="1">
                          <a:solidFill>
                            <a:srgbClr val="53D9EE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Security and privacy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Access, update, log-review and incident records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F3F7FC"/>
                          </a:solidFill>
                          <a:latin typeface="DejaVu Sans"/>
                          <a:ea typeface="DejaVu Sans"/>
                          <a:cs typeface="DejaVu Sans"/>
                        </a:rPr>
                        <a:t>Member 3</a:t>
                      </a:r>
                    </a:p>
                  </a:txBody>
                  <a:tcPr marL="164592" marR="109728" marT="95250" marB="95250" anchor="ctr">
                    <a:lnL w="6350">
                      <a:solidFill>
                        <a:srgbClr val="36526E"/>
                      </a:solidFill>
                    </a:lnL>
                    <a:lnR w="6350">
                      <a:solidFill>
                        <a:srgbClr val="36526E"/>
                      </a:solidFill>
                    </a:lnR>
                    <a:lnT w="6350">
                      <a:solidFill>
                        <a:srgbClr val="36526E"/>
                      </a:solidFill>
                    </a:lnT>
                    <a:lnB w="6350">
                      <a:solidFill>
                        <a:srgbClr val="36526E"/>
                      </a:solidFill>
                    </a:lnB>
                    <a:solidFill>
                      <a:srgbClr val="1226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9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5972175"/>
            <a:ext cx="10972800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650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6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Quantified savings and performance targets are not yet specified.</a:t>
            </a:r>
          </a:p>
        </p:txBody>
      </p:sp>
    </p:spTree>
    <p:extLst>
      <p:ext uri="{BB962C8B-B14F-4D97-AF65-F5344CB8AC3E}">
        <p14:creationId xmlns:p14="http://schemas.microsoft.com/office/powerpoint/2010/main" val="900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7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A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438912"/>
            <a:ext cx="10835640" cy="896112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3300" b="1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3200" b="1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Handover and shared accountability</a:t>
            </a:r>
          </a:p>
        </p:txBody>
      </p:sp>
      <p:sp>
        <p:nvSpPr>
          <p:cNvPr id="2" name="Straight Connector 1">
            <a:extLst>
              <a:ext uri="{FF2B5EF4-FFF2-40B4-BE49-F238E27FC236}">
                <a16:creationId xmlns:a16="http://schemas.microsoft.com/office/drawing/2014/main" id="{0000000A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1435608"/>
            <a:ext cx="777240" cy="0"/>
          </a:xfrm>
          <a:prstGeom prst="line">
            <a:avLst/>
          </a:prstGeom>
          <a:noFill/>
          <a:ln w="38100">
            <a:solidFill>
              <a:srgbClr val="53D9EE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A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85800" y="6437376"/>
            <a:ext cx="5486400" cy="219456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125" b="0">
                <a:solidFill>
                  <a:srgbClr val="5D7175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050" b="0">
                <a:solidFill>
                  <a:srgbClr val="ACBED2"/>
                </a:solidFill>
                <a:latin typeface="DejaVu Sans"/>
                <a:ea typeface="DejaVu Sans"/>
                <a:cs typeface="DejaVu Sans"/>
              </a:rPr>
              <a:t>D-MAN Data Solutions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A-0004-4000-8000-000000000000}"/>
              </a:ext>
            </a:extLst>
          </p:cNvPr>
          <p:cNvSpPr>
            <a:spLocks noGrp="1"/>
          </p:cNvSpPr>
          <p:nvPr/>
        </p:nvSpPr>
        <p:spPr>
          <a:xfrm>
            <a:off x="11082528" y="6400800"/>
            <a:ext cx="457200" cy="27432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1275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A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971675"/>
            <a:ext cx="5734050" cy="409575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25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2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Handover package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A-0006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2651760"/>
            <a:ext cx="6675120" cy="342900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Project report and executive summary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Building, accessibility and safety assessment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Sensor schedule and automation design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Access, privacy and cybersecurity plan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Programme, tests and defect records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Training and maintenance plan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0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Baseline and performance dashboard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A-0007-4000-8000-000000000000}"/>
              </a:ext>
            </a:extLst>
          </p:cNvPr>
          <p:cNvSpPr>
            <a:spLocks noGrp="1"/>
          </p:cNvSpPr>
          <p:nvPr/>
        </p:nvSpPr>
        <p:spPr>
          <a:xfrm>
            <a:off x="7680960" y="1975104"/>
            <a:ext cx="3749039" cy="10972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defRPr sz="2700" b="1">
                <a:solidFill>
                  <a:srgbClr val="136F73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2900" b="1">
                <a:solidFill>
                  <a:srgbClr val="53D9EE"/>
                </a:solidFill>
                <a:latin typeface="DejaVu Sans"/>
                <a:ea typeface="DejaVu Sans"/>
                <a:cs typeface="DejaVu Sans"/>
              </a:rPr>
              <a:t>Shared accountability</a:t>
            </a:r>
            <a:endParaRPr sz="2700" b="1">
              <a:solidFill>
                <a:srgbClr val="136F73"/>
              </a:solidFill>
              <a:latin typeface="DejaVu Sans"/>
              <a:ea typeface="DejaVu Sans"/>
              <a:cs typeface="DejaVu San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A-0008-4000-8000-000000000000}"/>
              </a:ext>
            </a:extLst>
          </p:cNvPr>
          <p:cNvSpPr>
            <a:spLocks noGrp="1"/>
          </p:cNvSpPr>
          <p:nvPr/>
        </p:nvSpPr>
        <p:spPr>
          <a:xfrm>
            <a:off x="7680960" y="3337560"/>
            <a:ext cx="3794760" cy="2697480"/>
          </a:xfrm>
          <a:prstGeom prst="rect">
            <a:avLst/>
          </a:prstGeom>
          <a:noFill/>
          <a:ln w="0">
            <a:noFill/>
          </a:ln>
        </p:spPr>
        <p:txBody>
          <a:bodyPr wrap="square" lIns="0" rIns="0">
            <a:noAutofit/>
          </a:bodyPr>
          <a:lstStyle/>
          <a:p>
            <a:pPr>
              <a:spcAft>
                <a:spcPts val="12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All four members agree scope and criteria.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2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Peer-review every workstream.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  <a:p>
            <a:pPr>
              <a:spcAft>
                <a:spcPts val="12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Keep decision and test records.</a:t>
            </a:r>
          </a:p>
          <a:p>
            <a:pPr>
              <a:spcAft>
                <a:spcPts val="1200"/>
              </a:spcAft>
              <a:defRPr sz="1875" b="0">
                <a:solidFill>
                  <a:srgbClr val="23383C"/>
                </a:solidFill>
                <a:latin typeface="DejaVu Sans"/>
                <a:ea typeface="DejaVu Sans"/>
                <a:cs typeface="DejaVu Sans"/>
              </a:defRPr>
            </a:pPr>
            <a:r>
              <a:rPr lang="en-GB" sz="1875" b="0">
                <a:solidFill>
                  <a:srgbClr val="F3F7FC"/>
                </a:solidFill>
                <a:latin typeface="DejaVu Sans"/>
                <a:ea typeface="DejaVu Sans"/>
                <a:cs typeface="DejaVu Sans"/>
              </a:rPr>
              <a:t>Present results jointly.</a:t>
            </a:r>
            <a:endParaRPr lang="en-GB" sz="1875" b="0">
              <a:solidFill>
                <a:srgbClr val="23383C"/>
              </a:solidFill>
              <a:latin typeface="DejaVu Sans"/>
              <a:ea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1000001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6252</Words>
  <Application>Microsoft Office PowerPoint</Application>
  <PresentationFormat>Widescreen</PresentationFormat>
  <Paragraphs>1173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DejaVu Sans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Larbi</dc:creator>
  <cp:lastModifiedBy>David Larbi</cp:lastModifiedBy>
  <cp:revision>1</cp:revision>
  <dcterms:created xsi:type="dcterms:W3CDTF">2026-10-01T12:05:08Z</dcterms:created>
  <dcterms:modified xsi:type="dcterms:W3CDTF">2026-10-02T08:21:32Z</dcterms:modified>
</cp:coreProperties>
</file>